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notesMasterIdLst>
    <p:notesMasterId r:id="rId41"/>
  </p:notesMasterIdLst>
  <p:handoutMasterIdLst>
    <p:handoutMasterId r:id="rId42"/>
  </p:handoutMasterIdLst>
  <p:sldIdLst>
    <p:sldId id="292" r:id="rId2"/>
    <p:sldId id="336" r:id="rId3"/>
    <p:sldId id="293" r:id="rId4"/>
    <p:sldId id="295" r:id="rId5"/>
    <p:sldId id="294" r:id="rId6"/>
    <p:sldId id="296" r:id="rId7"/>
    <p:sldId id="297" r:id="rId8"/>
    <p:sldId id="298" r:id="rId9"/>
    <p:sldId id="344" r:id="rId10"/>
    <p:sldId id="346" r:id="rId11"/>
    <p:sldId id="301" r:id="rId12"/>
    <p:sldId id="326" r:id="rId13"/>
    <p:sldId id="327" r:id="rId14"/>
    <p:sldId id="328" r:id="rId15"/>
    <p:sldId id="302" r:id="rId16"/>
    <p:sldId id="329" r:id="rId17"/>
    <p:sldId id="303" r:id="rId18"/>
    <p:sldId id="304" r:id="rId19"/>
    <p:sldId id="305" r:id="rId20"/>
    <p:sldId id="306" r:id="rId21"/>
    <p:sldId id="307" r:id="rId22"/>
    <p:sldId id="337" r:id="rId23"/>
    <p:sldId id="308" r:id="rId24"/>
    <p:sldId id="330" r:id="rId25"/>
    <p:sldId id="309" r:id="rId26"/>
    <p:sldId id="310" r:id="rId27"/>
    <p:sldId id="340" r:id="rId28"/>
    <p:sldId id="347" r:id="rId29"/>
    <p:sldId id="315" r:id="rId30"/>
    <p:sldId id="332" r:id="rId31"/>
    <p:sldId id="333" r:id="rId32"/>
    <p:sldId id="339" r:id="rId33"/>
    <p:sldId id="348" r:id="rId34"/>
    <p:sldId id="317" r:id="rId35"/>
    <p:sldId id="318" r:id="rId36"/>
    <p:sldId id="349" r:id="rId37"/>
    <p:sldId id="319" r:id="rId38"/>
    <p:sldId id="341" r:id="rId39"/>
    <p:sldId id="342" r:id="rId40"/>
  </p:sldIdLst>
  <p:sldSz cx="9144000" cy="6858000" type="screen4x3"/>
  <p:notesSz cx="6858000" cy="9144000"/>
  <p:custDataLst>
    <p:tags r:id="rId43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EB9"/>
    <a:srgbClr val="00CAC5"/>
    <a:srgbClr val="00CFCA"/>
    <a:srgbClr val="CCFFFF"/>
    <a:srgbClr val="009B9B"/>
    <a:srgbClr val="009E9A"/>
    <a:srgbClr val="000066"/>
    <a:srgbClr val="97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094" autoAdjust="0"/>
    <p:restoredTop sz="94625" autoAdjust="0"/>
  </p:normalViewPr>
  <p:slideViewPr>
    <p:cSldViewPr>
      <p:cViewPr varScale="1">
        <p:scale>
          <a:sx n="90" d="100"/>
          <a:sy n="90" d="100"/>
        </p:scale>
        <p:origin x="2070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1926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handoutMaster" Target="handoutMasters/handoutMaster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gs" Target="tags/tag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4" Type="http://schemas.openxmlformats.org/officeDocument/2006/relationships/image" Target="../media/image18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1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1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1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299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634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34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34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2AE13F5-E4E8-8841-8C01-18797FEB9FE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31871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AE13F5-E4E8-8841-8C01-18797FEB9FE8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8343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002B5C">
            <a:alpha val="24706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-29863" y="1219200"/>
            <a:ext cx="9144000" cy="1524000"/>
          </a:xfrm>
          <a:prstGeom prst="rect">
            <a:avLst/>
          </a:prstGeom>
          <a:solidFill>
            <a:srgbClr val="002B5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19200"/>
            <a:ext cx="7772400" cy="14700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Constantia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718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08528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buClr>
                <a:srgbClr val="C00000"/>
              </a:buClr>
              <a:defRPr/>
            </a:lvl1pPr>
            <a:lvl2pPr>
              <a:buClr>
                <a:srgbClr val="C00000"/>
              </a:buClr>
              <a:defRPr/>
            </a:lvl2pPr>
            <a:lvl3pPr>
              <a:buClr>
                <a:srgbClr val="C00000"/>
              </a:buClr>
              <a:defRPr/>
            </a:lvl3pPr>
            <a:lvl4pPr>
              <a:buClr>
                <a:srgbClr val="C00000"/>
              </a:buClr>
              <a:defRPr/>
            </a:lvl4pPr>
            <a:lvl5pPr>
              <a:buClr>
                <a:srgbClr val="C00000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188688"/>
            <a:ext cx="8305800" cy="1066800"/>
          </a:xfrm>
          <a:prstGeom prst="rect">
            <a:avLst/>
          </a:prstGeom>
          <a:solidFill>
            <a:srgbClr val="002B5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180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buClr>
                <a:srgbClr val="C00000"/>
              </a:buClr>
              <a:defRPr/>
            </a:lvl1pPr>
            <a:lvl2pPr>
              <a:buClr>
                <a:srgbClr val="C00000"/>
              </a:buClr>
              <a:defRPr/>
            </a:lvl2pPr>
            <a:lvl3pPr>
              <a:buClr>
                <a:srgbClr val="C00000"/>
              </a:buClr>
              <a:defRPr/>
            </a:lvl3pPr>
            <a:lvl4pPr>
              <a:buClr>
                <a:srgbClr val="C00000"/>
              </a:buClr>
              <a:defRPr/>
            </a:lvl4pPr>
            <a:lvl5pPr>
              <a:buClr>
                <a:srgbClr val="C00000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188688"/>
            <a:ext cx="8305800" cy="1066800"/>
          </a:xfrm>
          <a:prstGeom prst="rect">
            <a:avLst/>
          </a:prstGeom>
          <a:solidFill>
            <a:srgbClr val="002B5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765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42900" indent="-342900">
              <a:buClr>
                <a:srgbClr val="C00000"/>
              </a:buClr>
              <a:buFont typeface="Arial" pitchFamily="34" charset="0"/>
              <a:buChar char="•"/>
              <a:defRPr/>
            </a:lvl1pPr>
            <a:lvl2pPr marL="742950" indent="-285750">
              <a:buClr>
                <a:srgbClr val="C00000"/>
              </a:buClr>
              <a:buFont typeface="Arial" pitchFamily="34" charset="0"/>
              <a:buChar char="•"/>
              <a:defRPr/>
            </a:lvl2pPr>
            <a:lvl3pPr marL="1143000" indent="-228600">
              <a:buClr>
                <a:srgbClr val="C00000"/>
              </a:buClr>
              <a:buFont typeface="Arial" pitchFamily="34" charset="0"/>
              <a:buChar char="•"/>
              <a:defRPr/>
            </a:lvl3pPr>
            <a:lvl4pPr marL="1600200" indent="-228600">
              <a:buClr>
                <a:srgbClr val="C00000"/>
              </a:buClr>
              <a:buFont typeface="Arial" pitchFamily="34" charset="0"/>
              <a:buChar char="•"/>
              <a:defRPr/>
            </a:lvl4pPr>
            <a:lvl5pPr marL="2057400" indent="-228600">
              <a:buClr>
                <a:srgbClr val="C00000"/>
              </a:buClr>
              <a:buFont typeface="Arial" pitchFamily="34" charset="0"/>
              <a:buChar char="•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188688"/>
            <a:ext cx="8305800" cy="1066800"/>
          </a:xfrm>
          <a:prstGeom prst="rect">
            <a:avLst/>
          </a:prstGeom>
          <a:solidFill>
            <a:srgbClr val="002B5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Constantia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Rectangle 5"/>
          <p:cNvSpPr txBox="1">
            <a:spLocks noChangeArrowheads="1"/>
          </p:cNvSpPr>
          <p:nvPr userDrawn="1"/>
        </p:nvSpPr>
        <p:spPr>
          <a:xfrm>
            <a:off x="57150" y="6237287"/>
            <a:ext cx="1600200" cy="365125"/>
          </a:xfrm>
          <a:prstGeom prst="rect">
            <a:avLst/>
          </a:prstGeom>
          <a:noFill/>
          <a:ln/>
        </p:spPr>
        <p:txBody>
          <a:bodyPr lIns="45720" rIns="45720" anchor="ctr">
            <a:normAutofit/>
          </a:bodyPr>
          <a:lstStyle/>
          <a:p>
            <a:pPr algn="l">
              <a:defRPr/>
            </a:pPr>
            <a:r>
              <a:rPr lang="en-US" sz="1200" dirty="0">
                <a:latin typeface="Times New Roman" pitchFamily="18" charset="0"/>
              </a:rPr>
              <a:t>16-</a:t>
            </a:r>
            <a:fld id="{2B29380E-C5E0-407A-B94E-BDD5F33F7C4C}" type="slidenum">
              <a:rPr lang="en-US" sz="1200">
                <a:latin typeface="Times New Roman" pitchFamily="18" charset="0"/>
              </a:rPr>
              <a:pPr algn="l">
                <a:defRPr/>
              </a:pPr>
              <a:t>‹#›</a:t>
            </a:fld>
            <a:endParaRPr lang="en-US" sz="12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00208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0" y="188688"/>
            <a:ext cx="8305800" cy="1066800"/>
          </a:xfrm>
          <a:prstGeom prst="rect">
            <a:avLst/>
          </a:prstGeom>
          <a:solidFill>
            <a:srgbClr val="002B5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9632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 marL="342900" indent="-342900">
              <a:buClr>
                <a:srgbClr val="C00000"/>
              </a:buClr>
              <a:buFont typeface="Arial" pitchFamily="34" charset="0"/>
              <a:buChar char="•"/>
              <a:defRPr sz="2800"/>
            </a:lvl1pPr>
            <a:lvl2pPr marL="742950" indent="-285750">
              <a:buClr>
                <a:srgbClr val="C00000"/>
              </a:buClr>
              <a:buFont typeface="Arial" pitchFamily="34" charset="0"/>
              <a:buChar char="•"/>
              <a:defRPr sz="2400"/>
            </a:lvl2pPr>
            <a:lvl3pPr marL="1143000" indent="-228600">
              <a:buClr>
                <a:srgbClr val="C00000"/>
              </a:buClr>
              <a:buFont typeface="Arial" pitchFamily="34" charset="0"/>
              <a:buChar char="•"/>
              <a:defRPr sz="2000"/>
            </a:lvl3pPr>
            <a:lvl4pPr marL="1600200" indent="-228600">
              <a:buClr>
                <a:srgbClr val="C00000"/>
              </a:buClr>
              <a:buFont typeface="Arial" pitchFamily="34" charset="0"/>
              <a:buChar char="•"/>
              <a:defRPr sz="1800"/>
            </a:lvl4pPr>
            <a:lvl5pPr marL="2057400" indent="-228600">
              <a:buClr>
                <a:srgbClr val="C00000"/>
              </a:buClr>
              <a:buFont typeface="Arial" pitchFamily="34" charset="0"/>
              <a:buChar char="•"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2800" smtClean="0"/>
            </a:lvl1pPr>
            <a:lvl2pPr>
              <a:defRPr lang="en-US" sz="2400" smtClean="0"/>
            </a:lvl2pPr>
            <a:lvl3pPr>
              <a:defRPr lang="en-US" sz="2000" smtClean="0"/>
            </a:lvl3pPr>
            <a:lvl4pPr>
              <a:defRPr lang="en-US" sz="1800" smtClean="0"/>
            </a:lvl4pPr>
            <a:lvl5pPr>
              <a:defRPr lang="en-US" sz="1800"/>
            </a:lvl5pPr>
          </a:lstStyle>
          <a:p>
            <a:pPr lvl="0">
              <a:buClr>
                <a:srgbClr val="C00000"/>
              </a:buClr>
            </a:pPr>
            <a:r>
              <a:rPr lang="en-US"/>
              <a:t>Click to edit Master text styles</a:t>
            </a:r>
          </a:p>
          <a:p>
            <a:pPr lvl="1">
              <a:buClr>
                <a:srgbClr val="C00000"/>
              </a:buClr>
            </a:pPr>
            <a:r>
              <a:rPr lang="en-US"/>
              <a:t>Second level</a:t>
            </a:r>
          </a:p>
          <a:p>
            <a:pPr lvl="2">
              <a:buClr>
                <a:srgbClr val="C00000"/>
              </a:buClr>
            </a:pPr>
            <a:r>
              <a:rPr lang="en-US"/>
              <a:t>Third level</a:t>
            </a:r>
          </a:p>
          <a:p>
            <a:pPr lvl="3">
              <a:buClr>
                <a:srgbClr val="C00000"/>
              </a:buClr>
            </a:pPr>
            <a:r>
              <a:rPr lang="en-US"/>
              <a:t>Fourth level</a:t>
            </a:r>
          </a:p>
          <a:p>
            <a:pPr lvl="4">
              <a:buClr>
                <a:srgbClr val="C00000"/>
              </a:buClr>
            </a:pPr>
            <a:r>
              <a:rPr lang="en-US"/>
              <a:t>Fifth level</a:t>
            </a: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0" y="188688"/>
            <a:ext cx="8305800" cy="1066800"/>
          </a:xfrm>
          <a:prstGeom prst="rect">
            <a:avLst/>
          </a:prstGeom>
          <a:solidFill>
            <a:srgbClr val="002B5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601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buClr>
                <a:srgbClr val="C00000"/>
              </a:buClr>
              <a:defRPr sz="2400"/>
            </a:lvl1pPr>
            <a:lvl2pPr>
              <a:buClr>
                <a:srgbClr val="C00000"/>
              </a:buClr>
              <a:defRPr sz="2000"/>
            </a:lvl2pPr>
            <a:lvl3pPr>
              <a:buClr>
                <a:srgbClr val="C00000"/>
              </a:buClr>
              <a:defRPr sz="1800"/>
            </a:lvl3pPr>
            <a:lvl4pPr>
              <a:buClr>
                <a:srgbClr val="C00000"/>
              </a:buClr>
              <a:defRPr sz="1600"/>
            </a:lvl4pPr>
            <a:lvl5pPr>
              <a:buClr>
                <a:srgbClr val="C00000"/>
              </a:buCl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buClr>
                <a:srgbClr val="C00000"/>
              </a:buClr>
              <a:defRPr sz="2400"/>
            </a:lvl1pPr>
            <a:lvl2pPr>
              <a:buClr>
                <a:srgbClr val="C00000"/>
              </a:buClr>
              <a:defRPr sz="2000"/>
            </a:lvl2pPr>
            <a:lvl3pPr>
              <a:buClr>
                <a:srgbClr val="C00000"/>
              </a:buClr>
              <a:defRPr sz="1800"/>
            </a:lvl3pPr>
            <a:lvl4pPr>
              <a:buClr>
                <a:srgbClr val="C00000"/>
              </a:buClr>
              <a:defRPr sz="1600"/>
            </a:lvl4pPr>
            <a:lvl5pPr>
              <a:buClr>
                <a:srgbClr val="C00000"/>
              </a:buCl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0" y="188688"/>
            <a:ext cx="8305800" cy="1066800"/>
          </a:xfrm>
          <a:prstGeom prst="rect">
            <a:avLst/>
          </a:prstGeom>
          <a:solidFill>
            <a:srgbClr val="002B5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5"/>
          <p:cNvSpPr txBox="1">
            <a:spLocks noChangeArrowheads="1"/>
          </p:cNvSpPr>
          <p:nvPr userDrawn="1"/>
        </p:nvSpPr>
        <p:spPr>
          <a:xfrm>
            <a:off x="57150" y="6237287"/>
            <a:ext cx="1600200" cy="365125"/>
          </a:xfrm>
          <a:prstGeom prst="rect">
            <a:avLst/>
          </a:prstGeom>
          <a:noFill/>
          <a:ln/>
        </p:spPr>
        <p:txBody>
          <a:bodyPr lIns="45720" rIns="45720" anchor="ctr">
            <a:normAutofit/>
          </a:bodyPr>
          <a:lstStyle/>
          <a:p>
            <a:pPr algn="l">
              <a:defRPr/>
            </a:pPr>
            <a:r>
              <a:rPr lang="en-US" sz="1200" dirty="0">
                <a:latin typeface="Times New Roman" pitchFamily="18" charset="0"/>
              </a:rPr>
              <a:t>16-</a:t>
            </a:r>
            <a:fld id="{2B29380E-C5E0-407A-B94E-BDD5F33F7C4C}" type="slidenum">
              <a:rPr lang="en-US" sz="1200">
                <a:latin typeface="Times New Roman" pitchFamily="18" charset="0"/>
              </a:rPr>
              <a:pPr algn="l">
                <a:defRPr/>
              </a:pPr>
              <a:t>‹#›</a:t>
            </a:fld>
            <a:endParaRPr lang="en-US" sz="12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7630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88688"/>
            <a:ext cx="8305800" cy="1066800"/>
          </a:xfrm>
          <a:prstGeom prst="rect">
            <a:avLst/>
          </a:prstGeom>
          <a:solidFill>
            <a:srgbClr val="002B5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0827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188688"/>
            <a:ext cx="8305800" cy="1066800"/>
          </a:xfrm>
          <a:prstGeom prst="rect">
            <a:avLst/>
          </a:prstGeom>
          <a:solidFill>
            <a:srgbClr val="002B5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53236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buClr>
                <a:srgbClr val="C00000"/>
              </a:buClr>
              <a:defRPr sz="2800"/>
            </a:lvl2pPr>
            <a:lvl3pPr>
              <a:buClr>
                <a:srgbClr val="C00000"/>
              </a:buClr>
              <a:defRPr sz="2400"/>
            </a:lvl3pPr>
            <a:lvl4pPr>
              <a:buClr>
                <a:srgbClr val="C00000"/>
              </a:buClr>
              <a:defRPr sz="2000"/>
            </a:lvl4pPr>
            <a:lvl5pPr>
              <a:buClr>
                <a:srgbClr val="C00000"/>
              </a:buCl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0" y="188688"/>
            <a:ext cx="8305800" cy="1066800"/>
          </a:xfrm>
          <a:prstGeom prst="rect">
            <a:avLst/>
          </a:prstGeom>
          <a:solidFill>
            <a:srgbClr val="002B5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8841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0" y="188688"/>
            <a:ext cx="8305800" cy="1066800"/>
          </a:xfrm>
          <a:prstGeom prst="rect">
            <a:avLst/>
          </a:prstGeom>
          <a:solidFill>
            <a:srgbClr val="002B5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3133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buClr>
                <a:srgbClr val="C00000"/>
              </a:buClr>
            </a:pPr>
            <a:r>
              <a:rPr lang="en-US"/>
              <a:t>Click to edit Master text styles</a:t>
            </a:r>
          </a:p>
          <a:p>
            <a:pPr lvl="1">
              <a:buClr>
                <a:srgbClr val="C00000"/>
              </a:buClr>
            </a:pPr>
            <a:r>
              <a:rPr lang="en-US"/>
              <a:t>Second level</a:t>
            </a:r>
          </a:p>
          <a:p>
            <a:pPr lvl="2">
              <a:buClr>
                <a:srgbClr val="C00000"/>
              </a:buClr>
            </a:pPr>
            <a:r>
              <a:rPr lang="en-US"/>
              <a:t>Third level</a:t>
            </a:r>
          </a:p>
          <a:p>
            <a:pPr lvl="3">
              <a:buClr>
                <a:srgbClr val="C00000"/>
              </a:buClr>
            </a:pPr>
            <a:r>
              <a:rPr lang="en-US"/>
              <a:t>Fourth level</a:t>
            </a:r>
          </a:p>
          <a:p>
            <a:pPr lvl="4">
              <a:buClr>
                <a:srgbClr val="C00000"/>
              </a:buClr>
            </a:pPr>
            <a:r>
              <a:rPr lang="en-US"/>
              <a:t>Fifth level</a:t>
            </a: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533400" y="6175828"/>
            <a:ext cx="8610600" cy="457200"/>
          </a:xfrm>
          <a:prstGeom prst="rect">
            <a:avLst/>
          </a:prstGeom>
          <a:solidFill>
            <a:srgbClr val="002B5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5029200" y="6175828"/>
            <a:ext cx="4114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chemeClr val="bg1"/>
                </a:solidFill>
                <a:latin typeface="Constantia" pitchFamily="18" charset="0"/>
              </a:rPr>
              <a:t>INVESTMENTS</a:t>
            </a:r>
            <a:r>
              <a:rPr lang="en-US" dirty="0">
                <a:latin typeface="Constantia" pitchFamily="18" charset="0"/>
              </a:rPr>
              <a:t> </a:t>
            </a:r>
            <a:r>
              <a:rPr lang="en-US" sz="2000" dirty="0">
                <a:solidFill>
                  <a:schemeClr val="bg1"/>
                </a:solidFill>
                <a:latin typeface="Constantia" pitchFamily="18" charset="0"/>
              </a:rPr>
              <a:t>|</a:t>
            </a:r>
            <a:r>
              <a:rPr lang="en-US" sz="1400" dirty="0">
                <a:solidFill>
                  <a:schemeClr val="bg1"/>
                </a:solidFill>
                <a:latin typeface="Constantia" pitchFamily="18" charset="0"/>
              </a:rPr>
              <a:t> BODIE, KANE, MARCUS</a:t>
            </a: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7614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bg1"/>
          </a:solidFill>
          <a:latin typeface="Constantia" pitchFamily="18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3200" kern="1200" smtClean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lang="en-US" sz="2800" kern="1200" smtClean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2400" kern="1200" smtClean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lang="en-US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7.wm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highered.mheducation.com/sites/0077861671/student_view0/chapter16/excel_templates.html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9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dqydj.com/bond-pricing-calculator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13.wm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6.wmf"/><Relationship Id="rId11" Type="http://schemas.openxmlformats.org/officeDocument/2006/relationships/hyperlink" Target="https://dqydj.com/bond-convexity-calculator/" TargetMode="External"/><Relationship Id="rId5" Type="http://schemas.openxmlformats.org/officeDocument/2006/relationships/oleObject" Target="../embeddings/oleObject9.bin"/><Relationship Id="rId10" Type="http://schemas.openxmlformats.org/officeDocument/2006/relationships/image" Target="../media/image18.wmf"/><Relationship Id="rId4" Type="http://schemas.openxmlformats.org/officeDocument/2006/relationships/image" Target="../media/image15.wmf"/><Relationship Id="rId9" Type="http://schemas.openxmlformats.org/officeDocument/2006/relationships/oleObject" Target="../embeddings/oleObject11.bin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20.wmf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22.wmf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hyperlink" Target="http://highered.mheducation.com/sites/0077861671/student_view0/chapter16/excel_templates.html" TargetMode="External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1.bin"/><Relationship Id="rId4" Type="http://schemas.openxmlformats.org/officeDocument/2006/relationships/hyperlink" Target="https://dqydj.com/bond-convexity-calculator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Chapter Sixteen</a:t>
            </a:r>
            <a:endParaRPr lang="en-US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>
              <a:spcBef>
                <a:spcPct val="50000"/>
              </a:spcBef>
            </a:pPr>
            <a:r>
              <a:rPr lang="en-US" dirty="0"/>
              <a:t>Managing Bond Portfolios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71600" y="152400"/>
            <a:ext cx="6705600" cy="5897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41944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219200"/>
            <a:ext cx="8382000" cy="5029200"/>
          </a:xfrm>
          <a:noFill/>
        </p:spPr>
        <p:txBody>
          <a:bodyPr lIns="90488" tIns="44450" rIns="90488" bIns="44450">
            <a:normAutofit/>
          </a:bodyPr>
          <a:lstStyle/>
          <a:p>
            <a:r>
              <a:rPr lang="en-US" dirty="0"/>
              <a:t>Duration-Price Relationship</a:t>
            </a:r>
          </a:p>
          <a:p>
            <a:pPr lvl="1"/>
            <a:r>
              <a:rPr lang="en-US" dirty="0"/>
              <a:t>Price change is proportional to duration and not to maturity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i="1" dirty="0"/>
          </a:p>
          <a:p>
            <a:pPr lvl="1"/>
            <a:r>
              <a:rPr lang="en-US" i="1" dirty="0"/>
              <a:t>D</a:t>
            </a:r>
            <a:r>
              <a:rPr lang="en-US" i="1" baseline="30000" dirty="0"/>
              <a:t>*</a:t>
            </a:r>
            <a:r>
              <a:rPr lang="en-US" baseline="30000" dirty="0"/>
              <a:t> </a:t>
            </a:r>
            <a:r>
              <a:rPr lang="en-US" dirty="0"/>
              <a:t>= Modified duration [D* = D/(1 </a:t>
            </a:r>
            <a:r>
              <a:rPr lang="en-US"/>
              <a:t>+ y)]</a:t>
            </a:r>
            <a:endParaRPr lang="en-US" dirty="0"/>
          </a:p>
          <a:p>
            <a:pPr>
              <a:buFontTx/>
              <a:buNone/>
            </a:pPr>
            <a:endParaRPr lang="en-US" i="1" dirty="0"/>
          </a:p>
        </p:txBody>
      </p:sp>
      <p:sp>
        <p:nvSpPr>
          <p:cNvPr id="2053" name="Rectangle 3"/>
          <p:cNvSpPr>
            <a:spLocks noGrp="1" noChangeArrowheads="1"/>
          </p:cNvSpPr>
          <p:nvPr>
            <p:ph type="title"/>
          </p:nvPr>
        </p:nvSpPr>
        <p:spPr/>
        <p:txBody>
          <a:bodyPr lIns="90488" tIns="44450" rIns="90488" bIns="44450" anchorCtr="1">
            <a:normAutofit/>
          </a:bodyPr>
          <a:lstStyle/>
          <a:p>
            <a:r>
              <a:rPr lang="en-US" sz="3800" dirty="0"/>
              <a:t>Interest Rate Risk</a:t>
            </a:r>
          </a:p>
        </p:txBody>
      </p:sp>
      <p:graphicFrame>
        <p:nvGraphicFramePr>
          <p:cNvPr id="2" name="Object 1">
            <a:hlinkClick r:id="" action="ppaction://ole?verb=0"/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73061347"/>
              </p:ext>
            </p:extLst>
          </p:nvPr>
        </p:nvGraphicFramePr>
        <p:xfrm>
          <a:off x="1905000" y="2743200"/>
          <a:ext cx="4025900" cy="1182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Equation" r:id="rId3" imgW="1244520" imgH="457200" progId="Equation.3">
                  <p:embed/>
                </p:oleObj>
              </mc:Choice>
              <mc:Fallback>
                <p:oleObj name="Equation" r:id="rId3" imgW="1244520" imgH="457200" progId="Equation.3">
                  <p:embed/>
                  <p:pic>
                    <p:nvPicPr>
                      <p:cNvPr id="0" name="Object 2"/>
                      <p:cNvPicPr>
                        <a:picLocks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2743200"/>
                        <a:ext cx="4025900" cy="1182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>
            <a:hlinkClick r:id="" action="ppaction://ole?verb=0"/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12495240"/>
              </p:ext>
            </p:extLst>
          </p:nvPr>
        </p:nvGraphicFramePr>
        <p:xfrm>
          <a:off x="2514600" y="4964445"/>
          <a:ext cx="29718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Equation" r:id="rId5" imgW="901440" imgH="393480" progId="Equation.DSMT4">
                  <p:embed/>
                </p:oleObj>
              </mc:Choice>
              <mc:Fallback>
                <p:oleObj name="Equation" r:id="rId5" imgW="901440" imgH="393480" progId="Equation.DSMT4">
                  <p:embed/>
                  <p:pic>
                    <p:nvPicPr>
                      <p:cNvPr id="0" name="Object 1"/>
                      <p:cNvPicPr>
                        <a:picLocks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4964445"/>
                        <a:ext cx="2971800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hlinkClick r:id="" action="ppaction://ole?verb=0"/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12495240"/>
              </p:ext>
            </p:extLst>
          </p:nvPr>
        </p:nvGraphicFramePr>
        <p:xfrm>
          <a:off x="2514600" y="4953000"/>
          <a:ext cx="29718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Equation" r:id="rId5" imgW="901440" imgH="393480" progId="Equation.DSMT4">
                  <p:embed/>
                </p:oleObj>
              </mc:Choice>
              <mc:Fallback>
                <p:oleObj name="Equation" r:id="rId5" imgW="901440" imgH="393480" progId="Equation.DSMT4">
                  <p:embed/>
                  <p:pic>
                    <p:nvPicPr>
                      <p:cNvPr id="3" name="Object 2">
                        <a:hlinkClick r:id="" action="ppaction://ole?verb=0"/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4953000"/>
                        <a:ext cx="2971800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/>
              <a:t>Two bonds have duration of 1.8852 years</a:t>
            </a:r>
          </a:p>
          <a:p>
            <a:pPr lvl="1"/>
            <a:r>
              <a:rPr lang="en-US" dirty="0"/>
              <a:t>One is a 2-year, 8% coupon bond with YTM=10%</a:t>
            </a:r>
          </a:p>
          <a:p>
            <a:pPr marL="457200" lvl="1" indent="0">
              <a:buNone/>
            </a:pPr>
            <a:r>
              <a:rPr lang="en-US" i="1" dirty="0">
                <a:hlinkClick r:id="rId2"/>
              </a:rPr>
              <a:t>http://highered.mheducation.com/sites/0077861671/student_view0/chapter16/excel_templates.html</a:t>
            </a:r>
            <a:endParaRPr lang="en-US" i="1" dirty="0"/>
          </a:p>
          <a:p>
            <a:pPr lvl="1"/>
            <a:r>
              <a:rPr lang="en-US" dirty="0"/>
              <a:t>The other bond is a zero coupon bond with maturity of 1.8852 years</a:t>
            </a:r>
          </a:p>
          <a:p>
            <a:r>
              <a:rPr lang="en-US" sz="2800" dirty="0"/>
              <a:t>Duration (</a:t>
            </a:r>
            <a:r>
              <a:rPr lang="en-US" sz="2800" i="1" dirty="0"/>
              <a:t>D</a:t>
            </a:r>
            <a:r>
              <a:rPr lang="en-US" sz="2800" dirty="0"/>
              <a:t>) of both bonds is 1.8852 x 2 = 3.7704 semiannual periods</a:t>
            </a:r>
          </a:p>
          <a:p>
            <a:r>
              <a:rPr lang="en-US" sz="2800" dirty="0"/>
              <a:t>Modified Duration: </a:t>
            </a:r>
            <a:r>
              <a:rPr lang="en-US" sz="2800" i="1" dirty="0"/>
              <a:t>D*</a:t>
            </a:r>
            <a:r>
              <a:rPr lang="en-US" sz="2800" dirty="0"/>
              <a:t> = 3.7704/(1+0.05) = </a:t>
            </a:r>
            <a:r>
              <a:rPr lang="en-US" sz="2800" dirty="0">
                <a:solidFill>
                  <a:srgbClr val="FF0000"/>
                </a:solidFill>
              </a:rPr>
              <a:t>3.591 </a:t>
            </a:r>
            <a:r>
              <a:rPr lang="en-US" sz="2800" dirty="0"/>
              <a:t>periods</a:t>
            </a:r>
          </a:p>
        </p:txBody>
      </p:sp>
      <p:sp>
        <p:nvSpPr>
          <p:cNvPr id="14338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/>
              <a:t>Example 16.1 Duration and </a:t>
            </a:r>
            <a:br>
              <a:rPr lang="en-US" sz="3600" dirty="0"/>
            </a:br>
            <a:r>
              <a:rPr lang="en-US" sz="3600" dirty="0"/>
              <a:t>Interest Rate Risk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Content Placeholder 2"/>
          <p:cNvSpPr>
            <a:spLocks noGrp="1"/>
          </p:cNvSpPr>
          <p:nvPr>
            <p:ph idx="1"/>
          </p:nvPr>
        </p:nvSpPr>
        <p:spPr>
          <a:xfrm>
            <a:off x="457200" y="1394618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/>
              <a:t>Suppose the </a:t>
            </a:r>
            <a:r>
              <a:rPr lang="en-US" dirty="0">
                <a:solidFill>
                  <a:srgbClr val="FF0000"/>
                </a:solidFill>
              </a:rPr>
              <a:t>semiannual</a:t>
            </a:r>
            <a:r>
              <a:rPr lang="en-US" dirty="0"/>
              <a:t> interest rate increases by 0.01%. Bond prices fall by</a:t>
            </a:r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			</a:t>
            </a:r>
            <a:r>
              <a:rPr lang="en-US" sz="2800" dirty="0"/>
              <a:t>= -</a:t>
            </a:r>
            <a:r>
              <a:rPr lang="en-US" sz="2800" dirty="0">
                <a:solidFill>
                  <a:srgbClr val="FF0000"/>
                </a:solidFill>
              </a:rPr>
              <a:t>3.591</a:t>
            </a:r>
            <a:r>
              <a:rPr lang="en-US" sz="2800" dirty="0"/>
              <a:t> x 0.01% </a:t>
            </a:r>
          </a:p>
          <a:p>
            <a:pPr marL="0" indent="0">
              <a:buNone/>
            </a:pPr>
            <a:r>
              <a:rPr lang="en-US" sz="2800" dirty="0"/>
              <a:t>			= -0.03591%</a:t>
            </a:r>
          </a:p>
          <a:p>
            <a:r>
              <a:rPr lang="en-US" dirty="0"/>
              <a:t>Bonds with equal </a:t>
            </a:r>
            <a:r>
              <a:rPr lang="en-US" i="1" dirty="0"/>
              <a:t>D</a:t>
            </a:r>
            <a:r>
              <a:rPr lang="en-US" dirty="0"/>
              <a:t> have the same interest rate sensitivity</a:t>
            </a:r>
          </a:p>
          <a:p>
            <a:endParaRPr lang="en-US" dirty="0"/>
          </a:p>
        </p:txBody>
      </p:sp>
      <p:sp>
        <p:nvSpPr>
          <p:cNvPr id="3075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Example 16.1 Duration and </a:t>
            </a:r>
            <a:br>
              <a:rPr lang="en-US" sz="3200" dirty="0"/>
            </a:br>
            <a:r>
              <a:rPr lang="en-US" sz="3200" dirty="0"/>
              <a:t>Interest Rate Risk</a:t>
            </a:r>
          </a:p>
        </p:txBody>
      </p:sp>
      <p:graphicFrame>
        <p:nvGraphicFramePr>
          <p:cNvPr id="2" name="Object 1">
            <a:hlinkClick r:id="" action="ppaction://ole?verb=0"/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6076200"/>
              </p:ext>
            </p:extLst>
          </p:nvPr>
        </p:nvGraphicFramePr>
        <p:xfrm>
          <a:off x="2362200" y="2667000"/>
          <a:ext cx="29718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Equation" r:id="rId3" imgW="901440" imgH="393480" progId="Equation.3">
                  <p:embed/>
                </p:oleObj>
              </mc:Choice>
              <mc:Fallback>
                <p:oleObj name="Equation" r:id="rId3" imgW="901440" imgH="393480" progId="Equation.3">
                  <p:embed/>
                  <p:pic>
                    <p:nvPicPr>
                      <p:cNvPr id="0" name="Object 2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2667000"/>
                        <a:ext cx="2971800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Example 16.1 Duration and </a:t>
            </a:r>
            <a:br>
              <a:rPr lang="en-US" sz="3200" dirty="0"/>
            </a:br>
            <a:r>
              <a:rPr lang="en-US" sz="3200" dirty="0"/>
              <a:t>Interest Rate Risk</a:t>
            </a:r>
          </a:p>
        </p:txBody>
      </p:sp>
      <p:sp>
        <p:nvSpPr>
          <p:cNvPr id="15363" name="Text Placeholder 4"/>
          <p:cNvSpPr>
            <a:spLocks noGrp="1"/>
          </p:cNvSpPr>
          <p:nvPr>
            <p:ph type="body" idx="1"/>
          </p:nvPr>
        </p:nvSpPr>
        <p:spPr/>
        <p:txBody>
          <a:bodyPr anchor="b">
            <a:normAutofit/>
          </a:bodyPr>
          <a:lstStyle/>
          <a:p>
            <a:pPr marL="0" indent="0">
              <a:buFontTx/>
              <a:buNone/>
            </a:pPr>
            <a:r>
              <a:rPr lang="en-US" sz="3200" b="1" dirty="0"/>
              <a:t>Coupon Bond</a:t>
            </a:r>
          </a:p>
        </p:txBody>
      </p:sp>
      <p:sp>
        <p:nvSpPr>
          <p:cNvPr id="15364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sz="2800" dirty="0"/>
              <a:t>The 2-year, 8% coupon bond with YTM=10% </a:t>
            </a:r>
            <a:r>
              <a:rPr lang="en-US" sz="2600" dirty="0"/>
              <a:t>which initially sells at $964.540, falls to $964.1942, when its yield increases to 5.01%</a:t>
            </a:r>
          </a:p>
          <a:p>
            <a:pPr marL="400050" lvl="1" indent="0">
              <a:buNone/>
            </a:pPr>
            <a:r>
              <a:rPr lang="en-US" sz="2800" dirty="0">
                <a:solidFill>
                  <a:prstClr val="black"/>
                </a:solidFill>
                <a:hlinkClick r:id="rId3"/>
              </a:rPr>
              <a:t>https://dqydj.com/bond-pricing-calculator/</a:t>
            </a:r>
            <a:endParaRPr lang="en-US" sz="2800" dirty="0">
              <a:solidFill>
                <a:prstClr val="black"/>
              </a:solidFill>
            </a:endParaRPr>
          </a:p>
          <a:p>
            <a:r>
              <a:rPr lang="en-US" sz="2600" dirty="0"/>
              <a:t>Percentage decline of 0.0359%</a:t>
            </a:r>
          </a:p>
          <a:p>
            <a:pPr marL="0" indent="0">
              <a:buNone/>
            </a:pPr>
            <a:r>
              <a:rPr lang="en-US" sz="2600" dirty="0"/>
              <a:t>    (964.1942 – 964.540) / 964.540</a:t>
            </a:r>
          </a:p>
          <a:p>
            <a:pPr marL="0" indent="0">
              <a:buNone/>
            </a:pPr>
            <a:r>
              <a:rPr lang="en-US" sz="2600" dirty="0"/>
              <a:t>     = -0.0359 </a:t>
            </a:r>
          </a:p>
          <a:p>
            <a:endParaRPr lang="en-US" sz="2600" dirty="0"/>
          </a:p>
        </p:txBody>
      </p:sp>
      <p:sp>
        <p:nvSpPr>
          <p:cNvPr id="15365" name="Text Placeholder 5"/>
          <p:cNvSpPr>
            <a:spLocks noGrp="1"/>
          </p:cNvSpPr>
          <p:nvPr>
            <p:ph type="body" sz="quarter" idx="3"/>
          </p:nvPr>
        </p:nvSpPr>
        <p:spPr/>
        <p:txBody>
          <a:bodyPr anchor="b">
            <a:normAutofit/>
          </a:bodyPr>
          <a:lstStyle/>
          <a:p>
            <a:pPr marL="0" indent="0">
              <a:buFontTx/>
              <a:buNone/>
            </a:pPr>
            <a:r>
              <a:rPr lang="en-US" sz="3200" b="1" dirty="0"/>
              <a:t>Zero</a:t>
            </a:r>
          </a:p>
        </p:txBody>
      </p:sp>
      <p:sp>
        <p:nvSpPr>
          <p:cNvPr id="15366" name="Content Placeholder 6"/>
          <p:cNvSpPr>
            <a:spLocks noGrp="1"/>
          </p:cNvSpPr>
          <p:nvPr>
            <p:ph sz="quarter" idx="4"/>
          </p:nvPr>
        </p:nvSpPr>
        <p:spPr/>
        <p:txBody>
          <a:bodyPr>
            <a:noAutofit/>
          </a:bodyPr>
          <a:lstStyle/>
          <a:p>
            <a:r>
              <a:rPr lang="en-US" sz="2600" dirty="0"/>
              <a:t>The zero-coupon bond (with D = 3.7704) initially sells for $1,000/1.05</a:t>
            </a:r>
            <a:r>
              <a:rPr lang="en-US" sz="2600" baseline="30000" dirty="0"/>
              <a:t>3.7704</a:t>
            </a:r>
            <a:r>
              <a:rPr lang="en-US" sz="2600" dirty="0"/>
              <a:t> = $831.9704</a:t>
            </a:r>
          </a:p>
          <a:p>
            <a:r>
              <a:rPr lang="en-US" sz="2600" dirty="0"/>
              <a:t>At the higher yield, it sells for $1,000/1.0501</a:t>
            </a:r>
            <a:r>
              <a:rPr lang="en-US" sz="2600" baseline="30000" dirty="0"/>
              <a:t>3.7704</a:t>
            </a:r>
            <a:r>
              <a:rPr lang="en-US" sz="2600" dirty="0"/>
              <a:t> = $831.6717, therefore its price also falls by 0.0359%</a:t>
            </a:r>
          </a:p>
          <a:p>
            <a:endParaRPr lang="en-US" sz="26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534400" cy="4525963"/>
          </a:xfrm>
        </p:spPr>
        <p:txBody>
          <a:bodyPr lIns="90488" tIns="44450" rIns="90488" bIns="44450">
            <a:noAutofit/>
          </a:bodyPr>
          <a:lstStyle/>
          <a:p>
            <a:r>
              <a:rPr lang="en-US" dirty="0"/>
              <a:t>What Determines Duration?</a:t>
            </a:r>
          </a:p>
          <a:p>
            <a:pPr lvl="1"/>
            <a:r>
              <a:rPr lang="en-US" i="1" dirty="0"/>
              <a:t>Rule 1 </a:t>
            </a:r>
          </a:p>
          <a:p>
            <a:pPr lvl="2"/>
            <a:r>
              <a:rPr lang="en-US" sz="2600" dirty="0"/>
              <a:t>The duration of a zero-coupon bond equals its time to maturity</a:t>
            </a:r>
          </a:p>
          <a:p>
            <a:pPr lvl="1"/>
            <a:r>
              <a:rPr lang="en-US" i="1" dirty="0"/>
              <a:t>Rule</a:t>
            </a:r>
            <a:r>
              <a:rPr lang="en-US" dirty="0"/>
              <a:t> 2  </a:t>
            </a:r>
          </a:p>
          <a:p>
            <a:pPr lvl="2"/>
            <a:r>
              <a:rPr lang="en-US" sz="2600" dirty="0"/>
              <a:t>Holding maturity constant, a bond</a:t>
            </a:r>
            <a:r>
              <a:rPr lang="en-US" altLang="ja-JP" sz="2600" dirty="0"/>
              <a:t>’</a:t>
            </a:r>
            <a:r>
              <a:rPr lang="en-US" sz="2600" dirty="0"/>
              <a:t>s duration is higher when the coupon rate is lower</a:t>
            </a:r>
          </a:p>
          <a:p>
            <a:pPr lvl="1"/>
            <a:r>
              <a:rPr lang="en-US" i="1" dirty="0"/>
              <a:t>Rule 3</a:t>
            </a:r>
            <a:r>
              <a:rPr lang="en-US" dirty="0"/>
              <a:t>  </a:t>
            </a:r>
          </a:p>
          <a:p>
            <a:pPr lvl="2"/>
            <a:r>
              <a:rPr lang="en-US" sz="2600" dirty="0"/>
              <a:t>Holding the coupon rate constant, a bond</a:t>
            </a:r>
            <a:r>
              <a:rPr lang="en-US" altLang="ja-JP" sz="2600" dirty="0"/>
              <a:t>’</a:t>
            </a:r>
            <a:r>
              <a:rPr lang="en-US" sz="2600" dirty="0"/>
              <a:t>s duration generally increases with its time to maturity</a:t>
            </a:r>
          </a:p>
          <a:p>
            <a:pPr>
              <a:lnSpc>
                <a:spcPct val="70000"/>
              </a:lnSpc>
            </a:pPr>
            <a:endParaRPr lang="en-US" dirty="0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90488" tIns="44450" rIns="90488" bIns="44450" anchorCtr="1"/>
          <a:lstStyle/>
          <a:p>
            <a:r>
              <a:rPr lang="en-US" sz="3800" dirty="0"/>
              <a:t>Interest Rate Risk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5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52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52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9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9" name="Rectangle 3"/>
          <p:cNvSpPr>
            <a:spLocks noGrp="1" noChangeArrowheads="1"/>
          </p:cNvSpPr>
          <p:nvPr>
            <p:ph idx="1"/>
          </p:nvPr>
        </p:nvSpPr>
        <p:spPr/>
        <p:txBody>
          <a:bodyPr lIns="90488" tIns="44450" rIns="90488" bIns="44450">
            <a:normAutofit/>
          </a:bodyPr>
          <a:lstStyle/>
          <a:p>
            <a:pPr>
              <a:lnSpc>
                <a:spcPct val="70000"/>
              </a:lnSpc>
            </a:pPr>
            <a:r>
              <a:rPr lang="en-US" dirty="0"/>
              <a:t>What Determines Duration?</a:t>
            </a:r>
          </a:p>
          <a:p>
            <a:pPr lvl="1"/>
            <a:r>
              <a:rPr lang="en-US" i="1" dirty="0"/>
              <a:t>Rule 4  </a:t>
            </a:r>
          </a:p>
          <a:p>
            <a:pPr lvl="2"/>
            <a:r>
              <a:rPr lang="en-US" sz="2600" dirty="0"/>
              <a:t>Holding other factors constant, the duration of a coupon bond is higher when the bond</a:t>
            </a:r>
            <a:r>
              <a:rPr lang="en-US" altLang="ja-JP" sz="2600" dirty="0"/>
              <a:t>’</a:t>
            </a:r>
            <a:r>
              <a:rPr lang="en-US" sz="2600" dirty="0"/>
              <a:t>s yield to maturity is lower</a:t>
            </a:r>
          </a:p>
          <a:p>
            <a:pPr lvl="1"/>
            <a:r>
              <a:rPr lang="en-US" i="1" dirty="0"/>
              <a:t>Rules 5  </a:t>
            </a:r>
          </a:p>
          <a:p>
            <a:pPr lvl="2"/>
            <a:r>
              <a:rPr lang="en-US" sz="2600" dirty="0"/>
              <a:t>The duration of a level </a:t>
            </a:r>
            <a:r>
              <a:rPr lang="en-US" sz="2600" dirty="0">
                <a:solidFill>
                  <a:srgbClr val="FF0000"/>
                </a:solidFill>
              </a:rPr>
              <a:t>perpetuity</a:t>
            </a:r>
            <a:r>
              <a:rPr lang="en-US" sz="2600" dirty="0"/>
              <a:t> is equal to:  </a:t>
            </a:r>
          </a:p>
          <a:p>
            <a:pPr marL="914400" lvl="2" indent="0">
              <a:buNone/>
            </a:pPr>
            <a:r>
              <a:rPr lang="en-US" sz="2600" dirty="0"/>
              <a:t>	</a:t>
            </a:r>
            <a:r>
              <a:rPr lang="en-US" sz="2200" dirty="0">
                <a:solidFill>
                  <a:srgbClr val="FF0000"/>
                </a:solidFill>
              </a:rPr>
              <a:t>(1 + </a:t>
            </a:r>
            <a:r>
              <a:rPr lang="en-US" sz="2200" i="1" dirty="0">
                <a:solidFill>
                  <a:srgbClr val="FF0000"/>
                </a:solidFill>
              </a:rPr>
              <a:t>y</a:t>
            </a:r>
            <a:r>
              <a:rPr lang="en-US" sz="2200" dirty="0">
                <a:solidFill>
                  <a:srgbClr val="FF0000"/>
                </a:solidFill>
              </a:rPr>
              <a:t>) / </a:t>
            </a:r>
            <a:r>
              <a:rPr lang="en-US" sz="2200" i="1" dirty="0">
                <a:solidFill>
                  <a:srgbClr val="FF0000"/>
                </a:solidFill>
              </a:rPr>
              <a:t>y</a:t>
            </a:r>
          </a:p>
          <a:p>
            <a:pPr>
              <a:lnSpc>
                <a:spcPct val="70000"/>
              </a:lnSpc>
              <a:buFontTx/>
              <a:buNone/>
            </a:pPr>
            <a:endParaRPr lang="en-US" sz="3000" dirty="0"/>
          </a:p>
          <a:p>
            <a:pPr>
              <a:lnSpc>
                <a:spcPct val="70000"/>
              </a:lnSpc>
              <a:buFontTx/>
              <a:buNone/>
            </a:pPr>
            <a:endParaRPr lang="en-US" sz="3000" dirty="0"/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90488" tIns="44450" rIns="90488" bIns="44450" anchorCtr="1"/>
          <a:lstStyle/>
          <a:p>
            <a:r>
              <a:rPr lang="en-US" sz="3800" dirty="0"/>
              <a:t>Interest Rate Risk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5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52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9" grpId="0" build="p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4"/>
          <p:cNvSpPr>
            <a:spLocks noGrp="1" noChangeArrowheads="1"/>
          </p:cNvSpPr>
          <p:nvPr>
            <p:ph type="title"/>
          </p:nvPr>
        </p:nvSpPr>
        <p:spPr/>
        <p:txBody>
          <a:bodyPr lIns="90488" tIns="44450" rIns="90488" bIns="44450" anchorCtr="1">
            <a:normAutofit/>
          </a:bodyPr>
          <a:lstStyle/>
          <a:p>
            <a:r>
              <a:rPr lang="en-US" sz="3200" dirty="0"/>
              <a:t>Figure 16.2 Bond Duration versus </a:t>
            </a:r>
            <a:br>
              <a:rPr lang="en-US" sz="3200" dirty="0"/>
            </a:br>
            <a:r>
              <a:rPr lang="en-US" sz="3200" dirty="0"/>
              <a:t>Bond Maturity</a:t>
            </a: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9663" y="1533525"/>
            <a:ext cx="6924675" cy="425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7772400" cy="1143000"/>
          </a:xfrm>
        </p:spPr>
        <p:txBody>
          <a:bodyPr lIns="90488" tIns="44450" rIns="90488" bIns="44450" anchorCtr="1">
            <a:normAutofit/>
          </a:bodyPr>
          <a:lstStyle/>
          <a:p>
            <a:r>
              <a:rPr lang="en-US" sz="3200" dirty="0"/>
              <a:t>Table 16.3 Bond Durations (Yield to Maturity = 8% APR; Semiannual Coupons)</a:t>
            </a: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061" y="2305050"/>
            <a:ext cx="6959788" cy="287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 lIns="90488" tIns="44450" rIns="90488" bIns="44450">
            <a:normAutofit/>
          </a:bodyPr>
          <a:lstStyle/>
          <a:p>
            <a:r>
              <a:rPr lang="en-US" dirty="0"/>
              <a:t>The relationship between bond prices and yields is not linear</a:t>
            </a:r>
          </a:p>
          <a:p>
            <a:r>
              <a:rPr lang="en-US" dirty="0"/>
              <a:t>Duration rule is a good approximation for only small changes in bond yields</a:t>
            </a:r>
          </a:p>
          <a:p>
            <a:r>
              <a:rPr lang="en-US" dirty="0"/>
              <a:t>Bonds with greater convexity have more curvature in the price-yield relationship</a:t>
            </a:r>
          </a:p>
        </p:txBody>
      </p:sp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 lIns="90488" tIns="44450" rIns="90488" bIns="44450" anchorCtr="1"/>
          <a:lstStyle/>
          <a:p>
            <a:r>
              <a:rPr lang="en-US" sz="3800" dirty="0"/>
              <a:t>Convexity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idx="1"/>
          </p:nvPr>
        </p:nvSpPr>
        <p:spPr>
          <a:noFill/>
        </p:spPr>
        <p:txBody>
          <a:bodyPr lIns="90488" tIns="44450" rIns="90488" bIns="44450">
            <a:normAutofit/>
          </a:bodyPr>
          <a:lstStyle/>
          <a:p>
            <a:pPr lvl="0"/>
            <a:r>
              <a:rPr lang="en-US" dirty="0"/>
              <a:t>Interest rate risk</a:t>
            </a:r>
          </a:p>
          <a:p>
            <a:pPr lvl="1"/>
            <a:r>
              <a:rPr lang="en-US" dirty="0"/>
              <a:t>Interest rate sensitivity of bond prices</a:t>
            </a:r>
          </a:p>
          <a:p>
            <a:pPr lvl="1"/>
            <a:r>
              <a:rPr lang="en-US" dirty="0"/>
              <a:t>Duration and its determinants</a:t>
            </a:r>
          </a:p>
          <a:p>
            <a:pPr lvl="0"/>
            <a:r>
              <a:rPr lang="en-US" dirty="0"/>
              <a:t>Convexity</a:t>
            </a:r>
          </a:p>
          <a:p>
            <a:pPr lvl="0"/>
            <a:r>
              <a:rPr lang="en-US" dirty="0"/>
              <a:t>Passive and active management strategies</a:t>
            </a:r>
          </a:p>
          <a:p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title"/>
          </p:nvPr>
        </p:nvSpPr>
        <p:spPr/>
        <p:txBody>
          <a:bodyPr lIns="90488" tIns="44450" rIns="90488" bIns="44450" anchorCtr="1"/>
          <a:lstStyle/>
          <a:p>
            <a:r>
              <a:rPr lang="en-US" sz="3800" dirty="0"/>
              <a:t>Chapter Overview</a:t>
            </a:r>
          </a:p>
        </p:txBody>
      </p:sp>
    </p:spTree>
    <p:extLst>
      <p:ext uri="{BB962C8B-B14F-4D97-AF65-F5344CB8AC3E}">
        <p14:creationId xmlns:p14="http://schemas.microsoft.com/office/powerpoint/2010/main" val="493024658"/>
      </p:ext>
    </p:extLst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4"/>
          <p:cNvSpPr>
            <a:spLocks noGrp="1" noChangeArrowheads="1"/>
          </p:cNvSpPr>
          <p:nvPr>
            <p:ph type="title"/>
          </p:nvPr>
        </p:nvSpPr>
        <p:spPr/>
        <p:txBody>
          <a:bodyPr lIns="90488" tIns="44450" rIns="90488" bIns="44450" anchorCtr="1"/>
          <a:lstStyle/>
          <a:p>
            <a:r>
              <a:rPr lang="en-US" sz="3200" dirty="0"/>
              <a:t>Figure 16.3 Bond Price Convexity: 30-Year Maturity, 8% Coupon; Initial YTM = 8%</a:t>
            </a: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0150" y="1543050"/>
            <a:ext cx="6743700" cy="440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90488" tIns="44450" rIns="90488" bIns="44450" anchorCtr="1"/>
          <a:lstStyle/>
          <a:p>
            <a:r>
              <a:rPr lang="en-US" sz="3800"/>
              <a:t>Convexity</a:t>
            </a:r>
          </a:p>
        </p:txBody>
      </p:sp>
      <p:graphicFrame>
        <p:nvGraphicFramePr>
          <p:cNvPr id="4098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0611851"/>
              </p:ext>
            </p:extLst>
          </p:nvPr>
        </p:nvGraphicFramePr>
        <p:xfrm>
          <a:off x="762000" y="1766574"/>
          <a:ext cx="7229475" cy="1222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" name="Equation" r:id="rId3" imgW="2705040" imgH="457200" progId="Equation.3">
                  <p:embed/>
                </p:oleObj>
              </mc:Choice>
              <mc:Fallback>
                <p:oleObj name="Equation" r:id="rId3" imgW="2705040" imgH="4572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1766574"/>
                        <a:ext cx="7229475" cy="1222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5751776"/>
              </p:ext>
            </p:extLst>
          </p:nvPr>
        </p:nvGraphicFramePr>
        <p:xfrm>
          <a:off x="1111250" y="4267200"/>
          <a:ext cx="6291263" cy="1022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" name="Equation" r:id="rId5" imgW="2412720" imgH="393480" progId="Equation.DSMT4">
                  <p:embed/>
                </p:oleObj>
              </mc:Choice>
              <mc:Fallback>
                <p:oleObj name="Equation" r:id="rId5" imgW="2412720" imgH="3934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1250" y="4267200"/>
                        <a:ext cx="6291263" cy="1022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/>
          <p:cNvSpPr/>
          <p:nvPr/>
        </p:nvSpPr>
        <p:spPr>
          <a:xfrm>
            <a:off x="762000" y="3445395"/>
            <a:ext cx="479753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Clr>
                <a:srgbClr val="C00000"/>
              </a:buClr>
              <a:buFont typeface="Arial" pitchFamily="34" charset="0"/>
              <a:buChar char="•"/>
            </a:pPr>
            <a:r>
              <a:rPr lang="en-US" sz="3200" dirty="0">
                <a:latin typeface="+mn-lt"/>
              </a:rPr>
              <a:t>Correction for Convexity: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5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9901787"/>
              </p:ext>
            </p:extLst>
          </p:nvPr>
        </p:nvGraphicFramePr>
        <p:xfrm>
          <a:off x="1701510" y="2857056"/>
          <a:ext cx="4267779" cy="5250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4" name="Equation" r:id="rId3" imgW="3200400" imgH="393480" progId="Equation.DSMT4">
                  <p:embed/>
                </p:oleObj>
              </mc:Choice>
              <mc:Fallback>
                <p:oleObj name="Equation" r:id="rId3" imgW="3200400" imgH="393480" progId="Equation.DSMT4">
                  <p:embed/>
                  <p:pic>
                    <p:nvPicPr>
                      <p:cNvPr id="409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1510" y="2857056"/>
                        <a:ext cx="4267779" cy="52506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7661384"/>
              </p:ext>
            </p:extLst>
          </p:nvPr>
        </p:nvGraphicFramePr>
        <p:xfrm>
          <a:off x="623888" y="3424110"/>
          <a:ext cx="7648575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5" name="Equation" r:id="rId5" imgW="6172200" imgH="583920" progId="Equation.DSMT4">
                  <p:embed/>
                </p:oleObj>
              </mc:Choice>
              <mc:Fallback>
                <p:oleObj name="Equation" r:id="rId5" imgW="6172200" imgH="583920" progId="Equation.DSMT4">
                  <p:embed/>
                  <p:pic>
                    <p:nvPicPr>
                      <p:cNvPr id="409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888" y="3424110"/>
                        <a:ext cx="7648575" cy="720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3625442"/>
              </p:ext>
            </p:extLst>
          </p:nvPr>
        </p:nvGraphicFramePr>
        <p:xfrm>
          <a:off x="1574800" y="4711889"/>
          <a:ext cx="4521200" cy="5316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6" name="Equation" r:id="rId7" imgW="3340080" imgH="393480" progId="Equation.DSMT4">
                  <p:embed/>
                </p:oleObj>
              </mc:Choice>
              <mc:Fallback>
                <p:oleObj name="Equation" r:id="rId7" imgW="3340080" imgH="393480" progId="Equation.DSMT4">
                  <p:embed/>
                  <p:pic>
                    <p:nvPicPr>
                      <p:cNvPr id="4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4800" y="4711889"/>
                        <a:ext cx="4521200" cy="53162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7884266"/>
              </p:ext>
            </p:extLst>
          </p:nvPr>
        </p:nvGraphicFramePr>
        <p:xfrm>
          <a:off x="623888" y="5410200"/>
          <a:ext cx="7899400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7" name="Equation" r:id="rId9" imgW="6375240" imgH="583920" progId="Equation.DSMT4">
                  <p:embed/>
                </p:oleObj>
              </mc:Choice>
              <mc:Fallback>
                <p:oleObj name="Equation" r:id="rId9" imgW="6375240" imgH="583920" progId="Equation.DSMT4">
                  <p:embed/>
                  <p:pic>
                    <p:nvPicPr>
                      <p:cNvPr id="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888" y="5410200"/>
                        <a:ext cx="7899400" cy="720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281747" y="1460852"/>
            <a:ext cx="8481253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/>
              <a:t>T = 30 years, 8% coupon rate (annual payment), initial YTM = 8%, selling at par $1,000, D* = 11.26, and convexity = 212.4 </a:t>
            </a:r>
          </a:p>
          <a:p>
            <a:endParaRPr lang="en-US" sz="1400" dirty="0">
              <a:hlinkClick r:id="rId11"/>
            </a:endParaRPr>
          </a:p>
          <a:p>
            <a:r>
              <a:rPr lang="en-US" sz="1400" dirty="0">
                <a:hlinkClick r:id="rId11"/>
              </a:rPr>
              <a:t>https://dqydj.com/bond-convexity-calculator/</a:t>
            </a:r>
            <a:endParaRPr lang="en-US" sz="1400" dirty="0"/>
          </a:p>
          <a:p>
            <a:endParaRPr lang="en-US" sz="1400" dirty="0"/>
          </a:p>
          <a:p>
            <a:r>
              <a:rPr lang="en-US" sz="1400" dirty="0"/>
              <a:t>(1) If YTM increases from 8% to 10%,</a:t>
            </a:r>
          </a:p>
          <a:p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457200" y="533400"/>
            <a:ext cx="5410200" cy="533400"/>
          </a:xfrm>
        </p:spPr>
        <p:txBody>
          <a:bodyPr>
            <a:normAutofit/>
          </a:bodyPr>
          <a:lstStyle/>
          <a:p>
            <a:pPr algn="l"/>
            <a:r>
              <a:rPr lang="en-US" sz="2800" dirty="0"/>
              <a:t>Examples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281748" y="4144834"/>
            <a:ext cx="821208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/>
              <a:t>(2) If YTM increases from 8% to 8.01%,</a:t>
            </a:r>
          </a:p>
          <a:p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50533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4"/>
          <p:cNvSpPr>
            <a:spLocks noGrp="1" noChangeArrowheads="1"/>
          </p:cNvSpPr>
          <p:nvPr>
            <p:ph type="title"/>
          </p:nvPr>
        </p:nvSpPr>
        <p:spPr/>
        <p:txBody>
          <a:bodyPr lIns="90488" tIns="44450" rIns="90488" bIns="44450" anchorCtr="1">
            <a:normAutofit/>
          </a:bodyPr>
          <a:lstStyle/>
          <a:p>
            <a:r>
              <a:rPr lang="en-US" sz="3600" dirty="0"/>
              <a:t>Figure 16.4 Convexity of Two Bonds</a:t>
            </a: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4913" y="1466850"/>
            <a:ext cx="6734175" cy="432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Bonds with greater curvature </a:t>
            </a:r>
            <a:r>
              <a:rPr lang="en-US" dirty="0">
                <a:solidFill>
                  <a:srgbClr val="FF0000"/>
                </a:solidFill>
              </a:rPr>
              <a:t>gain more in price when yields fall than they lose when yields rise</a:t>
            </a:r>
          </a:p>
          <a:p>
            <a:r>
              <a:rPr lang="en-US" dirty="0"/>
              <a:t>The more volatile interest rates, the more attractive this asymmetry</a:t>
            </a:r>
          </a:p>
          <a:p>
            <a:r>
              <a:rPr lang="en-US" dirty="0"/>
              <a:t>Bonds with greater convexity tend to have higher prices and/or lower yields, all else equal</a:t>
            </a:r>
          </a:p>
          <a:p>
            <a:endParaRPr lang="en-US" dirty="0"/>
          </a:p>
        </p:txBody>
      </p:sp>
      <p:sp>
        <p:nvSpPr>
          <p:cNvPr id="23554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800" dirty="0"/>
              <a:t>Why Do Investors Like Convexity?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Content Placeholder 2"/>
          <p:cNvSpPr>
            <a:spLocks noGrp="1"/>
          </p:cNvSpPr>
          <p:nvPr>
            <p:ph idx="1"/>
          </p:nvPr>
        </p:nvSpPr>
        <p:spPr/>
        <p:txBody>
          <a:bodyPr lIns="90488" tIns="44450" rIns="90488" bIns="44450"/>
          <a:lstStyle/>
          <a:p>
            <a:r>
              <a:rPr lang="en-US" dirty="0"/>
              <a:t>Callable Bonds</a:t>
            </a:r>
          </a:p>
          <a:p>
            <a:pPr lvl="1"/>
            <a:r>
              <a:rPr lang="en-US" dirty="0"/>
              <a:t>As rates fall, there is a ceiling on the bond</a:t>
            </a:r>
            <a:r>
              <a:rPr lang="en-US" altLang="ja-JP" dirty="0">
                <a:latin typeface="Arial"/>
              </a:rPr>
              <a:t>’</a:t>
            </a:r>
            <a:r>
              <a:rPr lang="en-US" dirty="0"/>
              <a:t>s market price, which cannot rise above the call price</a:t>
            </a:r>
          </a:p>
          <a:p>
            <a:pPr lvl="1"/>
            <a:r>
              <a:rPr lang="en-US" dirty="0"/>
              <a:t>Negative convexity (Bad!)</a:t>
            </a:r>
          </a:p>
          <a:p>
            <a:pPr lvl="1"/>
            <a:r>
              <a:rPr lang="en-US" dirty="0"/>
              <a:t>Use effective duration:</a:t>
            </a:r>
          </a:p>
          <a:p>
            <a:pPr lvl="1"/>
            <a:endParaRPr lang="en-US" sz="3000" dirty="0"/>
          </a:p>
        </p:txBody>
      </p:sp>
      <p:sp>
        <p:nvSpPr>
          <p:cNvPr id="5123" name="Title 1"/>
          <p:cNvSpPr>
            <a:spLocks noGrp="1"/>
          </p:cNvSpPr>
          <p:nvPr>
            <p:ph type="title"/>
          </p:nvPr>
        </p:nvSpPr>
        <p:spPr/>
        <p:txBody>
          <a:bodyPr lIns="90488" tIns="44450" rIns="90488" bIns="44450" anchorCtr="1"/>
          <a:lstStyle/>
          <a:p>
            <a:r>
              <a:rPr lang="en-US" sz="3800" dirty="0"/>
              <a:t>Duration and Convexity</a:t>
            </a:r>
          </a:p>
        </p:txBody>
      </p:sp>
      <p:graphicFrame>
        <p:nvGraphicFramePr>
          <p:cNvPr id="4" name="Object 3">
            <a:hlinkClick r:id="" action="ppaction://ole?verb=0"/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79010645"/>
              </p:ext>
            </p:extLst>
          </p:nvPr>
        </p:nvGraphicFramePr>
        <p:xfrm>
          <a:off x="1674813" y="4495800"/>
          <a:ext cx="4938712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" name="Equation" r:id="rId3" imgW="1815840" imgH="393480" progId="Equation.DSMT4">
                  <p:embed/>
                </p:oleObj>
              </mc:Choice>
              <mc:Fallback>
                <p:oleObj name="Equation" r:id="rId3" imgW="1815840" imgH="393480" progId="Equation.DSMT4">
                  <p:embed/>
                  <p:pic>
                    <p:nvPicPr>
                      <p:cNvPr id="0" name="Object 1"/>
                      <p:cNvPicPr>
                        <a:picLocks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4813" y="4495800"/>
                        <a:ext cx="4938712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4"/>
          <p:cNvSpPr>
            <a:spLocks noGrp="1" noChangeArrowheads="1"/>
          </p:cNvSpPr>
          <p:nvPr>
            <p:ph type="title"/>
          </p:nvPr>
        </p:nvSpPr>
        <p:spPr/>
        <p:txBody>
          <a:bodyPr lIns="90488" tIns="44450" rIns="90488" bIns="44450" anchorCtr="1">
            <a:normAutofit/>
          </a:bodyPr>
          <a:lstStyle/>
          <a:p>
            <a:r>
              <a:rPr lang="en-US" sz="3200" dirty="0"/>
              <a:t>Figure 16.5 Price –Yield Curve for </a:t>
            </a:r>
            <a:br>
              <a:rPr lang="en-US" sz="3200" dirty="0"/>
            </a:br>
            <a:r>
              <a:rPr lang="en-US" sz="3200" dirty="0"/>
              <a:t>a Callable Bond</a:t>
            </a: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1563" y="1485900"/>
            <a:ext cx="7000875" cy="445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Consider a callable bond with a call price of $1,050 selling at $980 today. If yield curve shifts up by 0.5%, the bond price will go down to $930.  If it shifts down by 0.5%, the bond price will go up to $1,010.  </a:t>
            </a:r>
          </a:p>
          <a:p>
            <a:r>
              <a:rPr lang="en-US" dirty="0"/>
              <a:t>   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Effective Duration Example</a:t>
            </a:r>
          </a:p>
        </p:txBody>
      </p:sp>
      <p:graphicFrame>
        <p:nvGraphicFramePr>
          <p:cNvPr id="4" name="Object 3">
            <a:hlinkClick r:id="" action="ppaction://ole?verb=0"/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04653026"/>
              </p:ext>
            </p:extLst>
          </p:nvPr>
        </p:nvGraphicFramePr>
        <p:xfrm>
          <a:off x="609600" y="4343400"/>
          <a:ext cx="8261350" cy="1360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" name="Equation" r:id="rId3" imgW="3251160" imgH="609480" progId="Equation.DSMT4">
                  <p:embed/>
                </p:oleObj>
              </mc:Choice>
              <mc:Fallback>
                <p:oleObj name="Equation" r:id="rId3" imgW="3251160" imgH="609480" progId="Equation.DSMT4">
                  <p:embed/>
                  <p:pic>
                    <p:nvPicPr>
                      <p:cNvPr id="4" name="Object 3">
                        <a:hlinkClick r:id="" action="ppaction://ole?verb=0"/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4343400"/>
                        <a:ext cx="8261350" cy="1360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3065321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Modified Duration vs. Effective Duration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Modified Duration</a:t>
            </a:r>
          </a:p>
          <a:p>
            <a:pPr marL="0" indent="0">
              <a:buNone/>
            </a:pPr>
            <a:r>
              <a:rPr lang="en-US" dirty="0"/>
              <a:t>     </a:t>
            </a:r>
            <a:r>
              <a:rPr lang="el-GR" dirty="0"/>
              <a:t>Δ</a:t>
            </a:r>
            <a:r>
              <a:rPr lang="en-US" dirty="0"/>
              <a:t>P/P = - D* </a:t>
            </a:r>
            <a:r>
              <a:rPr lang="el-GR" dirty="0"/>
              <a:t>Δ</a:t>
            </a:r>
            <a:r>
              <a:rPr lang="en-US" dirty="0"/>
              <a:t>y  → D* = (- </a:t>
            </a:r>
            <a:r>
              <a:rPr lang="el-GR" dirty="0"/>
              <a:t>Δ</a:t>
            </a:r>
            <a:r>
              <a:rPr lang="en-US" dirty="0"/>
              <a:t>P/P) / </a:t>
            </a:r>
            <a:r>
              <a:rPr lang="el-GR" dirty="0">
                <a:solidFill>
                  <a:srgbClr val="FF0000"/>
                </a:solidFill>
              </a:rPr>
              <a:t>Δ</a:t>
            </a:r>
            <a:r>
              <a:rPr lang="en-US" dirty="0">
                <a:solidFill>
                  <a:srgbClr val="FF0000"/>
                </a:solidFill>
              </a:rPr>
              <a:t>y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pPr lvl="0"/>
            <a:r>
              <a:rPr lang="en-US" dirty="0">
                <a:solidFill>
                  <a:prstClr val="black"/>
                </a:solidFill>
              </a:rPr>
              <a:t>Effective Duration</a:t>
            </a:r>
          </a:p>
          <a:p>
            <a:pPr marL="0" indent="0">
              <a:buNone/>
            </a:pPr>
            <a:r>
              <a:rPr lang="en-US" dirty="0"/>
              <a:t>     Effective Duration = (- </a:t>
            </a:r>
            <a:r>
              <a:rPr lang="el-GR" dirty="0"/>
              <a:t>Δ</a:t>
            </a:r>
            <a:r>
              <a:rPr lang="en-US" dirty="0"/>
              <a:t>P/P) / </a:t>
            </a:r>
            <a:r>
              <a:rPr lang="el-GR" dirty="0">
                <a:solidFill>
                  <a:srgbClr val="FF0000"/>
                </a:solidFill>
              </a:rPr>
              <a:t>Δ</a:t>
            </a:r>
            <a:r>
              <a:rPr lang="en-US" dirty="0">
                <a:solidFill>
                  <a:srgbClr val="FF0000"/>
                </a:solidFill>
              </a:rPr>
              <a:t>r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113790471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idx="1"/>
          </p:nvPr>
        </p:nvSpPr>
        <p:spPr/>
        <p:txBody>
          <a:bodyPr lIns="90488" tIns="44450" rIns="90488" bIns="44450"/>
          <a:lstStyle/>
          <a:p>
            <a:r>
              <a:rPr lang="en-US" dirty="0"/>
              <a:t>Two passive bond portfolio strategies:</a:t>
            </a:r>
          </a:p>
          <a:p>
            <a:pPr lvl="1"/>
            <a:r>
              <a:rPr lang="en-US" dirty="0"/>
              <a:t>Indexing</a:t>
            </a:r>
          </a:p>
          <a:p>
            <a:pPr lvl="1"/>
            <a:r>
              <a:rPr lang="en-US" dirty="0"/>
              <a:t>Immunization</a:t>
            </a:r>
          </a:p>
          <a:p>
            <a:r>
              <a:rPr lang="en-US" dirty="0"/>
              <a:t>Both strategies see market prices as being correct, but the strategies are very different in terms of risk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title"/>
          </p:nvPr>
        </p:nvSpPr>
        <p:spPr/>
        <p:txBody>
          <a:bodyPr lIns="90488" tIns="44450" rIns="90488" bIns="44450" anchorCtr="1"/>
          <a:lstStyle/>
          <a:p>
            <a:r>
              <a:rPr lang="en-US" sz="3800" dirty="0"/>
              <a:t>Passive Management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idx="1"/>
          </p:nvPr>
        </p:nvSpPr>
        <p:spPr>
          <a:noFill/>
        </p:spPr>
        <p:txBody>
          <a:bodyPr lIns="90488" tIns="44450" rIns="90488" bIns="44450">
            <a:normAutofit/>
          </a:bodyPr>
          <a:lstStyle/>
          <a:p>
            <a:r>
              <a:rPr lang="en-US" dirty="0"/>
              <a:t>Interest Rate Sensitivity</a:t>
            </a:r>
          </a:p>
          <a:p>
            <a:pPr marL="914400" lvl="1" indent="-514350">
              <a:buFont typeface="Calibri" charset="0"/>
              <a:buAutoNum type="arabicPeriod"/>
            </a:pPr>
            <a:r>
              <a:rPr lang="en-US" dirty="0"/>
              <a:t>Bond prices and yields are inversely related</a:t>
            </a:r>
          </a:p>
          <a:p>
            <a:pPr marL="914400" lvl="1" indent="-514350">
              <a:buFont typeface="Calibri" charset="0"/>
              <a:buAutoNum type="arabicPeriod"/>
            </a:pPr>
            <a:r>
              <a:rPr lang="en-US" dirty="0"/>
              <a:t>An increase in a bond</a:t>
            </a:r>
            <a:r>
              <a:rPr lang="en-US" altLang="ja-JP" dirty="0">
                <a:latin typeface="Arial"/>
              </a:rPr>
              <a:t>’</a:t>
            </a:r>
            <a:r>
              <a:rPr lang="en-US" dirty="0"/>
              <a:t>s yield to maturity results in a smaller price change than a decrease of equal magnitude </a:t>
            </a:r>
            <a:r>
              <a:rPr lang="en-US" dirty="0">
                <a:solidFill>
                  <a:srgbClr val="FF0000"/>
                </a:solidFill>
              </a:rPr>
              <a:t>(convexity)</a:t>
            </a:r>
          </a:p>
          <a:p>
            <a:pPr marL="914400" lvl="1" indent="-514350">
              <a:buFont typeface="Calibri" charset="0"/>
              <a:buAutoNum type="arabicPeriod"/>
            </a:pPr>
            <a:r>
              <a:rPr lang="en-US" dirty="0"/>
              <a:t>Long-term bonds tend to be more price sensitive than short-term bonds: </a:t>
            </a:r>
            <a:r>
              <a:rPr lang="en-US" dirty="0">
                <a:solidFill>
                  <a:srgbClr val="FF0000"/>
                </a:solidFill>
              </a:rPr>
              <a:t>Bond A vs. Bond B </a:t>
            </a:r>
            <a:r>
              <a:rPr lang="en-US" dirty="0"/>
              <a:t>in Fig. 16.1.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title"/>
          </p:nvPr>
        </p:nvSpPr>
        <p:spPr/>
        <p:txBody>
          <a:bodyPr lIns="90488" tIns="44450" rIns="90488" bIns="44450" anchorCtr="1"/>
          <a:lstStyle/>
          <a:p>
            <a:r>
              <a:rPr lang="en-US" sz="3800" dirty="0"/>
              <a:t>Interest Rate Risk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Bond Index Funds</a:t>
            </a:r>
            <a:endParaRPr lang="en-US" b="1" dirty="0"/>
          </a:p>
          <a:p>
            <a:pPr lvl="1"/>
            <a:r>
              <a:rPr lang="en-US" dirty="0"/>
              <a:t>Bond indexes contain thousands of issues, many of which are </a:t>
            </a:r>
            <a:r>
              <a:rPr lang="en-US" dirty="0">
                <a:solidFill>
                  <a:srgbClr val="FF0000"/>
                </a:solidFill>
              </a:rPr>
              <a:t>infrequently traded</a:t>
            </a:r>
          </a:p>
          <a:p>
            <a:pPr lvl="1"/>
            <a:r>
              <a:rPr lang="en-US" dirty="0"/>
              <a:t>Bond indexes </a:t>
            </a:r>
            <a:r>
              <a:rPr lang="en-US" dirty="0">
                <a:solidFill>
                  <a:srgbClr val="FF0000"/>
                </a:solidFill>
              </a:rPr>
              <a:t>turn over more </a:t>
            </a:r>
            <a:r>
              <a:rPr lang="en-US" dirty="0"/>
              <a:t>than stock indexes as the bonds mature</a:t>
            </a:r>
          </a:p>
          <a:p>
            <a:pPr lvl="1"/>
            <a:r>
              <a:rPr lang="en-US" dirty="0"/>
              <a:t>Therefore, bond index funds hold </a:t>
            </a:r>
            <a:r>
              <a:rPr lang="en-US" dirty="0">
                <a:solidFill>
                  <a:srgbClr val="FF0000"/>
                </a:solidFill>
              </a:rPr>
              <a:t>only a representative </a:t>
            </a:r>
            <a:r>
              <a:rPr lang="en-US" dirty="0"/>
              <a:t>sample of the bonds in the actual index</a:t>
            </a:r>
          </a:p>
        </p:txBody>
      </p:sp>
      <p:sp>
        <p:nvSpPr>
          <p:cNvPr id="30722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800" dirty="0"/>
              <a:t>Passive Management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3500" dirty="0"/>
              <a:t>Immunization</a:t>
            </a:r>
          </a:p>
          <a:p>
            <a:pPr lvl="1"/>
            <a:r>
              <a:rPr lang="en-US" sz="3000" dirty="0"/>
              <a:t>A way to control interest rate risk that is widely used by pension funds, insurance companies, and banks</a:t>
            </a:r>
          </a:p>
          <a:p>
            <a:pPr lvl="1"/>
            <a:r>
              <a:rPr lang="en-US" sz="3000" dirty="0"/>
              <a:t>In a portfolio, the interest rate exposure of assets and liabilities are matched</a:t>
            </a:r>
          </a:p>
          <a:p>
            <a:pPr lvl="2"/>
            <a:r>
              <a:rPr lang="en-US" sz="2800" dirty="0"/>
              <a:t>Match the duration of the assets and liabilities</a:t>
            </a:r>
          </a:p>
          <a:p>
            <a:pPr lvl="2"/>
            <a:r>
              <a:rPr lang="en-US" sz="2800" dirty="0">
                <a:solidFill>
                  <a:srgbClr val="FF0000"/>
                </a:solidFill>
              </a:rPr>
              <a:t>Price risk and reinvestment rate risk exactly cancel out</a:t>
            </a:r>
          </a:p>
          <a:p>
            <a:pPr lvl="2"/>
            <a:r>
              <a:rPr lang="en-US" sz="2800" dirty="0"/>
              <a:t>As a result, value of assets will track the value of liabilities whether rates rise or fall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800" dirty="0"/>
              <a:t>Passive Management</a:t>
            </a:r>
          </a:p>
        </p:txBody>
      </p:sp>
    </p:spTree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419599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sz="5900" dirty="0">
                <a:solidFill>
                  <a:srgbClr val="FF0000"/>
                </a:solidFill>
              </a:rPr>
              <a:t>Obligation/Liability</a:t>
            </a:r>
            <a:r>
              <a:rPr lang="en-US" sz="5900" dirty="0"/>
              <a:t>: GIC (Guaranteed Investment Contract) $10,000 with r = 8% annual interest rate and T = 5 years</a:t>
            </a:r>
          </a:p>
          <a:p>
            <a:pPr marL="0" indent="0">
              <a:buNone/>
            </a:pPr>
            <a:r>
              <a:rPr lang="en-US" sz="5900" dirty="0"/>
              <a:t>  </a:t>
            </a:r>
          </a:p>
          <a:p>
            <a:pPr marL="0" indent="0">
              <a:buNone/>
            </a:pPr>
            <a:r>
              <a:rPr lang="en-US" sz="5900" dirty="0"/>
              <a:t>    $10,000 (1.08)</a:t>
            </a:r>
            <a:r>
              <a:rPr lang="en-US" sz="5900" baseline="30000" dirty="0"/>
              <a:t>5</a:t>
            </a:r>
            <a:r>
              <a:rPr lang="en-US" sz="5900" dirty="0"/>
              <a:t> = $14,693.28 (liability/obligation)</a:t>
            </a:r>
          </a:p>
          <a:p>
            <a:pPr marL="0" indent="0">
              <a:buNone/>
            </a:pPr>
            <a:endParaRPr lang="en-US" sz="5900" dirty="0"/>
          </a:p>
          <a:p>
            <a:pPr marL="0" indent="0">
              <a:buNone/>
            </a:pPr>
            <a:r>
              <a:rPr lang="en-US" sz="5900" dirty="0">
                <a:solidFill>
                  <a:srgbClr val="FF0000"/>
                </a:solidFill>
              </a:rPr>
              <a:t>To meet this obligation/liability</a:t>
            </a:r>
            <a:r>
              <a:rPr lang="en-US" sz="5900" dirty="0"/>
              <a:t>, suppose you invest $10,000 in 8% coupon bond selling at par with maturity of 6 years.  </a:t>
            </a:r>
          </a:p>
          <a:p>
            <a:pPr marL="0" indent="0">
              <a:buNone/>
            </a:pPr>
            <a:r>
              <a:rPr lang="en-US" sz="5900" dirty="0"/>
              <a:t> (Confirm that this bond has D = 5 years!)</a:t>
            </a:r>
            <a:r>
              <a:rPr lang="en-US" dirty="0"/>
              <a:t>	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Immunization Example</a:t>
            </a:r>
          </a:p>
        </p:txBody>
      </p:sp>
    </p:spTree>
    <p:extLst>
      <p:ext uri="{BB962C8B-B14F-4D97-AF65-F5344CB8AC3E}">
        <p14:creationId xmlns:p14="http://schemas.microsoft.com/office/powerpoint/2010/main" val="180114479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53F0BC-5463-4B11-9C3F-F76A7F68B1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/>
              <a:t>Reinvestment of coupon payment ($800) at the end of year 1 for four years</a:t>
            </a:r>
          </a:p>
          <a:p>
            <a:r>
              <a:rPr lang="en-US" sz="2800" dirty="0"/>
              <a:t>Reinvestment of coupon payment ($800) at the end of year 2 for three years</a:t>
            </a:r>
          </a:p>
          <a:p>
            <a:r>
              <a:rPr lang="en-US" sz="2800" dirty="0"/>
              <a:t>Reinvestment of coupon payment ($800) at the end of year 3 for two years</a:t>
            </a:r>
          </a:p>
          <a:p>
            <a:r>
              <a:rPr lang="en-US" sz="2800" dirty="0"/>
              <a:t>Reinvestment of coupon payment ($800) at the end of year 4 for one year</a:t>
            </a:r>
          </a:p>
          <a:p>
            <a:r>
              <a:rPr lang="en-US" sz="2800" dirty="0"/>
              <a:t>At the end of year 5, coupon payment ($800) and sale of bond at $10,800 / (1 + r)</a:t>
            </a:r>
          </a:p>
          <a:p>
            <a:endParaRPr lang="en-US" sz="2800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71490E0-DDD0-466D-A470-BEDE6BE220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89302"/>
            <a:ext cx="8077200" cy="1524000"/>
          </a:xfrm>
        </p:spPr>
        <p:txBody>
          <a:bodyPr>
            <a:normAutofit fontScale="90000"/>
          </a:bodyPr>
          <a:lstStyle/>
          <a:p>
            <a:r>
              <a:rPr lang="en-US" sz="4000" dirty="0"/>
              <a:t>Cash flows from the 6-year maturity bond</a:t>
            </a:r>
            <a:br>
              <a:rPr lang="en-US" dirty="0"/>
            </a:br>
            <a:r>
              <a:rPr lang="en-US" dirty="0"/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331635394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4"/>
          <p:cNvSpPr>
            <a:spLocks noGrp="1" noChangeArrowheads="1"/>
          </p:cNvSpPr>
          <p:nvPr>
            <p:ph type="title"/>
          </p:nvPr>
        </p:nvSpPr>
        <p:spPr/>
        <p:txBody>
          <a:bodyPr lIns="90488" tIns="44450" rIns="90488" bIns="44450" anchorCtr="1">
            <a:normAutofit/>
          </a:bodyPr>
          <a:lstStyle/>
          <a:p>
            <a:r>
              <a:rPr lang="en-US" sz="3200" dirty="0"/>
              <a:t>Table 16.4 Terminal value of a </a:t>
            </a:r>
            <a:br>
              <a:rPr lang="en-US" sz="3200" dirty="0"/>
            </a:br>
            <a:r>
              <a:rPr lang="en-US" sz="3200" dirty="0"/>
              <a:t>Bond Portfolio After 5 Years</a:t>
            </a: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4963" y="1521294"/>
            <a:ext cx="6015038" cy="4513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4"/>
          <p:cNvSpPr>
            <a:spLocks noGrp="1" noChangeArrowheads="1"/>
          </p:cNvSpPr>
          <p:nvPr>
            <p:ph type="title"/>
          </p:nvPr>
        </p:nvSpPr>
        <p:spPr/>
        <p:txBody>
          <a:bodyPr lIns="90488" tIns="44450" rIns="90488" bIns="44450" anchorCtr="1">
            <a:normAutofit/>
          </a:bodyPr>
          <a:lstStyle/>
          <a:p>
            <a:r>
              <a:rPr lang="en-US" sz="3600" dirty="0"/>
              <a:t>Figure 16.9 Growth of Invested Funds</a:t>
            </a:r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8202" y="1724024"/>
            <a:ext cx="6307998" cy="4076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A7139AE-4CBC-4F4A-8C66-126AEC8E17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sz="4400" dirty="0"/>
              <a:t>The y-axis represents the accumulated value of invested funds. The x-axis represents time 𝑡. </a:t>
            </a:r>
          </a:p>
          <a:p>
            <a:r>
              <a:rPr lang="en-US" sz="4400" dirty="0"/>
              <a:t>The blue curve shows the expected or planned growth of the invested funds over time (at a given interest rate). </a:t>
            </a:r>
          </a:p>
          <a:p>
            <a:r>
              <a:rPr lang="en-US" sz="4400" dirty="0"/>
              <a:t>At time 𝑡∗, the interest rate increases (e.g., from 8% to 9%), thus the bond price decreases. The dashed black curve shows a temporary dip or shortfall compared to the expected growth path.</a:t>
            </a:r>
          </a:p>
          <a:p>
            <a:r>
              <a:rPr lang="en-US" sz="4400" dirty="0"/>
              <a:t>However, investors can reinvest coupons at the higher interest rate from this time. </a:t>
            </a:r>
          </a:p>
          <a:p>
            <a:r>
              <a:rPr lang="en-US" sz="4400" dirty="0"/>
              <a:t>At time D, the total accumulated value is the same as the total accumulated value with the original interest rate (8%). 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7F984FB-D330-44D4-B563-E1DAE940AF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Figure 16.9 Interpretation </a:t>
            </a:r>
          </a:p>
        </p:txBody>
      </p:sp>
    </p:spTree>
    <p:extLst>
      <p:ext uri="{BB962C8B-B14F-4D97-AF65-F5344CB8AC3E}">
        <p14:creationId xmlns:p14="http://schemas.microsoft.com/office/powerpoint/2010/main" val="343885956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4"/>
          <p:cNvSpPr>
            <a:spLocks noGrp="1" noChangeArrowheads="1"/>
          </p:cNvSpPr>
          <p:nvPr>
            <p:ph type="title"/>
          </p:nvPr>
        </p:nvSpPr>
        <p:spPr/>
        <p:txBody>
          <a:bodyPr lIns="90488" tIns="44450" rIns="90488" bIns="44450" anchorCtr="1">
            <a:normAutofit/>
          </a:bodyPr>
          <a:lstStyle/>
          <a:p>
            <a:r>
              <a:rPr lang="en-US" sz="4000" dirty="0"/>
              <a:t>Figure 16.10 Immunization</a:t>
            </a: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519185"/>
            <a:ext cx="6400800" cy="4553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47800"/>
            <a:ext cx="8305800" cy="464820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Obligation/Liability</a:t>
            </a:r>
            <a:r>
              <a:rPr lang="en-US" sz="2400" dirty="0"/>
              <a:t>: A payment of $19,487 in 7 years.  Market interest is 10%. Hence the present value is $10,000 (= $19,487/1.10</a:t>
            </a:r>
            <a:r>
              <a:rPr lang="en-US" sz="2400" baseline="30000" dirty="0"/>
              <a:t>7</a:t>
            </a:r>
            <a:r>
              <a:rPr lang="en-US" sz="2400" dirty="0"/>
              <a:t>).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To meet this obligation/liability</a:t>
            </a:r>
            <a:r>
              <a:rPr lang="en-US" sz="2400" dirty="0"/>
              <a:t>, suppose you want to fund this obligation using a 3-year zero-coupon bond and a perpetuity paying annual coupons.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Then you need to find a mix of zero-coupon bond and perpetuity that has the same duration as the obligation.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Duration of the liability is 7 years. Duration of the zero-coupon bond is 3 years.  Duration of the perpetuity is (1 + y)/y = 1.10/0.10 = 11 years.     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Solving 7 = w*3 + (1 – w)*11, we find w = 0.5.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Hence, invest $5,000 in the zero-coupon bond and $5,000  in the perpetuity! </a:t>
            </a:r>
          </a:p>
          <a:p>
            <a:pPr marL="0" indent="0">
              <a:buNone/>
            </a:pPr>
            <a:r>
              <a:rPr lang="en-US" sz="2400" dirty="0"/>
              <a:t>(Par value of the zero coupon bond is $5,000*1.10</a:t>
            </a:r>
            <a:r>
              <a:rPr lang="en-US" sz="2400" baseline="30000" dirty="0"/>
              <a:t>3</a:t>
            </a:r>
            <a:r>
              <a:rPr lang="en-US" sz="2400" dirty="0"/>
              <a:t> = $6,655).  </a:t>
            </a: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3400" y="152400"/>
            <a:ext cx="8229600" cy="1143000"/>
          </a:xfrm>
        </p:spPr>
        <p:txBody>
          <a:bodyPr>
            <a:normAutofit/>
          </a:bodyPr>
          <a:lstStyle/>
          <a:p>
            <a:r>
              <a:rPr lang="en-US" sz="2800" dirty="0"/>
              <a:t>Construction of an Immunized Portfolio</a:t>
            </a:r>
          </a:p>
        </p:txBody>
      </p:sp>
    </p:spTree>
    <p:extLst>
      <p:ext uri="{BB962C8B-B14F-4D97-AF65-F5344CB8AC3E}">
        <p14:creationId xmlns:p14="http://schemas.microsoft.com/office/powerpoint/2010/main" val="299555699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47800"/>
            <a:ext cx="8534400" cy="472440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sz="2400" dirty="0"/>
              <a:t>Suppose that 1 year has passed and the interest rate remains at </a:t>
            </a:r>
            <a:r>
              <a:rPr lang="en-US" sz="2400"/>
              <a:t>10%. </a:t>
            </a:r>
            <a:endParaRPr lang="en-US" sz="2400" dirty="0"/>
          </a:p>
          <a:p>
            <a:pPr marL="0" indent="0">
              <a:buNone/>
            </a:pPr>
            <a:endParaRPr lang="en-US" sz="24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Obligation/Liability</a:t>
            </a:r>
            <a:r>
              <a:rPr lang="en-US" sz="2400" dirty="0"/>
              <a:t>: A payment of $19,487 in 6 years.  Market interest is 10%. Hence the present value is $11,000 (= $19,487/1.10</a:t>
            </a:r>
            <a:r>
              <a:rPr lang="en-US" sz="2400" baseline="30000" dirty="0"/>
              <a:t>6</a:t>
            </a:r>
            <a:r>
              <a:rPr lang="en-US" sz="2400" dirty="0"/>
              <a:t>).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To meet this obligation/liability</a:t>
            </a:r>
            <a:r>
              <a:rPr lang="en-US" sz="2400" dirty="0"/>
              <a:t>, you need to rebalance the mix of zero-coupon bond and perpetuity so that its duration is 6.  Note that the price of the zero-coupon bond is now $5,500 (= 6,655/1.10</a:t>
            </a:r>
            <a:r>
              <a:rPr lang="en-US" sz="2400" baseline="30000" dirty="0"/>
              <a:t>2</a:t>
            </a:r>
            <a:r>
              <a:rPr lang="en-US" sz="2400" dirty="0"/>
              <a:t>)   </a:t>
            </a:r>
          </a:p>
          <a:p>
            <a:pPr marL="0" indent="0">
              <a:buNone/>
            </a:pPr>
            <a:r>
              <a:rPr lang="en-US" sz="2400" dirty="0"/>
              <a:t>Duration of the zero-coupon bond is now 2 years.  Duration of the perpetuity is (1 + y)/y = 1.10/0.10 = 11 years.     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Solving 6 = w*2 + (1 – w)*11, we find w = 5/9.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New positons</a:t>
            </a:r>
            <a:r>
              <a:rPr lang="en-US" sz="2400" dirty="0"/>
              <a:t>: $11,000*5/9 = $6,111.11 in the zero-coupon bond and $4,888.89 in the perpetuity!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How to do it?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$6,111.11 = $5,500 (price of the zero coupon bond) + $500 (coupon from perpetuity) + $111.11 (selling part of the perpetuity)        TRADING COSTS!   COMPROMISE        </a:t>
            </a:r>
          </a:p>
          <a:p>
            <a:pPr marL="0" indent="0">
              <a:buNone/>
            </a:pPr>
            <a:r>
              <a:rPr lang="en-US" sz="2400" dirty="0"/>
              <a:t> </a:t>
            </a: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3400" y="152400"/>
            <a:ext cx="8229600" cy="1143000"/>
          </a:xfrm>
        </p:spPr>
        <p:txBody>
          <a:bodyPr>
            <a:normAutofit/>
          </a:bodyPr>
          <a:lstStyle/>
          <a:p>
            <a:r>
              <a:rPr lang="en-US" sz="2800" dirty="0"/>
              <a:t>Rebalancing </a:t>
            </a:r>
          </a:p>
        </p:txBody>
      </p:sp>
    </p:spTree>
    <p:extLst>
      <p:ext uri="{BB962C8B-B14F-4D97-AF65-F5344CB8AC3E}">
        <p14:creationId xmlns:p14="http://schemas.microsoft.com/office/powerpoint/2010/main" val="27523496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idx="1"/>
          </p:nvPr>
        </p:nvSpPr>
        <p:spPr>
          <a:noFill/>
        </p:spPr>
        <p:txBody>
          <a:bodyPr lIns="90488" tIns="44450" rIns="90488" bIns="44450">
            <a:normAutofit/>
          </a:bodyPr>
          <a:lstStyle/>
          <a:p>
            <a:pPr marL="457200" indent="-457200"/>
            <a:r>
              <a:rPr lang="en-US" dirty="0"/>
              <a:t>Interest Rate Sensitivity</a:t>
            </a:r>
          </a:p>
          <a:p>
            <a:pPr marL="914400" lvl="1" indent="-514350">
              <a:buFont typeface="Calibri" charset="0"/>
              <a:buAutoNum type="arabicPeriod" startAt="4"/>
            </a:pPr>
            <a:r>
              <a:rPr lang="en-US" dirty="0"/>
              <a:t>As maturity increases, price sensitivity increases at a decreasing rate</a:t>
            </a:r>
          </a:p>
          <a:p>
            <a:pPr marL="914400" lvl="1" indent="-514350">
              <a:buFont typeface="Calibri" charset="0"/>
              <a:buAutoNum type="arabicPeriod" startAt="4"/>
            </a:pPr>
            <a:r>
              <a:rPr lang="en-US" dirty="0"/>
              <a:t>Interest rate risk is inversely related to the bond</a:t>
            </a:r>
            <a:r>
              <a:rPr lang="ja-JP" altLang="en-US" dirty="0">
                <a:latin typeface="Arial"/>
              </a:rPr>
              <a:t>’</a:t>
            </a:r>
            <a:r>
              <a:rPr lang="en-US" dirty="0"/>
              <a:t>s coupon rate: </a:t>
            </a:r>
            <a:r>
              <a:rPr lang="en-US" dirty="0">
                <a:solidFill>
                  <a:srgbClr val="FF0000"/>
                </a:solidFill>
              </a:rPr>
              <a:t>Bond B vs. Bond C </a:t>
            </a:r>
            <a:r>
              <a:rPr lang="en-US" dirty="0"/>
              <a:t>in Fig. 16.1.</a:t>
            </a:r>
          </a:p>
          <a:p>
            <a:pPr marL="914400" lvl="1" indent="-514350">
              <a:buFont typeface="Calibri" charset="0"/>
              <a:buAutoNum type="arabicPeriod" startAt="4"/>
            </a:pPr>
            <a:r>
              <a:rPr lang="en-US" dirty="0"/>
              <a:t>Price sensitivity is inversely related to the yield to maturity at which the bond is selling (</a:t>
            </a:r>
            <a:r>
              <a:rPr lang="en-US" dirty="0">
                <a:solidFill>
                  <a:srgbClr val="FF0000"/>
                </a:solidFill>
              </a:rPr>
              <a:t>convexity</a:t>
            </a:r>
            <a:r>
              <a:rPr lang="en-US" dirty="0"/>
              <a:t>)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title"/>
          </p:nvPr>
        </p:nvSpPr>
        <p:spPr/>
        <p:txBody>
          <a:bodyPr lIns="90488" tIns="44450" rIns="90488" bIns="44450" anchorCtr="1"/>
          <a:lstStyle/>
          <a:p>
            <a:r>
              <a:rPr lang="en-US" sz="3800" dirty="0"/>
              <a:t>Interest Rate Risk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4"/>
          <p:cNvSpPr>
            <a:spLocks noGrp="1" noChangeArrowheads="1"/>
          </p:cNvSpPr>
          <p:nvPr>
            <p:ph type="title"/>
          </p:nvPr>
        </p:nvSpPr>
        <p:spPr/>
        <p:txBody>
          <a:bodyPr lIns="90488" tIns="44450" rIns="90488" bIns="44450" anchorCtr="1">
            <a:normAutofit/>
          </a:bodyPr>
          <a:lstStyle/>
          <a:p>
            <a:r>
              <a:rPr lang="en-US" sz="3200" dirty="0"/>
              <a:t>Figure 16.1 Change in Bond Price as a Function of Change in Yield to Maturity</a:t>
            </a: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1" y="1505413"/>
            <a:ext cx="7162800" cy="452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4"/>
          <p:cNvSpPr>
            <a:spLocks noGrp="1" noChangeArrowheads="1"/>
          </p:cNvSpPr>
          <p:nvPr>
            <p:ph type="title"/>
          </p:nvPr>
        </p:nvSpPr>
        <p:spPr/>
        <p:txBody>
          <a:bodyPr lIns="90488" tIns="44450" rIns="90488" bIns="44450" anchorCtr="1">
            <a:noAutofit/>
          </a:bodyPr>
          <a:lstStyle/>
          <a:p>
            <a:r>
              <a:rPr lang="en-US" sz="3200" dirty="0"/>
              <a:t>Table 16.1 Prices of </a:t>
            </a:r>
            <a:r>
              <a:rPr lang="en-US" sz="3200" dirty="0">
                <a:solidFill>
                  <a:srgbClr val="FF0000"/>
                </a:solidFill>
              </a:rPr>
              <a:t>8% Coupon </a:t>
            </a:r>
            <a:r>
              <a:rPr lang="en-US" sz="3200" dirty="0"/>
              <a:t>Bond (Coupons Paid Semiannually)</a:t>
            </a: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171700"/>
            <a:ext cx="8410750" cy="2214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4"/>
          <p:cNvSpPr>
            <a:spLocks noGrp="1" noChangeArrowheads="1"/>
          </p:cNvSpPr>
          <p:nvPr>
            <p:ph type="title"/>
          </p:nvPr>
        </p:nvSpPr>
        <p:spPr/>
        <p:txBody>
          <a:bodyPr lIns="90488" tIns="44450" rIns="90488" bIns="44450" anchorCtr="1">
            <a:normAutofit/>
          </a:bodyPr>
          <a:lstStyle/>
          <a:p>
            <a:r>
              <a:rPr lang="en-US" sz="3200" dirty="0"/>
              <a:t>Table 16.2 Prices of </a:t>
            </a:r>
            <a:r>
              <a:rPr lang="en-US" sz="3200" dirty="0">
                <a:solidFill>
                  <a:srgbClr val="FF0000"/>
                </a:solidFill>
              </a:rPr>
              <a:t>Zero-Coupon</a:t>
            </a:r>
            <a:r>
              <a:rPr lang="en-US" sz="3200" dirty="0"/>
              <a:t> Bond  (Semiannually Compounding)</a:t>
            </a: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999" y="2286000"/>
            <a:ext cx="8514869" cy="2195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idx="1"/>
          </p:nvPr>
        </p:nvSpPr>
        <p:spPr/>
        <p:txBody>
          <a:bodyPr lIns="90488" tIns="44450" rIns="90488" bIns="44450">
            <a:normAutofit/>
          </a:bodyPr>
          <a:lstStyle/>
          <a:p>
            <a:pPr>
              <a:lnSpc>
                <a:spcPct val="90000"/>
              </a:lnSpc>
            </a:pPr>
            <a:r>
              <a:rPr lang="en-US" dirty="0"/>
              <a:t>Duration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A measure of the effective maturity of a bond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The weighted average of the times until each payment is received, with the weights proportional to the present value of the payment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It is shorter than maturity for all bonds, and is equal to maturity for zero coupon bonds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title"/>
          </p:nvPr>
        </p:nvSpPr>
        <p:spPr/>
        <p:txBody>
          <a:bodyPr lIns="90488" tIns="44450" rIns="90488" bIns="44450" anchorCtr="1">
            <a:normAutofit/>
          </a:bodyPr>
          <a:lstStyle/>
          <a:p>
            <a:r>
              <a:rPr lang="en-US" sz="3800" dirty="0"/>
              <a:t>Interest Rate Risk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81000" y="1268200"/>
            <a:ext cx="8382000" cy="4904000"/>
          </a:xfrm>
        </p:spPr>
        <p:txBody>
          <a:bodyPr>
            <a:normAutofit fontScale="85000" lnSpcReduction="20000"/>
          </a:bodyPr>
          <a:lstStyle/>
          <a:p>
            <a:pPr lvl="1"/>
            <a:endParaRPr lang="en-US" dirty="0"/>
          </a:p>
          <a:p>
            <a:pPr lvl="1"/>
            <a:r>
              <a:rPr lang="en-US" dirty="0"/>
              <a:t> 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marL="457200" lvl="1" indent="0">
              <a:buNone/>
            </a:pPr>
            <a:r>
              <a:rPr lang="en-US" i="1" dirty="0"/>
              <a:t>           </a:t>
            </a:r>
          </a:p>
          <a:p>
            <a:pPr marL="457200" lvl="1" indent="0">
              <a:buNone/>
            </a:pPr>
            <a:r>
              <a:rPr lang="en-US" i="1" dirty="0">
                <a:latin typeface="Bell MT" panose="02020503060305020303" pitchFamily="18" charset="0"/>
              </a:rPr>
              <a:t>            </a:t>
            </a:r>
          </a:p>
          <a:p>
            <a:pPr marL="457200" lvl="1" indent="0">
              <a:buNone/>
            </a:pPr>
            <a:r>
              <a:rPr lang="en-US" i="1" dirty="0">
                <a:latin typeface="Bell MT" panose="02020503060305020303" pitchFamily="18" charset="0"/>
              </a:rPr>
              <a:t>            </a:t>
            </a:r>
            <a:r>
              <a:rPr lang="en-US" i="1" dirty="0" err="1">
                <a:latin typeface="Bell MT" panose="02020503060305020303" pitchFamily="18" charset="0"/>
              </a:rPr>
              <a:t>CF</a:t>
            </a:r>
            <a:r>
              <a:rPr lang="en-US" i="1" baseline="-25000" dirty="0" err="1">
                <a:latin typeface="Bell MT" panose="02020503060305020303" pitchFamily="18" charset="0"/>
              </a:rPr>
              <a:t>t</a:t>
            </a:r>
            <a:r>
              <a:rPr lang="en-US" i="1" baseline="-25000" dirty="0">
                <a:latin typeface="Bell MT" panose="02020503060305020303" pitchFamily="18" charset="0"/>
              </a:rPr>
              <a:t> </a:t>
            </a:r>
            <a:r>
              <a:rPr lang="en-US" dirty="0">
                <a:latin typeface="Bell MT" panose="02020503060305020303" pitchFamily="18" charset="0"/>
              </a:rPr>
              <a:t>= Cash flow at time </a:t>
            </a:r>
            <a:r>
              <a:rPr lang="en-US" i="1" dirty="0">
                <a:latin typeface="Bell MT" panose="02020503060305020303" pitchFamily="18" charset="0"/>
              </a:rPr>
              <a:t>t </a:t>
            </a:r>
            <a:r>
              <a:rPr lang="en-US" dirty="0">
                <a:latin typeface="Bell MT" panose="02020503060305020303" pitchFamily="18" charset="0"/>
              </a:rPr>
              <a:t>(i.e., coupons and</a:t>
            </a:r>
          </a:p>
          <a:p>
            <a:pPr marL="457200" lvl="1" indent="0">
              <a:buNone/>
            </a:pPr>
            <a:r>
              <a:rPr lang="en-US" dirty="0">
                <a:latin typeface="Bell MT" panose="02020503060305020303" pitchFamily="18" charset="0"/>
              </a:rPr>
              <a:t>						 par value)</a:t>
            </a:r>
          </a:p>
          <a:p>
            <a:pPr marL="457200" lvl="1" indent="0">
              <a:buNone/>
            </a:pPr>
            <a:r>
              <a:rPr lang="en-US" dirty="0"/>
              <a:t> </a:t>
            </a:r>
            <a:r>
              <a:rPr lang="en-US" i="1" dirty="0">
                <a:hlinkClick r:id="rId3"/>
              </a:rPr>
              <a:t>http://highered.mheducation.com/sites/0077861671/student_view0/chapter16/excel_templates.html</a:t>
            </a:r>
            <a:endParaRPr lang="en-US" i="1" dirty="0"/>
          </a:p>
          <a:p>
            <a:pPr marL="457200" lvl="1" indent="0">
              <a:buNone/>
            </a:pPr>
            <a:endParaRPr lang="en-US" i="1" dirty="0"/>
          </a:p>
          <a:p>
            <a:pPr marL="457200" lvl="1" indent="0">
              <a:buNone/>
            </a:pPr>
            <a:r>
              <a:rPr lang="en-US" i="1" dirty="0">
                <a:hlinkClick r:id="rId4"/>
              </a:rPr>
              <a:t>https://dqydj.com/bond-convexity-calculator/</a:t>
            </a:r>
            <a:endParaRPr lang="en-US" i="1" dirty="0"/>
          </a:p>
          <a:p>
            <a:pPr marL="457200" lvl="1" indent="0">
              <a:buNone/>
            </a:pPr>
            <a:endParaRPr lang="en-US" i="1" dirty="0"/>
          </a:p>
          <a:p>
            <a:pPr lvl="1"/>
            <a:endParaRPr lang="en-US" i="1" dirty="0"/>
          </a:p>
          <a:p>
            <a:pPr lvl="1"/>
            <a:endParaRPr lang="en-US" dirty="0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title"/>
          </p:nvPr>
        </p:nvSpPr>
        <p:spPr/>
        <p:txBody>
          <a:bodyPr lIns="90488" tIns="44450" rIns="90488" bIns="44450" anchorCtr="1"/>
          <a:lstStyle/>
          <a:p>
            <a:r>
              <a:rPr lang="en-US" sz="3800" dirty="0"/>
              <a:t>Bond Duration </a:t>
            </a:r>
          </a:p>
        </p:txBody>
      </p:sp>
      <p:graphicFrame>
        <p:nvGraphicFramePr>
          <p:cNvPr id="1026" name="Object 2">
            <a:hlinkClick r:id="" action="ppaction://ole?verb=0"/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00931293"/>
              </p:ext>
            </p:extLst>
          </p:nvPr>
        </p:nvGraphicFramePr>
        <p:xfrm>
          <a:off x="1905000" y="2563599"/>
          <a:ext cx="3048000" cy="8123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Equation" r:id="rId5" imgW="1104840" imgH="457200" progId="Equation.DSMT4">
                  <p:embed/>
                </p:oleObj>
              </mc:Choice>
              <mc:Fallback>
                <p:oleObj name="Equation" r:id="rId5" imgW="1104840" imgH="457200" progId="Equation.DSMT4">
                  <p:embed/>
                  <p:pic>
                    <p:nvPicPr>
                      <p:cNvPr id="1026" name="Object 2">
                        <a:hlinkClick r:id="" action="ppaction://ole?verb=0"/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2563599"/>
                        <a:ext cx="3048000" cy="81231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3">
            <a:hlinkClick r:id="" action="ppaction://ole?verb=0"/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23012443"/>
              </p:ext>
            </p:extLst>
          </p:nvPr>
        </p:nvGraphicFramePr>
        <p:xfrm>
          <a:off x="1295400" y="1268199"/>
          <a:ext cx="281940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Equation" r:id="rId7" imgW="761760" imgH="431640" progId="Equation.3">
                  <p:embed/>
                </p:oleObj>
              </mc:Choice>
              <mc:Fallback>
                <p:oleObj name="Equation" r:id="rId7" imgW="761760" imgH="431640" progId="Equation.3">
                  <p:embed/>
                  <p:pic>
                    <p:nvPicPr>
                      <p:cNvPr id="1027" name="Object 3">
                        <a:hlinkClick r:id="" action="ppaction://ole?verb=0"/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1268199"/>
                        <a:ext cx="2819400" cy="129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66722054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UIDATA" val="&lt;database version=&quot;7.0&quot;&gt;&lt;object type=&quot;1&quot; unique_id=&quot;10001&quot;&gt;&lt;object type=&quot;8&quot; unique_id=&quot;11379&quot;&gt;&lt;/object&gt;&lt;object type=&quot;2&quot; unique_id=&quot;11380&quot;&gt;&lt;object type=&quot;3&quot; unique_id=&quot;11381&quot;&gt;&lt;property id=&quot;20148&quot; value=&quot;5&quot;/&gt;&lt;property id=&quot;20300&quot; value=&quot;Slide 1 - &amp;quot;CHAPTER 16&amp;quot;&quot;/&gt;&lt;property id=&quot;20307&quot; value=&quot;292&quot;/&gt;&lt;/object&gt;&lt;object type=&quot;3&quot; unique_id=&quot;11382&quot;&gt;&lt;property id=&quot;20148&quot; value=&quot;5&quot;/&gt;&lt;property id=&quot;20300&quot; value=&quot;Slide 2 - &amp;quot;Bond Pricing Relationships&amp;quot;&quot;/&gt;&lt;property id=&quot;20307&quot; value=&quot;293&quot;/&gt;&lt;/object&gt;&lt;object type=&quot;3&quot; unique_id=&quot;11383&quot;&gt;&lt;property id=&quot;20148&quot; value=&quot;5&quot;/&gt;&lt;property id=&quot;20300&quot; value=&quot;Slide 3 - &amp;quot;Bond Pricing Relationships &amp;quot;&quot;/&gt;&lt;property id=&quot;20307&quot; value=&quot;295&quot;/&gt;&lt;/object&gt;&lt;object type=&quot;3&quot; unique_id=&quot;11384&quot;&gt;&lt;property id=&quot;20148&quot; value=&quot;5&quot;/&gt;&lt;property id=&quot;20300&quot; value=&quot;Slide 4 - &amp;quot;Figure 16.1 Change in Bond Price as a Function of Change in Yield to Maturity&amp;quot;&quot;/&gt;&lt;property id=&quot;20307&quot; value=&quot;294&quot;/&gt;&lt;/object&gt;&lt;object type=&quot;3&quot; unique_id=&quot;11385&quot;&gt;&lt;property id=&quot;20148&quot; value=&quot;5&quot;/&gt;&lt;property id=&quot;20300&quot; value=&quot;Slide 5 - &amp;quot;Table 16.1 Prices of 8% Coupon Bond (Coupons Paid Semiannually)&amp;quot;&quot;/&gt;&lt;property id=&quot;20307&quot; value=&quot;296&quot;/&gt;&lt;/object&gt;&lt;object type=&quot;3&quot; unique_id=&quot;11386&quot;&gt;&lt;property id=&quot;20148&quot; value=&quot;5&quot;/&gt;&lt;property id=&quot;20300&quot; value=&quot;Slide 6 - &amp;quot;Table 16.2 Prices of Zero-Coupon Bond  (Semiannually Compounding)&amp;quot;&quot;/&gt;&lt;property id=&quot;20307&quot; value=&quot;297&quot;/&gt;&lt;/object&gt;&lt;object type=&quot;3&quot; unique_id=&quot;11387&quot;&gt;&lt;property id=&quot;20148&quot; value=&quot;5&quot;/&gt;&lt;property id=&quot;20300&quot; value=&quot;Slide 7 - &amp;quot;Duration&amp;quot;&quot;/&gt;&lt;property id=&quot;20307&quot; value=&quot;298&quot;/&gt;&lt;/object&gt;&lt;object type=&quot;3&quot; unique_id=&quot;11388&quot;&gt;&lt;property id=&quot;20148&quot; value=&quot;5&quot;/&gt;&lt;property id=&quot;20300&quot; value=&quot;Slide 8 - &amp;quot;Duration: Calculation&amp;quot;&quot;/&gt;&lt;property id=&quot;20307&quot; value=&quot;299&quot;/&gt;&lt;/object&gt;&lt;object type=&quot;3&quot; unique_id=&quot;11389&quot;&gt;&lt;property id=&quot;20148&quot; value=&quot;5&quot;/&gt;&lt;property id=&quot;20300&quot; value=&quot;Slide 9 - &amp;quot;Duration/Price Relationship&amp;quot;&quot;/&gt;&lt;property id=&quot;20307&quot; value=&quot;301&quot;/&gt;&lt;/object&gt;&lt;object type=&quot;3&quot; unique_id=&quot;11390&quot;&gt;&lt;property id=&quot;20148&quot; value=&quot;5&quot;/&gt;&lt;property id=&quot;20300&quot; value=&quot;Slide 10 - &amp;quot;Example 16.1 Duration&amp;quot;&quot;/&gt;&lt;property id=&quot;20307&quot; value=&quot;326&quot;/&gt;&lt;/object&gt;&lt;object type=&quot;3&quot; unique_id=&quot;11391&quot;&gt;&lt;property id=&quot;20148&quot; value=&quot;5&quot;/&gt;&lt;property id=&quot;20300&quot; value=&quot;Slide 11 - &amp;quot;Example 16.1 Duration&amp;quot;&quot;/&gt;&lt;property id=&quot;20307&quot; value=&quot;327&quot;/&gt;&lt;/object&gt;&lt;object type=&quot;3&quot; unique_id=&quot;11392&quot;&gt;&lt;property id=&quot;20148&quot; value=&quot;5&quot;/&gt;&lt;property id=&quot;20300&quot; value=&quot;Slide 12 - &amp;quot;Example 16.1 Duration&amp;quot;&quot;/&gt;&lt;property id=&quot;20307&quot; value=&quot;328&quot;/&gt;&lt;/object&gt;&lt;object type=&quot;3&quot; unique_id=&quot;11393&quot;&gt;&lt;property id=&quot;20148&quot; value=&quot;5&quot;/&gt;&lt;property id=&quot;20300&quot; value=&quot;Slide 13 - &amp;quot;Rules for Duration&amp;quot;&quot;/&gt;&lt;property id=&quot;20307&quot; value=&quot;302&quot;/&gt;&lt;/object&gt;&lt;object type=&quot;3&quot; unique_id=&quot;11394&quot;&gt;&lt;property id=&quot;20148&quot; value=&quot;5&quot;/&gt;&lt;property id=&quot;20300&quot; value=&quot;Slide 14 - &amp;quot;Rules for Duration&amp;quot;&quot;/&gt;&lt;property id=&quot;20307&quot; value=&quot;329&quot;/&gt;&lt;/object&gt;&lt;object type=&quot;3&quot; unique_id=&quot;11395&quot;&gt;&lt;property id=&quot;20148&quot; value=&quot;5&quot;/&gt;&lt;property id=&quot;20300&quot; value=&quot;Slide 15 - &amp;quot;Figure 16.2 Bond Duration versus &amp;#x0D;&amp;#x0A;Bond Maturity&amp;quot;&quot;/&gt;&lt;property id=&quot;20307&quot; value=&quot;303&quot;/&gt;&lt;/object&gt;&lt;object type=&quot;3&quot; unique_id=&quot;11396&quot;&gt;&lt;property id=&quot;20148&quot; value=&quot;5&quot;/&gt;&lt;property id=&quot;20300&quot; value=&quot;Slide 16 - &amp;quot;Table 16.3 Bond Durations (Yield to Maturity = 8% APR; Semiannual Coupons)&amp;quot;&quot;/&gt;&lt;property id=&quot;20307&quot; value=&quot;304&quot;/&gt;&lt;/object&gt;&lt;object type=&quot;3&quot; unique_id=&quot;11397&quot;&gt;&lt;property id=&quot;20148&quot; value=&quot;5&quot;/&gt;&lt;property id=&quot;20300&quot; value=&quot;Slide 17 - &amp;quot;Convexity&amp;quot;&quot;/&gt;&lt;property id=&quot;20307&quot; value=&quot;305&quot;/&gt;&lt;/object&gt;&lt;object type=&quot;3&quot; unique_id=&quot;11398&quot;&gt;&lt;property id=&quot;20148&quot; value=&quot;5&quot;/&gt;&lt;property id=&quot;20300&quot; value=&quot;Slide 18 - &amp;quot;Figure 16.3 Bond Price Convexity: 30-Year Maturity, 8% Coupon; Initial YTM = 8%&amp;quot;&quot;/&gt;&lt;property id=&quot;20307&quot; value=&quot;306&quot;/&gt;&lt;/object&gt;&lt;object type=&quot;3&quot; unique_id=&quot;11399&quot;&gt;&lt;property id=&quot;20148&quot; value=&quot;5&quot;/&gt;&lt;property id=&quot;20300&quot; value=&quot;Slide 19 - &amp;quot;Convexity&amp;quot;&quot;/&gt;&lt;property id=&quot;20307&quot; value=&quot;307&quot;/&gt;&lt;/object&gt;&lt;object type=&quot;3&quot; unique_id=&quot;11400&quot;&gt;&lt;property id=&quot;20148&quot; value=&quot;5&quot;/&gt;&lt;property id=&quot;20300&quot; value=&quot;Slide 20 - &amp;quot;Figure 16.4 Convexity of Two Bonds&amp;quot;&quot;/&gt;&lt;property id=&quot;20307&quot; value=&quot;308&quot;/&gt;&lt;/object&gt;&lt;object type=&quot;3&quot; unique_id=&quot;11401&quot;&gt;&lt;property id=&quot;20148&quot; value=&quot;5&quot;/&gt;&lt;property id=&quot;20300&quot; value=&quot;Slide 21 - &amp;quot;Why do Investors Like Convexity?&amp;quot;&quot;/&gt;&lt;property id=&quot;20307&quot; value=&quot;330&quot;/&gt;&lt;/object&gt;&lt;object type=&quot;3&quot; unique_id=&quot;11402&quot;&gt;&lt;property id=&quot;20148&quot; value=&quot;5&quot;/&gt;&lt;property id=&quot;20300&quot; value=&quot;Slide 22 - &amp;quot;Callable Bonds&amp;quot;&quot;/&gt;&lt;property id=&quot;20307&quot; value=&quot;309&quot;/&gt;&lt;/object&gt;&lt;object type=&quot;3&quot; unique_id=&quot;11403&quot;&gt;&lt;property id=&quot;20148&quot; value=&quot;5&quot;/&gt;&lt;property id=&quot;20300&quot; value=&quot;Slide 23 - &amp;quot;Figure 16.5 Price –Yield Curve for a Callable Bond&amp;quot;&quot;/&gt;&lt;property id=&quot;20307&quot; value=&quot;310&quot;/&gt;&lt;/object&gt;&lt;object type=&quot;3&quot; unique_id=&quot;11404&quot;&gt;&lt;property id=&quot;20148&quot; value=&quot;5&quot;/&gt;&lt;property id=&quot;20300&quot; value=&quot;Slide 24 - &amp;quot;Mortgage-Backed Securities&amp;quot;&quot;/&gt;&lt;property id=&quot;20307&quot; value=&quot;311&quot;/&gt;&lt;/object&gt;&lt;object type=&quot;3&quot; unique_id=&quot;11405&quot;&gt;&lt;property id=&quot;20148&quot; value=&quot;5&quot;/&gt;&lt;property id=&quot;20300&quot; value=&quot;Slide 25 - &amp;quot;Mortgage-Backed Securities&amp;quot;&quot;/&gt;&lt;property id=&quot;20307&quot; value=&quot;331&quot;/&gt;&lt;/object&gt;&lt;object type=&quot;3&quot; unique_id=&quot;11406&quot;&gt;&lt;property id=&quot;20148&quot; value=&quot;5&quot;/&gt;&lt;property id=&quot;20300&quot; value=&quot;Slide 26 - &amp;quot;Figure 16.6 Price-Yield Curve for a Mortgage-Backed Security&amp;quot;&quot;/&gt;&lt;property id=&quot;20307&quot; value=&quot;312&quot;/&gt;&lt;/object&gt;&lt;object type=&quot;3&quot; unique_id=&quot;11407&quot;&gt;&lt;property id=&quot;20148&quot; value=&quot;5&quot;/&gt;&lt;property id=&quot;20300&quot; value=&quot;Slide 27 - &amp;quot;Figure 16.7 Cash Flows to Whole Mortgage &amp;#x0D;&amp;#x0A;Pool; Cash Flows to Three Tranches&amp;quot;&quot;/&gt;&lt;property id=&quot;20307&quot; value=&quot;314&quot;/&gt;&lt;/object&gt;&lt;object type=&quot;3&quot; unique_id=&quot;11408&quot;&gt;&lt;property id=&quot;20148&quot; value=&quot;5&quot;/&gt;&lt;property id=&quot;20300&quot; value=&quot;Slide 28 - &amp;quot;Passive Management&amp;quot;&quot;/&gt;&lt;property id=&quot;20307&quot; value=&quot;315&quot;/&gt;&lt;/object&gt;&lt;object type=&quot;3&quot; unique_id=&quot;11409&quot;&gt;&lt;property id=&quot;20148&quot; value=&quot;5&quot;/&gt;&lt;property id=&quot;20300&quot; value=&quot;Slide 29 - &amp;quot;Bond Index Funds&amp;quot;&quot;/&gt;&lt;property id=&quot;20307&quot; value=&quot;332&quot;/&gt;&lt;/object&gt;&lt;object type=&quot;3&quot; unique_id=&quot;11410&quot;&gt;&lt;property id=&quot;20148&quot; value=&quot;5&quot;/&gt;&lt;property id=&quot;20300&quot; value=&quot;Slide 30 - &amp;quot;Figure 16.8 Stratification of &amp;#x0D;&amp;#x0A;Bonds into Cells&amp;quot;&quot;/&gt;&lt;property id=&quot;20307&quot; value=&quot;316&quot;/&gt;&lt;/object&gt;&lt;object type=&quot;3&quot; unique_id=&quot;11411&quot;&gt;&lt;property id=&quot;20148&quot; value=&quot;5&quot;/&gt;&lt;property id=&quot;20300&quot; value=&quot;Slide 31 - &amp;quot;Immunization&amp;quot;&quot;/&gt;&lt;property id=&quot;20307&quot; value=&quot;333&quot;/&gt;&lt;/object&gt;&lt;object type=&quot;3&quot; unique_id=&quot;11412&quot;&gt;&lt;property id=&quot;20148&quot; value=&quot;5&quot;/&gt;&lt;property id=&quot;20300&quot; value=&quot;Slide 32 - &amp;quot;Immunization&amp;quot;&quot;/&gt;&lt;property id=&quot;20307&quot; value=&quot;335&quot;/&gt;&lt;/object&gt;&lt;object type=&quot;3&quot; unique_id=&quot;11413&quot;&gt;&lt;property id=&quot;20148&quot; value=&quot;5&quot;/&gt;&lt;property id=&quot;20300&quot; value=&quot;Slide 33 - &amp;quot;Table 16.4 Terminal value of a Bond Portfolio After 5 Years&amp;quot;&quot;/&gt;&lt;property id=&quot;20307&quot; value=&quot;317&quot;/&gt;&lt;/object&gt;&lt;object type=&quot;3&quot; unique_id=&quot;11414&quot;&gt;&lt;property id=&quot;20148&quot; value=&quot;5&quot;/&gt;&lt;property id=&quot;20300&quot; value=&quot;Slide 34 - &amp;quot;Table 16.5 Market Value Balance Sheet&amp;quot;&quot;/&gt;&lt;property id=&quot;20307&quot; value=&quot;320&quot;/&gt;&lt;/object&gt;&lt;object type=&quot;3&quot; unique_id=&quot;11415&quot;&gt;&lt;property id=&quot;20148&quot; value=&quot;5&quot;/&gt;&lt;property id=&quot;20300&quot; value=&quot;Slide 35 - &amp;quot;Figure 16.9 Growth of Invested Funds&amp;quot;&quot;/&gt;&lt;property id=&quot;20307&quot; value=&quot;318&quot;/&gt;&lt;/object&gt;&lt;object type=&quot;3&quot; unique_id=&quot;11416&quot;&gt;&lt;property id=&quot;20148&quot; value=&quot;5&quot;/&gt;&lt;property id=&quot;20300&quot; value=&quot;Slide 36 - &amp;quot;Figure 16.10 Immunization&amp;quot;&quot;/&gt;&lt;property id=&quot;20307&quot; value=&quot;319&quot;/&gt;&lt;/object&gt;&lt;object type=&quot;3&quot; unique_id=&quot;11417&quot;&gt;&lt;property id=&quot;20148&quot; value=&quot;5&quot;/&gt;&lt;property id=&quot;20300&quot; value=&quot;Slide 37 - &amp;quot;Cash Flow Matching and Dedication&amp;quot;&quot;/&gt;&lt;property id=&quot;20307&quot; value=&quot;321&quot;/&gt;&lt;/object&gt;&lt;object type=&quot;3&quot; unique_id=&quot;11418&quot;&gt;&lt;property id=&quot;20148&quot; value=&quot;5&quot;/&gt;&lt;property id=&quot;20300&quot; value=&quot;Slide 38 - &amp;quot;Active Management: &amp;#x0D;&amp;#x0A;Swapping Strategies&amp;quot;&quot;/&gt;&lt;property id=&quot;20307&quot; value=&quot;322&quot;/&gt;&lt;/object&gt;&lt;object type=&quot;3&quot; unique_id=&quot;11419&quot;&gt;&lt;property id=&quot;20148&quot; value=&quot;5&quot;/&gt;&lt;property id=&quot;20300&quot; value=&quot;Slide 39 - &amp;quot;Horizon Analysis&amp;quot;&quot;/&gt;&lt;property id=&quot;20307&quot; value=&quot;323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1_10e PPT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10640</TotalTime>
  <Words>1867</Words>
  <Application>Microsoft Office PowerPoint</Application>
  <PresentationFormat>On-screen Show (4:3)</PresentationFormat>
  <Paragraphs>194</Paragraphs>
  <Slides>39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7" baseType="lpstr">
      <vt:lpstr>Arial</vt:lpstr>
      <vt:lpstr>Bell MT</vt:lpstr>
      <vt:lpstr>Calibri</vt:lpstr>
      <vt:lpstr>Constantia</vt:lpstr>
      <vt:lpstr>MS PGothic</vt:lpstr>
      <vt:lpstr>Times New Roman</vt:lpstr>
      <vt:lpstr>1_10e PPT template</vt:lpstr>
      <vt:lpstr>Equation</vt:lpstr>
      <vt:lpstr>Chapter Sixteen</vt:lpstr>
      <vt:lpstr>Chapter Overview</vt:lpstr>
      <vt:lpstr>Interest Rate Risk</vt:lpstr>
      <vt:lpstr>Interest Rate Risk</vt:lpstr>
      <vt:lpstr>Figure 16.1 Change in Bond Price as a Function of Change in Yield to Maturity</vt:lpstr>
      <vt:lpstr>Table 16.1 Prices of 8% Coupon Bond (Coupons Paid Semiannually)</vt:lpstr>
      <vt:lpstr>Table 16.2 Prices of Zero-Coupon Bond  (Semiannually Compounding)</vt:lpstr>
      <vt:lpstr>Interest Rate Risk</vt:lpstr>
      <vt:lpstr>Bond Duration </vt:lpstr>
      <vt:lpstr>PowerPoint Presentation</vt:lpstr>
      <vt:lpstr>Interest Rate Risk</vt:lpstr>
      <vt:lpstr>Example 16.1 Duration and  Interest Rate Risk</vt:lpstr>
      <vt:lpstr>Example 16.1 Duration and  Interest Rate Risk</vt:lpstr>
      <vt:lpstr>Example 16.1 Duration and  Interest Rate Risk</vt:lpstr>
      <vt:lpstr>Interest Rate Risk</vt:lpstr>
      <vt:lpstr>Interest Rate Risk</vt:lpstr>
      <vt:lpstr>Figure 16.2 Bond Duration versus  Bond Maturity</vt:lpstr>
      <vt:lpstr>Table 16.3 Bond Durations (Yield to Maturity = 8% APR; Semiannual Coupons)</vt:lpstr>
      <vt:lpstr>Convexity</vt:lpstr>
      <vt:lpstr>Figure 16.3 Bond Price Convexity: 30-Year Maturity, 8% Coupon; Initial YTM = 8%</vt:lpstr>
      <vt:lpstr>Convexity</vt:lpstr>
      <vt:lpstr>Examples</vt:lpstr>
      <vt:lpstr>Figure 16.4 Convexity of Two Bonds</vt:lpstr>
      <vt:lpstr>Why Do Investors Like Convexity?</vt:lpstr>
      <vt:lpstr>Duration and Convexity</vt:lpstr>
      <vt:lpstr>Figure 16.5 Price –Yield Curve for  a Callable Bond</vt:lpstr>
      <vt:lpstr>Effective Duration Example</vt:lpstr>
      <vt:lpstr>Modified Duration vs. Effective Duration</vt:lpstr>
      <vt:lpstr>Passive Management</vt:lpstr>
      <vt:lpstr>Passive Management</vt:lpstr>
      <vt:lpstr>Passive Management</vt:lpstr>
      <vt:lpstr>Immunization Example</vt:lpstr>
      <vt:lpstr>Cash flows from the 6-year maturity bond 0</vt:lpstr>
      <vt:lpstr>Table 16.4 Terminal value of a  Bond Portfolio After 5 Years</vt:lpstr>
      <vt:lpstr>Figure 16.9 Growth of Invested Funds</vt:lpstr>
      <vt:lpstr>Figure 16.9 Interpretation </vt:lpstr>
      <vt:lpstr>Figure 16.10 Immunization</vt:lpstr>
      <vt:lpstr>Construction of an Immunized Portfolio</vt:lpstr>
      <vt:lpstr>Rebalancing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Sue</dc:creator>
  <cp:lastModifiedBy>Kee Chung</cp:lastModifiedBy>
  <cp:revision>338</cp:revision>
  <dcterms:created xsi:type="dcterms:W3CDTF">2004-10-03T21:09:17Z</dcterms:created>
  <dcterms:modified xsi:type="dcterms:W3CDTF">2025-04-28T13:30:05Z</dcterms:modified>
</cp:coreProperties>
</file>