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74" r:id="rId2"/>
    <p:sldMasterId id="2147483698" r:id="rId3"/>
  </p:sldMasterIdLst>
  <p:notesMasterIdLst>
    <p:notesMasterId r:id="rId36"/>
  </p:notesMasterIdLst>
  <p:handoutMasterIdLst>
    <p:handoutMasterId r:id="rId37"/>
  </p:handoutMasterIdLst>
  <p:sldIdLst>
    <p:sldId id="292" r:id="rId4"/>
    <p:sldId id="325" r:id="rId5"/>
    <p:sldId id="293" r:id="rId6"/>
    <p:sldId id="294" r:id="rId7"/>
    <p:sldId id="295" r:id="rId8"/>
    <p:sldId id="296" r:id="rId9"/>
    <p:sldId id="316" r:id="rId10"/>
    <p:sldId id="326" r:id="rId11"/>
    <p:sldId id="327" r:id="rId12"/>
    <p:sldId id="328" r:id="rId13"/>
    <p:sldId id="329" r:id="rId14"/>
    <p:sldId id="330" r:id="rId15"/>
    <p:sldId id="317" r:id="rId16"/>
    <p:sldId id="318" r:id="rId17"/>
    <p:sldId id="298" r:id="rId18"/>
    <p:sldId id="297" r:id="rId19"/>
    <p:sldId id="319" r:id="rId20"/>
    <p:sldId id="320" r:id="rId21"/>
    <p:sldId id="299" r:id="rId22"/>
    <p:sldId id="300" r:id="rId23"/>
    <p:sldId id="301" r:id="rId24"/>
    <p:sldId id="304" r:id="rId25"/>
    <p:sldId id="321" r:id="rId26"/>
    <p:sldId id="305" r:id="rId27"/>
    <p:sldId id="306" r:id="rId28"/>
    <p:sldId id="307" r:id="rId29"/>
    <p:sldId id="309" r:id="rId30"/>
    <p:sldId id="322" r:id="rId31"/>
    <p:sldId id="311" r:id="rId32"/>
    <p:sldId id="323" r:id="rId33"/>
    <p:sldId id="1233" r:id="rId34"/>
    <p:sldId id="1234" r:id="rId35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EB9"/>
    <a:srgbClr val="00CAC5"/>
    <a:srgbClr val="00CFCA"/>
    <a:srgbClr val="CCFFFF"/>
    <a:srgbClr val="009B9B"/>
    <a:srgbClr val="009E9A"/>
    <a:srgbClr val="000066"/>
    <a:srgbClr val="9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15" autoAdjust="0"/>
    <p:restoredTop sz="94607" autoAdjust="0"/>
  </p:normalViewPr>
  <p:slideViewPr>
    <p:cSldViewPr>
      <p:cViewPr varScale="1">
        <p:scale>
          <a:sx n="90" d="100"/>
          <a:sy n="90" d="100"/>
        </p:scale>
        <p:origin x="10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2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7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44C6EB-2EB7-704E-864D-0BD0E1162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77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4C6EB-2EB7-704E-864D-0BD0E11623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1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2B5C">
            <a:alpha val="2470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9863" y="1219200"/>
            <a:ext cx="9144000" cy="15240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onstant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492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1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98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2B5C">
            <a:alpha val="2470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222375"/>
            <a:ext cx="9144000" cy="15240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onstant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4189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Arial" pitchFamily="34" charset="0"/>
              <a:buChar char="•"/>
              <a:defRPr/>
            </a:lvl1pPr>
            <a:lvl2pPr marL="742950" indent="-285750">
              <a:buClr>
                <a:srgbClr val="C00000"/>
              </a:buClr>
              <a:buFont typeface="Arial" pitchFamily="34" charset="0"/>
              <a:buChar char="•"/>
              <a:defRPr/>
            </a:lvl2pPr>
            <a:lvl3pPr marL="1143000" indent="-228600">
              <a:buClr>
                <a:srgbClr val="C00000"/>
              </a:buClr>
              <a:buFont typeface="Arial" pitchFamily="34" charset="0"/>
              <a:buChar char="•"/>
              <a:defRPr/>
            </a:lvl3pPr>
            <a:lvl4pPr marL="1600200" indent="-228600">
              <a:buClr>
                <a:srgbClr val="C00000"/>
              </a:buClr>
              <a:buFont typeface="Arial" pitchFamily="34" charset="0"/>
              <a:buChar char="•"/>
              <a:defRPr/>
            </a:lvl4pPr>
            <a:lvl5pPr marL="2057400" indent="-228600">
              <a:buClr>
                <a:srgbClr val="C00000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onstanti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>
          <a:xfrm>
            <a:off x="69850" y="6199187"/>
            <a:ext cx="1600200" cy="365125"/>
          </a:xfrm>
          <a:prstGeom prst="rect">
            <a:avLst/>
          </a:prstGeom>
          <a:noFill/>
          <a:ln/>
        </p:spPr>
        <p:txBody>
          <a:bodyPr lIns="45720" rIns="45720" anchor="ctr">
            <a:normAutofit/>
          </a:bodyPr>
          <a:lstStyle/>
          <a:p>
            <a:pPr algn="l">
              <a:defRPr/>
            </a:pPr>
            <a:r>
              <a:rPr lang="en-US" sz="1200" dirty="0">
                <a:latin typeface="Times New Roman" pitchFamily="18" charset="0"/>
              </a:rPr>
              <a:t>15-</a:t>
            </a:r>
            <a:fld id="{2B29380E-C5E0-407A-B94E-BDD5F33F7C4C}" type="slidenum">
              <a:rPr lang="en-US" sz="1200">
                <a:latin typeface="Times New Roman" pitchFamily="18" charset="0"/>
              </a:rPr>
              <a:pPr algn="l">
                <a:defRPr/>
              </a:pPr>
              <a:t>‹#›</a:t>
            </a:fld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509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57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rgbClr val="C00000"/>
              </a:buClr>
              <a:buFont typeface="Arial" pitchFamily="34" charset="0"/>
              <a:buChar char="•"/>
              <a:defRPr sz="2800"/>
            </a:lvl1pPr>
            <a:lvl2pPr marL="742950" indent="-285750">
              <a:buClr>
                <a:srgbClr val="C00000"/>
              </a:buClr>
              <a:buFont typeface="Arial" pitchFamily="34" charset="0"/>
              <a:buChar char="•"/>
              <a:defRPr sz="2400"/>
            </a:lvl2pPr>
            <a:lvl3pPr marL="1143000" indent="-228600">
              <a:buClr>
                <a:srgbClr val="C00000"/>
              </a:buClr>
              <a:buFont typeface="Arial" pitchFamily="34" charset="0"/>
              <a:buChar char="•"/>
              <a:defRPr sz="2000"/>
            </a:lvl3pPr>
            <a:lvl4pPr marL="1600200" indent="-228600">
              <a:buClr>
                <a:srgbClr val="C00000"/>
              </a:buClr>
              <a:buFont typeface="Arial" pitchFamily="34" charset="0"/>
              <a:buChar char="•"/>
              <a:defRPr sz="1800"/>
            </a:lvl4pPr>
            <a:lvl5pPr marL="2057400" indent="-228600">
              <a:buClr>
                <a:srgbClr val="C00000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800" smtClean="0"/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lvl="0">
              <a:buClr>
                <a:srgbClr val="C00000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rgbClr val="C00000"/>
              </a:buClr>
            </a:pPr>
            <a:r>
              <a:rPr lang="en-US"/>
              <a:t>Second level</a:t>
            </a:r>
          </a:p>
          <a:p>
            <a:pPr lvl="2">
              <a:buClr>
                <a:srgbClr val="C00000"/>
              </a:buClr>
            </a:pPr>
            <a:r>
              <a:rPr lang="en-US"/>
              <a:t>Third level</a:t>
            </a:r>
          </a:p>
          <a:p>
            <a:pPr lvl="3">
              <a:buClr>
                <a:srgbClr val="C00000"/>
              </a:buClr>
            </a:pPr>
            <a:r>
              <a:rPr lang="en-US"/>
              <a:t>Fourth level</a:t>
            </a:r>
          </a:p>
          <a:p>
            <a:pPr lvl="4">
              <a:buClr>
                <a:srgbClr val="C00000"/>
              </a:buClr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799D16-C225-47C0-9771-5775F7DCE36E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AB1136-CFB0-48B1-9D8D-86E5596282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799D16-C225-47C0-9771-5775F7DCE36E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AB1136-CFB0-48B1-9D8D-86E5596282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>
          <a:xfrm>
            <a:off x="69850" y="6199187"/>
            <a:ext cx="1600200" cy="365125"/>
          </a:xfrm>
          <a:prstGeom prst="rect">
            <a:avLst/>
          </a:prstGeom>
          <a:noFill/>
          <a:ln/>
        </p:spPr>
        <p:txBody>
          <a:bodyPr lIns="45720" rIns="45720" anchor="ctr">
            <a:normAutofit/>
          </a:bodyPr>
          <a:lstStyle/>
          <a:p>
            <a:pPr algn="l">
              <a:defRPr/>
            </a:pPr>
            <a:r>
              <a:rPr lang="en-US" sz="1200" dirty="0">
                <a:latin typeface="Times New Roman" pitchFamily="18" charset="0"/>
              </a:rPr>
              <a:t>15-</a:t>
            </a:r>
            <a:fld id="{2B29380E-C5E0-407A-B94E-BDD5F33F7C4C}" type="slidenum">
              <a:rPr lang="en-US" sz="1200">
                <a:latin typeface="Times New Roman" pitchFamily="18" charset="0"/>
              </a:rPr>
              <a:pPr algn="l">
                <a:defRPr/>
              </a:pPr>
              <a:t>‹#›</a:t>
            </a:fld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2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799D16-C225-47C0-9771-5775F7DCE36E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AB1136-CFB0-48B1-9D8D-86E5596282F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36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799D16-C225-47C0-9771-5775F7DCE36E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AB1136-CFB0-48B1-9D8D-86E5596282F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94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799D16-C225-47C0-9771-5775F7DCE36E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AB1136-CFB0-48B1-9D8D-86E5596282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5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Arial" pitchFamily="34" charset="0"/>
              <a:buChar char="•"/>
              <a:defRPr/>
            </a:lvl1pPr>
            <a:lvl2pPr marL="742950" indent="-285750">
              <a:buClr>
                <a:srgbClr val="C00000"/>
              </a:buClr>
              <a:buFont typeface="Arial" pitchFamily="34" charset="0"/>
              <a:buChar char="•"/>
              <a:defRPr/>
            </a:lvl2pPr>
            <a:lvl3pPr marL="1143000" indent="-228600">
              <a:buClr>
                <a:srgbClr val="C00000"/>
              </a:buClr>
              <a:buFont typeface="Arial" pitchFamily="34" charset="0"/>
              <a:buChar char="•"/>
              <a:defRPr/>
            </a:lvl3pPr>
            <a:lvl4pPr marL="1600200" indent="-228600">
              <a:buClr>
                <a:srgbClr val="C00000"/>
              </a:buClr>
              <a:buFont typeface="Arial" pitchFamily="34" charset="0"/>
              <a:buChar char="•"/>
              <a:defRPr/>
            </a:lvl4pPr>
            <a:lvl5pPr marL="2057400" indent="-228600">
              <a:buClr>
                <a:srgbClr val="C00000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onstanti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0623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799D16-C225-47C0-9771-5775F7DCE36E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AB1136-CFB0-48B1-9D8D-86E5596282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35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799D16-C225-47C0-9771-5775F7DCE36E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AB1136-CFB0-48B1-9D8D-86E5596282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51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799D16-C225-47C0-9771-5775F7DCE36E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AB1136-CFB0-48B1-9D8D-86E5596282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6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EF8D8291-5BF4-41AC-87CE-ED5DE4CB1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59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 1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42291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Slide Title 2">
            <a:extLst>
              <a:ext uri="{FF2B5EF4-FFF2-40B4-BE49-F238E27FC236}">
                <a16:creationId xmlns:a16="http://schemas.microsoft.com/office/drawing/2014/main" id="{B5BB26E5-AE57-4ED5-B8A8-BEE1BD13AD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9800" y="192088"/>
            <a:ext cx="4051300" cy="9032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IN" sz="4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Slide Title</a:t>
            </a:r>
            <a:endParaRPr lang="en-IN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81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onnecting through social media icon.">
            <a:extLst>
              <a:ext uri="{FF2B5EF4-FFF2-40B4-BE49-F238E27FC236}">
                <a16:creationId xmlns:a16="http://schemas.microsoft.com/office/drawing/2014/main" id="{48BB348F-12C6-489F-958D-1FDE88A92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695" y="298541"/>
            <a:ext cx="2438400" cy="6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21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Making Ethical Decisions icon.">
            <a:extLst>
              <a:ext uri="{FF2B5EF4-FFF2-40B4-BE49-F238E27FC236}">
                <a16:creationId xmlns:a16="http://schemas.microsoft.com/office/drawing/2014/main" id="{35AB3571-1B64-4E5D-ADAB-A22232BBBD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2475"/>
            <a:ext cx="2498501" cy="66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47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1" y="304800"/>
            <a:ext cx="2344882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A00108-6ED3-416D-B7AC-3A9D6F2EF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8193" y="489743"/>
            <a:ext cx="4352906" cy="23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24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dapting to Change logo.">
            <a:extLst>
              <a:ext uri="{FF2B5EF4-FFF2-40B4-BE49-F238E27FC236}">
                <a16:creationId xmlns:a16="http://schemas.microsoft.com/office/drawing/2014/main" id="{A0A183BC-7319-45B8-B0D2-D92CDB144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20" y="207110"/>
            <a:ext cx="2472744" cy="8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96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8621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FC2A6F8-97FC-43BF-92B6-FFCCF20D98D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275652"/>
            <a:ext cx="8458200" cy="197132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dapting to Change logo.">
            <a:extLst>
              <a:ext uri="{FF2B5EF4-FFF2-40B4-BE49-F238E27FC236}">
                <a16:creationId xmlns:a16="http://schemas.microsoft.com/office/drawing/2014/main" id="{A0A183BC-7319-45B8-B0D2-D92CDB144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20" y="207110"/>
            <a:ext cx="2472744" cy="8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12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246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Reaching beyond our borders icon.">
            <a:extLst>
              <a:ext uri="{FF2B5EF4-FFF2-40B4-BE49-F238E27FC236}">
                <a16:creationId xmlns:a16="http://schemas.microsoft.com/office/drawing/2014/main" id="{6B5ACA4D-D63F-4493-A4F0-FFA2A58275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24" y="217261"/>
            <a:ext cx="2514600" cy="80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49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343400"/>
            <a:ext cx="8458200" cy="1905000"/>
          </a:xfrm>
        </p:spPr>
        <p:txBody>
          <a:bodyPr/>
          <a:lstStyle>
            <a:lvl1pPr>
              <a:defRPr sz="2400"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61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2885209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915890" y="1276709"/>
            <a:ext cx="2885209" cy="4971691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FC6CBC7-BAAC-424A-9874-C0A2733A271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61419" y="1290559"/>
            <a:ext cx="2885209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6637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157732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916383"/>
            <a:ext cx="8458200" cy="1577327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02FDC4-9007-47FA-8867-BFB4513F33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6750" y="4648197"/>
            <a:ext cx="8458200" cy="1577327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99551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40767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273051"/>
            <a:ext cx="4076700" cy="4991100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44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2764" y="192490"/>
            <a:ext cx="6778335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A7E40D-2A6B-4B43-8474-A1C9EAF1D3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399540"/>
            <a:ext cx="1531522" cy="42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39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One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5791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8052" y="1257300"/>
            <a:ext cx="2383047" cy="4991100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50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with Third as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1" y="4343400"/>
            <a:ext cx="5791200" cy="19050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432755-BCF5-451F-968D-CFFD10D87B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4343400"/>
            <a:ext cx="2400300" cy="19050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52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8458200" cy="649138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8458200" cy="6731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8458200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8458200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8458200" cy="733425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15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3915201" cy="612476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3915201" cy="649138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3915201" cy="6731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3915201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3915201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3915201" cy="733425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DB5446E9-DDFC-4F9F-AEF5-5E6061E5BD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19199" y="1255490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9BC59DB4-A285-4104-8DAD-21B49267AAD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619199" y="1998291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F319E46-D027-404B-8292-60A07B8E3C9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619198" y="2723530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E1FA65FE-4DFA-484E-A01C-9BF08B32C20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619197" y="3528194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6FE7E90B-1DE9-4A55-9F1D-9EF5F50C09A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619199" y="4351336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78067368-CA9E-4B15-AE6A-F50A1D1FEE7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619199" y="5142672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4D01D0DC-4F2B-1862-C2A3-219BCB7D0BF3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68084" y="5381335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0B0D00C-39F1-7744-6681-0A4281E8D9CE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762973" y="5674632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6FAB3F64-67E0-9C35-90E0-E07A486EB270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771599" y="6140458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C34148D6-926B-712D-F91F-E369F2F1623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771599" y="18545222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00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rgbClr val="C00000"/>
              </a:buClr>
              <a:buFont typeface="Arial" pitchFamily="34" charset="0"/>
              <a:buChar char="•"/>
              <a:defRPr sz="2800"/>
            </a:lvl1pPr>
            <a:lvl2pPr marL="742950" indent="-285750">
              <a:buClr>
                <a:srgbClr val="C00000"/>
              </a:buClr>
              <a:buFont typeface="Arial" pitchFamily="34" charset="0"/>
              <a:buChar char="•"/>
              <a:defRPr sz="2400"/>
            </a:lvl2pPr>
            <a:lvl3pPr marL="1143000" indent="-228600">
              <a:buClr>
                <a:srgbClr val="C00000"/>
              </a:buClr>
              <a:buFont typeface="Arial" pitchFamily="34" charset="0"/>
              <a:buChar char="•"/>
              <a:defRPr sz="2000"/>
            </a:lvl3pPr>
            <a:lvl4pPr marL="1600200" indent="-228600">
              <a:buClr>
                <a:srgbClr val="C00000"/>
              </a:buClr>
              <a:buFont typeface="Arial" pitchFamily="34" charset="0"/>
              <a:buChar char="•"/>
              <a:defRPr sz="1800"/>
            </a:lvl4pPr>
            <a:lvl5pPr marL="2057400" indent="-228600">
              <a:buClr>
                <a:srgbClr val="C00000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800" smtClean="0"/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lvl="0">
              <a:buClr>
                <a:srgbClr val="C00000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rgbClr val="C00000"/>
              </a:buClr>
            </a:pPr>
            <a:r>
              <a:rPr lang="en-US"/>
              <a:t>Second level</a:t>
            </a:r>
          </a:p>
          <a:p>
            <a:pPr lvl="2">
              <a:buClr>
                <a:srgbClr val="C00000"/>
              </a:buClr>
            </a:pPr>
            <a:r>
              <a:rPr lang="en-US"/>
              <a:t>Third level</a:t>
            </a:r>
          </a:p>
          <a:p>
            <a:pPr lvl="3">
              <a:buClr>
                <a:srgbClr val="C00000"/>
              </a:buClr>
            </a:pPr>
            <a:r>
              <a:rPr lang="en-US"/>
              <a:t>Fourth level</a:t>
            </a:r>
          </a:p>
          <a:p>
            <a:pPr lvl="4">
              <a:buClr>
                <a:srgbClr val="C00000"/>
              </a:buClr>
            </a:pPr>
            <a:r>
              <a:rPr lang="en-US"/>
              <a:t>Fifth level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0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C00000"/>
              </a:buClr>
              <a:defRPr sz="2400"/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C00000"/>
              </a:buClr>
              <a:defRPr sz="2400"/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1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1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buClr>
                <a:srgbClr val="C00000"/>
              </a:buClr>
              <a:defRPr sz="2800"/>
            </a:lvl2pPr>
            <a:lvl3pPr>
              <a:buClr>
                <a:srgbClr val="C00000"/>
              </a:buClr>
              <a:defRPr sz="2400"/>
            </a:lvl3pPr>
            <a:lvl4pPr>
              <a:buClr>
                <a:srgbClr val="C00000"/>
              </a:buClr>
              <a:defRPr sz="2000"/>
            </a:lvl4pPr>
            <a:lvl5pPr>
              <a:buClr>
                <a:srgbClr val="C0000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3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9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C00000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rgbClr val="C00000"/>
              </a:buClr>
            </a:pPr>
            <a:r>
              <a:rPr lang="en-US"/>
              <a:t>Second level</a:t>
            </a:r>
          </a:p>
          <a:p>
            <a:pPr lvl="2">
              <a:buClr>
                <a:srgbClr val="C00000"/>
              </a:buClr>
            </a:pPr>
            <a:r>
              <a:rPr lang="en-US"/>
              <a:t>Third level</a:t>
            </a:r>
          </a:p>
          <a:p>
            <a:pPr lvl="3">
              <a:buClr>
                <a:srgbClr val="C00000"/>
              </a:buClr>
            </a:pPr>
            <a:r>
              <a:rPr lang="en-US"/>
              <a:t>Fourth level</a:t>
            </a:r>
          </a:p>
          <a:p>
            <a:pPr lvl="4">
              <a:buClr>
                <a:srgbClr val="C00000"/>
              </a:buClr>
            </a:pPr>
            <a:r>
              <a:rPr lang="en-US"/>
              <a:t>Fifth level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33400" y="6163128"/>
            <a:ext cx="8610600" cy="4572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29200" y="6163128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Constantia" pitchFamily="18" charset="0"/>
              </a:rPr>
              <a:t>INVESTMENTS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onstantia" pitchFamily="18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BODIE, KANE, MARCUS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67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C00000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rgbClr val="C00000"/>
              </a:buClr>
            </a:pPr>
            <a:r>
              <a:rPr lang="en-US"/>
              <a:t>Second level</a:t>
            </a:r>
          </a:p>
          <a:p>
            <a:pPr lvl="2">
              <a:buClr>
                <a:srgbClr val="C00000"/>
              </a:buClr>
            </a:pPr>
            <a:r>
              <a:rPr lang="en-US"/>
              <a:t>Third level</a:t>
            </a:r>
          </a:p>
          <a:p>
            <a:pPr lvl="3">
              <a:buClr>
                <a:srgbClr val="C00000"/>
              </a:buClr>
            </a:pPr>
            <a:r>
              <a:rPr lang="en-US"/>
              <a:t>Fourth level</a:t>
            </a:r>
          </a:p>
          <a:p>
            <a:pPr lvl="4">
              <a:buClr>
                <a:srgbClr val="C00000"/>
              </a:buClr>
            </a:pPr>
            <a:r>
              <a:rPr lang="en-US"/>
              <a:t>Fifth level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33400" y="6163128"/>
            <a:ext cx="8610600" cy="457200"/>
          </a:xfrm>
          <a:prstGeom prst="rect">
            <a:avLst/>
          </a:prstGeom>
          <a:solidFill>
            <a:srgbClr val="002B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29200" y="6163128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Constantia" pitchFamily="18" charset="0"/>
              </a:rPr>
              <a:t>INVESTMENTS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onstantia" pitchFamily="18" charset="0"/>
              </a:rPr>
              <a:t>|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BODIE, KANE, MARCUS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080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273877"/>
            <a:ext cx="8458200" cy="4944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 Hill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A9994BA6-A29E-44A0-A7B3-164E7D8F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5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292608" indent="-29260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22800" indent="-29260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qydj.com/bond-yield-to-maturity-calculator/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urufocus.com/yield_curve.php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Fifteen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The Term Structure of Interest Rates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굴림" panose="020B0600000101010101" pitchFamily="34" charset="-127"/>
              </a:rPr>
              <a:t>Price Using Spot Rates Bond A</a:t>
            </a:r>
          </a:p>
        </p:txBody>
      </p:sp>
      <p:graphicFrame>
        <p:nvGraphicFramePr>
          <p:cNvPr id="51303" name="Group 1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728066"/>
              </p:ext>
            </p:extLst>
          </p:nvPr>
        </p:nvGraphicFramePr>
        <p:xfrm>
          <a:off x="1447800" y="1633473"/>
          <a:ext cx="6096000" cy="4386327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4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Period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Spot Rate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Cash Flow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PV of  Flow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1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.05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60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57.14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2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.0575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60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53.65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3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3E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.063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3E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60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3E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49.95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3E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4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3E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.067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3E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1,060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3E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817.80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3E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Total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978.54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84821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굴림" panose="020B0600000101010101" pitchFamily="34" charset="-127"/>
              </a:rPr>
              <a:t>Price Using Spot Rates Bond B</a:t>
            </a:r>
          </a:p>
        </p:txBody>
      </p:sp>
      <p:graphicFrame>
        <p:nvGraphicFramePr>
          <p:cNvPr id="52318" name="Group 94"/>
          <p:cNvGraphicFramePr>
            <a:graphicFrameLocks noGrp="1"/>
          </p:cNvGraphicFramePr>
          <p:nvPr/>
        </p:nvGraphicFramePr>
        <p:xfrm>
          <a:off x="1447800" y="1600200"/>
          <a:ext cx="6248400" cy="4386327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4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Period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3E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Spot Rate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3E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Cash Flow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3E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PV of  Flow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3E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3E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1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3E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.05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3E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80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3E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76.19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3E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2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.0575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80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71.54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3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.063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80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66.60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4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.067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1,080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833.23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Total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1,047.56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70373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굴림" panose="020B0600000101010101" pitchFamily="34" charset="-127"/>
              </a:rPr>
              <a:t>Solving For Yield to Maturity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ko-KR" dirty="0">
                <a:ea typeface="굴림" panose="020B0600000101010101" pitchFamily="34" charset="-127"/>
              </a:rPr>
              <a:t>Bond 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ko-KR" dirty="0">
                <a:ea typeface="굴림" panose="020B0600000101010101" pitchFamily="34" charset="-127"/>
              </a:rPr>
              <a:t>Bond Price				978.54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ko-KR" dirty="0">
                <a:ea typeface="굴림" panose="020B0600000101010101" pitchFamily="34" charset="-127"/>
              </a:rPr>
              <a:t>YTM					6.63%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ko-KR" dirty="0">
                <a:ea typeface="굴림" panose="020B0600000101010101" pitchFamily="34" charset="-127"/>
              </a:rPr>
              <a:t>Bond B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ko-KR" dirty="0">
                <a:ea typeface="굴림" panose="020B0600000101010101" pitchFamily="34" charset="-127"/>
              </a:rPr>
              <a:t>Price					1,047.56</a:t>
            </a:r>
          </a:p>
          <a:p>
            <a:pPr>
              <a:buNone/>
            </a:pPr>
            <a:r>
              <a:rPr lang="en-US" altLang="ko-KR" dirty="0">
                <a:ea typeface="굴림" panose="020B0600000101010101" pitchFamily="34" charset="-127"/>
              </a:rPr>
              <a:t>YTM					6.61%</a:t>
            </a:r>
          </a:p>
          <a:p>
            <a:pPr lvl="1">
              <a:spcBef>
                <a:spcPct val="50000"/>
              </a:spcBef>
            </a:pPr>
            <a:r>
              <a:rPr lang="en-US" sz="3000" dirty="0">
                <a:hlinkClick r:id="rId2"/>
              </a:rPr>
              <a:t>https://dqydj.com/bond-yield-to-maturity-calculator/</a:t>
            </a:r>
            <a:endParaRPr lang="en-US" sz="3000" dirty="0"/>
          </a:p>
          <a:p>
            <a:pPr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748700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Bond Pricing:</a:t>
            </a:r>
            <a:br>
              <a:rPr lang="en-US" sz="3800" dirty="0"/>
            </a:br>
            <a:r>
              <a:rPr lang="en-US" sz="3800" dirty="0"/>
              <a:t>Two Types of Yield Curves</a:t>
            </a:r>
          </a:p>
        </p:txBody>
      </p:sp>
      <p:sp>
        <p:nvSpPr>
          <p:cNvPr id="12291" name="Text Placeholder 5"/>
          <p:cNvSpPr>
            <a:spLocks noGrp="1"/>
          </p:cNvSpPr>
          <p:nvPr>
            <p:ph type="body" idx="1"/>
          </p:nvPr>
        </p:nvSpPr>
        <p:spPr/>
        <p:txBody>
          <a:bodyPr anchor="b">
            <a:normAutofit/>
          </a:bodyPr>
          <a:lstStyle/>
          <a:p>
            <a:pPr marL="0" indent="0">
              <a:buFontTx/>
              <a:buNone/>
            </a:pPr>
            <a:r>
              <a:rPr lang="en-US" sz="3200" b="1" dirty="0"/>
              <a:t>Pure Yield Curve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US" sz="2800" dirty="0"/>
              <a:t>Uses stripped or zero coupon Treasuries</a:t>
            </a:r>
          </a:p>
          <a:p>
            <a:pPr>
              <a:buClr>
                <a:srgbClr val="C00000"/>
              </a:buClr>
            </a:pPr>
            <a:r>
              <a:rPr lang="en-US" sz="2800" dirty="0"/>
              <a:t>May differ significantly from the on-the-run yield curve</a:t>
            </a:r>
          </a:p>
          <a:p>
            <a:pPr>
              <a:buClr>
                <a:srgbClr val="C00000"/>
              </a:buClr>
            </a:pPr>
            <a:endParaRPr lang="en-US" sz="2400" dirty="0"/>
          </a:p>
        </p:txBody>
      </p:sp>
      <p:sp>
        <p:nvSpPr>
          <p:cNvPr id="12293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70375" cy="639762"/>
          </a:xfrm>
        </p:spPr>
        <p:txBody>
          <a:bodyPr anchor="b">
            <a:noAutofit/>
          </a:bodyPr>
          <a:lstStyle/>
          <a:p>
            <a:pPr marL="0" indent="0">
              <a:buFontTx/>
              <a:buNone/>
            </a:pPr>
            <a:r>
              <a:rPr lang="en-US" sz="3200" b="1" dirty="0"/>
              <a:t>On-the-Run Yield Curve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US" sz="2800" dirty="0"/>
              <a:t>Uses recently-issued coupon bonds selling at or near par</a:t>
            </a:r>
          </a:p>
          <a:p>
            <a:pPr>
              <a:buClr>
                <a:srgbClr val="C00000"/>
              </a:buClr>
            </a:pPr>
            <a:r>
              <a:rPr lang="en-US" sz="2800" dirty="0"/>
              <a:t>The one typically published by the financial press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r>
              <a:rPr lang="en-US" dirty="0"/>
              <a:t>Yield Curve Under Certainty</a:t>
            </a:r>
          </a:p>
          <a:p>
            <a:pPr lvl="1"/>
            <a:r>
              <a:rPr lang="en-US" dirty="0"/>
              <a:t>Suppose you want to invest for 2 years </a:t>
            </a:r>
          </a:p>
          <a:p>
            <a:pPr lvl="2"/>
            <a:r>
              <a:rPr lang="en-US" sz="2600" dirty="0"/>
              <a:t>Buy and hold a 2-year zero</a:t>
            </a:r>
          </a:p>
          <a:p>
            <a:pPr lvl="2">
              <a:buFontTx/>
              <a:buNone/>
            </a:pPr>
            <a:r>
              <a:rPr lang="en-US" sz="2600" i="1" dirty="0"/>
              <a:t>or</a:t>
            </a:r>
          </a:p>
          <a:p>
            <a:pPr lvl="2"/>
            <a:r>
              <a:rPr lang="en-US" sz="2600" dirty="0"/>
              <a:t>Rollover a series of 1-year bonds</a:t>
            </a:r>
          </a:p>
          <a:p>
            <a:pPr lvl="1"/>
            <a:r>
              <a:rPr lang="en-US" dirty="0"/>
              <a:t>Equilibrium requires that both strategies provide the same return</a:t>
            </a:r>
          </a:p>
          <a:p>
            <a:endParaRPr lang="en-US" sz="3000" dirty="0"/>
          </a:p>
          <a:p>
            <a:pPr>
              <a:buFontTx/>
              <a:buNone/>
            </a:pPr>
            <a:endParaRPr lang="en-US" sz="3000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 lIns="90488" tIns="44450" rIns="90488" bIns="44450" anchorCtr="1">
            <a:noAutofit/>
          </a:bodyPr>
          <a:lstStyle/>
          <a:p>
            <a:r>
              <a:rPr lang="en-US" sz="3800" dirty="0"/>
              <a:t>The Yield Curve and </a:t>
            </a:r>
            <a:br>
              <a:rPr lang="en-US" sz="3800" dirty="0"/>
            </a:br>
            <a:r>
              <a:rPr lang="en-US" sz="3800" dirty="0"/>
              <a:t>Future Interest Rates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 lIns="90488" tIns="44450" rIns="90488" bIns="44450" anchorCtr="1">
            <a:normAutofit/>
          </a:bodyPr>
          <a:lstStyle/>
          <a:p>
            <a:r>
              <a:rPr lang="en-US" sz="3200" dirty="0"/>
              <a:t>Figure 15.2 Two 2-Year Investment Programs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2" y="1369541"/>
            <a:ext cx="7100888" cy="479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457200" y="1264664"/>
            <a:ext cx="8305800" cy="4876800"/>
          </a:xfrm>
        </p:spPr>
        <p:txBody>
          <a:bodyPr lIns="90488" tIns="44450" rIns="90488" bIns="44450">
            <a:normAutofit lnSpcReduction="10000"/>
          </a:bodyPr>
          <a:lstStyle/>
          <a:p>
            <a:r>
              <a:rPr lang="en-US" sz="2800" dirty="0"/>
              <a:t>Yield Curve Under Certainty</a:t>
            </a:r>
          </a:p>
          <a:p>
            <a:pPr lvl="1"/>
            <a:r>
              <a:rPr lang="en-US" dirty="0"/>
              <a:t>Buy and hold vs. rollover: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Next year</a:t>
            </a:r>
            <a:r>
              <a:rPr lang="en-US" altLang="ja-JP" dirty="0">
                <a:latin typeface="Arial"/>
              </a:rPr>
              <a:t>’</a:t>
            </a:r>
            <a:r>
              <a:rPr lang="en-US" dirty="0"/>
              <a:t>s 1-year rate (</a:t>
            </a:r>
            <a:r>
              <a:rPr lang="en-US" i="1" dirty="0"/>
              <a:t>r</a:t>
            </a:r>
            <a:r>
              <a:rPr lang="en-US" i="1" baseline="-25000" dirty="0"/>
              <a:t>2</a:t>
            </a:r>
            <a:r>
              <a:rPr lang="en-US" dirty="0"/>
              <a:t>) is just enough to make rolling over a series of 1-year bonds equal to investing in the 2-year bond:</a:t>
            </a:r>
          </a:p>
          <a:p>
            <a:pPr marL="457200" lvl="1" indent="0">
              <a:buNone/>
            </a:pPr>
            <a:r>
              <a:rPr lang="en-US" dirty="0"/>
              <a:t>   (1 + r</a:t>
            </a:r>
            <a:r>
              <a:rPr lang="en-US" baseline="-25000" dirty="0"/>
              <a:t>2</a:t>
            </a:r>
            <a:r>
              <a:rPr lang="en-US" dirty="0"/>
              <a:t>) = (1 + y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/(1 + r</a:t>
            </a:r>
            <a:r>
              <a:rPr lang="en-US" baseline="-25000" dirty="0"/>
              <a:t>1</a:t>
            </a:r>
            <a:r>
              <a:rPr lang="en-US" dirty="0"/>
              <a:t>) = (1.06)</a:t>
            </a:r>
            <a:r>
              <a:rPr lang="en-US" baseline="30000" dirty="0"/>
              <a:t>2</a:t>
            </a:r>
            <a:r>
              <a:rPr lang="en-US" dirty="0"/>
              <a:t>/(1.05) = 1.0701</a:t>
            </a:r>
          </a:p>
          <a:p>
            <a:pPr marL="457200" lvl="1" indent="0">
              <a:buNone/>
            </a:pPr>
            <a:r>
              <a:rPr lang="en-US" dirty="0"/>
              <a:t>                  Thus, r</a:t>
            </a:r>
            <a:r>
              <a:rPr lang="en-US" baseline="-25000" dirty="0"/>
              <a:t>2</a:t>
            </a:r>
            <a:r>
              <a:rPr lang="en-US" dirty="0"/>
              <a:t> = 0.0701 = 7.01%</a:t>
            </a:r>
          </a:p>
          <a:p>
            <a:pPr lvl="1"/>
            <a:endParaRPr lang="en-US" dirty="0"/>
          </a:p>
          <a:p>
            <a:endParaRPr lang="en-US" sz="3000" dirty="0"/>
          </a:p>
        </p:txBody>
      </p:sp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 lIns="90488" tIns="44450" rIns="90488" bIns="44450" anchorCtr="1">
            <a:noAutofit/>
          </a:bodyPr>
          <a:lstStyle/>
          <a:p>
            <a:r>
              <a:rPr lang="en-US" sz="3800" dirty="0"/>
              <a:t>The Yield Curve and </a:t>
            </a:r>
            <a:br>
              <a:rPr lang="en-US" sz="3800" dirty="0"/>
            </a:br>
            <a:r>
              <a:rPr lang="en-US" sz="3800" dirty="0"/>
              <a:t>Future Interest Rates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785855"/>
              </p:ext>
            </p:extLst>
          </p:nvPr>
        </p:nvGraphicFramePr>
        <p:xfrm>
          <a:off x="1905000" y="2286000"/>
          <a:ext cx="3657600" cy="1175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1434960" imgH="558720" progId="Equation.DSMT4">
                  <p:embed/>
                </p:oleObj>
              </mc:Choice>
              <mc:Fallback>
                <p:oleObj name="Equation" r:id="rId3" imgW="14349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2286000"/>
                        <a:ext cx="3657600" cy="1175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Yield Curve Under Certainty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Spot</a:t>
            </a:r>
            <a:r>
              <a:rPr lang="en-US" dirty="0"/>
              <a:t> rate</a:t>
            </a:r>
          </a:p>
          <a:p>
            <a:pPr lvl="2"/>
            <a:r>
              <a:rPr lang="en-US" sz="2600" dirty="0"/>
              <a:t>The rate that prevails today for a given maturity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Short</a:t>
            </a:r>
            <a:r>
              <a:rPr lang="en-US" dirty="0"/>
              <a:t> rate</a:t>
            </a:r>
          </a:p>
          <a:p>
            <a:pPr lvl="2"/>
            <a:r>
              <a:rPr lang="en-US" sz="2600" dirty="0"/>
              <a:t>The rate for a given maturity (e.g. one year) at different points in time</a:t>
            </a:r>
          </a:p>
          <a:p>
            <a:pPr lvl="1"/>
            <a:r>
              <a:rPr lang="en-US" dirty="0"/>
              <a:t>A spot rate is the geometric average of its component short rates</a:t>
            </a: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The Yield Curve and </a:t>
            </a:r>
            <a:br>
              <a:rPr lang="en-US" sz="3800" dirty="0"/>
            </a:br>
            <a:r>
              <a:rPr lang="en-US" sz="3800" dirty="0"/>
              <a:t>Future Interest Rates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The Yield Curve and </a:t>
            </a:r>
            <a:br>
              <a:rPr lang="en-US" sz="3800" dirty="0"/>
            </a:br>
            <a:r>
              <a:rPr lang="en-US" sz="3800" dirty="0"/>
              <a:t>Future Interest Rates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848600" cy="639762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3200" b="0" dirty="0"/>
              <a:t>Short Rates and Yield Curve Slope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US" sz="2800" dirty="0"/>
              <a:t>When next year</a:t>
            </a:r>
            <a:r>
              <a:rPr lang="en-US" altLang="ja-JP" sz="2800" dirty="0">
                <a:latin typeface="Arial"/>
              </a:rPr>
              <a:t>’</a:t>
            </a:r>
            <a:r>
              <a:rPr lang="en-US" sz="2800" dirty="0"/>
              <a:t>s short rate, r</a:t>
            </a:r>
            <a:r>
              <a:rPr lang="en-US" sz="2800" baseline="-25000" dirty="0"/>
              <a:t>2</a:t>
            </a:r>
            <a:r>
              <a:rPr lang="en-US" sz="2800" dirty="0"/>
              <a:t> , is greater than this year</a:t>
            </a:r>
            <a:r>
              <a:rPr lang="en-US" altLang="ja-JP" sz="2800" dirty="0">
                <a:latin typeface="Arial"/>
              </a:rPr>
              <a:t>’</a:t>
            </a:r>
            <a:r>
              <a:rPr lang="en-US" sz="2800" dirty="0"/>
              <a:t>s short rate, r</a:t>
            </a:r>
            <a:r>
              <a:rPr lang="en-US" sz="2800" baseline="-25000" dirty="0"/>
              <a:t>1</a:t>
            </a:r>
            <a:r>
              <a:rPr lang="en-US" sz="2800" dirty="0"/>
              <a:t>, the yield curve slopes up</a:t>
            </a:r>
          </a:p>
          <a:p>
            <a:pPr lvl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600" dirty="0"/>
              <a:t>May indicate rates are expected to rise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US" sz="2800" dirty="0"/>
              <a:t>When next year</a:t>
            </a:r>
            <a:r>
              <a:rPr lang="en-US" altLang="ja-JP" sz="2800" dirty="0">
                <a:latin typeface="Arial"/>
              </a:rPr>
              <a:t>’</a:t>
            </a:r>
            <a:r>
              <a:rPr lang="en-US" sz="2800" dirty="0"/>
              <a:t>s short rate, r</a:t>
            </a:r>
            <a:r>
              <a:rPr lang="en-US" sz="2800" baseline="-25000" dirty="0"/>
              <a:t>2</a:t>
            </a:r>
            <a:r>
              <a:rPr lang="en-US" sz="2800" dirty="0"/>
              <a:t> , is less than this year</a:t>
            </a:r>
            <a:r>
              <a:rPr lang="en-US" altLang="ja-JP" sz="2800" dirty="0">
                <a:latin typeface="Arial"/>
              </a:rPr>
              <a:t>’</a:t>
            </a:r>
            <a:r>
              <a:rPr lang="en-US" sz="2800" dirty="0"/>
              <a:t>s short rate, r</a:t>
            </a:r>
            <a:r>
              <a:rPr lang="en-US" sz="2800" baseline="-25000" dirty="0"/>
              <a:t>1</a:t>
            </a:r>
            <a:r>
              <a:rPr lang="en-US" sz="2800" dirty="0"/>
              <a:t>, the yield curve slopes down</a:t>
            </a:r>
          </a:p>
          <a:p>
            <a:pPr lvl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600" dirty="0"/>
              <a:t>May indicate rates are expected to fall</a:t>
            </a:r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>
            <a:normAutofit/>
          </a:bodyPr>
          <a:lstStyle/>
          <a:p>
            <a:r>
              <a:rPr lang="en-US" sz="3200" dirty="0"/>
              <a:t>Figure 15.3 Short Rates versus Spot Rates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572"/>
            <a:ext cx="7162800" cy="444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>
            <a:noAutofit/>
          </a:bodyPr>
          <a:lstStyle/>
          <a:p>
            <a:pPr lvl="0"/>
            <a:r>
              <a:rPr lang="en-US" dirty="0"/>
              <a:t>The yield </a:t>
            </a:r>
            <a:r>
              <a:rPr lang="en-US"/>
              <a:t>curve  </a:t>
            </a:r>
            <a:endParaRPr lang="en-US" dirty="0"/>
          </a:p>
          <a:p>
            <a:pPr lvl="0"/>
            <a:r>
              <a:rPr lang="en-US" dirty="0"/>
              <a:t>Interest rates under certainty </a:t>
            </a:r>
          </a:p>
          <a:p>
            <a:pPr lvl="0"/>
            <a:r>
              <a:rPr lang="en-US" dirty="0"/>
              <a:t>Interest rates under uncertainty </a:t>
            </a:r>
          </a:p>
          <a:p>
            <a:pPr lvl="0"/>
            <a:r>
              <a:rPr lang="en-US" dirty="0"/>
              <a:t>Theories of the term structure</a:t>
            </a:r>
          </a:p>
          <a:p>
            <a:pPr lvl="1"/>
            <a:r>
              <a:rPr lang="en-US" dirty="0"/>
              <a:t>The expectation hypothesis</a:t>
            </a:r>
          </a:p>
          <a:p>
            <a:pPr lvl="1"/>
            <a:r>
              <a:rPr lang="en-US" dirty="0"/>
              <a:t>Liquidity preference</a:t>
            </a:r>
          </a:p>
          <a:p>
            <a:pPr lvl="0"/>
            <a:r>
              <a:rPr lang="en-US" dirty="0"/>
              <a:t>Interpreting the term structure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/>
          <a:lstStyle/>
          <a:p>
            <a:r>
              <a:rPr lang="en-US" sz="3800" dirty="0"/>
              <a:t>Chapter Overview</a:t>
            </a:r>
          </a:p>
        </p:txBody>
      </p:sp>
    </p:spTree>
    <p:extLst>
      <p:ext uri="{BB962C8B-B14F-4D97-AF65-F5344CB8AC3E}">
        <p14:creationId xmlns:p14="http://schemas.microsoft.com/office/powerpoint/2010/main" val="12121930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Forward rates</a:t>
            </a:r>
          </a:p>
          <a:p>
            <a:endParaRPr lang="en-US" dirty="0"/>
          </a:p>
          <a:p>
            <a:pPr lvl="1">
              <a:spcBef>
                <a:spcPct val="50000"/>
              </a:spcBef>
            </a:pPr>
            <a:endParaRPr lang="en-US" i="1" dirty="0"/>
          </a:p>
          <a:p>
            <a:pPr lvl="1">
              <a:spcBef>
                <a:spcPct val="50000"/>
              </a:spcBef>
            </a:pPr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dirty="0"/>
              <a:t> = One-year  forward rate for period </a:t>
            </a:r>
            <a:r>
              <a:rPr lang="en-US" i="1" dirty="0"/>
              <a:t>n</a:t>
            </a:r>
          </a:p>
          <a:p>
            <a:pPr lvl="1">
              <a:spcBef>
                <a:spcPct val="50000"/>
              </a:spcBef>
            </a:pPr>
            <a:r>
              <a:rPr lang="en-US" i="1" dirty="0" err="1"/>
              <a:t>y</a:t>
            </a:r>
            <a:r>
              <a:rPr lang="en-US" i="1" baseline="-25000" dirty="0" err="1"/>
              <a:t>n</a:t>
            </a:r>
            <a:r>
              <a:rPr lang="en-US" dirty="0"/>
              <a:t> = Yield for a security with a maturity of </a:t>
            </a:r>
            <a:r>
              <a:rPr lang="en-US" i="1" dirty="0"/>
              <a:t>n</a:t>
            </a:r>
          </a:p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>
            <a:normAutofit fontScale="90000"/>
          </a:bodyPr>
          <a:lstStyle/>
          <a:p>
            <a:r>
              <a:rPr lang="en-US" sz="3800" dirty="0"/>
              <a:t>The Yield Curve and </a:t>
            </a:r>
            <a:br>
              <a:rPr lang="en-US" sz="3800" dirty="0"/>
            </a:br>
            <a:r>
              <a:rPr lang="en-US" sz="3800" dirty="0"/>
              <a:t>Future Interest Rates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064206"/>
              </p:ext>
            </p:extLst>
          </p:nvPr>
        </p:nvGraphicFramePr>
        <p:xfrm>
          <a:off x="2133600" y="2209800"/>
          <a:ext cx="3843338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3" imgW="1333440" imgH="457200" progId="Equation.3">
                  <p:embed/>
                </p:oleObj>
              </mc:Choice>
              <mc:Fallback>
                <p:oleObj name="Equation" r:id="rId3" imgW="133344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209800"/>
                        <a:ext cx="3843338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723637"/>
              </p:ext>
            </p:extLst>
          </p:nvPr>
        </p:nvGraphicFramePr>
        <p:xfrm>
          <a:off x="2362200" y="4876800"/>
          <a:ext cx="3657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5" imgW="1815840" imgH="241200" progId="Equation.3">
                  <p:embed/>
                </p:oleObj>
              </mc:Choice>
              <mc:Fallback>
                <p:oleObj name="Equation" r:id="rId5" imgW="181584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876800"/>
                        <a:ext cx="3657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forward interest rate is a forecast of a future short rate.</a:t>
            </a:r>
          </a:p>
          <a:p>
            <a:r>
              <a:rPr lang="en-US" dirty="0"/>
              <a:t>Rate for 4-year maturity = 8%, rate for 3-year maturity = 7%.</a:t>
            </a:r>
          </a:p>
          <a:p>
            <a:endParaRPr lang="en-US" dirty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>
            <a:normAutofit/>
          </a:bodyPr>
          <a:lstStyle/>
          <a:p>
            <a:r>
              <a:rPr lang="en-US" sz="4000" dirty="0"/>
              <a:t>Example 15.4 Forward Rates</a:t>
            </a:r>
          </a:p>
        </p:txBody>
      </p:sp>
      <p:sp>
        <p:nvSpPr>
          <p:cNvPr id="4103" name="Text Box 3"/>
          <p:cNvSpPr txBox="1">
            <a:spLocks noChangeArrowheads="1"/>
          </p:cNvSpPr>
          <p:nvPr/>
        </p:nvSpPr>
        <p:spPr bwMode="auto">
          <a:xfrm>
            <a:off x="838200" y="26670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>
              <a:latin typeface="Times New Roman" charset="0"/>
            </a:endParaRP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1676400" y="3810000"/>
          <a:ext cx="4367213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3" imgW="2082600" imgH="482400" progId="Equation.3">
                  <p:embed/>
                </p:oleObj>
              </mc:Choice>
              <mc:Fallback>
                <p:oleObj name="Equation" r:id="rId3" imgW="208260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810000"/>
                        <a:ext cx="4367213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2362200" y="5038725"/>
          <a:ext cx="18462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5" imgW="761760" imgH="215640" progId="Equation.3">
                  <p:embed/>
                </p:oleObj>
              </mc:Choice>
              <mc:Fallback>
                <p:oleObj name="Equation" r:id="rId5" imgW="761760" imgH="215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038725"/>
                        <a:ext cx="184626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Content Placeholder 2"/>
          <p:cNvSpPr>
            <a:spLocks noGrp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r>
              <a:rPr lang="en-US" dirty="0"/>
              <a:t>Suppose that today</a:t>
            </a:r>
            <a:r>
              <a:rPr lang="en-US" altLang="ja-JP" dirty="0">
                <a:latin typeface="Arial"/>
              </a:rPr>
              <a:t>’</a:t>
            </a:r>
            <a:r>
              <a:rPr lang="en-US" dirty="0"/>
              <a:t>s rate is 5% and the </a:t>
            </a:r>
            <a:r>
              <a:rPr lang="en-US" i="1" dirty="0"/>
              <a:t>expected</a:t>
            </a:r>
            <a:r>
              <a:rPr lang="en-US" dirty="0"/>
              <a:t> short rate for the following year is </a:t>
            </a:r>
            <a:r>
              <a:rPr lang="en-US" i="1" dirty="0"/>
              <a:t>E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i="1" baseline="-25000" dirty="0"/>
              <a:t>2</a:t>
            </a:r>
            <a:r>
              <a:rPr lang="en-US" dirty="0"/>
              <a:t>) = 6%. The value of a 2-year zero is:</a:t>
            </a:r>
          </a:p>
          <a:p>
            <a:pPr>
              <a:spcAft>
                <a:spcPts val="1200"/>
              </a:spcAft>
            </a:pPr>
            <a:endParaRPr lang="en-US" sz="4800" dirty="0"/>
          </a:p>
          <a:p>
            <a:r>
              <a:rPr lang="en-US" dirty="0"/>
              <a:t>The value of a 1-year zero is:</a:t>
            </a:r>
          </a:p>
          <a:p>
            <a:endParaRPr lang="en-US" dirty="0"/>
          </a:p>
          <a:p>
            <a:endParaRPr lang="en-US" sz="3000" dirty="0"/>
          </a:p>
        </p:txBody>
      </p:sp>
      <p:sp>
        <p:nvSpPr>
          <p:cNvPr id="5124" name="Title 1"/>
          <p:cNvSpPr>
            <a:spLocks noGrp="1"/>
          </p:cNvSpPr>
          <p:nvPr>
            <p:ph type="title"/>
          </p:nvPr>
        </p:nvSpPr>
        <p:spPr/>
        <p:txBody>
          <a:bodyPr lIns="90488" tIns="44450" rIns="90488" bIns="44450" anchorCtr="1">
            <a:noAutofit/>
          </a:bodyPr>
          <a:lstStyle/>
          <a:p>
            <a:r>
              <a:rPr lang="en-US" sz="3800" dirty="0"/>
              <a:t>Interest Rate </a:t>
            </a:r>
            <a:r>
              <a:rPr lang="en-US" sz="3800" dirty="0">
                <a:solidFill>
                  <a:srgbClr val="FF0000"/>
                </a:solidFill>
              </a:rPr>
              <a:t>Uncertainty </a:t>
            </a:r>
            <a:r>
              <a:rPr lang="en-US" sz="3800" dirty="0"/>
              <a:t>and </a:t>
            </a:r>
            <a:br>
              <a:rPr lang="en-US" sz="3800" dirty="0"/>
            </a:br>
            <a:r>
              <a:rPr lang="en-US" sz="3800" dirty="0"/>
              <a:t>Forward Rates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340114"/>
              </p:ext>
            </p:extLst>
          </p:nvPr>
        </p:nvGraphicFramePr>
        <p:xfrm>
          <a:off x="2819400" y="3124200"/>
          <a:ext cx="330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3" imgW="1396800" imgH="419040" progId="Equation.3">
                  <p:embed/>
                </p:oleObj>
              </mc:Choice>
              <mc:Fallback>
                <p:oleObj name="Equation" r:id="rId3" imgW="139680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124200"/>
                        <a:ext cx="330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50644"/>
              </p:ext>
            </p:extLst>
          </p:nvPr>
        </p:nvGraphicFramePr>
        <p:xfrm>
          <a:off x="2895600" y="4953000"/>
          <a:ext cx="25908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5" imgW="1091880" imgH="393480" progId="Equation.3">
                  <p:embed/>
                </p:oleObj>
              </mc:Choice>
              <mc:Fallback>
                <p:oleObj name="Equation" r:id="rId5" imgW="109188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953000"/>
                        <a:ext cx="25908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The investor wants to invest for 1 year</a:t>
            </a:r>
          </a:p>
          <a:p>
            <a:pPr lvl="1"/>
            <a:r>
              <a:rPr lang="en-US" dirty="0"/>
              <a:t>Buy the 1-year bond today and hold to maturity (will get </a:t>
            </a:r>
            <a:r>
              <a:rPr lang="en-US" dirty="0">
                <a:solidFill>
                  <a:srgbClr val="FF0000"/>
                </a:solidFill>
              </a:rPr>
              <a:t>5%</a:t>
            </a:r>
            <a:r>
              <a:rPr lang="en-US" dirty="0"/>
              <a:t> risk-free return)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or</a:t>
            </a:r>
          </a:p>
          <a:p>
            <a:pPr lvl="1"/>
            <a:r>
              <a:rPr lang="en-US" dirty="0"/>
              <a:t>Buy the 2-year bond today and plan to sell it at the end of the first year for $1000/1.06 =$943.40</a:t>
            </a:r>
          </a:p>
          <a:p>
            <a:pPr marL="457200" lvl="1" indent="0">
              <a:buNone/>
            </a:pPr>
            <a:r>
              <a:rPr lang="en-US" dirty="0"/>
              <a:t>                 943.40/898.47 – 1 = </a:t>
            </a:r>
            <a:r>
              <a:rPr lang="en-US" dirty="0">
                <a:solidFill>
                  <a:srgbClr val="FF0000"/>
                </a:solidFill>
              </a:rPr>
              <a:t>0.05 = 5%</a:t>
            </a:r>
          </a:p>
          <a:p>
            <a:pPr lvl="1"/>
            <a:r>
              <a:rPr lang="en-US" dirty="0"/>
              <a:t>What if next year</a:t>
            </a:r>
            <a:r>
              <a:rPr lang="en-US" altLang="ja-JP" dirty="0">
                <a:latin typeface="Arial"/>
              </a:rPr>
              <a:t>’</a:t>
            </a:r>
            <a:r>
              <a:rPr lang="en-US" dirty="0"/>
              <a:t>s interest rate is more (or less) than 6%? </a:t>
            </a:r>
          </a:p>
          <a:p>
            <a:pPr lvl="2"/>
            <a:r>
              <a:rPr lang="en-US" sz="2600" dirty="0">
                <a:solidFill>
                  <a:srgbClr val="FF0000"/>
                </a:solidFill>
              </a:rPr>
              <a:t>The actual return using the 2-year bond is uncertain!</a:t>
            </a:r>
          </a:p>
          <a:p>
            <a:endParaRPr lang="en-US" dirty="0"/>
          </a:p>
        </p:txBody>
      </p:sp>
      <p:sp>
        <p:nvSpPr>
          <p:cNvPr id="18434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Interest Rate Uncertainty and </a:t>
            </a:r>
            <a:br>
              <a:rPr lang="en-US" sz="3800" dirty="0"/>
            </a:br>
            <a:r>
              <a:rPr lang="en-US" sz="3800" dirty="0"/>
              <a:t>Forward Rates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r>
              <a:rPr lang="en-US" dirty="0"/>
              <a:t>Investors require a risk premium </a:t>
            </a:r>
            <a:r>
              <a:rPr lang="en-US" dirty="0">
                <a:solidFill>
                  <a:srgbClr val="FF0000"/>
                </a:solidFill>
              </a:rPr>
              <a:t>to hold a longer-term bond</a:t>
            </a:r>
          </a:p>
          <a:p>
            <a:r>
              <a:rPr lang="en-US" dirty="0"/>
              <a:t>This liquidity premium compensates short-term investors for the uncertainty about future prices</a:t>
            </a: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 lIns="90488" tIns="44450" rIns="90488" bIns="44450" anchorCtr="1">
            <a:noAutofit/>
          </a:bodyPr>
          <a:lstStyle/>
          <a:p>
            <a:r>
              <a:rPr lang="en-US" sz="3800" dirty="0"/>
              <a:t>Interest Rate Uncertainty and </a:t>
            </a:r>
            <a:br>
              <a:rPr lang="en-US" sz="3800" dirty="0"/>
            </a:br>
            <a:r>
              <a:rPr lang="en-US" sz="3800" dirty="0"/>
              <a:t>Forward Rates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en-US" dirty="0"/>
              <a:t>The Expectations Hypothesis Theory</a:t>
            </a:r>
          </a:p>
          <a:p>
            <a:pPr lvl="1"/>
            <a:r>
              <a:rPr lang="en-US" dirty="0"/>
              <a:t>Observed long-term rate is a function of today</a:t>
            </a:r>
            <a:r>
              <a:rPr lang="en-US" altLang="ja-JP" dirty="0"/>
              <a:t>’</a:t>
            </a:r>
            <a:r>
              <a:rPr lang="en-US" dirty="0"/>
              <a:t>s short-term rate and expected future short-term rates</a:t>
            </a:r>
          </a:p>
          <a:p>
            <a:pPr lvl="1"/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i="1" dirty="0"/>
              <a:t> = E</a:t>
            </a:r>
            <a:r>
              <a:rPr lang="en-US" dirty="0"/>
              <a:t>(</a:t>
            </a:r>
            <a:r>
              <a:rPr lang="en-US" i="1" dirty="0" err="1"/>
              <a:t>r</a:t>
            </a:r>
            <a:r>
              <a:rPr lang="en-US" i="1" baseline="-25000" dirty="0" err="1"/>
              <a:t>n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and liquidity premiums are zero</a:t>
            </a:r>
          </a:p>
          <a:p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>
            <a:normAutofit/>
          </a:bodyPr>
          <a:lstStyle/>
          <a:p>
            <a:r>
              <a:rPr lang="en-US" sz="3800" dirty="0"/>
              <a:t>Theories of Term Structure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>
            <a:normAutofit/>
          </a:bodyPr>
          <a:lstStyle/>
          <a:p>
            <a:r>
              <a:rPr lang="en-US" dirty="0"/>
              <a:t>Liquidity Preference Theory </a:t>
            </a:r>
          </a:p>
          <a:p>
            <a:pPr lvl="1"/>
            <a:r>
              <a:rPr lang="en-US" dirty="0"/>
              <a:t>Long-term bonds are more risky; therefore, </a:t>
            </a:r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dirty="0"/>
              <a:t> generally exceeds </a:t>
            </a:r>
            <a:r>
              <a:rPr lang="en-US" i="1" dirty="0"/>
              <a:t>E</a:t>
            </a:r>
            <a:r>
              <a:rPr lang="en-US" dirty="0"/>
              <a:t>(</a:t>
            </a:r>
            <a:r>
              <a:rPr lang="en-US" i="1" dirty="0" err="1"/>
              <a:t>r</a:t>
            </a:r>
            <a:r>
              <a:rPr lang="en-US" i="1" baseline="-25000" dirty="0" err="1"/>
              <a:t>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excess of </a:t>
            </a:r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dirty="0"/>
              <a:t> over </a:t>
            </a:r>
            <a:r>
              <a:rPr lang="en-US" i="1" dirty="0"/>
              <a:t>E</a:t>
            </a:r>
            <a:r>
              <a:rPr lang="en-US" dirty="0"/>
              <a:t>(</a:t>
            </a:r>
            <a:r>
              <a:rPr lang="en-US" i="1" dirty="0" err="1"/>
              <a:t>r</a:t>
            </a:r>
            <a:r>
              <a:rPr lang="en-US" i="1" baseline="-25000" dirty="0" err="1"/>
              <a:t>n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is the </a:t>
            </a:r>
            <a:r>
              <a:rPr lang="en-US" i="1" dirty="0"/>
              <a:t>liquidity premium</a:t>
            </a:r>
          </a:p>
          <a:p>
            <a:pPr marL="457200" lvl="1" indent="0">
              <a:buNone/>
            </a:pPr>
            <a:r>
              <a:rPr lang="en-US" i="1" dirty="0">
                <a:solidFill>
                  <a:srgbClr val="FF0000"/>
                </a:solidFill>
              </a:rPr>
              <a:t>                    </a:t>
            </a:r>
            <a:r>
              <a:rPr lang="en-US" i="1" dirty="0" err="1">
                <a:solidFill>
                  <a:srgbClr val="FF0000"/>
                </a:solidFill>
              </a:rPr>
              <a:t>f</a:t>
            </a:r>
            <a:r>
              <a:rPr lang="en-US" i="1" baseline="-25000" dirty="0" err="1">
                <a:solidFill>
                  <a:srgbClr val="FF0000"/>
                </a:solidFill>
              </a:rPr>
              <a:t>n</a:t>
            </a:r>
            <a:r>
              <a:rPr lang="en-US" i="1" dirty="0">
                <a:solidFill>
                  <a:srgbClr val="FF0000"/>
                </a:solidFill>
              </a:rPr>
              <a:t> = E(</a:t>
            </a:r>
            <a:r>
              <a:rPr lang="en-US" i="1" dirty="0" err="1">
                <a:solidFill>
                  <a:srgbClr val="FF0000"/>
                </a:solidFill>
              </a:rPr>
              <a:t>r</a:t>
            </a:r>
            <a:r>
              <a:rPr lang="en-US" i="1" baseline="-25000" dirty="0" err="1">
                <a:solidFill>
                  <a:srgbClr val="FF0000"/>
                </a:solidFill>
              </a:rPr>
              <a:t>n</a:t>
            </a:r>
            <a:r>
              <a:rPr lang="en-US" i="1" dirty="0">
                <a:solidFill>
                  <a:srgbClr val="FF0000"/>
                </a:solidFill>
              </a:rPr>
              <a:t>) + liquidity premium</a:t>
            </a:r>
          </a:p>
          <a:p>
            <a:pPr lvl="1"/>
            <a:r>
              <a:rPr lang="en-US" dirty="0"/>
              <a:t>The yield curve has an upward bias built into the long-term rates because of the liquidity premium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>
            <a:normAutofit/>
          </a:bodyPr>
          <a:lstStyle/>
          <a:p>
            <a:r>
              <a:rPr lang="en-US" sz="3800" dirty="0"/>
              <a:t>Theories of Term Structure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>
            <a:normAutofit/>
          </a:bodyPr>
          <a:lstStyle/>
          <a:p>
            <a:r>
              <a:rPr lang="en-US" sz="3200" dirty="0"/>
              <a:t>Figure 15.4A-B Yield Curves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1340316"/>
            <a:ext cx="4279900" cy="241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998" y="3742422"/>
            <a:ext cx="4221002" cy="24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Figure 15.4C-D Yield Curves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67" y="1412354"/>
            <a:ext cx="3675982" cy="210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3923337"/>
            <a:ext cx="3670300" cy="206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 lIns="90488" tIns="44450" rIns="90488" bIns="44450">
            <a:normAutofit lnSpcReduction="10000"/>
          </a:bodyPr>
          <a:lstStyle/>
          <a:p>
            <a:r>
              <a:rPr lang="en-US" dirty="0"/>
              <a:t>The yield curve reflects expectations of future interest rates</a:t>
            </a:r>
          </a:p>
          <a:p>
            <a:r>
              <a:rPr lang="en-US" dirty="0"/>
              <a:t>The forecasts of future rates are clouded by other factors, such as liquidity premiums</a:t>
            </a:r>
          </a:p>
          <a:p>
            <a:r>
              <a:rPr lang="en-US" dirty="0"/>
              <a:t>An upward sloping curve could indicate:</a:t>
            </a:r>
          </a:p>
          <a:p>
            <a:pPr lvl="1"/>
            <a:r>
              <a:rPr lang="en-US" dirty="0"/>
              <a:t>Rates are expected to rise</a:t>
            </a:r>
          </a:p>
          <a:p>
            <a:pPr marL="457200" lvl="1" indent="0">
              <a:buNone/>
            </a:pPr>
            <a:r>
              <a:rPr lang="en-US" i="1" dirty="0"/>
              <a:t>and/or</a:t>
            </a:r>
          </a:p>
          <a:p>
            <a:pPr lvl="1"/>
            <a:r>
              <a:rPr lang="en-US" dirty="0"/>
              <a:t>Investors require large liquidity premiums to hold long term bonds</a:t>
            </a: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 lIns="90488" tIns="44450" rIns="90488" bIns="44450" anchorCtr="1"/>
          <a:lstStyle/>
          <a:p>
            <a:r>
              <a:rPr lang="en-US" sz="3800" dirty="0"/>
              <a:t>Interpreting the Term Structure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en-US" dirty="0"/>
              <a:t>The yield curve is a graph that displays the relationship between YTM and time to maturity </a:t>
            </a:r>
          </a:p>
          <a:p>
            <a:r>
              <a:rPr lang="en-US" dirty="0">
                <a:hlinkClick r:id="rId2"/>
              </a:rPr>
              <a:t>https://www.gurufocus.com/yield_curve.php</a:t>
            </a:r>
            <a:endParaRPr lang="en-US" dirty="0"/>
          </a:p>
          <a:p>
            <a:r>
              <a:rPr lang="en-US" dirty="0"/>
              <a:t>Information on expected future short-term rates can be implied from the yield curve</a:t>
            </a:r>
          </a:p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/>
          <a:lstStyle/>
          <a:p>
            <a:r>
              <a:rPr lang="en-US" sz="3800" dirty="0"/>
              <a:t>The Yield Curve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yield curve is a good predictor of the business cycle</a:t>
            </a:r>
          </a:p>
          <a:p>
            <a:pPr lvl="1"/>
            <a:r>
              <a:rPr lang="en-US" dirty="0"/>
              <a:t>Long term rates tend to rise in anticipation of economic expansion</a:t>
            </a:r>
          </a:p>
          <a:p>
            <a:pPr lvl="1"/>
            <a:r>
              <a:rPr lang="en-US" dirty="0"/>
              <a:t>Inverted yield curve may indicate that interest rates are expected to fall and signal a recession</a:t>
            </a:r>
          </a:p>
          <a:p>
            <a:endParaRPr lang="en-US" sz="2800" dirty="0"/>
          </a:p>
        </p:txBody>
      </p:sp>
      <p:sp>
        <p:nvSpPr>
          <p:cNvPr id="27650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Interpreting the Term Structure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B499E-3820-CA69-2C2D-855FC0989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92490"/>
            <a:ext cx="8458200" cy="903231"/>
          </a:xfrm>
        </p:spPr>
        <p:txBody>
          <a:bodyPr anchor="ctr">
            <a:normAutofit/>
          </a:bodyPr>
          <a:lstStyle/>
          <a:p>
            <a:r>
              <a:rPr lang="en-US" sz="2800" dirty="0"/>
              <a:t>Figure 15.5 Price Volatility of Long-Term Treasury Bonds</a:t>
            </a:r>
            <a:endParaRPr lang="en-IN" sz="2800" dirty="0"/>
          </a:p>
        </p:txBody>
      </p:sp>
      <p:pic>
        <p:nvPicPr>
          <p:cNvPr id="7" name="Picture 6" descr="A graph showing price volatility of long-term Treasury bonds.">
            <a:extLst>
              <a:ext uri="{FF2B5EF4-FFF2-40B4-BE49-F238E27FC236}">
                <a16:creationId xmlns:a16="http://schemas.microsoft.com/office/drawing/2014/main" id="{E63FD4A6-BBEB-C7A8-21D0-5EA7E5FD8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36" y="1276709"/>
            <a:ext cx="7798728" cy="4971691"/>
          </a:xfrm>
          <a:prstGeom prst="rect">
            <a:avLst/>
          </a:prstGeom>
          <a:noFill/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11E1332-C5CF-93F5-DB37-53E4AE53D0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53797" y="6329354"/>
            <a:ext cx="3236406" cy="224658"/>
          </a:xfrm>
        </p:spPr>
        <p:txBody>
          <a:bodyPr/>
          <a:lstStyle/>
          <a:p>
            <a:r>
              <a:rPr lang="en-IN" sz="1200">
                <a:hlinkClick r:id="" action="ppaction://noaction"/>
              </a:rPr>
              <a:t>Access the text alternative for slide images.</a:t>
            </a:r>
            <a:endParaRPr lang="en-US" sz="1200" dirty="0">
              <a:hlinkClick r:id="" action="ppaction://noactio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75BBE-7A4E-C8F7-51FB-D25E21620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8151E55-6873-49E2-B8D5-2F265E6F1973}" type="slidenum">
              <a:rPr kumimoji="0" lang="en-US" sz="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864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B499E-3820-CA69-2C2D-855FC0989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92490"/>
            <a:ext cx="8458200" cy="903231"/>
          </a:xfrm>
        </p:spPr>
        <p:txBody>
          <a:bodyPr anchor="ctr">
            <a:normAutofit/>
          </a:bodyPr>
          <a:lstStyle/>
          <a:p>
            <a:r>
              <a:rPr lang="en-US" sz="2800" dirty="0"/>
              <a:t>Figure 15.6 Term Spread: Yields on 10-year Versus 90-day Treasury Securities</a:t>
            </a:r>
            <a:endParaRPr lang="en-IN" sz="2800" dirty="0"/>
          </a:p>
        </p:txBody>
      </p:sp>
      <p:pic>
        <p:nvPicPr>
          <p:cNvPr id="3" name="Picture 2" descr="The graph illustrates the rates for the 10-year Treasuries and 90-day T-bills and plots the shifting difference between the two.">
            <a:extLst>
              <a:ext uri="{FF2B5EF4-FFF2-40B4-BE49-F238E27FC236}">
                <a16:creationId xmlns:a16="http://schemas.microsoft.com/office/drawing/2014/main" id="{21F5C13D-AC99-7DFB-3F19-C0B914A65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58" y="1376219"/>
            <a:ext cx="7230483" cy="4163929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11E1332-C5CF-93F5-DB37-53E4AE53D0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53797" y="6329354"/>
            <a:ext cx="3236406" cy="224658"/>
          </a:xfrm>
        </p:spPr>
        <p:txBody>
          <a:bodyPr/>
          <a:lstStyle/>
          <a:p>
            <a:r>
              <a:rPr lang="en-IN" sz="1200" dirty="0">
                <a:hlinkClick r:id="" action="ppaction://noaction"/>
              </a:rPr>
              <a:t>Access the text alternative for slide images.</a:t>
            </a:r>
            <a:endParaRPr lang="en-US" sz="1200" dirty="0">
              <a:hlinkClick r:id="" action="ppaction://noactio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75BBE-7A4E-C8F7-51FB-D25E21620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8151E55-6873-49E2-B8D5-2F265E6F1973}" type="slidenum">
              <a:rPr kumimoji="0" lang="en-US" sz="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92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>
            <a:normAutofit/>
          </a:bodyPr>
          <a:lstStyle/>
          <a:p>
            <a:r>
              <a:rPr lang="en-US" sz="4000" dirty="0"/>
              <a:t>Figure 15.1 Treasury Yield Curves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" y="1755837"/>
            <a:ext cx="8991600" cy="36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 lIns="90488" tIns="44450" rIns="90488" bIns="44450">
            <a:normAutofit/>
          </a:bodyPr>
          <a:lstStyle/>
          <a:p>
            <a:r>
              <a:rPr lang="en-US" dirty="0"/>
              <a:t>Yields on different maturity bonds are not all equal</a:t>
            </a:r>
          </a:p>
          <a:p>
            <a:r>
              <a:rPr lang="en-US" dirty="0"/>
              <a:t>We need to consider each bond cash flow as a stand-alone zero-coupon bond</a:t>
            </a:r>
          </a:p>
          <a:p>
            <a:r>
              <a:rPr lang="en-US" dirty="0"/>
              <a:t>The value of the bond should be the sum of the values of its parts</a:t>
            </a:r>
          </a:p>
          <a:p>
            <a:pPr lvl="1"/>
            <a:endParaRPr lang="en-US" sz="3200" dirty="0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 lIns="90488" tIns="44450" rIns="90488" bIns="44450" anchorCtr="1"/>
          <a:lstStyle/>
          <a:p>
            <a:r>
              <a:rPr lang="en-US" sz="3800" dirty="0"/>
              <a:t>Yield Curve: Bond Pricing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01000" cy="1143000"/>
          </a:xfrm>
        </p:spPr>
        <p:txBody>
          <a:bodyPr lIns="90488" tIns="44450" rIns="90488" bIns="44450" anchorCtr="1">
            <a:normAutofit/>
          </a:bodyPr>
          <a:lstStyle/>
          <a:p>
            <a:r>
              <a:rPr lang="en-US" sz="3200" dirty="0"/>
              <a:t>Table 15.1 Prices and Yields to Maturities on Zero-Coupon Bonds ($1,000 Face Value)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2" y="2184400"/>
            <a:ext cx="8656658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a 3 year, 10% coupon bond using discount rates from Table 15.1: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Price = $1082.17 and YTM = 6.88%</a:t>
            </a:r>
          </a:p>
          <a:p>
            <a:pPr lvl="1"/>
            <a:r>
              <a:rPr lang="en-US" dirty="0"/>
              <a:t>6.88% is less than the 3-year rate of 7%</a:t>
            </a:r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 15.1 Valuing Coupon Bonds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057400" y="2971800"/>
          <a:ext cx="39481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1854000" imgH="393480" progId="Equation.3">
                  <p:embed/>
                </p:oleObj>
              </mc:Choice>
              <mc:Fallback>
                <p:oleObj name="Equation" r:id="rId3" imgW="18540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971800"/>
                        <a:ext cx="39481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>
                <a:ea typeface="굴림" panose="020B0600000101010101" pitchFamily="34" charset="-127"/>
              </a:rPr>
              <a:t>Using Spot Rates to Price Coupon Bonds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z="2800">
                <a:ea typeface="굴림" panose="020B0600000101010101" pitchFamily="34" charset="-127"/>
              </a:rPr>
              <a:t>A coupon bond can be viewed as a series of zero coupon bonds.</a:t>
            </a:r>
          </a:p>
          <a:p>
            <a:pPr eaLnBrk="1" hangingPunct="1"/>
            <a:r>
              <a:rPr lang="en-US" altLang="ko-KR" sz="2800">
                <a:ea typeface="굴림" panose="020B0600000101010101" pitchFamily="34" charset="-127"/>
              </a:rPr>
              <a:t>To find the value each payment is discount at the zero coupon rate.</a:t>
            </a:r>
          </a:p>
          <a:p>
            <a:pPr eaLnBrk="1" hangingPunct="1"/>
            <a:r>
              <a:rPr lang="en-US" altLang="ko-KR" sz="2800">
                <a:ea typeface="굴림" panose="020B0600000101010101" pitchFamily="34" charset="-127"/>
              </a:rPr>
              <a:t>Once the bond value is found, one can solve for the yield.</a:t>
            </a:r>
          </a:p>
          <a:p>
            <a:pPr eaLnBrk="1" hangingPunct="1"/>
            <a:r>
              <a:rPr lang="en-US" altLang="ko-KR" sz="2800">
                <a:ea typeface="굴림" panose="020B0600000101010101" pitchFamily="34" charset="-127"/>
              </a:rPr>
              <a:t>It’s the reason that similar maturity and  default risk bonds sell at different yields to maturity.</a:t>
            </a:r>
          </a:p>
        </p:txBody>
      </p:sp>
    </p:spTree>
    <p:extLst>
      <p:ext uri="{BB962C8B-B14F-4D97-AF65-F5344CB8AC3E}">
        <p14:creationId xmlns:p14="http://schemas.microsoft.com/office/powerpoint/2010/main" val="380797481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굴림" panose="020B0600000101010101" pitchFamily="34" charset="-127"/>
              </a:rPr>
              <a:t>Sample Bonds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ko-KR">
                <a:ea typeface="굴림" panose="020B0600000101010101" pitchFamily="34" charset="-127"/>
              </a:rPr>
              <a:t>					  A		  B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ko-KR">
                <a:ea typeface="굴림" panose="020B0600000101010101" pitchFamily="34" charset="-127"/>
              </a:rPr>
              <a:t>Maturity			4 years	 4 years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ko-KR">
                <a:ea typeface="굴림" panose="020B0600000101010101" pitchFamily="34" charset="-127"/>
              </a:rPr>
              <a:t>Coupon Rate		6%		8%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ko-KR">
                <a:ea typeface="굴림" panose="020B0600000101010101" pitchFamily="34" charset="-127"/>
              </a:rPr>
              <a:t>Par Value 			1,000	1,000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ko-KR">
                <a:ea typeface="굴림" panose="020B0600000101010101" pitchFamily="34" charset="-127"/>
              </a:rPr>
              <a:t>Cash Flow in 1-3		60		80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ko-KR">
                <a:ea typeface="굴림" panose="020B0600000101010101" pitchFamily="34" charset="-127"/>
              </a:rPr>
              <a:t>Cash Flow in 4 		1,060	1,080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ko-KR">
                <a:ea typeface="굴림" panose="020B0600000101010101" pitchFamily="34" charset="-127"/>
              </a:rPr>
              <a:t>Assuming Annual compounding</a:t>
            </a:r>
          </a:p>
        </p:txBody>
      </p:sp>
    </p:spTree>
    <p:extLst>
      <p:ext uri="{BB962C8B-B14F-4D97-AF65-F5344CB8AC3E}">
        <p14:creationId xmlns:p14="http://schemas.microsoft.com/office/powerpoint/2010/main" val="408750209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1038&quot;&gt;&lt;/object&gt;&lt;object type=&quot;2&quot; unique_id=&quot;11039&quot;&gt;&lt;object type=&quot;3&quot; unique_id=&quot;11040&quot;&gt;&lt;property id=&quot;20148&quot; value=&quot;5&quot;/&gt;&lt;property id=&quot;20300&quot; value=&quot;Slide 1 - &amp;quot;CHAPTER 15&amp;quot;&quot;/&gt;&lt;property id=&quot;20307&quot; value=&quot;292&quot;/&gt;&lt;/object&gt;&lt;object type=&quot;3&quot; unique_id=&quot;11041&quot;&gt;&lt;property id=&quot;20148&quot; value=&quot;5&quot;/&gt;&lt;property id=&quot;20300&quot; value=&quot;Slide 2 - &amp;quot;Overview of Term Structure&amp;quot;&quot;/&gt;&lt;property id=&quot;20307&quot; value=&quot;293&quot;/&gt;&lt;/object&gt;&lt;object type=&quot;3&quot; unique_id=&quot;11042&quot;&gt;&lt;property id=&quot;20148&quot; value=&quot;5&quot;/&gt;&lt;property id=&quot;20300&quot; value=&quot;Slide 3 - &amp;quot;Figure 15.1 Treasury Yield Curves&amp;quot;&quot;/&gt;&lt;property id=&quot;20307&quot; value=&quot;294&quot;/&gt;&lt;/object&gt;&lt;object type=&quot;3&quot; unique_id=&quot;11043&quot;&gt;&lt;property id=&quot;20148&quot; value=&quot;5&quot;/&gt;&lt;property id=&quot;20300&quot; value=&quot;Slide 4 - &amp;quot;Bond Pricing&amp;quot;&quot;/&gt;&lt;property id=&quot;20307&quot; value=&quot;295&quot;/&gt;&lt;/object&gt;&lt;object type=&quot;3&quot; unique_id=&quot;11044&quot;&gt;&lt;property id=&quot;20148&quot; value=&quot;5&quot;/&gt;&lt;property id=&quot;20300&quot; value=&quot;Slide 5 - &amp;quot;Table 15.1 Prices and Yields to Maturities on Zero-Coupon Bonds ($1,000 Face Value)&amp;quot;&quot;/&gt;&lt;property id=&quot;20307&quot; value=&quot;296&quot;/&gt;&lt;/object&gt;&lt;object type=&quot;3&quot; unique_id=&quot;11045&quot;&gt;&lt;property id=&quot;20148&quot; value=&quot;5&quot;/&gt;&lt;property id=&quot;20300&quot; value=&quot;Slide 6 - &amp;quot;Example 15.1 Valuing Coupon Bonds&amp;quot;&quot;/&gt;&lt;property id=&quot;20307&quot; value=&quot;316&quot;/&gt;&lt;/object&gt;&lt;object type=&quot;3&quot; unique_id=&quot;11046&quot;&gt;&lt;property id=&quot;20148&quot; value=&quot;5&quot;/&gt;&lt;property id=&quot;20300&quot; value=&quot;Slide 7 - &amp;quot;Two Types of Yield Curves&amp;quot;&quot;/&gt;&lt;property id=&quot;20307&quot; value=&quot;317&quot;/&gt;&lt;/object&gt;&lt;object type=&quot;3&quot; unique_id=&quot;11047&quot;&gt;&lt;property id=&quot;20148&quot; value=&quot;5&quot;/&gt;&lt;property id=&quot;20300&quot; value=&quot;Slide 8 - &amp;quot;Yield Curve Under Certainty&amp;quot;&quot;/&gt;&lt;property id=&quot;20307&quot; value=&quot;318&quot;/&gt;&lt;/object&gt;&lt;object type=&quot;3&quot; unique_id=&quot;11048&quot;&gt;&lt;property id=&quot;20148&quot; value=&quot;5&quot;/&gt;&lt;property id=&quot;20300&quot; value=&quot;Slide 9 - &amp;quot;Figure 15.2 Two 2-Year Investment Programs&amp;quot;&quot;/&gt;&lt;property id=&quot;20307&quot; value=&quot;298&quot;/&gt;&lt;/object&gt;&lt;object type=&quot;3&quot; unique_id=&quot;11049&quot;&gt;&lt;property id=&quot;20148&quot; value=&quot;5&quot;/&gt;&lt;property id=&quot;20300&quot; value=&quot;Slide 10 - &amp;quot;Yield Curve Under Certainty&amp;quot;&quot;/&gt;&lt;property id=&quot;20307&quot; value=&quot;297&quot;/&gt;&lt;/object&gt;&lt;object type=&quot;3&quot; unique_id=&quot;11050&quot;&gt;&lt;property id=&quot;20148&quot; value=&quot;5&quot;/&gt;&lt;property id=&quot;20300&quot; value=&quot;Slide 11 - &amp;quot;Spot Rates vs. Short Rates&amp;quot;&quot;/&gt;&lt;property id=&quot;20307&quot; value=&quot;319&quot;/&gt;&lt;/object&gt;&lt;object type=&quot;3&quot; unique_id=&quot;11051&quot;&gt;&lt;property id=&quot;20148&quot; value=&quot;5&quot;/&gt;&lt;property id=&quot;20300&quot; value=&quot;Slide 12 - &amp;quot;Short Rates and &amp;#x0D;&amp;#x0A;Yield Curve Slope&amp;quot;&quot;/&gt;&lt;property id=&quot;20307&quot; value=&quot;320&quot;/&gt;&lt;/object&gt;&lt;object type=&quot;3&quot; unique_id=&quot;11052&quot;&gt;&lt;property id=&quot;20148&quot; value=&quot;5&quot;/&gt;&lt;property id=&quot;20300&quot; value=&quot;Slide 13 - &amp;quot;Figure 15.3 Short Rates versus Spot Rates&amp;quot;&quot;/&gt;&lt;property id=&quot;20307&quot; value=&quot;299&quot;/&gt;&lt;/object&gt;&lt;object type=&quot;3&quot; unique_id=&quot;11053&quot;&gt;&lt;property id=&quot;20148&quot; value=&quot;5&quot;/&gt;&lt;property id=&quot;20300&quot; value=&quot;Slide 14 - &amp;quot;Forward Rates from Observed Rates&amp;quot;&quot;/&gt;&lt;property id=&quot;20307&quot; value=&quot;300&quot;/&gt;&lt;/object&gt;&lt;object type=&quot;3&quot; unique_id=&quot;11054&quot;&gt;&lt;property id=&quot;20148&quot; value=&quot;5&quot;/&gt;&lt;property id=&quot;20300&quot; value=&quot;Slide 15 - &amp;quot;Example 15.4 Forward Rates&amp;quot;&quot;/&gt;&lt;property id=&quot;20307&quot; value=&quot;301&quot;/&gt;&lt;/object&gt;&lt;object type=&quot;3&quot; unique_id=&quot;11055&quot;&gt;&lt;property id=&quot;20148&quot; value=&quot;5&quot;/&gt;&lt;property id=&quot;20300&quot; value=&quot;Slide 16 - &amp;quot;Interest Rate Uncertainty&amp;quot;&quot;/&gt;&lt;property id=&quot;20307&quot; value=&quot;304&quot;/&gt;&lt;/object&gt;&lt;object type=&quot;3&quot; unique_id=&quot;11056&quot;&gt;&lt;property id=&quot;20148&quot; value=&quot;5&quot;/&gt;&lt;property id=&quot;20300&quot; value=&quot;Slide 17 - &amp;quot;Interest Rate Uncertainty&amp;quot;&quot;/&gt;&lt;property id=&quot;20307&quot; value=&quot;321&quot;/&gt;&lt;/object&gt;&lt;object type=&quot;3&quot; unique_id=&quot;11057&quot;&gt;&lt;property id=&quot;20148&quot; value=&quot;5&quot;/&gt;&lt;property id=&quot;20300&quot; value=&quot;Slide 18 - &amp;quot;Interest Rate Uncertainty&amp;quot;&quot;/&gt;&lt;property id=&quot;20307&quot; value=&quot;324&quot;/&gt;&lt;/object&gt;&lt;object type=&quot;3&quot; unique_id=&quot;11058&quot;&gt;&lt;property id=&quot;20148&quot; value=&quot;5&quot;/&gt;&lt;property id=&quot;20300&quot; value=&quot;Slide 19 - &amp;quot;Interest Rate Uncertainty&amp;quot;&quot;/&gt;&lt;property id=&quot;20307&quot; value=&quot;305&quot;/&gt;&lt;/object&gt;&lt;object type=&quot;3&quot; unique_id=&quot;11059&quot;&gt;&lt;property id=&quot;20148&quot; value=&quot;5&quot;/&gt;&lt;property id=&quot;20300&quot; value=&quot;Slide 20 - &amp;quot;Theories of Term Structure&amp;quot;&quot;/&gt;&lt;property id=&quot;20307&quot; value=&quot;306&quot;/&gt;&lt;/object&gt;&lt;object type=&quot;3&quot; unique_id=&quot;11060&quot;&gt;&lt;property id=&quot;20148&quot; value=&quot;5&quot;/&gt;&lt;property id=&quot;20300&quot; value=&quot;Slide 21 - &amp;quot;Expectations Theory&amp;quot;&quot;/&gt;&lt;property id=&quot;20307&quot; value=&quot;307&quot;/&gt;&lt;/object&gt;&lt;object type=&quot;3&quot; unique_id=&quot;11061&quot;&gt;&lt;property id=&quot;20148&quot; value=&quot;5&quot;/&gt;&lt;property id=&quot;20300&quot; value=&quot;Slide 22 - &amp;quot;Liquidity Premium Theory&amp;quot;&quot;/&gt;&lt;property id=&quot;20307&quot; value=&quot;308&quot;/&gt;&lt;/object&gt;&lt;object type=&quot;3&quot; unique_id=&quot;11062&quot;&gt;&lt;property id=&quot;20148&quot; value=&quot;5&quot;/&gt;&lt;property id=&quot;20300&quot; value=&quot;Slide 23 - &amp;quot;Figure 15.4 Yield Curves&amp;quot;&quot;/&gt;&lt;property id=&quot;20307&quot; value=&quot;309&quot;/&gt;&lt;/object&gt;&lt;object type=&quot;3&quot; unique_id=&quot;11063&quot;&gt;&lt;property id=&quot;20148&quot; value=&quot;5&quot;/&gt;&lt;property id=&quot;20300&quot; value=&quot;Slide 24 - &amp;quot;Figure 15.4 Yield Curves&amp;quot;&quot;/&gt;&lt;property id=&quot;20307&quot; value=&quot;322&quot;/&gt;&lt;/object&gt;&lt;object type=&quot;3&quot; unique_id=&quot;11064&quot;&gt;&lt;property id=&quot;20148&quot; value=&quot;5&quot;/&gt;&lt;property id=&quot;20300&quot; value=&quot;Slide 25 - &amp;quot;Interpreting the Term Structure&amp;quot;&quot;/&gt;&lt;property id=&quot;20307&quot; value=&quot;311&quot;/&gt;&lt;/object&gt;&lt;object type=&quot;3&quot; unique_id=&quot;11065&quot;&gt;&lt;property id=&quot;20148&quot; value=&quot;5&quot;/&gt;&lt;property id=&quot;20300&quot; value=&quot;Slide 26 - &amp;quot;Interpreting the Term Structure&amp;quot;&quot;/&gt;&lt;property id=&quot;20307&quot; value=&quot;323&quot;/&gt;&lt;/object&gt;&lt;object type=&quot;3&quot; unique_id=&quot;11066&quot;&gt;&lt;property id=&quot;20148&quot; value=&quot;5&quot;/&gt;&lt;property id=&quot;20300&quot; value=&quot;Slide 27 - &amp;quot;Figure 15.6 Term Spread: Yields on 10-year vs. 90-day Treasury Securities&amp;quot;&quot;/&gt;&lt;property id=&quot;20307&quot; value=&quot;312&quot;/&gt;&lt;/object&gt;&lt;object type=&quot;3&quot; unique_id=&quot;11067&quot;&gt;&lt;property id=&quot;20148&quot; value=&quot;5&quot;/&gt;&lt;property id=&quot;20300&quot; value=&quot;Slide 28 - &amp;quot;Forward Rates as Forward Contracts&amp;quot;&quot;/&gt;&lt;property id=&quot;20307&quot; value=&quot;314&quot;/&gt;&lt;/object&gt;&lt;object type=&quot;3&quot; unique_id=&quot;11068&quot;&gt;&lt;property id=&quot;20148&quot; value=&quot;5&quot;/&gt;&lt;property id=&quot;20300&quot; value=&quot;Slide 29 - &amp;quot;Figure 15.7 Engineering a Synthetic Forward Loan&amp;quot;&quot;/&gt;&lt;property id=&quot;20307&quot; value=&quot;31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10e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e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inContentSlideMaster">
  <a:themeElements>
    <a:clrScheme name="Custom 16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002060"/>
      </a:hlink>
      <a:folHlink>
        <a:srgbClr val="00206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B385948E-CF34-4CE8-9AC7-28DE40FDC656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</TotalTime>
  <Words>1204</Words>
  <Application>Microsoft Office PowerPoint</Application>
  <PresentationFormat>On-screen Show (4:3)</PresentationFormat>
  <Paragraphs>186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굴림</vt:lpstr>
      <vt:lpstr>MS PGothic</vt:lpstr>
      <vt:lpstr>Arial</vt:lpstr>
      <vt:lpstr>Calibri</vt:lpstr>
      <vt:lpstr>Constantia</vt:lpstr>
      <vt:lpstr>Times New Roman</vt:lpstr>
      <vt:lpstr>Wingdings</vt:lpstr>
      <vt:lpstr>1_10e PPT template</vt:lpstr>
      <vt:lpstr>10e PPT template</vt:lpstr>
      <vt:lpstr>MainContentSlideMaster</vt:lpstr>
      <vt:lpstr>Equation</vt:lpstr>
      <vt:lpstr>Chapter Fifteen</vt:lpstr>
      <vt:lpstr>Chapter Overview</vt:lpstr>
      <vt:lpstr>The Yield Curve</vt:lpstr>
      <vt:lpstr>Figure 15.1 Treasury Yield Curves</vt:lpstr>
      <vt:lpstr>Yield Curve: Bond Pricing</vt:lpstr>
      <vt:lpstr>Table 15.1 Prices and Yields to Maturities on Zero-Coupon Bonds ($1,000 Face Value)</vt:lpstr>
      <vt:lpstr>Example 15.1 Valuing Coupon Bonds</vt:lpstr>
      <vt:lpstr>Using Spot Rates to Price Coupon Bonds</vt:lpstr>
      <vt:lpstr>Sample Bonds</vt:lpstr>
      <vt:lpstr>Price Using Spot Rates Bond A</vt:lpstr>
      <vt:lpstr>Price Using Spot Rates Bond B</vt:lpstr>
      <vt:lpstr>Solving For Yield to Maturity</vt:lpstr>
      <vt:lpstr>Bond Pricing: Two Types of Yield Curves</vt:lpstr>
      <vt:lpstr>The Yield Curve and  Future Interest Rates</vt:lpstr>
      <vt:lpstr>Figure 15.2 Two 2-Year Investment Programs</vt:lpstr>
      <vt:lpstr>The Yield Curve and  Future Interest Rates</vt:lpstr>
      <vt:lpstr>The Yield Curve and  Future Interest Rates</vt:lpstr>
      <vt:lpstr>The Yield Curve and  Future Interest Rates</vt:lpstr>
      <vt:lpstr>Figure 15.3 Short Rates versus Spot Rates</vt:lpstr>
      <vt:lpstr>The Yield Curve and  Future Interest Rates</vt:lpstr>
      <vt:lpstr>Example 15.4 Forward Rates</vt:lpstr>
      <vt:lpstr>Interest Rate Uncertainty and  Forward Rates</vt:lpstr>
      <vt:lpstr>Interest Rate Uncertainty and  Forward Rates</vt:lpstr>
      <vt:lpstr>Interest Rate Uncertainty and  Forward Rates</vt:lpstr>
      <vt:lpstr>Theories of Term Structure</vt:lpstr>
      <vt:lpstr>Theories of Term Structure</vt:lpstr>
      <vt:lpstr>Figure 15.4A-B Yield Curves</vt:lpstr>
      <vt:lpstr>Figure 15.4C-D Yield Curves</vt:lpstr>
      <vt:lpstr>Interpreting the Term Structure</vt:lpstr>
      <vt:lpstr>Interpreting the Term Structure</vt:lpstr>
      <vt:lpstr>Figure 15.5 Price Volatility of Long-Term Treasury Bonds</vt:lpstr>
      <vt:lpstr>Figure 15.6 Term Spread: Yields on 10-year Versus 90-day Treasury Securities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Kee Chung</cp:lastModifiedBy>
  <cp:revision>173</cp:revision>
  <dcterms:created xsi:type="dcterms:W3CDTF">2004-10-03T21:09:17Z</dcterms:created>
  <dcterms:modified xsi:type="dcterms:W3CDTF">2025-09-26T18:37:23Z</dcterms:modified>
</cp:coreProperties>
</file>