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6" r:id="rId1"/>
    <p:sldMasterId id="2147483698" r:id="rId2"/>
    <p:sldMasterId id="2147483710" r:id="rId3"/>
  </p:sldMasterIdLst>
  <p:notesMasterIdLst>
    <p:notesMasterId r:id="rId45"/>
  </p:notesMasterIdLst>
  <p:handoutMasterIdLst>
    <p:handoutMasterId r:id="rId46"/>
  </p:handoutMasterIdLst>
  <p:sldIdLst>
    <p:sldId id="292" r:id="rId4"/>
    <p:sldId id="336" r:id="rId5"/>
    <p:sldId id="293" r:id="rId6"/>
    <p:sldId id="294" r:id="rId7"/>
    <p:sldId id="1208" r:id="rId8"/>
    <p:sldId id="337" r:id="rId9"/>
    <p:sldId id="1210" r:id="rId10"/>
    <p:sldId id="1211" r:id="rId11"/>
    <p:sldId id="338" r:id="rId12"/>
    <p:sldId id="301" r:id="rId13"/>
    <p:sldId id="1217" r:id="rId14"/>
    <p:sldId id="1218" r:id="rId15"/>
    <p:sldId id="302" r:id="rId16"/>
    <p:sldId id="303" r:id="rId17"/>
    <p:sldId id="304" r:id="rId18"/>
    <p:sldId id="305" r:id="rId19"/>
    <p:sldId id="306" r:id="rId20"/>
    <p:sldId id="339" r:id="rId21"/>
    <p:sldId id="331" r:id="rId22"/>
    <p:sldId id="308" r:id="rId23"/>
    <p:sldId id="310" r:id="rId24"/>
    <p:sldId id="311" r:id="rId25"/>
    <p:sldId id="340" r:id="rId26"/>
    <p:sldId id="312" r:id="rId27"/>
    <p:sldId id="332" r:id="rId28"/>
    <p:sldId id="342" r:id="rId29"/>
    <p:sldId id="343" r:id="rId30"/>
    <p:sldId id="315" r:id="rId31"/>
    <p:sldId id="316" r:id="rId32"/>
    <p:sldId id="318" r:id="rId33"/>
    <p:sldId id="319" r:id="rId34"/>
    <p:sldId id="320" r:id="rId35"/>
    <p:sldId id="1239" r:id="rId36"/>
    <p:sldId id="321" r:id="rId37"/>
    <p:sldId id="323" r:id="rId38"/>
    <p:sldId id="1241" r:id="rId39"/>
    <p:sldId id="344" r:id="rId40"/>
    <p:sldId id="345" r:id="rId41"/>
    <p:sldId id="334" r:id="rId42"/>
    <p:sldId id="346" r:id="rId43"/>
    <p:sldId id="335" r:id="rId44"/>
  </p:sldIdLst>
  <p:sldSz cx="9144000" cy="6858000" type="screen4x3"/>
  <p:notesSz cx="6858000" cy="9144000"/>
  <p:embeddedFontLst>
    <p:embeddedFont>
      <p:font typeface="MS PGothic" panose="020B0600070205080204" pitchFamily="34" charset="-128"/>
      <p:regular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onstantia" panose="02030602050306030303" pitchFamily="18" charset="0"/>
      <p:regular r:id="rId52"/>
      <p:bold r:id="rId53"/>
      <p:italic r:id="rId54"/>
      <p:boldItalic r:id="rId55"/>
    </p:embeddedFont>
  </p:embeddedFontLst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EB9"/>
    <a:srgbClr val="00CAC5"/>
    <a:srgbClr val="00CFCA"/>
    <a:srgbClr val="CCFFFF"/>
    <a:srgbClr val="009B9B"/>
    <a:srgbClr val="009E9A"/>
    <a:srgbClr val="000066"/>
    <a:srgbClr val="9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15" autoAdjust="0"/>
    <p:restoredTop sz="94620" autoAdjust="0"/>
  </p:normalViewPr>
  <p:slideViewPr>
    <p:cSldViewPr>
      <p:cViewPr varScale="1">
        <p:scale>
          <a:sx n="90" d="100"/>
          <a:sy n="90" d="100"/>
        </p:scale>
        <p:origin x="6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2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2.fntdata"/><Relationship Id="rId56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3.fntdata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6.fntdata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68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739048-9C62-414C-89B9-11C203E4F5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51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39048-9C62-414C-89B9-11C203E4F5B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2B5C">
            <a:alpha val="2470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9863" y="1219200"/>
            <a:ext cx="9144000" cy="15240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onstant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674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67450"/>
            <a:ext cx="2133600" cy="365125"/>
          </a:xfrm>
          <a:prstGeom prst="rect">
            <a:avLst/>
          </a:prstGeom>
        </p:spPr>
        <p:txBody>
          <a:bodyPr/>
          <a:lstStyle/>
          <a:p>
            <a:fld id="{77AB1136-CFB0-48B1-9D8D-86E5596282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33400" y="6188528"/>
            <a:ext cx="8610600" cy="4572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29200" y="6188528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Constantia" pitchFamily="18" charset="0"/>
              </a:rPr>
              <a:t>INVESTMENTS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onstantia" pitchFamily="18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BODIE, KANE, MARCUS</a:t>
            </a:r>
          </a:p>
        </p:txBody>
      </p:sp>
    </p:spTree>
    <p:extLst>
      <p:ext uri="{BB962C8B-B14F-4D97-AF65-F5344CB8AC3E}">
        <p14:creationId xmlns:p14="http://schemas.microsoft.com/office/powerpoint/2010/main" val="349650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8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95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56715-5E51-43BF-8707-5E69D50E372B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4CC82-FC71-4D76-8BBD-F74E6EE4C7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584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8B0B4-5CEA-44A6-BA85-59C7D201B1AF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25C20-0EA5-4CFF-95C3-C4F9082966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562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FB718-F649-40A4-8B1D-A5F7A1BA0513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81CCD-CDFD-419F-A1FC-275E54644E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859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9E38D-1AFD-4AFC-ABAE-7F4C73078CD7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8C690-2868-492E-9789-BA8BE10F73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456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19B4C-FBAC-4390-A118-E81C10778510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8D8BD-1057-448E-96B8-13FDAFAC89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203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68E6B-9A26-4DAA-B3CD-DC0FFC582BCE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F197B-F4B3-462D-935C-E3050DC7E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529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6FD23-4A3C-4065-83B0-85C3B21B8112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9569E-5D66-4171-9496-ADD1F0CD5C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230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D70D2-10EB-4C65-95EB-C49D21854C6C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6D115-7EE3-4014-9989-8D13AECCE3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21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Arial" pitchFamily="34" charset="0"/>
              <a:buChar char="•"/>
              <a:defRPr/>
            </a:lvl1pPr>
            <a:lvl2pPr marL="742950" indent="-285750">
              <a:buClr>
                <a:srgbClr val="C00000"/>
              </a:buClr>
              <a:buFont typeface="Arial" pitchFamily="34" charset="0"/>
              <a:buChar char="•"/>
              <a:defRPr/>
            </a:lvl2pPr>
            <a:lvl3pPr marL="1143000" indent="-228600">
              <a:buClr>
                <a:srgbClr val="C00000"/>
              </a:buClr>
              <a:buFont typeface="Arial" pitchFamily="34" charset="0"/>
              <a:buChar char="•"/>
              <a:defRPr/>
            </a:lvl3pPr>
            <a:lvl4pPr marL="1600200" indent="-228600">
              <a:buClr>
                <a:srgbClr val="C00000"/>
              </a:buClr>
              <a:buFont typeface="Arial" pitchFamily="34" charset="0"/>
              <a:buChar char="•"/>
              <a:defRPr/>
            </a:lvl4pPr>
            <a:lvl5pPr marL="2057400" indent="-228600">
              <a:buClr>
                <a:srgbClr val="C00000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674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67450"/>
            <a:ext cx="2133600" cy="365125"/>
          </a:xfrm>
          <a:prstGeom prst="rect">
            <a:avLst/>
          </a:prstGeom>
        </p:spPr>
        <p:txBody>
          <a:bodyPr/>
          <a:lstStyle/>
          <a:p>
            <a:fld id="{77AB1136-CFB0-48B1-9D8D-86E5596282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33400" y="6188528"/>
            <a:ext cx="8610600" cy="4572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29200" y="6188528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Constantia" pitchFamily="18" charset="0"/>
              </a:rPr>
              <a:t>INVESTMENTS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onstantia" pitchFamily="18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BODIE, KANE, MARCUS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onstanti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>
          <a:xfrm>
            <a:off x="57150" y="6237287"/>
            <a:ext cx="1600200" cy="365125"/>
          </a:xfrm>
          <a:prstGeom prst="rect">
            <a:avLst/>
          </a:prstGeom>
          <a:noFill/>
          <a:ln/>
        </p:spPr>
        <p:txBody>
          <a:bodyPr lIns="45720" rIns="45720" anchor="ctr">
            <a:normAutofit/>
          </a:bodyPr>
          <a:lstStyle/>
          <a:p>
            <a:pPr algn="l">
              <a:defRPr/>
            </a:pPr>
            <a:r>
              <a:rPr lang="en-US" sz="1200" dirty="0">
                <a:latin typeface="Times New Roman" pitchFamily="18" charset="0"/>
              </a:rPr>
              <a:t>14-</a:t>
            </a:r>
            <a:fld id="{2B29380E-C5E0-407A-B94E-BDD5F33F7C4C}" type="slidenum">
              <a:rPr lang="en-US" sz="1200" smtClean="0">
                <a:latin typeface="Times New Roman" pitchFamily="18" charset="0"/>
              </a:rPr>
              <a:pPr algn="l">
                <a:defRPr/>
              </a:pPr>
              <a:t>‹#›</a:t>
            </a:fld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680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F80CA-78D7-4AD5-8F00-E9E0FCD7664E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31849-1E21-4157-B810-66A4348AC8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829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C2E97-EE05-4460-8158-60083DBF3E91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38515-E4A9-4CDB-A373-51D3A38A23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344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A2C50-35ED-4052-B9EB-D74B1B1A93DC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58976-C350-4017-8A00-815AAAECD7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135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EF8D8291-5BF4-41AC-87CE-ED5DE4CB1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52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 1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42291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Slide Title 2">
            <a:extLst>
              <a:ext uri="{FF2B5EF4-FFF2-40B4-BE49-F238E27FC236}">
                <a16:creationId xmlns:a16="http://schemas.microsoft.com/office/drawing/2014/main" id="{B5BB26E5-AE57-4ED5-B8A8-BEE1BD13AD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9800" y="192088"/>
            <a:ext cx="4051300" cy="9032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IN" sz="4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Slide Title</a:t>
            </a:r>
            <a:endParaRPr lang="en-IN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15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onnecting through social media icon.">
            <a:extLst>
              <a:ext uri="{FF2B5EF4-FFF2-40B4-BE49-F238E27FC236}">
                <a16:creationId xmlns:a16="http://schemas.microsoft.com/office/drawing/2014/main" id="{48BB348F-12C6-489F-958D-1FDE88A92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695" y="298541"/>
            <a:ext cx="2438400" cy="6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84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Making Ethical Decisions icon.">
            <a:extLst>
              <a:ext uri="{FF2B5EF4-FFF2-40B4-BE49-F238E27FC236}">
                <a16:creationId xmlns:a16="http://schemas.microsoft.com/office/drawing/2014/main" id="{35AB3571-1B64-4E5D-ADAB-A22232BBBD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2475"/>
            <a:ext cx="2498501" cy="66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6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1" y="304800"/>
            <a:ext cx="2344882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A00108-6ED3-416D-B7AC-3A9D6F2EF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8193" y="489743"/>
            <a:ext cx="4352906" cy="23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71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dapting to Change logo.">
            <a:extLst>
              <a:ext uri="{FF2B5EF4-FFF2-40B4-BE49-F238E27FC236}">
                <a16:creationId xmlns:a16="http://schemas.microsoft.com/office/drawing/2014/main" id="{A0A183BC-7319-45B8-B0D2-D92CDB144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20" y="207110"/>
            <a:ext cx="2472744" cy="8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06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8621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FC2A6F8-97FC-43BF-92B6-FFCCF20D98D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275652"/>
            <a:ext cx="8458200" cy="197132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dapting to Change logo.">
            <a:extLst>
              <a:ext uri="{FF2B5EF4-FFF2-40B4-BE49-F238E27FC236}">
                <a16:creationId xmlns:a16="http://schemas.microsoft.com/office/drawing/2014/main" id="{A0A183BC-7319-45B8-B0D2-D92CDB144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20" y="207110"/>
            <a:ext cx="2472744" cy="8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84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6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Reaching beyond our borders icon.">
            <a:extLst>
              <a:ext uri="{FF2B5EF4-FFF2-40B4-BE49-F238E27FC236}">
                <a16:creationId xmlns:a16="http://schemas.microsoft.com/office/drawing/2014/main" id="{6B5ACA4D-D63F-4493-A4F0-FFA2A58275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24" y="217261"/>
            <a:ext cx="2514600" cy="80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37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343400"/>
            <a:ext cx="8458200" cy="1905000"/>
          </a:xfrm>
        </p:spPr>
        <p:txBody>
          <a:bodyPr/>
          <a:lstStyle>
            <a:lvl1pPr>
              <a:defRPr sz="2400"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06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2885209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915890" y="1276709"/>
            <a:ext cx="2885209" cy="4971691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FC6CBC7-BAAC-424A-9874-C0A2733A271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61419" y="1290559"/>
            <a:ext cx="2885209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88804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157732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916383"/>
            <a:ext cx="8458200" cy="1577327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02FDC4-9007-47FA-8867-BFB4513F33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6750" y="4648197"/>
            <a:ext cx="8458200" cy="1577327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51692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40767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273051"/>
            <a:ext cx="4076700" cy="4991100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72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2764" y="192490"/>
            <a:ext cx="6778335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A7E40D-2A6B-4B43-8474-A1C9EAF1D3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399540"/>
            <a:ext cx="1531522" cy="42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1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One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5791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8052" y="1257300"/>
            <a:ext cx="2383047" cy="4991100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03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with Third as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1" y="4343400"/>
            <a:ext cx="5791200" cy="19050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432755-BCF5-451F-968D-CFFD10D87B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4343400"/>
            <a:ext cx="2400300" cy="19050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23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8458200" cy="649138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8458200" cy="6731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8458200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8458200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8458200" cy="733425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595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3915201" cy="612476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3915201" cy="649138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3915201" cy="6731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3915201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3915201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3915201" cy="733425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DB5446E9-DDFC-4F9F-AEF5-5E6061E5BD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19199" y="1255490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9BC59DB4-A285-4104-8DAD-21B49267AAD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619199" y="1998291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F319E46-D027-404B-8292-60A07B8E3C9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619198" y="2723530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E1FA65FE-4DFA-484E-A01C-9BF08B32C20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619197" y="3528194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6FE7E90B-1DE9-4A55-9F1D-9EF5F50C09A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619199" y="4351336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78067368-CA9E-4B15-AE6A-F50A1D1FEE7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619199" y="5142672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4D01D0DC-4F2B-1862-C2A3-219BCB7D0BF3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68084" y="5381335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0B0D00C-39F1-7744-6681-0A4281E8D9CE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762973" y="5674632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6FAB3F64-67E0-9C35-90E0-E07A486EB270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771599" y="6140458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C34148D6-926B-712D-F91F-E369F2F1623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771599" y="18545222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709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rgbClr val="C00000"/>
              </a:buClr>
              <a:buFont typeface="Arial" pitchFamily="34" charset="0"/>
              <a:buChar char="•"/>
              <a:defRPr sz="2800"/>
            </a:lvl1pPr>
            <a:lvl2pPr marL="742950" indent="-285750">
              <a:buClr>
                <a:srgbClr val="C00000"/>
              </a:buClr>
              <a:buFont typeface="Arial" pitchFamily="34" charset="0"/>
              <a:buChar char="•"/>
              <a:defRPr sz="2400"/>
            </a:lvl2pPr>
            <a:lvl3pPr marL="1143000" indent="-228600">
              <a:buClr>
                <a:srgbClr val="C00000"/>
              </a:buClr>
              <a:buFont typeface="Arial" pitchFamily="34" charset="0"/>
              <a:buChar char="•"/>
              <a:defRPr sz="2000"/>
            </a:lvl3pPr>
            <a:lvl4pPr marL="1600200" indent="-228600">
              <a:buClr>
                <a:srgbClr val="C00000"/>
              </a:buClr>
              <a:buFont typeface="Arial" pitchFamily="34" charset="0"/>
              <a:buChar char="•"/>
              <a:defRPr sz="1800"/>
            </a:lvl4pPr>
            <a:lvl5pPr marL="2057400" indent="-228600">
              <a:buClr>
                <a:srgbClr val="C00000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800" smtClean="0"/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lvl="0">
              <a:buClr>
                <a:srgbClr val="C00000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rgbClr val="C00000"/>
              </a:buClr>
            </a:pPr>
            <a:r>
              <a:rPr lang="en-US"/>
              <a:t>Second level</a:t>
            </a:r>
          </a:p>
          <a:p>
            <a:pPr lvl="2">
              <a:buClr>
                <a:srgbClr val="C00000"/>
              </a:buClr>
            </a:pPr>
            <a:r>
              <a:rPr lang="en-US"/>
              <a:t>Third level</a:t>
            </a:r>
          </a:p>
          <a:p>
            <a:pPr lvl="3">
              <a:buClr>
                <a:srgbClr val="C00000"/>
              </a:buClr>
            </a:pPr>
            <a:r>
              <a:rPr lang="en-US"/>
              <a:t>Fourth level</a:t>
            </a:r>
          </a:p>
          <a:p>
            <a:pPr lvl="4">
              <a:buClr>
                <a:srgbClr val="C00000"/>
              </a:buClr>
            </a:pPr>
            <a:r>
              <a:rPr lang="en-US"/>
              <a:t>Fifth level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3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C00000"/>
              </a:buClr>
              <a:defRPr sz="2400"/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C00000"/>
              </a:buClr>
              <a:defRPr sz="2400"/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>
          <a:xfrm>
            <a:off x="57150" y="6237287"/>
            <a:ext cx="1600200" cy="365125"/>
          </a:xfrm>
          <a:prstGeom prst="rect">
            <a:avLst/>
          </a:prstGeom>
          <a:noFill/>
          <a:ln/>
        </p:spPr>
        <p:txBody>
          <a:bodyPr lIns="45720" rIns="45720" anchor="ctr">
            <a:normAutofit/>
          </a:bodyPr>
          <a:lstStyle/>
          <a:p>
            <a:pPr algn="l">
              <a:defRPr/>
            </a:pPr>
            <a:r>
              <a:rPr lang="en-US" sz="1200" dirty="0">
                <a:latin typeface="Times New Roman" pitchFamily="18" charset="0"/>
              </a:rPr>
              <a:t>14-</a:t>
            </a:r>
            <a:fld id="{2B29380E-C5E0-407A-B94E-BDD5F33F7C4C}" type="slidenum">
              <a:rPr lang="en-US" sz="1200" smtClean="0">
                <a:latin typeface="Times New Roman" pitchFamily="18" charset="0"/>
              </a:rPr>
              <a:pPr algn="l">
                <a:defRPr/>
              </a:pPr>
              <a:t>‹#›</a:t>
            </a:fld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35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6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7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buClr>
                <a:srgbClr val="C00000"/>
              </a:buClr>
              <a:defRPr sz="2800"/>
            </a:lvl2pPr>
            <a:lvl3pPr>
              <a:buClr>
                <a:srgbClr val="C00000"/>
              </a:buClr>
              <a:defRPr sz="2400"/>
            </a:lvl3pPr>
            <a:lvl4pPr>
              <a:buClr>
                <a:srgbClr val="C00000"/>
              </a:buClr>
              <a:defRPr sz="2000"/>
            </a:lvl4pPr>
            <a:lvl5pPr>
              <a:buClr>
                <a:srgbClr val="C0000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6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0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C00000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rgbClr val="C00000"/>
              </a:buClr>
            </a:pPr>
            <a:r>
              <a:rPr lang="en-US"/>
              <a:t>Second level</a:t>
            </a:r>
          </a:p>
          <a:p>
            <a:pPr lvl="2">
              <a:buClr>
                <a:srgbClr val="C00000"/>
              </a:buClr>
            </a:pPr>
            <a:r>
              <a:rPr lang="en-US"/>
              <a:t>Third level</a:t>
            </a:r>
          </a:p>
          <a:p>
            <a:pPr lvl="3">
              <a:buClr>
                <a:srgbClr val="C00000"/>
              </a:buClr>
            </a:pPr>
            <a:r>
              <a:rPr lang="en-US"/>
              <a:t>Fourth level</a:t>
            </a:r>
          </a:p>
          <a:p>
            <a:pPr lvl="4">
              <a:buClr>
                <a:srgbClr val="C00000"/>
              </a:buClr>
            </a:pPr>
            <a:r>
              <a:rPr lang="en-US"/>
              <a:t>Fifth level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33400" y="6188528"/>
            <a:ext cx="8610600" cy="4572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29200" y="6188528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Constantia" pitchFamily="18" charset="0"/>
              </a:rPr>
              <a:t>INVESTMENTS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onstantia" pitchFamily="18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BODIE, KANE, MARCUS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34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6FC03FD-472B-43AE-B09E-6E9A32483F17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F664904-7809-4EF6-8A9B-86BCB922A8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65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273877"/>
            <a:ext cx="8458200" cy="4944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 Hill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A9994BA6-A29E-44A0-A7B3-164E7D8F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8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292608" indent="-29260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22800" indent="-29260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qydj.com/bond-pricing-calculator/" TargetMode="Externa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hyperlink" Target="https://www.wallstreetmojo.com/present-value-formula/" TargetMode="External"/><Relationship Id="rId4" Type="http://schemas.openxmlformats.org/officeDocument/2006/relationships/hyperlink" Target="http://www.mrzeno.com/Present-Value-Annuity-Factor-PVAF.ph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dqydj.com/bond-pricing-calculator/" TargetMode="Externa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Fourteen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Bond Prices and Yields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677863" algn="l"/>
              </a:tabLst>
            </a:pPr>
            <a:r>
              <a:rPr lang="en-US" sz="2400" dirty="0">
                <a:latin typeface="Times New Roman" charset="0"/>
              </a:rPr>
              <a:t>Price of a 30 year, 8% coupon bond. Market rate of interest is 10%.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                        = 40 PVAF(5%, 60) + 1000 PVDF(5%, 60)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                        = $810.71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400050" lvl="1" indent="0">
              <a:buNone/>
            </a:pPr>
            <a:r>
              <a:rPr lang="en-US" sz="2000" dirty="0">
                <a:hlinkClick r:id="rId3"/>
              </a:rPr>
              <a:t>https://dqydj.com/bond-pricing-calculator/</a:t>
            </a:r>
            <a:endParaRPr lang="en-US" sz="2000" dirty="0"/>
          </a:p>
          <a:p>
            <a:pPr marL="400050" lvl="1" indent="0">
              <a:buNone/>
            </a:pPr>
            <a:r>
              <a:rPr lang="en-US" altLang="en-US" sz="2000" dirty="0">
                <a:hlinkClick r:id="rId4"/>
              </a:rPr>
              <a:t>http://www.mrzeno.com/Present-Value-Annuity-Factor-PVAF.php</a:t>
            </a:r>
            <a:endParaRPr lang="en-US" altLang="en-US" sz="2000" dirty="0"/>
          </a:p>
          <a:p>
            <a:pPr marL="400050" lvl="1" indent="0">
              <a:buNone/>
            </a:pPr>
            <a:r>
              <a:rPr lang="en-US" altLang="en-US" sz="2000" dirty="0">
                <a:hlinkClick r:id="rId5"/>
              </a:rPr>
              <a:t>https://www.wallstreetmojo.com/present-value-formula/</a:t>
            </a:r>
            <a:endParaRPr lang="en-US" altLang="en-US" sz="2000" dirty="0"/>
          </a:p>
          <a:p>
            <a:endParaRPr lang="en-US" dirty="0"/>
          </a:p>
        </p:txBody>
      </p:sp>
      <p:sp>
        <p:nvSpPr>
          <p:cNvPr id="2057" name="Rectangle 7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>
            <a:normAutofit/>
          </a:bodyPr>
          <a:lstStyle/>
          <a:p>
            <a:r>
              <a:rPr lang="en-US" sz="4000" dirty="0"/>
              <a:t>Example 14.2: Bond Pricing</a:t>
            </a: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1446213" y="1524000"/>
            <a:ext cx="3079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 b="1"/>
              <a:t> </a:t>
            </a: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4710113" y="1524000"/>
            <a:ext cx="3079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 b="1"/>
              <a:t> </a:t>
            </a: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5103813" y="1524000"/>
            <a:ext cx="3079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 b="1"/>
              <a:t> </a:t>
            </a:r>
          </a:p>
        </p:txBody>
      </p:sp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8088313" y="1524000"/>
            <a:ext cx="4349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 b="1"/>
              <a:t>  </a:t>
            </a: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463121"/>
              </p:ext>
            </p:extLst>
          </p:nvPr>
        </p:nvGraphicFramePr>
        <p:xfrm>
          <a:off x="2305599" y="2162175"/>
          <a:ext cx="3124200" cy="81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6" imgW="1714320" imgH="444240" progId="Equation.3">
                  <p:embed/>
                </p:oleObj>
              </mc:Choice>
              <mc:Fallback>
                <p:oleObj name="Equation" r:id="rId6" imgW="1714320" imgH="4442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599" y="2162175"/>
                        <a:ext cx="3124200" cy="81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21203-E672-655C-5858-5A222908E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Accrued Interest and Quoted Bond Price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CD27D-81C2-2691-C707-1791680E05F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709682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Quoted price does not include interest that accrues between coupon payments.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Buyer pays seller for accrued interest, the prorated share of the upcoming semiannual coupon:</a:t>
            </a:r>
            <a:endParaRPr lang="en-IN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B848E3F-ACAE-74F9-DF0F-FEAFABB8099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56306" y="3103628"/>
          <a:ext cx="8144794" cy="650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9855000" imgH="787320" progId="Equation.DSMT4">
                  <p:embed/>
                </p:oleObj>
              </mc:Choice>
              <mc:Fallback>
                <p:oleObj name="Equation" r:id="rId3" imgW="9855000" imgH="78732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B848E3F-ACAE-74F9-DF0F-FEAFABB809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6306" y="3103628"/>
                        <a:ext cx="8144794" cy="650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AC748-EEB3-FC92-EDA4-2D27051C885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4069185"/>
            <a:ext cx="8458200" cy="812260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The sale, or invoice, price of the bond would equal the stated price (flat price) plus the accrued interest:</a:t>
            </a:r>
            <a:endParaRPr lang="en-IN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BF55245-4BF3-7433-7E33-04CCDEA1635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500188" y="5172075"/>
          <a:ext cx="5422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5422680" imgH="342720" progId="Equation.DSMT4">
                  <p:embed/>
                </p:oleObj>
              </mc:Choice>
              <mc:Fallback>
                <p:oleObj name="Equation" r:id="rId5" imgW="5422680" imgH="3427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BF55245-4BF3-7433-7E33-04CCDEA163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0188" y="5172075"/>
                        <a:ext cx="5422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45135-4333-70C9-4AE9-9B03080845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51E55-6873-49E2-B8D5-2F265E6F197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092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78991-CFCE-94C7-A1D1-F21B6815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/>
              <a:t>Invoice Pricing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A9778-7996-657F-7C8A-C6CF4C2A06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456762"/>
          </a:xfrm>
        </p:spPr>
        <p:txBody>
          <a:bodyPr/>
          <a:lstStyle/>
          <a:p>
            <a:r>
              <a:rPr lang="en-US" sz="2200" dirty="0"/>
              <a:t>What is the invoice price of an 8% semiannual coupon, 30-year maturity bond with par value of $1,000 is interest rates are 8%? Thirty days have passed since the last coupon payment (assume 182 days in each period).</a:t>
            </a:r>
            <a:endParaRPr lang="en-IN" sz="2200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661F133-CFFA-55BC-5448-8C372D3D04C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46903" y="2822575"/>
          <a:ext cx="576262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6337080" imgH="888840" progId="Equation.DSMT4">
                  <p:embed/>
                </p:oleObj>
              </mc:Choice>
              <mc:Fallback>
                <p:oleObj name="Equation" r:id="rId3" imgW="6337080" imgH="8888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661F133-CFFA-55BC-5448-8C372D3D04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6903" y="2822575"/>
                        <a:ext cx="5762625" cy="808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4823835-0EDD-5515-C683-8CEB85DB837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50461" y="3716393"/>
          <a:ext cx="8039835" cy="650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9727920" imgH="787320" progId="Equation.DSMT4">
                  <p:embed/>
                </p:oleObj>
              </mc:Choice>
              <mc:Fallback>
                <p:oleObj name="Equation" r:id="rId5" imgW="9727920" imgH="7873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4823835-0EDD-5515-C683-8CEB85DB83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0461" y="3716393"/>
                        <a:ext cx="8039835" cy="650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3DB5FCB-E259-8904-463D-FCD64EAEDF1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09404" y="4494591"/>
          <a:ext cx="2239818" cy="669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7" imgW="2463480" imgH="736560" progId="Equation.DSMT4">
                  <p:embed/>
                </p:oleObj>
              </mc:Choice>
              <mc:Fallback>
                <p:oleObj name="Equation" r:id="rId7" imgW="2463480" imgH="7365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3DB5FCB-E259-8904-463D-FCD64EAEDF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09404" y="4494591"/>
                        <a:ext cx="2239818" cy="669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C202D-7643-6C3D-EDBA-FB5D0983E19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5463757"/>
            <a:ext cx="8458200" cy="446791"/>
          </a:xfrm>
        </p:spPr>
        <p:txBody>
          <a:bodyPr/>
          <a:lstStyle/>
          <a:p>
            <a:r>
              <a:rPr lang="en-US" sz="2200" dirty="0"/>
              <a:t>Invoice price =  Flat price + Accured interest</a:t>
            </a:r>
            <a:endParaRPr lang="en-IN" sz="2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AFDEE3-2A01-84CC-6A1E-568850F6CC3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9055" y="6036341"/>
            <a:ext cx="4341710" cy="432553"/>
          </a:xfrm>
        </p:spPr>
        <p:txBody>
          <a:bodyPr/>
          <a:lstStyle/>
          <a:p>
            <a:r>
              <a:rPr lang="en-US" sz="2200" dirty="0"/>
              <a:t>= $1,000 + $6.59 = $1,006.59</a:t>
            </a:r>
            <a:endParaRPr lang="en-IN" sz="2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FAC18-C5D5-CC5A-A0DD-0AC3DCF2A2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51E55-6873-49E2-B8D5-2F265E6F197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708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en-US" dirty="0"/>
              <a:t>Prices and yields (required rates of return) have an inverse relationship</a:t>
            </a:r>
          </a:p>
          <a:p>
            <a:r>
              <a:rPr lang="en-US" dirty="0"/>
              <a:t>The bond price curve (Figure 14.3) is convex</a:t>
            </a:r>
          </a:p>
          <a:p>
            <a:r>
              <a:rPr lang="en-US" dirty="0"/>
              <a:t>The longer the maturity, the more sensitive the bond</a:t>
            </a:r>
            <a:r>
              <a:rPr lang="en-US" altLang="ja-JP" dirty="0">
                <a:latin typeface="Arial"/>
              </a:rPr>
              <a:t>’</a:t>
            </a:r>
            <a:r>
              <a:rPr lang="en-US" dirty="0"/>
              <a:t>s price to changes in market interest rates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/>
          <a:lstStyle/>
          <a:p>
            <a:r>
              <a:rPr lang="en-US" sz="3800" dirty="0"/>
              <a:t>Bond Prices and Yields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>
            <a:noAutofit/>
          </a:bodyPr>
          <a:lstStyle/>
          <a:p>
            <a:r>
              <a:rPr lang="en-US" sz="3200" dirty="0"/>
              <a:t>Figure 14.3 The Inverse Relationship </a:t>
            </a:r>
            <a:br>
              <a:rPr lang="en-US" sz="3200" dirty="0"/>
            </a:br>
            <a:r>
              <a:rPr lang="en-US" sz="3200" dirty="0"/>
              <a:t>Between Bond Prices and Yields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06" y="1681163"/>
            <a:ext cx="6316293" cy="397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>
            <a:noAutofit/>
          </a:bodyPr>
          <a:lstStyle/>
          <a:p>
            <a:r>
              <a:rPr lang="en-US" sz="3600" dirty="0"/>
              <a:t>Table 14.2 Bond Prices at </a:t>
            </a:r>
            <a:br>
              <a:rPr lang="en-US" sz="3600" dirty="0"/>
            </a:br>
            <a:r>
              <a:rPr lang="en-US" sz="3600" dirty="0"/>
              <a:t>Different Interest Rates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66" y="2257424"/>
            <a:ext cx="8043052" cy="254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r>
              <a:rPr lang="en-US" sz="2800" dirty="0"/>
              <a:t>Interest rate that makes the present value of the bond</a:t>
            </a:r>
            <a:r>
              <a:rPr lang="en-US" altLang="ja-JP" sz="2800" dirty="0">
                <a:latin typeface="Arial"/>
              </a:rPr>
              <a:t>’</a:t>
            </a:r>
            <a:r>
              <a:rPr lang="en-US" sz="2800" dirty="0"/>
              <a:t>s payments equal to its price is the yield to maturity (YTM)</a:t>
            </a:r>
          </a:p>
          <a:p>
            <a:pPr lvl="1"/>
            <a:r>
              <a:rPr lang="en-US" dirty="0"/>
              <a:t>Solve the bond formula for </a:t>
            </a:r>
            <a:r>
              <a:rPr lang="en-US" i="1" dirty="0"/>
              <a:t>r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/>
          <a:lstStyle/>
          <a:p>
            <a:r>
              <a:rPr lang="en-US" sz="3800" dirty="0"/>
              <a:t>Bond Yields: Yield to Maturity</a:t>
            </a:r>
          </a:p>
        </p:txBody>
      </p:sp>
      <p:graphicFrame>
        <p:nvGraphicFramePr>
          <p:cNvPr id="3074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712992"/>
              </p:ext>
            </p:extLst>
          </p:nvPr>
        </p:nvGraphicFramePr>
        <p:xfrm>
          <a:off x="1355725" y="3886200"/>
          <a:ext cx="43767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1638000" imgH="419040" progId="Equation.DSMT4">
                  <p:embed/>
                </p:oleObj>
              </mc:Choice>
              <mc:Fallback>
                <p:oleObj name="Equation" r:id="rId3" imgW="1638000" imgH="419040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3886200"/>
                        <a:ext cx="43767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dirty="0"/>
              <a:t>Suppose an 8% coupon, 30 year bond is selling for $1276.76. What is its average rate of return?</a:t>
            </a:r>
          </a:p>
          <a:p>
            <a:endParaRPr lang="en-US" dirty="0"/>
          </a:p>
          <a:p>
            <a:endParaRPr lang="en-US" dirty="0"/>
          </a:p>
          <a:p>
            <a:pPr lvl="1">
              <a:spcBef>
                <a:spcPct val="50000"/>
              </a:spcBef>
            </a:pPr>
            <a:endParaRPr lang="en-US" i="1" dirty="0"/>
          </a:p>
          <a:p>
            <a:pPr lvl="1">
              <a:spcBef>
                <a:spcPct val="50000"/>
              </a:spcBef>
            </a:pPr>
            <a:r>
              <a:rPr lang="en-US" sz="3000" i="1" dirty="0"/>
              <a:t>r</a:t>
            </a:r>
            <a:r>
              <a:rPr lang="en-US" sz="3000" dirty="0"/>
              <a:t> = 3% per half year,  YTM = 6%</a:t>
            </a:r>
          </a:p>
          <a:p>
            <a:pPr lvl="1">
              <a:spcBef>
                <a:spcPct val="50000"/>
              </a:spcBef>
            </a:pPr>
            <a:r>
              <a:rPr lang="en-US" sz="3000" dirty="0"/>
              <a:t>EAR = ((1.03)</a:t>
            </a:r>
            <a:r>
              <a:rPr lang="en-US" sz="3000" baseline="30000" dirty="0"/>
              <a:t>2</a:t>
            </a:r>
            <a:r>
              <a:rPr lang="en-US" sz="3000" dirty="0"/>
              <a:t>) – 1 = 6.09%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/>
          <a:lstStyle/>
          <a:p>
            <a:r>
              <a:rPr lang="en-US" sz="3800" dirty="0"/>
              <a:t>Yield to Maturity Example</a:t>
            </a:r>
          </a:p>
        </p:txBody>
      </p:sp>
      <p:graphicFrame>
        <p:nvGraphicFramePr>
          <p:cNvPr id="86019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8517"/>
              </p:ext>
            </p:extLst>
          </p:nvPr>
        </p:nvGraphicFramePr>
        <p:xfrm>
          <a:off x="1600200" y="3124200"/>
          <a:ext cx="4343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4" imgW="1777680" imgH="419040" progId="Equation.3">
                  <p:embed/>
                </p:oleObj>
              </mc:Choice>
              <mc:Fallback>
                <p:oleObj name="Equation" r:id="rId4" imgW="1777680" imgH="419040" progId="Equation.3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124200"/>
                        <a:ext cx="43434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>
            <a:normAutofit fontScale="92500" lnSpcReduction="20000"/>
          </a:bodyPr>
          <a:lstStyle/>
          <a:p>
            <a:r>
              <a:rPr lang="en-US" sz="3000" dirty="0"/>
              <a:t>Yield to Maturity</a:t>
            </a:r>
          </a:p>
          <a:p>
            <a:pPr lvl="1"/>
            <a:r>
              <a:rPr lang="en-US" dirty="0"/>
              <a:t>Bond</a:t>
            </a:r>
            <a:r>
              <a:rPr lang="en-US" altLang="ja-JP" dirty="0"/>
              <a:t>’</a:t>
            </a:r>
            <a:r>
              <a:rPr lang="en-US" dirty="0"/>
              <a:t>s internal rate of return</a:t>
            </a:r>
          </a:p>
          <a:p>
            <a:pPr lvl="1"/>
            <a:r>
              <a:rPr lang="en-US" dirty="0"/>
              <a:t>The interest rate that makes the PV of a bond</a:t>
            </a:r>
            <a:r>
              <a:rPr lang="en-US" altLang="ja-JP" dirty="0"/>
              <a:t>’</a:t>
            </a:r>
            <a:r>
              <a:rPr lang="en-US" dirty="0"/>
              <a:t>s payments equal to its price; assumes that all bond coupons can be reinvested at the YTM</a:t>
            </a:r>
          </a:p>
          <a:p>
            <a:r>
              <a:rPr lang="en-US" sz="3000" dirty="0"/>
              <a:t>Current Yield</a:t>
            </a:r>
          </a:p>
          <a:p>
            <a:pPr lvl="1"/>
            <a:r>
              <a:rPr lang="en-US" dirty="0"/>
              <a:t>Bond</a:t>
            </a:r>
            <a:r>
              <a:rPr lang="en-US" altLang="ja-JP" dirty="0"/>
              <a:t>’</a:t>
            </a:r>
            <a:r>
              <a:rPr lang="en-US" dirty="0"/>
              <a:t>s annual coupon payment divided by the bond price</a:t>
            </a:r>
          </a:p>
          <a:p>
            <a:r>
              <a:rPr lang="en-US" sz="3000" dirty="0"/>
              <a:t>For premium bonds</a:t>
            </a:r>
          </a:p>
          <a:p>
            <a:pPr marL="0" indent="0" algn="ctr">
              <a:buNone/>
            </a:pPr>
            <a:r>
              <a:rPr lang="en-US" sz="2800" i="1" dirty="0"/>
              <a:t>Coupon rate &gt;  Current yield &gt; YTM</a:t>
            </a:r>
          </a:p>
          <a:p>
            <a:r>
              <a:rPr lang="en-US" sz="3000" dirty="0"/>
              <a:t>For discount bonds, relationships are reversed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>
            <a:normAutofit/>
          </a:bodyPr>
          <a:lstStyle/>
          <a:p>
            <a:r>
              <a:rPr lang="en-US" sz="3800" dirty="0"/>
              <a:t>Bond Yields: YTM vs. Current Yield</a:t>
            </a:r>
          </a:p>
        </p:txBody>
      </p:sp>
    </p:spTree>
    <p:extLst>
      <p:ext uri="{BB962C8B-B14F-4D97-AF65-F5344CB8AC3E}">
        <p14:creationId xmlns:p14="http://schemas.microsoft.com/office/powerpoint/2010/main" val="191340214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interest rates fall, price of straight bond can rise considerably</a:t>
            </a:r>
          </a:p>
          <a:p>
            <a:r>
              <a:rPr lang="en-US" dirty="0"/>
              <a:t>The price of the callable bond is flat over a range of low interest rates because the risk of repurchase or call is high</a:t>
            </a:r>
          </a:p>
          <a:p>
            <a:r>
              <a:rPr lang="en-US" dirty="0"/>
              <a:t>When interest rates are high, the risk of call is negligible and the values of the straight and the callable bond converge</a:t>
            </a:r>
          </a:p>
          <a:p>
            <a:endParaRPr lang="en-US" dirty="0"/>
          </a:p>
        </p:txBody>
      </p:sp>
      <p:sp>
        <p:nvSpPr>
          <p:cNvPr id="18434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Bond Yields: Yield to Call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pPr lvl="0"/>
            <a:r>
              <a:rPr lang="en-US" dirty="0"/>
              <a:t>Debt (Fixed-Income) securities characteristics</a:t>
            </a:r>
          </a:p>
          <a:p>
            <a:pPr lvl="1"/>
            <a:r>
              <a:rPr lang="en-US" dirty="0"/>
              <a:t>Types of bonds</a:t>
            </a:r>
          </a:p>
          <a:p>
            <a:pPr lvl="0"/>
            <a:r>
              <a:rPr lang="en-US" dirty="0"/>
              <a:t>Bond pricing</a:t>
            </a:r>
          </a:p>
          <a:p>
            <a:pPr lvl="1"/>
            <a:r>
              <a:rPr lang="en-US" dirty="0"/>
              <a:t>Prices and yield</a:t>
            </a:r>
          </a:p>
          <a:p>
            <a:pPr lvl="1"/>
            <a:r>
              <a:rPr lang="en-US" dirty="0"/>
              <a:t>Prices over time</a:t>
            </a:r>
          </a:p>
          <a:p>
            <a:pPr lvl="0"/>
            <a:r>
              <a:rPr lang="en-US" dirty="0"/>
              <a:t>Impact of default and credit risk on bond pricing</a:t>
            </a:r>
          </a:p>
          <a:p>
            <a:pPr lvl="1"/>
            <a:r>
              <a:rPr lang="en-US" dirty="0"/>
              <a:t>Credit default swaps</a:t>
            </a:r>
          </a:p>
          <a:p>
            <a:endParaRPr lang="en-US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/>
          <a:lstStyle/>
          <a:p>
            <a:r>
              <a:rPr lang="en-US" sz="3800" dirty="0"/>
              <a:t>Chapter Overview</a:t>
            </a:r>
          </a:p>
        </p:txBody>
      </p:sp>
    </p:spTree>
    <p:extLst>
      <p:ext uri="{BB962C8B-B14F-4D97-AF65-F5344CB8AC3E}">
        <p14:creationId xmlns:p14="http://schemas.microsoft.com/office/powerpoint/2010/main" val="262200565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>
            <a:noAutofit/>
          </a:bodyPr>
          <a:lstStyle/>
          <a:p>
            <a:r>
              <a:rPr lang="en-US" sz="3200" dirty="0"/>
              <a:t>Figure 14.4 Bond Prices: Callable and </a:t>
            </a:r>
            <a:br>
              <a:rPr lang="en-US" sz="3200" dirty="0"/>
            </a:br>
            <a:r>
              <a:rPr lang="en-US" sz="3200" dirty="0"/>
              <a:t>Straight Debt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66874"/>
            <a:ext cx="5837564" cy="374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>
            <a:normAutofit/>
          </a:bodyPr>
          <a:lstStyle/>
          <a:p>
            <a:r>
              <a:rPr lang="en-US" dirty="0"/>
              <a:t>Reinvestment Assumptions</a:t>
            </a:r>
          </a:p>
          <a:p>
            <a:r>
              <a:rPr lang="en-US" dirty="0"/>
              <a:t>Holding Period Return</a:t>
            </a:r>
          </a:p>
          <a:p>
            <a:pPr lvl="1"/>
            <a:r>
              <a:rPr lang="en-US" dirty="0"/>
              <a:t>Changes in rates affect returns</a:t>
            </a:r>
          </a:p>
          <a:p>
            <a:pPr lvl="1"/>
            <a:r>
              <a:rPr lang="en-US" dirty="0"/>
              <a:t>Reinvestment of coupon payments</a:t>
            </a:r>
          </a:p>
          <a:p>
            <a:pPr lvl="1"/>
            <a:r>
              <a:rPr lang="en-US" dirty="0"/>
              <a:t>Change in price of the bond</a:t>
            </a:r>
          </a:p>
          <a:p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>
            <a:noAutofit/>
          </a:bodyPr>
          <a:lstStyle/>
          <a:p>
            <a:r>
              <a:rPr lang="en-US" sz="3800" dirty="0"/>
              <a:t>Bond Yields: </a:t>
            </a:r>
            <a:br>
              <a:rPr lang="en-US" sz="3800" dirty="0"/>
            </a:br>
            <a:r>
              <a:rPr lang="en-US" sz="3800" dirty="0"/>
              <a:t>Realized Yield versus YTM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>
            <a:normAutofit/>
          </a:bodyPr>
          <a:lstStyle/>
          <a:p>
            <a:r>
              <a:rPr lang="en-US" sz="3600" dirty="0"/>
              <a:t>Figure 14.5 Growth of Invested Funds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3719512" cy="444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V</a:t>
            </a:r>
            <a:r>
              <a:rPr lang="en-US" baseline="-25000" dirty="0"/>
              <a:t>0</a:t>
            </a:r>
            <a:r>
              <a:rPr lang="en-US" dirty="0"/>
              <a:t>(1 + r)</a:t>
            </a:r>
            <a:r>
              <a:rPr lang="en-US" baseline="30000" dirty="0"/>
              <a:t>2</a:t>
            </a:r>
            <a:r>
              <a:rPr lang="en-US" dirty="0"/>
              <a:t> = V</a:t>
            </a:r>
            <a:r>
              <a:rPr lang="en-US" baseline="-25000" dirty="0"/>
              <a:t>2</a:t>
            </a:r>
          </a:p>
          <a:p>
            <a:endParaRPr lang="en-US" baseline="-25000" dirty="0"/>
          </a:p>
          <a:p>
            <a:pPr marL="0" indent="0">
              <a:buNone/>
            </a:pPr>
            <a:r>
              <a:rPr lang="en-US" dirty="0"/>
              <a:t>A: 1000(1 + r)</a:t>
            </a:r>
            <a:r>
              <a:rPr lang="en-US" baseline="30000" dirty="0"/>
              <a:t>2</a:t>
            </a:r>
            <a:r>
              <a:rPr lang="en-US" dirty="0"/>
              <a:t> = 1,210 → (1 + r)</a:t>
            </a:r>
            <a:r>
              <a:rPr lang="en-US" baseline="30000" dirty="0"/>
              <a:t>2</a:t>
            </a:r>
            <a:r>
              <a:rPr lang="en-US" dirty="0"/>
              <a:t> = 1,210/1,000, </a:t>
            </a:r>
            <a:endParaRPr lang="en-US" baseline="-25000" dirty="0"/>
          </a:p>
          <a:p>
            <a:pPr marL="0" indent="0">
              <a:buNone/>
            </a:pPr>
            <a:r>
              <a:rPr lang="en-US" dirty="0"/>
              <a:t>                         Thus, r = 10%.</a:t>
            </a:r>
          </a:p>
          <a:p>
            <a:endParaRPr lang="en-US" baseline="-25000" dirty="0"/>
          </a:p>
          <a:p>
            <a:pPr marL="0" indent="0">
              <a:buNone/>
            </a:pPr>
            <a:r>
              <a:rPr lang="en-US" dirty="0"/>
              <a:t>B: 1000(1 + r)</a:t>
            </a:r>
            <a:r>
              <a:rPr lang="en-US" baseline="30000" dirty="0"/>
              <a:t>2</a:t>
            </a:r>
            <a:r>
              <a:rPr lang="en-US" dirty="0"/>
              <a:t> = 1,208 → (1 + r)</a:t>
            </a:r>
            <a:r>
              <a:rPr lang="en-US" baseline="30000" dirty="0"/>
              <a:t>2</a:t>
            </a:r>
            <a:r>
              <a:rPr lang="en-US" dirty="0"/>
              <a:t> = 1,208/1,000, </a:t>
            </a:r>
            <a:endParaRPr lang="en-US" baseline="-25000" dirty="0"/>
          </a:p>
          <a:p>
            <a:pPr marL="0" indent="0">
              <a:buNone/>
            </a:pPr>
            <a:r>
              <a:rPr lang="en-US" dirty="0"/>
              <a:t>                         Thus, r = 9.91%.</a:t>
            </a:r>
          </a:p>
          <a:p>
            <a:endParaRPr lang="en-US" baseline="-25000" dirty="0"/>
          </a:p>
          <a:p>
            <a:endParaRPr lang="en-US" baseline="-25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Realized Compound Return </a:t>
            </a:r>
            <a:br>
              <a:rPr lang="en-US" dirty="0"/>
            </a:br>
            <a:r>
              <a:rPr lang="en-US" dirty="0"/>
              <a:t>from Figure 14.5</a:t>
            </a:r>
          </a:p>
        </p:txBody>
      </p:sp>
    </p:spTree>
    <p:extLst>
      <p:ext uri="{BB962C8B-B14F-4D97-AF65-F5344CB8AC3E}">
        <p14:creationId xmlns:p14="http://schemas.microsoft.com/office/powerpoint/2010/main" val="1771144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686800" cy="1143000"/>
          </a:xfrm>
        </p:spPr>
        <p:txBody>
          <a:bodyPr lIns="90488" tIns="44450" rIns="90488" bIns="44450" anchorCtr="1">
            <a:noAutofit/>
          </a:bodyPr>
          <a:lstStyle/>
          <a:p>
            <a:r>
              <a:rPr lang="en-US" sz="2400" dirty="0"/>
              <a:t>Figure 14.6 Prices over Time of </a:t>
            </a:r>
            <a:br>
              <a:rPr lang="en-US" sz="2400" dirty="0"/>
            </a:br>
            <a:r>
              <a:rPr lang="en-US" sz="2400" dirty="0"/>
              <a:t>30-Year Maturity Bonds selling at 8% YTM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647825"/>
            <a:ext cx="60007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Bond Prices Over Time: </a:t>
            </a:r>
            <a:br>
              <a:rPr lang="en-US" sz="3800" dirty="0"/>
            </a:br>
            <a:r>
              <a:rPr lang="en-US" sz="3800" dirty="0"/>
              <a:t>YTM vs. </a:t>
            </a:r>
            <a:r>
              <a:rPr lang="en-US" sz="3800"/>
              <a:t>HPR </a:t>
            </a:r>
            <a:endParaRPr lang="en-US" sz="3800" dirty="0"/>
          </a:p>
        </p:txBody>
      </p:sp>
      <p:sp>
        <p:nvSpPr>
          <p:cNvPr id="23555" name="Text Placeholder 3"/>
          <p:cNvSpPr>
            <a:spLocks noGrp="1"/>
          </p:cNvSpPr>
          <p:nvPr>
            <p:ph type="body" idx="1"/>
          </p:nvPr>
        </p:nvSpPr>
        <p:spPr/>
        <p:txBody>
          <a:bodyPr anchor="b">
            <a:normAutofit/>
          </a:bodyPr>
          <a:lstStyle/>
          <a:p>
            <a:pPr marL="0" indent="0">
              <a:buFontTx/>
              <a:buNone/>
            </a:pPr>
            <a:r>
              <a:rPr lang="en-US" sz="3200" b="1" dirty="0"/>
              <a:t>YTM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It is the average return if the bond is held to maturity</a:t>
            </a:r>
          </a:p>
          <a:p>
            <a:r>
              <a:rPr lang="en-US" sz="2800" dirty="0"/>
              <a:t>Depends on coupon rate, maturity, and par value</a:t>
            </a:r>
          </a:p>
          <a:p>
            <a:r>
              <a:rPr lang="en-US" sz="2800" dirty="0"/>
              <a:t>All of these are readily observable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3557" name="Text Placeholder 5"/>
          <p:cNvSpPr>
            <a:spLocks noGrp="1"/>
          </p:cNvSpPr>
          <p:nvPr>
            <p:ph type="body" sz="quarter" idx="3"/>
          </p:nvPr>
        </p:nvSpPr>
        <p:spPr/>
        <p:txBody>
          <a:bodyPr anchor="b">
            <a:normAutofit/>
          </a:bodyPr>
          <a:lstStyle/>
          <a:p>
            <a:pPr marL="0" indent="0">
              <a:buFontTx/>
              <a:buNone/>
            </a:pPr>
            <a:r>
              <a:rPr lang="en-US" sz="3200" b="1" dirty="0"/>
              <a:t>HPR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It is the rate of return over a particular investment period</a:t>
            </a:r>
          </a:p>
          <a:p>
            <a:r>
              <a:rPr lang="en-US" sz="2800" dirty="0"/>
              <a:t>Depends on the bond</a:t>
            </a:r>
            <a:r>
              <a:rPr lang="en-US" altLang="ja-JP" sz="2800" dirty="0">
                <a:latin typeface="Arial"/>
              </a:rPr>
              <a:t>’</a:t>
            </a:r>
            <a:r>
              <a:rPr lang="en-US" sz="2800" dirty="0"/>
              <a:t>s price at the end of the holding period, an unknown future value</a:t>
            </a:r>
          </a:p>
          <a:p>
            <a:r>
              <a:rPr lang="en-US" sz="2800" dirty="0"/>
              <a:t>Can only be forecasted</a:t>
            </a:r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975"/>
            <a:ext cx="8991600" cy="9144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altLang="en-US" sz="3800"/>
              <a:t>Holding-Period Return: Single Period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0"/>
            <a:ext cx="8229600" cy="4754563"/>
          </a:xfrm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en-US" altLang="en-US" sz="3000" i="1" dirty="0"/>
              <a:t>HPR = [ I + ( P</a:t>
            </a:r>
            <a:r>
              <a:rPr lang="en-US" altLang="en-US" sz="3000" i="1" baseline="-25000" dirty="0"/>
              <a:t>1</a:t>
            </a:r>
            <a:r>
              <a:rPr lang="en-US" altLang="en-US" sz="3000" i="1" dirty="0"/>
              <a:t> – P</a:t>
            </a:r>
            <a:r>
              <a:rPr lang="en-US" altLang="en-US" sz="3000" i="1" baseline="-25000" dirty="0"/>
              <a:t>0</a:t>
            </a:r>
            <a:r>
              <a:rPr lang="en-US" altLang="en-US" sz="3000" i="1" dirty="0"/>
              <a:t> )] </a:t>
            </a:r>
            <a:r>
              <a:rPr lang="en-US" altLang="en-US" sz="3000" b="1" i="1" dirty="0"/>
              <a:t>/</a:t>
            </a:r>
            <a:r>
              <a:rPr lang="en-US" altLang="en-US" sz="3000" i="1" dirty="0"/>
              <a:t> P</a:t>
            </a:r>
            <a:r>
              <a:rPr lang="en-US" altLang="en-US" sz="3000" i="1" baseline="-25000" dirty="0"/>
              <a:t>0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where</a:t>
            </a:r>
          </a:p>
          <a:p>
            <a:pPr eaLnBrk="1" hangingPunct="1">
              <a:buFontTx/>
              <a:buNone/>
            </a:pPr>
            <a:r>
              <a:rPr lang="en-US" altLang="en-US" sz="3000" i="1" dirty="0"/>
              <a:t>I</a:t>
            </a:r>
            <a:r>
              <a:rPr lang="en-US" altLang="en-US" sz="3000" dirty="0"/>
              <a:t> = interest payment</a:t>
            </a:r>
          </a:p>
          <a:p>
            <a:pPr eaLnBrk="1" hangingPunct="1">
              <a:buFontTx/>
              <a:buNone/>
            </a:pPr>
            <a:r>
              <a:rPr lang="en-US" altLang="en-US" sz="3000" i="1" dirty="0"/>
              <a:t>P</a:t>
            </a:r>
            <a:r>
              <a:rPr lang="en-US" altLang="en-US" sz="3000" i="1" baseline="-25000" dirty="0"/>
              <a:t>1</a:t>
            </a:r>
            <a:r>
              <a:rPr lang="en-US" altLang="en-US" sz="3000" baseline="-25000" dirty="0"/>
              <a:t> </a:t>
            </a:r>
            <a:r>
              <a:rPr lang="en-US" altLang="en-US" sz="3000" dirty="0"/>
              <a:t>= price in one period</a:t>
            </a:r>
          </a:p>
          <a:p>
            <a:pPr eaLnBrk="1" hangingPunct="1">
              <a:buFontTx/>
              <a:buNone/>
            </a:pPr>
            <a:r>
              <a:rPr lang="en-US" altLang="en-US" sz="3000" i="1" dirty="0"/>
              <a:t>P</a:t>
            </a:r>
            <a:r>
              <a:rPr lang="en-US" altLang="en-US" sz="3000" i="1" baseline="-25000" dirty="0"/>
              <a:t>0</a:t>
            </a:r>
            <a:r>
              <a:rPr lang="en-US" altLang="en-US" sz="3000" dirty="0"/>
              <a:t> = purchase price</a:t>
            </a:r>
          </a:p>
          <a:p>
            <a:pPr eaLnBrk="1" hangingPunct="1"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163078627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975"/>
            <a:ext cx="8991600" cy="9144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altLang="en-US" sz="3800"/>
              <a:t>Holding-Period Return Example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2900" y="993313"/>
            <a:ext cx="8458200" cy="5029200"/>
          </a:xfrm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en-US" altLang="en-US" sz="2800" dirty="0"/>
              <a:t>CR = 8% 	YTM = 8%	N=10 years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Semiannual Compounding	P</a:t>
            </a:r>
            <a:r>
              <a:rPr lang="en-US" altLang="en-US" sz="2800" baseline="-25000" dirty="0"/>
              <a:t>0</a:t>
            </a:r>
            <a:r>
              <a:rPr lang="en-US" altLang="en-US" sz="2800" dirty="0"/>
              <a:t> = $1,000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In six months the rate falls to 7%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P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 = 40 PVAF(3.5%, 19) + 1000 PVDF(3.5%, 19)]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         = $1,068.55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pPr eaLnBrk="1" hangingPunct="1">
              <a:buNone/>
            </a:pPr>
            <a:r>
              <a:rPr lang="en-US" sz="2400" dirty="0">
                <a:hlinkClick r:id="rId2"/>
              </a:rPr>
              <a:t>https://dqydj.com/bond-pricing-calculator/</a:t>
            </a:r>
            <a:endParaRPr lang="en-US" sz="2400" dirty="0"/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lvl="1" eaLnBrk="1" hangingPunct="1">
              <a:buFontTx/>
              <a:buNone/>
            </a:pPr>
            <a:r>
              <a:rPr lang="en-US" altLang="en-US" dirty="0"/>
              <a:t>HPR = [40 + ( 1,068.55 – 1,000)] / 1,000 </a:t>
            </a:r>
          </a:p>
          <a:p>
            <a:pPr lvl="1" eaLnBrk="1" hangingPunct="1">
              <a:buFontTx/>
              <a:buNone/>
            </a:pPr>
            <a:r>
              <a:rPr lang="en-US" altLang="en-US" dirty="0"/>
              <a:t>HPR = 10.85% (semiannual)</a:t>
            </a:r>
          </a:p>
        </p:txBody>
      </p:sp>
    </p:spTree>
    <p:extLst>
      <p:ext uri="{BB962C8B-B14F-4D97-AF65-F5344CB8AC3E}">
        <p14:creationId xmlns:p14="http://schemas.microsoft.com/office/powerpoint/2010/main" val="1618715946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686800" cy="1143000"/>
          </a:xfrm>
        </p:spPr>
        <p:txBody>
          <a:bodyPr lIns="90488" tIns="44450" rIns="90488" bIns="44450" anchorCtr="1">
            <a:noAutofit/>
          </a:bodyPr>
          <a:lstStyle/>
          <a:p>
            <a:r>
              <a:rPr lang="en-US" sz="3200" dirty="0"/>
              <a:t>Figure 14.7 The Price of a </a:t>
            </a:r>
            <a:br>
              <a:rPr lang="en-US" sz="3200" dirty="0"/>
            </a:br>
            <a:r>
              <a:rPr lang="en-US" sz="3200" dirty="0"/>
              <a:t>30-Year Zero-Coupon Bond over Time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759" y="1700213"/>
            <a:ext cx="5784390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dirty="0"/>
              <a:t>Rating companies</a:t>
            </a:r>
          </a:p>
          <a:p>
            <a:pPr lvl="1"/>
            <a:r>
              <a:rPr lang="en-US" dirty="0"/>
              <a:t>Moody</a:t>
            </a:r>
            <a:r>
              <a:rPr lang="en-US" altLang="ja-JP" dirty="0">
                <a:latin typeface="Arial"/>
              </a:rPr>
              <a:t>’</a:t>
            </a:r>
            <a:r>
              <a:rPr lang="en-US" dirty="0"/>
              <a:t>s Investor Service, Standard &amp; Poor</a:t>
            </a:r>
            <a:r>
              <a:rPr lang="en-US" altLang="ja-JP" dirty="0">
                <a:latin typeface="Arial"/>
              </a:rPr>
              <a:t>’</a:t>
            </a:r>
            <a:r>
              <a:rPr lang="en-US" dirty="0"/>
              <a:t>s, Fitch</a:t>
            </a:r>
          </a:p>
          <a:p>
            <a:r>
              <a:rPr lang="en-US" dirty="0"/>
              <a:t>Rating Categories</a:t>
            </a:r>
          </a:p>
          <a:p>
            <a:pPr lvl="1"/>
            <a:r>
              <a:rPr lang="en-US" dirty="0"/>
              <a:t>Highest rating is AAA or </a:t>
            </a:r>
            <a:r>
              <a:rPr lang="en-US" dirty="0" err="1"/>
              <a:t>Aaa</a:t>
            </a:r>
            <a:endParaRPr lang="en-US" dirty="0"/>
          </a:p>
          <a:p>
            <a:pPr lvl="1"/>
            <a:r>
              <a:rPr lang="en-US" dirty="0"/>
              <a:t>Investment grade bonds are rated BBB or Baa and above</a:t>
            </a:r>
          </a:p>
          <a:p>
            <a:pPr lvl="1"/>
            <a:r>
              <a:rPr lang="en-US" dirty="0"/>
              <a:t>Speculative grade/junk bonds have ratings below BBB or Baa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/>
          <a:lstStyle/>
          <a:p>
            <a:r>
              <a:rPr lang="en-US" sz="3800" dirty="0"/>
              <a:t>Default Risk and Bond Pricing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en-US" dirty="0"/>
              <a:t>Bonds are debt obligations of issuers (borrowers) to bondholders (creditors)</a:t>
            </a:r>
          </a:p>
          <a:p>
            <a:pPr lvl="1"/>
            <a:r>
              <a:rPr lang="en-US" i="1" dirty="0"/>
              <a:t>Face </a:t>
            </a:r>
            <a:r>
              <a:rPr lang="en-US" dirty="0"/>
              <a:t>or</a:t>
            </a:r>
            <a:r>
              <a:rPr lang="en-US" i="1" dirty="0"/>
              <a:t> par value </a:t>
            </a:r>
            <a:r>
              <a:rPr lang="en-US" dirty="0"/>
              <a:t>is the principal repaid at maturity, typically $1000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coupon</a:t>
            </a:r>
            <a:r>
              <a:rPr lang="en-US" dirty="0"/>
              <a:t> rate determines the interest payment (</a:t>
            </a:r>
            <a:r>
              <a:rPr lang="en-US" altLang="ja-JP" dirty="0">
                <a:latin typeface="Arial"/>
              </a:rPr>
              <a:t>“</a:t>
            </a:r>
            <a:r>
              <a:rPr lang="en-US" dirty="0"/>
              <a:t>coupon payments</a:t>
            </a:r>
            <a:r>
              <a:rPr lang="en-US" altLang="ja-JP" dirty="0">
                <a:latin typeface="Arial"/>
              </a:rPr>
              <a:t>”</a:t>
            </a:r>
            <a:r>
              <a:rPr lang="en-US" altLang="ja-JP" dirty="0"/>
              <a:t>) </a:t>
            </a:r>
            <a:r>
              <a:rPr lang="en-US" dirty="0"/>
              <a:t>paid semiannually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indenture</a:t>
            </a:r>
            <a:r>
              <a:rPr lang="en-US" dirty="0"/>
              <a:t> is the contract between the issuer and the bondholder that specifies the coupon rate, maturity date, and par value</a:t>
            </a:r>
          </a:p>
          <a:p>
            <a:endParaRPr lang="en-US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/>
          <a:lstStyle/>
          <a:p>
            <a:r>
              <a:rPr lang="en-US" sz="3800" dirty="0"/>
              <a:t>Bond Characteristics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en-US" dirty="0"/>
              <a:t>Determinants of bond Safety</a:t>
            </a:r>
          </a:p>
          <a:p>
            <a:pPr lvl="1"/>
            <a:r>
              <a:rPr lang="en-US" dirty="0"/>
              <a:t>Coverage ratios</a:t>
            </a:r>
          </a:p>
          <a:p>
            <a:pPr lvl="1"/>
            <a:r>
              <a:rPr lang="en-US" dirty="0"/>
              <a:t>Leverage ratios, debt-to-equity ratio</a:t>
            </a:r>
          </a:p>
          <a:p>
            <a:pPr lvl="1"/>
            <a:r>
              <a:rPr lang="en-US" dirty="0"/>
              <a:t>Liquidity ratios</a:t>
            </a:r>
          </a:p>
          <a:p>
            <a:pPr lvl="1"/>
            <a:r>
              <a:rPr lang="en-US" dirty="0"/>
              <a:t>Profitability ratios</a:t>
            </a:r>
          </a:p>
          <a:p>
            <a:pPr lvl="1"/>
            <a:r>
              <a:rPr lang="en-US" dirty="0"/>
              <a:t>Cash flow-to-debt ratio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>
            <a:noAutofit/>
          </a:bodyPr>
          <a:lstStyle/>
          <a:p>
            <a:r>
              <a:rPr lang="en-US" sz="3800" dirty="0"/>
              <a:t>Default Risk and Bond Pricing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 lIns="90488" tIns="44450" rIns="90488" bIns="44450" anchorCtr="1">
            <a:noAutofit/>
          </a:bodyPr>
          <a:lstStyle/>
          <a:p>
            <a:r>
              <a:rPr lang="en-US" sz="3200" dirty="0"/>
              <a:t>Table 14.3 Financial Ratios and Default Risk </a:t>
            </a:r>
            <a:br>
              <a:rPr lang="en-US" sz="3200" dirty="0"/>
            </a:br>
            <a:r>
              <a:rPr lang="en-US" sz="3200" dirty="0"/>
              <a:t>by Rating Class, Long-Term Debt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2058982"/>
            <a:ext cx="8915400" cy="263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>
            <a:normAutofit/>
          </a:bodyPr>
          <a:lstStyle/>
          <a:p>
            <a:r>
              <a:rPr lang="en-US" sz="3600" dirty="0"/>
              <a:t>Figure 14.9 Discriminant Analysis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09774"/>
            <a:ext cx="5555248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4738-50ED-FB62-C99F-990E76017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14.10 Apple’s 2015 Bond Issue</a:t>
            </a:r>
            <a:endParaRPr lang="en-IN" dirty="0"/>
          </a:p>
        </p:txBody>
      </p:sp>
      <p:pic>
        <p:nvPicPr>
          <p:cNvPr id="7" name="Picture 6" descr="Comments are shown on the left and description of bond is shown on the right.">
            <a:extLst>
              <a:ext uri="{FF2B5EF4-FFF2-40B4-BE49-F238E27FC236}">
                <a16:creationId xmlns:a16="http://schemas.microsoft.com/office/drawing/2014/main" id="{3D7906BF-EE44-6CE6-31AD-6D217AA66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061" y="1259879"/>
            <a:ext cx="4045878" cy="4805173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63D0A6B-D28C-1B80-8445-DF2E70F51C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53797" y="6353919"/>
            <a:ext cx="3236406" cy="224658"/>
          </a:xfrm>
        </p:spPr>
        <p:txBody>
          <a:bodyPr/>
          <a:lstStyle/>
          <a:p>
            <a:r>
              <a:rPr lang="en-IN" sz="1200" dirty="0">
                <a:hlinkClick r:id="" action="ppaction://noaction"/>
              </a:rPr>
              <a:t>Access the text alternative for slide images.</a:t>
            </a:r>
            <a:endParaRPr lang="en-US" sz="1200" dirty="0">
              <a:hlinkClick r:id="" action="ppaction://noactio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F147B-DF78-C442-43F6-6F3BD57C0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51E55-6873-49E2-B8D5-2F265E6F197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544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en-US" i="1" dirty="0"/>
              <a:t>Sinking funds</a:t>
            </a:r>
            <a:r>
              <a:rPr lang="en-US" dirty="0"/>
              <a:t>: A way to call bonds early</a:t>
            </a:r>
          </a:p>
          <a:p>
            <a:r>
              <a:rPr lang="en-US" i="1" dirty="0"/>
              <a:t>Subordination of future debt</a:t>
            </a:r>
            <a:r>
              <a:rPr lang="en-US" dirty="0"/>
              <a:t>: Restrict additional borrowing</a:t>
            </a:r>
          </a:p>
          <a:p>
            <a:r>
              <a:rPr lang="en-US" i="1" dirty="0"/>
              <a:t>Dividend restrictions</a:t>
            </a:r>
            <a:r>
              <a:rPr lang="en-US" dirty="0"/>
              <a:t>: Force firm to retain assets rather than paying them out to shareholders</a:t>
            </a:r>
          </a:p>
          <a:p>
            <a:r>
              <a:rPr lang="en-US" i="1" dirty="0"/>
              <a:t>Collateral:</a:t>
            </a:r>
            <a:r>
              <a:rPr lang="en-US" dirty="0"/>
              <a:t> A particular asset bondholders receive if the firm defaults</a:t>
            </a:r>
          </a:p>
          <a:p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>
            <a:noAutofit/>
          </a:bodyPr>
          <a:lstStyle/>
          <a:p>
            <a:r>
              <a:rPr lang="en-US" sz="3800" dirty="0"/>
              <a:t>Default Risk and Bond Pricing: </a:t>
            </a:r>
            <a:br>
              <a:rPr lang="en-US" sz="3800" dirty="0"/>
            </a:br>
            <a:r>
              <a:rPr lang="en-US" sz="3800" dirty="0"/>
              <a:t>Bond Indentures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>
            <a:normAutofit/>
          </a:bodyPr>
          <a:lstStyle/>
          <a:p>
            <a:r>
              <a:rPr lang="en-US" dirty="0"/>
              <a:t>The risk structure of interest rates refers to the pattern of default premiums</a:t>
            </a:r>
          </a:p>
          <a:p>
            <a:r>
              <a:rPr lang="en-US" dirty="0"/>
              <a:t>There is a difference between the yield based on </a:t>
            </a:r>
            <a:r>
              <a:rPr lang="en-US" i="1" dirty="0"/>
              <a:t>expected </a:t>
            </a:r>
            <a:r>
              <a:rPr lang="en-US" dirty="0"/>
              <a:t>cash flows and yield based on </a:t>
            </a:r>
            <a:r>
              <a:rPr lang="en-US" i="1" dirty="0"/>
              <a:t>promised</a:t>
            </a:r>
            <a:r>
              <a:rPr lang="en-US" dirty="0"/>
              <a:t> cash flows</a:t>
            </a:r>
          </a:p>
          <a:p>
            <a:r>
              <a:rPr lang="en-US" dirty="0"/>
              <a:t>The difference between the expected YTM and the promised YTM is the default risk premium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/>
          <a:lstStyle/>
          <a:p>
            <a:r>
              <a:rPr lang="en-US" sz="3800" dirty="0"/>
              <a:t>YTM and Default Risk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C633D-6A63-D2E9-EB11-7BEF5B96E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Figure 14.11 Yield Spreads </a:t>
            </a:r>
            <a:endParaRPr lang="en-IN" dirty="0"/>
          </a:p>
        </p:txBody>
      </p:sp>
      <p:pic>
        <p:nvPicPr>
          <p:cNvPr id="4" name="Picture 3" descr="Graph shows that Aaa and Bas rated bonds have consistent but low yields, while high yield bonds have more variation and higher yield spikes.">
            <a:extLst>
              <a:ext uri="{FF2B5EF4-FFF2-40B4-BE49-F238E27FC236}">
                <a16:creationId xmlns:a16="http://schemas.microsoft.com/office/drawing/2014/main" id="{2D7D54BA-6A88-CDF9-4056-B99B9EA58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11" b="21165"/>
          <a:stretch/>
        </p:blipFill>
        <p:spPr>
          <a:xfrm>
            <a:off x="800100" y="1381328"/>
            <a:ext cx="7462151" cy="35270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CD4CC-874D-6BB4-3F92-A1E57A6EAC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5470087"/>
            <a:ext cx="8458200" cy="784798"/>
          </a:xfrm>
        </p:spPr>
        <p:txBody>
          <a:bodyPr/>
          <a:lstStyle/>
          <a:p>
            <a:r>
              <a:rPr lang="en-US" sz="1800" b="1" dirty="0"/>
              <a:t>Figure 14.11 </a:t>
            </a:r>
            <a:r>
              <a:rPr lang="en-US" sz="1800" dirty="0"/>
              <a:t>Yield spreads between corporate and 10-year Treasury bonds</a:t>
            </a:r>
          </a:p>
          <a:p>
            <a:r>
              <a:rPr lang="en-US" sz="1800" i="1" dirty="0"/>
              <a:t>Source:</a:t>
            </a:r>
            <a:r>
              <a:rPr lang="en-US" sz="1800" dirty="0"/>
              <a:t> Federal Reserve Bank of St. Louis. 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E0728E9-8CF5-3CC7-3398-BF969682A8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53797" y="6353919"/>
            <a:ext cx="3236406" cy="224658"/>
          </a:xfrm>
        </p:spPr>
        <p:txBody>
          <a:bodyPr/>
          <a:lstStyle/>
          <a:p>
            <a:r>
              <a:rPr lang="en-IN" sz="1200" dirty="0">
                <a:hlinkClick r:id="" action="ppaction://noaction"/>
              </a:rPr>
              <a:t>Access the text alternative for slide images.</a:t>
            </a:r>
            <a:endParaRPr lang="en-US" sz="1200" dirty="0">
              <a:hlinkClick r:id="" action="ppaction://noactio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4DF81-5681-C2F0-906E-F7C8B733F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51E55-6873-49E2-B8D5-2F265E6F197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0638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71AAAB-E6DA-4EAE-95E7-2C29B391D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800" dirty="0"/>
              <a:t>A Credit Default Swap is a contract between two parties where: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One party (the buyer) pays a regular fee (like an insurance premium)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In exchange, the other party (the seller) agrees to compensate the buyer if a credit event (like default, bankruptcy, or restructuring) happens to a reference entity (such as a corporation or government).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reference entity is the borrower (e.g., a company or country) whose debt (e.g., bonds, loans) is being insured.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A52BA7-F0F1-4F13-AC70-E45B30064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a Credit Default Swap (CDS)?</a:t>
            </a:r>
          </a:p>
        </p:txBody>
      </p:sp>
    </p:spTree>
    <p:extLst>
      <p:ext uri="{BB962C8B-B14F-4D97-AF65-F5344CB8AC3E}">
        <p14:creationId xmlns:p14="http://schemas.microsoft.com/office/powerpoint/2010/main" val="38583412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2662A5-B8D9-4C84-A3B4-0424C7281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Suppose you own $10 million worth of bonds issued by Company XYZ (the reference entity).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You're worried about XYZ defaulting.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You buy a 5-year CDS on XYZ from a bank.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The annual premium (CDS spread) is 2% of the insured amount, so you pay $200,000 per year to the bank.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If XYZ defaults, the bank (seller) pays you the loss you suffered on the bonds (e.g., if bonds are now worth 40%, the bank pays you 60% of $10 million = $6 million).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If XYZ doesn’t default, you keep paying the $200,000 annually for 5 years, and the contract ends without a payout.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AEBDB3-68BD-47EA-AD3C-88A498D4C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CDS Example</a:t>
            </a:r>
          </a:p>
        </p:txBody>
      </p:sp>
    </p:spTree>
    <p:extLst>
      <p:ext uri="{BB962C8B-B14F-4D97-AF65-F5344CB8AC3E}">
        <p14:creationId xmlns:p14="http://schemas.microsoft.com/office/powerpoint/2010/main" val="40155293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Credit Default Swaps</a:t>
            </a:r>
          </a:p>
          <a:p>
            <a:pPr lvl="1"/>
            <a:r>
              <a:rPr lang="en-US" dirty="0"/>
              <a:t>Institutional bondholders, e.g. banks, used CDS to enhance creditworthiness of their loan portfolios, to manufacture AAA debt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Default Risk and Bond Pricing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Bonds and notes may be purchased directly from the Treasury</a:t>
            </a:r>
          </a:p>
          <a:p>
            <a:pPr lvl="1"/>
            <a:r>
              <a:rPr lang="en-US" dirty="0"/>
              <a:t>Note maturity is 1-10 years; Bond maturity is 10-30 years</a:t>
            </a:r>
          </a:p>
          <a:p>
            <a:r>
              <a:rPr lang="en-US" dirty="0"/>
              <a:t>Denomination can be as small as $100, but $1,000 is more common</a:t>
            </a:r>
          </a:p>
          <a:p>
            <a:r>
              <a:rPr lang="en-US" dirty="0"/>
              <a:t>Bid price of 100:08 means 100 8/32 [= (100 + 8/32) = 100.25] or $1002.50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0488" tIns="44450" rIns="90488" bIns="44450" rtlCol="0" anchor="ctr" anchorCtr="1">
            <a:normAutofit/>
          </a:bodyPr>
          <a:lstStyle/>
          <a:p>
            <a:r>
              <a:rPr lang="en-US" sz="3800" dirty="0"/>
              <a:t>U.S. Treasury Bonds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ACCB14-FD72-4552-A6C3-35D8D2BDB57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23899" y="427626"/>
            <a:ext cx="7010400" cy="43485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80991A-CD23-4E08-B38D-EB9D8FB43F6D}"/>
              </a:ext>
            </a:extLst>
          </p:cNvPr>
          <p:cNvSpPr/>
          <p:nvPr/>
        </p:nvSpPr>
        <p:spPr>
          <a:xfrm>
            <a:off x="755798" y="6001434"/>
            <a:ext cx="8097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Bond spread</a:t>
            </a:r>
            <a:r>
              <a:rPr lang="en-US" dirty="0"/>
              <a:t> is the difference in yield between a corporate bond (or any risky bond) and a risk-free government bond of the same maturity.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FC413E-B610-420C-A0DB-93926D6C84D4}"/>
              </a:ext>
            </a:extLst>
          </p:cNvPr>
          <p:cNvSpPr/>
          <p:nvPr/>
        </p:nvSpPr>
        <p:spPr>
          <a:xfrm>
            <a:off x="723899" y="4876800"/>
            <a:ext cx="80975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CDS spread</a:t>
            </a:r>
            <a:r>
              <a:rPr lang="en-US" dirty="0"/>
              <a:t> is the annual cost (premium), quoted in basis points (bps), that a CDS buyer pays to the CDS seller for protection against a credit event (like default) on a reference entity (e.g., a corporation or sovereign).</a:t>
            </a:r>
          </a:p>
        </p:txBody>
      </p:sp>
    </p:spTree>
    <p:extLst>
      <p:ext uri="{BB962C8B-B14F-4D97-AF65-F5344CB8AC3E}">
        <p14:creationId xmlns:p14="http://schemas.microsoft.com/office/powerpoint/2010/main" val="38941444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Figure 14.12 Prices of Credit Default Swaps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13840"/>
            <a:ext cx="4724400" cy="451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5B870-C48D-4A00-C24C-B023654E6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 14.1 Prices and Yields of U.S. Treasury Bonds, August 15, 2021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AE896-2A1A-DCA9-05C4-30AC607AB8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425631"/>
          </a:xfrm>
        </p:spPr>
        <p:txBody>
          <a:bodyPr/>
          <a:lstStyle/>
          <a:p>
            <a:r>
              <a:rPr lang="en-IN" b="1" dirty="0"/>
              <a:t>U.S. Treasury Quotes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6E5FFC7-9DC9-78B8-A9AE-E686DB179B6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9099" y="1883328"/>
          <a:ext cx="7883072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104">
                  <a:extLst>
                    <a:ext uri="{9D8B030D-6E8A-4147-A177-3AD203B41FA5}">
                      <a16:colId xmlns:a16="http://schemas.microsoft.com/office/drawing/2014/main" val="1074406568"/>
                    </a:ext>
                  </a:extLst>
                </a:gridCol>
                <a:gridCol w="1235239">
                  <a:extLst>
                    <a:ext uri="{9D8B030D-6E8A-4147-A177-3AD203B41FA5}">
                      <a16:colId xmlns:a16="http://schemas.microsoft.com/office/drawing/2014/main" val="1437375059"/>
                    </a:ext>
                  </a:extLst>
                </a:gridCol>
                <a:gridCol w="1334172">
                  <a:extLst>
                    <a:ext uri="{9D8B030D-6E8A-4147-A177-3AD203B41FA5}">
                      <a16:colId xmlns:a16="http://schemas.microsoft.com/office/drawing/2014/main" val="269780317"/>
                    </a:ext>
                  </a:extLst>
                </a:gridCol>
                <a:gridCol w="1334172">
                  <a:extLst>
                    <a:ext uri="{9D8B030D-6E8A-4147-A177-3AD203B41FA5}">
                      <a16:colId xmlns:a16="http://schemas.microsoft.com/office/drawing/2014/main" val="1869383728"/>
                    </a:ext>
                  </a:extLst>
                </a:gridCol>
                <a:gridCol w="1206973">
                  <a:extLst>
                    <a:ext uri="{9D8B030D-6E8A-4147-A177-3AD203B41FA5}">
                      <a16:colId xmlns:a16="http://schemas.microsoft.com/office/drawing/2014/main" val="2678713054"/>
                    </a:ext>
                  </a:extLst>
                </a:gridCol>
                <a:gridCol w="1339412">
                  <a:extLst>
                    <a:ext uri="{9D8B030D-6E8A-4147-A177-3AD203B41FA5}">
                      <a16:colId xmlns:a16="http://schemas.microsoft.com/office/drawing/2014/main" val="2206900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Maturity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Coupon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Asked Yield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802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Aug 15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105.8188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105.8313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0.417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818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Aug 15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103.4563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103.4750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0.064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0.790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6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Aug 15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94.6938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94.7250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0.186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1.246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750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Aug 15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88.4125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88.4750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1.847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686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Nov 15 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120.4500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120.5125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1.830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1.904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299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Feb 15 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121.9750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122.0375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1.905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596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b="1" dirty="0"/>
                        <a:t>Aug 15 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2.250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106.6625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106.7250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1.948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1.938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89986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C0E3-07E0-A7F5-09A6-67532CAC6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51E55-6873-49E2-B8D5-2F265E6F197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47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>
            <a:normAutofit fontScale="92500"/>
          </a:bodyPr>
          <a:lstStyle/>
          <a:p>
            <a:r>
              <a:rPr lang="en-US" sz="3000" dirty="0"/>
              <a:t>Callable bonds</a:t>
            </a:r>
          </a:p>
          <a:p>
            <a:pPr lvl="1"/>
            <a:r>
              <a:rPr lang="en-US" dirty="0"/>
              <a:t>Can be repurchased before the maturity date</a:t>
            </a:r>
          </a:p>
          <a:p>
            <a:r>
              <a:rPr lang="en-US" sz="3000" dirty="0"/>
              <a:t>Convertible bonds</a:t>
            </a:r>
          </a:p>
          <a:p>
            <a:pPr lvl="1"/>
            <a:r>
              <a:rPr lang="en-US" dirty="0"/>
              <a:t>Can be exchanged for shares of the firm’s common stock</a:t>
            </a:r>
          </a:p>
          <a:p>
            <a:r>
              <a:rPr lang="en-US" sz="3000" dirty="0" err="1"/>
              <a:t>Puttable</a:t>
            </a:r>
            <a:r>
              <a:rPr lang="en-US" sz="3000" dirty="0"/>
              <a:t> Bonds</a:t>
            </a:r>
          </a:p>
          <a:p>
            <a:pPr lvl="1"/>
            <a:r>
              <a:rPr lang="en-US" dirty="0"/>
              <a:t>Give the holder an option to retire or extend the bond</a:t>
            </a:r>
          </a:p>
          <a:p>
            <a:r>
              <a:rPr lang="en-US" sz="3000" dirty="0"/>
              <a:t>Floating-rate bonds</a:t>
            </a:r>
          </a:p>
          <a:p>
            <a:pPr lvl="1"/>
            <a:r>
              <a:rPr lang="en-US" dirty="0"/>
              <a:t>Have adjustable coupon rate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848600" cy="1143000"/>
          </a:xfrm>
        </p:spPr>
        <p:txBody>
          <a:bodyPr lIns="90488" tIns="44450" rIns="90488" bIns="44450" anchorCtr="1"/>
          <a:lstStyle/>
          <a:p>
            <a:r>
              <a:rPr lang="en-US" sz="3800" dirty="0"/>
              <a:t>Corporate Bonds</a:t>
            </a:r>
          </a:p>
        </p:txBody>
      </p:sp>
    </p:spTree>
    <p:extLst>
      <p:ext uri="{BB962C8B-B14F-4D97-AF65-F5344CB8AC3E}">
        <p14:creationId xmlns:p14="http://schemas.microsoft.com/office/powerpoint/2010/main" val="24138019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DDF93-ECAE-F54A-A0E3-7F4502FDA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Table </a:t>
            </a:r>
            <a:r>
              <a:rPr lang="en-US" dirty="0"/>
              <a:t>14.2 Listing of Corporate Bonds</a:t>
            </a:r>
            <a:endParaRPr lang="en-IN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9EE7DA8-7BDA-B934-C82C-D7FA1DBE3ED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2900" y="1270926"/>
          <a:ext cx="8694096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972">
                  <a:extLst>
                    <a:ext uri="{9D8B030D-6E8A-4147-A177-3AD203B41FA5}">
                      <a16:colId xmlns:a16="http://schemas.microsoft.com/office/drawing/2014/main" val="1090290054"/>
                    </a:ext>
                  </a:extLst>
                </a:gridCol>
                <a:gridCol w="1235413">
                  <a:extLst>
                    <a:ext uri="{9D8B030D-6E8A-4147-A177-3AD203B41FA5}">
                      <a16:colId xmlns:a16="http://schemas.microsoft.com/office/drawing/2014/main" val="3498352700"/>
                    </a:ext>
                  </a:extLst>
                </a:gridCol>
                <a:gridCol w="807396">
                  <a:extLst>
                    <a:ext uri="{9D8B030D-6E8A-4147-A177-3AD203B41FA5}">
                      <a16:colId xmlns:a16="http://schemas.microsoft.com/office/drawing/2014/main" val="2156444859"/>
                    </a:ext>
                  </a:extLst>
                </a:gridCol>
                <a:gridCol w="953310">
                  <a:extLst>
                    <a:ext uri="{9D8B030D-6E8A-4147-A177-3AD203B41FA5}">
                      <a16:colId xmlns:a16="http://schemas.microsoft.com/office/drawing/2014/main" val="4171142498"/>
                    </a:ext>
                  </a:extLst>
                </a:gridCol>
                <a:gridCol w="700392">
                  <a:extLst>
                    <a:ext uri="{9D8B030D-6E8A-4147-A177-3AD203B41FA5}">
                      <a16:colId xmlns:a16="http://schemas.microsoft.com/office/drawing/2014/main" val="2944066212"/>
                    </a:ext>
                  </a:extLst>
                </a:gridCol>
                <a:gridCol w="749030">
                  <a:extLst>
                    <a:ext uri="{9D8B030D-6E8A-4147-A177-3AD203B41FA5}">
                      <a16:colId xmlns:a16="http://schemas.microsoft.com/office/drawing/2014/main" val="1917204660"/>
                    </a:ext>
                  </a:extLst>
                </a:gridCol>
                <a:gridCol w="749030">
                  <a:extLst>
                    <a:ext uri="{9D8B030D-6E8A-4147-A177-3AD203B41FA5}">
                      <a16:colId xmlns:a16="http://schemas.microsoft.com/office/drawing/2014/main" val="1221849838"/>
                    </a:ext>
                  </a:extLst>
                </a:gridCol>
                <a:gridCol w="778212">
                  <a:extLst>
                    <a:ext uri="{9D8B030D-6E8A-4147-A177-3AD203B41FA5}">
                      <a16:colId xmlns:a16="http://schemas.microsoft.com/office/drawing/2014/main" val="374198045"/>
                    </a:ext>
                  </a:extLst>
                </a:gridCol>
                <a:gridCol w="817124">
                  <a:extLst>
                    <a:ext uri="{9D8B030D-6E8A-4147-A177-3AD203B41FA5}">
                      <a16:colId xmlns:a16="http://schemas.microsoft.com/office/drawing/2014/main" val="1983310750"/>
                    </a:ext>
                  </a:extLst>
                </a:gridCol>
                <a:gridCol w="885217">
                  <a:extLst>
                    <a:ext uri="{9D8B030D-6E8A-4147-A177-3AD203B41FA5}">
                      <a16:colId xmlns:a16="http://schemas.microsoft.com/office/drawing/2014/main" val="2307437814"/>
                    </a:ext>
                  </a:extLst>
                </a:gridCol>
              </a:tblGrid>
              <a:tr h="243794">
                <a:tc>
                  <a:txBody>
                    <a:bodyPr/>
                    <a:lstStyle/>
                    <a:p>
                      <a:r>
                        <a:rPr lang="en-IN" sz="1200" dirty="0"/>
                        <a:t>Issuer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Coupon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Maturity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Moody’s ®/S&amp;P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Low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Last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Yield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921850"/>
                  </a:ext>
                </a:extLst>
              </a:tr>
              <a:tr h="243794">
                <a:tc>
                  <a:txBody>
                    <a:bodyPr/>
                    <a:lstStyle/>
                    <a:p>
                      <a:r>
                        <a:rPr lang="en-IN" sz="1200" dirty="0"/>
                        <a:t>Amazon Com Inc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AMZN5182954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0.450%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May 12.24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/AA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99.913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99.739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99.913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−0.176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0.482282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438532"/>
                  </a:ext>
                </a:extLst>
              </a:tr>
              <a:tr h="243794">
                <a:tc>
                  <a:txBody>
                    <a:bodyPr/>
                    <a:lstStyle/>
                    <a:p>
                      <a:r>
                        <a:rPr lang="en-IN" sz="1200" dirty="0"/>
                        <a:t>Hormel Foods Corp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HRL5193038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0.650%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June 03.24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100.193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99.622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100.122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−0.061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0.491393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067554"/>
                  </a:ext>
                </a:extLst>
              </a:tr>
              <a:tr h="243794">
                <a:tc>
                  <a:txBody>
                    <a:bodyPr/>
                    <a:lstStyle/>
                    <a:p>
                      <a:r>
                        <a:rPr lang="en-IN" sz="1200" dirty="0"/>
                        <a:t>General Mtrs Finl Co Inc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GM5198643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1.500%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June 10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/BBB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100.822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99.811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99.903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−0.872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1.520917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617134"/>
                  </a:ext>
                </a:extLst>
              </a:tr>
              <a:tr h="243794">
                <a:tc>
                  <a:txBody>
                    <a:bodyPr/>
                    <a:lstStyle/>
                    <a:p>
                      <a:r>
                        <a:rPr lang="en-IN" sz="1200" dirty="0"/>
                        <a:t>BP Cap Mkts Amer Inc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BP4763976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3.790%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Feb 06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A1/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107.388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107.34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107.34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−0.116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0.655786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395885"/>
                  </a:ext>
                </a:extLst>
              </a:tr>
              <a:tr h="243794">
                <a:tc>
                  <a:txBody>
                    <a:bodyPr/>
                    <a:lstStyle/>
                    <a:p>
                      <a:r>
                        <a:rPr lang="en-IN" sz="1200" dirty="0"/>
                        <a:t>Glaxo Smithlinke Cap Inc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GSK4632356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3.375%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May 15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A2/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105.279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105.214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105.228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−0.028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0.328114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26672"/>
                  </a:ext>
                </a:extLst>
              </a:tr>
              <a:tr h="243794">
                <a:tc>
                  <a:txBody>
                    <a:bodyPr/>
                    <a:lstStyle/>
                    <a:p>
                      <a:r>
                        <a:rPr lang="en-IN" sz="1200" dirty="0"/>
                        <a:t>Intel Corp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INTC4969549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4.750%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Mar 25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A1/A+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134.693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134.275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134.596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0.365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2.933182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342051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179AE-7389-1D7D-8677-C60FB9CF47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5358031"/>
            <a:ext cx="8458200" cy="809305"/>
          </a:xfrm>
        </p:spPr>
        <p:txBody>
          <a:bodyPr/>
          <a:lstStyle/>
          <a:p>
            <a:r>
              <a:rPr lang="en-IN" sz="1800" b="1" dirty="0"/>
              <a:t>Figure 4.2</a:t>
            </a:r>
            <a:r>
              <a:rPr lang="en-IN" sz="1800" dirty="0"/>
              <a:t> Listing of corporate bonds.</a:t>
            </a:r>
          </a:p>
          <a:p>
            <a:r>
              <a:rPr lang="en-IN" sz="1800" i="1" dirty="0"/>
              <a:t>Source:</a:t>
            </a:r>
            <a:r>
              <a:rPr lang="en-IN" sz="1800" dirty="0"/>
              <a:t> F</a:t>
            </a:r>
            <a:r>
              <a:rPr lang="en-IN" sz="100" dirty="0"/>
              <a:t> </a:t>
            </a:r>
            <a:r>
              <a:rPr lang="en-IN" sz="1800" dirty="0"/>
              <a:t>I</a:t>
            </a:r>
            <a:r>
              <a:rPr lang="en-IN" sz="100" dirty="0"/>
              <a:t> </a:t>
            </a:r>
            <a:r>
              <a:rPr lang="en-IN" sz="1800" dirty="0"/>
              <a:t>NRA (Financial Industry Regulatory Authority), August 24,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7EBE5-9B92-22CF-34D9-5B2216AC6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51E55-6873-49E2-B8D5-2F265E6F197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73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F6F73-596B-025A-D426-77342E6DB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/>
              <a:t>Preferred Stock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DC6B6-4DFE-5F06-C9AF-AB8319AF187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3172" y="1276709"/>
            <a:ext cx="8458200" cy="2838091"/>
          </a:xfrm>
        </p:spPr>
        <p:txBody>
          <a:bodyPr/>
          <a:lstStyle/>
          <a:p>
            <a:r>
              <a:rPr lang="en-US" dirty="0"/>
              <a:t>Considered to be equity, but often included in the fixed-income universe.</a:t>
            </a:r>
          </a:p>
          <a:p>
            <a:r>
              <a:rPr lang="en-US" dirty="0"/>
              <a:t>Like bonds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Promises to pay a specified cash flow stream.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Commonly pays a fixed dividend.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Rarely gives holders full voting privileges in firm.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C563A-56A8-6E6E-E12D-DC13C19D9F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4343400"/>
            <a:ext cx="8458200" cy="1804481"/>
          </a:xfrm>
        </p:spPr>
        <p:txBody>
          <a:bodyPr/>
          <a:lstStyle/>
          <a:p>
            <a:r>
              <a:rPr lang="en-US" dirty="0"/>
              <a:t>Unlike bonds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Failure to pay the promised dividend does not result in corporate bankruptcy.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Dividends owed cumulate.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67FC1-87A4-3469-74BF-3A5FA92D12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51E55-6873-49E2-B8D5-2F265E6F197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259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 lIns="90488" tIns="44450" rIns="90488" bIns="44450">
            <a:normAutofit/>
          </a:bodyPr>
          <a:lstStyle/>
          <a:p>
            <a:endParaRPr lang="en-US" sz="28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i="1" dirty="0"/>
              <a:t>P</a:t>
            </a:r>
            <a:r>
              <a:rPr lang="en-US" sz="2400" i="1" baseline="-25000" dirty="0"/>
              <a:t>B</a:t>
            </a:r>
            <a:r>
              <a:rPr lang="en-US" sz="2400" dirty="0"/>
              <a:t> = Price of the bond</a:t>
            </a:r>
          </a:p>
          <a:p>
            <a:r>
              <a:rPr lang="en-US" sz="2400" i="1" dirty="0"/>
              <a:t>C</a:t>
            </a:r>
            <a:r>
              <a:rPr lang="en-US" sz="2400" i="1" baseline="-25000" dirty="0"/>
              <a:t>t</a:t>
            </a:r>
            <a:r>
              <a:rPr lang="en-US" sz="2400" dirty="0"/>
              <a:t> = Interest or coupon payments</a:t>
            </a:r>
          </a:p>
          <a:p>
            <a:r>
              <a:rPr lang="en-US" sz="2400" i="1" dirty="0"/>
              <a:t>T</a:t>
            </a:r>
            <a:r>
              <a:rPr lang="en-US" sz="2400" dirty="0"/>
              <a:t> = 	Number of periods to maturity</a:t>
            </a:r>
          </a:p>
          <a:p>
            <a:r>
              <a:rPr lang="en-US" sz="2400" i="1" dirty="0"/>
              <a:t>r</a:t>
            </a:r>
            <a:r>
              <a:rPr lang="en-US" sz="2400" dirty="0"/>
              <a:t> = 	Semi-annual discount rate or the semi-annual yield to maturity</a:t>
            </a:r>
          </a:p>
          <a:p>
            <a:endParaRPr lang="en-US" sz="3200" dirty="0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 lIns="90488" tIns="44450" rIns="90488" bIns="44450" anchorCtr="1">
            <a:normAutofit/>
          </a:bodyPr>
          <a:lstStyle/>
          <a:p>
            <a:r>
              <a:rPr lang="en-US" sz="3800" dirty="0"/>
              <a:t>Bond Pricing</a:t>
            </a: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654060"/>
              </p:ext>
            </p:extLst>
          </p:nvPr>
        </p:nvGraphicFramePr>
        <p:xfrm>
          <a:off x="1371600" y="1524000"/>
          <a:ext cx="4876800" cy="98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1612800" imgH="419040" progId="Equation.DSMT4">
                  <p:embed/>
                </p:oleObj>
              </mc:Choice>
              <mc:Fallback>
                <p:oleObj name="Equation" r:id="rId3" imgW="1612800" imgH="419040" progId="Equation.DSMT4">
                  <p:embed/>
                  <p:pic>
                    <p:nvPicPr>
                      <p:cNvPr id="0" name="Object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24000"/>
                        <a:ext cx="4876800" cy="98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767525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14&amp;quot;&quot;/&gt;&lt;property id=&quot;20307&quot; value=&quot;292&quot;/&gt;&lt;/object&gt;&lt;object type=&quot;3&quot; unique_id=&quot;10005&quot;&gt;&lt;property id=&quot;20148&quot; value=&quot;5&quot;/&gt;&lt;property id=&quot;20300&quot; value=&quot;Slide 2 - &amp;quot;Bond Characteristics&amp;quot;&quot;/&gt;&lt;property id=&quot;20307&quot; value=&quot;293&quot;/&gt;&lt;/object&gt;&lt;object type=&quot;3&quot; unique_id=&quot;10006&quot;&gt;&lt;property id=&quot;20148&quot; value=&quot;5&quot;/&gt;&lt;property id=&quot;20300&quot; value=&quot;Slide 3 - &amp;quot;Bond Characteristics&amp;quot;&quot;/&gt;&lt;property id=&quot;20307&quot; value=&quot;327&quot;/&gt;&lt;/object&gt;&lt;object type=&quot;3&quot; unique_id=&quot;10007&quot;&gt;&lt;property id=&quot;20148&quot; value=&quot;5&quot;/&gt;&lt;property id=&quot;20300&quot; value=&quot;Slide 4 - &amp;quot;U.S. Treasury Bonds&amp;quot;&quot;/&gt;&lt;property id=&quot;20307&quot; value=&quot;294&quot;/&gt;&lt;/object&gt;&lt;object type=&quot;3&quot; unique_id=&quot;10008&quot;&gt;&lt;property id=&quot;20148&quot; value=&quot;5&quot;/&gt;&lt;property id=&quot;20300&quot; value=&quot;Slide 5 - &amp;quot;Corporate Bonds&amp;quot;&quot;/&gt;&lt;property id=&quot;20307&quot; value=&quot;328&quot;/&gt;&lt;/object&gt;&lt;object type=&quot;3&quot; unique_id=&quot;10009&quot;&gt;&lt;property id=&quot;20148&quot; value=&quot;5&quot;/&gt;&lt;property id=&quot;20300&quot; value=&quot;Slide 6 - &amp;quot;Preferred Stock&amp;quot;&quot;/&gt;&lt;property id=&quot;20307&quot; value=&quot;329&quot;/&gt;&lt;/object&gt;&lt;object type=&quot;3&quot; unique_id=&quot;10010&quot;&gt;&lt;property id=&quot;20148&quot; value=&quot;5&quot;/&gt;&lt;property id=&quot;20300&quot; value=&quot;Slide 7 - &amp;quot;Innovation in the Bond Market&amp;quot;&quot;/&gt;&lt;property id=&quot;20307&quot; value=&quot;298&quot;/&gt;&lt;/object&gt;&lt;object type=&quot;3&quot; unique_id=&quot;10011&quot;&gt;&lt;property id=&quot;20148&quot; value=&quot;5&quot;/&gt;&lt;property id=&quot;20300&quot; value=&quot;Slide 8 - &amp;quot;Table 14.1 Principal and Interest Payments for a Treasury Inflation Protected Security&amp;quot;&quot;/&gt;&lt;property id=&quot;20307&quot; value=&quot;299&quot;/&gt;&lt;/object&gt;&lt;object type=&quot;3&quot; unique_id=&quot;10012&quot;&gt;&lt;property id=&quot;20148&quot; value=&quot;5&quot;/&gt;&lt;property id=&quot;20300&quot; value=&quot;Slide 9 - &amp;quot;Bond Pricing&amp;quot;&quot;/&gt;&lt;property id=&quot;20307&quot; value=&quot;300&quot;/&gt;&lt;/object&gt;&lt;object type=&quot;3&quot; unique_id=&quot;10013&quot;&gt;&lt;property id=&quot;20148&quot; value=&quot;5&quot;/&gt;&lt;property id=&quot;20300&quot; value=&quot;Slide 10 - &amp;quot;Example 14.2: Bond Pricing&amp;quot;&quot;/&gt;&lt;property id=&quot;20307&quot; value=&quot;301&quot;/&gt;&lt;/object&gt;&lt;object type=&quot;3&quot; unique_id=&quot;10014&quot;&gt;&lt;property id=&quot;20148&quot; value=&quot;5&quot;/&gt;&lt;property id=&quot;20300&quot; value=&quot;Slide 11 - &amp;quot;Bond Prices and Yields&amp;quot;&quot;/&gt;&lt;property id=&quot;20307&quot; value=&quot;302&quot;/&gt;&lt;/object&gt;&lt;object type=&quot;3&quot; unique_id=&quot;10015&quot;&gt;&lt;property id=&quot;20148&quot; value=&quot;5&quot;/&gt;&lt;property id=&quot;20300&quot; value=&quot;Slide 12 - &amp;quot;Figure 14.3 The Inverse Relationship Between Bond Prices and Yields&amp;quot;&quot;/&gt;&lt;property id=&quot;20307&quot; value=&quot;303&quot;/&gt;&lt;/object&gt;&lt;object type=&quot;3&quot; unique_id=&quot;10016&quot;&gt;&lt;property id=&quot;20148&quot; value=&quot;5&quot;/&gt;&lt;property id=&quot;20300&quot; value=&quot;Slide 13 - &amp;quot;Table 14.2 Bond Prices at &amp;#x0D;&amp;#x0A;Different Interest Rates&amp;quot;&quot;/&gt;&lt;property id=&quot;20307&quot; value=&quot;304&quot;/&gt;&lt;/object&gt;&lt;object type=&quot;3&quot; unique_id=&quot;10017&quot;&gt;&lt;property id=&quot;20148&quot; value=&quot;5&quot;/&gt;&lt;property id=&quot;20300&quot; value=&quot;Slide 14 - &amp;quot;Yield to Maturity&amp;quot;&quot;/&gt;&lt;property id=&quot;20307&quot; value=&quot;305&quot;/&gt;&lt;/object&gt;&lt;object type=&quot;3&quot; unique_id=&quot;10018&quot;&gt;&lt;property id=&quot;20148&quot; value=&quot;5&quot;/&gt;&lt;property id=&quot;20300&quot; value=&quot;Slide 15 - &amp;quot;Yield to Maturity Example&amp;quot;&quot;/&gt;&lt;property id=&quot;20307&quot; value=&quot;306&quot;/&gt;&lt;/object&gt;&lt;object type=&quot;3&quot; unique_id=&quot;10019&quot;&gt;&lt;property id=&quot;20148&quot; value=&quot;5&quot;/&gt;&lt;property id=&quot;20300&quot; value=&quot;Slide 16 - &amp;quot;YTM vs. Current Yield&amp;quot;&quot;/&gt;&lt;property id=&quot;20307&quot; value=&quot;330&quot;/&gt;&lt;/object&gt;&lt;object type=&quot;3&quot; unique_id=&quot;10020&quot;&gt;&lt;property id=&quot;20148&quot; value=&quot;5&quot;/&gt;&lt;property id=&quot;20300&quot; value=&quot;Slide 17 - &amp;quot;Yield to Call&amp;quot;&quot;/&gt;&lt;property id=&quot;20307&quot; value=&quot;331&quot;/&gt;&lt;/object&gt;&lt;object type=&quot;3&quot; unique_id=&quot;10021&quot;&gt;&lt;property id=&quot;20148&quot; value=&quot;5&quot;/&gt;&lt;property id=&quot;20300&quot; value=&quot;Slide 18 - &amp;quot;Figure 14.4 Bond Prices: Callable and Straight Debt&amp;quot;&quot;/&gt;&lt;property id=&quot;20307&quot; value=&quot;308&quot;/&gt;&lt;/object&gt;&lt;object type=&quot;3&quot; unique_id=&quot;10022&quot;&gt;&lt;property id=&quot;20148&quot; value=&quot;5&quot;/&gt;&lt;property id=&quot;20300&quot; value=&quot;Slide 19 - &amp;quot;Realized Yield versus YTM&amp;quot;&quot;/&gt;&lt;property id=&quot;20307&quot; value=&quot;310&quot;/&gt;&lt;/object&gt;&lt;object type=&quot;3&quot; unique_id=&quot;10023&quot;&gt;&lt;property id=&quot;20148&quot; value=&quot;5&quot;/&gt;&lt;property id=&quot;20300&quot; value=&quot;Slide 20 - &amp;quot;Figure 14.5 Growth of Invested Funds&amp;quot;&quot;/&gt;&lt;property id=&quot;20307&quot; value=&quot;311&quot;/&gt;&lt;/object&gt;&lt;object type=&quot;3&quot; unique_id=&quot;10024&quot;&gt;&lt;property id=&quot;20148&quot; value=&quot;5&quot;/&gt;&lt;property id=&quot;20300&quot; value=&quot;Slide 21 - &amp;quot;Figure 14.6 Prices over Time of 30-Year Maturity, 6.5% Coupon Bonds&amp;quot;&quot;/&gt;&lt;property id=&quot;20307&quot; value=&quot;312&quot;/&gt;&lt;/object&gt;&lt;object type=&quot;3&quot; unique_id=&quot;10025&quot;&gt;&lt;property id=&quot;20148&quot; value=&quot;5&quot;/&gt;&lt;property id=&quot;20300&quot; value=&quot;Slide 22 - &amp;quot;YTM vs. HPR&amp;quot;&quot;/&gt;&lt;property id=&quot;20307&quot; value=&quot;332&quot;/&gt;&lt;/object&gt;&lt;object type=&quot;3&quot; unique_id=&quot;10026&quot;&gt;&lt;property id=&quot;20148&quot; value=&quot;5&quot;/&gt;&lt;property id=&quot;20300&quot; value=&quot;Slide 23 - &amp;quot;Figure 14.7 The Price of a 30-Year Zero-Coupon Bond over Time&amp;quot;&quot;/&gt;&lt;property id=&quot;20307&quot; value=&quot;315&quot;/&gt;&lt;/object&gt;&lt;object type=&quot;3&quot; unique_id=&quot;10027&quot;&gt;&lt;property id=&quot;20148&quot; value=&quot;5&quot;/&gt;&lt;property id=&quot;20300&quot; value=&quot;Slide 24 - &amp;quot;Default Risk and Bond Pricing&amp;quot;&quot;/&gt;&lt;property id=&quot;20307&quot; value=&quot;316&quot;/&gt;&lt;/object&gt;&lt;object type=&quot;3&quot; unique_id=&quot;10028&quot;&gt;&lt;property id=&quot;20148&quot; value=&quot;5&quot;/&gt;&lt;property id=&quot;20300&quot; value=&quot;Slide 25 - &amp;quot;Factors Used by Rating Companies&amp;quot;&quot;/&gt;&lt;property id=&quot;20307&quot; value=&quot;318&quot;/&gt;&lt;/object&gt;&lt;object type=&quot;3&quot; unique_id=&quot;10029&quot;&gt;&lt;property id=&quot;20148&quot; value=&quot;5&quot;/&gt;&lt;property id=&quot;20300&quot; value=&quot;Slide 26 - &amp;quot;Table 14.3 Financial Ratios and Default Risk by Rating Class, Long-Term Debt&amp;quot;&quot;/&gt;&lt;property id=&quot;20307&quot; value=&quot;319&quot;/&gt;&lt;/object&gt;&lt;object type=&quot;3&quot; unique_id=&quot;10030&quot;&gt;&lt;property id=&quot;20148&quot; value=&quot;5&quot;/&gt;&lt;property id=&quot;20300&quot; value=&quot;Slide 27 - &amp;quot;Figure 14.9 Discriminant Analysis&amp;quot;&quot;/&gt;&lt;property id=&quot;20307&quot; value=&quot;320&quot;/&gt;&lt;/object&gt;&lt;object type=&quot;3&quot; unique_id=&quot;10031&quot;&gt;&lt;property id=&quot;20148&quot; value=&quot;5&quot;/&gt;&lt;property id=&quot;20300&quot; value=&quot;Slide 28 - &amp;quot;Protection Against Default&amp;quot;&quot;/&gt;&lt;property id=&quot;20307&quot; value=&quot;321&quot;/&gt;&lt;/object&gt;&lt;object type=&quot;3&quot; unique_id=&quot;10032&quot;&gt;&lt;property id=&quot;20148&quot; value=&quot;5&quot;/&gt;&lt;property id=&quot;20300&quot; value=&quot;Slide 29 - &amp;quot;Default Risk and Yield&amp;quot;&quot;/&gt;&lt;property id=&quot;20307&quot; value=&quot;323&quot;/&gt;&lt;/object&gt;&lt;object type=&quot;3&quot; unique_id=&quot;10033&quot;&gt;&lt;property id=&quot;20148&quot; value=&quot;5&quot;/&gt;&lt;property id=&quot;20300&quot; value=&quot;Slide 30 - &amp;quot;Figure 14.11 Yield Spreads &amp;quot;&quot;/&gt;&lt;property id=&quot;20307&quot; value=&quot;324&quot;/&gt;&lt;/object&gt;&lt;object type=&quot;3&quot; unique_id=&quot;10034&quot;&gt;&lt;property id=&quot;20148&quot; value=&quot;5&quot;/&gt;&lt;property id=&quot;20300&quot; value=&quot;Slide 31 - &amp;quot;Credit Default Swaps&amp;quot;&quot;/&gt;&lt;property id=&quot;20307&quot; value=&quot;333&quot;/&gt;&lt;/object&gt;&lt;object type=&quot;3&quot; unique_id=&quot;10035&quot;&gt;&lt;property id=&quot;20148&quot; value=&quot;5&quot;/&gt;&lt;property id=&quot;20300&quot; value=&quot;Slide 32 - &amp;quot;Credit Default Swaps&amp;quot;&quot;/&gt;&lt;property id=&quot;20307&quot; value=&quot;334&quot;/&gt;&lt;/object&gt;&lt;object type=&quot;3&quot; unique_id=&quot;10036&quot;&gt;&lt;property id=&quot;20148&quot; value=&quot;5&quot;/&gt;&lt;property id=&quot;20300&quot; value=&quot;Slide 33 - &amp;quot;Figure 14.12 Prices of Credit Default Swaps&amp;quot;&quot;/&gt;&lt;property id=&quot;20307&quot; value=&quot;335&quot;/&gt;&lt;/object&gt;&lt;object type=&quot;3&quot; unique_id=&quot;10037&quot;&gt;&lt;property id=&quot;20148&quot; value=&quot;5&quot;/&gt;&lt;property id=&quot;20300&quot; value=&quot;Slide 34 - &amp;quot;Credit Risk and Collateralized Debt Obligations (CDOs)&amp;quot;&quot;/&gt;&lt;property id=&quot;20307&quot; value=&quot;325&quot;/&gt;&lt;/object&gt;&lt;object type=&quot;3&quot; unique_id=&quot;10038&quot;&gt;&lt;property id=&quot;20148&quot; value=&quot;5&quot;/&gt;&lt;property id=&quot;20300&quot; value=&quot;Slide 35 - &amp;quot;Figure 14.13 Collateralized Debt Obligations&amp;quot;&quot;/&gt;&lt;property id=&quot;20307&quot; value=&quot;32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10e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inContentSlideMaster">
  <a:themeElements>
    <a:clrScheme name="Custom 16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002060"/>
      </a:hlink>
      <a:folHlink>
        <a:srgbClr val="00206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B385948E-CF34-4CE8-9AC7-28DE40FDC656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3014</TotalTime>
  <Words>1941</Words>
  <Application>Microsoft Office PowerPoint</Application>
  <PresentationFormat>On-screen Show (4:3)</PresentationFormat>
  <Paragraphs>321</Paragraphs>
  <Slides>41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Constantia</vt:lpstr>
      <vt:lpstr>Calibri</vt:lpstr>
      <vt:lpstr>Times New Roman</vt:lpstr>
      <vt:lpstr>Arial</vt:lpstr>
      <vt:lpstr>MS PGothic</vt:lpstr>
      <vt:lpstr>Wingdings</vt:lpstr>
      <vt:lpstr>1_10e PPT template</vt:lpstr>
      <vt:lpstr>Office Theme</vt:lpstr>
      <vt:lpstr>MainContentSlideMaster</vt:lpstr>
      <vt:lpstr>Equation</vt:lpstr>
      <vt:lpstr>Chapter Fourteen</vt:lpstr>
      <vt:lpstr>Chapter Overview</vt:lpstr>
      <vt:lpstr>Bond Characteristics</vt:lpstr>
      <vt:lpstr>U.S. Treasury Bonds</vt:lpstr>
      <vt:lpstr>Table 14.1 Prices and Yields of U.S. Treasury Bonds, August 15, 2021</vt:lpstr>
      <vt:lpstr>Corporate Bonds</vt:lpstr>
      <vt:lpstr>Table 14.2 Listing of Corporate Bonds</vt:lpstr>
      <vt:lpstr>Preferred Stock</vt:lpstr>
      <vt:lpstr>Bond Pricing</vt:lpstr>
      <vt:lpstr>Example 14.2: Bond Pricing</vt:lpstr>
      <vt:lpstr>Accrued Interest and Quoted Bond Price</vt:lpstr>
      <vt:lpstr>Invoice Pricing</vt:lpstr>
      <vt:lpstr>Bond Prices and Yields</vt:lpstr>
      <vt:lpstr>Figure 14.3 The Inverse Relationship  Between Bond Prices and Yields</vt:lpstr>
      <vt:lpstr>Table 14.2 Bond Prices at  Different Interest Rates</vt:lpstr>
      <vt:lpstr>Bond Yields: Yield to Maturity</vt:lpstr>
      <vt:lpstr>Yield to Maturity Example</vt:lpstr>
      <vt:lpstr>Bond Yields: YTM vs. Current Yield</vt:lpstr>
      <vt:lpstr>Bond Yields: Yield to Call</vt:lpstr>
      <vt:lpstr>Figure 14.4 Bond Prices: Callable and  Straight Debt</vt:lpstr>
      <vt:lpstr>Bond Yields:  Realized Yield versus YTM</vt:lpstr>
      <vt:lpstr>Figure 14.5 Growth of Invested Funds</vt:lpstr>
      <vt:lpstr>Realized Compound Return  from Figure 14.5</vt:lpstr>
      <vt:lpstr>Figure 14.6 Prices over Time of  30-Year Maturity Bonds selling at 8% YTM</vt:lpstr>
      <vt:lpstr>Bond Prices Over Time:  YTM vs. HPR </vt:lpstr>
      <vt:lpstr>Holding-Period Return: Single Period</vt:lpstr>
      <vt:lpstr>Holding-Period Return Example</vt:lpstr>
      <vt:lpstr>Figure 14.7 The Price of a  30-Year Zero-Coupon Bond over Time</vt:lpstr>
      <vt:lpstr>Default Risk and Bond Pricing</vt:lpstr>
      <vt:lpstr>Default Risk and Bond Pricing</vt:lpstr>
      <vt:lpstr>Table 14.3 Financial Ratios and Default Risk  by Rating Class, Long-Term Debt</vt:lpstr>
      <vt:lpstr>Figure 14.9 Discriminant Analysis</vt:lpstr>
      <vt:lpstr>Figure 14.10 Apple’s 2015 Bond Issue</vt:lpstr>
      <vt:lpstr>Default Risk and Bond Pricing:  Bond Indentures</vt:lpstr>
      <vt:lpstr>YTM and Default Risk</vt:lpstr>
      <vt:lpstr>Figure 14.11 Yield Spreads </vt:lpstr>
      <vt:lpstr>What is a Credit Default Swap (CDS)?</vt:lpstr>
      <vt:lpstr>A CDS Example</vt:lpstr>
      <vt:lpstr>Default Risk and Bond Pricing</vt:lpstr>
      <vt:lpstr>PowerPoint Presentation</vt:lpstr>
      <vt:lpstr>Figure 14.12 Prices of Credit Default Swaps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Kee Chung</cp:lastModifiedBy>
  <cp:revision>205</cp:revision>
  <dcterms:created xsi:type="dcterms:W3CDTF">2004-10-03T21:09:17Z</dcterms:created>
  <dcterms:modified xsi:type="dcterms:W3CDTF">2025-09-26T18:34:58Z</dcterms:modified>
</cp:coreProperties>
</file>