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770" r:id="rId1"/>
  </p:sldMasterIdLst>
  <p:notesMasterIdLst>
    <p:notesMasterId r:id="rId32"/>
  </p:notesMasterIdLst>
  <p:handoutMasterIdLst>
    <p:handoutMasterId r:id="rId33"/>
  </p:handoutMasterIdLst>
  <p:sldIdLst>
    <p:sldId id="292" r:id="rId2"/>
    <p:sldId id="293" r:id="rId3"/>
    <p:sldId id="294" r:id="rId4"/>
    <p:sldId id="296" r:id="rId5"/>
    <p:sldId id="298" r:id="rId6"/>
    <p:sldId id="320" r:id="rId7"/>
    <p:sldId id="300" r:id="rId8"/>
    <p:sldId id="321" r:id="rId9"/>
    <p:sldId id="323" r:id="rId10"/>
    <p:sldId id="304" r:id="rId11"/>
    <p:sldId id="305" r:id="rId12"/>
    <p:sldId id="324" r:id="rId13"/>
    <p:sldId id="325" r:id="rId14"/>
    <p:sldId id="326" r:id="rId15"/>
    <p:sldId id="327" r:id="rId16"/>
    <p:sldId id="308" r:id="rId17"/>
    <p:sldId id="310" r:id="rId18"/>
    <p:sldId id="329" r:id="rId19"/>
    <p:sldId id="337" r:id="rId20"/>
    <p:sldId id="336" r:id="rId21"/>
    <p:sldId id="331" r:id="rId22"/>
    <p:sldId id="330" r:id="rId23"/>
    <p:sldId id="332" r:id="rId24"/>
    <p:sldId id="312" r:id="rId25"/>
    <p:sldId id="333" r:id="rId26"/>
    <p:sldId id="313" r:id="rId27"/>
    <p:sldId id="314" r:id="rId28"/>
    <p:sldId id="319" r:id="rId29"/>
    <p:sldId id="334" r:id="rId30"/>
    <p:sldId id="338" r:id="rId31"/>
  </p:sldIdLst>
  <p:sldSz cx="9144000" cy="6858000" type="screen4x3"/>
  <p:notesSz cx="6858000" cy="9144000"/>
  <p:custDataLst>
    <p:tags r:id="rId34"/>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03" autoAdjust="0"/>
    <p:restoredTop sz="94607" autoAdjust="0"/>
  </p:normalViewPr>
  <p:slideViewPr>
    <p:cSldViewPr>
      <p:cViewPr varScale="1">
        <p:scale>
          <a:sx n="124" d="100"/>
          <a:sy n="124" d="100"/>
        </p:scale>
        <p:origin x="211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92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1A39613A-D850-4021-B79B-C0076814B8C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cs typeface="+mn-cs"/>
              </a:defRPr>
            </a:lvl1pPr>
          </a:lstStyle>
          <a:p>
            <a:pPr>
              <a:defRPr/>
            </a:pPr>
            <a:endParaRPr lang="en-US" altLang="en-US"/>
          </a:p>
        </p:txBody>
      </p:sp>
      <p:sp>
        <p:nvSpPr>
          <p:cNvPr id="131075" name="Rectangle 3">
            <a:extLst>
              <a:ext uri="{FF2B5EF4-FFF2-40B4-BE49-F238E27FC236}">
                <a16:creationId xmlns:a16="http://schemas.microsoft.com/office/drawing/2014/main" id="{4F97BB9B-8F12-4B32-A46B-6D53C9F9B3CD}"/>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cs typeface="+mn-cs"/>
              </a:defRPr>
            </a:lvl1pPr>
          </a:lstStyle>
          <a:p>
            <a:pPr>
              <a:defRPr/>
            </a:pPr>
            <a:endParaRPr lang="en-US" altLang="en-US"/>
          </a:p>
        </p:txBody>
      </p:sp>
      <p:sp>
        <p:nvSpPr>
          <p:cNvPr id="131076" name="Rectangle 4">
            <a:extLst>
              <a:ext uri="{FF2B5EF4-FFF2-40B4-BE49-F238E27FC236}">
                <a16:creationId xmlns:a16="http://schemas.microsoft.com/office/drawing/2014/main" id="{E0B9D20C-287C-4DD1-875B-F93466361347}"/>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cs typeface="+mn-cs"/>
              </a:defRPr>
            </a:lvl1pPr>
          </a:lstStyle>
          <a:p>
            <a:pPr>
              <a:defRPr/>
            </a:pPr>
            <a:endParaRPr lang="en-US" altLang="en-US"/>
          </a:p>
        </p:txBody>
      </p:sp>
      <p:sp>
        <p:nvSpPr>
          <p:cNvPr id="131077" name="Rectangle 5">
            <a:extLst>
              <a:ext uri="{FF2B5EF4-FFF2-40B4-BE49-F238E27FC236}">
                <a16:creationId xmlns:a16="http://schemas.microsoft.com/office/drawing/2014/main" id="{CC9C7AA8-240E-42C1-83AB-244E9691D2FC}"/>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cs typeface="+mn-cs"/>
              </a:defRPr>
            </a:lvl1pPr>
          </a:lstStyle>
          <a:p>
            <a:pPr>
              <a:defRPr/>
            </a:pPr>
            <a:endParaRPr lang="en-US" altLang="en-US"/>
          </a:p>
        </p:txBody>
      </p:sp>
    </p:spTree>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40.742"/>
    </inkml:context>
    <inkml:brush xml:id="br0">
      <inkml:brushProperty name="width" value="0.025" units="cm"/>
      <inkml:brushProperty name="height" value="0.025" units="cm"/>
    </inkml:brush>
  </inkml:definitions>
  <inkml:trace contextRef="#ctx0" brushRef="#br0">0 1 24575,'0'0'0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41.294"/>
    </inkml:context>
    <inkml:brush xml:id="br0">
      <inkml:brushProperty name="width" value="0.025" units="cm"/>
      <inkml:brushProperty name="height" value="0.025" units="cm"/>
    </inkml:brush>
  </inkml:definitions>
  <inkml:trace contextRef="#ctx0" brushRef="#br0">0 1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41.777"/>
    </inkml:context>
    <inkml:brush xml:id="br0">
      <inkml:brushProperty name="width" value="0.025" units="cm"/>
      <inkml:brushProperty name="height" value="0.025" units="cm"/>
    </inkml:brush>
  </inkml:definitions>
  <inkml:trace contextRef="#ctx0" brushRef="#br0">0 1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57.017"/>
    </inkml:context>
    <inkml:brush xml:id="br0">
      <inkml:brushProperty name="width" value="0.025" units="cm"/>
      <inkml:brushProperty name="height" value="0.025" units="cm"/>
    </inkml:brush>
  </inkml:definitions>
  <inkml:trace contextRef="#ctx0" brushRef="#br0">1 1 24575,'0'0'0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57.950"/>
    </inkml:context>
    <inkml:brush xml:id="br0">
      <inkml:brushProperty name="width" value="0.025" units="cm"/>
      <inkml:brushProperty name="height" value="0.025" units="cm"/>
    </inkml:brush>
  </inkml:definitions>
  <inkml:trace contextRef="#ctx0" brushRef="#br0">1 1 24575,'0'0'0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2:58.166"/>
    </inkml:context>
    <inkml:brush xml:id="br0">
      <inkml:brushProperty name="width" value="0.025" units="cm"/>
      <inkml:brushProperty name="height" value="0.025" units="cm"/>
    </inkml:brush>
  </inkml:definitions>
  <inkml:trace contextRef="#ctx0" brushRef="#br0">1 1 24575,'0'0'0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3-13T13:03:29.455"/>
    </inkml:context>
    <inkml:brush xml:id="br0">
      <inkml:brushProperty name="width" value="0.025" units="cm"/>
      <inkml:brushProperty name="height" value="0.02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1C90BF4A-4978-4EE3-ABB5-90EA7C12BAA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cs typeface="+mn-cs"/>
              </a:defRPr>
            </a:lvl1pPr>
          </a:lstStyle>
          <a:p>
            <a:pPr>
              <a:defRPr/>
            </a:pPr>
            <a:endParaRPr lang="en-US" altLang="en-US"/>
          </a:p>
        </p:txBody>
      </p:sp>
      <p:sp>
        <p:nvSpPr>
          <p:cNvPr id="63491" name="Rectangle 3">
            <a:extLst>
              <a:ext uri="{FF2B5EF4-FFF2-40B4-BE49-F238E27FC236}">
                <a16:creationId xmlns:a16="http://schemas.microsoft.com/office/drawing/2014/main" id="{1CE23438-8092-4C53-ADD6-48CC3857B0F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cs typeface="+mn-cs"/>
              </a:defRPr>
            </a:lvl1pPr>
          </a:lstStyle>
          <a:p>
            <a:pPr>
              <a:defRPr/>
            </a:pPr>
            <a:endParaRPr lang="en-US" altLang="en-US"/>
          </a:p>
        </p:txBody>
      </p:sp>
      <p:sp>
        <p:nvSpPr>
          <p:cNvPr id="13316" name="Rectangle 4">
            <a:extLst>
              <a:ext uri="{FF2B5EF4-FFF2-40B4-BE49-F238E27FC236}">
                <a16:creationId xmlns:a16="http://schemas.microsoft.com/office/drawing/2014/main" id="{B4D7DC25-511C-D798-261A-138A68B8D69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3" name="Rectangle 5">
            <a:extLst>
              <a:ext uri="{FF2B5EF4-FFF2-40B4-BE49-F238E27FC236}">
                <a16:creationId xmlns:a16="http://schemas.microsoft.com/office/drawing/2014/main" id="{B7F85187-5464-4666-B2E2-DCE14D11C67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3494" name="Rectangle 6">
            <a:extLst>
              <a:ext uri="{FF2B5EF4-FFF2-40B4-BE49-F238E27FC236}">
                <a16:creationId xmlns:a16="http://schemas.microsoft.com/office/drawing/2014/main" id="{654458D9-3A8A-4D6F-A78D-150ED8A1F33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cs typeface="+mn-cs"/>
              </a:defRPr>
            </a:lvl1pPr>
          </a:lstStyle>
          <a:p>
            <a:pPr>
              <a:defRPr/>
            </a:pPr>
            <a:endParaRPr lang="en-US" altLang="en-US"/>
          </a:p>
        </p:txBody>
      </p:sp>
      <p:sp>
        <p:nvSpPr>
          <p:cNvPr id="63495" name="Rectangle 7">
            <a:extLst>
              <a:ext uri="{FF2B5EF4-FFF2-40B4-BE49-F238E27FC236}">
                <a16:creationId xmlns:a16="http://schemas.microsoft.com/office/drawing/2014/main" id="{A2BA007E-4159-44C6-AF09-ED7929A18F4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B1094A2-C841-5346-9295-7A94DEA94A2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0FD4E248-7840-048C-BEAE-3C26E1D3D05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63D609DB-EEA0-BF4C-8AD2-F742C227855E}" type="slidenum">
              <a:rPr lang="en-US" altLang="en-US"/>
              <a:pPr algn="r" eaLnBrk="1" hangingPunct="1">
                <a:spcBef>
                  <a:spcPct val="0"/>
                </a:spcBef>
              </a:pPr>
              <a:t>2</a:t>
            </a:fld>
            <a:endParaRPr lang="en-US" altLang="en-US"/>
          </a:p>
        </p:txBody>
      </p:sp>
      <p:sp>
        <p:nvSpPr>
          <p:cNvPr id="17411" name="Rectangle 2">
            <a:extLst>
              <a:ext uri="{FF2B5EF4-FFF2-40B4-BE49-F238E27FC236}">
                <a16:creationId xmlns:a16="http://schemas.microsoft.com/office/drawing/2014/main" id="{B536917E-3A22-7CB3-DD16-447F05DF8E99}"/>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eaLnBrk="1" hangingPunct="1"/>
            <a:endParaRPr lang="en-US" altLang="en-US">
              <a:latin typeface="Arial" panose="020B0604020202020204" pitchFamily="34" charset="0"/>
            </a:endParaRPr>
          </a:p>
        </p:txBody>
      </p:sp>
      <p:sp>
        <p:nvSpPr>
          <p:cNvPr id="17412" name="Rectangle 3">
            <a:extLst>
              <a:ext uri="{FF2B5EF4-FFF2-40B4-BE49-F238E27FC236}">
                <a16:creationId xmlns:a16="http://schemas.microsoft.com/office/drawing/2014/main" id="{D1566585-B4E9-E25A-1A75-3F7F0BA0116D}"/>
              </a:ext>
            </a:extLst>
          </p:cNvPr>
          <p:cNvSpPr>
            <a:spLocks noGrp="1" noRot="1" noChangeAspect="1" noChangeArrowheads="1" noTextEdit="1"/>
          </p:cNvSpPr>
          <p:nvPr>
            <p:ph type="sldImg"/>
          </p:nvPr>
        </p:nvSpPr>
        <p:spPr>
          <a:xfrm>
            <a:off x="1143000" y="685800"/>
            <a:ext cx="4573588" cy="3429000"/>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BFCAD6"/>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C9E0C05-C6B9-9A02-35F9-9F5E00EAD35E}"/>
              </a:ext>
            </a:extLst>
          </p:cNvPr>
          <p:cNvSpPr>
            <a:spLocks noChangeArrowheads="1"/>
          </p:cNvSpPr>
          <p:nvPr/>
        </p:nvSpPr>
        <p:spPr bwMode="auto">
          <a:xfrm>
            <a:off x="0" y="1222375"/>
            <a:ext cx="9144000" cy="1524000"/>
          </a:xfrm>
          <a:prstGeom prst="rect">
            <a:avLst/>
          </a:prstGeom>
          <a:solidFill>
            <a:srgbClr val="002B5C"/>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US" altLang="en-US"/>
          </a:p>
        </p:txBody>
      </p:sp>
      <p:sp>
        <p:nvSpPr>
          <p:cNvPr id="4" name="Rectangle 3">
            <a:extLst>
              <a:ext uri="{FF2B5EF4-FFF2-40B4-BE49-F238E27FC236}">
                <a16:creationId xmlns:a16="http://schemas.microsoft.com/office/drawing/2014/main" id="{1A995E30-F367-D3FF-84D8-1C894C7C64C0}"/>
              </a:ext>
            </a:extLst>
          </p:cNvPr>
          <p:cNvSpPr>
            <a:spLocks noChangeArrowheads="1"/>
          </p:cNvSpPr>
          <p:nvPr/>
        </p:nvSpPr>
        <p:spPr bwMode="auto">
          <a:xfrm>
            <a:off x="533400" y="6172200"/>
            <a:ext cx="8610600" cy="457200"/>
          </a:xfrm>
          <a:prstGeom prst="rect">
            <a:avLst/>
          </a:prstGeom>
          <a:solidFill>
            <a:srgbClr val="002B5C"/>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US" altLang="en-US"/>
          </a:p>
        </p:txBody>
      </p:sp>
      <p:sp>
        <p:nvSpPr>
          <p:cNvPr id="5" name="Text Box 7">
            <a:extLst>
              <a:ext uri="{FF2B5EF4-FFF2-40B4-BE49-F238E27FC236}">
                <a16:creationId xmlns:a16="http://schemas.microsoft.com/office/drawing/2014/main" id="{793813A0-EA5F-37C1-9197-9B0E79906B29}"/>
              </a:ext>
            </a:extLst>
          </p:cNvPr>
          <p:cNvSpPr txBox="1">
            <a:spLocks noChangeArrowheads="1"/>
          </p:cNvSpPr>
          <p:nvPr/>
        </p:nvSpPr>
        <p:spPr bwMode="auto">
          <a:xfrm>
            <a:off x="5029200" y="6232525"/>
            <a:ext cx="4114800" cy="396875"/>
          </a:xfrm>
          <a:prstGeom prst="rect">
            <a:avLst/>
          </a:prstGeom>
          <a:noFill/>
          <a:ln>
            <a:noFill/>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defRPr/>
            </a:pPr>
            <a:r>
              <a:rPr lang="en-US" altLang="en-US" sz="2000" dirty="0">
                <a:solidFill>
                  <a:schemeClr val="bg1"/>
                </a:solidFill>
                <a:latin typeface="Constantia" pitchFamily="18" charset="0"/>
              </a:rPr>
              <a:t>INVESTMENTS</a:t>
            </a:r>
            <a:r>
              <a:rPr lang="en-US" altLang="en-US" dirty="0">
                <a:latin typeface="Constantia" pitchFamily="18" charset="0"/>
              </a:rPr>
              <a:t> </a:t>
            </a:r>
            <a:r>
              <a:rPr lang="en-US" altLang="en-US" sz="2000" dirty="0">
                <a:solidFill>
                  <a:schemeClr val="bg1"/>
                </a:solidFill>
                <a:latin typeface="Constantia" pitchFamily="18" charset="0"/>
              </a:rPr>
              <a:t>|</a:t>
            </a:r>
            <a:r>
              <a:rPr lang="en-US" altLang="en-US" sz="1400" dirty="0">
                <a:solidFill>
                  <a:schemeClr val="bg1"/>
                </a:solidFill>
                <a:latin typeface="Constantia" pitchFamily="18" charset="0"/>
              </a:rPr>
              <a:t> BODIE, KANE, MARCUS</a:t>
            </a:r>
          </a:p>
        </p:txBody>
      </p:sp>
      <p:sp>
        <p:nvSpPr>
          <p:cNvPr id="6" name="Rectangle 2">
            <a:extLst>
              <a:ext uri="{FF2B5EF4-FFF2-40B4-BE49-F238E27FC236}">
                <a16:creationId xmlns:a16="http://schemas.microsoft.com/office/drawing/2014/main" id="{42CB47BA-32C0-9C62-F929-ADF71B453C72}"/>
              </a:ext>
            </a:extLst>
          </p:cNvPr>
          <p:cNvSpPr>
            <a:spLocks noChangeArrowheads="1"/>
          </p:cNvSpPr>
          <p:nvPr userDrawn="1"/>
        </p:nvSpPr>
        <p:spPr bwMode="auto">
          <a:xfrm>
            <a:off x="533400" y="6629400"/>
            <a:ext cx="8305800" cy="246063"/>
          </a:xfrm>
          <a:prstGeom prst="rect">
            <a:avLst/>
          </a:prstGeom>
          <a:noFill/>
          <a:ln>
            <a:noFill/>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IN" altLang="en-US" sz="1000">
                <a:latin typeface="Times New Roman" pitchFamily="18" charset="0"/>
                <a:ea typeface="Tahoma" pitchFamily="34" charset="0"/>
                <a:cs typeface="Times New Roman" pitchFamily="18" charset="0"/>
              </a:rPr>
              <a:t>Copyright © 2014 McGraw-Hill Education. All rights reserved. No reproduction or distribution without the prior written consent of McGraw-Hill Education.</a:t>
            </a:r>
          </a:p>
        </p:txBody>
      </p:sp>
      <p:sp>
        <p:nvSpPr>
          <p:cNvPr id="2" name="Title 1"/>
          <p:cNvSpPr>
            <a:spLocks noGrp="1"/>
          </p:cNvSpPr>
          <p:nvPr>
            <p:ph type="ctrTitle"/>
          </p:nvPr>
        </p:nvSpPr>
        <p:spPr>
          <a:xfrm>
            <a:off x="685800" y="1249362"/>
            <a:ext cx="7772400" cy="1470025"/>
          </a:xfrm>
        </p:spPr>
        <p:txBody>
          <a:bodyPr/>
          <a:lstStyle>
            <a:lvl1pPr>
              <a:defRPr>
                <a:solidFill>
                  <a:schemeClr val="bg1"/>
                </a:solidFill>
                <a:latin typeface="Constantia" panose="02030602050306030303" pitchFamily="18" charset="0"/>
              </a:defRPr>
            </a:lvl1pPr>
          </a:lstStyle>
          <a:p>
            <a:r>
              <a:rPr lang="en-US"/>
              <a:t>Click to edit Master title style</a:t>
            </a:r>
            <a:endParaRPr lang="en-US" dirty="0"/>
          </a:p>
        </p:txBody>
      </p:sp>
      <p:sp>
        <p:nvSpPr>
          <p:cNvPr id="11" name="Subtitle 2"/>
          <p:cNvSpPr>
            <a:spLocks noGrp="1"/>
          </p:cNvSpPr>
          <p:nvPr>
            <p:ph type="subTitle" idx="1"/>
          </p:nvPr>
        </p:nvSpPr>
        <p:spPr>
          <a:xfrm>
            <a:off x="1371600" y="3048000"/>
            <a:ext cx="6400800" cy="1752600"/>
          </a:xfrm>
        </p:spPr>
        <p:txBody>
          <a:bodyPr>
            <a:normAutofit/>
          </a:bodyPr>
          <a:lstStyle>
            <a:lvl1pPr marL="0" indent="0">
              <a:buNone/>
              <a:defRPr/>
            </a:lvl1pPr>
          </a:lstStyle>
          <a:p>
            <a:r>
              <a:rPr lang="en-US"/>
              <a:t>Click to edit Master subtitle style</a:t>
            </a:r>
            <a:endParaRPr lang="en-US" dirty="0"/>
          </a:p>
        </p:txBody>
      </p:sp>
    </p:spTree>
    <p:extLst>
      <p:ext uri="{BB962C8B-B14F-4D97-AF65-F5344CB8AC3E}">
        <p14:creationId xmlns:p14="http://schemas.microsoft.com/office/powerpoint/2010/main" val="3293344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3067C5-AC7F-6F01-B0F0-6CD1F183F13B}"/>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72C440A6-39EC-6E42-8589-0F6621506947}" type="datetimeFigureOut">
              <a:rPr lang="en-US"/>
              <a:pPr>
                <a:defRPr/>
              </a:pPr>
              <a:t>3/9/25</a:t>
            </a:fld>
            <a:endParaRPr lang="en-US"/>
          </a:p>
        </p:txBody>
      </p:sp>
      <p:sp>
        <p:nvSpPr>
          <p:cNvPr id="5" name="Footer Placeholder 4">
            <a:extLst>
              <a:ext uri="{FF2B5EF4-FFF2-40B4-BE49-F238E27FC236}">
                <a16:creationId xmlns:a16="http://schemas.microsoft.com/office/drawing/2014/main" id="{4DED7529-D414-3094-D744-F174FA29BB8A}"/>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6" name="Slide Number Placeholder 5">
            <a:extLst>
              <a:ext uri="{FF2B5EF4-FFF2-40B4-BE49-F238E27FC236}">
                <a16:creationId xmlns:a16="http://schemas.microsoft.com/office/drawing/2014/main" id="{F28E64E8-2CDB-7409-A20B-F25A13E238D0}"/>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E9392DE5-1596-5D4F-8E43-C61A583793E8}" type="slidenum">
              <a:rPr lang="en-US" altLang="en-US"/>
              <a:pPr/>
              <a:t>‹#›</a:t>
            </a:fld>
            <a:endParaRPr lang="en-US" altLang="en-US"/>
          </a:p>
        </p:txBody>
      </p:sp>
    </p:spTree>
    <p:extLst>
      <p:ext uri="{BB962C8B-B14F-4D97-AF65-F5344CB8AC3E}">
        <p14:creationId xmlns:p14="http://schemas.microsoft.com/office/powerpoint/2010/main" val="4061528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3BB2A-2B0A-CEAB-90D5-BD7480944CF0}"/>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D6A1AD0E-AB8F-284B-A14A-6B59EF252034}" type="datetimeFigureOut">
              <a:rPr lang="en-US"/>
              <a:pPr>
                <a:defRPr/>
              </a:pPr>
              <a:t>3/9/25</a:t>
            </a:fld>
            <a:endParaRPr lang="en-US"/>
          </a:p>
        </p:txBody>
      </p:sp>
      <p:sp>
        <p:nvSpPr>
          <p:cNvPr id="5" name="Footer Placeholder 4">
            <a:extLst>
              <a:ext uri="{FF2B5EF4-FFF2-40B4-BE49-F238E27FC236}">
                <a16:creationId xmlns:a16="http://schemas.microsoft.com/office/drawing/2014/main" id="{10AF1A81-A229-55BE-1D76-88F8E534541A}"/>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6" name="Slide Number Placeholder 5">
            <a:extLst>
              <a:ext uri="{FF2B5EF4-FFF2-40B4-BE49-F238E27FC236}">
                <a16:creationId xmlns:a16="http://schemas.microsoft.com/office/drawing/2014/main" id="{6BFE1A94-5729-DAFA-E46B-4888B9AA891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23FDB333-4199-0A4C-A0C5-C012007FEE8C}" type="slidenum">
              <a:rPr lang="en-US" altLang="en-US"/>
              <a:pPr/>
              <a:t>‹#›</a:t>
            </a:fld>
            <a:endParaRPr lang="en-US" altLang="en-US"/>
          </a:p>
        </p:txBody>
      </p:sp>
    </p:spTree>
    <p:extLst>
      <p:ext uri="{BB962C8B-B14F-4D97-AF65-F5344CB8AC3E}">
        <p14:creationId xmlns:p14="http://schemas.microsoft.com/office/powerpoint/2010/main" val="2319513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4FDD5EC-FA42-5A79-F535-F2BD33CA2629}"/>
              </a:ext>
            </a:extLst>
          </p:cNvPr>
          <p:cNvSpPr>
            <a:spLocks noChangeArrowheads="1"/>
          </p:cNvSpPr>
          <p:nvPr/>
        </p:nvSpPr>
        <p:spPr bwMode="auto">
          <a:xfrm>
            <a:off x="0" y="188913"/>
            <a:ext cx="8305800" cy="1066800"/>
          </a:xfrm>
          <a:prstGeom prst="rect">
            <a:avLst/>
          </a:prstGeom>
          <a:solidFill>
            <a:srgbClr val="002B5C"/>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US" altLang="en-US"/>
          </a:p>
        </p:txBody>
      </p:sp>
      <p:sp>
        <p:nvSpPr>
          <p:cNvPr id="5" name="Rectangle 3">
            <a:extLst>
              <a:ext uri="{FF2B5EF4-FFF2-40B4-BE49-F238E27FC236}">
                <a16:creationId xmlns:a16="http://schemas.microsoft.com/office/drawing/2014/main" id="{995333BC-8A83-31B6-22D9-3B2BCC33B9AE}"/>
              </a:ext>
            </a:extLst>
          </p:cNvPr>
          <p:cNvSpPr>
            <a:spLocks noChangeArrowheads="1"/>
          </p:cNvSpPr>
          <p:nvPr userDrawn="1"/>
        </p:nvSpPr>
        <p:spPr bwMode="auto">
          <a:xfrm>
            <a:off x="533400" y="6172200"/>
            <a:ext cx="8610600" cy="457200"/>
          </a:xfrm>
          <a:prstGeom prst="rect">
            <a:avLst/>
          </a:prstGeom>
          <a:solidFill>
            <a:srgbClr val="002B5C"/>
          </a:solidFill>
          <a:ln w="9525">
            <a:solidFill>
              <a:schemeClr val="tx1"/>
            </a:solidFill>
            <a:miter lim="800000"/>
            <a:headEnd/>
            <a:tailEnd/>
          </a:ln>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endParaRPr lang="en-US" altLang="en-US"/>
          </a:p>
        </p:txBody>
      </p:sp>
      <p:sp>
        <p:nvSpPr>
          <p:cNvPr id="6" name="Text Box 7">
            <a:extLst>
              <a:ext uri="{FF2B5EF4-FFF2-40B4-BE49-F238E27FC236}">
                <a16:creationId xmlns:a16="http://schemas.microsoft.com/office/drawing/2014/main" id="{6A66D6E3-B941-00B8-9532-C40EB42C745E}"/>
              </a:ext>
            </a:extLst>
          </p:cNvPr>
          <p:cNvSpPr txBox="1">
            <a:spLocks noChangeArrowheads="1"/>
          </p:cNvSpPr>
          <p:nvPr userDrawn="1"/>
        </p:nvSpPr>
        <p:spPr bwMode="auto">
          <a:xfrm>
            <a:off x="5029200" y="6232525"/>
            <a:ext cx="4114800" cy="396875"/>
          </a:xfrm>
          <a:prstGeom prst="rect">
            <a:avLst/>
          </a:prstGeom>
          <a:noFill/>
          <a:ln>
            <a:noFill/>
          </a:ln>
          <a:effec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defRPr/>
            </a:pPr>
            <a:r>
              <a:rPr lang="en-US" altLang="en-US" sz="2000" dirty="0">
                <a:solidFill>
                  <a:schemeClr val="bg1"/>
                </a:solidFill>
                <a:latin typeface="Constantia" pitchFamily="18" charset="0"/>
              </a:rPr>
              <a:t>INVESTMENTS</a:t>
            </a:r>
            <a:r>
              <a:rPr lang="en-US" altLang="en-US" dirty="0">
                <a:latin typeface="Constantia" pitchFamily="18" charset="0"/>
              </a:rPr>
              <a:t> </a:t>
            </a:r>
            <a:r>
              <a:rPr lang="en-US" altLang="en-US" sz="2000" dirty="0">
                <a:solidFill>
                  <a:schemeClr val="bg1"/>
                </a:solidFill>
                <a:latin typeface="Constantia" pitchFamily="18" charset="0"/>
              </a:rPr>
              <a:t>|</a:t>
            </a:r>
            <a:r>
              <a:rPr lang="en-US" altLang="en-US" sz="1400" dirty="0">
                <a:solidFill>
                  <a:schemeClr val="bg1"/>
                </a:solidFill>
                <a:latin typeface="Constantia" pitchFamily="18" charset="0"/>
              </a:rPr>
              <a:t> BODIE, KANE, MARCUS</a:t>
            </a:r>
          </a:p>
        </p:txBody>
      </p:sp>
      <p:sp>
        <p:nvSpPr>
          <p:cNvPr id="7" name="Rectangle 5">
            <a:extLst>
              <a:ext uri="{FF2B5EF4-FFF2-40B4-BE49-F238E27FC236}">
                <a16:creationId xmlns:a16="http://schemas.microsoft.com/office/drawing/2014/main" id="{563D951A-7AAC-0A9F-51F2-280C4E97AB6D}"/>
              </a:ext>
            </a:extLst>
          </p:cNvPr>
          <p:cNvSpPr txBox="1">
            <a:spLocks noChangeArrowheads="1"/>
          </p:cNvSpPr>
          <p:nvPr userDrawn="1"/>
        </p:nvSpPr>
        <p:spPr bwMode="auto">
          <a:xfrm>
            <a:off x="152400" y="6264275"/>
            <a:ext cx="1600200" cy="365125"/>
          </a:xfrm>
          <a:prstGeom prst="rect">
            <a:avLst/>
          </a:prstGeom>
          <a:noFill/>
          <a:ln>
            <a:noFill/>
          </a:ln>
        </p:spPr>
        <p:txBody>
          <a:bodyPr lIns="45720" rIns="4572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a:latin typeface="Times New Roman" panose="02020603050405020304" pitchFamily="18" charset="0"/>
                <a:cs typeface="Times New Roman" panose="02020603050405020304" pitchFamily="18" charset="0"/>
              </a:rPr>
              <a:t>9-</a:t>
            </a:r>
            <a:fld id="{2EA90942-81E7-8C41-8C2A-F3AEFE8EE137}" type="slidenum">
              <a:rPr lang="en-US" altLang="en-US" sz="1200">
                <a:latin typeface="Times New Roman" panose="02020603050405020304" pitchFamily="18" charset="0"/>
                <a:cs typeface="Times New Roman" panose="02020603050405020304" pitchFamily="18" charset="0"/>
              </a:rPr>
              <a:pPr eaLnBrk="1" hangingPunct="1"/>
              <a:t>‹#›</a:t>
            </a:fld>
            <a:endParaRPr lang="en-US" altLang="en-US" sz="120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0" y="152402"/>
            <a:ext cx="8229600" cy="1143000"/>
          </a:xfrm>
        </p:spPr>
        <p:txBody>
          <a:bodyPr/>
          <a:lstStyle>
            <a:lvl1pPr>
              <a:defRPr>
                <a:solidFill>
                  <a:schemeClr val="bg1"/>
                </a:solidFill>
                <a:latin typeface="Constantia" panose="02030602050306030303" pitchFamily="18"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011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87790D-AC4C-F946-F5E0-6980CA2ED204}"/>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FFAA30E7-A73D-0D42-ABC0-A421596224BA}" type="datetimeFigureOut">
              <a:rPr lang="en-US"/>
              <a:pPr>
                <a:defRPr/>
              </a:pPr>
              <a:t>3/9/25</a:t>
            </a:fld>
            <a:endParaRPr lang="en-US"/>
          </a:p>
        </p:txBody>
      </p:sp>
      <p:sp>
        <p:nvSpPr>
          <p:cNvPr id="5" name="Footer Placeholder 4">
            <a:extLst>
              <a:ext uri="{FF2B5EF4-FFF2-40B4-BE49-F238E27FC236}">
                <a16:creationId xmlns:a16="http://schemas.microsoft.com/office/drawing/2014/main" id="{4172E3F4-7368-A668-6F1F-9FDAAF4E37B0}"/>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6" name="Slide Number Placeholder 5">
            <a:extLst>
              <a:ext uri="{FF2B5EF4-FFF2-40B4-BE49-F238E27FC236}">
                <a16:creationId xmlns:a16="http://schemas.microsoft.com/office/drawing/2014/main" id="{29CB2AD7-0BC8-0CBC-0575-5A649684305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10018008-5BE1-5545-A895-A6361D2FE281}" type="slidenum">
              <a:rPr lang="en-US" altLang="en-US"/>
              <a:pPr/>
              <a:t>‹#›</a:t>
            </a:fld>
            <a:endParaRPr lang="en-US" altLang="en-US"/>
          </a:p>
        </p:txBody>
      </p:sp>
    </p:spTree>
    <p:extLst>
      <p:ext uri="{BB962C8B-B14F-4D97-AF65-F5344CB8AC3E}">
        <p14:creationId xmlns:p14="http://schemas.microsoft.com/office/powerpoint/2010/main" val="426750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075B26B-D1CF-935F-F474-383B8527E1C1}"/>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1305EF7F-64F0-FC43-9FE6-6DE68722D7EC}" type="datetimeFigureOut">
              <a:rPr lang="en-US"/>
              <a:pPr>
                <a:defRPr/>
              </a:pPr>
              <a:t>3/9/25</a:t>
            </a:fld>
            <a:endParaRPr lang="en-US"/>
          </a:p>
        </p:txBody>
      </p:sp>
      <p:sp>
        <p:nvSpPr>
          <p:cNvPr id="6" name="Footer Placeholder 4">
            <a:extLst>
              <a:ext uri="{FF2B5EF4-FFF2-40B4-BE49-F238E27FC236}">
                <a16:creationId xmlns:a16="http://schemas.microsoft.com/office/drawing/2014/main" id="{431FA0BD-AA6C-687C-2830-8F20E68D66F2}"/>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7" name="Slide Number Placeholder 5">
            <a:extLst>
              <a:ext uri="{FF2B5EF4-FFF2-40B4-BE49-F238E27FC236}">
                <a16:creationId xmlns:a16="http://schemas.microsoft.com/office/drawing/2014/main" id="{42D1AF54-5D8B-1D81-0398-2AC247AABE61}"/>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6242324B-61FA-844A-ACB4-0600B8B00AEC}" type="slidenum">
              <a:rPr lang="en-US" altLang="en-US"/>
              <a:pPr/>
              <a:t>‹#›</a:t>
            </a:fld>
            <a:endParaRPr lang="en-US" altLang="en-US"/>
          </a:p>
        </p:txBody>
      </p:sp>
    </p:spTree>
    <p:extLst>
      <p:ext uri="{BB962C8B-B14F-4D97-AF65-F5344CB8AC3E}">
        <p14:creationId xmlns:p14="http://schemas.microsoft.com/office/powerpoint/2010/main" val="72571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1B5AB8C-0277-EDB4-B207-6195FF8E950A}"/>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0C263BA8-6561-594F-8C43-B02209A6FC17}" type="datetimeFigureOut">
              <a:rPr lang="en-US"/>
              <a:pPr>
                <a:defRPr/>
              </a:pPr>
              <a:t>3/9/25</a:t>
            </a:fld>
            <a:endParaRPr lang="en-US"/>
          </a:p>
        </p:txBody>
      </p:sp>
      <p:sp>
        <p:nvSpPr>
          <p:cNvPr id="8" name="Footer Placeholder 4">
            <a:extLst>
              <a:ext uri="{FF2B5EF4-FFF2-40B4-BE49-F238E27FC236}">
                <a16:creationId xmlns:a16="http://schemas.microsoft.com/office/drawing/2014/main" id="{C55A2B97-D95A-C099-7F5B-A9B94B525003}"/>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9" name="Slide Number Placeholder 5">
            <a:extLst>
              <a:ext uri="{FF2B5EF4-FFF2-40B4-BE49-F238E27FC236}">
                <a16:creationId xmlns:a16="http://schemas.microsoft.com/office/drawing/2014/main" id="{149251A9-B895-E386-37D3-E088229894A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59480B2A-4970-AC47-883D-62C9E63E6DE2}" type="slidenum">
              <a:rPr lang="en-US" altLang="en-US"/>
              <a:pPr/>
              <a:t>‹#›</a:t>
            </a:fld>
            <a:endParaRPr lang="en-US" altLang="en-US"/>
          </a:p>
        </p:txBody>
      </p:sp>
    </p:spTree>
    <p:extLst>
      <p:ext uri="{BB962C8B-B14F-4D97-AF65-F5344CB8AC3E}">
        <p14:creationId xmlns:p14="http://schemas.microsoft.com/office/powerpoint/2010/main" val="1410708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8493710-3412-1CB7-7624-59C8A838DBBF}"/>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ACCE8FF7-DC5C-4745-A504-0F552F31FCC0}" type="datetimeFigureOut">
              <a:rPr lang="en-US"/>
              <a:pPr>
                <a:defRPr/>
              </a:pPr>
              <a:t>3/9/25</a:t>
            </a:fld>
            <a:endParaRPr lang="en-US"/>
          </a:p>
        </p:txBody>
      </p:sp>
      <p:sp>
        <p:nvSpPr>
          <p:cNvPr id="4" name="Footer Placeholder 4">
            <a:extLst>
              <a:ext uri="{FF2B5EF4-FFF2-40B4-BE49-F238E27FC236}">
                <a16:creationId xmlns:a16="http://schemas.microsoft.com/office/drawing/2014/main" id="{1C24A322-5BB4-F75D-36D1-55B2EE548420}"/>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5" name="Slide Number Placeholder 5">
            <a:extLst>
              <a:ext uri="{FF2B5EF4-FFF2-40B4-BE49-F238E27FC236}">
                <a16:creationId xmlns:a16="http://schemas.microsoft.com/office/drawing/2014/main" id="{4D714188-360C-3852-3BFA-4161DC87BD7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7F518ADF-37D5-4849-AA5E-AD088883597B}" type="slidenum">
              <a:rPr lang="en-US" altLang="en-US"/>
              <a:pPr/>
              <a:t>‹#›</a:t>
            </a:fld>
            <a:endParaRPr lang="en-US" altLang="en-US"/>
          </a:p>
        </p:txBody>
      </p:sp>
    </p:spTree>
    <p:extLst>
      <p:ext uri="{BB962C8B-B14F-4D97-AF65-F5344CB8AC3E}">
        <p14:creationId xmlns:p14="http://schemas.microsoft.com/office/powerpoint/2010/main" val="3280042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BAF5E0-A43B-002A-4E3F-77B529D4889E}"/>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EC3912D2-6C9B-F54F-BD28-F737356BC9E9}" type="datetimeFigureOut">
              <a:rPr lang="en-US"/>
              <a:pPr>
                <a:defRPr/>
              </a:pPr>
              <a:t>3/9/25</a:t>
            </a:fld>
            <a:endParaRPr lang="en-US"/>
          </a:p>
        </p:txBody>
      </p:sp>
      <p:sp>
        <p:nvSpPr>
          <p:cNvPr id="3" name="Footer Placeholder 4">
            <a:extLst>
              <a:ext uri="{FF2B5EF4-FFF2-40B4-BE49-F238E27FC236}">
                <a16:creationId xmlns:a16="http://schemas.microsoft.com/office/drawing/2014/main" id="{E59A2515-BABC-7B57-52C1-256EC2B7E382}"/>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4" name="Slide Number Placeholder 5">
            <a:extLst>
              <a:ext uri="{FF2B5EF4-FFF2-40B4-BE49-F238E27FC236}">
                <a16:creationId xmlns:a16="http://schemas.microsoft.com/office/drawing/2014/main" id="{5D9D9CFC-3D57-A9CB-4D2C-B84FC49F636D}"/>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02AD6A45-12FE-CB44-9ADF-CA33EC18ECAC}" type="slidenum">
              <a:rPr lang="en-US" altLang="en-US"/>
              <a:pPr/>
              <a:t>‹#›</a:t>
            </a:fld>
            <a:endParaRPr lang="en-US" altLang="en-US"/>
          </a:p>
        </p:txBody>
      </p:sp>
    </p:spTree>
    <p:extLst>
      <p:ext uri="{BB962C8B-B14F-4D97-AF65-F5344CB8AC3E}">
        <p14:creationId xmlns:p14="http://schemas.microsoft.com/office/powerpoint/2010/main" val="180597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A1C64B6-FC84-6B20-B755-F0F3B3DF6959}"/>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1246C800-E58B-0044-9E99-48D68C4069F5}" type="datetimeFigureOut">
              <a:rPr lang="en-US"/>
              <a:pPr>
                <a:defRPr/>
              </a:pPr>
              <a:t>3/9/25</a:t>
            </a:fld>
            <a:endParaRPr lang="en-US"/>
          </a:p>
        </p:txBody>
      </p:sp>
      <p:sp>
        <p:nvSpPr>
          <p:cNvPr id="6" name="Footer Placeholder 4">
            <a:extLst>
              <a:ext uri="{FF2B5EF4-FFF2-40B4-BE49-F238E27FC236}">
                <a16:creationId xmlns:a16="http://schemas.microsoft.com/office/drawing/2014/main" id="{79DB3763-B334-7AD7-3BAA-8BF505C5F1C2}"/>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7" name="Slide Number Placeholder 5">
            <a:extLst>
              <a:ext uri="{FF2B5EF4-FFF2-40B4-BE49-F238E27FC236}">
                <a16:creationId xmlns:a16="http://schemas.microsoft.com/office/drawing/2014/main" id="{FFB8BF07-99F4-5CDF-AF2C-85D9AD3B457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E7421A65-1BAF-D84C-834D-F2C5F4372DB6}" type="slidenum">
              <a:rPr lang="en-US" altLang="en-US"/>
              <a:pPr/>
              <a:t>‹#›</a:t>
            </a:fld>
            <a:endParaRPr lang="en-US" altLang="en-US"/>
          </a:p>
        </p:txBody>
      </p:sp>
    </p:spTree>
    <p:extLst>
      <p:ext uri="{BB962C8B-B14F-4D97-AF65-F5344CB8AC3E}">
        <p14:creationId xmlns:p14="http://schemas.microsoft.com/office/powerpoint/2010/main" val="305671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7780997-1820-11FB-00CF-4ADD5CD7616E}"/>
              </a:ext>
            </a:extLst>
          </p:cNvPr>
          <p:cNvSpPr>
            <a:spLocks noGrp="1"/>
          </p:cNvSpPr>
          <p:nvPr>
            <p:ph type="dt" sz="half" idx="10"/>
          </p:nvPr>
        </p:nvSpPr>
        <p:spPr>
          <a:xfrm>
            <a:off x="457200" y="6356350"/>
            <a:ext cx="2133600" cy="365125"/>
          </a:xfrm>
          <a:prstGeom prst="rect">
            <a:avLst/>
          </a:prstGeom>
        </p:spPr>
        <p:txBody>
          <a:bodyPr/>
          <a:lstStyle>
            <a:lvl1pPr eaLnBrk="1" hangingPunct="1">
              <a:defRPr/>
            </a:lvl1pPr>
          </a:lstStyle>
          <a:p>
            <a:pPr>
              <a:defRPr/>
            </a:pPr>
            <a:fld id="{A532784A-C0CA-EA40-BB7E-678092865EC0}" type="datetimeFigureOut">
              <a:rPr lang="en-US"/>
              <a:pPr>
                <a:defRPr/>
              </a:pPr>
              <a:t>3/9/25</a:t>
            </a:fld>
            <a:endParaRPr lang="en-US"/>
          </a:p>
        </p:txBody>
      </p:sp>
      <p:sp>
        <p:nvSpPr>
          <p:cNvPr id="6" name="Footer Placeholder 4">
            <a:extLst>
              <a:ext uri="{FF2B5EF4-FFF2-40B4-BE49-F238E27FC236}">
                <a16:creationId xmlns:a16="http://schemas.microsoft.com/office/drawing/2014/main" id="{5146ECEB-6378-76B4-2564-808B7055CDEA}"/>
              </a:ext>
            </a:extLst>
          </p:cNvPr>
          <p:cNvSpPr>
            <a:spLocks noGrp="1"/>
          </p:cNvSpPr>
          <p:nvPr>
            <p:ph type="ftr" sz="quarter" idx="11"/>
          </p:nvPr>
        </p:nvSpPr>
        <p:spPr>
          <a:xfrm>
            <a:off x="3124200" y="6356350"/>
            <a:ext cx="2895600" cy="365125"/>
          </a:xfrm>
          <a:prstGeom prst="rect">
            <a:avLst/>
          </a:prstGeom>
        </p:spPr>
        <p:txBody>
          <a:bodyPr/>
          <a:lstStyle>
            <a:lvl1pPr eaLnBrk="1" hangingPunct="1">
              <a:defRPr/>
            </a:lvl1pPr>
          </a:lstStyle>
          <a:p>
            <a:pPr>
              <a:defRPr/>
            </a:pPr>
            <a:endParaRPr lang="en-US"/>
          </a:p>
        </p:txBody>
      </p:sp>
      <p:sp>
        <p:nvSpPr>
          <p:cNvPr id="7" name="Slide Number Placeholder 5">
            <a:extLst>
              <a:ext uri="{FF2B5EF4-FFF2-40B4-BE49-F238E27FC236}">
                <a16:creationId xmlns:a16="http://schemas.microsoft.com/office/drawing/2014/main" id="{92B84CE1-83F0-D144-C6BB-AF752B7FFE76}"/>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r>
              <a:rPr lang="en-US" altLang="en-US"/>
              <a:t>9-</a:t>
            </a:r>
            <a:fld id="{7CCFEC18-C423-5942-95EA-1C74336AD9E0}" type="slidenum">
              <a:rPr lang="en-US" altLang="en-US"/>
              <a:pPr/>
              <a:t>‹#›</a:t>
            </a:fld>
            <a:endParaRPr lang="en-US" altLang="en-US"/>
          </a:p>
        </p:txBody>
      </p:sp>
    </p:spTree>
    <p:extLst>
      <p:ext uri="{BB962C8B-B14F-4D97-AF65-F5344CB8AC3E}">
        <p14:creationId xmlns:p14="http://schemas.microsoft.com/office/powerpoint/2010/main" val="1782805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B867FB1-99FF-C420-E284-428654AA0DD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63938C8-39CD-920C-F16B-98A89AC46CD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127" r:id="rId1"/>
    <p:sldLayoutId id="2147484128" r:id="rId2"/>
    <p:sldLayoutId id="2147484129" r:id="rId3"/>
    <p:sldLayoutId id="2147484130" r:id="rId4"/>
    <p:sldLayoutId id="2147484131" r:id="rId5"/>
    <p:sldLayoutId id="2147484132" r:id="rId6"/>
    <p:sldLayoutId id="2147484133" r:id="rId7"/>
    <p:sldLayoutId id="2147484134" r:id="rId8"/>
    <p:sldLayoutId id="2147484135" r:id="rId9"/>
    <p:sldLayoutId id="2147484136" r:id="rId10"/>
    <p:sldLayoutId id="214748413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acsu.buffalo.edu/~keechung/Lecture%20Notes%20and%20Syllabus%20(MGF633)/Interpretation%20of%20alpha.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customXml" Target="../ink/ink1.xml"/><Relationship Id="rId7" Type="http://schemas.openxmlformats.org/officeDocument/2006/relationships/customXml" Target="../ink/ink4.xml"/><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customXml" Target="../ink/ink3.xml"/><Relationship Id="rId5" Type="http://schemas.openxmlformats.org/officeDocument/2006/relationships/customXml" Target="../ink/ink2.xml"/><Relationship Id="rId10" Type="http://schemas.openxmlformats.org/officeDocument/2006/relationships/customXml" Target="../ink/ink7.xml"/><Relationship Id="rId4" Type="http://schemas.openxmlformats.org/officeDocument/2006/relationships/image" Target="../media/image9.png"/><Relationship Id="rId9" Type="http://schemas.openxmlformats.org/officeDocument/2006/relationships/customXml" Target="../ink/ink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1.bin"/><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oleObject" Target="../embeddings/oleObject2.bin"/><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3.bin"/><Relationship Id="rId1" Type="http://schemas.openxmlformats.org/officeDocument/2006/relationships/slideLayout" Target="../slideLayouts/slideLayout6.xml"/><Relationship Id="rId4" Type="http://schemas.openxmlformats.org/officeDocument/2006/relationships/hyperlink" Target="https://papers.ssrn.com/sol3/papers2.cfm?abstract_id=2638442"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3969B07-8E51-5FD6-E37A-C8E154C20F19}"/>
              </a:ext>
            </a:extLst>
          </p:cNvPr>
          <p:cNvSpPr>
            <a:spLocks noGrp="1"/>
          </p:cNvSpPr>
          <p:nvPr>
            <p:ph type="ctrTitle"/>
          </p:nvPr>
        </p:nvSpPr>
        <p:spPr>
          <a:xfrm>
            <a:off x="685800" y="1249363"/>
            <a:ext cx="7772400" cy="1470025"/>
          </a:xfrm>
        </p:spPr>
        <p:txBody>
          <a:bodyPr/>
          <a:lstStyle/>
          <a:p>
            <a:pPr eaLnBrk="1" hangingPunct="1"/>
            <a:r>
              <a:rPr lang="en-US" altLang="en-US"/>
              <a:t>Chapter Nine</a:t>
            </a:r>
          </a:p>
        </p:txBody>
      </p:sp>
      <p:sp>
        <p:nvSpPr>
          <p:cNvPr id="3075" name="Rectangle 3">
            <a:extLst>
              <a:ext uri="{FF2B5EF4-FFF2-40B4-BE49-F238E27FC236}">
                <a16:creationId xmlns:a16="http://schemas.microsoft.com/office/drawing/2014/main" id="{6A9D0FF7-D28B-4517-95BB-19B9B3ABA4D3}"/>
              </a:ext>
            </a:extLst>
          </p:cNvPr>
          <p:cNvSpPr>
            <a:spLocks noGrp="1" noChangeArrowheads="1"/>
          </p:cNvSpPr>
          <p:nvPr>
            <p:ph type="subTitle" idx="1"/>
          </p:nvPr>
        </p:nvSpPr>
        <p:spPr>
          <a:xfrm>
            <a:off x="1371600" y="2971800"/>
            <a:ext cx="6400800" cy="1752600"/>
          </a:xfrm>
        </p:spPr>
        <p:txBody>
          <a:bodyPr rtlCol="0"/>
          <a:lstStyle/>
          <a:p>
            <a:pPr algn="ctr" eaLnBrk="1" fontAlgn="auto" hangingPunct="1">
              <a:spcBef>
                <a:spcPct val="50000"/>
              </a:spcBef>
              <a:spcAft>
                <a:spcPts val="0"/>
              </a:spcAft>
              <a:defRPr/>
            </a:pPr>
            <a:r>
              <a:rPr lang="en-US" altLang="en-US" dirty="0">
                <a:solidFill>
                  <a:schemeClr val="tx1">
                    <a:lumMod val="65000"/>
                    <a:lumOff val="35000"/>
                  </a:schemeClr>
                </a:solidFill>
                <a:latin typeface="Calibri (Body)"/>
              </a:rPr>
              <a:t>The </a:t>
            </a:r>
            <a:r>
              <a:rPr lang="en-US" altLang="en-US">
                <a:solidFill>
                  <a:schemeClr val="tx1">
                    <a:lumMod val="65000"/>
                    <a:lumOff val="35000"/>
                  </a:schemeClr>
                </a:solidFill>
                <a:latin typeface="Calibri (Body)"/>
              </a:rPr>
              <a:t>Capital Asset Pricing Model </a:t>
            </a:r>
            <a:endParaRPr lang="en-US" altLang="en-US" dirty="0">
              <a:solidFill>
                <a:schemeClr val="tx1">
                  <a:lumMod val="65000"/>
                  <a:lumOff val="35000"/>
                </a:schemeClr>
              </a:solidFill>
              <a:latin typeface="Calibri (Body)"/>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a:extLst>
              <a:ext uri="{FF2B5EF4-FFF2-40B4-BE49-F238E27FC236}">
                <a16:creationId xmlns:a16="http://schemas.microsoft.com/office/drawing/2014/main" id="{7A0D1EBA-BF59-9157-EB02-1FDEF33F9C51}"/>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Figure 9.2 The Security Market Line</a:t>
            </a:r>
          </a:p>
        </p:txBody>
      </p:sp>
      <p:pic>
        <p:nvPicPr>
          <p:cNvPr id="25603" name="Content Placeholder 5" descr="9.2.bmp">
            <a:extLst>
              <a:ext uri="{FF2B5EF4-FFF2-40B4-BE49-F238E27FC236}">
                <a16:creationId xmlns:a16="http://schemas.microsoft.com/office/drawing/2014/main" id="{A561838C-CDAF-A5EE-5F12-FF87CB67694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0" y="1752600"/>
            <a:ext cx="4572000" cy="4125913"/>
          </a:xfr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id="{EF804C13-E8E0-BBD5-A499-C11069C123B4}"/>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400"/>
              <a:t>Figure 9.3 The SML and a Positive-Alpha Stock</a:t>
            </a:r>
          </a:p>
        </p:txBody>
      </p:sp>
      <p:pic>
        <p:nvPicPr>
          <p:cNvPr id="26627" name="Content Placeholder 5" descr="9.3.bmp">
            <a:extLst>
              <a:ext uri="{FF2B5EF4-FFF2-40B4-BE49-F238E27FC236}">
                <a16:creationId xmlns:a16="http://schemas.microsoft.com/office/drawing/2014/main" id="{99CDF7BC-53A5-FCCD-C7E0-FD667DC378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371600"/>
            <a:ext cx="5257800" cy="4687888"/>
          </a:xfrm>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7FD8B97-1CCD-584A-FD62-82E299B98782}"/>
              </a:ext>
            </a:extLst>
          </p:cNvPr>
          <p:cNvSpPr>
            <a:spLocks noGrp="1"/>
          </p:cNvSpPr>
          <p:nvPr>
            <p:ph type="title" idx="4294967295"/>
          </p:nvPr>
        </p:nvSpPr>
        <p:spPr>
          <a:xfrm>
            <a:off x="73025" y="53975"/>
            <a:ext cx="8991600" cy="1143000"/>
          </a:xfrm>
        </p:spPr>
        <p:txBody>
          <a:bodyPr lIns="90488" tIns="44450" rIns="90488" bIns="44450" anchorCtr="1"/>
          <a:lstStyle/>
          <a:p>
            <a:pPr eaLnBrk="1" hangingPunct="1"/>
            <a:r>
              <a:rPr lang="en-US" altLang="ko-KR" sz="3800">
                <a:ea typeface="Gulim" panose="020B0600000101010101" pitchFamily="34" charset="-127"/>
              </a:rPr>
              <a:t>The Index Model and Realized Returns</a:t>
            </a:r>
          </a:p>
        </p:txBody>
      </p:sp>
      <p:sp>
        <p:nvSpPr>
          <p:cNvPr id="27651" name="Content Placeholder 2">
            <a:extLst>
              <a:ext uri="{FF2B5EF4-FFF2-40B4-BE49-F238E27FC236}">
                <a16:creationId xmlns:a16="http://schemas.microsoft.com/office/drawing/2014/main" id="{A8B8D6AF-1D07-C99F-1180-ABA21C796798}"/>
              </a:ext>
            </a:extLst>
          </p:cNvPr>
          <p:cNvSpPr>
            <a:spLocks noGrp="1"/>
          </p:cNvSpPr>
          <p:nvPr>
            <p:ph idx="4294967295"/>
          </p:nvPr>
        </p:nvSpPr>
        <p:spPr>
          <a:xfrm>
            <a:off x="457200" y="1066800"/>
            <a:ext cx="8458200" cy="5562600"/>
          </a:xfrm>
        </p:spPr>
        <p:txBody>
          <a:bodyPr lIns="90488" tIns="44450" rIns="90488" bIns="44450"/>
          <a:lstStyle/>
          <a:p>
            <a:pPr eaLnBrk="1" hangingPunct="1"/>
            <a:r>
              <a:rPr lang="en-US" altLang="ko-KR" sz="2800">
                <a:ea typeface="Gulim" panose="020B0600000101010101" pitchFamily="34" charset="-127"/>
              </a:rPr>
              <a:t>To move from expected to realized returns—use the index model in excess return form:</a:t>
            </a:r>
          </a:p>
          <a:p>
            <a:pPr eaLnBrk="1" hangingPunct="1">
              <a:buFontTx/>
              <a:buNone/>
            </a:pPr>
            <a:r>
              <a:rPr lang="en-US" altLang="ko-KR" sz="2800" i="1">
                <a:ea typeface="Gulim" panose="020B0600000101010101" pitchFamily="34" charset="-127"/>
              </a:rPr>
              <a:t>                      R</a:t>
            </a:r>
            <a:r>
              <a:rPr lang="en-US" altLang="ko-KR" sz="2800" i="1" baseline="-25000">
                <a:ea typeface="Gulim" panose="020B0600000101010101" pitchFamily="34" charset="-127"/>
              </a:rPr>
              <a:t>it</a:t>
            </a:r>
            <a:r>
              <a:rPr lang="en-US" altLang="ko-KR" sz="2800" i="1">
                <a:ea typeface="Gulim" panose="020B0600000101010101" pitchFamily="34" charset="-127"/>
              </a:rPr>
              <a:t> = </a:t>
            </a:r>
            <a:r>
              <a:rPr lang="el-GR" altLang="ko-KR" sz="2800" i="1">
                <a:ea typeface="Gulim" panose="020B0600000101010101" pitchFamily="34" charset="-127"/>
              </a:rPr>
              <a:t>α</a:t>
            </a:r>
            <a:r>
              <a:rPr lang="en-US" altLang="ko-KR" sz="2800" i="1" baseline="-25000">
                <a:ea typeface="Gulim" panose="020B0600000101010101" pitchFamily="34" charset="-127"/>
              </a:rPr>
              <a:t>i </a:t>
            </a:r>
            <a:r>
              <a:rPr lang="en-US" altLang="ko-KR" sz="2800" i="1">
                <a:ea typeface="Gulim" panose="020B0600000101010101" pitchFamily="34" charset="-127"/>
              </a:rPr>
              <a:t>+ </a:t>
            </a:r>
            <a:r>
              <a:rPr lang="el-GR" altLang="ko-KR" sz="2800" i="1">
                <a:ea typeface="Gulim" panose="020B0600000101010101" pitchFamily="34" charset="-127"/>
              </a:rPr>
              <a:t>β</a:t>
            </a:r>
            <a:r>
              <a:rPr lang="en-US" altLang="ko-KR" sz="2800" i="1" baseline="-25000">
                <a:ea typeface="Gulim" panose="020B0600000101010101" pitchFamily="34" charset="-127"/>
              </a:rPr>
              <a:t>i</a:t>
            </a:r>
            <a:r>
              <a:rPr lang="en-US" altLang="ko-KR" sz="2800" i="1">
                <a:ea typeface="Gulim" panose="020B0600000101010101" pitchFamily="34" charset="-127"/>
              </a:rPr>
              <a:t> R</a:t>
            </a:r>
            <a:r>
              <a:rPr lang="en-US" altLang="ko-KR" sz="2800" i="1" baseline="-25000">
                <a:ea typeface="Gulim" panose="020B0600000101010101" pitchFamily="34" charset="-127"/>
              </a:rPr>
              <a:t>Mt</a:t>
            </a:r>
            <a:r>
              <a:rPr lang="en-US" altLang="ko-KR" sz="2800" i="1">
                <a:ea typeface="Gulim" panose="020B0600000101010101" pitchFamily="34" charset="-127"/>
              </a:rPr>
              <a:t> + e</a:t>
            </a:r>
            <a:r>
              <a:rPr lang="en-US" altLang="ko-KR" sz="2800" i="1" baseline="-25000">
                <a:ea typeface="Gulim" panose="020B0600000101010101" pitchFamily="34" charset="-127"/>
              </a:rPr>
              <a:t>it</a:t>
            </a:r>
            <a:endParaRPr lang="en-US" altLang="ko-KR" sz="2800" baseline="-25000">
              <a:ea typeface="Gulim" panose="020B0600000101010101" pitchFamily="34" charset="-127"/>
            </a:endParaRPr>
          </a:p>
          <a:p>
            <a:pPr eaLnBrk="1" hangingPunct="1">
              <a:buFontTx/>
              <a:buNone/>
            </a:pPr>
            <a:r>
              <a:rPr lang="en-US" altLang="ko-KR" sz="2800">
                <a:ea typeface="Gulim" panose="020B0600000101010101" pitchFamily="34" charset="-127"/>
              </a:rPr>
              <a:t>   </a:t>
            </a:r>
          </a:p>
          <a:p>
            <a:pPr eaLnBrk="1" hangingPunct="1">
              <a:buFontTx/>
              <a:buNone/>
            </a:pPr>
            <a:r>
              <a:rPr lang="en-US" altLang="ko-KR" sz="2800">
                <a:ea typeface="Gulim" panose="020B0600000101010101" pitchFamily="34" charset="-127"/>
              </a:rPr>
              <a:t> where  </a:t>
            </a:r>
            <a:r>
              <a:rPr lang="en-US" altLang="ko-KR" sz="2800" i="1">
                <a:ea typeface="Gulim" panose="020B0600000101010101" pitchFamily="34" charset="-127"/>
              </a:rPr>
              <a:t>R</a:t>
            </a:r>
            <a:r>
              <a:rPr lang="en-US" altLang="ko-KR" sz="2800" i="1" baseline="-25000">
                <a:ea typeface="Gulim" panose="020B0600000101010101" pitchFamily="34" charset="-127"/>
              </a:rPr>
              <a:t>it</a:t>
            </a:r>
            <a:r>
              <a:rPr lang="en-US" altLang="ko-KR" sz="2800" i="1">
                <a:ea typeface="Gulim" panose="020B0600000101010101" pitchFamily="34" charset="-127"/>
              </a:rPr>
              <a:t> = r</a:t>
            </a:r>
            <a:r>
              <a:rPr lang="en-US" altLang="ko-KR" sz="2800" i="1" baseline="-25000">
                <a:ea typeface="Gulim" panose="020B0600000101010101" pitchFamily="34" charset="-127"/>
              </a:rPr>
              <a:t>it</a:t>
            </a:r>
            <a:r>
              <a:rPr lang="en-US" altLang="ko-KR" sz="2800" i="1">
                <a:ea typeface="Gulim" panose="020B0600000101010101" pitchFamily="34" charset="-127"/>
              </a:rPr>
              <a:t> – r</a:t>
            </a:r>
            <a:r>
              <a:rPr lang="en-US" altLang="ko-KR" sz="2800" i="1" baseline="-25000">
                <a:ea typeface="Gulim" panose="020B0600000101010101" pitchFamily="34" charset="-127"/>
              </a:rPr>
              <a:t>ft</a:t>
            </a:r>
            <a:r>
              <a:rPr lang="en-US" altLang="ko-KR" sz="2800" i="1">
                <a:ea typeface="Gulim" panose="020B0600000101010101" pitchFamily="34" charset="-127"/>
              </a:rPr>
              <a:t> and R</a:t>
            </a:r>
            <a:r>
              <a:rPr lang="en-US" altLang="ko-KR" sz="2800" i="1" baseline="-25000">
                <a:ea typeface="Gulim" panose="020B0600000101010101" pitchFamily="34" charset="-127"/>
              </a:rPr>
              <a:t>Mt</a:t>
            </a:r>
            <a:r>
              <a:rPr lang="en-US" altLang="ko-KR" sz="2800" i="1">
                <a:ea typeface="Gulim" panose="020B0600000101010101" pitchFamily="34" charset="-127"/>
              </a:rPr>
              <a:t> = r</a:t>
            </a:r>
            <a:r>
              <a:rPr lang="en-US" altLang="ko-KR" sz="2800" i="1" baseline="-25000">
                <a:ea typeface="Gulim" panose="020B0600000101010101" pitchFamily="34" charset="-127"/>
              </a:rPr>
              <a:t>Mt</a:t>
            </a:r>
            <a:r>
              <a:rPr lang="en-US" altLang="ko-KR" sz="2800" i="1">
                <a:ea typeface="Gulim" panose="020B0600000101010101" pitchFamily="34" charset="-127"/>
              </a:rPr>
              <a:t> – r</a:t>
            </a:r>
            <a:r>
              <a:rPr lang="en-US" altLang="ko-KR" sz="2800" i="1" baseline="-25000">
                <a:ea typeface="Gulim" panose="020B0600000101010101" pitchFamily="34" charset="-127"/>
              </a:rPr>
              <a:t>ft</a:t>
            </a:r>
            <a:endParaRPr lang="en-US" altLang="ko-KR" sz="2800">
              <a:ea typeface="Gulim" panose="020B0600000101010101" pitchFamily="34" charset="-127"/>
            </a:endParaRPr>
          </a:p>
          <a:p>
            <a:pPr eaLnBrk="1" hangingPunct="1">
              <a:buFontTx/>
              <a:buNone/>
            </a:pPr>
            <a:r>
              <a:rPr lang="en-US" altLang="ko-KR" sz="2800" i="1">
                <a:ea typeface="Gulim" panose="020B0600000101010101" pitchFamily="34" charset="-127"/>
              </a:rPr>
              <a:t>   </a:t>
            </a:r>
          </a:p>
          <a:p>
            <a:pPr eaLnBrk="1" hangingPunct="1">
              <a:buFontTx/>
              <a:buNone/>
            </a:pPr>
            <a:r>
              <a:rPr lang="en-US" altLang="ko-KR" sz="2800" i="1">
                <a:ea typeface="Gulim" panose="020B0600000101010101" pitchFamily="34" charset="-127"/>
              </a:rPr>
              <a:t>             </a:t>
            </a:r>
            <a:r>
              <a:rPr lang="el-GR" altLang="ko-KR" sz="2800" i="1">
                <a:ea typeface="Gulim" panose="020B0600000101010101" pitchFamily="34" charset="-127"/>
                <a:hlinkClick r:id="rId2"/>
              </a:rPr>
              <a:t>α</a:t>
            </a:r>
            <a:r>
              <a:rPr lang="en-US" altLang="ko-KR" sz="2800" i="1" baseline="-25000">
                <a:ea typeface="Gulim" panose="020B0600000101010101" pitchFamily="34" charset="-127"/>
                <a:hlinkClick r:id="rId2"/>
              </a:rPr>
              <a:t>i  </a:t>
            </a:r>
            <a:r>
              <a:rPr lang="en-US" altLang="ko-KR" sz="2800">
                <a:ea typeface="Gulim" panose="020B0600000101010101" pitchFamily="34" charset="-127"/>
                <a:hlinkClick r:id="rId2"/>
              </a:rPr>
              <a:t>= Jensen’s alpha for stock i</a:t>
            </a:r>
            <a:endParaRPr lang="en-US" altLang="ko-KR" sz="2800">
              <a:ea typeface="Gulim" panose="020B0600000101010101" pitchFamily="34" charset="-127"/>
            </a:endParaRPr>
          </a:p>
          <a:p>
            <a:pPr eaLnBrk="1" hangingPunct="1"/>
            <a:r>
              <a:rPr lang="en-US" altLang="ko-KR" sz="2800">
                <a:ea typeface="Gulim" panose="020B0600000101010101" pitchFamily="34" charset="-127"/>
              </a:rPr>
              <a:t>The index model beta coefficient turns out to be the same beta as that of the CAPM expected return-beta relationship</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a:extLst>
              <a:ext uri="{FF2B5EF4-FFF2-40B4-BE49-F238E27FC236}">
                <a16:creationId xmlns:a16="http://schemas.microsoft.com/office/drawing/2014/main" id="{CED7CA9D-E069-3FF1-EC0B-DDEC7BDBF268}"/>
              </a:ext>
            </a:extLst>
          </p:cNvPr>
          <p:cNvSpPr>
            <a:spLocks noGrp="1"/>
          </p:cNvSpPr>
          <p:nvPr>
            <p:ph type="title" idx="4294967295"/>
          </p:nvPr>
        </p:nvSpPr>
        <p:spPr>
          <a:xfrm>
            <a:off x="73025" y="53975"/>
            <a:ext cx="8991600" cy="1143000"/>
          </a:xfrm>
        </p:spPr>
        <p:txBody>
          <a:bodyPr lIns="90488" tIns="44450" rIns="90488" bIns="44450" anchorCtr="1"/>
          <a:lstStyle/>
          <a:p>
            <a:pPr eaLnBrk="1" hangingPunct="1"/>
            <a:r>
              <a:rPr lang="en-US" altLang="ko-KR" sz="3800">
                <a:ea typeface="Gulim" panose="020B0600000101010101" pitchFamily="34" charset="-127"/>
              </a:rPr>
              <a:t>Estimates of Individual Mutual Fund Alphas, 1972-1991</a:t>
            </a:r>
          </a:p>
        </p:txBody>
      </p:sp>
      <p:pic>
        <p:nvPicPr>
          <p:cNvPr id="28675" name="Picture 4" descr="bod8237x_0904">
            <a:extLst>
              <a:ext uri="{FF2B5EF4-FFF2-40B4-BE49-F238E27FC236}">
                <a16:creationId xmlns:a16="http://schemas.microsoft.com/office/drawing/2014/main" id="{06E48EC8-8807-7799-4D49-99D49837E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431925"/>
            <a:ext cx="6307138" cy="435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5D3FE10-3F71-20FD-722D-73646E16025C}"/>
              </a:ext>
            </a:extLst>
          </p:cNvPr>
          <p:cNvSpPr>
            <a:spLocks noGrp="1"/>
          </p:cNvSpPr>
          <p:nvPr>
            <p:ph type="title" idx="4294967295"/>
          </p:nvPr>
        </p:nvSpPr>
        <p:spPr>
          <a:xfrm>
            <a:off x="73025" y="53975"/>
            <a:ext cx="8991600" cy="914400"/>
          </a:xfrm>
        </p:spPr>
        <p:txBody>
          <a:bodyPr lIns="90488" tIns="44450" rIns="90488" bIns="44450" anchorCtr="1"/>
          <a:lstStyle/>
          <a:p>
            <a:pPr eaLnBrk="1" hangingPunct="1"/>
            <a:r>
              <a:rPr lang="en-US" altLang="ko-KR" sz="3800">
                <a:ea typeface="Gulim" panose="020B0600000101010101" pitchFamily="34" charset="-127"/>
              </a:rPr>
              <a:t>The CAPM and Reality</a:t>
            </a:r>
          </a:p>
        </p:txBody>
      </p:sp>
      <p:sp>
        <p:nvSpPr>
          <p:cNvPr id="29699" name="Rectangle 3">
            <a:extLst>
              <a:ext uri="{FF2B5EF4-FFF2-40B4-BE49-F238E27FC236}">
                <a16:creationId xmlns:a16="http://schemas.microsoft.com/office/drawing/2014/main" id="{C1983EF0-2E4B-76E4-529D-EB9B1FC05D89}"/>
              </a:ext>
            </a:extLst>
          </p:cNvPr>
          <p:cNvSpPr>
            <a:spLocks noGrp="1"/>
          </p:cNvSpPr>
          <p:nvPr>
            <p:ph type="body" idx="4294967295"/>
          </p:nvPr>
        </p:nvSpPr>
        <p:spPr/>
        <p:txBody>
          <a:bodyPr lIns="90488" tIns="44450" rIns="90488" bIns="44450"/>
          <a:lstStyle/>
          <a:p>
            <a:pPr eaLnBrk="1" hangingPunct="1"/>
            <a:r>
              <a:rPr lang="en-US" altLang="ko-KR" sz="3000">
                <a:ea typeface="Gulim" panose="020B0600000101010101" pitchFamily="34" charset="-127"/>
              </a:rPr>
              <a:t>Is the condition of zero alphas for all stocks as implied by the CAPM met</a:t>
            </a:r>
          </a:p>
          <a:p>
            <a:pPr lvl="1" eaLnBrk="1" hangingPunct="1"/>
            <a:r>
              <a:rPr lang="en-US" altLang="ko-KR" sz="3000">
                <a:ea typeface="Gulim" panose="020B0600000101010101" pitchFamily="34" charset="-127"/>
              </a:rPr>
              <a:t>Not perfect but one of the best available</a:t>
            </a:r>
          </a:p>
          <a:p>
            <a:pPr eaLnBrk="1" hangingPunct="1"/>
            <a:r>
              <a:rPr lang="en-US" altLang="ko-KR" sz="3000">
                <a:ea typeface="Gulim" panose="020B0600000101010101" pitchFamily="34" charset="-127"/>
              </a:rPr>
              <a:t>Is the CAPM testable</a:t>
            </a:r>
          </a:p>
          <a:p>
            <a:pPr lvl="1" eaLnBrk="1" hangingPunct="1"/>
            <a:r>
              <a:rPr lang="en-US" altLang="ko-KR" sz="3000">
                <a:ea typeface="Gulim" panose="020B0600000101010101" pitchFamily="34" charset="-127"/>
              </a:rPr>
              <a:t>Proxies must be used for the market portfolio</a:t>
            </a:r>
          </a:p>
          <a:p>
            <a:pPr eaLnBrk="1" hangingPunct="1"/>
            <a:r>
              <a:rPr lang="en-US" altLang="ko-KR" sz="3000">
                <a:ea typeface="Gulim" panose="020B0600000101010101" pitchFamily="34" charset="-127"/>
              </a:rPr>
              <a:t> CAPM is still considered the best available description of security pricing and is widely accepted</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a:extLst>
              <a:ext uri="{FF2B5EF4-FFF2-40B4-BE49-F238E27FC236}">
                <a16:creationId xmlns:a16="http://schemas.microsoft.com/office/drawing/2014/main" id="{1ACCA4E1-24F0-A3D6-B997-17B8C7DD0E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762000"/>
            <a:ext cx="7543800" cy="540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3A4DBC8-B1A6-229B-6368-C000AE345834}"/>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Assumptions of the CAPM</a:t>
            </a:r>
          </a:p>
        </p:txBody>
      </p:sp>
      <p:sp>
        <p:nvSpPr>
          <p:cNvPr id="17412" name="Rectangle 3">
            <a:extLst>
              <a:ext uri="{FF2B5EF4-FFF2-40B4-BE49-F238E27FC236}">
                <a16:creationId xmlns:a16="http://schemas.microsoft.com/office/drawing/2014/main" id="{B1C1E0C0-9E6D-41CE-B118-532853CAB6F8}"/>
              </a:ext>
            </a:extLst>
          </p:cNvPr>
          <p:cNvSpPr>
            <a:spLocks noGrp="1" noChangeArrowheads="1"/>
          </p:cNvSpPr>
          <p:nvPr>
            <p:ph idx="1"/>
          </p:nvPr>
        </p:nvSpPr>
        <p:spPr/>
        <p:txBody>
          <a:bodyPr lIns="90488" tIns="44450" rIns="90488" bIns="44450" rtlCol="0">
            <a:normAutofit lnSpcReduction="10000"/>
          </a:bodyPr>
          <a:lstStyle/>
          <a:p>
            <a:pPr eaLnBrk="1" fontAlgn="auto" hangingPunct="1">
              <a:spcAft>
                <a:spcPts val="0"/>
              </a:spcAft>
              <a:defRPr/>
            </a:pPr>
            <a:r>
              <a:rPr lang="en-US" altLang="en-US">
                <a:latin typeface="Calibri (Body)"/>
              </a:rPr>
              <a:t>Individuals</a:t>
            </a:r>
          </a:p>
          <a:p>
            <a:pPr lvl="1" eaLnBrk="1" fontAlgn="auto" hangingPunct="1">
              <a:spcAft>
                <a:spcPts val="0"/>
              </a:spcAft>
              <a:defRPr/>
            </a:pPr>
            <a:r>
              <a:rPr lang="en-US" altLang="en-US">
                <a:latin typeface="Calibri (Body)"/>
              </a:rPr>
              <a:t>Mean-variance optimizers</a:t>
            </a:r>
          </a:p>
          <a:p>
            <a:pPr lvl="1" eaLnBrk="1" fontAlgn="auto" hangingPunct="1">
              <a:spcAft>
                <a:spcPts val="0"/>
              </a:spcAft>
              <a:defRPr/>
            </a:pPr>
            <a:r>
              <a:rPr lang="en-US" altLang="en-US">
                <a:latin typeface="Calibri (Body)"/>
              </a:rPr>
              <a:t>Homogeneous expectations</a:t>
            </a:r>
          </a:p>
          <a:p>
            <a:pPr lvl="1" eaLnBrk="1" fontAlgn="auto" hangingPunct="1">
              <a:spcAft>
                <a:spcPts val="0"/>
              </a:spcAft>
              <a:defRPr/>
            </a:pPr>
            <a:r>
              <a:rPr lang="en-US" altLang="en-US">
                <a:latin typeface="Calibri (Body)"/>
              </a:rPr>
              <a:t>All assets are publicly traded</a:t>
            </a:r>
          </a:p>
          <a:p>
            <a:pPr eaLnBrk="1" fontAlgn="auto" hangingPunct="1">
              <a:spcAft>
                <a:spcPts val="0"/>
              </a:spcAft>
              <a:defRPr/>
            </a:pPr>
            <a:r>
              <a:rPr lang="en-US" altLang="en-US">
                <a:latin typeface="Calibri (Body)"/>
              </a:rPr>
              <a:t>Markets</a:t>
            </a:r>
          </a:p>
          <a:p>
            <a:pPr lvl="1" eaLnBrk="1" fontAlgn="auto" hangingPunct="1">
              <a:spcAft>
                <a:spcPts val="0"/>
              </a:spcAft>
              <a:defRPr/>
            </a:pPr>
            <a:r>
              <a:rPr lang="en-US" altLang="en-US">
                <a:latin typeface="Calibri (Body)"/>
              </a:rPr>
              <a:t>All assets are publicly held </a:t>
            </a:r>
          </a:p>
          <a:p>
            <a:pPr lvl="1" eaLnBrk="1" fontAlgn="auto" hangingPunct="1">
              <a:spcAft>
                <a:spcPts val="0"/>
              </a:spcAft>
              <a:defRPr/>
            </a:pPr>
            <a:r>
              <a:rPr lang="en-US" altLang="en-US">
                <a:latin typeface="Calibri (Body)"/>
              </a:rPr>
              <a:t>All information is available</a:t>
            </a:r>
          </a:p>
          <a:p>
            <a:pPr lvl="1" eaLnBrk="1" fontAlgn="auto" hangingPunct="1">
              <a:spcAft>
                <a:spcPts val="0"/>
              </a:spcAft>
              <a:defRPr/>
            </a:pPr>
            <a:r>
              <a:rPr lang="en-US" altLang="en-US">
                <a:latin typeface="Calibri (Body)"/>
              </a:rPr>
              <a:t>No taxes</a:t>
            </a:r>
          </a:p>
          <a:p>
            <a:pPr lvl="1" eaLnBrk="1" fontAlgn="auto" hangingPunct="1">
              <a:spcAft>
                <a:spcPts val="0"/>
              </a:spcAft>
              <a:defRPr/>
            </a:pPr>
            <a:r>
              <a:rPr lang="en-US" altLang="en-US">
                <a:latin typeface="Calibri (Body)"/>
              </a:rPr>
              <a:t>No transaction costs</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C425F5F-37AB-22F0-3546-2CF22D85E19B}"/>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Extensions of the CAPM</a:t>
            </a:r>
          </a:p>
        </p:txBody>
      </p:sp>
      <p:sp>
        <p:nvSpPr>
          <p:cNvPr id="20483" name="Rectangle 3">
            <a:extLst>
              <a:ext uri="{FF2B5EF4-FFF2-40B4-BE49-F238E27FC236}">
                <a16:creationId xmlns:a16="http://schemas.microsoft.com/office/drawing/2014/main" id="{BFEC0977-FDCD-4327-FCA2-8A6AFF7E258A}"/>
              </a:ext>
            </a:extLst>
          </p:cNvPr>
          <p:cNvSpPr>
            <a:spLocks noGrp="1"/>
          </p:cNvSpPr>
          <p:nvPr>
            <p:ph idx="1"/>
          </p:nvPr>
        </p:nvSpPr>
        <p:spPr/>
        <p:txBody>
          <a:bodyPr lIns="90488" tIns="44450" rIns="90488" bIns="44450"/>
          <a:lstStyle/>
          <a:p>
            <a:pPr eaLnBrk="1" hangingPunct="1"/>
            <a:r>
              <a:rPr lang="en-US" altLang="en-US">
                <a:latin typeface="Calibri (Body)"/>
              </a:rPr>
              <a:t>Zero-Beta Model</a:t>
            </a:r>
          </a:p>
          <a:p>
            <a:pPr lvl="1" eaLnBrk="1" hangingPunct="1"/>
            <a:r>
              <a:rPr lang="en-US" altLang="en-US" sz="3200">
                <a:latin typeface="Calibri (Body)"/>
              </a:rPr>
              <a:t>Helps to explain positive alphas on low beta stocks and negative alphas on high beta stocks</a:t>
            </a:r>
          </a:p>
          <a:p>
            <a:pPr eaLnBrk="1" hangingPunct="1"/>
            <a:r>
              <a:rPr lang="en-US" altLang="en-US">
                <a:latin typeface="Calibri (Body)"/>
              </a:rPr>
              <a:t>Consideration of labor income and non-traded assets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13CBE87-40C2-6CBB-13B7-A106417FEABD}"/>
              </a:ext>
            </a:extLst>
          </p:cNvPr>
          <p:cNvSpPr>
            <a:spLocks noGrp="1"/>
          </p:cNvSpPr>
          <p:nvPr>
            <p:ph type="title"/>
          </p:nvPr>
        </p:nvSpPr>
        <p:spPr>
          <a:xfrm>
            <a:off x="0" y="152400"/>
            <a:ext cx="8229600" cy="1143000"/>
          </a:xfrm>
        </p:spPr>
        <p:txBody>
          <a:bodyPr/>
          <a:lstStyle/>
          <a:p>
            <a:pPr eaLnBrk="1" hangingPunct="1"/>
            <a:r>
              <a:rPr lang="en-US" altLang="ko-KR">
                <a:ea typeface="Gulim" panose="020B0600000101010101" pitchFamily="34" charset="-127"/>
              </a:rPr>
              <a:t>Black’s Zero  Beta Model</a:t>
            </a:r>
          </a:p>
        </p:txBody>
      </p:sp>
      <p:sp>
        <p:nvSpPr>
          <p:cNvPr id="80899" name="Rectangle 3">
            <a:extLst>
              <a:ext uri="{FF2B5EF4-FFF2-40B4-BE49-F238E27FC236}">
                <a16:creationId xmlns:a16="http://schemas.microsoft.com/office/drawing/2014/main" id="{B213F794-21AF-8A8C-5824-32345D2D3C72}"/>
              </a:ext>
            </a:extLst>
          </p:cNvPr>
          <p:cNvSpPr>
            <a:spLocks noGrp="1"/>
          </p:cNvSpPr>
          <p:nvPr>
            <p:ph sz="quarter" idx="1"/>
          </p:nvPr>
        </p:nvSpPr>
        <p:spPr>
          <a:xfrm>
            <a:off x="685800" y="1295400"/>
            <a:ext cx="7772400" cy="4114800"/>
          </a:xfrm>
        </p:spPr>
        <p:txBody>
          <a:bodyPr/>
          <a:lstStyle/>
          <a:p>
            <a:pPr eaLnBrk="1" hangingPunct="1"/>
            <a:r>
              <a:rPr lang="en-US" altLang="ko-KR">
                <a:ea typeface="Gulim" panose="020B0600000101010101" pitchFamily="34" charset="-127"/>
              </a:rPr>
              <a:t>Absence of a risk-free asset</a:t>
            </a:r>
          </a:p>
          <a:p>
            <a:pPr eaLnBrk="1" hangingPunct="1"/>
            <a:r>
              <a:rPr lang="en-US" altLang="ko-KR">
                <a:ea typeface="Gulim" panose="020B0600000101010101" pitchFamily="34" charset="-127"/>
              </a:rPr>
              <a:t>Combinations of portfolios on the efficient frontier are efficient.</a:t>
            </a:r>
          </a:p>
          <a:p>
            <a:pPr eaLnBrk="1" hangingPunct="1"/>
            <a:r>
              <a:rPr lang="en-US" altLang="ko-KR">
                <a:ea typeface="Gulim" panose="020B0600000101010101" pitchFamily="34" charset="-127"/>
              </a:rPr>
              <a:t>All frontier portfolios have companion portfolios that are uncorrelated.</a:t>
            </a:r>
          </a:p>
          <a:p>
            <a:pPr eaLnBrk="1" hangingPunct="1"/>
            <a:r>
              <a:rPr lang="en-US" altLang="ko-KR">
                <a:ea typeface="Gulim" panose="020B0600000101010101" pitchFamily="34" charset="-127"/>
              </a:rPr>
              <a:t>Returns on individual assets can be expressed as linear combinations of efficient portfolios (see the next slide).</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8089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80899">
                                            <p:txEl>
                                              <p:pRg st="0" end="0"/>
                                            </p:txEl>
                                          </p:spTgt>
                                        </p:tgtEl>
                                        <p:attrNameLst>
                                          <p:attrName>ppt_c</p:attrName>
                                        </p:attrNameLst>
                                      </p:cBhvr>
                                      <p:to>
                                        <a:schemeClr val="accent1"/>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8089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80899">
                                            <p:txEl>
                                              <p:pRg st="1" end="1"/>
                                            </p:txEl>
                                          </p:spTgt>
                                        </p:tgtEl>
                                        <p:attrNameLst>
                                          <p:attrName>ppt_c</p:attrName>
                                        </p:attrNameLst>
                                      </p:cBhvr>
                                      <p:to>
                                        <a:schemeClr val="accent1"/>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8089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80899">
                                            <p:txEl>
                                              <p:pRg st="2" end="2"/>
                                            </p:txEl>
                                          </p:spTgt>
                                        </p:tgtEl>
                                        <p:attrNameLst>
                                          <p:attrName>ppt_c</p:attrName>
                                        </p:attrNameLst>
                                      </p:cBhvr>
                                      <p:to>
                                        <a:schemeClr val="accent1"/>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8089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80899">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8D09844-875D-C012-17AF-AE3E5972E975}"/>
              </a:ext>
            </a:extLst>
          </p:cNvPr>
          <p:cNvSpPr>
            <a:spLocks noGrp="1"/>
          </p:cNvSpPr>
          <p:nvPr>
            <p:ph type="title"/>
          </p:nvPr>
        </p:nvSpPr>
        <p:spPr/>
        <p:txBody>
          <a:bodyPr/>
          <a:lstStyle/>
          <a:p>
            <a:r>
              <a:rPr lang="en-US" altLang="en-US"/>
              <a:t>Portfolio selection with risk free asset</a:t>
            </a:r>
          </a:p>
        </p:txBody>
      </p:sp>
      <p:sp>
        <p:nvSpPr>
          <p:cNvPr id="34819" name="Slide Number Placeholder 2">
            <a:extLst>
              <a:ext uri="{FF2B5EF4-FFF2-40B4-BE49-F238E27FC236}">
                <a16:creationId xmlns:a16="http://schemas.microsoft.com/office/drawing/2014/main" id="{6CFFD33E-6B11-9606-4483-1A935BA79A4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a:latin typeface="Arial" panose="020B0604020202020204" pitchFamily="34" charset="0"/>
              </a:rPr>
              <a:t>9-</a:t>
            </a:r>
            <a:fld id="{0541B44A-7FEB-2D4C-BF05-ED6244D38B1E}" type="slidenum">
              <a:rPr lang="en-US" altLang="en-US" sz="1800">
                <a:latin typeface="Arial" panose="020B0604020202020204" pitchFamily="34" charset="0"/>
              </a:rPr>
              <a:pPr>
                <a:spcBef>
                  <a:spcPct val="0"/>
                </a:spcBef>
                <a:buFontTx/>
                <a:buNone/>
              </a:pPr>
              <a:t>19</a:t>
            </a:fld>
            <a:endParaRPr lang="en-US" altLang="en-US" sz="1800">
              <a:latin typeface="Arial" panose="020B0604020202020204" pitchFamily="34" charset="0"/>
            </a:endParaRPr>
          </a:p>
        </p:txBody>
      </p:sp>
      <p:pic>
        <p:nvPicPr>
          <p:cNvPr id="34820" name="Picture 2" descr="Portfolio Theory Risk Free Borrowing">
            <a:extLst>
              <a:ext uri="{FF2B5EF4-FFF2-40B4-BE49-F238E27FC236}">
                <a16:creationId xmlns:a16="http://schemas.microsoft.com/office/drawing/2014/main" id="{FB534457-F559-D696-3CA9-01096482A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2750" y="1460500"/>
            <a:ext cx="5778500"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52888A6-AB58-0474-C61B-9CA1B209431F}"/>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Capital Asset Pricing Model (CAPM)</a:t>
            </a:r>
          </a:p>
        </p:txBody>
      </p:sp>
      <p:sp>
        <p:nvSpPr>
          <p:cNvPr id="44034" name="Rectangle 2">
            <a:extLst>
              <a:ext uri="{FF2B5EF4-FFF2-40B4-BE49-F238E27FC236}">
                <a16:creationId xmlns:a16="http://schemas.microsoft.com/office/drawing/2014/main" id="{6A45802C-29EE-F015-1666-BE47708F60F3}"/>
              </a:ext>
            </a:extLst>
          </p:cNvPr>
          <p:cNvSpPr>
            <a:spLocks noGrp="1"/>
          </p:cNvSpPr>
          <p:nvPr>
            <p:ph idx="1"/>
          </p:nvPr>
        </p:nvSpPr>
        <p:spPr/>
        <p:txBody>
          <a:bodyPr lIns="90488" tIns="44450" rIns="90488" bIns="44450"/>
          <a:lstStyle/>
          <a:p>
            <a:pPr eaLnBrk="1" hangingPunct="1"/>
            <a:r>
              <a:rPr lang="en-US" altLang="en-US">
                <a:latin typeface="Calibri (Body)"/>
              </a:rPr>
              <a:t>It is the equilibrium model that underlies all modern financial theory </a:t>
            </a:r>
          </a:p>
          <a:p>
            <a:pPr eaLnBrk="1" hangingPunct="1"/>
            <a:r>
              <a:rPr lang="en-US" altLang="en-US">
                <a:latin typeface="Calibri (Body)"/>
              </a:rPr>
              <a:t>Derived using principles of diversification with simplified assumptions</a:t>
            </a:r>
          </a:p>
          <a:p>
            <a:pPr eaLnBrk="1" hangingPunct="1"/>
            <a:r>
              <a:rPr lang="en-US" altLang="en-US">
                <a:latin typeface="Calibri (Body)"/>
              </a:rPr>
              <a:t>Markowitz, Sharpe, Lintner and Mossin are researchers credited with its development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403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5842" name="Title 1">
            <a:extLst>
              <a:ext uri="{FF2B5EF4-FFF2-40B4-BE49-F238E27FC236}">
                <a16:creationId xmlns:a16="http://schemas.microsoft.com/office/drawing/2014/main" id="{0E708572-3C92-3276-309D-D59407F4EFF8}"/>
              </a:ext>
            </a:extLst>
          </p:cNvPr>
          <p:cNvSpPr>
            <a:spLocks noGrp="1"/>
          </p:cNvSpPr>
          <p:nvPr>
            <p:ph type="title"/>
          </p:nvPr>
        </p:nvSpPr>
        <p:spPr>
          <a:xfrm>
            <a:off x="457200" y="304800"/>
            <a:ext cx="8229600" cy="1143000"/>
          </a:xfrm>
          <a:ln>
            <a:solidFill>
              <a:schemeClr val="accent1"/>
            </a:solidFill>
            <a:miter lim="800000"/>
            <a:headEnd/>
            <a:tailEnd/>
          </a:ln>
        </p:spPr>
        <p:txBody>
          <a:bodyPr/>
          <a:lstStyle/>
          <a:p>
            <a:r>
              <a:rPr lang="en-US" altLang="en-US" sz="3600"/>
              <a:t>Portfolio selection without risk free asset</a:t>
            </a:r>
          </a:p>
        </p:txBody>
      </p:sp>
      <p:sp>
        <p:nvSpPr>
          <p:cNvPr id="35843" name="Slide Number Placeholder 2">
            <a:extLst>
              <a:ext uri="{FF2B5EF4-FFF2-40B4-BE49-F238E27FC236}">
                <a16:creationId xmlns:a16="http://schemas.microsoft.com/office/drawing/2014/main" id="{286C0FD3-DC18-73C3-4E91-41D275A3F78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a:latin typeface="Arial" panose="020B0604020202020204" pitchFamily="34" charset="0"/>
              </a:rPr>
              <a:t>9-</a:t>
            </a:r>
            <a:fld id="{3F96406E-01D1-2943-A906-4D99870F1B0F}" type="slidenum">
              <a:rPr lang="en-US" altLang="en-US" sz="1800">
                <a:latin typeface="Arial" panose="020B0604020202020204" pitchFamily="34" charset="0"/>
              </a:rPr>
              <a:pPr>
                <a:spcBef>
                  <a:spcPct val="0"/>
                </a:spcBef>
                <a:buFontTx/>
                <a:buNone/>
              </a:pPr>
              <a:t>20</a:t>
            </a:fld>
            <a:endParaRPr lang="en-US" altLang="en-US" sz="1800">
              <a:latin typeface="Arial" panose="020B0604020202020204" pitchFamily="34" charset="0"/>
            </a:endParaRPr>
          </a:p>
        </p:txBody>
      </p:sp>
      <p:pic>
        <p:nvPicPr>
          <p:cNvPr id="35844" name="Picture 2" descr="Portfolio Selection">
            <a:extLst>
              <a:ext uri="{FF2B5EF4-FFF2-40B4-BE49-F238E27FC236}">
                <a16:creationId xmlns:a16="http://schemas.microsoft.com/office/drawing/2014/main" id="{05699AE7-6189-47CF-833C-058D6BCFA8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4850" y="1720850"/>
            <a:ext cx="51943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845" name="Group 29">
            <a:extLst>
              <a:ext uri="{FF2B5EF4-FFF2-40B4-BE49-F238E27FC236}">
                <a16:creationId xmlns:a16="http://schemas.microsoft.com/office/drawing/2014/main" id="{DBF86515-5DE2-90DA-1CD9-E3AC877EBB60}"/>
              </a:ext>
            </a:extLst>
          </p:cNvPr>
          <p:cNvGrpSpPr>
            <a:grpSpLocks/>
          </p:cNvGrpSpPr>
          <p:nvPr/>
        </p:nvGrpSpPr>
        <p:grpSpPr bwMode="auto">
          <a:xfrm>
            <a:off x="1274763" y="1908175"/>
            <a:ext cx="31750" cy="1031875"/>
            <a:chOff x="1274622" y="1908963"/>
            <a:chExt cx="31680" cy="1031760"/>
          </a:xfrm>
        </p:grpSpPr>
        <mc:AlternateContent xmlns:mc="http://schemas.openxmlformats.org/markup-compatibility/2006">
          <mc:Choice xmlns:p14="http://schemas.microsoft.com/office/powerpoint/2010/main" Requires="p14">
            <p:contentPart p14:bwMode="auto" r:id="rId3">
              <p14:nvContentPartPr>
                <p14:cNvPr id="19" name="Ink 18">
                  <a:extLst>
                    <a:ext uri="{FF2B5EF4-FFF2-40B4-BE49-F238E27FC236}">
                      <a16:creationId xmlns:a16="http://schemas.microsoft.com/office/drawing/2014/main" id="{FEB4B102-AB6A-47F2-90CF-ECE6130444F9}"/>
                    </a:ext>
                  </a:extLst>
                </p14:cNvPr>
                <p14:cNvContentPartPr/>
                <p14:nvPr/>
              </p14:nvContentPartPr>
              <p14:xfrm>
                <a:off x="1287942" y="1908963"/>
                <a:ext cx="360" cy="360"/>
              </p14:xfrm>
            </p:contentPart>
          </mc:Choice>
          <mc:Fallback>
            <p:pic>
              <p:nvPicPr>
                <p:cNvPr id="19" name="Ink 18">
                  <a:extLst>
                    <a:ext uri="{FF2B5EF4-FFF2-40B4-BE49-F238E27FC236}">
                      <a16:creationId xmlns:a16="http://schemas.microsoft.com/office/drawing/2014/main" id="{FEB4B102-AB6A-47F2-90CF-ECE6130444F9}"/>
                    </a:ext>
                  </a:extLst>
                </p:cNvPr>
                <p:cNvPicPr/>
                <p:nvPr/>
              </p:nvPicPr>
              <p:blipFill>
                <a:blip r:embed="rId4"/>
                <a:stretch>
                  <a:fillRect/>
                </a:stretch>
              </p:blipFill>
              <p:spPr>
                <a:xfrm>
                  <a:off x="1283622" y="1904643"/>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20" name="Ink 19">
                  <a:extLst>
                    <a:ext uri="{FF2B5EF4-FFF2-40B4-BE49-F238E27FC236}">
                      <a16:creationId xmlns:a16="http://schemas.microsoft.com/office/drawing/2014/main" id="{58D65BE2-709D-4F43-8CE4-3AE84B7B30E5}"/>
                    </a:ext>
                  </a:extLst>
                </p14:cNvPr>
                <p14:cNvContentPartPr/>
                <p14:nvPr/>
              </p14:nvContentPartPr>
              <p14:xfrm>
                <a:off x="1287942" y="1908963"/>
                <a:ext cx="360" cy="360"/>
              </p14:xfrm>
            </p:contentPart>
          </mc:Choice>
          <mc:Fallback>
            <p:pic>
              <p:nvPicPr>
                <p:cNvPr id="20" name="Ink 19">
                  <a:extLst>
                    <a:ext uri="{FF2B5EF4-FFF2-40B4-BE49-F238E27FC236}">
                      <a16:creationId xmlns:a16="http://schemas.microsoft.com/office/drawing/2014/main" id="{58D65BE2-709D-4F43-8CE4-3AE84B7B30E5}"/>
                    </a:ext>
                  </a:extLst>
                </p:cNvPr>
                <p:cNvPicPr/>
                <p:nvPr/>
              </p:nvPicPr>
              <p:blipFill>
                <a:blip r:embed="rId4"/>
                <a:stretch>
                  <a:fillRect/>
                </a:stretch>
              </p:blipFill>
              <p:spPr>
                <a:xfrm>
                  <a:off x="1283622" y="1904643"/>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21" name="Ink 20">
                  <a:extLst>
                    <a:ext uri="{FF2B5EF4-FFF2-40B4-BE49-F238E27FC236}">
                      <a16:creationId xmlns:a16="http://schemas.microsoft.com/office/drawing/2014/main" id="{34DD12D9-B001-4B17-8D67-152CE20D7018}"/>
                    </a:ext>
                  </a:extLst>
                </p14:cNvPr>
                <p14:cNvContentPartPr/>
                <p14:nvPr/>
              </p14:nvContentPartPr>
              <p14:xfrm>
                <a:off x="1287942" y="1908963"/>
                <a:ext cx="360" cy="360"/>
              </p14:xfrm>
            </p:contentPart>
          </mc:Choice>
          <mc:Fallback>
            <p:pic>
              <p:nvPicPr>
                <p:cNvPr id="21" name="Ink 20">
                  <a:extLst>
                    <a:ext uri="{FF2B5EF4-FFF2-40B4-BE49-F238E27FC236}">
                      <a16:creationId xmlns:a16="http://schemas.microsoft.com/office/drawing/2014/main" id="{34DD12D9-B001-4B17-8D67-152CE20D7018}"/>
                    </a:ext>
                  </a:extLst>
                </p:cNvPr>
                <p:cNvPicPr/>
                <p:nvPr/>
              </p:nvPicPr>
              <p:blipFill>
                <a:blip r:embed="rId4"/>
                <a:stretch>
                  <a:fillRect/>
                </a:stretch>
              </p:blipFill>
              <p:spPr>
                <a:xfrm>
                  <a:off x="1283622" y="1904643"/>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25" name="Ink 24">
                  <a:extLst>
                    <a:ext uri="{FF2B5EF4-FFF2-40B4-BE49-F238E27FC236}">
                      <a16:creationId xmlns:a16="http://schemas.microsoft.com/office/drawing/2014/main" id="{94CB73D2-C277-47B7-BDAE-AFE11FA64356}"/>
                    </a:ext>
                  </a:extLst>
                </p14:cNvPr>
                <p14:cNvContentPartPr/>
                <p14:nvPr/>
              </p14:nvContentPartPr>
              <p14:xfrm>
                <a:off x="1305942" y="2940363"/>
                <a:ext cx="360" cy="360"/>
              </p14:xfrm>
            </p:contentPart>
          </mc:Choice>
          <mc:Fallback>
            <p:pic>
              <p:nvPicPr>
                <p:cNvPr id="25" name="Ink 24">
                  <a:extLst>
                    <a:ext uri="{FF2B5EF4-FFF2-40B4-BE49-F238E27FC236}">
                      <a16:creationId xmlns:a16="http://schemas.microsoft.com/office/drawing/2014/main" id="{94CB73D2-C277-47B7-BDAE-AFE11FA64356}"/>
                    </a:ext>
                  </a:extLst>
                </p:cNvPr>
                <p:cNvPicPr/>
                <p:nvPr/>
              </p:nvPicPr>
              <p:blipFill>
                <a:blip r:embed="rId4"/>
                <a:stretch>
                  <a:fillRect/>
                </a:stretch>
              </p:blipFill>
              <p:spPr>
                <a:xfrm>
                  <a:off x="1301622" y="2936043"/>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26" name="Ink 25">
                  <a:extLst>
                    <a:ext uri="{FF2B5EF4-FFF2-40B4-BE49-F238E27FC236}">
                      <a16:creationId xmlns:a16="http://schemas.microsoft.com/office/drawing/2014/main" id="{447650E9-5227-417C-8512-98DF7B0FBDD4}"/>
                    </a:ext>
                  </a:extLst>
                </p14:cNvPr>
                <p14:cNvContentPartPr/>
                <p14:nvPr/>
              </p14:nvContentPartPr>
              <p14:xfrm>
                <a:off x="1274622" y="2785203"/>
                <a:ext cx="360" cy="360"/>
              </p14:xfrm>
            </p:contentPart>
          </mc:Choice>
          <mc:Fallback>
            <p:pic>
              <p:nvPicPr>
                <p:cNvPr id="26" name="Ink 25">
                  <a:extLst>
                    <a:ext uri="{FF2B5EF4-FFF2-40B4-BE49-F238E27FC236}">
                      <a16:creationId xmlns:a16="http://schemas.microsoft.com/office/drawing/2014/main" id="{447650E9-5227-417C-8512-98DF7B0FBDD4}"/>
                    </a:ext>
                  </a:extLst>
                </p:cNvPr>
                <p:cNvPicPr/>
                <p:nvPr/>
              </p:nvPicPr>
              <p:blipFill>
                <a:blip r:embed="rId4"/>
                <a:stretch>
                  <a:fillRect/>
                </a:stretch>
              </p:blipFill>
              <p:spPr>
                <a:xfrm>
                  <a:off x="1270302" y="2780883"/>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27" name="Ink 26">
                  <a:extLst>
                    <a:ext uri="{FF2B5EF4-FFF2-40B4-BE49-F238E27FC236}">
                      <a16:creationId xmlns:a16="http://schemas.microsoft.com/office/drawing/2014/main" id="{51A00400-15D5-4909-A6B3-3F4B3480A5CE}"/>
                    </a:ext>
                  </a:extLst>
                </p14:cNvPr>
                <p14:cNvContentPartPr/>
                <p14:nvPr/>
              </p14:nvContentPartPr>
              <p14:xfrm>
                <a:off x="1274622" y="2785203"/>
                <a:ext cx="360" cy="360"/>
              </p14:xfrm>
            </p:contentPart>
          </mc:Choice>
          <mc:Fallback>
            <p:pic>
              <p:nvPicPr>
                <p:cNvPr id="27" name="Ink 26">
                  <a:extLst>
                    <a:ext uri="{FF2B5EF4-FFF2-40B4-BE49-F238E27FC236}">
                      <a16:creationId xmlns:a16="http://schemas.microsoft.com/office/drawing/2014/main" id="{51A00400-15D5-4909-A6B3-3F4B3480A5CE}"/>
                    </a:ext>
                  </a:extLst>
                </p:cNvPr>
                <p:cNvPicPr/>
                <p:nvPr/>
              </p:nvPicPr>
              <p:blipFill>
                <a:blip r:embed="rId4"/>
                <a:stretch>
                  <a:fillRect/>
                </a:stretch>
              </p:blipFill>
              <p:spPr>
                <a:xfrm>
                  <a:off x="1270302" y="2780883"/>
                  <a:ext cx="9000" cy="90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0">
            <p14:nvContentPartPr>
              <p14:cNvPr id="31" name="Ink 30">
                <a:extLst>
                  <a:ext uri="{FF2B5EF4-FFF2-40B4-BE49-F238E27FC236}">
                    <a16:creationId xmlns:a16="http://schemas.microsoft.com/office/drawing/2014/main" id="{25543164-A867-44A5-9473-A3F59FDB3D1B}"/>
                  </a:ext>
                </a:extLst>
              </p14:cNvPr>
              <p14:cNvContentPartPr/>
              <p14:nvPr/>
            </p14:nvContentPartPr>
            <p14:xfrm>
              <a:off x="1380462" y="4802643"/>
              <a:ext cx="360" cy="360"/>
            </p14:xfrm>
          </p:contentPart>
        </mc:Choice>
        <mc:Fallback>
          <p:pic>
            <p:nvPicPr>
              <p:cNvPr id="31" name="Ink 30">
                <a:extLst>
                  <a:ext uri="{FF2B5EF4-FFF2-40B4-BE49-F238E27FC236}">
                    <a16:creationId xmlns:a16="http://schemas.microsoft.com/office/drawing/2014/main" id="{25543164-A867-44A5-9473-A3F59FDB3D1B}"/>
                  </a:ext>
                </a:extLst>
              </p:cNvPr>
              <p:cNvPicPr/>
              <p:nvPr/>
            </p:nvPicPr>
            <p:blipFill>
              <a:blip r:embed="rId4"/>
              <a:stretch>
                <a:fillRect/>
              </a:stretch>
            </p:blipFill>
            <p:spPr>
              <a:xfrm>
                <a:off x="1376142" y="4798323"/>
                <a:ext cx="9000" cy="9000"/>
              </a:xfrm>
              <a:prstGeom prst="rect">
                <a:avLst/>
              </a:prstGeom>
            </p:spPr>
          </p:pic>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643F4F9-BF5E-4012-AB80-6FF817C39103}"/>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t>Efficient Portfolios and Zero Companions</a:t>
            </a:r>
          </a:p>
        </p:txBody>
      </p:sp>
      <p:sp>
        <p:nvSpPr>
          <p:cNvPr id="36867" name="Line 3">
            <a:extLst>
              <a:ext uri="{FF2B5EF4-FFF2-40B4-BE49-F238E27FC236}">
                <a16:creationId xmlns:a16="http://schemas.microsoft.com/office/drawing/2014/main" id="{FEC7C881-C434-3F4F-55F1-1F9A35FE1CE1}"/>
              </a:ext>
            </a:extLst>
          </p:cNvPr>
          <p:cNvSpPr>
            <a:spLocks noChangeShapeType="1"/>
          </p:cNvSpPr>
          <p:nvPr/>
        </p:nvSpPr>
        <p:spPr bwMode="auto">
          <a:xfrm>
            <a:off x="1968500" y="1981200"/>
            <a:ext cx="0" cy="3654425"/>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68" name="Line 4">
            <a:extLst>
              <a:ext uri="{FF2B5EF4-FFF2-40B4-BE49-F238E27FC236}">
                <a16:creationId xmlns:a16="http://schemas.microsoft.com/office/drawing/2014/main" id="{29D9DD16-3851-99CB-50DF-D95887C9D594}"/>
              </a:ext>
            </a:extLst>
          </p:cNvPr>
          <p:cNvSpPr>
            <a:spLocks noChangeShapeType="1"/>
          </p:cNvSpPr>
          <p:nvPr/>
        </p:nvSpPr>
        <p:spPr bwMode="auto">
          <a:xfrm>
            <a:off x="1968500" y="5635625"/>
            <a:ext cx="5772150" cy="0"/>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69" name="Arc 5">
            <a:extLst>
              <a:ext uri="{FF2B5EF4-FFF2-40B4-BE49-F238E27FC236}">
                <a16:creationId xmlns:a16="http://schemas.microsoft.com/office/drawing/2014/main" id="{2DC2B481-6880-DC2E-B611-ECDF21A6D009}"/>
              </a:ext>
            </a:extLst>
          </p:cNvPr>
          <p:cNvSpPr>
            <a:spLocks/>
          </p:cNvSpPr>
          <p:nvPr/>
        </p:nvSpPr>
        <p:spPr bwMode="auto">
          <a:xfrm rot="10770014" flipH="1" flipV="1">
            <a:off x="3230563" y="2894013"/>
            <a:ext cx="2073275" cy="2171700"/>
          </a:xfrm>
          <a:custGeom>
            <a:avLst/>
            <a:gdLst>
              <a:gd name="T0" fmla="*/ 2147483646 w 21600"/>
              <a:gd name="T1" fmla="*/ 2147483646 h 42747"/>
              <a:gd name="T2" fmla="*/ 2147483646 w 21600"/>
              <a:gd name="T3" fmla="*/ 0 h 42747"/>
              <a:gd name="T4" fmla="*/ 2147483646 w 21600"/>
              <a:gd name="T5" fmla="*/ 2147483646 h 42747"/>
              <a:gd name="T6" fmla="*/ 0 60000 65536"/>
              <a:gd name="T7" fmla="*/ 0 60000 65536"/>
              <a:gd name="T8" fmla="*/ 0 60000 65536"/>
              <a:gd name="T9" fmla="*/ 0 w 21600"/>
              <a:gd name="T10" fmla="*/ 0 h 42747"/>
              <a:gd name="T11" fmla="*/ 21600 w 21600"/>
              <a:gd name="T12" fmla="*/ 42747 h 42747"/>
            </a:gdLst>
            <a:ahLst/>
            <a:cxnLst>
              <a:cxn ang="T6">
                <a:pos x="T0" y="T1"/>
              </a:cxn>
              <a:cxn ang="T7">
                <a:pos x="T2" y="T3"/>
              </a:cxn>
              <a:cxn ang="T8">
                <a:pos x="T4" y="T5"/>
              </a:cxn>
            </a:cxnLst>
            <a:rect l="T9" t="T10" r="T11" b="T12"/>
            <a:pathLst>
              <a:path w="21600" h="42747" fill="none" extrusionOk="0">
                <a:moveTo>
                  <a:pt x="17994" y="42747"/>
                </a:moveTo>
                <a:cubicBezTo>
                  <a:pt x="7604" y="40988"/>
                  <a:pt x="0" y="31988"/>
                  <a:pt x="0" y="21450"/>
                </a:cubicBezTo>
                <a:cubicBezTo>
                  <a:pt x="-1" y="10502"/>
                  <a:pt x="8189" y="1286"/>
                  <a:pt x="19060" y="-1"/>
                </a:cubicBezTo>
              </a:path>
              <a:path w="21600" h="42747" stroke="0" extrusionOk="0">
                <a:moveTo>
                  <a:pt x="17994" y="42747"/>
                </a:moveTo>
                <a:cubicBezTo>
                  <a:pt x="7604" y="40988"/>
                  <a:pt x="0" y="31988"/>
                  <a:pt x="0" y="21450"/>
                </a:cubicBezTo>
                <a:cubicBezTo>
                  <a:pt x="-1" y="10502"/>
                  <a:pt x="8189" y="1286"/>
                  <a:pt x="19060" y="-1"/>
                </a:cubicBezTo>
                <a:lnTo>
                  <a:pt x="21600" y="21450"/>
                </a:lnTo>
                <a:lnTo>
                  <a:pt x="17994" y="42747"/>
                </a:lnTo>
                <a:close/>
              </a:path>
            </a:pathLst>
          </a:custGeom>
          <a:noFill/>
          <a:ln w="57150">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70" name="Text Box 6">
            <a:extLst>
              <a:ext uri="{FF2B5EF4-FFF2-40B4-BE49-F238E27FC236}">
                <a16:creationId xmlns:a16="http://schemas.microsoft.com/office/drawing/2014/main" id="{C2B46996-6C75-2B3C-B85C-3372C7D4708C}"/>
              </a:ext>
            </a:extLst>
          </p:cNvPr>
          <p:cNvSpPr txBox="1">
            <a:spLocks noChangeArrowheads="1"/>
          </p:cNvSpPr>
          <p:nvPr/>
        </p:nvSpPr>
        <p:spPr bwMode="auto">
          <a:xfrm>
            <a:off x="4114800" y="3067050"/>
            <a:ext cx="38576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a:solidFill>
                  <a:srgbClr val="990033"/>
                </a:solidFill>
                <a:latin typeface="Times New Roman" panose="02020603050405020304" pitchFamily="18" charset="0"/>
                <a:ea typeface="Gulim" panose="020B0600000101010101" pitchFamily="34" charset="-127"/>
              </a:rPr>
              <a:t>Q</a:t>
            </a:r>
          </a:p>
        </p:txBody>
      </p:sp>
      <p:sp>
        <p:nvSpPr>
          <p:cNvPr id="36871" name="Text Box 7">
            <a:extLst>
              <a:ext uri="{FF2B5EF4-FFF2-40B4-BE49-F238E27FC236}">
                <a16:creationId xmlns:a16="http://schemas.microsoft.com/office/drawing/2014/main" id="{411B9C9E-8404-544D-341D-63240579DC74}"/>
              </a:ext>
            </a:extLst>
          </p:cNvPr>
          <p:cNvSpPr txBox="1">
            <a:spLocks noChangeArrowheads="1"/>
          </p:cNvSpPr>
          <p:nvPr/>
        </p:nvSpPr>
        <p:spPr bwMode="auto">
          <a:xfrm>
            <a:off x="3411538" y="3533775"/>
            <a:ext cx="3857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a:solidFill>
                  <a:srgbClr val="990033"/>
                </a:solidFill>
                <a:latin typeface="Times New Roman" panose="02020603050405020304" pitchFamily="18" charset="0"/>
                <a:ea typeface="Gulim" panose="020B0600000101010101" pitchFamily="34" charset="-127"/>
              </a:rPr>
              <a:t>P</a:t>
            </a:r>
          </a:p>
        </p:txBody>
      </p:sp>
      <p:sp>
        <p:nvSpPr>
          <p:cNvPr id="36872" name="Rectangle 8">
            <a:extLst>
              <a:ext uri="{FF2B5EF4-FFF2-40B4-BE49-F238E27FC236}">
                <a16:creationId xmlns:a16="http://schemas.microsoft.com/office/drawing/2014/main" id="{6E1F4CE4-62D0-A084-FF7A-1AFA607B4036}"/>
              </a:ext>
            </a:extLst>
          </p:cNvPr>
          <p:cNvSpPr>
            <a:spLocks noChangeArrowheads="1"/>
          </p:cNvSpPr>
          <p:nvPr/>
        </p:nvSpPr>
        <p:spPr bwMode="auto">
          <a:xfrm>
            <a:off x="3502025" y="4146550"/>
            <a:ext cx="7445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a:solidFill>
                  <a:srgbClr val="990033"/>
                </a:solidFill>
                <a:latin typeface="Times New Roman" panose="02020603050405020304" pitchFamily="18" charset="0"/>
                <a:ea typeface="Gulim" panose="020B0600000101010101" pitchFamily="34" charset="-127"/>
              </a:rPr>
              <a:t>Z(Q)</a:t>
            </a:r>
          </a:p>
        </p:txBody>
      </p:sp>
      <p:sp>
        <p:nvSpPr>
          <p:cNvPr id="36873" name="Rectangle 9">
            <a:extLst>
              <a:ext uri="{FF2B5EF4-FFF2-40B4-BE49-F238E27FC236}">
                <a16:creationId xmlns:a16="http://schemas.microsoft.com/office/drawing/2014/main" id="{17802AEC-E624-67E4-B25A-A2B0A2854147}"/>
              </a:ext>
            </a:extLst>
          </p:cNvPr>
          <p:cNvSpPr>
            <a:spLocks noChangeArrowheads="1"/>
          </p:cNvSpPr>
          <p:nvPr/>
        </p:nvSpPr>
        <p:spPr bwMode="auto">
          <a:xfrm>
            <a:off x="4224338" y="4511675"/>
            <a:ext cx="6985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a:solidFill>
                  <a:srgbClr val="990033"/>
                </a:solidFill>
                <a:latin typeface="Times New Roman" panose="02020603050405020304" pitchFamily="18" charset="0"/>
                <a:ea typeface="Gulim" panose="020B0600000101010101" pitchFamily="34" charset="-127"/>
              </a:rPr>
              <a:t>Z(P)</a:t>
            </a:r>
          </a:p>
        </p:txBody>
      </p:sp>
      <p:sp>
        <p:nvSpPr>
          <p:cNvPr id="36874" name="Line 10">
            <a:extLst>
              <a:ext uri="{FF2B5EF4-FFF2-40B4-BE49-F238E27FC236}">
                <a16:creationId xmlns:a16="http://schemas.microsoft.com/office/drawing/2014/main" id="{EA7B86D0-1060-2EBA-39DC-E4745AE77E25}"/>
              </a:ext>
            </a:extLst>
          </p:cNvPr>
          <p:cNvSpPr>
            <a:spLocks noChangeShapeType="1"/>
          </p:cNvSpPr>
          <p:nvPr/>
        </p:nvSpPr>
        <p:spPr bwMode="auto">
          <a:xfrm flipH="1">
            <a:off x="2058988" y="4813300"/>
            <a:ext cx="1893887" cy="0"/>
          </a:xfrm>
          <a:prstGeom prst="line">
            <a:avLst/>
          </a:prstGeom>
          <a:noFill/>
          <a:ln w="57150">
            <a:solidFill>
              <a:srgbClr val="800000"/>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5" name="Line 11">
            <a:extLst>
              <a:ext uri="{FF2B5EF4-FFF2-40B4-BE49-F238E27FC236}">
                <a16:creationId xmlns:a16="http://schemas.microsoft.com/office/drawing/2014/main" id="{67FFB9DB-159B-D5AE-8519-03080A01C14F}"/>
              </a:ext>
            </a:extLst>
          </p:cNvPr>
          <p:cNvSpPr>
            <a:spLocks noChangeShapeType="1"/>
          </p:cNvSpPr>
          <p:nvPr/>
        </p:nvSpPr>
        <p:spPr bwMode="auto">
          <a:xfrm flipH="1">
            <a:off x="1968500" y="4448175"/>
            <a:ext cx="1354138" cy="0"/>
          </a:xfrm>
          <a:prstGeom prst="line">
            <a:avLst/>
          </a:prstGeom>
          <a:noFill/>
          <a:ln w="57150">
            <a:solidFill>
              <a:srgbClr val="800000"/>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6" name="Line 12">
            <a:extLst>
              <a:ext uri="{FF2B5EF4-FFF2-40B4-BE49-F238E27FC236}">
                <a16:creationId xmlns:a16="http://schemas.microsoft.com/office/drawing/2014/main" id="{1A891C93-F9DB-13CE-4E32-850E9589E322}"/>
              </a:ext>
            </a:extLst>
          </p:cNvPr>
          <p:cNvSpPr>
            <a:spLocks noChangeShapeType="1"/>
          </p:cNvSpPr>
          <p:nvPr/>
        </p:nvSpPr>
        <p:spPr bwMode="auto">
          <a:xfrm flipV="1">
            <a:off x="2058988" y="2438400"/>
            <a:ext cx="2976562" cy="2009775"/>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7" name="Line 13">
            <a:extLst>
              <a:ext uri="{FF2B5EF4-FFF2-40B4-BE49-F238E27FC236}">
                <a16:creationId xmlns:a16="http://schemas.microsoft.com/office/drawing/2014/main" id="{7626EAD3-0F20-E309-DBB0-ADA3E6457ACE}"/>
              </a:ext>
            </a:extLst>
          </p:cNvPr>
          <p:cNvSpPr>
            <a:spLocks noChangeShapeType="1"/>
          </p:cNvSpPr>
          <p:nvPr/>
        </p:nvSpPr>
        <p:spPr bwMode="auto">
          <a:xfrm flipV="1">
            <a:off x="2057400" y="2524125"/>
            <a:ext cx="2362200" cy="2284413"/>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8" name="Text Box 14">
            <a:extLst>
              <a:ext uri="{FF2B5EF4-FFF2-40B4-BE49-F238E27FC236}">
                <a16:creationId xmlns:a16="http://schemas.microsoft.com/office/drawing/2014/main" id="{C2CC31E9-7750-9390-F11A-1F2BB436F386}"/>
              </a:ext>
            </a:extLst>
          </p:cNvPr>
          <p:cNvSpPr txBox="1">
            <a:spLocks noChangeArrowheads="1"/>
          </p:cNvSpPr>
          <p:nvPr/>
        </p:nvSpPr>
        <p:spPr bwMode="auto">
          <a:xfrm>
            <a:off x="704850" y="4083050"/>
            <a:ext cx="12636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ko-KR" sz="2200">
                <a:solidFill>
                  <a:srgbClr val="990033"/>
                </a:solidFill>
                <a:latin typeface="Times New Roman" panose="02020603050405020304" pitchFamily="18" charset="0"/>
                <a:ea typeface="Gulim" panose="020B0600000101010101" pitchFamily="34" charset="-127"/>
              </a:rPr>
              <a:t>E[r</a:t>
            </a:r>
            <a:r>
              <a:rPr lang="en-US" altLang="ko-KR" sz="2200" baseline="-25000">
                <a:solidFill>
                  <a:srgbClr val="990033"/>
                </a:solidFill>
                <a:latin typeface="Times New Roman" panose="02020603050405020304" pitchFamily="18" charset="0"/>
                <a:ea typeface="Gulim" panose="020B0600000101010101" pitchFamily="34" charset="-127"/>
              </a:rPr>
              <a:t>z (Q)</a:t>
            </a:r>
            <a:r>
              <a:rPr lang="en-US" altLang="ko-KR" sz="2200">
                <a:solidFill>
                  <a:srgbClr val="990033"/>
                </a:solidFill>
                <a:latin typeface="Times New Roman" panose="02020603050405020304" pitchFamily="18" charset="0"/>
                <a:ea typeface="Gulim" panose="020B0600000101010101" pitchFamily="34" charset="-127"/>
              </a:rPr>
              <a:t>]</a:t>
            </a:r>
          </a:p>
        </p:txBody>
      </p:sp>
      <p:sp>
        <p:nvSpPr>
          <p:cNvPr id="36879" name="Rectangle 15">
            <a:extLst>
              <a:ext uri="{FF2B5EF4-FFF2-40B4-BE49-F238E27FC236}">
                <a16:creationId xmlns:a16="http://schemas.microsoft.com/office/drawing/2014/main" id="{3C2511D0-8C16-BA7F-FA49-7923DB4CC3AA}"/>
              </a:ext>
            </a:extLst>
          </p:cNvPr>
          <p:cNvSpPr>
            <a:spLocks noChangeArrowheads="1"/>
          </p:cNvSpPr>
          <p:nvPr/>
        </p:nvSpPr>
        <p:spPr bwMode="auto">
          <a:xfrm>
            <a:off x="838200" y="4581525"/>
            <a:ext cx="100171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a:solidFill>
                  <a:srgbClr val="990033"/>
                </a:solidFill>
                <a:latin typeface="Times New Roman" panose="02020603050405020304" pitchFamily="18" charset="0"/>
                <a:ea typeface="Gulim" panose="020B0600000101010101" pitchFamily="34" charset="-127"/>
              </a:rPr>
              <a:t>E[r</a:t>
            </a:r>
            <a:r>
              <a:rPr lang="en-US" altLang="ko-KR" sz="2200" baseline="-25000">
                <a:solidFill>
                  <a:srgbClr val="990033"/>
                </a:solidFill>
                <a:latin typeface="Times New Roman" panose="02020603050405020304" pitchFamily="18" charset="0"/>
                <a:ea typeface="Gulim" panose="020B0600000101010101" pitchFamily="34" charset="-127"/>
              </a:rPr>
              <a:t>z (P)</a:t>
            </a:r>
            <a:r>
              <a:rPr lang="en-US" altLang="ko-KR" sz="2200">
                <a:solidFill>
                  <a:srgbClr val="990033"/>
                </a:solidFill>
                <a:latin typeface="Times New Roman" panose="02020603050405020304" pitchFamily="18" charset="0"/>
                <a:ea typeface="Gulim" panose="020B0600000101010101" pitchFamily="34" charset="-127"/>
              </a:rPr>
              <a:t>]</a:t>
            </a:r>
          </a:p>
        </p:txBody>
      </p:sp>
      <p:sp>
        <p:nvSpPr>
          <p:cNvPr id="36880" name="Text Box 16">
            <a:extLst>
              <a:ext uri="{FF2B5EF4-FFF2-40B4-BE49-F238E27FC236}">
                <a16:creationId xmlns:a16="http://schemas.microsoft.com/office/drawing/2014/main" id="{4879919A-D3F6-7A15-DD88-E8F9CE5DBA0F}"/>
              </a:ext>
            </a:extLst>
          </p:cNvPr>
          <p:cNvSpPr txBox="1">
            <a:spLocks noChangeArrowheads="1"/>
          </p:cNvSpPr>
          <p:nvPr/>
        </p:nvSpPr>
        <p:spPr bwMode="auto">
          <a:xfrm>
            <a:off x="1697038" y="1524000"/>
            <a:ext cx="81121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ko-KR" sz="2200">
                <a:solidFill>
                  <a:srgbClr val="990033"/>
                </a:solidFill>
                <a:latin typeface="Times New Roman" panose="02020603050405020304" pitchFamily="18" charset="0"/>
                <a:ea typeface="Gulim" panose="020B0600000101010101" pitchFamily="34" charset="-127"/>
              </a:rPr>
              <a:t>E(r)</a:t>
            </a:r>
          </a:p>
        </p:txBody>
      </p:sp>
      <p:sp>
        <p:nvSpPr>
          <p:cNvPr id="36881" name="Text Box 17">
            <a:extLst>
              <a:ext uri="{FF2B5EF4-FFF2-40B4-BE49-F238E27FC236}">
                <a16:creationId xmlns:a16="http://schemas.microsoft.com/office/drawing/2014/main" id="{60650E3B-DB97-D9C3-DC16-C39E8EEDC1AA}"/>
              </a:ext>
            </a:extLst>
          </p:cNvPr>
          <p:cNvSpPr txBox="1">
            <a:spLocks noChangeArrowheads="1"/>
          </p:cNvSpPr>
          <p:nvPr/>
        </p:nvSpPr>
        <p:spPr bwMode="auto">
          <a:xfrm>
            <a:off x="6858000" y="5648325"/>
            <a:ext cx="4349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200" b="1">
                <a:solidFill>
                  <a:srgbClr val="990033"/>
                </a:solidFill>
                <a:latin typeface="Symbol" pitchFamily="2" charset="2"/>
                <a:ea typeface="Gulim" panose="020B0600000101010101" pitchFamily="34" charset="-127"/>
              </a:rPr>
              <a:t>s</a:t>
            </a:r>
            <a:endParaRPr lang="en-US" altLang="ko-KR" sz="2200" b="1">
              <a:solidFill>
                <a:srgbClr val="990033"/>
              </a:solidFill>
              <a:latin typeface="Times New Roman" panose="02020603050405020304" pitchFamily="18" charset="0"/>
              <a:ea typeface="Gulim" panose="020B0600000101010101" pitchFamily="34" charset="-127"/>
            </a:endParaRPr>
          </a:p>
        </p:txBody>
      </p:sp>
      <p:sp>
        <p:nvSpPr>
          <p:cNvPr id="36882" name="Oval 18">
            <a:extLst>
              <a:ext uri="{FF2B5EF4-FFF2-40B4-BE49-F238E27FC236}">
                <a16:creationId xmlns:a16="http://schemas.microsoft.com/office/drawing/2014/main" id="{068002C6-466E-D90C-9556-3210B4263B80}"/>
              </a:ext>
            </a:extLst>
          </p:cNvPr>
          <p:cNvSpPr>
            <a:spLocks noChangeArrowheads="1"/>
          </p:cNvSpPr>
          <p:nvPr/>
        </p:nvSpPr>
        <p:spPr bwMode="auto">
          <a:xfrm>
            <a:off x="3962400" y="4810125"/>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83" name="Oval 19">
            <a:extLst>
              <a:ext uri="{FF2B5EF4-FFF2-40B4-BE49-F238E27FC236}">
                <a16:creationId xmlns:a16="http://schemas.microsoft.com/office/drawing/2014/main" id="{A3359567-0252-0EB5-8244-A443417ACB76}"/>
              </a:ext>
            </a:extLst>
          </p:cNvPr>
          <p:cNvSpPr>
            <a:spLocks noChangeArrowheads="1"/>
          </p:cNvSpPr>
          <p:nvPr/>
        </p:nvSpPr>
        <p:spPr bwMode="auto">
          <a:xfrm>
            <a:off x="3411538" y="4448175"/>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84" name="Oval 20">
            <a:extLst>
              <a:ext uri="{FF2B5EF4-FFF2-40B4-BE49-F238E27FC236}">
                <a16:creationId xmlns:a16="http://schemas.microsoft.com/office/drawing/2014/main" id="{89111CAD-AA3E-84CE-D7C6-5B5E68788951}"/>
              </a:ext>
            </a:extLst>
          </p:cNvPr>
          <p:cNvSpPr>
            <a:spLocks noChangeArrowheads="1"/>
          </p:cNvSpPr>
          <p:nvPr/>
        </p:nvSpPr>
        <p:spPr bwMode="auto">
          <a:xfrm>
            <a:off x="3230563" y="3625850"/>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85" name="Line 21">
            <a:extLst>
              <a:ext uri="{FF2B5EF4-FFF2-40B4-BE49-F238E27FC236}">
                <a16:creationId xmlns:a16="http://schemas.microsoft.com/office/drawing/2014/main" id="{0F784935-C306-1AE0-D09C-DE3CBAE993C6}"/>
              </a:ext>
            </a:extLst>
          </p:cNvPr>
          <p:cNvSpPr>
            <a:spLocks noChangeShapeType="1"/>
          </p:cNvSpPr>
          <p:nvPr/>
        </p:nvSpPr>
        <p:spPr bwMode="auto">
          <a:xfrm flipV="1">
            <a:off x="2057400" y="2447925"/>
            <a:ext cx="2976563" cy="2009775"/>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86" name="Line 22">
            <a:extLst>
              <a:ext uri="{FF2B5EF4-FFF2-40B4-BE49-F238E27FC236}">
                <a16:creationId xmlns:a16="http://schemas.microsoft.com/office/drawing/2014/main" id="{36A7BF75-13B7-76F7-CE27-E4F4C0DBBFAA}"/>
              </a:ext>
            </a:extLst>
          </p:cNvPr>
          <p:cNvSpPr>
            <a:spLocks noChangeShapeType="1"/>
          </p:cNvSpPr>
          <p:nvPr/>
        </p:nvSpPr>
        <p:spPr bwMode="auto">
          <a:xfrm flipV="1">
            <a:off x="2055813" y="2533650"/>
            <a:ext cx="2362200" cy="2284413"/>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87" name="Oval 23">
            <a:extLst>
              <a:ext uri="{FF2B5EF4-FFF2-40B4-BE49-F238E27FC236}">
                <a16:creationId xmlns:a16="http://schemas.microsoft.com/office/drawing/2014/main" id="{04F6A1DF-1A05-38EC-38B7-79C96450E9B6}"/>
              </a:ext>
            </a:extLst>
          </p:cNvPr>
          <p:cNvSpPr>
            <a:spLocks noChangeArrowheads="1"/>
          </p:cNvSpPr>
          <p:nvPr/>
        </p:nvSpPr>
        <p:spPr bwMode="auto">
          <a:xfrm>
            <a:off x="3962400" y="4810125"/>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88" name="Oval 24">
            <a:extLst>
              <a:ext uri="{FF2B5EF4-FFF2-40B4-BE49-F238E27FC236}">
                <a16:creationId xmlns:a16="http://schemas.microsoft.com/office/drawing/2014/main" id="{A0C7C6B7-4A02-B767-DFBB-1082B4BD142D}"/>
              </a:ext>
            </a:extLst>
          </p:cNvPr>
          <p:cNvSpPr>
            <a:spLocks noChangeArrowheads="1"/>
          </p:cNvSpPr>
          <p:nvPr/>
        </p:nvSpPr>
        <p:spPr bwMode="auto">
          <a:xfrm>
            <a:off x="3411538" y="4448175"/>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89" name="Oval 25">
            <a:extLst>
              <a:ext uri="{FF2B5EF4-FFF2-40B4-BE49-F238E27FC236}">
                <a16:creationId xmlns:a16="http://schemas.microsoft.com/office/drawing/2014/main" id="{C9750EC6-38A0-57B1-9470-4EB87357CDEB}"/>
              </a:ext>
            </a:extLst>
          </p:cNvPr>
          <p:cNvSpPr>
            <a:spLocks noChangeArrowheads="1"/>
          </p:cNvSpPr>
          <p:nvPr/>
        </p:nvSpPr>
        <p:spPr bwMode="auto">
          <a:xfrm>
            <a:off x="3230563" y="3625850"/>
            <a:ext cx="180975" cy="92075"/>
          </a:xfrm>
          <a:prstGeom prst="ellipse">
            <a:avLst/>
          </a:prstGeom>
          <a:solidFill>
            <a:schemeClr val="tx2"/>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90" name="Line 26">
            <a:extLst>
              <a:ext uri="{FF2B5EF4-FFF2-40B4-BE49-F238E27FC236}">
                <a16:creationId xmlns:a16="http://schemas.microsoft.com/office/drawing/2014/main" id="{61594BB3-EDFE-6669-4DFC-3D37C89E5665}"/>
              </a:ext>
            </a:extLst>
          </p:cNvPr>
          <p:cNvSpPr>
            <a:spLocks noChangeShapeType="1"/>
          </p:cNvSpPr>
          <p:nvPr/>
        </p:nvSpPr>
        <p:spPr bwMode="auto">
          <a:xfrm flipV="1">
            <a:off x="2057400" y="2447925"/>
            <a:ext cx="2976563" cy="2009775"/>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1" name="Line 27">
            <a:extLst>
              <a:ext uri="{FF2B5EF4-FFF2-40B4-BE49-F238E27FC236}">
                <a16:creationId xmlns:a16="http://schemas.microsoft.com/office/drawing/2014/main" id="{9878E4F6-27B5-BB99-E873-D11D9A680905}"/>
              </a:ext>
            </a:extLst>
          </p:cNvPr>
          <p:cNvSpPr>
            <a:spLocks noChangeShapeType="1"/>
          </p:cNvSpPr>
          <p:nvPr/>
        </p:nvSpPr>
        <p:spPr bwMode="auto">
          <a:xfrm flipV="1">
            <a:off x="2055813" y="2533650"/>
            <a:ext cx="2362200" cy="2284413"/>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2" name="Oval 28">
            <a:extLst>
              <a:ext uri="{FF2B5EF4-FFF2-40B4-BE49-F238E27FC236}">
                <a16:creationId xmlns:a16="http://schemas.microsoft.com/office/drawing/2014/main" id="{1F7F137F-3D9C-2DE9-9FFA-157EF3EB0D01}"/>
              </a:ext>
            </a:extLst>
          </p:cNvPr>
          <p:cNvSpPr>
            <a:spLocks noChangeArrowheads="1"/>
          </p:cNvSpPr>
          <p:nvPr/>
        </p:nvSpPr>
        <p:spPr bwMode="auto">
          <a:xfrm>
            <a:off x="3962400" y="4810125"/>
            <a:ext cx="180975" cy="92075"/>
          </a:xfrm>
          <a:prstGeom prst="ellipse">
            <a:avLst/>
          </a:prstGeom>
          <a:solidFill>
            <a:srgbClr val="000080"/>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93" name="Oval 29">
            <a:extLst>
              <a:ext uri="{FF2B5EF4-FFF2-40B4-BE49-F238E27FC236}">
                <a16:creationId xmlns:a16="http://schemas.microsoft.com/office/drawing/2014/main" id="{BF02CF8F-CB7B-BFC4-9C35-EFC87EAE49AF}"/>
              </a:ext>
            </a:extLst>
          </p:cNvPr>
          <p:cNvSpPr>
            <a:spLocks noChangeArrowheads="1"/>
          </p:cNvSpPr>
          <p:nvPr/>
        </p:nvSpPr>
        <p:spPr bwMode="auto">
          <a:xfrm>
            <a:off x="3411538" y="4448175"/>
            <a:ext cx="180975" cy="92075"/>
          </a:xfrm>
          <a:prstGeom prst="ellipse">
            <a:avLst/>
          </a:prstGeom>
          <a:solidFill>
            <a:srgbClr val="000080"/>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94" name="Oval 30">
            <a:extLst>
              <a:ext uri="{FF2B5EF4-FFF2-40B4-BE49-F238E27FC236}">
                <a16:creationId xmlns:a16="http://schemas.microsoft.com/office/drawing/2014/main" id="{EE8E9075-BCE4-E56B-D644-DEC3F6E5FE7E}"/>
              </a:ext>
            </a:extLst>
          </p:cNvPr>
          <p:cNvSpPr>
            <a:spLocks noChangeArrowheads="1"/>
          </p:cNvSpPr>
          <p:nvPr/>
        </p:nvSpPr>
        <p:spPr bwMode="auto">
          <a:xfrm>
            <a:off x="3230563" y="3625850"/>
            <a:ext cx="180975" cy="92075"/>
          </a:xfrm>
          <a:prstGeom prst="ellipse">
            <a:avLst/>
          </a:prstGeom>
          <a:solidFill>
            <a:srgbClr val="000080"/>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
        <p:nvSpPr>
          <p:cNvPr id="36895" name="Line 31">
            <a:extLst>
              <a:ext uri="{FF2B5EF4-FFF2-40B4-BE49-F238E27FC236}">
                <a16:creationId xmlns:a16="http://schemas.microsoft.com/office/drawing/2014/main" id="{CE402500-30A7-6C36-4041-D0C116009EDD}"/>
              </a:ext>
            </a:extLst>
          </p:cNvPr>
          <p:cNvSpPr>
            <a:spLocks noChangeShapeType="1"/>
          </p:cNvSpPr>
          <p:nvPr/>
        </p:nvSpPr>
        <p:spPr bwMode="auto">
          <a:xfrm flipV="1">
            <a:off x="2057400" y="2447925"/>
            <a:ext cx="2976563" cy="2009775"/>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6" name="Line 32">
            <a:extLst>
              <a:ext uri="{FF2B5EF4-FFF2-40B4-BE49-F238E27FC236}">
                <a16:creationId xmlns:a16="http://schemas.microsoft.com/office/drawing/2014/main" id="{CAD938F9-905A-07ED-CD99-F0230D13A7AD}"/>
              </a:ext>
            </a:extLst>
          </p:cNvPr>
          <p:cNvSpPr>
            <a:spLocks noChangeShapeType="1"/>
          </p:cNvSpPr>
          <p:nvPr/>
        </p:nvSpPr>
        <p:spPr bwMode="auto">
          <a:xfrm flipV="1">
            <a:off x="2055813" y="2533650"/>
            <a:ext cx="2362200" cy="2284413"/>
          </a:xfrm>
          <a:prstGeom prst="line">
            <a:avLst/>
          </a:prstGeom>
          <a:noFill/>
          <a:ln w="57150">
            <a:solidFill>
              <a:srgbClr val="8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7" name="Oval 33">
            <a:extLst>
              <a:ext uri="{FF2B5EF4-FFF2-40B4-BE49-F238E27FC236}">
                <a16:creationId xmlns:a16="http://schemas.microsoft.com/office/drawing/2014/main" id="{9C2A849D-2E3F-225E-4B32-09855566C49F}"/>
              </a:ext>
            </a:extLst>
          </p:cNvPr>
          <p:cNvSpPr>
            <a:spLocks noChangeArrowheads="1"/>
          </p:cNvSpPr>
          <p:nvPr/>
        </p:nvSpPr>
        <p:spPr bwMode="auto">
          <a:xfrm>
            <a:off x="3886200" y="3133725"/>
            <a:ext cx="180975" cy="90488"/>
          </a:xfrm>
          <a:prstGeom prst="ellipse">
            <a:avLst/>
          </a:prstGeom>
          <a:solidFill>
            <a:srgbClr val="000080"/>
          </a:solidFill>
          <a:ln w="9525">
            <a:solidFill>
              <a:schemeClr val="bg2"/>
            </a:solidFill>
            <a:round/>
            <a:headEnd/>
            <a:tailEnd/>
          </a:ln>
          <a:effectLst>
            <a:outerShdw dist="17961" dir="2700000" algn="ctr" rotWithShape="0">
              <a:schemeClr val="bg2"/>
            </a:outerShdw>
          </a:effec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ko-KR" sz="1800">
              <a:latin typeface="Arial" panose="020B0604020202020204" pitchFamily="34" charset="0"/>
              <a:ea typeface="Gulim" panose="020B0600000101010101" pitchFamily="34" charset="-127"/>
            </a:endParaRPr>
          </a:p>
        </p:txBody>
      </p:sp>
    </p:spTree>
  </p:cSld>
  <p:clrMapOvr>
    <a:masterClrMapping/>
  </p:clrMapOvr>
  <p:transition>
    <p:strips/>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2B0D246B-8835-40E6-9C0B-977405AC9E65}"/>
              </a:ext>
            </a:extLst>
          </p:cNvPr>
          <p:cNvSpPr>
            <a:spLocks noGrp="1" noChangeArrowheads="1"/>
          </p:cNvSpPr>
          <p:nvPr>
            <p:ph type="title"/>
          </p:nvPr>
        </p:nvSpPr>
        <p:spPr>
          <a:xfrm>
            <a:off x="342900" y="990600"/>
            <a:ext cx="8686800" cy="1524000"/>
          </a:xfrm>
        </p:spPr>
        <p:txBody>
          <a:bodyPr>
            <a:normAutofit fontScale="90000"/>
          </a:bodyPr>
          <a:lstStyle/>
          <a:p>
            <a:pPr eaLnBrk="1" fontAlgn="auto" hangingPunct="1">
              <a:spcAft>
                <a:spcPts val="0"/>
              </a:spcAft>
              <a:defRPr/>
            </a:pPr>
            <a:r>
              <a:rPr lang="en-US" dirty="0"/>
              <a:t>Black’s Zero Beta Model Formulation for any two efficient portfolios (P and Q)  </a:t>
            </a:r>
          </a:p>
        </p:txBody>
      </p:sp>
      <p:graphicFrame>
        <p:nvGraphicFramePr>
          <p:cNvPr id="37891" name="Object 3">
            <a:extLst>
              <a:ext uri="{FF2B5EF4-FFF2-40B4-BE49-F238E27FC236}">
                <a16:creationId xmlns:a16="http://schemas.microsoft.com/office/drawing/2014/main" id="{A3CBB5AC-DF02-178F-C986-0E7E935B8F5B}"/>
              </a:ext>
            </a:extLst>
          </p:cNvPr>
          <p:cNvGraphicFramePr>
            <a:graphicFrameLocks noChangeAspect="1"/>
          </p:cNvGraphicFramePr>
          <p:nvPr/>
        </p:nvGraphicFramePr>
        <p:xfrm>
          <a:off x="762000" y="3124200"/>
          <a:ext cx="7848600" cy="1112838"/>
        </p:xfrm>
        <a:graphic>
          <a:graphicData uri="http://schemas.openxmlformats.org/presentationml/2006/ole">
            <mc:AlternateContent xmlns:mc="http://schemas.openxmlformats.org/markup-compatibility/2006">
              <mc:Choice xmlns:v="urn:schemas-microsoft-com:vml" Requires="v">
                <p:oleObj name="Equation" r:id="rId2" imgW="1930400" imgH="228600" progId="Equation.3">
                  <p:embed/>
                </p:oleObj>
              </mc:Choice>
              <mc:Fallback>
                <p:oleObj name="Equation" r:id="rId2" imgW="1930400" imgH="2286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124200"/>
                        <a:ext cx="7848600" cy="1112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646FFA01-BB56-306B-B7FD-07D9E75CF669}"/>
              </a:ext>
            </a:extLst>
          </p:cNvPr>
          <p:cNvSpPr>
            <a:spLocks noGrp="1"/>
          </p:cNvSpPr>
          <p:nvPr>
            <p:ph type="title"/>
          </p:nvPr>
        </p:nvSpPr>
        <p:spPr>
          <a:xfrm>
            <a:off x="685800" y="304800"/>
            <a:ext cx="8077200" cy="762000"/>
          </a:xfrm>
        </p:spPr>
        <p:txBody>
          <a:bodyPr/>
          <a:lstStyle/>
          <a:p>
            <a:pPr eaLnBrk="1" hangingPunct="1"/>
            <a:br>
              <a:rPr lang="en-US" altLang="ko-KR">
                <a:ea typeface="Gulim" panose="020B0600000101010101" pitchFamily="34" charset="-127"/>
              </a:rPr>
            </a:br>
            <a:r>
              <a:rPr lang="en-US" altLang="ko-KR">
                <a:ea typeface="Gulim" panose="020B0600000101010101" pitchFamily="34" charset="-127"/>
              </a:rPr>
              <a:t>Zero Beta Market Model</a:t>
            </a:r>
            <a:br>
              <a:rPr lang="en-US" altLang="ko-KR">
                <a:ea typeface="Gulim" panose="020B0600000101010101" pitchFamily="34" charset="-127"/>
              </a:rPr>
            </a:br>
            <a:r>
              <a:rPr lang="en-US" altLang="ko-KR" sz="3600">
                <a:ea typeface="Gulim" panose="020B0600000101010101" pitchFamily="34" charset="-127"/>
              </a:rPr>
              <a:t>  </a:t>
            </a:r>
          </a:p>
        </p:txBody>
      </p:sp>
      <p:graphicFrame>
        <p:nvGraphicFramePr>
          <p:cNvPr id="38915" name="Object 3">
            <a:extLst>
              <a:ext uri="{FF2B5EF4-FFF2-40B4-BE49-F238E27FC236}">
                <a16:creationId xmlns:a16="http://schemas.microsoft.com/office/drawing/2014/main" id="{50B3B57E-7D95-47B4-FBC7-2CFF65D3B8F7}"/>
              </a:ext>
            </a:extLst>
          </p:cNvPr>
          <p:cNvGraphicFramePr>
            <a:graphicFrameLocks noChangeAspect="1"/>
          </p:cNvGraphicFramePr>
          <p:nvPr/>
        </p:nvGraphicFramePr>
        <p:xfrm>
          <a:off x="1371600" y="2971800"/>
          <a:ext cx="6915150" cy="1019175"/>
        </p:xfrm>
        <a:graphic>
          <a:graphicData uri="http://schemas.openxmlformats.org/presentationml/2006/ole">
            <mc:AlternateContent xmlns:mc="http://schemas.openxmlformats.org/markup-compatibility/2006">
              <mc:Choice xmlns:v="urn:schemas-microsoft-com:vml" Requires="v">
                <p:oleObj name="Equation" r:id="rId2" imgW="1701800" imgH="215900" progId="Equation.3">
                  <p:embed/>
                </p:oleObj>
              </mc:Choice>
              <mc:Fallback>
                <p:oleObj name="Equation" r:id="rId2" imgW="1701800" imgH="2159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971800"/>
                        <a:ext cx="6915150" cy="1019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916" name="Rectangle 4">
            <a:extLst>
              <a:ext uri="{FF2B5EF4-FFF2-40B4-BE49-F238E27FC236}">
                <a16:creationId xmlns:a16="http://schemas.microsoft.com/office/drawing/2014/main" id="{F73ACE38-E813-FAC8-B6E4-D3F133CEFB12}"/>
              </a:ext>
            </a:extLst>
          </p:cNvPr>
          <p:cNvSpPr>
            <a:spLocks noChangeArrowheads="1"/>
          </p:cNvSpPr>
          <p:nvPr/>
        </p:nvSpPr>
        <p:spPr bwMode="auto">
          <a:xfrm>
            <a:off x="1600200" y="4419600"/>
            <a:ext cx="60928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ko-KR" sz="3600">
                <a:solidFill>
                  <a:srgbClr val="990033"/>
                </a:solidFill>
                <a:latin typeface="Times New Roman" panose="02020603050405020304" pitchFamily="18" charset="0"/>
                <a:ea typeface="Gulim" panose="020B0600000101010101" pitchFamily="34" charset="-127"/>
              </a:rPr>
              <a:t>CAPM with E(r</a:t>
            </a:r>
            <a:r>
              <a:rPr lang="en-US" altLang="ko-KR" sz="3600" baseline="-25000">
                <a:solidFill>
                  <a:srgbClr val="990033"/>
                </a:solidFill>
                <a:latin typeface="Times New Roman" panose="02020603050405020304" pitchFamily="18" charset="0"/>
                <a:ea typeface="Gulim" panose="020B0600000101010101" pitchFamily="34" charset="-127"/>
              </a:rPr>
              <a:t>z (m)</a:t>
            </a:r>
            <a:r>
              <a:rPr lang="en-US" altLang="ko-KR" sz="3600">
                <a:solidFill>
                  <a:srgbClr val="990033"/>
                </a:solidFill>
                <a:latin typeface="Times New Roman" panose="02020603050405020304" pitchFamily="18" charset="0"/>
                <a:ea typeface="Gulim" panose="020B0600000101010101" pitchFamily="34" charset="-127"/>
              </a:rPr>
              <a:t>) replacing r</a:t>
            </a:r>
            <a:r>
              <a:rPr lang="en-US" altLang="ko-KR" sz="3600" baseline="-25000">
                <a:solidFill>
                  <a:srgbClr val="990033"/>
                </a:solidFill>
                <a:latin typeface="Times New Roman" panose="02020603050405020304" pitchFamily="18" charset="0"/>
                <a:ea typeface="Gulim" panose="020B0600000101010101" pitchFamily="34" charset="-127"/>
              </a:rPr>
              <a:t>f</a:t>
            </a:r>
          </a:p>
        </p:txBody>
      </p:sp>
      <p:sp>
        <p:nvSpPr>
          <p:cNvPr id="38917" name="TextBox 2">
            <a:extLst>
              <a:ext uri="{FF2B5EF4-FFF2-40B4-BE49-F238E27FC236}">
                <a16:creationId xmlns:a16="http://schemas.microsoft.com/office/drawing/2014/main" id="{3AD25E00-CB58-0BC2-A5F3-B191EB3E059F}"/>
              </a:ext>
            </a:extLst>
          </p:cNvPr>
          <p:cNvSpPr txBox="1">
            <a:spLocks noChangeArrowheads="1"/>
          </p:cNvSpPr>
          <p:nvPr/>
        </p:nvSpPr>
        <p:spPr bwMode="auto">
          <a:xfrm>
            <a:off x="1066800" y="1495425"/>
            <a:ext cx="73152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400">
                <a:latin typeface="Arial" panose="020B0604020202020204" pitchFamily="34" charset="0"/>
                <a:ea typeface="Gulim" panose="020B0600000101010101" pitchFamily="34" charset="-127"/>
              </a:rPr>
              <a:t>Let P = M</a:t>
            </a:r>
            <a:r>
              <a:rPr lang="en-US" altLang="ko-KR" sz="2400" baseline="-25000">
                <a:latin typeface="Arial" panose="020B0604020202020204" pitchFamily="34" charset="0"/>
                <a:ea typeface="Gulim" panose="020B0600000101010101" pitchFamily="34" charset="-127"/>
              </a:rPr>
              <a:t> </a:t>
            </a:r>
            <a:r>
              <a:rPr lang="en-US" altLang="ko-KR" sz="2400">
                <a:latin typeface="Arial" panose="020B0604020202020204" pitchFamily="34" charset="0"/>
                <a:ea typeface="Gulim" panose="020B0600000101010101" pitchFamily="34" charset="-127"/>
              </a:rPr>
              <a:t>and Z(P) = Z(M). Then Cov(r</a:t>
            </a:r>
            <a:r>
              <a:rPr lang="en-US" altLang="ko-KR" sz="2400" baseline="-25000">
                <a:latin typeface="Arial" panose="020B0604020202020204" pitchFamily="34" charset="0"/>
                <a:ea typeface="Gulim" panose="020B0600000101010101" pitchFamily="34" charset="-127"/>
              </a:rPr>
              <a:t>M</a:t>
            </a:r>
            <a:r>
              <a:rPr lang="en-US" altLang="ko-KR" sz="2400">
                <a:latin typeface="Arial" panose="020B0604020202020204" pitchFamily="34" charset="0"/>
                <a:ea typeface="Gulim" panose="020B0600000101010101" pitchFamily="34" charset="-127"/>
              </a:rPr>
              <a:t>, r</a:t>
            </a:r>
            <a:r>
              <a:rPr lang="en-US" altLang="ko-KR" sz="2400" baseline="-25000">
                <a:latin typeface="Arial" panose="020B0604020202020204" pitchFamily="34" charset="0"/>
                <a:ea typeface="Gulim" panose="020B0600000101010101" pitchFamily="34" charset="-127"/>
              </a:rPr>
              <a:t>Z(M)</a:t>
            </a:r>
            <a:r>
              <a:rPr lang="en-US" altLang="ko-KR" sz="2400">
                <a:latin typeface="Arial" panose="020B0604020202020204" pitchFamily="34" charset="0"/>
                <a:ea typeface="Gulim" panose="020B0600000101010101" pitchFamily="34" charset="-127"/>
              </a:rPr>
              <a:t>) = 0. Thus we have:</a:t>
            </a:r>
            <a:br>
              <a:rPr lang="en-US" altLang="ko-KR" sz="1800">
                <a:latin typeface="Arial" panose="020B0604020202020204" pitchFamily="34" charset="0"/>
                <a:ea typeface="Gulim" panose="020B0600000101010101" pitchFamily="34" charset="-127"/>
              </a:rPr>
            </a:br>
            <a:endParaRPr lang="en-US" altLang="en-US" sz="1800">
              <a:latin typeface="Arial" panose="020B0604020202020204" pitchFamily="34" charset="0"/>
              <a:ea typeface="Gulim" panose="020B0600000101010101" pitchFamily="34" charset="-127"/>
            </a:endParaRPr>
          </a:p>
        </p:txBody>
      </p:sp>
    </p:spTree>
  </p:cSld>
  <p:clrMapOvr>
    <a:masterClrMapping/>
  </p:clrMapOvr>
  <p:transition>
    <p:strips/>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482F70D0-BDBC-F2F8-F722-F1BD3FDB0133}"/>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Liquidity and the CAPM</a:t>
            </a:r>
          </a:p>
        </p:txBody>
      </p:sp>
      <p:sp>
        <p:nvSpPr>
          <p:cNvPr id="53251" name="Rectangle 3">
            <a:extLst>
              <a:ext uri="{FF2B5EF4-FFF2-40B4-BE49-F238E27FC236}">
                <a16:creationId xmlns:a16="http://schemas.microsoft.com/office/drawing/2014/main" id="{1FF194B8-0BD2-6AD6-34F5-CE8A12461F83}"/>
              </a:ext>
            </a:extLst>
          </p:cNvPr>
          <p:cNvSpPr>
            <a:spLocks noGrp="1"/>
          </p:cNvSpPr>
          <p:nvPr>
            <p:ph idx="1"/>
          </p:nvPr>
        </p:nvSpPr>
        <p:spPr/>
        <p:txBody>
          <a:bodyPr lIns="90488" tIns="44450" rIns="90488" bIns="44450"/>
          <a:lstStyle/>
          <a:p>
            <a:pPr eaLnBrk="1" hangingPunct="1"/>
            <a:r>
              <a:rPr lang="en-US" altLang="en-US">
                <a:latin typeface="Calibri (Body)"/>
              </a:rPr>
              <a:t>Liquidity: The ease and speed with which an asset can be sold at fair market value</a:t>
            </a:r>
          </a:p>
          <a:p>
            <a:pPr eaLnBrk="1" hangingPunct="1"/>
            <a:r>
              <a:rPr lang="en-US" altLang="en-US">
                <a:latin typeface="Calibri (Body)"/>
              </a:rPr>
              <a:t>Illiquidity Premium: Discount from fair market value the seller must accept to obtain a quick sale. </a:t>
            </a:r>
          </a:p>
          <a:p>
            <a:pPr lvl="1" eaLnBrk="1" hangingPunct="1"/>
            <a:r>
              <a:rPr lang="en-US" altLang="en-US" sz="3200">
                <a:latin typeface="Calibri (Body)"/>
              </a:rPr>
              <a:t>Measured partly by bid-asked spread</a:t>
            </a:r>
          </a:p>
          <a:p>
            <a:pPr lvl="1" eaLnBrk="1" hangingPunct="1"/>
            <a:r>
              <a:rPr lang="en-US" altLang="en-US" sz="3200">
                <a:latin typeface="Calibri (Body)"/>
              </a:rPr>
              <a:t>As trading costs are higher, the illiquidity discount will be greater.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C50934AC-75D4-0DFE-ACAF-B7230747C802}"/>
              </a:ext>
            </a:extLst>
          </p:cNvPr>
          <p:cNvSpPr>
            <a:spLocks noGrp="1"/>
          </p:cNvSpPr>
          <p:nvPr>
            <p:ph type="title"/>
          </p:nvPr>
        </p:nvSpPr>
        <p:spPr/>
        <p:txBody>
          <a:bodyPr/>
          <a:lstStyle/>
          <a:p>
            <a:pPr eaLnBrk="1" hangingPunct="1"/>
            <a:r>
              <a:rPr lang="en-US" altLang="ko-KR">
                <a:ea typeface="Gulim" panose="020B0600000101010101" pitchFamily="34" charset="-127"/>
              </a:rPr>
              <a:t>CAPM with a Liquidity Premium</a:t>
            </a:r>
          </a:p>
        </p:txBody>
      </p:sp>
      <p:graphicFrame>
        <p:nvGraphicFramePr>
          <p:cNvPr id="40963" name="Object 3">
            <a:extLst>
              <a:ext uri="{FF2B5EF4-FFF2-40B4-BE49-F238E27FC236}">
                <a16:creationId xmlns:a16="http://schemas.microsoft.com/office/drawing/2014/main" id="{B5100464-55A8-0FE3-8FFD-8C37A319C897}"/>
              </a:ext>
            </a:extLst>
          </p:cNvPr>
          <p:cNvGraphicFramePr>
            <a:graphicFrameLocks noChangeAspect="1"/>
          </p:cNvGraphicFramePr>
          <p:nvPr/>
        </p:nvGraphicFramePr>
        <p:xfrm>
          <a:off x="762000" y="2362200"/>
          <a:ext cx="5035550" cy="604838"/>
        </p:xfrm>
        <a:graphic>
          <a:graphicData uri="http://schemas.openxmlformats.org/presentationml/2006/ole">
            <mc:AlternateContent xmlns:mc="http://schemas.openxmlformats.org/markup-compatibility/2006">
              <mc:Choice xmlns:v="urn:schemas-microsoft-com:vml" Requires="v">
                <p:oleObj name="Equation" r:id="rId2" imgW="1143000" imgH="101600" progId="Equation.3">
                  <p:embed/>
                </p:oleObj>
              </mc:Choice>
              <mc:Fallback>
                <p:oleObj name="Equation" r:id="rId2" imgW="1143000" imgH="10160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362200"/>
                        <a:ext cx="5035550" cy="604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64" name="Text Box 4">
            <a:extLst>
              <a:ext uri="{FF2B5EF4-FFF2-40B4-BE49-F238E27FC236}">
                <a16:creationId xmlns:a16="http://schemas.microsoft.com/office/drawing/2014/main" id="{8DC5407E-D97B-929A-E99B-C4F1A5B0A39C}"/>
              </a:ext>
            </a:extLst>
          </p:cNvPr>
          <p:cNvSpPr txBox="1">
            <a:spLocks noChangeArrowheads="1"/>
          </p:cNvSpPr>
          <p:nvPr/>
        </p:nvSpPr>
        <p:spPr bwMode="auto">
          <a:xfrm>
            <a:off x="1219200" y="3352800"/>
            <a:ext cx="6096000" cy="116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ko-KR" sz="2800">
                <a:solidFill>
                  <a:srgbClr val="990033"/>
                </a:solidFill>
                <a:latin typeface="Times New Roman" panose="02020603050405020304" pitchFamily="18" charset="0"/>
                <a:ea typeface="Gulim" panose="020B0600000101010101" pitchFamily="34" charset="-127"/>
              </a:rPr>
              <a:t>f (c</a:t>
            </a:r>
            <a:r>
              <a:rPr lang="en-US" altLang="ko-KR" sz="2800" baseline="-25000">
                <a:solidFill>
                  <a:srgbClr val="990033"/>
                </a:solidFill>
                <a:latin typeface="Times New Roman" panose="02020603050405020304" pitchFamily="18" charset="0"/>
                <a:ea typeface="Gulim" panose="020B0600000101010101" pitchFamily="34" charset="-127"/>
              </a:rPr>
              <a:t>i</a:t>
            </a:r>
            <a:r>
              <a:rPr lang="en-US" altLang="ko-KR" sz="2800">
                <a:solidFill>
                  <a:srgbClr val="990033"/>
                </a:solidFill>
                <a:latin typeface="Times New Roman" panose="02020603050405020304" pitchFamily="18" charset="0"/>
                <a:ea typeface="Gulim" panose="020B0600000101010101" pitchFamily="34" charset="-127"/>
              </a:rPr>
              <a:t>) = liquidity premium for security i</a:t>
            </a:r>
          </a:p>
          <a:p>
            <a:pPr>
              <a:spcBef>
                <a:spcPct val="50000"/>
              </a:spcBef>
              <a:buFontTx/>
              <a:buNone/>
            </a:pPr>
            <a:r>
              <a:rPr lang="en-US" altLang="ko-KR" sz="2800">
                <a:solidFill>
                  <a:srgbClr val="990033"/>
                </a:solidFill>
                <a:latin typeface="Times New Roman" panose="02020603050405020304" pitchFamily="18" charset="0"/>
                <a:ea typeface="Gulim" panose="020B0600000101010101" pitchFamily="34" charset="-127"/>
              </a:rPr>
              <a:t>f (c</a:t>
            </a:r>
            <a:r>
              <a:rPr lang="en-US" altLang="ko-KR" sz="2800" baseline="-25000">
                <a:solidFill>
                  <a:srgbClr val="990033"/>
                </a:solidFill>
                <a:latin typeface="Times New Roman" panose="02020603050405020304" pitchFamily="18" charset="0"/>
                <a:ea typeface="Gulim" panose="020B0600000101010101" pitchFamily="34" charset="-127"/>
              </a:rPr>
              <a:t>i</a:t>
            </a:r>
            <a:r>
              <a:rPr lang="en-US" altLang="ko-KR" sz="2800">
                <a:solidFill>
                  <a:srgbClr val="990033"/>
                </a:solidFill>
                <a:latin typeface="Times New Roman" panose="02020603050405020304" pitchFamily="18" charset="0"/>
                <a:ea typeface="Gulim" panose="020B0600000101010101" pitchFamily="34" charset="-127"/>
              </a:rPr>
              <a:t>) increases at a decreasing rate</a:t>
            </a:r>
          </a:p>
        </p:txBody>
      </p:sp>
      <p:sp>
        <p:nvSpPr>
          <p:cNvPr id="40965" name="Rectangle 1">
            <a:extLst>
              <a:ext uri="{FF2B5EF4-FFF2-40B4-BE49-F238E27FC236}">
                <a16:creationId xmlns:a16="http://schemas.microsoft.com/office/drawing/2014/main" id="{004E3675-4AD3-E0C0-37CB-8C386F247654}"/>
              </a:ext>
            </a:extLst>
          </p:cNvPr>
          <p:cNvSpPr>
            <a:spLocks noChangeArrowheads="1"/>
          </p:cNvSpPr>
          <p:nvPr/>
        </p:nvSpPr>
        <p:spPr bwMode="auto">
          <a:xfrm>
            <a:off x="1066800" y="5029200"/>
            <a:ext cx="7543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400" dirty="0">
                <a:latin typeface="Arial" panose="020B0604020202020204" pitchFamily="34" charset="0"/>
                <a:hlinkClick r:id="rId4"/>
              </a:rPr>
              <a:t>https://papers.ssrn.com/sol3/papers2.cfm?abstract_id=2638442</a:t>
            </a:r>
            <a:endParaRPr lang="en-US" altLang="en-US" sz="2400" dirty="0">
              <a:latin typeface="Arial" panose="020B0604020202020204" pitchFamily="34" charset="0"/>
            </a:endParaRPr>
          </a:p>
          <a:p>
            <a:pPr>
              <a:spcBef>
                <a:spcPct val="0"/>
              </a:spcBef>
              <a:buFontTx/>
              <a:buNone/>
            </a:pPr>
            <a:endParaRPr lang="en-US" altLang="en-US" sz="1800" dirty="0">
              <a:latin typeface="Arial" panose="020B0604020202020204" pitchFamily="34" charset="0"/>
            </a:endParaRPr>
          </a:p>
        </p:txBody>
      </p:sp>
    </p:spTree>
  </p:cSld>
  <p:clrMapOvr>
    <a:masterClrMapping/>
  </p:clrMapOvr>
  <p:transition>
    <p:strips/>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4">
            <a:extLst>
              <a:ext uri="{FF2B5EF4-FFF2-40B4-BE49-F238E27FC236}">
                <a16:creationId xmlns:a16="http://schemas.microsoft.com/office/drawing/2014/main" id="{60F7C2F2-866B-4C6E-8B54-E38F387FEAEE}"/>
              </a:ext>
            </a:extLst>
          </p:cNvPr>
          <p:cNvSpPr>
            <a:spLocks noGrp="1" noChangeArrowheads="1"/>
          </p:cNvSpPr>
          <p:nvPr>
            <p:ph type="title"/>
          </p:nvPr>
        </p:nvSpPr>
        <p:spPr>
          <a:xfrm>
            <a:off x="0" y="152400"/>
            <a:ext cx="8229600" cy="1143000"/>
          </a:xfrm>
        </p:spPr>
        <p:txBody>
          <a:bodyPr lIns="90488" tIns="44450" rIns="90488" bIns="44450" rtlCol="0" anchorCtr="1">
            <a:normAutofit fontScale="90000"/>
          </a:bodyPr>
          <a:lstStyle/>
          <a:p>
            <a:pPr eaLnBrk="1" fontAlgn="auto" hangingPunct="1">
              <a:spcAft>
                <a:spcPts val="0"/>
              </a:spcAft>
              <a:defRPr/>
            </a:pPr>
            <a:r>
              <a:rPr lang="en-US" altLang="en-US" sz="3600" dirty="0"/>
              <a:t>Figure 9.4 The Relationship Between Illiquidity and Average Returns</a:t>
            </a:r>
          </a:p>
        </p:txBody>
      </p:sp>
      <p:pic>
        <p:nvPicPr>
          <p:cNvPr id="41987" name="Picture 1">
            <a:extLst>
              <a:ext uri="{FF2B5EF4-FFF2-40B4-BE49-F238E27FC236}">
                <a16:creationId xmlns:a16="http://schemas.microsoft.com/office/drawing/2014/main" id="{D9E4CED6-ACC2-7B4E-7DD8-8191D3C8731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643063"/>
            <a:ext cx="7086600"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DB521DF0-3EDF-A5A3-FD8F-4D006F013D2F}"/>
              </a:ext>
            </a:extLst>
          </p:cNvPr>
          <p:cNvSpPr>
            <a:spLocks noGrp="1"/>
          </p:cNvSpPr>
          <p:nvPr>
            <p:ph type="title"/>
          </p:nvPr>
        </p:nvSpPr>
        <p:spPr>
          <a:xfrm>
            <a:off x="0" y="152400"/>
            <a:ext cx="8229600" cy="1143000"/>
          </a:xfrm>
        </p:spPr>
        <p:txBody>
          <a:bodyPr/>
          <a:lstStyle/>
          <a:p>
            <a:pPr eaLnBrk="1" hangingPunct="1"/>
            <a:r>
              <a:rPr lang="en-US" altLang="en-US"/>
              <a:t>Liquidity Risk</a:t>
            </a:r>
          </a:p>
        </p:txBody>
      </p:sp>
      <p:sp>
        <p:nvSpPr>
          <p:cNvPr id="24579" name="Content Placeholder 2">
            <a:extLst>
              <a:ext uri="{FF2B5EF4-FFF2-40B4-BE49-F238E27FC236}">
                <a16:creationId xmlns:a16="http://schemas.microsoft.com/office/drawing/2014/main" id="{21A85658-DD38-1F05-6DFB-1E6611092653}"/>
              </a:ext>
            </a:extLst>
          </p:cNvPr>
          <p:cNvSpPr>
            <a:spLocks noGrp="1"/>
          </p:cNvSpPr>
          <p:nvPr>
            <p:ph idx="1"/>
          </p:nvPr>
        </p:nvSpPr>
        <p:spPr>
          <a:xfrm>
            <a:off x="381000" y="1304925"/>
            <a:ext cx="8458200" cy="4638675"/>
          </a:xfrm>
        </p:spPr>
        <p:txBody>
          <a:bodyPr/>
          <a:lstStyle/>
          <a:p>
            <a:pPr eaLnBrk="1" hangingPunct="1"/>
            <a:r>
              <a:rPr lang="en-US" altLang="en-US">
                <a:latin typeface="Calibri "/>
              </a:rPr>
              <a:t>In a financial crisis, liquidity can unexpectedly dry up.</a:t>
            </a:r>
          </a:p>
          <a:p>
            <a:pPr eaLnBrk="1" hangingPunct="1"/>
            <a:r>
              <a:rPr lang="en-US" altLang="en-US">
                <a:latin typeface="Calibri "/>
              </a:rPr>
              <a:t>When liquidity in one stock decreases, it tends to decrease in other stocks at the same time.</a:t>
            </a:r>
          </a:p>
          <a:p>
            <a:pPr eaLnBrk="1" hangingPunct="1"/>
            <a:r>
              <a:rPr lang="en-US" altLang="en-US">
                <a:latin typeface="Calibri "/>
              </a:rPr>
              <a:t> Investors demand compensation for liquidity risk	</a:t>
            </a:r>
          </a:p>
          <a:p>
            <a:pPr marL="628650" lvl="1" indent="-266700" eaLnBrk="1" hangingPunct="1"/>
            <a:r>
              <a:rPr lang="en-US" altLang="en-US">
                <a:latin typeface="Calibri "/>
              </a:rPr>
              <a:t>Liquidity betas</a:t>
            </a:r>
          </a:p>
          <a:p>
            <a:pPr eaLnBrk="1" hangingPunct="1"/>
            <a:endParaRPr lang="en-US" altLang="en-US"/>
          </a:p>
          <a:p>
            <a:pPr eaLnBrk="1" hangingPunct="1"/>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A9282BF5-82E7-CFA1-25D3-DB39AE9FE674}"/>
              </a:ext>
            </a:extLst>
          </p:cNvPr>
          <p:cNvSpPr>
            <a:spLocks noGrp="1"/>
          </p:cNvSpPr>
          <p:nvPr>
            <p:ph type="title"/>
          </p:nvPr>
        </p:nvSpPr>
        <p:spPr>
          <a:xfrm>
            <a:off x="0" y="152400"/>
            <a:ext cx="8229600" cy="1143000"/>
          </a:xfrm>
        </p:spPr>
        <p:txBody>
          <a:bodyPr/>
          <a:lstStyle/>
          <a:p>
            <a:pPr eaLnBrk="1" hangingPunct="1"/>
            <a:r>
              <a:rPr lang="en-US" altLang="en-US" sz="4000"/>
              <a:t>The CAPM and Investment Industry</a:t>
            </a:r>
          </a:p>
        </p:txBody>
      </p:sp>
      <p:sp>
        <p:nvSpPr>
          <p:cNvPr id="5" name="Content Placeholder 2">
            <a:extLst>
              <a:ext uri="{FF2B5EF4-FFF2-40B4-BE49-F238E27FC236}">
                <a16:creationId xmlns:a16="http://schemas.microsoft.com/office/drawing/2014/main" id="{2F50FCCE-38CE-441B-BA6F-AC3C8B1DB177}"/>
              </a:ext>
            </a:extLst>
          </p:cNvPr>
          <p:cNvSpPr>
            <a:spLocks noGrp="1"/>
          </p:cNvSpPr>
          <p:nvPr>
            <p:ph idx="1"/>
          </p:nvPr>
        </p:nvSpPr>
        <p:spPr/>
        <p:txBody>
          <a:bodyPr rtlCol="0">
            <a:normAutofit fontScale="92500" lnSpcReduction="10000"/>
          </a:bodyPr>
          <a:lstStyle>
            <a:lvl1pPr marL="342900" indent="-342900" algn="l" defTabSz="914400" rtl="0" eaLnBrk="1" latinLnBrk="0" hangingPunct="1">
              <a:spcBef>
                <a:spcPct val="20000"/>
              </a:spcBef>
              <a:buClr>
                <a:srgbClr val="C00000"/>
              </a:buClr>
              <a:buFont typeface="Arial" pitchFamily="34" charset="0"/>
              <a:buChar char="•"/>
              <a:defRPr lang="en-US" sz="3200" kern="1200">
                <a:solidFill>
                  <a:srgbClr val="254061"/>
                </a:solidFill>
                <a:latin typeface="+mn-lt"/>
                <a:ea typeface="+mn-ea"/>
                <a:cs typeface="+mn-cs"/>
              </a:defRPr>
            </a:lvl1pPr>
            <a:lvl2pPr marL="742950" indent="-285750" algn="l" defTabSz="914400" rtl="0" eaLnBrk="1" latinLnBrk="0" hangingPunct="1">
              <a:spcBef>
                <a:spcPct val="20000"/>
              </a:spcBef>
              <a:buClr>
                <a:srgbClr val="C00000"/>
              </a:buClr>
              <a:buFont typeface="Arial" pitchFamily="34" charset="0"/>
              <a:buChar char="•"/>
              <a:defRPr lang="en-US" sz="2800" kern="1200">
                <a:solidFill>
                  <a:srgbClr val="254061"/>
                </a:solidFill>
                <a:latin typeface="+mn-lt"/>
                <a:ea typeface="+mn-ea"/>
                <a:cs typeface="+mn-cs"/>
              </a:defRPr>
            </a:lvl2pPr>
            <a:lvl3pPr marL="1143000" indent="-228600" algn="l" defTabSz="914400" rtl="0" eaLnBrk="1" latinLnBrk="0" hangingPunct="1">
              <a:spcBef>
                <a:spcPct val="20000"/>
              </a:spcBef>
              <a:buClr>
                <a:srgbClr val="C00000"/>
              </a:buClr>
              <a:buFont typeface="Arial" pitchFamily="34" charset="0"/>
              <a:buChar char="•"/>
              <a:defRPr lang="en-US" sz="2400" kern="1200">
                <a:solidFill>
                  <a:srgbClr val="254061"/>
                </a:solidFill>
                <a:latin typeface="+mn-lt"/>
                <a:ea typeface="+mn-ea"/>
                <a:cs typeface="+mn-cs"/>
              </a:defRPr>
            </a:lvl3pPr>
            <a:lvl4pPr marL="1600200" indent="-228600" algn="l" defTabSz="914400" rtl="0" eaLnBrk="1" latinLnBrk="0" hangingPunct="1">
              <a:spcBef>
                <a:spcPct val="20000"/>
              </a:spcBef>
              <a:buClr>
                <a:srgbClr val="C00000"/>
              </a:buClr>
              <a:buFont typeface="Arial" pitchFamily="34" charset="0"/>
              <a:buChar char="•"/>
              <a:defRPr lang="en-US" sz="2000" kern="1200">
                <a:solidFill>
                  <a:srgbClr val="254061"/>
                </a:solidFill>
                <a:latin typeface="+mn-lt"/>
                <a:ea typeface="+mn-ea"/>
                <a:cs typeface="+mn-cs"/>
              </a:defRPr>
            </a:lvl4pPr>
            <a:lvl5pPr marL="2057400" indent="-228600" algn="l" defTabSz="914400" rtl="0" eaLnBrk="1" latinLnBrk="0" hangingPunct="1">
              <a:spcBef>
                <a:spcPct val="20000"/>
              </a:spcBef>
              <a:buClr>
                <a:srgbClr val="C00000"/>
              </a:buClr>
              <a:buFont typeface="Arial" pitchFamily="34" charset="0"/>
              <a:buChar char="•"/>
              <a:defRPr lang="en-US" sz="2000" kern="1200">
                <a:solidFill>
                  <a:srgbClr val="25406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altLang="en-US" dirty="0"/>
              <a:t>Testing the CAPM is surprisingly difficult</a:t>
            </a:r>
          </a:p>
          <a:p>
            <a:pPr lvl="1">
              <a:defRPr/>
            </a:pPr>
            <a:r>
              <a:rPr altLang="en-US" dirty="0"/>
              <a:t>Cannot observe all tradable assets</a:t>
            </a:r>
          </a:p>
          <a:p>
            <a:pPr lvl="2">
              <a:defRPr/>
            </a:pPr>
            <a:r>
              <a:rPr altLang="en-US" dirty="0"/>
              <a:t>Impossible to pin down market portfolio</a:t>
            </a:r>
          </a:p>
          <a:p>
            <a:pPr lvl="1">
              <a:defRPr/>
            </a:pPr>
            <a:r>
              <a:rPr altLang="en-US" dirty="0"/>
              <a:t>Both alpha and beta, as well as residual variance, are likely time varying</a:t>
            </a:r>
          </a:p>
          <a:p>
            <a:pPr lvl="1">
              <a:defRPr/>
            </a:pPr>
            <a:endParaRPr altLang="en-US" dirty="0"/>
          </a:p>
          <a:p>
            <a:pPr>
              <a:defRPr/>
            </a:pPr>
            <a:r>
              <a:rPr altLang="en-US" dirty="0"/>
              <a:t>Most tests of the CAPM are directed at the mean-beta relationship as applied to assets with respect to an observed, but perhaps inefficient, stock index portfolio</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E39908F6-B602-913E-8745-05A84C4E9638}"/>
              </a:ext>
            </a:extLst>
          </p:cNvPr>
          <p:cNvSpPr>
            <a:spLocks noGrp="1"/>
          </p:cNvSpPr>
          <p:nvPr>
            <p:ph type="title"/>
          </p:nvPr>
        </p:nvSpPr>
        <p:spPr>
          <a:xfrm>
            <a:off x="0" y="152400"/>
            <a:ext cx="8229600" cy="1143000"/>
          </a:xfrm>
        </p:spPr>
        <p:txBody>
          <a:bodyPr/>
          <a:lstStyle/>
          <a:p>
            <a:r>
              <a:rPr lang="en-US" altLang="en-US" sz="4000"/>
              <a:t>The CAPM and Investment Industry</a:t>
            </a:r>
          </a:p>
        </p:txBody>
      </p:sp>
      <p:sp>
        <p:nvSpPr>
          <p:cNvPr id="45059" name="Content Placeholder 2">
            <a:extLst>
              <a:ext uri="{FF2B5EF4-FFF2-40B4-BE49-F238E27FC236}">
                <a16:creationId xmlns:a16="http://schemas.microsoft.com/office/drawing/2014/main" id="{05734AE5-FA5E-56E8-DA26-49C9D583EDDB}"/>
              </a:ext>
            </a:extLst>
          </p:cNvPr>
          <p:cNvSpPr>
            <a:spLocks noGrp="1"/>
          </p:cNvSpPr>
          <p:nvPr>
            <p:ph idx="1"/>
          </p:nvPr>
        </p:nvSpPr>
        <p:spPr/>
        <p:txBody>
          <a:bodyPr/>
          <a:lstStyle/>
          <a:p>
            <a:r>
              <a:rPr lang="en-US" altLang="en-US"/>
              <a:t>Portfolio theory and the CAPM have become accepted tools in the practitioner community</a:t>
            </a:r>
          </a:p>
          <a:p>
            <a:pPr lvl="1"/>
            <a:r>
              <a:rPr lang="en-US" altLang="en-US"/>
              <a:t>Many professionals are comfortable with the use of beta to measure systematic risk</a:t>
            </a:r>
          </a:p>
          <a:p>
            <a:pPr lvl="1"/>
            <a:r>
              <a:rPr lang="en-US" altLang="en-US"/>
              <a:t>Most investors don’t beat the index portfolio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25AF66FA-DFC4-87E1-99BC-19EAB5E36C25}"/>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Assumptions</a:t>
            </a:r>
          </a:p>
        </p:txBody>
      </p:sp>
      <p:pic>
        <p:nvPicPr>
          <p:cNvPr id="18435" name="Picture 3">
            <a:extLst>
              <a:ext uri="{FF2B5EF4-FFF2-40B4-BE49-F238E27FC236}">
                <a16:creationId xmlns:a16="http://schemas.microsoft.com/office/drawing/2014/main" id="{0351D1AA-3CC3-B168-02EC-825F09D5F0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600200"/>
            <a:ext cx="8723313" cy="41068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F230251F-5160-900A-3BD0-52DF82A36948}"/>
              </a:ext>
            </a:extLst>
          </p:cNvPr>
          <p:cNvPicPr>
            <a:picLocks noGrp="1" noChangeAspect="1"/>
          </p:cNvPicPr>
          <p:nvPr>
            <p:ph idx="1"/>
          </p:nvPr>
        </p:nvPicPr>
        <p:blipFill>
          <a:blip r:embed="rId2"/>
          <a:stretch>
            <a:fillRect/>
          </a:stretch>
        </p:blipFill>
        <p:spPr>
          <a:xfrm>
            <a:off x="685800" y="1389208"/>
            <a:ext cx="7315200" cy="4656891"/>
          </a:xfrm>
          <a:prstGeom prst="rect">
            <a:avLst/>
          </a:prstGeom>
        </p:spPr>
      </p:pic>
    </p:spTree>
    <p:extLst>
      <p:ext uri="{BB962C8B-B14F-4D97-AF65-F5344CB8AC3E}">
        <p14:creationId xmlns:p14="http://schemas.microsoft.com/office/powerpoint/2010/main" val="2908337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B0A1ED8F-B546-50A3-1A36-390DCBDBC014}"/>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800"/>
              <a:t>Resulting Equilibrium Conditions</a:t>
            </a:r>
          </a:p>
        </p:txBody>
      </p:sp>
      <p:sp>
        <p:nvSpPr>
          <p:cNvPr id="19459" name="Rectangle 2">
            <a:extLst>
              <a:ext uri="{FF2B5EF4-FFF2-40B4-BE49-F238E27FC236}">
                <a16:creationId xmlns:a16="http://schemas.microsoft.com/office/drawing/2014/main" id="{C0A1DD72-F6A7-EEE0-3D9D-A4E2770036B0}"/>
              </a:ext>
            </a:extLst>
          </p:cNvPr>
          <p:cNvSpPr>
            <a:spLocks noGrp="1"/>
          </p:cNvSpPr>
          <p:nvPr>
            <p:ph idx="1"/>
          </p:nvPr>
        </p:nvSpPr>
        <p:spPr/>
        <p:txBody>
          <a:bodyPr lIns="90488" tIns="44450" rIns="90488" bIns="44450"/>
          <a:lstStyle/>
          <a:p>
            <a:pPr eaLnBrk="1" hangingPunct="1"/>
            <a:r>
              <a:rPr lang="en-US" altLang="en-US">
                <a:latin typeface="Calibri (Body)"/>
              </a:rPr>
              <a:t>All investors will hold the same portfolio for risky assets – market portfolio</a:t>
            </a:r>
          </a:p>
          <a:p>
            <a:pPr eaLnBrk="1" hangingPunct="1"/>
            <a:endParaRPr lang="en-US" altLang="en-US">
              <a:latin typeface="Calibri (Body)"/>
            </a:endParaRPr>
          </a:p>
          <a:p>
            <a:pPr eaLnBrk="1" hangingPunct="1"/>
            <a:r>
              <a:rPr lang="en-US" altLang="en-US">
                <a:latin typeface="Calibri (Body)"/>
              </a:rPr>
              <a:t>Market portfolio contains all securities and the proportion of each security is its market value as a percentage of total market value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9F007905-C1DD-9009-5402-703B67505F98}"/>
              </a:ext>
            </a:extLst>
          </p:cNvPr>
          <p:cNvSpPr>
            <a:spLocks noGrp="1"/>
          </p:cNvSpPr>
          <p:nvPr>
            <p:ph type="title"/>
          </p:nvPr>
        </p:nvSpPr>
        <p:spPr>
          <a:xfrm>
            <a:off x="0" y="152400"/>
            <a:ext cx="8229600" cy="1143000"/>
          </a:xfrm>
        </p:spPr>
        <p:txBody>
          <a:bodyPr lIns="90488" tIns="44450" rIns="90488" bIns="44450" anchorCtr="1"/>
          <a:lstStyle/>
          <a:p>
            <a:pPr eaLnBrk="1" hangingPunct="1"/>
            <a:r>
              <a:rPr lang="en-US" altLang="en-US" sz="3400"/>
              <a:t>The Efficient Frontier and the Capital Market Line</a:t>
            </a:r>
          </a:p>
        </p:txBody>
      </p:sp>
      <p:pic>
        <p:nvPicPr>
          <p:cNvPr id="20483" name="Picture 3">
            <a:extLst>
              <a:ext uri="{FF2B5EF4-FFF2-40B4-BE49-F238E27FC236}">
                <a16:creationId xmlns:a16="http://schemas.microsoft.com/office/drawing/2014/main" id="{C5D261BD-1936-4667-3520-89DCB284E5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600200"/>
            <a:ext cx="6596063" cy="4567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제목 1">
            <a:extLst>
              <a:ext uri="{FF2B5EF4-FFF2-40B4-BE49-F238E27FC236}">
                <a16:creationId xmlns:a16="http://schemas.microsoft.com/office/drawing/2014/main" id="{63D2C8DD-1706-3C0A-D52A-E1B3B7343EE9}"/>
              </a:ext>
            </a:extLst>
          </p:cNvPr>
          <p:cNvSpPr>
            <a:spLocks noGrp="1"/>
          </p:cNvSpPr>
          <p:nvPr>
            <p:ph type="title"/>
          </p:nvPr>
        </p:nvSpPr>
        <p:spPr>
          <a:xfrm>
            <a:off x="76200" y="-76200"/>
            <a:ext cx="8534400" cy="1676400"/>
          </a:xfrm>
        </p:spPr>
        <p:txBody>
          <a:bodyPr/>
          <a:lstStyle/>
          <a:p>
            <a:r>
              <a:rPr lang="en-US" altLang="ko-KR" sz="4000">
                <a:ea typeface="Gulim" panose="020B0600000101010101" pitchFamily="34" charset="-127"/>
              </a:rPr>
              <a:t>Capital Market Line (CML)</a:t>
            </a:r>
            <a:endParaRPr lang="ko-KR" altLang="en-US" sz="4000">
              <a:ea typeface="Gulim" panose="020B0600000101010101" pitchFamily="34" charset="-127"/>
            </a:endParaRPr>
          </a:p>
        </p:txBody>
      </p:sp>
      <p:sp>
        <p:nvSpPr>
          <p:cNvPr id="21507" name="내용 개체 틀 2">
            <a:extLst>
              <a:ext uri="{FF2B5EF4-FFF2-40B4-BE49-F238E27FC236}">
                <a16:creationId xmlns:a16="http://schemas.microsoft.com/office/drawing/2014/main" id="{E3DBEAE1-6E23-1CE6-ACEA-F2902D617103}"/>
              </a:ext>
            </a:extLst>
          </p:cNvPr>
          <p:cNvSpPr>
            <a:spLocks noGrp="1"/>
          </p:cNvSpPr>
          <p:nvPr>
            <p:ph idx="1"/>
          </p:nvPr>
        </p:nvSpPr>
        <p:spPr>
          <a:xfrm>
            <a:off x="457200" y="1628775"/>
            <a:ext cx="8610600" cy="3962400"/>
          </a:xfrm>
        </p:spPr>
        <p:txBody>
          <a:bodyPr/>
          <a:lstStyle/>
          <a:p>
            <a:pPr algn="ctr">
              <a:buFontTx/>
              <a:buNone/>
            </a:pPr>
            <a:endParaRPr lang="en-US" altLang="ko-KR" sz="4000" i="1">
              <a:sym typeface="Symbol" pitchFamily="2" charset="2"/>
            </a:endParaRPr>
          </a:p>
          <a:p>
            <a:pPr algn="ctr">
              <a:buFontTx/>
              <a:buNone/>
            </a:pPr>
            <a:r>
              <a:rPr lang="en-US" altLang="ko-KR" sz="4000" i="1">
                <a:sym typeface="Symbol" pitchFamily="2" charset="2"/>
              </a:rPr>
              <a:t>E(r</a:t>
            </a:r>
            <a:r>
              <a:rPr lang="en-US" altLang="ko-KR" sz="4000" i="1" baseline="-30000">
                <a:sym typeface="Symbol" pitchFamily="2" charset="2"/>
              </a:rPr>
              <a:t>c</a:t>
            </a:r>
            <a:r>
              <a:rPr lang="en-US" altLang="ko-KR" sz="4000" i="1">
                <a:sym typeface="Symbol" pitchFamily="2" charset="2"/>
              </a:rPr>
              <a:t>) = r</a:t>
            </a:r>
            <a:r>
              <a:rPr lang="en-US" altLang="ko-KR" sz="4000" i="1" baseline="-30000">
                <a:sym typeface="Symbol" pitchFamily="2" charset="2"/>
              </a:rPr>
              <a:t>f </a:t>
            </a:r>
            <a:r>
              <a:rPr lang="en-US" altLang="ko-KR" sz="4000" i="1">
                <a:sym typeface="Symbol" pitchFamily="2" charset="2"/>
              </a:rPr>
              <a:t>+[(E(r</a:t>
            </a:r>
            <a:r>
              <a:rPr lang="en-US" altLang="ko-KR" sz="4000" i="1" baseline="-30000">
                <a:sym typeface="Symbol" pitchFamily="2" charset="2"/>
              </a:rPr>
              <a:t>M</a:t>
            </a:r>
            <a:r>
              <a:rPr lang="en-US" altLang="ko-KR" sz="4000" i="1">
                <a:sym typeface="Symbol" pitchFamily="2" charset="2"/>
              </a:rPr>
              <a:t>) – r</a:t>
            </a:r>
            <a:r>
              <a:rPr lang="en-US" altLang="ko-KR" sz="4000" i="1" baseline="-30000">
                <a:sym typeface="Symbol" pitchFamily="2" charset="2"/>
              </a:rPr>
              <a:t>f</a:t>
            </a:r>
            <a:r>
              <a:rPr lang="en-US" altLang="ko-KR" sz="4000" i="1">
                <a:sym typeface="Symbol" pitchFamily="2" charset="2"/>
              </a:rPr>
              <a:t>)/</a:t>
            </a:r>
            <a:r>
              <a:rPr lang="el-GR" altLang="ko-KR" sz="4000" i="1">
                <a:sym typeface="Symbol" pitchFamily="2" charset="2"/>
              </a:rPr>
              <a:t>σ</a:t>
            </a:r>
            <a:r>
              <a:rPr lang="en-US" altLang="ko-KR" sz="4000" i="1" baseline="-30000">
                <a:sym typeface="Symbol" pitchFamily="2" charset="2"/>
              </a:rPr>
              <a:t>M</a:t>
            </a:r>
            <a:r>
              <a:rPr lang="en-US" altLang="ko-KR" sz="4000" i="1">
                <a:sym typeface="Symbol" pitchFamily="2" charset="2"/>
              </a:rPr>
              <a:t>]</a:t>
            </a:r>
            <a:r>
              <a:rPr lang="el-GR" altLang="ko-KR" sz="4000" i="1">
                <a:sym typeface="Symbol" pitchFamily="2" charset="2"/>
              </a:rPr>
              <a:t>σ</a:t>
            </a:r>
            <a:r>
              <a:rPr lang="en-US" altLang="ko-KR" sz="4000" i="1" baseline="-30000">
                <a:sym typeface="Symbol" pitchFamily="2" charset="2"/>
              </a:rPr>
              <a:t>c</a:t>
            </a:r>
          </a:p>
          <a:p>
            <a:pPr>
              <a:buFontTx/>
              <a:buNone/>
            </a:pPr>
            <a:endParaRPr lang="en-US" altLang="ko-KR" sz="4000">
              <a:ea typeface="Gulim" panose="020B0600000101010101" pitchFamily="34" charset="-127"/>
            </a:endParaRPr>
          </a:p>
          <a:p>
            <a:pPr>
              <a:buFontTx/>
              <a:buNone/>
            </a:pPr>
            <a:r>
              <a:rPr lang="en-US" altLang="ko-KR" sz="4000">
                <a:ea typeface="Gulim" panose="020B0600000101010101" pitchFamily="34" charset="-127"/>
              </a:rPr>
              <a:t>CML describes return and risk for portfolios on efficient frontier </a:t>
            </a:r>
            <a:endParaRPr lang="ko-KR" altLang="en-US" sz="4000">
              <a:ea typeface="Gulim" panose="020B0600000101010101" pitchFamily="34" charset="-127"/>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3">
            <a:extLst>
              <a:ext uri="{FF2B5EF4-FFF2-40B4-BE49-F238E27FC236}">
                <a16:creationId xmlns:a16="http://schemas.microsoft.com/office/drawing/2014/main" id="{FFE17681-EA22-4529-8DAD-56D094B04C86}"/>
              </a:ext>
            </a:extLst>
          </p:cNvPr>
          <p:cNvSpPr>
            <a:spLocks noGrp="1" noChangeArrowheads="1"/>
          </p:cNvSpPr>
          <p:nvPr>
            <p:ph type="title"/>
          </p:nvPr>
        </p:nvSpPr>
        <p:spPr>
          <a:xfrm>
            <a:off x="0" y="152400"/>
            <a:ext cx="8229600" cy="1143000"/>
          </a:xfrm>
        </p:spPr>
        <p:txBody>
          <a:bodyPr lIns="90488" tIns="44450" rIns="90488" bIns="44450" rtlCol="0" anchorCtr="1">
            <a:normAutofit fontScale="90000"/>
          </a:bodyPr>
          <a:lstStyle/>
          <a:p>
            <a:pPr eaLnBrk="1" fontAlgn="auto" hangingPunct="1">
              <a:spcAft>
                <a:spcPts val="0"/>
              </a:spcAft>
              <a:defRPr/>
            </a:pPr>
            <a:r>
              <a:rPr lang="en-US" altLang="en-US" sz="3800"/>
              <a:t>Return and Risk For Individual Securities</a:t>
            </a:r>
          </a:p>
        </p:txBody>
      </p:sp>
      <p:sp>
        <p:nvSpPr>
          <p:cNvPr id="52226" name="Rectangle 2">
            <a:extLst>
              <a:ext uri="{FF2B5EF4-FFF2-40B4-BE49-F238E27FC236}">
                <a16:creationId xmlns:a16="http://schemas.microsoft.com/office/drawing/2014/main" id="{B314FA25-1B76-8D58-EEAE-F64787C3ED3F}"/>
              </a:ext>
            </a:extLst>
          </p:cNvPr>
          <p:cNvSpPr>
            <a:spLocks noGrp="1"/>
          </p:cNvSpPr>
          <p:nvPr>
            <p:ph idx="1"/>
          </p:nvPr>
        </p:nvSpPr>
        <p:spPr/>
        <p:txBody>
          <a:bodyPr lIns="90488" tIns="44450" rIns="90488" bIns="44450"/>
          <a:lstStyle/>
          <a:p>
            <a:pPr eaLnBrk="1" hangingPunct="1"/>
            <a:r>
              <a:rPr lang="en-US" altLang="en-US"/>
              <a:t>The risk premium on individual securities is a function of the individual security’s contribution to the risk of the market portfolio.</a:t>
            </a:r>
          </a:p>
          <a:p>
            <a:pPr eaLnBrk="1" hangingPunct="1"/>
            <a:r>
              <a:rPr lang="en-US" altLang="en-US"/>
              <a:t>An individual security’s risk premium is a function of the covariance of returns with the assets that make up the market portfolio.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0A7565C-307A-B981-8B76-1EA84928DC6F}"/>
              </a:ext>
            </a:extLst>
          </p:cNvPr>
          <p:cNvSpPr>
            <a:spLocks noChangeArrowheads="1"/>
          </p:cNvSpPr>
          <p:nvPr/>
        </p:nvSpPr>
        <p:spPr bwMode="auto">
          <a:xfrm>
            <a:off x="20638" y="304800"/>
            <a:ext cx="9144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sz="2600" b="1">
                <a:latin typeface="Times New Roman" panose="02020603050405020304" pitchFamily="18" charset="0"/>
                <a:cs typeface="Times New Roman" panose="02020603050405020304" pitchFamily="18" charset="0"/>
              </a:rPr>
              <a:t>                </a:t>
            </a:r>
            <a:r>
              <a:rPr lang="en-US" altLang="ko-KR" b="1">
                <a:latin typeface="Times New Roman" panose="02020603050405020304" pitchFamily="18" charset="0"/>
                <a:cs typeface="Times New Roman" panose="02020603050405020304" pitchFamily="18" charset="0"/>
              </a:rPr>
              <a:t>Economic Intuition Behind the CAPM</a:t>
            </a:r>
          </a:p>
          <a:p>
            <a:pPr>
              <a:spcBef>
                <a:spcPct val="0"/>
              </a:spcBef>
              <a:buFontTx/>
              <a:buNone/>
            </a:pPr>
            <a:endParaRPr lang="en-US" altLang="ko-KR" sz="2000">
              <a:latin typeface="Arial" panose="020B0604020202020204" pitchFamily="34" charset="0"/>
              <a:cs typeface="Times New Roman" panose="02020603050405020304" pitchFamily="18" charset="0"/>
            </a:endParaRPr>
          </a:p>
          <a:p>
            <a:pPr>
              <a:spcBef>
                <a:spcPct val="0"/>
              </a:spcBef>
              <a:buFontTx/>
              <a:buNone/>
            </a:pPr>
            <a:r>
              <a:rPr lang="en-US" altLang="ko-KR" sz="2000">
                <a:latin typeface="Times New Roman" panose="02020603050405020304" pitchFamily="18" charset="0"/>
                <a:cs typeface="Times New Roman" panose="02020603050405020304" pitchFamily="18" charset="0"/>
              </a:rPr>
              <a:t>Observation: Each investor holds the market portfolio and thus the risk of his/her portfolio is </a:t>
            </a:r>
            <a:r>
              <a:rPr lang="en-US" altLang="ko-KR" sz="2000">
                <a:latin typeface="Times New Roman" panose="02020603050405020304" pitchFamily="18" charset="0"/>
                <a:cs typeface="Times New Roman" panose="02020603050405020304" pitchFamily="18" charset="0"/>
                <a:sym typeface="Symbol" pitchFamily="2" charset="2"/>
              </a:rPr>
              <a:t></a:t>
            </a:r>
            <a:r>
              <a:rPr lang="en-US" altLang="ko-KR" sz="2000" baseline="-30000">
                <a:latin typeface="Times New Roman" panose="02020603050405020304" pitchFamily="18" charset="0"/>
                <a:cs typeface="Times New Roman" panose="02020603050405020304" pitchFamily="18" charset="0"/>
              </a:rPr>
              <a:t>M</a:t>
            </a:r>
            <a:r>
              <a:rPr lang="en-US" altLang="ko-KR" sz="2000" baseline="30000">
                <a:latin typeface="Times New Roman" panose="02020603050405020304" pitchFamily="18" charset="0"/>
                <a:cs typeface="Times New Roman" panose="02020603050405020304" pitchFamily="18" charset="0"/>
                <a:sym typeface="Symbol" pitchFamily="2" charset="2"/>
              </a:rPr>
              <a:t>2</a:t>
            </a:r>
            <a:endParaRPr lang="en-US" altLang="ko-KR" sz="2000">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endParaRPr lang="en-US" altLang="ko-KR" sz="2000" i="1">
              <a:latin typeface="Times New Roman" panose="02020603050405020304" pitchFamily="18" charset="0"/>
              <a:cs typeface="Times New Roman" panose="02020603050405020304" pitchFamily="18" charset="0"/>
              <a:sym typeface="Symbol" pitchFamily="2" charset="2"/>
            </a:endParaRPr>
          </a:p>
          <a:p>
            <a:pPr>
              <a:spcBef>
                <a:spcPct val="0"/>
              </a:spcBef>
              <a:buFontTx/>
              <a:buNone/>
            </a:pP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M</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 = </a:t>
            </a:r>
            <a:r>
              <a:rPr lang="en-US" altLang="ko-KR" sz="2000" i="1" baseline="-30000">
                <a:latin typeface="Times New Roman" panose="02020603050405020304" pitchFamily="18" charset="0"/>
                <a:cs typeface="Times New Roman" panose="02020603050405020304" pitchFamily="18" charset="0"/>
              </a:rPr>
              <a:t>i </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j</a:t>
            </a:r>
            <a:r>
              <a:rPr lang="en-US" altLang="ko-KR" sz="2000" i="1">
                <a:latin typeface="Times New Roman" panose="02020603050405020304" pitchFamily="18" charset="0"/>
                <a:cs typeface="Times New Roman" panose="02020603050405020304" pitchFamily="18" charset="0"/>
                <a:sym typeface="Symbol" pitchFamily="2" charset="2"/>
              </a:rPr>
              <a:t>W</a:t>
            </a:r>
            <a:r>
              <a:rPr lang="en-US" altLang="ko-KR" sz="2000" i="1" baseline="-30000">
                <a:latin typeface="Times New Roman" panose="02020603050405020304" pitchFamily="18" charset="0"/>
                <a:cs typeface="Times New Roman" panose="02020603050405020304" pitchFamily="18" charset="0"/>
                <a:sym typeface="Symbol" pitchFamily="2" charset="2"/>
              </a:rPr>
              <a:t>i</a:t>
            </a:r>
            <a:r>
              <a:rPr lang="en-US" altLang="ko-KR" sz="2000" i="1">
                <a:latin typeface="Times New Roman" panose="02020603050405020304" pitchFamily="18" charset="0"/>
                <a:cs typeface="Times New Roman" panose="02020603050405020304" pitchFamily="18" charset="0"/>
                <a:sym typeface="Symbol" pitchFamily="2" charset="2"/>
              </a:rPr>
              <a:t>W</a:t>
            </a:r>
            <a:r>
              <a:rPr lang="en-US" altLang="ko-KR" sz="2000" i="1" baseline="-30000">
                <a:latin typeface="Times New Roman" panose="02020603050405020304" pitchFamily="18" charset="0"/>
                <a:cs typeface="Times New Roman" panose="02020603050405020304" pitchFamily="18" charset="0"/>
                <a:sym typeface="Symbol" pitchFamily="2" charset="2"/>
              </a:rPr>
              <a:t>j</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ij</a:t>
            </a:r>
            <a:r>
              <a:rPr lang="en-US" altLang="ko-KR" sz="2000" i="1">
                <a:latin typeface="Times New Roman" panose="02020603050405020304" pitchFamily="18" charset="0"/>
                <a:cs typeface="Times New Roman" panose="02020603050405020304" pitchFamily="18" charset="0"/>
                <a:sym typeface="Symbol" pitchFamily="2" charset="2"/>
              </a:rPr>
              <a:t>  = W</a:t>
            </a:r>
            <a:r>
              <a:rPr lang="en-US" altLang="ko-KR" sz="2000" i="1" baseline="-30000">
                <a:latin typeface="Times New Roman" panose="02020603050405020304" pitchFamily="18" charset="0"/>
                <a:cs typeface="Times New Roman" panose="02020603050405020304" pitchFamily="18" charset="0"/>
                <a:sym typeface="Symbol" pitchFamily="2" charset="2"/>
              </a:rPr>
              <a:t>1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1</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 + W</a:t>
            </a:r>
            <a:r>
              <a:rPr lang="en-US" altLang="ko-KR" sz="2000" i="1" baseline="-30000">
                <a:latin typeface="Times New Roman" panose="02020603050405020304" pitchFamily="18" charset="0"/>
                <a:cs typeface="Times New Roman" panose="02020603050405020304" pitchFamily="18" charset="0"/>
                <a:sym typeface="Symbol" pitchFamily="2" charset="2"/>
              </a:rPr>
              <a:t>2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 + …. + W</a:t>
            </a:r>
            <a:r>
              <a:rPr lang="en-US" altLang="ko-KR" sz="2000" i="1" baseline="-30000">
                <a:latin typeface="Times New Roman" panose="02020603050405020304" pitchFamily="18" charset="0"/>
                <a:cs typeface="Times New Roman" panose="02020603050405020304" pitchFamily="18" charset="0"/>
                <a:sym typeface="Symbol" pitchFamily="2" charset="2"/>
              </a:rPr>
              <a:t>n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n</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a:t>
            </a:r>
            <a:endParaRPr lang="en-US" altLang="ko-KR" sz="2000" i="1">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endParaRPr lang="en-US" altLang="ko-KR" sz="2000" i="1">
              <a:latin typeface="Times New Roman" panose="02020603050405020304" pitchFamily="18" charset="0"/>
              <a:cs typeface="Times New Roman" panose="02020603050405020304" pitchFamily="18" charset="0"/>
              <a:sym typeface="Symbol" pitchFamily="2" charset="2"/>
            </a:endParaRPr>
          </a:p>
          <a:p>
            <a:pPr>
              <a:spcBef>
                <a:spcPct val="0"/>
              </a:spcBef>
              <a:buFontTx/>
              <a:buNone/>
            </a:pPr>
            <a:r>
              <a:rPr lang="en-US" altLang="ko-KR" sz="2000" b="1" i="1">
                <a:latin typeface="Times New Roman" panose="02020603050405020304" pitchFamily="18" charset="0"/>
                <a:cs typeface="Times New Roman" panose="02020603050405020304" pitchFamily="18" charset="0"/>
                <a:sym typeface="Symbol" pitchFamily="2" charset="2"/>
              </a:rPr>
              <a:t>Conclusion I: Security i’s contribution to the risk of the market portfolio is measured by Cov(r</a:t>
            </a:r>
            <a:r>
              <a:rPr lang="en-US" altLang="ko-KR" sz="2000" b="1" i="1" baseline="-30000">
                <a:latin typeface="Times New Roman" panose="02020603050405020304" pitchFamily="18" charset="0"/>
                <a:cs typeface="Times New Roman" panose="02020603050405020304" pitchFamily="18" charset="0"/>
                <a:sym typeface="Symbol" pitchFamily="2" charset="2"/>
              </a:rPr>
              <a:t>i</a:t>
            </a:r>
            <a:r>
              <a:rPr lang="en-US" altLang="ko-KR" sz="2000" b="1" i="1">
                <a:latin typeface="Times New Roman" panose="02020603050405020304" pitchFamily="18" charset="0"/>
                <a:cs typeface="Times New Roman" panose="02020603050405020304" pitchFamily="18" charset="0"/>
                <a:sym typeface="Symbol" pitchFamily="2" charset="2"/>
              </a:rPr>
              <a:t>, r</a:t>
            </a:r>
            <a:r>
              <a:rPr lang="en-US" altLang="ko-KR" sz="2000" b="1" i="1" baseline="-30000">
                <a:latin typeface="Times New Roman" panose="02020603050405020304" pitchFamily="18" charset="0"/>
                <a:cs typeface="Times New Roman" panose="02020603050405020304" pitchFamily="18" charset="0"/>
                <a:sym typeface="Symbol" pitchFamily="2" charset="2"/>
              </a:rPr>
              <a:t>M</a:t>
            </a:r>
            <a:r>
              <a:rPr lang="en-US" altLang="ko-KR" sz="2000" b="1" i="1">
                <a:latin typeface="Times New Roman" panose="02020603050405020304" pitchFamily="18" charset="0"/>
                <a:cs typeface="Times New Roman" panose="02020603050405020304" pitchFamily="18" charset="0"/>
                <a:sym typeface="Symbol" pitchFamily="2" charset="2"/>
              </a:rPr>
              <a:t>). </a:t>
            </a:r>
          </a:p>
        </p:txBody>
      </p:sp>
      <p:sp>
        <p:nvSpPr>
          <p:cNvPr id="23555" name="Rectangle 2">
            <a:extLst>
              <a:ext uri="{FF2B5EF4-FFF2-40B4-BE49-F238E27FC236}">
                <a16:creationId xmlns:a16="http://schemas.microsoft.com/office/drawing/2014/main" id="{8D97BE7E-E1BA-825E-BEED-4954830261A7}"/>
              </a:ext>
            </a:extLst>
          </p:cNvPr>
          <p:cNvSpPr>
            <a:spLocks noChangeArrowheads="1"/>
          </p:cNvSpPr>
          <p:nvPr/>
        </p:nvSpPr>
        <p:spPr bwMode="auto">
          <a:xfrm>
            <a:off x="96838" y="3429000"/>
            <a:ext cx="8991600" cy="326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ko-KR" sz="800">
              <a:latin typeface="Arial" panose="020B0604020202020204" pitchFamily="34" charset="0"/>
              <a:cs typeface="Times New Roman" panose="02020603050405020304" pitchFamily="18" charset="0"/>
              <a:sym typeface="Symbol" pitchFamily="2" charset="2"/>
            </a:endParaRPr>
          </a:p>
          <a:p>
            <a:pPr>
              <a:spcBef>
                <a:spcPct val="0"/>
              </a:spcBef>
              <a:buFontTx/>
              <a:buNone/>
            </a:pPr>
            <a:endParaRPr lang="en-US" altLang="ko-KR" sz="1800">
              <a:latin typeface="Times New Roman" panose="02020603050405020304" pitchFamily="18" charset="0"/>
              <a:cs typeface="Times New Roman" panose="02020603050405020304" pitchFamily="18" charset="0"/>
              <a:sym typeface="Symbol" pitchFamily="2" charset="2"/>
            </a:endParaRPr>
          </a:p>
          <a:p>
            <a:pPr>
              <a:spcBef>
                <a:spcPct val="0"/>
              </a:spcBef>
              <a:buFontTx/>
              <a:buNone/>
            </a:pPr>
            <a:r>
              <a:rPr lang="en-US" altLang="ko-KR" sz="2000">
                <a:latin typeface="Times New Roman" panose="02020603050405020304" pitchFamily="18" charset="0"/>
                <a:cs typeface="Times New Roman" panose="02020603050405020304" pitchFamily="18" charset="0"/>
                <a:sym typeface="Symbol" pitchFamily="2" charset="2"/>
              </a:rPr>
              <a:t>Dividing both sides by </a:t>
            </a:r>
            <a:r>
              <a:rPr lang="en-US" altLang="ko-KR" sz="2000" baseline="-30000">
                <a:latin typeface="Times New Roman" panose="02020603050405020304" pitchFamily="18" charset="0"/>
                <a:cs typeface="Times New Roman" panose="02020603050405020304" pitchFamily="18" charset="0"/>
              </a:rPr>
              <a:t>M</a:t>
            </a:r>
            <a:r>
              <a:rPr lang="en-US" altLang="ko-KR" sz="2000" baseline="30000">
                <a:latin typeface="Times New Roman" panose="02020603050405020304" pitchFamily="18" charset="0"/>
                <a:cs typeface="Times New Roman" panose="02020603050405020304" pitchFamily="18" charset="0"/>
                <a:sym typeface="Symbol" pitchFamily="2" charset="2"/>
              </a:rPr>
              <a:t>2</a:t>
            </a:r>
            <a:r>
              <a:rPr lang="en-US" altLang="ko-KR" sz="2000">
                <a:latin typeface="Times New Roman" panose="02020603050405020304" pitchFamily="18" charset="0"/>
                <a:cs typeface="Times New Roman" panose="02020603050405020304" pitchFamily="18" charset="0"/>
                <a:sym typeface="Symbol" pitchFamily="2" charset="2"/>
              </a:rPr>
              <a:t>, we obtain </a:t>
            </a:r>
          </a:p>
          <a:p>
            <a:pPr>
              <a:spcBef>
                <a:spcPct val="0"/>
              </a:spcBef>
              <a:buFontTx/>
              <a:buNone/>
            </a:pPr>
            <a:endParaRPr lang="en-US" altLang="ko-KR" sz="2000" i="1">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r>
              <a:rPr lang="en-US" altLang="ko-KR" sz="2000" i="1">
                <a:latin typeface="Times New Roman" panose="02020603050405020304" pitchFamily="18" charset="0"/>
                <a:cs typeface="Times New Roman" panose="02020603050405020304" pitchFamily="18" charset="0"/>
                <a:sym typeface="Symbol" pitchFamily="2" charset="2"/>
              </a:rPr>
              <a:t>1 = W</a:t>
            </a:r>
            <a:r>
              <a:rPr lang="en-US" altLang="ko-KR" sz="2000" i="1" baseline="-30000">
                <a:latin typeface="Times New Roman" panose="02020603050405020304" pitchFamily="18" charset="0"/>
                <a:cs typeface="Times New Roman" panose="02020603050405020304" pitchFamily="18" charset="0"/>
                <a:sym typeface="Symbol" pitchFamily="2" charset="2"/>
              </a:rPr>
              <a:t>1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1</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M</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 + W</a:t>
            </a:r>
            <a:r>
              <a:rPr lang="en-US" altLang="ko-KR" sz="2000" i="1" baseline="-30000">
                <a:latin typeface="Times New Roman" panose="02020603050405020304" pitchFamily="18" charset="0"/>
                <a:cs typeface="Times New Roman" panose="02020603050405020304" pitchFamily="18" charset="0"/>
                <a:sym typeface="Symbol" pitchFamily="2" charset="2"/>
              </a:rPr>
              <a:t>2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M</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 + …. + W</a:t>
            </a:r>
            <a:r>
              <a:rPr lang="en-US" altLang="ko-KR" sz="2000" i="1" baseline="-30000">
                <a:latin typeface="Times New Roman" panose="02020603050405020304" pitchFamily="18" charset="0"/>
                <a:cs typeface="Times New Roman" panose="02020603050405020304" pitchFamily="18" charset="0"/>
                <a:sym typeface="Symbol" pitchFamily="2" charset="2"/>
              </a:rPr>
              <a:t>n </a:t>
            </a:r>
            <a:r>
              <a:rPr lang="en-US" altLang="ko-KR" sz="2000" i="1">
                <a:latin typeface="Times New Roman" panose="02020603050405020304" pitchFamily="18" charset="0"/>
                <a:cs typeface="Times New Roman" panose="02020603050405020304" pitchFamily="18" charset="0"/>
                <a:sym typeface="Symbol" pitchFamily="2" charset="2"/>
              </a:rPr>
              <a:t>Cov(r</a:t>
            </a:r>
            <a:r>
              <a:rPr lang="en-US" altLang="ko-KR" sz="2000" i="1" baseline="-30000">
                <a:latin typeface="Times New Roman" panose="02020603050405020304" pitchFamily="18" charset="0"/>
                <a:cs typeface="Times New Roman" panose="02020603050405020304" pitchFamily="18" charset="0"/>
                <a:sym typeface="Symbol" pitchFamily="2" charset="2"/>
              </a:rPr>
              <a:t>n</a:t>
            </a:r>
            <a:r>
              <a:rPr lang="en-US" altLang="ko-KR" sz="2000" i="1">
                <a:latin typeface="Times New Roman" panose="02020603050405020304" pitchFamily="18" charset="0"/>
                <a:cs typeface="Times New Roman" panose="02020603050405020304" pitchFamily="18" charset="0"/>
                <a:sym typeface="Symbol" pitchFamily="2" charset="2"/>
              </a:rPr>
              <a:t>, r</a:t>
            </a:r>
            <a:r>
              <a:rPr lang="en-US" altLang="ko-KR" sz="2000" i="1" baseline="-30000">
                <a:latin typeface="Times New Roman" panose="02020603050405020304" pitchFamily="18" charset="0"/>
                <a:cs typeface="Times New Roman" panose="02020603050405020304" pitchFamily="18" charset="0"/>
                <a:sym typeface="Symbol" pitchFamily="2" charset="2"/>
              </a:rPr>
              <a:t>M</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M</a:t>
            </a:r>
            <a:r>
              <a:rPr lang="en-US" altLang="ko-KR" sz="2000" i="1" baseline="30000">
                <a:latin typeface="Times New Roman" panose="02020603050405020304" pitchFamily="18" charset="0"/>
                <a:cs typeface="Times New Roman" panose="02020603050405020304" pitchFamily="18" charset="0"/>
                <a:sym typeface="Symbol" pitchFamily="2" charset="2"/>
              </a:rPr>
              <a:t>2</a:t>
            </a:r>
            <a:r>
              <a:rPr lang="en-US" altLang="ko-KR" sz="2000" i="1">
                <a:latin typeface="Times New Roman" panose="02020603050405020304" pitchFamily="18" charset="0"/>
                <a:cs typeface="Times New Roman" panose="02020603050405020304" pitchFamily="18" charset="0"/>
                <a:sym typeface="Symbol" pitchFamily="2" charset="2"/>
              </a:rPr>
              <a:t>.</a:t>
            </a:r>
            <a:endParaRPr lang="en-US" altLang="ko-KR" sz="2000" i="1">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r>
              <a:rPr lang="en-US" altLang="ko-KR" sz="2000" i="1">
                <a:latin typeface="Times New Roman" panose="02020603050405020304" pitchFamily="18" charset="0"/>
                <a:cs typeface="Times New Roman" panose="02020603050405020304" pitchFamily="18" charset="0"/>
                <a:sym typeface="Symbol" pitchFamily="2" charset="2"/>
              </a:rPr>
              <a:t>  </a:t>
            </a:r>
            <a:endParaRPr lang="en-US" altLang="ko-KR" sz="2000" i="1">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r>
              <a:rPr lang="en-US" altLang="ko-KR" sz="2000" i="1">
                <a:latin typeface="Times New Roman" panose="02020603050405020304" pitchFamily="18" charset="0"/>
                <a:cs typeface="Times New Roman" panose="02020603050405020304" pitchFamily="18" charset="0"/>
                <a:sym typeface="Symbol" pitchFamily="2" charset="2"/>
              </a:rPr>
              <a:t>   = W</a:t>
            </a:r>
            <a:r>
              <a:rPr lang="en-US" altLang="ko-KR" sz="2000" i="1" baseline="-30000">
                <a:latin typeface="Times New Roman" panose="02020603050405020304" pitchFamily="18" charset="0"/>
                <a:cs typeface="Times New Roman" panose="02020603050405020304" pitchFamily="18" charset="0"/>
                <a:sym typeface="Symbol" pitchFamily="2" charset="2"/>
              </a:rPr>
              <a:t>1 </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1 </a:t>
            </a:r>
            <a:r>
              <a:rPr lang="en-US" altLang="ko-KR" sz="2000" i="1">
                <a:latin typeface="Times New Roman" panose="02020603050405020304" pitchFamily="18" charset="0"/>
                <a:cs typeface="Times New Roman" panose="02020603050405020304" pitchFamily="18" charset="0"/>
                <a:sym typeface="Symbol" pitchFamily="2" charset="2"/>
              </a:rPr>
              <a:t>+ W</a:t>
            </a:r>
            <a:r>
              <a:rPr lang="en-US" altLang="ko-KR" sz="2000" i="1" baseline="-30000">
                <a:latin typeface="Times New Roman" panose="02020603050405020304" pitchFamily="18" charset="0"/>
                <a:cs typeface="Times New Roman" panose="02020603050405020304" pitchFamily="18" charset="0"/>
                <a:sym typeface="Symbol" pitchFamily="2" charset="2"/>
              </a:rPr>
              <a:t>2 </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2</a:t>
            </a:r>
            <a:r>
              <a:rPr lang="en-US" altLang="ko-KR" sz="2000" i="1">
                <a:latin typeface="Times New Roman" panose="02020603050405020304" pitchFamily="18" charset="0"/>
                <a:cs typeface="Times New Roman" panose="02020603050405020304" pitchFamily="18" charset="0"/>
                <a:sym typeface="Symbol" pitchFamily="2" charset="2"/>
              </a:rPr>
              <a:t> + .…. + W</a:t>
            </a:r>
            <a:r>
              <a:rPr lang="en-US" altLang="ko-KR" sz="2000" i="1" baseline="-30000">
                <a:latin typeface="Times New Roman" panose="02020603050405020304" pitchFamily="18" charset="0"/>
                <a:cs typeface="Times New Roman" panose="02020603050405020304" pitchFamily="18" charset="0"/>
                <a:sym typeface="Symbol" pitchFamily="2" charset="2"/>
              </a:rPr>
              <a:t>n </a:t>
            </a:r>
            <a:r>
              <a:rPr lang="en-US" altLang="ko-KR" sz="2000" i="1">
                <a:latin typeface="Times New Roman" panose="02020603050405020304" pitchFamily="18" charset="0"/>
                <a:cs typeface="Times New Roman" panose="02020603050405020304" pitchFamily="18" charset="0"/>
                <a:sym typeface="Symbol" pitchFamily="2" charset="2"/>
              </a:rPr>
              <a:t></a:t>
            </a:r>
            <a:r>
              <a:rPr lang="en-US" altLang="ko-KR" sz="2000" i="1" baseline="-30000">
                <a:latin typeface="Times New Roman" panose="02020603050405020304" pitchFamily="18" charset="0"/>
                <a:cs typeface="Times New Roman" panose="02020603050405020304" pitchFamily="18" charset="0"/>
              </a:rPr>
              <a:t>n</a:t>
            </a:r>
            <a:r>
              <a:rPr lang="en-US" altLang="ko-KR" sz="2000" i="1">
                <a:latin typeface="Times New Roman" panose="02020603050405020304" pitchFamily="18" charset="0"/>
                <a:cs typeface="Times New Roman" panose="02020603050405020304" pitchFamily="18" charset="0"/>
                <a:sym typeface="Symbol" pitchFamily="2" charset="2"/>
              </a:rPr>
              <a:t>.</a:t>
            </a:r>
            <a:endParaRPr lang="en-US" altLang="ko-KR" sz="2000" i="1">
              <a:latin typeface="Arial" panose="020B0604020202020204" pitchFamily="34" charset="0"/>
              <a:ea typeface="Gulim" panose="020B0600000101010101" pitchFamily="34" charset="-127"/>
              <a:cs typeface="Times New Roman" panose="02020603050405020304" pitchFamily="18" charset="0"/>
              <a:sym typeface="Symbol" pitchFamily="2" charset="2"/>
            </a:endParaRPr>
          </a:p>
          <a:p>
            <a:pPr>
              <a:spcBef>
                <a:spcPct val="0"/>
              </a:spcBef>
              <a:buFontTx/>
              <a:buNone/>
            </a:pPr>
            <a:endParaRPr lang="en-US" altLang="ko-KR" sz="2000" i="1">
              <a:latin typeface="Times New Roman" panose="02020603050405020304" pitchFamily="18" charset="0"/>
              <a:cs typeface="Times New Roman" panose="02020603050405020304" pitchFamily="18" charset="0"/>
              <a:sym typeface="Symbol" pitchFamily="2" charset="2"/>
            </a:endParaRPr>
          </a:p>
          <a:p>
            <a:pPr>
              <a:spcBef>
                <a:spcPct val="0"/>
              </a:spcBef>
              <a:buFontTx/>
              <a:buNone/>
            </a:pPr>
            <a:r>
              <a:rPr lang="en-US" altLang="ko-KR" sz="2000" b="1" i="1">
                <a:latin typeface="Times New Roman" panose="02020603050405020304" pitchFamily="18" charset="0"/>
                <a:cs typeface="Times New Roman" panose="02020603050405020304" pitchFamily="18" charset="0"/>
                <a:sym typeface="Symbol" pitchFamily="2" charset="2"/>
              </a:rPr>
              <a:t>Conclusion II: The risk of the market portfolio can be viewed as the weighted sum of individual stock betas.   Hence, for those who hold the market portfolio, the proper measure of risk for individual stocks is beta.</a:t>
            </a:r>
            <a:endParaRPr lang="en-US" altLang="ko-KR" sz="2000" b="1">
              <a:latin typeface="Arial" panose="020B0604020202020204" pitchFamily="34" charset="0"/>
              <a:ea typeface="Gulim" panose="020B0600000101010101" pitchFamily="34" charset="-127"/>
              <a:cs typeface="Times New Roman" panose="02020603050405020304" pitchFamily="18" charset="0"/>
              <a:sym typeface="Symbol" pitchFamily="2" charset="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a:extLst>
              <a:ext uri="{FF2B5EF4-FFF2-40B4-BE49-F238E27FC236}">
                <a16:creationId xmlns:a16="http://schemas.microsoft.com/office/drawing/2014/main" id="{13D1B5FF-3912-A633-95EF-439A21BF2C01}"/>
              </a:ext>
            </a:extLst>
          </p:cNvPr>
          <p:cNvSpPr>
            <a:spLocks noChangeArrowheads="1"/>
          </p:cNvSpPr>
          <p:nvPr/>
        </p:nvSpPr>
        <p:spPr bwMode="auto">
          <a:xfrm>
            <a:off x="1219200" y="1058863"/>
            <a:ext cx="7162800"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ko-KR">
                <a:latin typeface="Times New Roman" panose="02020603050405020304" pitchFamily="18" charset="0"/>
                <a:cs typeface="Times New Roman" panose="02020603050405020304" pitchFamily="18" charset="0"/>
              </a:rPr>
              <a:t>Key Implication:  The risk premium for an individual security must be determined by its beta. </a:t>
            </a:r>
          </a:p>
          <a:p>
            <a:pPr>
              <a:spcBef>
                <a:spcPct val="0"/>
              </a:spcBef>
              <a:buFont typeface="Arial" panose="020B0604020202020204" pitchFamily="34" charset="0"/>
              <a:buNone/>
            </a:pPr>
            <a:endParaRPr lang="en-US" altLang="ko-KR" sz="2400" b="1">
              <a:latin typeface="Times New Roman" panose="02020603050405020304" pitchFamily="18" charset="0"/>
              <a:cs typeface="Times New Roman" panose="02020603050405020304" pitchFamily="18" charset="0"/>
              <a:sym typeface="Symbol" pitchFamily="2" charset="2"/>
            </a:endParaRPr>
          </a:p>
          <a:p>
            <a:pPr>
              <a:spcBef>
                <a:spcPct val="0"/>
              </a:spcBef>
              <a:buFontTx/>
              <a:buNone/>
            </a:pPr>
            <a:r>
              <a:rPr lang="en-US" altLang="ko-KR" sz="2800" b="1" i="1">
                <a:latin typeface="Times New Roman" panose="02020603050405020304" pitchFamily="18" charset="0"/>
                <a:cs typeface="Times New Roman" panose="02020603050405020304" pitchFamily="18" charset="0"/>
                <a:sym typeface="Symbol" pitchFamily="2" charset="2"/>
              </a:rPr>
              <a:t>               E(r</a:t>
            </a:r>
            <a:r>
              <a:rPr lang="en-US" altLang="ko-KR" sz="2800" b="1" i="1" baseline="-30000">
                <a:latin typeface="Times New Roman" panose="02020603050405020304" pitchFamily="18" charset="0"/>
                <a:cs typeface="Times New Roman" panose="02020603050405020304" pitchFamily="18" charset="0"/>
                <a:sym typeface="Symbol" pitchFamily="2" charset="2"/>
              </a:rPr>
              <a:t>i</a:t>
            </a:r>
            <a:r>
              <a:rPr lang="en-US" altLang="ko-KR" sz="2800" b="1" i="1">
                <a:latin typeface="Times New Roman" panose="02020603050405020304" pitchFamily="18" charset="0"/>
                <a:cs typeface="Times New Roman" panose="02020603050405020304" pitchFamily="18" charset="0"/>
                <a:sym typeface="Symbol" pitchFamily="2" charset="2"/>
              </a:rPr>
              <a:t>) = r</a:t>
            </a:r>
            <a:r>
              <a:rPr lang="en-US" altLang="ko-KR" sz="2800" b="1" i="1" baseline="-30000">
                <a:latin typeface="Times New Roman" panose="02020603050405020304" pitchFamily="18" charset="0"/>
                <a:cs typeface="Times New Roman" panose="02020603050405020304" pitchFamily="18" charset="0"/>
                <a:sym typeface="Symbol" pitchFamily="2" charset="2"/>
              </a:rPr>
              <a:t>f </a:t>
            </a:r>
            <a:r>
              <a:rPr lang="en-US" altLang="ko-KR" sz="2800" b="1" i="1">
                <a:latin typeface="Times New Roman" panose="02020603050405020304" pitchFamily="18" charset="0"/>
                <a:cs typeface="Times New Roman" panose="02020603050405020304" pitchFamily="18" charset="0"/>
                <a:sym typeface="Symbol" pitchFamily="2" charset="2"/>
              </a:rPr>
              <a:t>+{E(r</a:t>
            </a:r>
            <a:r>
              <a:rPr lang="en-US" altLang="ko-KR" sz="2800" b="1" i="1" baseline="-30000">
                <a:latin typeface="Times New Roman" panose="02020603050405020304" pitchFamily="18" charset="0"/>
                <a:cs typeface="Times New Roman" panose="02020603050405020304" pitchFamily="18" charset="0"/>
                <a:sym typeface="Symbol" pitchFamily="2" charset="2"/>
              </a:rPr>
              <a:t>M</a:t>
            </a:r>
            <a:r>
              <a:rPr lang="en-US" altLang="ko-KR" sz="2800" b="1" i="1">
                <a:latin typeface="Times New Roman" panose="02020603050405020304" pitchFamily="18" charset="0"/>
                <a:cs typeface="Times New Roman" panose="02020603050405020304" pitchFamily="18" charset="0"/>
                <a:sym typeface="Symbol" pitchFamily="2" charset="2"/>
              </a:rPr>
              <a:t>) - r</a:t>
            </a:r>
            <a:r>
              <a:rPr lang="en-US" altLang="ko-KR" sz="2800" b="1" i="1" baseline="-30000">
                <a:latin typeface="Times New Roman" panose="02020603050405020304" pitchFamily="18" charset="0"/>
                <a:cs typeface="Times New Roman" panose="02020603050405020304" pitchFamily="18" charset="0"/>
                <a:sym typeface="Symbol" pitchFamily="2" charset="2"/>
              </a:rPr>
              <a:t>f</a:t>
            </a:r>
            <a:r>
              <a:rPr lang="en-US" altLang="ko-KR" sz="2800" b="1" i="1">
                <a:latin typeface="Times New Roman" panose="02020603050405020304" pitchFamily="18" charset="0"/>
                <a:cs typeface="Times New Roman" panose="02020603050405020304" pitchFamily="18" charset="0"/>
                <a:sym typeface="Symbol" pitchFamily="2" charset="2"/>
              </a:rPr>
              <a:t>}</a:t>
            </a:r>
            <a:r>
              <a:rPr lang="en-US" altLang="ko-KR" sz="2800" b="1" i="1" baseline="-30000">
                <a:latin typeface="Times New Roman" panose="02020603050405020304" pitchFamily="18" charset="0"/>
                <a:cs typeface="Times New Roman" panose="02020603050405020304" pitchFamily="18" charset="0"/>
              </a:rPr>
              <a:t>i </a:t>
            </a:r>
          </a:p>
          <a:p>
            <a:pPr>
              <a:spcBef>
                <a:spcPct val="0"/>
              </a:spcBef>
              <a:buFontTx/>
              <a:buNone/>
            </a:pPr>
            <a:endParaRPr lang="en-US" altLang="ko-KR" sz="2800" b="1" i="1" baseline="-30000">
              <a:latin typeface="Times New Roman" panose="02020603050405020304" pitchFamily="18" charset="0"/>
              <a:cs typeface="Times New Roman" panose="02020603050405020304" pitchFamily="18" charset="0"/>
              <a:sym typeface="Symbol" pitchFamily="2" charset="2"/>
            </a:endParaRPr>
          </a:p>
          <a:p>
            <a:pPr>
              <a:spcBef>
                <a:spcPct val="0"/>
              </a:spcBef>
              <a:buFontTx/>
              <a:buNone/>
            </a:pPr>
            <a:endParaRPr lang="en-US" altLang="ko-KR" sz="2800" b="1" i="1" baseline="-30000">
              <a:latin typeface="Times New Roman" panose="02020603050405020304" pitchFamily="18" charset="0"/>
              <a:cs typeface="Times New Roman" panose="02020603050405020304" pitchFamily="18" charset="0"/>
              <a:sym typeface="Symbol" pitchFamily="2" charset="2"/>
            </a:endParaRPr>
          </a:p>
          <a:p>
            <a:pPr>
              <a:spcBef>
                <a:spcPct val="0"/>
              </a:spcBef>
              <a:buFont typeface="Arial" panose="020B0604020202020204" pitchFamily="34" charset="0"/>
              <a:buNone/>
            </a:pPr>
            <a:r>
              <a:rPr lang="en-US" altLang="ko-KR" sz="2800" b="1">
                <a:latin typeface="Times New Roman" panose="02020603050405020304" pitchFamily="18" charset="0"/>
                <a:cs typeface="Times New Roman" panose="02020603050405020304" pitchFamily="18" charset="0"/>
                <a:sym typeface="Symbol" pitchFamily="2" charset="2"/>
              </a:rPr>
              <a:t>          Security Market Line (SML)</a:t>
            </a:r>
          </a:p>
          <a:p>
            <a:pPr>
              <a:spcBef>
                <a:spcPct val="0"/>
              </a:spcBef>
              <a:buFontTx/>
              <a:buNone/>
            </a:pPr>
            <a:endParaRPr lang="en-US" altLang="ko-KR" sz="2800" b="1" i="1">
              <a:latin typeface="Times New Roman" panose="02020603050405020304" pitchFamily="18" charset="0"/>
              <a:cs typeface="Times New Roman" panose="02020603050405020304" pitchFamily="18" charset="0"/>
              <a:sym typeface="Symbol" pitchFamily="2" charset="2"/>
            </a:endParaRPr>
          </a:p>
          <a:p>
            <a:pPr>
              <a:spcBef>
                <a:spcPct val="0"/>
              </a:spcBef>
              <a:buFontTx/>
              <a:buNone/>
            </a:pPr>
            <a:endParaRPr lang="en-US" altLang="ko-KR" sz="2800" b="1" i="1">
              <a:latin typeface="Times New Roman" panose="02020603050405020304" pitchFamily="18" charset="0"/>
              <a:cs typeface="Times New Roman" panose="02020603050405020304" pitchFamily="18" charset="0"/>
              <a:sym typeface="Symbol" pitchFamily="2" charset="2"/>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6"/>
  <p:tag name="MMPROD_UIDATA" val="&lt;database version=&quot;7.0&quot;&gt;&lt;object type=&quot;1&quot; unique_id=&quot;10001&quot;&gt;&lt;object type=&quot;8&quot; unique_id=&quot;15792&quot;&gt;&lt;/object&gt;&lt;object type=&quot;2&quot; unique_id=&quot;15793&quot;&gt;&lt;object type=&quot;3&quot; unique_id=&quot;15794&quot;&gt;&lt;property id=&quot;20148&quot; value=&quot;5&quot;/&gt;&lt;property id=&quot;20300&quot; value=&quot;Slide 1 - &amp;quot;CHAPTER 9&amp;quot;&quot;/&gt;&lt;property id=&quot;20307&quot; value=&quot;292&quot;/&gt;&lt;/object&gt;&lt;object type=&quot;3&quot; unique_id=&quot;15795&quot;&gt;&lt;property id=&quot;20148&quot; value=&quot;5&quot;/&gt;&lt;property id=&quot;20300&quot; value=&quot;Slide 2 - &amp;quot;Capital Asset Pricing Model (CAPM)&amp;quot;&quot;/&gt;&lt;property id=&quot;20307&quot; value=&quot;293&quot;/&gt;&lt;/object&gt;&lt;object type=&quot;3&quot; unique_id=&quot;15796&quot;&gt;&lt;property id=&quot;20148&quot; value=&quot;5&quot;/&gt;&lt;property id=&quot;20300&quot; value=&quot;Slide 3 - &amp;quot;Assumptions&amp;quot;&quot;/&gt;&lt;property id=&quot;20307&quot; value=&quot;294&quot;/&gt;&lt;/object&gt;&lt;object type=&quot;3&quot; unique_id=&quot;15797&quot;&gt;&lt;property id=&quot;20148&quot; value=&quot;5&quot;/&gt;&lt;property id=&quot;20300&quot; value=&quot;Slide 4 - &amp;quot;Resulting Equilibrium Conditions&amp;quot;&quot;/&gt;&lt;property id=&quot;20307&quot; value=&quot;296&quot;/&gt;&lt;/object&gt;&lt;object type=&quot;3&quot; unique_id=&quot;15798&quot;&gt;&lt;property id=&quot;20148&quot; value=&quot;5&quot;/&gt;&lt;property id=&quot;20300&quot; value=&quot;Slide 5 - &amp;quot;Resulting Equilibrium Conditions&amp;quot;&quot;/&gt;&lt;property id=&quot;20307&quot; value=&quot;297&quot;/&gt;&lt;/object&gt;&lt;object type=&quot;3&quot; unique_id=&quot;15799&quot;&gt;&lt;property id=&quot;20148&quot; value=&quot;5&quot;/&gt;&lt;property id=&quot;20300&quot; value=&quot;Slide 6 - &amp;quot;Figure 9.1 The Efficient Frontier and the Capital Market Line&amp;quot;&quot;/&gt;&lt;property id=&quot;20307&quot; value=&quot;298&quot;/&gt;&lt;/object&gt;&lt;object type=&quot;3&quot; unique_id=&quot;15800&quot;&gt;&lt;property id=&quot;20148&quot; value=&quot;5&quot;/&gt;&lt;property id=&quot;20300&quot; value=&quot;Slide 7 - &amp;quot;Market Risk Premium&amp;quot;&quot;/&gt;&lt;property id=&quot;20307&quot; value=&quot;299&quot;/&gt;&lt;/object&gt;&lt;object type=&quot;3&quot; unique_id=&quot;15801&quot;&gt;&lt;property id=&quot;20148&quot; value=&quot;5&quot;/&gt;&lt;property id=&quot;20300&quot; value=&quot;Slide 8 - &amp;quot;Return and Risk For Individual Securities&amp;quot;&quot;/&gt;&lt;property id=&quot;20307&quot; value=&quot;300&quot;/&gt;&lt;/object&gt;&lt;object type=&quot;3&quot; unique_id=&quot;15802&quot;&gt;&lt;property id=&quot;20148&quot; value=&quot;5&quot;/&gt;&lt;property id=&quot;20300&quot; value=&quot;Slide 9 - &amp;quot;GE Example&amp;quot;&quot;/&gt;&lt;property id=&quot;20307&quot; value=&quot;301&quot;/&gt;&lt;/object&gt;&lt;object type=&quot;3&quot; unique_id=&quot;15803&quot;&gt;&lt;property id=&quot;20148&quot; value=&quot;5&quot;/&gt;&lt;property id=&quot;20300&quot; value=&quot;Slide 10 - &amp;quot;GE Example&amp;quot;&quot;/&gt;&lt;property id=&quot;20307&quot; value=&quot;302&quot;/&gt;&lt;/object&gt;&lt;object type=&quot;3&quot; unique_id=&quot;15804&quot;&gt;&lt;property id=&quot;20148&quot; value=&quot;5&quot;/&gt;&lt;property id=&quot;20300&quot; value=&quot;Slide 11 - &amp;quot;GE Example&amp;quot;&quot;/&gt;&lt;property id=&quot;20307&quot; value=&quot;317&quot;/&gt;&lt;/object&gt;&lt;object type=&quot;3&quot; unique_id=&quot;15805&quot;&gt;&lt;property id=&quot;20148&quot; value=&quot;5&quot;/&gt;&lt;property id=&quot;20300&quot; value=&quot;Slide 12 - &amp;quot;Expected Return-Beta Relationship&amp;quot;&quot;/&gt;&lt;property id=&quot;20307&quot; value=&quot;303&quot;/&gt;&lt;/object&gt;&lt;object type=&quot;3&quot; unique_id=&quot;15806&quot;&gt;&lt;property id=&quot;20148&quot; value=&quot;5&quot;/&gt;&lt;property id=&quot;20300&quot; value=&quot;Slide 13 - &amp;quot;Figure 9.2 The Security Market Line&amp;quot;&quot;/&gt;&lt;property id=&quot;20307&quot; value=&quot;304&quot;/&gt;&lt;/object&gt;&lt;object type=&quot;3&quot; unique_id=&quot;15807&quot;&gt;&lt;property id=&quot;20148&quot; value=&quot;5&quot;/&gt;&lt;property id=&quot;20300&quot; value=&quot;Slide 14 - &amp;quot;Figure 9.3 The SML and a Positive-Alpha Stock&amp;quot;&quot;/&gt;&lt;property id=&quot;20307&quot; value=&quot;305&quot;/&gt;&lt;/object&gt;&lt;object type=&quot;3&quot; unique_id=&quot;15808&quot;&gt;&lt;property id=&quot;20148&quot; value=&quot;5&quot;/&gt;&lt;property id=&quot;20300&quot; value=&quot;Slide 15 - &amp;quot;The Index Model and Realized Returns&amp;quot;&quot;/&gt;&lt;property id=&quot;20307&quot; value=&quot;306&quot;/&gt;&lt;/object&gt;&lt;object type=&quot;3&quot; unique_id=&quot;15809&quot;&gt;&lt;property id=&quot;20148&quot; value=&quot;5&quot;/&gt;&lt;property id=&quot;20300&quot; value=&quot;Slide 16 - &amp;quot;Figure 9.4 Estimates of Individual Mutual Fund Alphas, 1972-1991&amp;quot;&quot;/&gt;&lt;property id=&quot;20307&quot; value=&quot;307&quot;/&gt;&lt;/object&gt;&lt;object type=&quot;3&quot; unique_id=&quot;15810&quot;&gt;&lt;property id=&quot;20148&quot; value=&quot;5&quot;/&gt;&lt;property id=&quot;20300&quot; value=&quot;Slide 17 - &amp;quot;Is the CAPM Practical?&amp;quot;&quot;/&gt;&lt;property id=&quot;20307&quot; value=&quot;308&quot;/&gt;&lt;/object&gt;&lt;object type=&quot;3&quot; unique_id=&quot;15811&quot;&gt;&lt;property id=&quot;20148&quot; value=&quot;5&quot;/&gt;&lt;property id=&quot;20300&quot; value=&quot;Slide 18 - &amp;quot;Is the CAPM Practical?&amp;quot;&quot;/&gt;&lt;property id=&quot;20307&quot; value=&quot;315&quot;/&gt;&lt;/object&gt;&lt;object type=&quot;3&quot; unique_id=&quot;15812&quot;&gt;&lt;property id=&quot;20148&quot; value=&quot;5&quot;/&gt;&lt;property id=&quot;20300&quot; value=&quot;Slide 19 - &amp;quot;Econometrics and the Expected Return-Beta Relationship&amp;quot;&quot;/&gt;&lt;property id=&quot;20307&quot; value=&quot;309&quot;/&gt;&lt;/object&gt;&lt;object type=&quot;3&quot; unique_id=&quot;15813&quot;&gt;&lt;property id=&quot;20148&quot; value=&quot;5&quot;/&gt;&lt;property id=&quot;20300&quot; value=&quot;Slide 20 - &amp;quot;Extensions of the CAPM&amp;quot;&quot;/&gt;&lt;property id=&quot;20307&quot; value=&quot;310&quot;/&gt;&lt;/object&gt;&lt;object type=&quot;3&quot; unique_id=&quot;15814&quot;&gt;&lt;property id=&quot;20148&quot; value=&quot;5&quot;/&gt;&lt;property id=&quot;20300&quot; value=&quot;Slide 21 - &amp;quot;Extensions of the CAPM&amp;quot;&quot;/&gt;&lt;property id=&quot;20307&quot; value=&quot;316&quot;/&gt;&lt;/object&gt;&lt;object type=&quot;3&quot; unique_id=&quot;15815&quot;&gt;&lt;property id=&quot;20148&quot; value=&quot;5&quot;/&gt;&lt;property id=&quot;20300&quot; value=&quot;Slide 22 - &amp;quot;Liquidity and the CAPM&amp;quot;&quot;/&gt;&lt;property id=&quot;20307&quot; value=&quot;312&quot;/&gt;&lt;/object&gt;&lt;object type=&quot;3&quot; unique_id=&quot;15816&quot;&gt;&lt;property id=&quot;20148&quot; value=&quot;5&quot;/&gt;&lt;property id=&quot;20300&quot; value=&quot;Slide 23 - &amp;quot;Figure 9.5 The Relationship Between Illiquidity and Average Returns&amp;quot;&quot;/&gt;&lt;property id=&quot;20307&quot; value=&quot;313&quot;/&gt;&lt;/object&gt;&lt;object type=&quot;3&quot; unique_id=&quot;15817&quot;&gt;&lt;property id=&quot;20148&quot; value=&quot;5&quot;/&gt;&lt;property id=&quot;20300&quot; value=&quot;Slide 24 - &amp;quot;Liquidity Risk&amp;quot;&quot;/&gt;&lt;property id=&quot;20307&quot; value=&quot;314&quot;/&gt;&lt;/object&gt;&lt;/object&gt;&lt;/object&gt;&lt;/database&gt;"/>
  <p:tag name="SECTOMILLISECCONVERTED" val="1"/>
</p:tagLst>
</file>

<file path=ppt/theme/theme1.xml><?xml version="1.0" encoding="utf-8"?>
<a:theme xmlns:a="http://schemas.openxmlformats.org/drawingml/2006/main" name="10e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10e PPT template</Template>
  <TotalTime>8346</TotalTime>
  <Words>1030</Words>
  <Application>Microsoft Macintosh PowerPoint</Application>
  <PresentationFormat>On-screen Show (4:3)</PresentationFormat>
  <Paragraphs>122</Paragraphs>
  <Slides>30</Slides>
  <Notes>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42" baseType="lpstr">
      <vt:lpstr>Arial</vt:lpstr>
      <vt:lpstr>Calibri</vt:lpstr>
      <vt:lpstr>Constantia</vt:lpstr>
      <vt:lpstr>Times New Roman</vt:lpstr>
      <vt:lpstr>Tahoma</vt:lpstr>
      <vt:lpstr>Calibri (Body)</vt:lpstr>
      <vt:lpstr>Gulim</vt:lpstr>
      <vt:lpstr>Malgun Gothic</vt:lpstr>
      <vt:lpstr>Symbol</vt:lpstr>
      <vt:lpstr>Calibri </vt:lpstr>
      <vt:lpstr>10e PPT template</vt:lpstr>
      <vt:lpstr>Microsoft Equation 3.0</vt:lpstr>
      <vt:lpstr>Chapter Nine</vt:lpstr>
      <vt:lpstr>Capital Asset Pricing Model (CAPM)</vt:lpstr>
      <vt:lpstr>Assumptions</vt:lpstr>
      <vt:lpstr>Resulting Equilibrium Conditions</vt:lpstr>
      <vt:lpstr>The Efficient Frontier and the Capital Market Line</vt:lpstr>
      <vt:lpstr>Capital Market Line (CML)</vt:lpstr>
      <vt:lpstr>Return and Risk For Individual Securities</vt:lpstr>
      <vt:lpstr>PowerPoint Presentation</vt:lpstr>
      <vt:lpstr>PowerPoint Presentation</vt:lpstr>
      <vt:lpstr>Figure 9.2 The Security Market Line</vt:lpstr>
      <vt:lpstr>Figure 9.3 The SML and a Positive-Alpha Stock</vt:lpstr>
      <vt:lpstr>The Index Model and Realized Returns</vt:lpstr>
      <vt:lpstr>Estimates of Individual Mutual Fund Alphas, 1972-1991</vt:lpstr>
      <vt:lpstr>The CAPM and Reality</vt:lpstr>
      <vt:lpstr>PowerPoint Presentation</vt:lpstr>
      <vt:lpstr>Assumptions of the CAPM</vt:lpstr>
      <vt:lpstr>Extensions of the CAPM</vt:lpstr>
      <vt:lpstr>Black’s Zero  Beta Model</vt:lpstr>
      <vt:lpstr>Portfolio selection with risk free asset</vt:lpstr>
      <vt:lpstr>Portfolio selection without risk free asset</vt:lpstr>
      <vt:lpstr>Efficient Portfolios and Zero Companions</vt:lpstr>
      <vt:lpstr>Black’s Zero Beta Model Formulation for any two efficient portfolios (P and Q)  </vt:lpstr>
      <vt:lpstr> Zero Beta Market Model   </vt:lpstr>
      <vt:lpstr>Liquidity and the CAPM</vt:lpstr>
      <vt:lpstr>CAPM with a Liquidity Premium</vt:lpstr>
      <vt:lpstr>Figure 9.4 The Relationship Between Illiquidity and Average Returns</vt:lpstr>
      <vt:lpstr>Liquidity Risk</vt:lpstr>
      <vt:lpstr>The CAPM and Investment Industry</vt:lpstr>
      <vt:lpstr>The CAPM and Investment Industry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dc:creator>
  <cp:lastModifiedBy>Kee Chung</cp:lastModifiedBy>
  <cp:revision>193</cp:revision>
  <dcterms:created xsi:type="dcterms:W3CDTF">2004-10-03T21:09:17Z</dcterms:created>
  <dcterms:modified xsi:type="dcterms:W3CDTF">2025-03-10T00:24:50Z</dcterms:modified>
</cp:coreProperties>
</file>