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2"/>
  </p:notesMasterIdLst>
  <p:handoutMasterIdLst>
    <p:handoutMasterId r:id="rId13"/>
  </p:handoutMasterIdLst>
  <p:sldIdLst>
    <p:sldId id="292" r:id="rId2"/>
    <p:sldId id="321" r:id="rId3"/>
    <p:sldId id="324" r:id="rId4"/>
    <p:sldId id="328" r:id="rId5"/>
    <p:sldId id="299" r:id="rId6"/>
    <p:sldId id="300" r:id="rId7"/>
    <p:sldId id="329" r:id="rId8"/>
    <p:sldId id="301" r:id="rId9"/>
    <p:sldId id="313" r:id="rId10"/>
    <p:sldId id="30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B9"/>
    <a:srgbClr val="00CAC5"/>
    <a:srgbClr val="00CFCA"/>
    <a:srgbClr val="CCFFFF"/>
    <a:srgbClr val="009B9B"/>
    <a:srgbClr val="009E9A"/>
    <a:srgbClr val="000066"/>
    <a:srgbClr val="9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0" autoAdjust="0"/>
    <p:restoredTop sz="94607" autoAdjust="0"/>
  </p:normalViewPr>
  <p:slideViewPr>
    <p:cSldViewPr>
      <p:cViewPr varScale="1">
        <p:scale>
          <a:sx n="113" d="100"/>
          <a:sy n="113" d="100"/>
        </p:scale>
        <p:origin x="18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92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486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B362EFC4-E14A-4C91-A627-FF4C4A49A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67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2B5C">
            <a:alpha val="2470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30163" y="1219200"/>
            <a:ext cx="9144001" cy="15240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20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20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B19FFB9-D329-4BC5-8BF3-769B926F2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928512E7-FCEB-4BC4-B7E5-6F1EED0052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10"/>
          <p:cNvSpPr txBox="1">
            <a:spLocks noChangeArrowheads="1"/>
          </p:cNvSpPr>
          <p:nvPr userDrawn="1"/>
        </p:nvSpPr>
        <p:spPr>
          <a:xfrm>
            <a:off x="76200" y="6369050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dirty="0">
                <a:latin typeface="Times New Roman" pitchFamily="18" charset="0"/>
              </a:rPr>
              <a:t>8-</a:t>
            </a:r>
            <a:fld id="{2B29380E-C5E0-407A-B94E-BDD5F33F7C4C}" type="slidenum">
              <a:rPr lang="en-US" sz="120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C00000"/>
              </a:buClr>
              <a:buFont typeface="Arial" pitchFamily="34" charset="0"/>
              <a:buChar char="•"/>
              <a:defRPr sz="2800"/>
            </a:lvl1pPr>
            <a:lvl2pPr marL="742950" indent="-285750">
              <a:buClr>
                <a:srgbClr val="C00000"/>
              </a:buClr>
              <a:buFont typeface="Arial" pitchFamily="34" charset="0"/>
              <a:buChar char="•"/>
              <a:defRPr sz="2400"/>
            </a:lvl2pPr>
            <a:lvl3pPr marL="1143000" indent="-228600">
              <a:buClr>
                <a:srgbClr val="C00000"/>
              </a:buClr>
              <a:buFont typeface="Arial" pitchFamily="34" charset="0"/>
              <a:buChar char="•"/>
              <a:defRPr sz="2000"/>
            </a:lvl3pPr>
            <a:lvl4pPr marL="1600200" indent="-228600">
              <a:buClr>
                <a:srgbClr val="C00000"/>
              </a:buClr>
              <a:buFont typeface="Arial" pitchFamily="34" charset="0"/>
              <a:buChar char="•"/>
              <a:defRPr sz="1800"/>
            </a:lvl4pPr>
            <a:lvl5pPr marL="2057400" indent="-228600">
              <a:buClr>
                <a:srgbClr val="C00000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>
            <a:lvl1pPr>
              <a:defRPr lang="en-US" sz="2800" smtClean="0"/>
            </a:lvl1pPr>
            <a:lvl2pPr>
              <a:defRPr lang="en-US" sz="2400" smtClean="0"/>
            </a:lvl2pPr>
            <a:lvl3pPr>
              <a:defRPr lang="en-US" sz="2000" smtClean="0"/>
            </a:lvl3pPr>
            <a:lvl4pPr>
              <a:defRPr lang="en-US" sz="1800" smtClean="0"/>
            </a:lvl4pPr>
            <a:lvl5pPr>
              <a:defRPr lang="en-US"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buClr>
                <a:srgbClr val="C00000"/>
              </a:buClr>
              <a:defRPr sz="2800"/>
            </a:lvl2pPr>
            <a:lvl3pPr>
              <a:buClr>
                <a:srgbClr val="C00000"/>
              </a:buClr>
              <a:defRPr sz="2400"/>
            </a:lvl3pPr>
            <a:lvl4pPr>
              <a:buClr>
                <a:srgbClr val="C00000"/>
              </a:buClr>
              <a:defRPr sz="2000"/>
            </a:lvl4pPr>
            <a:lvl5pPr>
              <a:buClr>
                <a:srgbClr val="C0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ＭＳ Ｐゴシック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onstant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rufocus.com/economic_indicators/286/3month-treasury-constant-maturity-rat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rds-www.wharton.upenn.edu/classroom/security-betas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Chapter Eight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dirty="0"/>
              <a:t>Index Models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5344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 dirty="0"/>
              <a:t>Excess Returns on Other Stocks</a:t>
            </a:r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6488" y="1312863"/>
            <a:ext cx="4176712" cy="493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buFont typeface="Arial" charset="0"/>
              <a:buChar char="•"/>
            </a:pPr>
            <a:r>
              <a:rPr dirty="0"/>
              <a:t>Advantages of a single-factor model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Risk decomposition 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Systematic vs. firm-specific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Single-index model and its estimation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800" dirty="0"/>
              <a:t>Chapter Overview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685800"/>
          </a:xfrm>
        </p:spPr>
        <p:txBody>
          <a:bodyPr/>
          <a:lstStyle/>
          <a:p>
            <a:br>
              <a:rPr lang="en-US" altLang="ko-KR" sz="3600">
                <a:ea typeface="굴림" panose="020B0600000101010101" pitchFamily="34" charset="-127"/>
              </a:rPr>
            </a:br>
            <a:r>
              <a:rPr lang="en-US" altLang="ko-KR" sz="3600">
                <a:ea typeface="굴림" panose="020B0600000101010101" pitchFamily="34" charset="-127"/>
              </a:rPr>
              <a:t>Single-Index Model (Market Model)</a:t>
            </a:r>
            <a:br>
              <a:rPr lang="ko-KR" altLang="ko-KR" b="1">
                <a:ea typeface="굴림" panose="020B0600000101010101" pitchFamily="34" charset="-127"/>
              </a:rPr>
            </a:br>
            <a:endParaRPr lang="ko-KR" altLang="en-US">
              <a:ea typeface="굴림" panose="020B0600000101010101" pitchFamily="34" charset="-127"/>
            </a:endParaRPr>
          </a:p>
        </p:txBody>
      </p:sp>
      <p:sp>
        <p:nvSpPr>
          <p:cNvPr id="6147" name="내용 개체 틀 2"/>
          <p:cNvSpPr>
            <a:spLocks noGrp="1"/>
          </p:cNvSpPr>
          <p:nvPr>
            <p:ph idx="1"/>
          </p:nvPr>
        </p:nvSpPr>
        <p:spPr>
          <a:xfrm>
            <a:off x="457200" y="1524000"/>
            <a:ext cx="8382000" cy="5105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ko-KR" sz="3600" dirty="0">
                <a:ea typeface="굴림" panose="020B0600000101010101" pitchFamily="34" charset="-127"/>
              </a:rPr>
              <a:t>              </a:t>
            </a:r>
            <a:r>
              <a:rPr lang="en-US" altLang="ko-KR" sz="3600" dirty="0" err="1">
                <a:ea typeface="굴림" panose="020B0600000101010101" pitchFamily="34" charset="-127"/>
              </a:rPr>
              <a:t>r</a:t>
            </a:r>
            <a:r>
              <a:rPr lang="en-US" altLang="ko-KR" sz="3600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sz="3600" dirty="0">
                <a:ea typeface="굴림" panose="020B0600000101010101" pitchFamily="34" charset="-127"/>
              </a:rPr>
              <a:t> = α</a:t>
            </a:r>
            <a:r>
              <a:rPr lang="en-US" altLang="ko-KR" sz="3600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sz="3600" dirty="0">
                <a:ea typeface="굴림" panose="020B0600000101010101" pitchFamily="34" charset="-127"/>
              </a:rPr>
              <a:t> + β</a:t>
            </a:r>
            <a:r>
              <a:rPr lang="en-US" altLang="ko-KR" sz="3600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sz="3600" dirty="0">
                <a:ea typeface="굴림" panose="020B0600000101010101" pitchFamily="34" charset="-127"/>
              </a:rPr>
              <a:t> </a:t>
            </a:r>
            <a:r>
              <a:rPr lang="en-US" altLang="ko-KR" sz="3600" dirty="0" err="1">
                <a:ea typeface="굴림" panose="020B0600000101010101" pitchFamily="34" charset="-127"/>
              </a:rPr>
              <a:t>r</a:t>
            </a:r>
            <a:r>
              <a:rPr lang="en-US" altLang="ko-KR" sz="3600" baseline="-25000" dirty="0" err="1">
                <a:ea typeface="굴림" panose="020B0600000101010101" pitchFamily="34" charset="-127"/>
              </a:rPr>
              <a:t>M</a:t>
            </a:r>
            <a:r>
              <a:rPr lang="en-US" altLang="ko-KR" sz="3600" dirty="0">
                <a:ea typeface="굴림" panose="020B0600000101010101" pitchFamily="34" charset="-127"/>
              </a:rPr>
              <a:t> + </a:t>
            </a:r>
            <a:r>
              <a:rPr lang="en-US" altLang="ko-KR" sz="3600" dirty="0" err="1">
                <a:ea typeface="굴림" panose="020B0600000101010101" pitchFamily="34" charset="-127"/>
              </a:rPr>
              <a:t>e</a:t>
            </a:r>
            <a:r>
              <a:rPr lang="en-US" altLang="ko-KR" sz="3600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sz="3600" baseline="-25000" dirty="0">
                <a:ea typeface="굴림" panose="020B0600000101010101" pitchFamily="34" charset="-127"/>
              </a:rPr>
              <a:t> </a:t>
            </a:r>
            <a:r>
              <a:rPr lang="en-US" altLang="ko-KR" sz="3600" dirty="0">
                <a:ea typeface="굴림" panose="020B0600000101010101" pitchFamily="34" charset="-127"/>
              </a:rPr>
              <a:t>,</a:t>
            </a:r>
            <a:endParaRPr lang="ko-KR" altLang="ko-KR" sz="3600" dirty="0">
              <a:ea typeface="굴림" panose="020B0600000101010101" pitchFamily="34" charset="-127"/>
            </a:endParaRPr>
          </a:p>
          <a:p>
            <a:pPr>
              <a:buFontTx/>
              <a:buNone/>
            </a:pPr>
            <a:r>
              <a:rPr lang="en-US" altLang="ko-KR" sz="2400" dirty="0">
                <a:ea typeface="굴림" panose="020B0600000101010101" pitchFamily="34" charset="-127"/>
              </a:rPr>
              <a:t> </a:t>
            </a:r>
            <a:endParaRPr lang="ko-KR" altLang="ko-KR" sz="2400" dirty="0">
              <a:ea typeface="굴림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 err="1">
                <a:ea typeface="굴림" panose="020B0600000101010101" pitchFamily="34" charset="-127"/>
              </a:rPr>
              <a:t>r</a:t>
            </a:r>
            <a:r>
              <a:rPr lang="en-US" altLang="ko-KR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dirty="0">
                <a:ea typeface="굴림" panose="020B0600000101010101" pitchFamily="34" charset="-127"/>
              </a:rPr>
              <a:t> = stock i’s return</a:t>
            </a:r>
            <a:endParaRPr lang="ko-KR" altLang="ko-KR" dirty="0">
              <a:ea typeface="굴림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>
                <a:ea typeface="굴림" panose="020B0600000101010101" pitchFamily="34" charset="-127"/>
              </a:rPr>
              <a:t> </a:t>
            </a:r>
            <a:r>
              <a:rPr lang="en-US" altLang="ko-KR" dirty="0" err="1">
                <a:ea typeface="굴림" panose="020B0600000101010101" pitchFamily="34" charset="-127"/>
              </a:rPr>
              <a:t>r</a:t>
            </a:r>
            <a:r>
              <a:rPr lang="en-US" altLang="ko-KR" baseline="-25000" dirty="0" err="1">
                <a:ea typeface="굴림" panose="020B0600000101010101" pitchFamily="34" charset="-127"/>
              </a:rPr>
              <a:t>M</a:t>
            </a:r>
            <a:r>
              <a:rPr lang="en-US" altLang="ko-KR" dirty="0">
                <a:ea typeface="굴림" panose="020B0600000101010101" pitchFamily="34" charset="-127"/>
              </a:rPr>
              <a:t> = </a:t>
            </a:r>
            <a:r>
              <a:rPr lang="en-US" altLang="ko-KR">
                <a:ea typeface="굴림" panose="020B0600000101010101" pitchFamily="34" charset="-127"/>
              </a:rPr>
              <a:t>market return </a:t>
            </a:r>
            <a:endParaRPr lang="ko-KR" altLang="ko-KR" dirty="0">
              <a:ea typeface="굴림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>
                <a:ea typeface="굴림" panose="020B0600000101010101" pitchFamily="34" charset="-127"/>
              </a:rPr>
              <a:t> β</a:t>
            </a:r>
            <a:r>
              <a:rPr lang="en-US" altLang="ko-KR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dirty="0">
                <a:ea typeface="굴림" panose="020B0600000101010101" pitchFamily="34" charset="-127"/>
              </a:rPr>
              <a:t> = sensitivity of stock i’s return to the market</a:t>
            </a:r>
            <a:endParaRPr lang="ko-KR" altLang="ko-KR" dirty="0">
              <a:ea typeface="굴림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>
                <a:ea typeface="굴림" panose="020B0600000101010101" pitchFamily="34" charset="-127"/>
              </a:rPr>
              <a:t>       return</a:t>
            </a:r>
            <a:endParaRPr lang="ko-KR" altLang="ko-KR" dirty="0">
              <a:ea typeface="굴림" panose="020B0600000101010101" pitchFamily="34" charset="-127"/>
            </a:endParaRPr>
          </a:p>
          <a:p>
            <a:pPr lvl="1">
              <a:buFontTx/>
              <a:buNone/>
            </a:pPr>
            <a:r>
              <a:rPr lang="en-US" altLang="ko-KR" dirty="0" err="1">
                <a:ea typeface="굴림" panose="020B0600000101010101" pitchFamily="34" charset="-127"/>
              </a:rPr>
              <a:t>e</a:t>
            </a:r>
            <a:r>
              <a:rPr lang="en-US" altLang="ko-KR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baseline="-25000" dirty="0">
                <a:ea typeface="굴림" panose="020B0600000101010101" pitchFamily="34" charset="-127"/>
              </a:rPr>
              <a:t> </a:t>
            </a:r>
            <a:r>
              <a:rPr lang="en-US" altLang="ko-KR" dirty="0">
                <a:ea typeface="굴림" panose="020B0600000101010101" pitchFamily="34" charset="-127"/>
              </a:rPr>
              <a:t> = return component due to stock specific events</a:t>
            </a:r>
            <a:endParaRPr lang="ko-KR" altLang="ko-KR" dirty="0">
              <a:ea typeface="굴림" panose="020B0600000101010101" pitchFamily="34" charset="-127"/>
            </a:endParaRPr>
          </a:p>
          <a:p>
            <a:endParaRPr lang="ko-KR" altLang="en-US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4382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 idx="4294967295"/>
          </p:nvPr>
        </p:nvSpPr>
        <p:spPr>
          <a:xfrm>
            <a:off x="-3717" y="250825"/>
            <a:ext cx="8991600" cy="9144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Single-Index Model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81200"/>
            <a:ext cx="8229600" cy="2362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altLang="ko-KR" dirty="0">
                <a:ea typeface="굴림" panose="020B0600000101010101" pitchFamily="34" charset="-127"/>
              </a:rPr>
              <a:t>Regression Equation:</a:t>
            </a:r>
          </a:p>
          <a:p>
            <a:pPr eaLnBrk="1" hangingPunct="1">
              <a:buFontTx/>
              <a:buNone/>
            </a:pPr>
            <a:r>
              <a:rPr lang="en-US" altLang="ko-KR" i="1" dirty="0">
                <a:ea typeface="굴림" panose="020B0600000101010101" pitchFamily="34" charset="-127"/>
              </a:rPr>
              <a:t>           </a:t>
            </a:r>
          </a:p>
          <a:p>
            <a:pPr eaLnBrk="1" hangingPunct="1">
              <a:buFontTx/>
              <a:buNone/>
            </a:pPr>
            <a:r>
              <a:rPr lang="en-US" altLang="ko-KR" i="1" dirty="0">
                <a:ea typeface="굴림" panose="020B0600000101010101" pitchFamily="34" charset="-127"/>
              </a:rPr>
              <a:t>                  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it</a:t>
            </a:r>
            <a:r>
              <a:rPr lang="en-US" altLang="ko-KR" i="1" dirty="0">
                <a:ea typeface="굴림" panose="020B0600000101010101" pitchFamily="34" charset="-127"/>
              </a:rPr>
              <a:t> = </a:t>
            </a:r>
            <a:r>
              <a:rPr lang="el-GR" altLang="ko-KR" i="1" dirty="0">
                <a:ea typeface="굴림" panose="020B0600000101010101" pitchFamily="34" charset="-127"/>
              </a:rPr>
              <a:t>α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i="1" baseline="-25000" dirty="0">
                <a:ea typeface="굴림" panose="020B0600000101010101" pitchFamily="34" charset="-127"/>
              </a:rPr>
              <a:t> </a:t>
            </a:r>
            <a:r>
              <a:rPr lang="en-US" altLang="ko-KR" i="1" dirty="0">
                <a:ea typeface="굴림" panose="020B0600000101010101" pitchFamily="34" charset="-127"/>
              </a:rPr>
              <a:t>+ </a:t>
            </a:r>
            <a:r>
              <a:rPr lang="el-GR" altLang="ko-KR" i="1" dirty="0">
                <a:ea typeface="굴림" panose="020B0600000101010101" pitchFamily="34" charset="-127"/>
              </a:rPr>
              <a:t>β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</a:t>
            </a:r>
            <a:r>
              <a:rPr lang="en-US" altLang="ko-KR" i="1" dirty="0">
                <a:ea typeface="굴림" panose="020B0600000101010101" pitchFamily="34" charset="-127"/>
              </a:rPr>
              <a:t>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Mt</a:t>
            </a:r>
            <a:r>
              <a:rPr lang="en-US" altLang="ko-KR" i="1" dirty="0">
                <a:ea typeface="굴림" panose="020B0600000101010101" pitchFamily="34" charset="-127"/>
              </a:rPr>
              <a:t> + </a:t>
            </a:r>
            <a:r>
              <a:rPr lang="en-US" altLang="ko-KR" i="1" dirty="0" err="1">
                <a:ea typeface="굴림" panose="020B0600000101010101" pitchFamily="34" charset="-127"/>
              </a:rPr>
              <a:t>e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it</a:t>
            </a:r>
            <a:endParaRPr lang="en-US" altLang="ko-KR" baseline="-25000" dirty="0">
              <a:ea typeface="굴림" panose="020B0600000101010101" pitchFamily="34" charset="-127"/>
            </a:endParaRPr>
          </a:p>
          <a:p>
            <a:pPr eaLnBrk="1" hangingPunct="1"/>
            <a:endParaRPr lang="en-US" altLang="ko-KR" dirty="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r>
              <a:rPr lang="en-US" altLang="ko-KR" dirty="0">
                <a:ea typeface="굴림" panose="020B0600000101010101" pitchFamily="34" charset="-127"/>
              </a:rPr>
              <a:t>   where 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it</a:t>
            </a:r>
            <a:r>
              <a:rPr lang="en-US" altLang="ko-KR" i="1" dirty="0">
                <a:ea typeface="굴림" panose="020B0600000101010101" pitchFamily="34" charset="-127"/>
              </a:rPr>
              <a:t> =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it</a:t>
            </a:r>
            <a:r>
              <a:rPr lang="en-US" altLang="ko-KR" i="1" dirty="0">
                <a:ea typeface="굴림" panose="020B0600000101010101" pitchFamily="34" charset="-127"/>
              </a:rPr>
              <a:t> –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ft</a:t>
            </a:r>
            <a:r>
              <a:rPr lang="en-US" altLang="ko-KR" i="1" dirty="0">
                <a:ea typeface="굴림" panose="020B0600000101010101" pitchFamily="34" charset="-127"/>
              </a:rPr>
              <a:t> and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Mt</a:t>
            </a:r>
            <a:r>
              <a:rPr lang="en-US" altLang="ko-KR" i="1" dirty="0">
                <a:ea typeface="굴림" panose="020B0600000101010101" pitchFamily="34" charset="-127"/>
              </a:rPr>
              <a:t> =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Mt</a:t>
            </a:r>
            <a:r>
              <a:rPr lang="en-US" altLang="ko-KR" i="1" dirty="0">
                <a:ea typeface="굴림" panose="020B0600000101010101" pitchFamily="34" charset="-127"/>
              </a:rPr>
              <a:t> - </a:t>
            </a:r>
            <a:r>
              <a:rPr lang="en-US" altLang="ko-KR" i="1" dirty="0" err="1">
                <a:ea typeface="굴림" panose="020B0600000101010101" pitchFamily="34" charset="-127"/>
              </a:rPr>
              <a:t>r</a:t>
            </a:r>
            <a:r>
              <a:rPr lang="en-US" altLang="ko-KR" i="1" baseline="-25000" dirty="0" err="1">
                <a:ea typeface="굴림" panose="020B0600000101010101" pitchFamily="34" charset="-127"/>
              </a:rPr>
              <a:t>ft</a:t>
            </a:r>
            <a:endParaRPr lang="en-US" altLang="ko-KR" dirty="0">
              <a:ea typeface="굴림" panose="020B0600000101010101" pitchFamily="34" charset="-127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10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493115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Ctr="1"/>
          <a:lstStyle/>
          <a:p>
            <a:pPr eaLnBrk="1" hangingPunct="1"/>
            <a:r>
              <a:rPr lang="en-US" sz="3600" dirty="0"/>
              <a:t>Figure 8.3 Excess Returns on </a:t>
            </a:r>
            <a:br>
              <a:rPr lang="en-US" sz="3600" dirty="0"/>
            </a:br>
            <a:r>
              <a:rPr lang="en-US" sz="3600" dirty="0"/>
              <a:t>Ford and S&amp;P 500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781" y="1447800"/>
            <a:ext cx="6548437" cy="458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5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0772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 dirty="0"/>
              <a:t>Scatter Diagram of Ford, the S&amp;P 500, and Ford</a:t>
            </a:r>
            <a:r>
              <a:rPr lang="en-US" altLang="ja-JP" sz="3200" dirty="0"/>
              <a:t>’</a:t>
            </a:r>
            <a:r>
              <a:rPr lang="en-US" sz="3200" dirty="0"/>
              <a:t>s SCL 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00200"/>
            <a:ext cx="5573722" cy="4243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Index Model Regression Equation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en-US" dirty="0"/>
              <a:t>8-</a:t>
            </a:r>
            <a:fld id="{42DA0304-34CA-4F14-A65D-AD7C3B1D6FA6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146" name="Object 5"/>
          <p:cNvGraphicFramePr>
            <a:graphicFrameLocks noChangeAspect="1"/>
          </p:cNvGraphicFramePr>
          <p:nvPr/>
        </p:nvGraphicFramePr>
        <p:xfrm>
          <a:off x="1819275" y="2100263"/>
          <a:ext cx="52165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3" imgW="1955520" imgH="253800" progId="Equation.DSMT4">
                  <p:embed/>
                </p:oleObj>
              </mc:Choice>
              <mc:Fallback>
                <p:oleObj name="Equation" r:id="rId3" imgW="1955520" imgH="253800" progId="Equation.DSMT4">
                  <p:embed/>
                  <p:pic>
                    <p:nvPicPr>
                      <p:cNvPr id="614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2100263"/>
                        <a:ext cx="5216525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82877" y="3197293"/>
            <a:ext cx="1981200" cy="1200329"/>
          </a:xfrm>
          <a:prstGeom prst="rect">
            <a:avLst/>
          </a:prstGeom>
          <a:solidFill>
            <a:srgbClr val="E9D2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54061"/>
                </a:solidFill>
              </a:rPr>
              <a:t>Expected excess return when the market excess return is zero</a:t>
            </a:r>
          </a:p>
        </p:txBody>
      </p:sp>
      <p:cxnSp>
        <p:nvCxnSpPr>
          <p:cNvPr id="4" name="Straight Arrow Connector 3"/>
          <p:cNvCxnSpPr>
            <a:stCxn id="2" idx="0"/>
          </p:cNvCxnSpPr>
          <p:nvPr/>
        </p:nvCxnSpPr>
        <p:spPr>
          <a:xfrm flipV="1">
            <a:off x="1773477" y="2667000"/>
            <a:ext cx="1426923" cy="53029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14900" y="4798575"/>
            <a:ext cx="1981200" cy="923330"/>
          </a:xfrm>
          <a:prstGeom prst="rect">
            <a:avLst/>
          </a:prstGeom>
          <a:solidFill>
            <a:srgbClr val="E9D2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54061"/>
                </a:solidFill>
              </a:rPr>
              <a:t>Expected excess return of the market</a:t>
            </a:r>
          </a:p>
        </p:txBody>
      </p:sp>
      <p:cxnSp>
        <p:nvCxnSpPr>
          <p:cNvPr id="12" name="Straight Arrow Connector 11"/>
          <p:cNvCxnSpPr>
            <a:stCxn id="11" idx="0"/>
          </p:cNvCxnSpPr>
          <p:nvPr/>
        </p:nvCxnSpPr>
        <p:spPr>
          <a:xfrm flipH="1" flipV="1">
            <a:off x="4914900" y="2796341"/>
            <a:ext cx="990600" cy="200223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057400" y="4508638"/>
            <a:ext cx="1981200" cy="1477328"/>
          </a:xfrm>
          <a:prstGeom prst="rect">
            <a:avLst/>
          </a:prstGeom>
          <a:solidFill>
            <a:srgbClr val="E9D2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54061"/>
                </a:solidFill>
              </a:rPr>
              <a:t>Sensitivity of security i‘s return to changes in the return of the market</a:t>
            </a:r>
          </a:p>
        </p:txBody>
      </p:sp>
      <p:cxnSp>
        <p:nvCxnSpPr>
          <p:cNvPr id="14" name="Straight Arrow Connector 13"/>
          <p:cNvCxnSpPr>
            <a:stCxn id="13" idx="0"/>
          </p:cNvCxnSpPr>
          <p:nvPr/>
        </p:nvCxnSpPr>
        <p:spPr>
          <a:xfrm flipV="1">
            <a:off x="3048000" y="2796342"/>
            <a:ext cx="914400" cy="171229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53200" y="3078082"/>
            <a:ext cx="1981200" cy="1477328"/>
          </a:xfrm>
          <a:prstGeom prst="rect">
            <a:avLst/>
          </a:prstGeom>
          <a:solidFill>
            <a:srgbClr val="E9D2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54061"/>
                </a:solidFill>
              </a:rPr>
              <a:t>Zero-mean, firm-specific surprise in security i‘s return in month t.</a:t>
            </a:r>
          </a:p>
          <a:p>
            <a:pPr algn="ctr"/>
            <a:r>
              <a:rPr lang="en-US" dirty="0">
                <a:solidFill>
                  <a:srgbClr val="254061"/>
                </a:solidFill>
              </a:rPr>
              <a:t>(the</a:t>
            </a:r>
            <a:r>
              <a:rPr lang="en-US" i="1" dirty="0">
                <a:solidFill>
                  <a:srgbClr val="254061"/>
                </a:solidFill>
              </a:rPr>
              <a:t> residual</a:t>
            </a:r>
            <a:r>
              <a:rPr lang="en-US" dirty="0">
                <a:solidFill>
                  <a:srgbClr val="254061"/>
                </a:solidFill>
              </a:rPr>
              <a:t>)</a:t>
            </a:r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flipH="1" flipV="1">
            <a:off x="6705600" y="2796342"/>
            <a:ext cx="838200" cy="28174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64077" y="1480066"/>
            <a:ext cx="3789123" cy="369332"/>
          </a:xfrm>
          <a:prstGeom prst="rect">
            <a:avLst/>
          </a:prstGeom>
          <a:solidFill>
            <a:srgbClr val="E9D2D7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54061"/>
                </a:solidFill>
              </a:rPr>
              <a:t>Excess return of security i </a:t>
            </a: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flipH="1">
            <a:off x="2486939" y="1664732"/>
            <a:ext cx="277138" cy="46886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1110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3" grpId="0" animBg="1"/>
      <p:bldP spid="15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153400" cy="1143000"/>
          </a:xfrm>
        </p:spPr>
        <p:txBody>
          <a:bodyPr lIns="90488" tIns="44450" rIns="90488" bIns="44450" anchorCtr="1"/>
          <a:lstStyle/>
          <a:p>
            <a:pPr eaLnBrk="1" hangingPunct="1"/>
            <a:r>
              <a:rPr lang="en-US" sz="3200" dirty="0"/>
              <a:t>Table 8.1 Excel Output: Regression Statistics </a:t>
            </a:r>
            <a:br>
              <a:rPr lang="en-US" sz="3200" dirty="0"/>
            </a:br>
            <a:r>
              <a:rPr lang="en-US" sz="3200" dirty="0"/>
              <a:t>for the SCL of Ford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31" y="1642658"/>
            <a:ext cx="8873614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14C86A5-C1EF-D84A-86C9-A8BA30B433CD}"/>
              </a:ext>
            </a:extLst>
          </p:cNvPr>
          <p:cNvSpPr txBox="1"/>
          <p:nvPr/>
        </p:nvSpPr>
        <p:spPr>
          <a:xfrm>
            <a:off x="878279" y="5029200"/>
            <a:ext cx="7503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hlinkClick r:id="rId3"/>
              </a:rPr>
              <a:t>https://www.gurufocus.com/economic_indicators/286/3month-treasury-constant-maturity-rate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1066800" y="5410201"/>
            <a:ext cx="723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https://wrds-www.wharton.upenn.edu/classroom/security-betas/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/>
              <a:t>Interpreting the Output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524000"/>
            <a:ext cx="8229600" cy="475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  <a:defRPr lang="en-US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  <a:defRPr lang="en-US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itchFamily="34" charset="0"/>
              <a:buChar char="•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Correlation of Ford with the S&amp;P 500 is 0.6280</a:t>
            </a:r>
          </a:p>
          <a:p>
            <a:r>
              <a:rPr lang="en-US" dirty="0"/>
              <a:t>The model explains about 38% of the variation in Ford</a:t>
            </a:r>
          </a:p>
          <a:p>
            <a:r>
              <a:rPr lang="en-US" dirty="0"/>
              <a:t>Ford's alpha is -0.98% per month, but not statistically significant</a:t>
            </a:r>
          </a:p>
          <a:p>
            <a:r>
              <a:rPr lang="en-US" dirty="0"/>
              <a:t>Ford's beta is 1.3258, but the 95% confidence interval is 0.90 to 1.75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1_10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1883</TotalTime>
  <Words>286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굴림</vt:lpstr>
      <vt:lpstr>ＭＳ Ｐゴシック</vt:lpstr>
      <vt:lpstr>Arial</vt:lpstr>
      <vt:lpstr>Calibri</vt:lpstr>
      <vt:lpstr>Constantia</vt:lpstr>
      <vt:lpstr>Times New Roman</vt:lpstr>
      <vt:lpstr>1_10e PPT template</vt:lpstr>
      <vt:lpstr>Equation</vt:lpstr>
      <vt:lpstr>Chapter Eight</vt:lpstr>
      <vt:lpstr>Chapter Overview</vt:lpstr>
      <vt:lpstr> Single-Index Model (Market Model) </vt:lpstr>
      <vt:lpstr>Single-Index Model</vt:lpstr>
      <vt:lpstr>Figure 8.3 Excess Returns on  Ford and S&amp;P 500</vt:lpstr>
      <vt:lpstr>Scatter Diagram of Ford, the S&amp;P 500, and Ford’s SCL </vt:lpstr>
      <vt:lpstr>Index Model Regression Equation</vt:lpstr>
      <vt:lpstr>Table 8.1 Excel Output: Regression Statistics  for the SCL of Ford</vt:lpstr>
      <vt:lpstr>Interpreting the Output</vt:lpstr>
      <vt:lpstr>Excess Returns on Other Stocks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Kee Chung</cp:lastModifiedBy>
  <cp:revision>160</cp:revision>
  <dcterms:created xsi:type="dcterms:W3CDTF">2004-10-03T21:09:17Z</dcterms:created>
  <dcterms:modified xsi:type="dcterms:W3CDTF">2025-01-21T14:25:55Z</dcterms:modified>
</cp:coreProperties>
</file>