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39"/>
  </p:notesMasterIdLst>
  <p:handoutMasterIdLst>
    <p:handoutMasterId r:id="rId40"/>
  </p:handoutMasterIdLst>
  <p:sldIdLst>
    <p:sldId id="292" r:id="rId2"/>
    <p:sldId id="338" r:id="rId3"/>
    <p:sldId id="296" r:id="rId4"/>
    <p:sldId id="297" r:id="rId5"/>
    <p:sldId id="339" r:id="rId6"/>
    <p:sldId id="300" r:id="rId7"/>
    <p:sldId id="304" r:id="rId8"/>
    <p:sldId id="344" r:id="rId9"/>
    <p:sldId id="348" r:id="rId10"/>
    <p:sldId id="350" r:id="rId11"/>
    <p:sldId id="301" r:id="rId12"/>
    <p:sldId id="331" r:id="rId13"/>
    <p:sldId id="351" r:id="rId14"/>
    <p:sldId id="352" r:id="rId15"/>
    <p:sldId id="345" r:id="rId16"/>
    <p:sldId id="309" r:id="rId17"/>
    <p:sldId id="308" r:id="rId18"/>
    <p:sldId id="311" r:id="rId19"/>
    <p:sldId id="312" r:id="rId20"/>
    <p:sldId id="313" r:id="rId21"/>
    <p:sldId id="346" r:id="rId22"/>
    <p:sldId id="349" r:id="rId23"/>
    <p:sldId id="314" r:id="rId24"/>
    <p:sldId id="315" r:id="rId25"/>
    <p:sldId id="316" r:id="rId26"/>
    <p:sldId id="317" r:id="rId27"/>
    <p:sldId id="318" r:id="rId28"/>
    <p:sldId id="319" r:id="rId29"/>
    <p:sldId id="322" r:id="rId30"/>
    <p:sldId id="323" r:id="rId31"/>
    <p:sldId id="347" r:id="rId32"/>
    <p:sldId id="324" r:id="rId33"/>
    <p:sldId id="340" r:id="rId34"/>
    <p:sldId id="325" r:id="rId35"/>
    <p:sldId id="341" r:id="rId36"/>
    <p:sldId id="342" r:id="rId37"/>
    <p:sldId id="343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B9"/>
    <a:srgbClr val="00CAC5"/>
    <a:srgbClr val="00CFCA"/>
    <a:srgbClr val="CCFFFF"/>
    <a:srgbClr val="009B9B"/>
    <a:srgbClr val="009E9A"/>
    <a:srgbClr val="000066"/>
    <a:srgbClr val="9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42" autoAdjust="0"/>
    <p:restoredTop sz="94607" autoAdjust="0"/>
  </p:normalViewPr>
  <p:slideViewPr>
    <p:cSldViewPr>
      <p:cViewPr varScale="1">
        <p:scale>
          <a:sx n="114" d="100"/>
          <a:sy n="114" d="100"/>
        </p:scale>
        <p:origin x="171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9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27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2B0E6E8D-B334-4D68-A9AE-C166C7244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60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2B5C">
            <a:alpha val="2470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3400" y="61626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029200" y="6162675"/>
            <a:ext cx="4114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30163" y="1219200"/>
            <a:ext cx="9144001" cy="15240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3400" y="61626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029200" y="6162675"/>
            <a:ext cx="4114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20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20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E7648C7C-2584-490D-B2E5-72AFC1E3A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3400" y="62769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029200" y="6276975"/>
            <a:ext cx="4114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C00000"/>
              </a:buClr>
              <a:buFont typeface="Arial" pitchFamily="34" charset="0"/>
              <a:buChar char="•"/>
              <a:defRPr/>
            </a:lvl1pPr>
            <a:lvl2pPr marL="742950" indent="-285750">
              <a:buClr>
                <a:srgbClr val="C00000"/>
              </a:buClr>
              <a:buFont typeface="Arial" pitchFamily="34" charset="0"/>
              <a:buChar char="•"/>
              <a:defRPr/>
            </a:lvl2pPr>
            <a:lvl3pPr marL="1143000" indent="-228600">
              <a:buClr>
                <a:srgbClr val="C00000"/>
              </a:buClr>
              <a:buFont typeface="Arial" pitchFamily="34" charset="0"/>
              <a:buChar char="•"/>
              <a:defRPr/>
            </a:lvl3pPr>
            <a:lvl4pPr marL="1600200" indent="-228600">
              <a:buClr>
                <a:srgbClr val="C00000"/>
              </a:buClr>
              <a:buFont typeface="Arial" pitchFamily="34" charset="0"/>
              <a:buChar char="•"/>
              <a:defRPr/>
            </a:lvl4pPr>
            <a:lvl5pPr marL="2057400" indent="-228600">
              <a:buClr>
                <a:srgbClr val="C00000"/>
              </a:buCl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6D1FAA2F-21C1-44EC-BA3A-CDD08E3C9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extBox 10"/>
          <p:cNvSpPr txBox="1">
            <a:spLocks noChangeArrowheads="1"/>
          </p:cNvSpPr>
          <p:nvPr userDrawn="1"/>
        </p:nvSpPr>
        <p:spPr>
          <a:xfrm>
            <a:off x="76200" y="6369050"/>
            <a:ext cx="1600200" cy="365125"/>
          </a:xfrm>
          <a:prstGeom prst="rect">
            <a:avLst/>
          </a:prstGeom>
          <a:noFill/>
          <a:ln/>
        </p:spPr>
        <p:txBody>
          <a:bodyPr lIns="45720" rIns="45720" anchor="ctr">
            <a:norm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200" dirty="0">
                <a:latin typeface="Times New Roman" pitchFamily="18" charset="0"/>
              </a:rPr>
              <a:t>7-</a:t>
            </a:r>
            <a:fld id="{2B29380E-C5E0-407A-B94E-BDD5F33F7C4C}" type="slidenum">
              <a:rPr lang="en-US" sz="1200">
                <a:latin typeface="Times New Roman" pitchFamily="18" charset="0"/>
              </a:rPr>
              <a:pPr algn="l">
                <a:defRPr/>
              </a:pPr>
              <a:t>‹#›</a:t>
            </a:fld>
            <a:endParaRPr lang="en-US" sz="1200" dirty="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Clr>
                <a:srgbClr val="C00000"/>
              </a:buClr>
              <a:buFont typeface="Arial" pitchFamily="34" charset="0"/>
              <a:buChar char="•"/>
              <a:defRPr sz="2800"/>
            </a:lvl1pPr>
            <a:lvl2pPr marL="742950" indent="-285750">
              <a:buClr>
                <a:srgbClr val="C00000"/>
              </a:buClr>
              <a:buFont typeface="Arial" pitchFamily="34" charset="0"/>
              <a:buChar char="•"/>
              <a:defRPr sz="2400"/>
            </a:lvl2pPr>
            <a:lvl3pPr marL="1143000" indent="-228600">
              <a:buClr>
                <a:srgbClr val="C00000"/>
              </a:buClr>
              <a:buFont typeface="Arial" pitchFamily="34" charset="0"/>
              <a:buChar char="•"/>
              <a:defRPr sz="2000"/>
            </a:lvl3pPr>
            <a:lvl4pPr marL="1600200" indent="-228600">
              <a:buClr>
                <a:srgbClr val="C00000"/>
              </a:buClr>
              <a:buFont typeface="Arial" pitchFamily="34" charset="0"/>
              <a:buChar char="•"/>
              <a:defRPr sz="1800"/>
            </a:lvl4pPr>
            <a:lvl5pPr marL="2057400" indent="-228600">
              <a:buClr>
                <a:srgbClr val="C00000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>
            <a:lvl1pPr>
              <a:defRPr lang="en-US" sz="2800" smtClean="0"/>
            </a:lvl1pPr>
            <a:lvl2pPr>
              <a:defRPr lang="en-US" sz="2400" smtClean="0"/>
            </a:lvl2pPr>
            <a:lvl3pPr>
              <a:defRPr lang="en-US" sz="2000" smtClean="0"/>
            </a:lvl3pPr>
            <a:lvl4pPr>
              <a:defRPr lang="en-US" sz="1800" smtClean="0"/>
            </a:lvl4pPr>
            <a:lvl5pPr>
              <a:defRPr lang="en-US"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rgbClr val="C00000"/>
              </a:buClr>
              <a:defRPr sz="2400"/>
            </a:lvl1pPr>
            <a:lvl2pPr>
              <a:buClr>
                <a:srgbClr val="C00000"/>
              </a:buClr>
              <a:defRPr sz="2000"/>
            </a:lvl2pPr>
            <a:lvl3pPr>
              <a:buClr>
                <a:srgbClr val="C00000"/>
              </a:buClr>
              <a:defRPr sz="1800"/>
            </a:lvl3pPr>
            <a:lvl4pPr>
              <a:buClr>
                <a:srgbClr val="C00000"/>
              </a:buClr>
              <a:defRPr sz="1600"/>
            </a:lvl4pPr>
            <a:lvl5pPr>
              <a:buClr>
                <a:srgbClr val="C0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Clr>
                <a:srgbClr val="C00000"/>
              </a:buClr>
              <a:defRPr sz="2400"/>
            </a:lvl1pPr>
            <a:lvl2pPr>
              <a:buClr>
                <a:srgbClr val="C00000"/>
              </a:buClr>
              <a:defRPr sz="2000"/>
            </a:lvl2pPr>
            <a:lvl3pPr>
              <a:buClr>
                <a:srgbClr val="C00000"/>
              </a:buClr>
              <a:defRPr sz="1800"/>
            </a:lvl3pPr>
            <a:lvl4pPr>
              <a:buClr>
                <a:srgbClr val="C00000"/>
              </a:buClr>
              <a:defRPr sz="1600"/>
            </a:lvl4pPr>
            <a:lvl5pPr>
              <a:buClr>
                <a:srgbClr val="C0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10"/>
          <p:cNvSpPr txBox="1">
            <a:spLocks noChangeArrowheads="1"/>
          </p:cNvSpPr>
          <p:nvPr userDrawn="1"/>
        </p:nvSpPr>
        <p:spPr>
          <a:xfrm>
            <a:off x="76200" y="6369050"/>
            <a:ext cx="1600200" cy="365125"/>
          </a:xfrm>
          <a:prstGeom prst="rect">
            <a:avLst/>
          </a:prstGeom>
          <a:noFill/>
          <a:ln/>
        </p:spPr>
        <p:txBody>
          <a:bodyPr lIns="45720" rIns="45720" anchor="ctr">
            <a:norm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200" dirty="0">
                <a:latin typeface="Times New Roman" pitchFamily="18" charset="0"/>
              </a:rPr>
              <a:t>7-</a:t>
            </a:r>
            <a:fld id="{2B29380E-C5E0-407A-B94E-BDD5F33F7C4C}" type="slidenum">
              <a:rPr lang="en-US" sz="1200">
                <a:latin typeface="Times New Roman" pitchFamily="18" charset="0"/>
              </a:rPr>
              <a:pPr algn="l">
                <a:defRPr/>
              </a:pPr>
              <a:t>‹#›</a:t>
            </a:fld>
            <a:endParaRPr lang="en-US" sz="1200" dirty="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buClr>
                <a:srgbClr val="C00000"/>
              </a:buClr>
              <a:defRPr sz="2800"/>
            </a:lvl2pPr>
            <a:lvl3pPr>
              <a:buClr>
                <a:srgbClr val="C00000"/>
              </a:buClr>
              <a:defRPr sz="2400"/>
            </a:lvl3pPr>
            <a:lvl4pPr>
              <a:buClr>
                <a:srgbClr val="C00000"/>
              </a:buClr>
              <a:defRPr sz="2000"/>
            </a:lvl4pPr>
            <a:lvl5pPr>
              <a:buClr>
                <a:srgbClr val="C0000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33400" y="62769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029200" y="6276975"/>
            <a:ext cx="4114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Constantia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su.buffalo.edu/~keechung/Lecture%20Notes%20and%20Syllabus%20(MGF633)/Chapter%207%20-%20Risk%20and%20Return.doc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4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highered.mheducation.com/sites/dl/free/0077861671/1018534/BKM_10e_Ch07_Two_Security_Model.xls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su.buffalo.edu/~keechung/Lecture%20Notes%20and%20Syllabus%20(MGF633)/Chapter%207%20-%20MVP%20and%20P%20Numerical%20Examples.doc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6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rds-www.wharton.upenn.edu/pages/get-data/efficient-frontier-wrds/efficient-frontier/" TargetMode="External"/><Relationship Id="rId2" Type="http://schemas.openxmlformats.org/officeDocument/2006/relationships/hyperlink" Target="http://highered.mheducation.com/sites/dl/free/0077861671/1018535/BKM_10e_Ch07_Appendix_Spreadsheets.xl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csu.buffalo.edu/~keechung/Lecture%20Notes%20and%20Syllabus%20(MGF633)/WRDS%20output%208sypdrrp9hfumvce_graph%202.pdf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8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0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su.buffalo.edu/~keechung/Lecture%20Notes%20and%20Syllabus%20(MGF633)/Variance%20of%20the%20portfolio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Chapter Seven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r>
              <a:rPr lang="en-US" sz="4400" dirty="0"/>
              <a:t>Efficient Diversification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6F20A-E03D-C974-358D-19BB75F5C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numerical example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F687E6-8D51-5DC1-F3C0-CA094D7DBCCA}"/>
              </a:ext>
            </a:extLst>
          </p:cNvPr>
          <p:cNvSpPr txBox="1"/>
          <p:nvPr/>
        </p:nvSpPr>
        <p:spPr>
          <a:xfrm>
            <a:off x="990600" y="2057400"/>
            <a:ext cx="67818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http://www.acsu.buffalo.edu/~keechung/CU%20Lecture%20Notes%20and%20Syllabus/Chapter%206%20-%20Risk%20and%20Return.doc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095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/>
              <a:t>Range of values for </a:t>
            </a:r>
            <a:r>
              <a:rPr dirty="0">
                <a:latin typeface="Symbol" pitchFamily="18" charset="2"/>
              </a:rPr>
              <a:t></a:t>
            </a:r>
            <a:r>
              <a:rPr baseline="-25000" dirty="0">
                <a:latin typeface="Times New Roman" pitchFamily="18" charset="0"/>
              </a:rPr>
              <a:t>1,2</a:t>
            </a:r>
            <a:endParaRPr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dirty="0">
                <a:latin typeface="Times New Roman" charset="0"/>
              </a:rPr>
              <a:t>		- 1.0  </a:t>
            </a:r>
            <a:r>
              <a:rPr u="sng" dirty="0">
                <a:latin typeface="Times New Roman" charset="0"/>
              </a:rPr>
              <a:t>&gt;</a:t>
            </a:r>
            <a:r>
              <a:rPr dirty="0">
                <a:latin typeface="Times New Roman" charset="0"/>
              </a:rPr>
              <a:t>  </a:t>
            </a:r>
            <a:r>
              <a:rPr dirty="0">
                <a:latin typeface="Symbol" charset="0"/>
              </a:rPr>
              <a:t>r</a:t>
            </a:r>
            <a:r>
              <a:rPr dirty="0">
                <a:latin typeface="Times New Roman" charset="0"/>
              </a:rPr>
              <a:t>  </a:t>
            </a:r>
            <a:r>
              <a:rPr u="sng" dirty="0">
                <a:latin typeface="Times New Roman" charset="0"/>
              </a:rPr>
              <a:t>&gt;</a:t>
            </a:r>
            <a:r>
              <a:rPr dirty="0">
                <a:latin typeface="Times New Roman" charset="0"/>
              </a:rPr>
              <a:t> +1.0</a:t>
            </a:r>
          </a:p>
          <a:p>
            <a:pPr lvl="1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dirty="0"/>
              <a:t>If</a:t>
            </a:r>
            <a:r>
              <a:rPr dirty="0">
                <a:latin typeface="Times New Roman" pitchFamily="18" charset="0"/>
              </a:rPr>
              <a:t> </a:t>
            </a:r>
            <a:r>
              <a:rPr dirty="0">
                <a:latin typeface="Symbol" pitchFamily="18" charset="2"/>
              </a:rPr>
              <a:t>r </a:t>
            </a:r>
            <a:r>
              <a:rPr dirty="0"/>
              <a:t>= 1.0, the securities are perfectly positively correlated</a:t>
            </a:r>
          </a:p>
          <a:p>
            <a:pPr lvl="1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dirty="0"/>
              <a:t>If</a:t>
            </a:r>
            <a:r>
              <a:rPr dirty="0">
                <a:latin typeface="Times New Roman" pitchFamily="18" charset="0"/>
              </a:rPr>
              <a:t> </a:t>
            </a:r>
            <a:r>
              <a:rPr dirty="0">
                <a:latin typeface="Symbol" pitchFamily="18" charset="2"/>
              </a:rPr>
              <a:t>r </a:t>
            </a:r>
            <a:r>
              <a:rPr dirty="0">
                <a:latin typeface="Times New Roman" pitchFamily="18" charset="0"/>
              </a:rPr>
              <a:t>= </a:t>
            </a:r>
            <a:r>
              <a:rPr dirty="0"/>
              <a:t>- 1.0, the securities are perfectly negatively correlated</a:t>
            </a:r>
          </a:p>
          <a:p>
            <a:pPr fontAlgn="auto">
              <a:spcAft>
                <a:spcPts val="0"/>
              </a:spcAft>
              <a:defRPr/>
            </a:pPr>
            <a:endParaRPr sz="2800" baseline="-25000" dirty="0">
              <a:latin typeface="Times New Roman" pitchFamily="18" charset="0"/>
            </a:endParaRPr>
          </a:p>
        </p:txBody>
      </p:sp>
      <p:sp>
        <p:nvSpPr>
          <p:cNvPr id="26626" name="Rectangle 5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sz="3800"/>
              <a:t>Portfolios of Two Risky Assets: </a:t>
            </a:r>
            <a:br>
              <a:rPr lang="en-US" sz="3800"/>
            </a:br>
            <a:r>
              <a:rPr lang="en-US" sz="3800"/>
              <a:t>Correlation Coefficients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dirty="0"/>
              <a:t>When </a:t>
            </a:r>
            <a:r>
              <a:rPr lang="el-GR" dirty="0"/>
              <a:t>ρ</a:t>
            </a:r>
            <a:r>
              <a:rPr baseline="-25000" dirty="0"/>
              <a:t>DE</a:t>
            </a:r>
            <a:r>
              <a:rPr dirty="0"/>
              <a:t> = 1, there is no diversification</a:t>
            </a:r>
          </a:p>
          <a:p>
            <a:pPr eaLnBrk="1" hangingPunct="1">
              <a:buFont typeface="Arial" charset="0"/>
              <a:buChar char="•"/>
            </a:pPr>
            <a:endParaRPr dirty="0"/>
          </a:p>
          <a:p>
            <a:pPr eaLnBrk="1" hangingPunct="1">
              <a:buFont typeface="Arial" charset="0"/>
              <a:buChar char="•"/>
            </a:pPr>
            <a:endParaRPr dirty="0"/>
          </a:p>
          <a:p>
            <a:pPr eaLnBrk="1" hangingPunct="1">
              <a:buFont typeface="Arial" charset="0"/>
              <a:buChar char="•"/>
            </a:pPr>
            <a:r>
              <a:rPr dirty="0"/>
              <a:t>When </a:t>
            </a:r>
            <a:r>
              <a:rPr lang="el-GR" dirty="0"/>
              <a:t>ρ</a:t>
            </a:r>
            <a:r>
              <a:rPr baseline="-25000" dirty="0"/>
              <a:t>DE</a:t>
            </a:r>
            <a:r>
              <a:rPr dirty="0"/>
              <a:t> = -1, a perfect hedge is possible</a:t>
            </a:r>
          </a:p>
          <a:p>
            <a:pPr eaLnBrk="1" hangingPunct="1">
              <a:buFontTx/>
              <a:buNone/>
            </a:pPr>
            <a:endParaRPr dirty="0"/>
          </a:p>
        </p:txBody>
      </p:sp>
      <p:sp>
        <p:nvSpPr>
          <p:cNvPr id="4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dirty="0"/>
              <a:t>Portfolios of Two Risky Assets: </a:t>
            </a:r>
            <a:br>
              <a:rPr lang="en-US" sz="3800" dirty="0"/>
            </a:br>
            <a:r>
              <a:rPr lang="en-US" sz="3800" dirty="0"/>
              <a:t>Correlation Coefficients</a:t>
            </a:r>
          </a:p>
        </p:txBody>
      </p:sp>
      <p:graphicFrame>
        <p:nvGraphicFramePr>
          <p:cNvPr id="4098" name="Object 49"/>
          <p:cNvGraphicFramePr>
            <a:graphicFrameLocks noChangeAspect="1"/>
          </p:cNvGraphicFramePr>
          <p:nvPr/>
        </p:nvGraphicFramePr>
        <p:xfrm>
          <a:off x="1981200" y="2362200"/>
          <a:ext cx="40100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1205977" imgH="215806" progId="Equation.3">
                  <p:embed/>
                </p:oleObj>
              </mc:Choice>
              <mc:Fallback>
                <p:oleObj name="Equation" r:id="rId3" imgW="1205977" imgH="215806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62200"/>
                        <a:ext cx="4010025" cy="7175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0"/>
          <p:cNvGraphicFramePr>
            <a:graphicFrameLocks noChangeAspect="1"/>
          </p:cNvGraphicFramePr>
          <p:nvPr/>
        </p:nvGraphicFramePr>
        <p:xfrm>
          <a:off x="2209800" y="4191000"/>
          <a:ext cx="4267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1422400" imgH="431800" progId="Equation.3">
                  <p:embed/>
                </p:oleObj>
              </mc:Choice>
              <mc:Fallback>
                <p:oleObj name="Equation" r:id="rId5" imgW="1422400" imgH="43180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191000"/>
                        <a:ext cx="4267200" cy="12954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90F916-989C-4315-B332-B597D8ABD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483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l-GR" i="1" dirty="0"/>
              <a:t>σ</a:t>
            </a:r>
            <a:r>
              <a:rPr lang="en-US" i="1" baseline="-25000" dirty="0"/>
              <a:t>p</a:t>
            </a:r>
            <a:r>
              <a:rPr lang="en-US" i="1" baseline="30000" dirty="0"/>
              <a:t>2  </a:t>
            </a:r>
            <a:r>
              <a:rPr lang="en-US" i="1" dirty="0"/>
              <a:t>= w</a:t>
            </a:r>
            <a:r>
              <a:rPr lang="en-US" i="1" baseline="-25000" dirty="0"/>
              <a:t>D</a:t>
            </a:r>
            <a:r>
              <a:rPr lang="en-US" i="1" baseline="30000" dirty="0"/>
              <a:t>2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2 </a:t>
            </a:r>
            <a:r>
              <a:rPr lang="en-US" i="1" dirty="0"/>
              <a:t>+ w</a:t>
            </a:r>
            <a:r>
              <a:rPr lang="en-US" i="1" baseline="-25000" dirty="0"/>
              <a:t>E</a:t>
            </a:r>
            <a:r>
              <a:rPr lang="en-US" i="1" baseline="30000" dirty="0"/>
              <a:t>2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  <a:r>
              <a:rPr lang="en-US" i="1" baseline="30000" dirty="0"/>
              <a:t>2  </a:t>
            </a:r>
            <a:r>
              <a:rPr lang="en-US" i="1" dirty="0"/>
              <a:t>+</a:t>
            </a:r>
            <a:r>
              <a:rPr lang="en-US" i="1" baseline="30000" dirty="0"/>
              <a:t> </a:t>
            </a:r>
            <a:r>
              <a:rPr lang="en-US" i="1" dirty="0"/>
              <a:t>2</a:t>
            </a:r>
            <a:r>
              <a:rPr lang="en-US" i="1" baseline="30000" dirty="0"/>
              <a:t> </a:t>
            </a:r>
            <a:r>
              <a:rPr lang="en-US" i="1" dirty="0" err="1"/>
              <a:t>w</a:t>
            </a:r>
            <a:r>
              <a:rPr lang="en-US" i="1" baseline="-25000" dirty="0" err="1"/>
              <a:t>D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n-US" i="1" baseline="30000" dirty="0"/>
              <a:t> </a:t>
            </a:r>
            <a:r>
              <a:rPr lang="en-US" i="1" dirty="0"/>
              <a:t>COV(</a:t>
            </a:r>
            <a:r>
              <a:rPr lang="en-US" i="1" dirty="0" err="1"/>
              <a:t>r</a:t>
            </a:r>
            <a:r>
              <a:rPr lang="en-US" i="1" baseline="-25000" dirty="0" err="1"/>
              <a:t>D</a:t>
            </a:r>
            <a:r>
              <a:rPr lang="en-US" i="1" dirty="0"/>
              <a:t>, </a:t>
            </a:r>
            <a:r>
              <a:rPr lang="en-US" i="1" dirty="0" err="1"/>
              <a:t>r</a:t>
            </a:r>
            <a:r>
              <a:rPr lang="en-US" i="1" baseline="-25000" dirty="0" err="1"/>
              <a:t>E</a:t>
            </a:r>
            <a:r>
              <a:rPr lang="en-US" i="1" dirty="0"/>
              <a:t>) </a:t>
            </a:r>
          </a:p>
          <a:p>
            <a:pPr marL="0" indent="0">
              <a:buNone/>
            </a:pPr>
            <a:r>
              <a:rPr lang="en-US" i="1" dirty="0"/>
              <a:t>           = w</a:t>
            </a:r>
            <a:r>
              <a:rPr lang="en-US" i="1" baseline="-25000" dirty="0"/>
              <a:t>D</a:t>
            </a:r>
            <a:r>
              <a:rPr lang="en-US" i="1" baseline="30000" dirty="0"/>
              <a:t>2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2 </a:t>
            </a:r>
            <a:r>
              <a:rPr lang="en-US" i="1" dirty="0"/>
              <a:t>+ w</a:t>
            </a:r>
            <a:r>
              <a:rPr lang="en-US" i="1" baseline="-25000" dirty="0"/>
              <a:t>E</a:t>
            </a:r>
            <a:r>
              <a:rPr lang="en-US" i="1" baseline="30000" dirty="0"/>
              <a:t>2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  <a:r>
              <a:rPr lang="en-US" i="1" baseline="30000" dirty="0"/>
              <a:t>2  </a:t>
            </a:r>
            <a:r>
              <a:rPr lang="en-US" i="1" dirty="0"/>
              <a:t>+</a:t>
            </a:r>
            <a:r>
              <a:rPr lang="en-US" i="1" baseline="30000" dirty="0"/>
              <a:t> </a:t>
            </a:r>
            <a:r>
              <a:rPr lang="en-US" i="1" dirty="0"/>
              <a:t>2</a:t>
            </a:r>
            <a:r>
              <a:rPr lang="en-US" i="1" baseline="30000" dirty="0"/>
              <a:t> </a:t>
            </a:r>
            <a:r>
              <a:rPr lang="en-US" i="1" dirty="0" err="1"/>
              <a:t>w</a:t>
            </a:r>
            <a:r>
              <a:rPr lang="en-US" i="1" baseline="-25000" dirty="0" err="1"/>
              <a:t>D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n-US" i="1" baseline="30000" dirty="0"/>
              <a:t> </a:t>
            </a:r>
            <a:r>
              <a:rPr lang="el-GR" i="1" dirty="0"/>
              <a:t>ρ</a:t>
            </a:r>
            <a:r>
              <a:rPr lang="en-US" i="1" baseline="-25000" dirty="0"/>
              <a:t>DE</a:t>
            </a:r>
            <a:r>
              <a:rPr lang="en-US" i="1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D 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</a:p>
          <a:p>
            <a:pPr marL="0" indent="0">
              <a:buNone/>
            </a:pPr>
            <a:r>
              <a:rPr lang="en-US" i="1" dirty="0"/>
              <a:t>If</a:t>
            </a:r>
            <a:r>
              <a:rPr lang="en-US" i="1" baseline="-25000" dirty="0"/>
              <a:t> </a:t>
            </a:r>
            <a:r>
              <a:rPr lang="el-GR" i="1" dirty="0"/>
              <a:t>ρ</a:t>
            </a:r>
            <a:r>
              <a:rPr lang="en-US" i="1" baseline="-25000" dirty="0"/>
              <a:t>DE</a:t>
            </a:r>
            <a:r>
              <a:rPr lang="en-US" i="1" dirty="0"/>
              <a:t> = 1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p</a:t>
            </a:r>
            <a:r>
              <a:rPr lang="en-US" i="1" baseline="30000" dirty="0"/>
              <a:t>2  </a:t>
            </a:r>
            <a:r>
              <a:rPr lang="en-US" i="1" dirty="0"/>
              <a:t>= w</a:t>
            </a:r>
            <a:r>
              <a:rPr lang="en-US" i="1" baseline="-25000" dirty="0"/>
              <a:t>D</a:t>
            </a:r>
            <a:r>
              <a:rPr lang="en-US" i="1" baseline="30000" dirty="0"/>
              <a:t>2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2 </a:t>
            </a:r>
            <a:r>
              <a:rPr lang="en-US" i="1" dirty="0"/>
              <a:t>+ w</a:t>
            </a:r>
            <a:r>
              <a:rPr lang="en-US" i="1" baseline="-25000" dirty="0"/>
              <a:t>E</a:t>
            </a:r>
            <a:r>
              <a:rPr lang="en-US" i="1" baseline="30000" dirty="0"/>
              <a:t>2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  <a:r>
              <a:rPr lang="en-US" i="1" baseline="30000" dirty="0"/>
              <a:t>2  </a:t>
            </a:r>
            <a:r>
              <a:rPr lang="en-US" i="1" dirty="0">
                <a:solidFill>
                  <a:srgbClr val="FF0000"/>
                </a:solidFill>
              </a:rPr>
              <a:t>+</a:t>
            </a:r>
            <a:r>
              <a:rPr lang="en-US" i="1" baseline="30000" dirty="0"/>
              <a:t> </a:t>
            </a:r>
            <a:r>
              <a:rPr lang="en-US" i="1" dirty="0"/>
              <a:t>2</a:t>
            </a:r>
            <a:r>
              <a:rPr lang="en-US" i="1" baseline="30000" dirty="0"/>
              <a:t> </a:t>
            </a:r>
            <a:r>
              <a:rPr lang="en-US" i="1" dirty="0" err="1"/>
              <a:t>w</a:t>
            </a:r>
            <a:r>
              <a:rPr lang="en-US" i="1" baseline="-25000" dirty="0" err="1"/>
              <a:t>D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n-US" i="1" baseline="30000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D 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</a:p>
          <a:p>
            <a:pPr marL="0" indent="0">
              <a:buNone/>
            </a:pPr>
            <a:r>
              <a:rPr lang="en-US" i="1" dirty="0"/>
              <a:t>        = (</a:t>
            </a:r>
            <a:r>
              <a:rPr lang="en-US" i="1" dirty="0" err="1"/>
              <a:t>w</a:t>
            </a:r>
            <a:r>
              <a:rPr lang="en-US" i="1" baseline="-25000" dirty="0" err="1"/>
              <a:t>D</a:t>
            </a:r>
            <a:r>
              <a:rPr lang="en-US" i="1" baseline="30000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 </a:t>
            </a:r>
            <a:r>
              <a:rPr lang="en-US" i="1" dirty="0"/>
              <a:t>+ 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  <a:r>
              <a:rPr lang="en-US" i="1" dirty="0"/>
              <a:t>)</a:t>
            </a:r>
            <a:r>
              <a:rPr lang="en-US" i="1" baseline="30000" dirty="0"/>
              <a:t>2</a:t>
            </a:r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r>
              <a:rPr lang="en-US" dirty="0"/>
              <a:t>Hence, </a:t>
            </a:r>
            <a:r>
              <a:rPr lang="el-GR" i="1" dirty="0">
                <a:solidFill>
                  <a:srgbClr val="FF0000"/>
                </a:solidFill>
              </a:rPr>
              <a:t>σ</a:t>
            </a:r>
            <a:r>
              <a:rPr lang="en-US" i="1" baseline="-25000" dirty="0">
                <a:solidFill>
                  <a:srgbClr val="FF0000"/>
                </a:solidFill>
              </a:rPr>
              <a:t>p</a:t>
            </a:r>
            <a:r>
              <a:rPr lang="en-US" i="1" baseline="30000" dirty="0">
                <a:solidFill>
                  <a:srgbClr val="FF0000"/>
                </a:solidFill>
              </a:rPr>
              <a:t>  </a:t>
            </a:r>
            <a:r>
              <a:rPr lang="en-US" i="1" dirty="0">
                <a:solidFill>
                  <a:srgbClr val="FF0000"/>
                </a:solidFill>
              </a:rPr>
              <a:t>= </a:t>
            </a:r>
            <a:r>
              <a:rPr lang="en-US" i="1" dirty="0" err="1">
                <a:solidFill>
                  <a:srgbClr val="FF0000"/>
                </a:solidFill>
              </a:rPr>
              <a:t>w</a:t>
            </a:r>
            <a:r>
              <a:rPr lang="en-US" i="1" baseline="-25000" dirty="0" err="1">
                <a:solidFill>
                  <a:srgbClr val="FF0000"/>
                </a:solidFill>
              </a:rPr>
              <a:t>D</a:t>
            </a:r>
            <a:r>
              <a:rPr lang="en-US" i="1" baseline="30000" dirty="0">
                <a:solidFill>
                  <a:srgbClr val="FF0000"/>
                </a:solidFill>
              </a:rPr>
              <a:t> </a:t>
            </a:r>
            <a:r>
              <a:rPr lang="el-GR" i="1" dirty="0">
                <a:solidFill>
                  <a:srgbClr val="FF0000"/>
                </a:solidFill>
              </a:rPr>
              <a:t>σ</a:t>
            </a:r>
            <a:r>
              <a:rPr lang="en-US" i="1" baseline="-25000" dirty="0">
                <a:solidFill>
                  <a:srgbClr val="FF0000"/>
                </a:solidFill>
              </a:rPr>
              <a:t>D</a:t>
            </a:r>
            <a:r>
              <a:rPr lang="en-US" i="1" baseline="30000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+ </a:t>
            </a:r>
            <a:r>
              <a:rPr lang="en-US" i="1" dirty="0" err="1">
                <a:solidFill>
                  <a:srgbClr val="FF0000"/>
                </a:solidFill>
              </a:rPr>
              <a:t>w</a:t>
            </a:r>
            <a:r>
              <a:rPr lang="en-US" i="1" baseline="-25000" dirty="0" err="1">
                <a:solidFill>
                  <a:srgbClr val="FF0000"/>
                </a:solidFill>
              </a:rPr>
              <a:t>E</a:t>
            </a:r>
            <a:r>
              <a:rPr lang="el-GR" i="1" dirty="0">
                <a:solidFill>
                  <a:srgbClr val="FF0000"/>
                </a:solidFill>
              </a:rPr>
              <a:t>σ</a:t>
            </a:r>
            <a:r>
              <a:rPr lang="en-US" i="1" baseline="-25000" dirty="0">
                <a:solidFill>
                  <a:srgbClr val="FF0000"/>
                </a:solidFill>
              </a:rPr>
              <a:t>E</a:t>
            </a:r>
            <a:endParaRPr lang="en-US" i="1" baseline="30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5BD38C-969D-4365-AB35-938B0873C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9906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Case I: </a:t>
            </a:r>
            <a:r>
              <a:rPr lang="el-GR" dirty="0"/>
              <a:t>ρ</a:t>
            </a:r>
            <a:r>
              <a:rPr lang="en-US" baseline="-25000" dirty="0"/>
              <a:t>DE</a:t>
            </a:r>
            <a:r>
              <a:rPr lang="en-US" dirty="0"/>
              <a:t> = 1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95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792981-1853-4215-B2AA-69F244769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If</a:t>
            </a:r>
            <a:r>
              <a:rPr lang="en-US" i="1" baseline="-25000" dirty="0"/>
              <a:t> </a:t>
            </a:r>
            <a:r>
              <a:rPr lang="el-GR" i="1" dirty="0"/>
              <a:t>ρ</a:t>
            </a:r>
            <a:r>
              <a:rPr lang="en-US" i="1" baseline="-25000" dirty="0"/>
              <a:t>DE</a:t>
            </a:r>
            <a:r>
              <a:rPr lang="en-US" i="1" dirty="0"/>
              <a:t> = -1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p</a:t>
            </a:r>
            <a:r>
              <a:rPr lang="en-US" i="1" baseline="30000" dirty="0"/>
              <a:t>2  </a:t>
            </a:r>
            <a:r>
              <a:rPr lang="en-US" i="1" dirty="0"/>
              <a:t>= w</a:t>
            </a:r>
            <a:r>
              <a:rPr lang="en-US" i="1" baseline="-25000" dirty="0"/>
              <a:t>D</a:t>
            </a:r>
            <a:r>
              <a:rPr lang="en-US" i="1" baseline="30000" dirty="0"/>
              <a:t>2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2 </a:t>
            </a:r>
            <a:r>
              <a:rPr lang="en-US" i="1" dirty="0"/>
              <a:t>+ w</a:t>
            </a:r>
            <a:r>
              <a:rPr lang="en-US" i="1" baseline="-25000" dirty="0"/>
              <a:t>E</a:t>
            </a:r>
            <a:r>
              <a:rPr lang="en-US" i="1" baseline="30000" dirty="0"/>
              <a:t>2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  <a:r>
              <a:rPr lang="en-US" i="1" baseline="30000" dirty="0"/>
              <a:t>2  </a:t>
            </a:r>
            <a:r>
              <a:rPr lang="en-US" i="1" dirty="0">
                <a:solidFill>
                  <a:srgbClr val="FF0000"/>
                </a:solidFill>
              </a:rPr>
              <a:t>- </a:t>
            </a:r>
            <a:r>
              <a:rPr lang="en-US" i="1" dirty="0"/>
              <a:t>2</a:t>
            </a:r>
            <a:r>
              <a:rPr lang="en-US" i="1" baseline="30000" dirty="0"/>
              <a:t> </a:t>
            </a:r>
            <a:r>
              <a:rPr lang="en-US" i="1" dirty="0" err="1"/>
              <a:t>w</a:t>
            </a:r>
            <a:r>
              <a:rPr lang="en-US" i="1" baseline="-25000" dirty="0" err="1"/>
              <a:t>D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n-US" i="1" baseline="30000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D 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</a:p>
          <a:p>
            <a:pPr marL="0" indent="0">
              <a:buNone/>
            </a:pPr>
            <a:r>
              <a:rPr lang="en-US" i="1" dirty="0"/>
              <a:t>        = (</a:t>
            </a:r>
            <a:r>
              <a:rPr lang="en-US" i="1" dirty="0" err="1"/>
              <a:t>w</a:t>
            </a:r>
            <a:r>
              <a:rPr lang="en-US" i="1" baseline="-25000" dirty="0" err="1"/>
              <a:t>D</a:t>
            </a:r>
            <a:r>
              <a:rPr lang="en-US" i="1" baseline="30000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 </a:t>
            </a:r>
            <a:r>
              <a:rPr lang="en-US" i="1" dirty="0"/>
              <a:t>- 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  <a:r>
              <a:rPr lang="en-US" i="1" dirty="0"/>
              <a:t>)</a:t>
            </a:r>
            <a:r>
              <a:rPr lang="en-US" i="1" baseline="30000" dirty="0"/>
              <a:t>2</a:t>
            </a:r>
          </a:p>
          <a:p>
            <a:pPr marL="0" indent="0">
              <a:buNone/>
            </a:pPr>
            <a:r>
              <a:rPr lang="en-US" i="1" dirty="0"/>
              <a:t>Hence, </a:t>
            </a:r>
            <a:r>
              <a:rPr lang="el-GR" i="1" dirty="0"/>
              <a:t>σ</a:t>
            </a:r>
            <a:r>
              <a:rPr lang="en-US" i="1" baseline="-25000" dirty="0"/>
              <a:t>p</a:t>
            </a:r>
            <a:r>
              <a:rPr lang="en-US" i="1" baseline="30000" dirty="0"/>
              <a:t>  </a:t>
            </a:r>
            <a:r>
              <a:rPr lang="en-US" i="1" dirty="0"/>
              <a:t>= </a:t>
            </a:r>
            <a:r>
              <a:rPr lang="en-US" i="1" dirty="0" err="1"/>
              <a:t>w</a:t>
            </a:r>
            <a:r>
              <a:rPr lang="en-US" i="1" baseline="-25000" dirty="0" err="1"/>
              <a:t>D</a:t>
            </a:r>
            <a:r>
              <a:rPr lang="en-US" i="1" baseline="30000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 </a:t>
            </a:r>
            <a:r>
              <a:rPr lang="en-US" i="1" dirty="0"/>
              <a:t>- 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l-GR" i="1" dirty="0"/>
              <a:t>σ</a:t>
            </a:r>
            <a:r>
              <a:rPr lang="en-US" i="1" baseline="-25000" dirty="0"/>
              <a:t>E</a:t>
            </a:r>
            <a:endParaRPr lang="en-US" i="1" baseline="30000" dirty="0"/>
          </a:p>
          <a:p>
            <a:pPr marL="0" indent="0">
              <a:buNone/>
            </a:pPr>
            <a:r>
              <a:rPr lang="en-US" i="1" dirty="0"/>
              <a:t>We can make </a:t>
            </a:r>
            <a:r>
              <a:rPr lang="el-GR" i="1" dirty="0"/>
              <a:t>σ</a:t>
            </a:r>
            <a:r>
              <a:rPr lang="en-US" i="1" baseline="-25000" dirty="0"/>
              <a:t>p</a:t>
            </a:r>
            <a:r>
              <a:rPr lang="en-US" i="1" baseline="30000" dirty="0"/>
              <a:t>  </a:t>
            </a:r>
            <a:r>
              <a:rPr lang="en-US" i="1" dirty="0"/>
              <a:t>= 0 by </a:t>
            </a:r>
            <a:r>
              <a:rPr lang="en-US" i="1" dirty="0" err="1"/>
              <a:t>w</a:t>
            </a:r>
            <a:r>
              <a:rPr lang="en-US" i="1" baseline="-25000" dirty="0" err="1"/>
              <a:t>D</a:t>
            </a:r>
            <a:r>
              <a:rPr lang="en-US" i="1" baseline="30000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 </a:t>
            </a:r>
            <a:r>
              <a:rPr lang="en-US" i="1" dirty="0"/>
              <a:t>– 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l-GR" i="1" dirty="0"/>
              <a:t>σ</a:t>
            </a:r>
            <a:r>
              <a:rPr lang="en-US" i="1" baseline="-25000" dirty="0"/>
              <a:t>E </a:t>
            </a:r>
            <a:r>
              <a:rPr lang="en-US" i="1" dirty="0"/>
              <a:t>= 0 </a:t>
            </a:r>
          </a:p>
          <a:p>
            <a:pPr marL="0" indent="0">
              <a:buNone/>
            </a:pPr>
            <a:r>
              <a:rPr lang="en-US" i="1" dirty="0"/>
              <a:t>→ </a:t>
            </a:r>
            <a:r>
              <a:rPr lang="en-US" i="1" dirty="0" err="1"/>
              <a:t>w</a:t>
            </a:r>
            <a:r>
              <a:rPr lang="en-US" i="1" baseline="-25000" dirty="0" err="1"/>
              <a:t>D</a:t>
            </a:r>
            <a:r>
              <a:rPr lang="en-US" i="1" baseline="30000" dirty="0"/>
              <a:t>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 </a:t>
            </a:r>
            <a:r>
              <a:rPr lang="en-US" i="1" dirty="0"/>
              <a:t>= 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l-GR" i="1" dirty="0"/>
              <a:t>σ</a:t>
            </a:r>
            <a:r>
              <a:rPr lang="en-US" i="1" baseline="-25000" dirty="0"/>
              <a:t>E  </a:t>
            </a:r>
            <a:r>
              <a:rPr lang="en-US" i="1" dirty="0"/>
              <a:t>→ (1 – 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n-US" i="1" dirty="0"/>
              <a:t>) </a:t>
            </a:r>
            <a:r>
              <a:rPr lang="el-GR" i="1" dirty="0"/>
              <a:t>σ</a:t>
            </a:r>
            <a:r>
              <a:rPr lang="en-US" i="1" baseline="-25000" dirty="0"/>
              <a:t>D</a:t>
            </a:r>
            <a:r>
              <a:rPr lang="en-US" i="1" baseline="30000" dirty="0"/>
              <a:t> </a:t>
            </a:r>
            <a:r>
              <a:rPr lang="en-US" i="1" dirty="0"/>
              <a:t>= </a:t>
            </a:r>
            <a:r>
              <a:rPr lang="en-US" i="1" dirty="0" err="1"/>
              <a:t>w</a:t>
            </a:r>
            <a:r>
              <a:rPr lang="en-US" i="1" baseline="-25000" dirty="0" err="1"/>
              <a:t>E</a:t>
            </a:r>
            <a:r>
              <a:rPr lang="el-GR" i="1" dirty="0"/>
              <a:t>σ</a:t>
            </a:r>
            <a:r>
              <a:rPr lang="en-US" i="1" baseline="-25000" dirty="0"/>
              <a:t>E </a:t>
            </a:r>
          </a:p>
          <a:p>
            <a:pPr marL="0" indent="0">
              <a:buNone/>
            </a:pPr>
            <a:r>
              <a:rPr lang="en-US" i="1" dirty="0"/>
              <a:t>→ </a:t>
            </a:r>
            <a:r>
              <a:rPr lang="en-US" i="1" dirty="0" err="1">
                <a:solidFill>
                  <a:srgbClr val="FF0000"/>
                </a:solidFill>
              </a:rPr>
              <a:t>w</a:t>
            </a:r>
            <a:r>
              <a:rPr lang="en-US" i="1" baseline="-25000" dirty="0" err="1">
                <a:solidFill>
                  <a:srgbClr val="FF0000"/>
                </a:solidFill>
              </a:rPr>
              <a:t>E</a:t>
            </a:r>
            <a:r>
              <a:rPr lang="en-US" i="1" dirty="0">
                <a:solidFill>
                  <a:srgbClr val="FF0000"/>
                </a:solidFill>
              </a:rPr>
              <a:t> = </a:t>
            </a:r>
            <a:r>
              <a:rPr lang="el-GR" i="1" dirty="0">
                <a:solidFill>
                  <a:srgbClr val="FF0000"/>
                </a:solidFill>
              </a:rPr>
              <a:t>σ</a:t>
            </a:r>
            <a:r>
              <a:rPr lang="en-US" i="1" baseline="-25000" dirty="0">
                <a:solidFill>
                  <a:srgbClr val="FF0000"/>
                </a:solidFill>
              </a:rPr>
              <a:t>D</a:t>
            </a:r>
            <a:r>
              <a:rPr lang="en-US" i="1" baseline="30000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/ (</a:t>
            </a:r>
            <a:r>
              <a:rPr lang="el-GR" i="1" dirty="0">
                <a:solidFill>
                  <a:srgbClr val="FF0000"/>
                </a:solidFill>
              </a:rPr>
              <a:t>σ</a:t>
            </a:r>
            <a:r>
              <a:rPr lang="en-US" i="1" baseline="-25000" dirty="0">
                <a:solidFill>
                  <a:srgbClr val="FF0000"/>
                </a:solidFill>
              </a:rPr>
              <a:t>D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+ </a:t>
            </a:r>
            <a:r>
              <a:rPr lang="el-GR" i="1" dirty="0">
                <a:solidFill>
                  <a:srgbClr val="FF0000"/>
                </a:solidFill>
              </a:rPr>
              <a:t>σ</a:t>
            </a:r>
            <a:r>
              <a:rPr lang="en-US" i="1" baseline="-25000" dirty="0">
                <a:solidFill>
                  <a:srgbClr val="FF0000"/>
                </a:solidFill>
              </a:rPr>
              <a:t>E</a:t>
            </a:r>
            <a:r>
              <a:rPr lang="en-US" i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455FA3-26DE-48EE-8450-0814F62AC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II: </a:t>
            </a:r>
            <a:r>
              <a:rPr lang="el-GR" dirty="0"/>
              <a:t>ρ</a:t>
            </a:r>
            <a:r>
              <a:rPr lang="en-US" baseline="-25000" dirty="0"/>
              <a:t>DE</a:t>
            </a:r>
            <a:r>
              <a:rPr lang="en-US" dirty="0"/>
              <a:t> = -1</a:t>
            </a:r>
          </a:p>
        </p:txBody>
      </p:sp>
    </p:spTree>
    <p:extLst>
      <p:ext uri="{BB962C8B-B14F-4D97-AF65-F5344CB8AC3E}">
        <p14:creationId xmlns:p14="http://schemas.microsoft.com/office/powerpoint/2010/main" val="3626249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305800" cy="990600"/>
          </a:xfrm>
        </p:spPr>
        <p:txBody>
          <a:bodyPr lIns="90488" tIns="44450" rIns="90488" bIns="44450" rtlCol="0" anchorCtr="1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2800" dirty="0">
                <a:ea typeface="굴림" charset="-127"/>
              </a:rPr>
              <a:t>Table 7.3 Expected Return and Standard Deviation with Various Correlation Coefficients</a:t>
            </a:r>
          </a:p>
        </p:txBody>
      </p:sp>
      <p:pic>
        <p:nvPicPr>
          <p:cNvPr id="15363" name="Picture 4" descr="bod8237x_tb07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1749425"/>
            <a:ext cx="7677150" cy="419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80549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6868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sz="3200"/>
              <a:t>Figure 7.5 Portfolio Expected Return as a Function of Standard Deviation 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62175" y="1447800"/>
            <a:ext cx="48196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sz="2800"/>
              <a:t>The </a:t>
            </a:r>
            <a:r>
              <a:rPr sz="2800" i="1"/>
              <a:t>minimum variance portfolio </a:t>
            </a:r>
            <a:r>
              <a:rPr sz="2800"/>
              <a:t>is the portfolio composed of the risky assets that has the smallest standard deviation; the portfolio with least risk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sz="2800"/>
              <a:t>The amount of possible risk reduction through diversification depends on the correlation:</a:t>
            </a:r>
          </a:p>
          <a:p>
            <a:pPr lvl="1" eaLnBrk="1" hangingPunct="1">
              <a:spcBef>
                <a:spcPts val="1800"/>
              </a:spcBef>
              <a:buFont typeface="Arial" charset="0"/>
              <a:buChar char="•"/>
            </a:pPr>
            <a:r>
              <a:rPr sz="2600"/>
              <a:t>If </a:t>
            </a:r>
            <a:r>
              <a:rPr sz="2600">
                <a:latin typeface="Symbol" pitchFamily="18" charset="2"/>
              </a:rPr>
              <a:t>r </a:t>
            </a:r>
            <a:r>
              <a:rPr sz="2600"/>
              <a:t>= +1.0, no risk reduction is possible</a:t>
            </a:r>
          </a:p>
          <a:p>
            <a:pPr lvl="1" eaLnBrk="1" hangingPunct="1">
              <a:spcBef>
                <a:spcPts val="1800"/>
              </a:spcBef>
              <a:buFont typeface="Arial" charset="0"/>
              <a:buChar char="•"/>
            </a:pPr>
            <a:r>
              <a:rPr sz="2600"/>
              <a:t>If</a:t>
            </a:r>
            <a:r>
              <a:rPr sz="2600">
                <a:latin typeface="Arial" charset="0"/>
              </a:rPr>
              <a:t> </a:t>
            </a:r>
            <a:r>
              <a:rPr sz="2600">
                <a:latin typeface="Symbol" pitchFamily="18" charset="2"/>
              </a:rPr>
              <a:t>r </a:t>
            </a:r>
            <a:r>
              <a:rPr sz="2600"/>
              <a:t>= 0, </a:t>
            </a:r>
            <a:r>
              <a:rPr lang="el-GR" sz="2600"/>
              <a:t>σ</a:t>
            </a:r>
            <a:r>
              <a:rPr sz="2600" i="1" baseline="-25000"/>
              <a:t>P</a:t>
            </a:r>
            <a:r>
              <a:rPr sz="2600"/>
              <a:t> may be less than the standard deviation of either component asset</a:t>
            </a:r>
          </a:p>
          <a:p>
            <a:pPr lvl="1" eaLnBrk="1" hangingPunct="1">
              <a:spcBef>
                <a:spcPts val="1800"/>
              </a:spcBef>
              <a:buFont typeface="Arial" charset="0"/>
              <a:buChar char="•"/>
            </a:pPr>
            <a:r>
              <a:rPr sz="2600"/>
              <a:t>If</a:t>
            </a:r>
            <a:r>
              <a:rPr sz="2600">
                <a:latin typeface="Arial" charset="0"/>
              </a:rPr>
              <a:t> </a:t>
            </a:r>
            <a:r>
              <a:rPr sz="2600">
                <a:latin typeface="Symbol" pitchFamily="18" charset="2"/>
              </a:rPr>
              <a:t>r </a:t>
            </a:r>
            <a:r>
              <a:rPr sz="2600"/>
              <a:t>= -1.0, a riskless hedge is possible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sz="2800"/>
          </a:p>
        </p:txBody>
      </p:sp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800"/>
              <a:t>The Minimum Variance Portfolio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sz="3200"/>
              <a:t>Figure 7.6 The Opportunity Set of the Debt and Equity Funds and Two Feasible CALs</a:t>
            </a: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447800"/>
            <a:ext cx="5000625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268728"/>
              </p:ext>
            </p:extLst>
          </p:nvPr>
        </p:nvGraphicFramePr>
        <p:xfrm>
          <a:off x="5427050" y="1904999"/>
          <a:ext cx="3335949" cy="1766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4" imgW="2158920" imgH="1143000" progId="Equation.DSMT4">
                  <p:embed/>
                </p:oleObj>
              </mc:Choice>
              <mc:Fallback>
                <p:oleObj name="Equation" r:id="rId4" imgW="2158920" imgH="114300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27050" y="1904999"/>
                        <a:ext cx="3335949" cy="17662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619000"/>
              </p:ext>
            </p:extLst>
          </p:nvPr>
        </p:nvGraphicFramePr>
        <p:xfrm>
          <a:off x="5427050" y="3886200"/>
          <a:ext cx="3219012" cy="1704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6" imgW="2158920" imgH="1143000" progId="Equation.DSMT4">
                  <p:embed/>
                </p:oleObj>
              </mc:Choice>
              <mc:Fallback>
                <p:oleObj name="Equation" r:id="rId6" imgW="2158920" imgH="11430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7050" y="3886200"/>
                        <a:ext cx="3219012" cy="17043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Arial" charset="0"/>
              <a:buChar char="•"/>
            </a:pPr>
            <a:r>
              <a:t>Maximize the slope of the CAL for any possible portfolio, </a:t>
            </a:r>
            <a:r>
              <a:rPr i="1"/>
              <a:t>P</a:t>
            </a:r>
            <a:endParaRPr/>
          </a:p>
          <a:p>
            <a:pPr eaLnBrk="1" hangingPunct="1">
              <a:buFont typeface="Arial" charset="0"/>
              <a:buChar char="•"/>
            </a:pPr>
            <a:r>
              <a:t>The objective function is the slope:</a:t>
            </a:r>
          </a:p>
          <a:p>
            <a:pPr eaLnBrk="1" hangingPunct="1">
              <a:buFont typeface="Arial" charset="0"/>
              <a:buChar char="•"/>
            </a:pPr>
            <a:endParaRPr/>
          </a:p>
          <a:p>
            <a:pPr eaLnBrk="1" hangingPunct="1">
              <a:buFont typeface="Arial" charset="0"/>
              <a:buChar char="•"/>
            </a:pPr>
            <a:endParaRPr/>
          </a:p>
          <a:p>
            <a:pPr eaLnBrk="1" hangingPunct="1">
              <a:buFont typeface="Arial" charset="0"/>
              <a:buChar char="•"/>
            </a:pPr>
            <a:endParaRPr/>
          </a:p>
          <a:p>
            <a:pPr eaLnBrk="1" hangingPunct="1">
              <a:buFont typeface="Arial" charset="0"/>
              <a:buChar char="•"/>
            </a:pPr>
            <a:r>
              <a:t>The  slope is also the Sharpe ratio</a:t>
            </a:r>
          </a:p>
        </p:txBody>
      </p:sp>
      <p:sp>
        <p:nvSpPr>
          <p:cNvPr id="6174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800"/>
              <a:t>The Sharpe Ratio</a:t>
            </a:r>
          </a:p>
        </p:txBody>
      </p:sp>
      <p:graphicFrame>
        <p:nvGraphicFramePr>
          <p:cNvPr id="6172" name="Object 28"/>
          <p:cNvGraphicFramePr>
            <a:graphicFrameLocks noChangeAspect="1"/>
          </p:cNvGraphicFramePr>
          <p:nvPr/>
        </p:nvGraphicFramePr>
        <p:xfrm>
          <a:off x="2895600" y="3429000"/>
          <a:ext cx="2819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952200" imgH="469800" progId="Equation.3">
                  <p:embed/>
                </p:oleObj>
              </mc:Choice>
              <mc:Fallback>
                <p:oleObj name="Equation" r:id="rId3" imgW="952200" imgH="4698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429000"/>
                        <a:ext cx="28194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dirty="0"/>
              <a:t>The investment decision</a:t>
            </a:r>
            <a:r>
              <a:t>: </a:t>
            </a:r>
            <a:r>
              <a:rPr lang="en-US"/>
              <a:t> </a:t>
            </a:r>
            <a:endParaRPr dirty="0"/>
          </a:p>
          <a:p>
            <a:pPr lvl="1" eaLnBrk="1" hangingPunct="1">
              <a:buFont typeface="Arial" charset="0"/>
              <a:buChar char="•"/>
            </a:pPr>
            <a:r>
              <a:rPr dirty="0"/>
              <a:t>Capital allocation (risky vs. risk-free)</a:t>
            </a:r>
          </a:p>
          <a:p>
            <a:pPr lvl="1" eaLnBrk="1" hangingPunct="1">
              <a:buFont typeface="Arial" charset="0"/>
              <a:buChar char="•"/>
            </a:pPr>
            <a:r>
              <a:rPr dirty="0"/>
              <a:t>Asset allocation (construction of the risky portfolio)</a:t>
            </a:r>
          </a:p>
          <a:p>
            <a:pPr lvl="1" eaLnBrk="1" hangingPunct="1">
              <a:buFont typeface="Arial" charset="0"/>
              <a:buChar char="•"/>
            </a:pPr>
            <a:r>
              <a:rPr dirty="0"/>
              <a:t>Security selection</a:t>
            </a:r>
          </a:p>
          <a:p>
            <a:pPr eaLnBrk="1" hangingPunct="1">
              <a:buFont typeface="Arial" charset="0"/>
              <a:buChar char="•"/>
            </a:pPr>
            <a:r>
              <a:rPr dirty="0"/>
              <a:t>Optimal risky portfolio</a:t>
            </a:r>
          </a:p>
          <a:p>
            <a:pPr eaLnBrk="1" hangingPunct="1">
              <a:buFont typeface="Arial" charset="0"/>
              <a:buChar char="•"/>
            </a:pPr>
            <a:r>
              <a:rPr lang="en-US" dirty="0"/>
              <a:t>Efficient diversification</a:t>
            </a:r>
          </a:p>
          <a:p>
            <a:pPr eaLnBrk="1" hangingPunct="1">
              <a:buFont typeface="Arial" charset="0"/>
              <a:buChar char="•"/>
            </a:pPr>
            <a:r>
              <a:rPr dirty="0"/>
              <a:t>The Markowitz portfolio optimization model</a:t>
            </a:r>
          </a:p>
          <a:p>
            <a:pPr eaLnBrk="1" hangingPunct="1">
              <a:buFont typeface="Arial" charset="0"/>
              <a:buChar char="•"/>
            </a:pPr>
            <a:endParaRPr dirty="0"/>
          </a:p>
          <a:p>
            <a:pPr eaLnBrk="1" hangingPunct="1">
              <a:buFont typeface="Arial" charset="0"/>
              <a:buChar char="•"/>
            </a:pPr>
            <a:endParaRPr dirty="0"/>
          </a:p>
          <a:p>
            <a:pPr lvl="1" eaLnBrk="1" hangingPunct="1">
              <a:buFont typeface="Arial" charset="0"/>
              <a:buChar char="•"/>
            </a:pPr>
            <a:endParaRPr sz="3200" dirty="0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Chapter Overview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1534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sz="3200"/>
              <a:t>Figure 7.7 Debt and Equity Funds with the Optimal Risky Portfolio</a:t>
            </a: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524000"/>
            <a:ext cx="5153025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293442"/>
              </p:ext>
            </p:extLst>
          </p:nvPr>
        </p:nvGraphicFramePr>
        <p:xfrm>
          <a:off x="5829300" y="1931988"/>
          <a:ext cx="2990850" cy="357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4" imgW="1485720" imgH="1777680" progId="Equation.DSMT4">
                  <p:embed/>
                </p:oleObj>
              </mc:Choice>
              <mc:Fallback>
                <p:oleObj name="Equation" r:id="rId4" imgW="1485720" imgH="17776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1931988"/>
                        <a:ext cx="2990850" cy="357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>
                <a:hlinkClick r:id="rId2"/>
              </a:rPr>
              <a:t>http://highered.mheducation.com/sites/dl/free/0077861671/1018534/BKM_10e_Ch07_Two_Security_Model.xls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75517"/>
            <a:ext cx="8229600" cy="1447800"/>
          </a:xfrm>
        </p:spPr>
        <p:txBody>
          <a:bodyPr/>
          <a:lstStyle/>
          <a:p>
            <a:r>
              <a:rPr lang="en-US" sz="3600" dirty="0"/>
              <a:t>Excel Application for two securities case</a:t>
            </a:r>
          </a:p>
        </p:txBody>
      </p:sp>
    </p:spTree>
    <p:extLst>
      <p:ext uri="{BB962C8B-B14F-4D97-AF65-F5344CB8AC3E}">
        <p14:creationId xmlns:p14="http://schemas.microsoft.com/office/powerpoint/2010/main" val="19056790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58E8873-E3FA-A91A-FEEC-21E826F48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52600"/>
            <a:ext cx="6172200" cy="3611563"/>
          </a:xfrm>
        </p:spPr>
        <p:txBody>
          <a:bodyPr/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-914400" algn="l"/>
                <a:tab pos="-457200" algn="l"/>
                <a:tab pos="0" algn="l"/>
                <a:tab pos="285750" algn="l"/>
                <a:tab pos="685800" algn="l"/>
                <a:tab pos="2400300" algn="l"/>
                <a:tab pos="3486150" algn="l"/>
                <a:tab pos="4457700" algn="l"/>
                <a:tab pos="4572000" algn="l"/>
              </a:tabLst>
            </a:pPr>
            <a:r>
              <a:rPr lang="en-US" sz="2800" b="1" kern="0" spc="-10" dirty="0">
                <a:effectLst/>
                <a:latin typeface="Times New Roman" panose="02020603050405020304" pitchFamily="18" charset="0"/>
              </a:rPr>
              <a:t>Minimum Variance Portfolio &amp;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-914400" algn="l"/>
                <a:tab pos="-457200" algn="l"/>
                <a:tab pos="0" algn="l"/>
                <a:tab pos="285750" algn="l"/>
                <a:tab pos="685800" algn="l"/>
                <a:tab pos="2400300" algn="l"/>
                <a:tab pos="3486150" algn="l"/>
                <a:tab pos="4457700" algn="l"/>
                <a:tab pos="4572000" algn="l"/>
              </a:tabLst>
            </a:pPr>
            <a:r>
              <a:rPr lang="en-US" sz="2800" b="1" kern="0" spc="-10" dirty="0">
                <a:effectLst/>
                <a:latin typeface="Times New Roman" panose="02020603050405020304" pitchFamily="18" charset="0"/>
              </a:rPr>
              <a:t>Optimal Risky Portfolio</a:t>
            </a:r>
            <a:endParaRPr lang="en-US" sz="2800" b="1" kern="0" dirty="0">
              <a:effectLst/>
              <a:latin typeface="CG Times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-914400" algn="l"/>
                <a:tab pos="-457200" algn="l"/>
                <a:tab pos="0" algn="l"/>
                <a:tab pos="285750" algn="l"/>
                <a:tab pos="685800" algn="l"/>
                <a:tab pos="2400300" algn="l"/>
                <a:tab pos="3486150" algn="l"/>
                <a:tab pos="4457700" algn="l"/>
                <a:tab pos="4572000" algn="l"/>
              </a:tabLst>
            </a:pPr>
            <a:endParaRPr lang="en-US" sz="2400" u="sng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hlinkClick r:id="rId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-914400" algn="l"/>
                <a:tab pos="-457200" algn="l"/>
                <a:tab pos="0" algn="l"/>
                <a:tab pos="285750" algn="l"/>
                <a:tab pos="685800" algn="l"/>
                <a:tab pos="2400300" algn="l"/>
                <a:tab pos="3486150" algn="l"/>
                <a:tab pos="4457700" algn="l"/>
                <a:tab pos="4572000" algn="l"/>
              </a:tabLst>
            </a:pPr>
            <a:r>
              <a:rPr lang="en-US" sz="2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http://www.acsu.buffalo.edu/~keechung/Lecture%20Notes%20and%20Syllabus%20(MGF633)/Chapter%207%20-%20MVP%20and%20P%20Numerical%20Examples.doc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138475-206F-4CDE-A323-D7EE9960F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Analytical Solution for two securities case</a:t>
            </a:r>
          </a:p>
        </p:txBody>
      </p:sp>
    </p:spTree>
    <p:extLst>
      <p:ext uri="{BB962C8B-B14F-4D97-AF65-F5344CB8AC3E}">
        <p14:creationId xmlns:p14="http://schemas.microsoft.com/office/powerpoint/2010/main" val="4014671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200"/>
              <a:t>Figure 7.8 Determination of the Optimal Overall Portfolio</a:t>
            </a: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323" y="1447800"/>
            <a:ext cx="5057775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405708"/>
              </p:ext>
            </p:extLst>
          </p:nvPr>
        </p:nvGraphicFramePr>
        <p:xfrm>
          <a:off x="5486400" y="2133600"/>
          <a:ext cx="3092450" cy="270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4" imgW="1536480" imgH="1346040" progId="Equation.DSMT4">
                  <p:embed/>
                </p:oleObj>
              </mc:Choice>
              <mc:Fallback>
                <p:oleObj name="Equation" r:id="rId4" imgW="1536480" imgH="134604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133600"/>
                        <a:ext cx="3092450" cy="270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200" dirty="0"/>
              <a:t>Figure 7.9 The Proportions of the Optimal Complete (Overall) Portfolio</a:t>
            </a: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5938" y="1371600"/>
            <a:ext cx="4329113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374200"/>
              </p:ext>
            </p:extLst>
          </p:nvPr>
        </p:nvGraphicFramePr>
        <p:xfrm>
          <a:off x="4645429" y="1394773"/>
          <a:ext cx="4495800" cy="454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4" imgW="2234880" imgH="2260440" progId="Equation.DSMT4">
                  <p:embed/>
                </p:oleObj>
              </mc:Choice>
              <mc:Fallback>
                <p:oleObj name="Equation" r:id="rId4" imgW="2234880" imgH="226044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429" y="1394773"/>
                        <a:ext cx="4495800" cy="454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Arial" charset="0"/>
              <a:buChar char="•"/>
            </a:pPr>
            <a:r>
              <a:rPr dirty="0"/>
              <a:t>Security selection</a:t>
            </a:r>
          </a:p>
          <a:p>
            <a:pPr lvl="1" eaLnBrk="1" hangingPunct="1">
              <a:buFont typeface="Arial" charset="0"/>
              <a:buChar char="•"/>
            </a:pPr>
            <a:r>
              <a:rPr dirty="0"/>
              <a:t>The first step is to determine the risk-return opportunities available</a:t>
            </a:r>
          </a:p>
          <a:p>
            <a:pPr lvl="1" eaLnBrk="1" hangingPunct="1">
              <a:buFont typeface="Arial" charset="0"/>
              <a:buChar char="•"/>
            </a:pPr>
            <a:r>
              <a:rPr dirty="0"/>
              <a:t>All portfolios that lie on the minimum-variance frontier from the global minimum-variance portfolio and upward provide the best risk-return combinations</a:t>
            </a:r>
          </a:p>
        </p:txBody>
      </p:sp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800"/>
              <a:t>Markowitz Portfolio Optimization Model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600"/>
              <a:t>Figure 7.10 The Minimum-Variance </a:t>
            </a:r>
            <a:br>
              <a:rPr lang="en-US" sz="3600"/>
            </a:br>
            <a:r>
              <a:rPr lang="en-US" sz="3600"/>
              <a:t>Frontier of Risky Assets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25" y="1371600"/>
            <a:ext cx="600075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Arial" charset="0"/>
              <a:buChar char="•"/>
            </a:pPr>
            <a:r>
              <a:t>Search for the CAL with the highest reward-to-variability ratio</a:t>
            </a:r>
          </a:p>
          <a:p>
            <a:pPr eaLnBrk="1" hangingPunct="1">
              <a:buFont typeface="Arial" charset="0"/>
              <a:buChar char="•"/>
            </a:pPr>
            <a:r>
              <a:t>Everyone invests in </a:t>
            </a:r>
            <a:r>
              <a:rPr i="1"/>
              <a:t>P</a:t>
            </a:r>
            <a:r>
              <a:t>, regardless of their degree of risk aversion</a:t>
            </a:r>
          </a:p>
          <a:p>
            <a:pPr lvl="1" eaLnBrk="1" hangingPunct="1">
              <a:buFont typeface="Arial" charset="0"/>
              <a:buChar char="•"/>
            </a:pPr>
            <a:r>
              <a:t>More risk averse investors put more in the risk-free asset</a:t>
            </a:r>
          </a:p>
          <a:p>
            <a:pPr lvl="1" eaLnBrk="1" hangingPunct="1">
              <a:buFont typeface="Arial" charset="0"/>
              <a:buChar char="•"/>
            </a:pPr>
            <a:r>
              <a:t>Less risk averse investors  put more in </a:t>
            </a:r>
            <a:r>
              <a:rPr i="1"/>
              <a:t>P</a:t>
            </a:r>
          </a:p>
          <a:p>
            <a:pPr eaLnBrk="1" hangingPunct="1">
              <a:buFont typeface="Arial" charset="0"/>
              <a:buChar char="•"/>
            </a:pPr>
            <a:endParaRPr/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800"/>
              <a:t>Markowitz Portfolio Optimization Model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5344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sz="3200"/>
              <a:t>Figure 7.11 The Efficient Frontier of </a:t>
            </a:r>
            <a:br>
              <a:rPr lang="en-US" sz="3200"/>
            </a:br>
            <a:r>
              <a:rPr lang="en-US" sz="3200"/>
              <a:t>Risky Assets with the Optimal CAL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5913" y="1628775"/>
            <a:ext cx="597217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Arial" charset="0"/>
              <a:buChar char="•"/>
            </a:pPr>
            <a:r>
              <a:t>Capital Allocation and the Separation Property</a:t>
            </a:r>
          </a:p>
          <a:p>
            <a:pPr lvl="1" eaLnBrk="1" hangingPunct="1">
              <a:buFont typeface="Arial" charset="0"/>
              <a:buChar char="•"/>
            </a:pPr>
            <a:r>
              <a:t>Portfolio choice problem may be separated into two independent tasks</a:t>
            </a:r>
          </a:p>
          <a:p>
            <a:pPr lvl="2" eaLnBrk="1" hangingPunct="1">
              <a:buFont typeface="Arial" charset="0"/>
              <a:buChar char="•"/>
            </a:pPr>
            <a:r>
              <a:rPr sz="2600"/>
              <a:t>Determination of the optimal risky portfolio is purely technical</a:t>
            </a:r>
          </a:p>
          <a:p>
            <a:pPr lvl="2" eaLnBrk="1" hangingPunct="1">
              <a:buFont typeface="Arial" charset="0"/>
              <a:buChar char="•"/>
            </a:pPr>
            <a:r>
              <a:rPr sz="2600"/>
              <a:t>Allocation of the complete portfolio to risk-free versus the risky portfolio depends on personal preference</a:t>
            </a:r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800"/>
              <a:t>Markowitz Portfolio Optimization Model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lvl="1" eaLnBrk="1" hangingPunct="1">
              <a:buFont typeface="Arial" charset="0"/>
              <a:buChar char="•"/>
            </a:pPr>
            <a:r>
              <a:rPr sz="3200" dirty="0"/>
              <a:t>Portfolio risk (variance) depends on the correlation between the returns of the assets in the portfolio</a:t>
            </a:r>
            <a:endParaRPr dirty="0"/>
          </a:p>
          <a:p>
            <a:pPr lvl="1" eaLnBrk="1" hangingPunct="1">
              <a:buFont typeface="Arial" charset="0"/>
              <a:buChar char="•"/>
            </a:pPr>
            <a:r>
              <a:rPr sz="3200" dirty="0"/>
              <a:t>Covariance and the correlation coefficient provide a measure of the way returns of two assets move together (</a:t>
            </a:r>
            <a:r>
              <a:rPr sz="3200" i="1" dirty="0"/>
              <a:t>covary</a:t>
            </a:r>
            <a:r>
              <a:rPr sz="3200" dirty="0"/>
              <a:t>)</a:t>
            </a:r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sz="3800"/>
              <a:t>Portfolios of Two Risky Assets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200"/>
              <a:t>Figure 7.13 Capital Allocation Lines with Various Portfolios from the Efficient Set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597025"/>
            <a:ext cx="5314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599"/>
          </a:xfrm>
        </p:spPr>
        <p:txBody>
          <a:bodyPr/>
          <a:lstStyle/>
          <a:p>
            <a:r>
              <a:rPr lang="en-US" dirty="0">
                <a:hlinkClick r:id="rId2"/>
              </a:rPr>
              <a:t>http://highered.mheducation.com/sites/dl/free/0077861671/1018535/BKM_10e_Ch07_Appendix_Spreadsheets.xls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WRDS Efficient Frontier </a:t>
            </a:r>
            <a:r>
              <a:rPr lang="en-US" dirty="0"/>
              <a:t>Application with real data </a:t>
            </a:r>
            <a:r>
              <a:rPr lang="en-US" dirty="0">
                <a:hlinkClick r:id="rId4"/>
              </a:rPr>
              <a:t>Output Example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r>
              <a:rPr lang="en-US" sz="3600" dirty="0"/>
              <a:t>Excel Application for Multiple Securities</a:t>
            </a:r>
          </a:p>
        </p:txBody>
      </p:sp>
    </p:spTree>
    <p:extLst>
      <p:ext uri="{BB962C8B-B14F-4D97-AF65-F5344CB8AC3E}">
        <p14:creationId xmlns:p14="http://schemas.microsoft.com/office/powerpoint/2010/main" val="431629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Arial" charset="0"/>
              <a:buChar char="•"/>
            </a:pPr>
            <a:r>
              <a:t>The Power of Diversification</a:t>
            </a:r>
          </a:p>
          <a:p>
            <a:pPr lvl="1" eaLnBrk="1" hangingPunct="1">
              <a:buFont typeface="Arial" charset="0"/>
              <a:buChar char="•"/>
            </a:pPr>
            <a:r>
              <a:t>Remember:</a:t>
            </a:r>
          </a:p>
          <a:p>
            <a:pPr eaLnBrk="1" hangingPunct="1">
              <a:buFont typeface="Arial" charset="0"/>
              <a:buChar char="•"/>
            </a:pPr>
            <a:endParaRPr/>
          </a:p>
          <a:p>
            <a:pPr lvl="1" eaLnBrk="1" hangingPunct="1">
              <a:buFont typeface="Arial" charset="0"/>
              <a:buChar char="•"/>
            </a:pPr>
            <a:r>
              <a:t>If we define the average variance and average covariance of the securities as: </a:t>
            </a:r>
          </a:p>
          <a:p>
            <a:pPr eaLnBrk="1" hangingPunct="1">
              <a:buFont typeface="Arial" charset="0"/>
              <a:buChar char="•"/>
            </a:pPr>
            <a:endParaRPr/>
          </a:p>
          <a:p>
            <a:pPr eaLnBrk="1" hangingPunct="1">
              <a:buFontTx/>
              <a:buNone/>
            </a:pPr>
            <a:endParaRPr/>
          </a:p>
          <a:p>
            <a:pPr eaLnBrk="1" hangingPunct="1">
              <a:buFontTx/>
              <a:buNone/>
            </a:pPr>
            <a:endParaRPr/>
          </a:p>
          <a:p>
            <a:pPr eaLnBrk="1" hangingPunct="1">
              <a:buFont typeface="Arial" charset="0"/>
              <a:buChar char="•"/>
            </a:pPr>
            <a:endParaRPr/>
          </a:p>
        </p:txBody>
      </p:sp>
      <p:sp>
        <p:nvSpPr>
          <p:cNvPr id="7226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800"/>
              <a:t>Markowitz Portfolio Optimization Model</a:t>
            </a:r>
          </a:p>
        </p:txBody>
      </p:sp>
      <p:graphicFrame>
        <p:nvGraphicFramePr>
          <p:cNvPr id="7223" name="Object 55"/>
          <p:cNvGraphicFramePr>
            <a:graphicFrameLocks noChangeAspect="1"/>
          </p:cNvGraphicFramePr>
          <p:nvPr/>
        </p:nvGraphicFramePr>
        <p:xfrm>
          <a:off x="2994025" y="2438400"/>
          <a:ext cx="35385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1650960" imgH="444240" progId="">
                  <p:embed/>
                </p:oleObj>
              </mc:Choice>
              <mc:Fallback>
                <p:oleObj name="Equation" r:id="rId3" imgW="1650960" imgH="444240" progId="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025" y="2438400"/>
                        <a:ext cx="353853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4" name="Object 56"/>
          <p:cNvGraphicFramePr>
            <a:graphicFrameLocks noChangeAspect="1"/>
          </p:cNvGraphicFramePr>
          <p:nvPr/>
        </p:nvGraphicFramePr>
        <p:xfrm>
          <a:off x="3021013" y="4114800"/>
          <a:ext cx="4244975" cy="203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5" imgW="1981080" imgH="990360" progId="">
                  <p:embed/>
                </p:oleObj>
              </mc:Choice>
              <mc:Fallback>
                <p:oleObj name="Equation" r:id="rId5" imgW="1981080" imgH="990360" progId="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013" y="4114800"/>
                        <a:ext cx="4244975" cy="203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3500" dirty="0"/>
              <a:t>The Power of Diversification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sz="3000" dirty="0"/>
              <a:t>We can then express portfolio variance as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sz="3000" dirty="0"/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sz="30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sz="3000" dirty="0"/>
              <a:t>Portfolio variance can be driven to zero if the average covariance is zero (only firm specific risk)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sz="3000" dirty="0"/>
              <a:t>The irreducible risk of a diversified portfolio depends on the covariance of the returns, which is a function of the systematic factors in the economy</a:t>
            </a:r>
          </a:p>
        </p:txBody>
      </p:sp>
      <p:sp>
        <p:nvSpPr>
          <p:cNvPr id="23565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800"/>
              <a:t>Markowitz Portfolio Optimization Model</a:t>
            </a:r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2971800" y="2667000"/>
          <a:ext cx="29114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3" imgW="1358640" imgH="393480" progId="">
                  <p:embed/>
                </p:oleObj>
              </mc:Choice>
              <mc:Fallback>
                <p:oleObj name="Equation" r:id="rId3" imgW="1358640" imgH="39348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667000"/>
                        <a:ext cx="2911475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6868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sz="3200"/>
              <a:t>Table 7.4 Risk Reduction of </a:t>
            </a:r>
            <a:br>
              <a:rPr lang="en-US" sz="3200"/>
            </a:br>
            <a:r>
              <a:rPr lang="en-US" sz="3200"/>
              <a:t>Equally Weighted Portfolios</a:t>
            </a:r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1988" y="1571625"/>
            <a:ext cx="7820025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Arial" charset="0"/>
              <a:buChar char="•"/>
            </a:pPr>
            <a:r>
              <a:t>Market risk</a:t>
            </a:r>
          </a:p>
          <a:p>
            <a:pPr lvl="1" eaLnBrk="1" hangingPunct="1">
              <a:buFont typeface="Arial" charset="0"/>
              <a:buChar char="•"/>
            </a:pPr>
            <a:r>
              <a:t>Risk attributable to marketwide risk sources and remains even after extensive diversification</a:t>
            </a:r>
          </a:p>
          <a:p>
            <a:pPr lvl="1" eaLnBrk="1" hangingPunct="1">
              <a:buFont typeface="Arial" charset="0"/>
              <a:buChar char="•"/>
            </a:pPr>
            <a:r>
              <a:t>Also call systematic or nondiversifiable</a:t>
            </a:r>
          </a:p>
          <a:p>
            <a:pPr eaLnBrk="1" hangingPunct="1">
              <a:buFont typeface="Arial" charset="0"/>
              <a:buChar char="•"/>
            </a:pPr>
            <a:r>
              <a:t>Firm-specific risk</a:t>
            </a:r>
          </a:p>
          <a:p>
            <a:pPr lvl="1" eaLnBrk="1" hangingPunct="1">
              <a:buFont typeface="Arial" charset="0"/>
              <a:buChar char="•"/>
            </a:pPr>
            <a:r>
              <a:t>Risk that </a:t>
            </a:r>
            <a:r>
              <a:rPr i="1"/>
              <a:t>can</a:t>
            </a:r>
            <a:r>
              <a:t> be eliminated by diversification</a:t>
            </a:r>
          </a:p>
          <a:p>
            <a:pPr lvl="1" eaLnBrk="1" hangingPunct="1">
              <a:buFont typeface="Arial" charset="0"/>
              <a:buChar char="•"/>
            </a:pPr>
            <a:r>
              <a:t>Also called diversifiable or nonsystematic</a:t>
            </a:r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sz="3800"/>
              <a:t>Diversification and Portfolio Risk</a:t>
            </a:r>
          </a:p>
        </p:txBody>
      </p:sp>
    </p:spTree>
    <p:extLst>
      <p:ext uri="{BB962C8B-B14F-4D97-AF65-F5344CB8AC3E}">
        <p14:creationId xmlns:p14="http://schemas.microsoft.com/office/powerpoint/2010/main" val="9555303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sz="3200"/>
              <a:t>Figure 7.1 Portfolio Risk and </a:t>
            </a:r>
            <a:br>
              <a:rPr lang="en-US" sz="3200"/>
            </a:br>
            <a:r>
              <a:rPr lang="en-US" sz="3200"/>
              <a:t>the Number of Stocks in the Portfolio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328738"/>
            <a:ext cx="81438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1"/>
          <p:cNvSpPr txBox="1">
            <a:spLocks noChangeArrowheads="1"/>
          </p:cNvSpPr>
          <p:nvPr/>
        </p:nvSpPr>
        <p:spPr bwMode="auto">
          <a:xfrm>
            <a:off x="363538" y="5638800"/>
            <a:ext cx="84153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Panel A:</a:t>
            </a:r>
            <a:r>
              <a:rPr lang="en-US"/>
              <a:t> All risk is firm specific. </a:t>
            </a:r>
            <a:r>
              <a:rPr lang="en-US" b="1"/>
              <a:t>Panel B: </a:t>
            </a:r>
            <a:r>
              <a:rPr lang="en-US"/>
              <a:t>Some risk is systematic or marketwide.</a:t>
            </a:r>
          </a:p>
        </p:txBody>
      </p:sp>
    </p:spTree>
    <p:extLst>
      <p:ext uri="{BB962C8B-B14F-4D97-AF65-F5344CB8AC3E}">
        <p14:creationId xmlns:p14="http://schemas.microsoft.com/office/powerpoint/2010/main" val="76509582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sz="3600"/>
              <a:t>Figure 7.2 Portfolio Diversification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3" y="1752600"/>
            <a:ext cx="9050337" cy="353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471610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ChangeArrowheads="1"/>
          </p:cNvSpPr>
          <p:nvPr/>
        </p:nvSpPr>
        <p:spPr bwMode="auto">
          <a:xfrm>
            <a:off x="739775" y="2362200"/>
            <a:ext cx="180975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endParaRPr lang="en-US" sz="3200" b="1">
              <a:solidFill>
                <a:srgbClr val="009E9A"/>
              </a:solidFill>
              <a:latin typeface="Times New Roman" pitchFamily="18" charset="0"/>
            </a:endParaRPr>
          </a:p>
          <a:p>
            <a:endParaRPr lang="en-US" sz="3200" b="1">
              <a:solidFill>
                <a:srgbClr val="990033"/>
              </a:solidFill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/>
              <a:t>Portfolio return: </a:t>
            </a:r>
            <a:r>
              <a:rPr i="1" dirty="0" err="1"/>
              <a:t>r</a:t>
            </a:r>
            <a:r>
              <a:rPr i="1" baseline="-25000" dirty="0" err="1"/>
              <a:t>p</a:t>
            </a:r>
            <a:r>
              <a:rPr i="1" dirty="0"/>
              <a:t> = </a:t>
            </a:r>
            <a:r>
              <a:rPr i="1" dirty="0" err="1"/>
              <a:t>w</a:t>
            </a:r>
            <a:r>
              <a:rPr i="1" baseline="-25000" dirty="0" err="1"/>
              <a:t>D</a:t>
            </a:r>
            <a:r>
              <a:rPr i="1" dirty="0" err="1"/>
              <a:t>r</a:t>
            </a:r>
            <a:r>
              <a:rPr i="1" baseline="-25000" dirty="0" err="1"/>
              <a:t>D</a:t>
            </a:r>
            <a:r>
              <a:rPr i="1" dirty="0"/>
              <a:t> + </a:t>
            </a:r>
            <a:r>
              <a:rPr i="1" dirty="0" err="1"/>
              <a:t>w</a:t>
            </a:r>
            <a:r>
              <a:rPr i="1" baseline="-25000" dirty="0" err="1"/>
              <a:t>E</a:t>
            </a:r>
            <a:r>
              <a:rPr i="1" dirty="0" err="1"/>
              <a:t>r</a:t>
            </a:r>
            <a:r>
              <a:rPr i="1" baseline="-25000" dirty="0" err="1"/>
              <a:t>E</a:t>
            </a:r>
            <a:endParaRPr i="1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i="1" dirty="0" err="1"/>
              <a:t>w</a:t>
            </a:r>
            <a:r>
              <a:rPr i="1" baseline="-25000" dirty="0" err="1"/>
              <a:t>D</a:t>
            </a:r>
            <a:r>
              <a:rPr i="1" dirty="0"/>
              <a:t> </a:t>
            </a:r>
            <a:r>
              <a:rPr dirty="0"/>
              <a:t>= Bond weight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i="1" dirty="0" err="1"/>
              <a:t>r</a:t>
            </a:r>
            <a:r>
              <a:rPr i="1" baseline="-25000" dirty="0" err="1"/>
              <a:t>D</a:t>
            </a:r>
            <a:r>
              <a:rPr i="1" dirty="0"/>
              <a:t> </a:t>
            </a:r>
            <a:r>
              <a:rPr dirty="0"/>
              <a:t>= Bond return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i="1" dirty="0" err="1"/>
              <a:t>w</a:t>
            </a:r>
            <a:r>
              <a:rPr i="1" baseline="-25000" dirty="0" err="1"/>
              <a:t>E</a:t>
            </a:r>
            <a:r>
              <a:rPr i="1" dirty="0"/>
              <a:t> </a:t>
            </a:r>
            <a:r>
              <a:rPr dirty="0"/>
              <a:t>= Equity weight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i="1" dirty="0" err="1"/>
              <a:t>r</a:t>
            </a:r>
            <a:r>
              <a:rPr i="1" baseline="-25000" dirty="0" err="1"/>
              <a:t>E</a:t>
            </a:r>
            <a:r>
              <a:rPr i="1" dirty="0"/>
              <a:t> </a:t>
            </a:r>
            <a:r>
              <a:rPr dirty="0"/>
              <a:t>= Equity return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i="1" dirty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sz="3200" i="1" dirty="0"/>
              <a:t>E</a:t>
            </a:r>
            <a:r>
              <a:rPr sz="3200" dirty="0"/>
              <a:t>(</a:t>
            </a:r>
            <a:r>
              <a:rPr sz="3200" i="1" dirty="0" err="1"/>
              <a:t>r</a:t>
            </a:r>
            <a:r>
              <a:rPr sz="3200" i="1" baseline="-25000" dirty="0" err="1"/>
              <a:t>p</a:t>
            </a:r>
            <a:r>
              <a:rPr sz="3200" dirty="0"/>
              <a:t>) =</a:t>
            </a:r>
            <a:r>
              <a:rPr sz="3200" i="1" dirty="0"/>
              <a:t> </a:t>
            </a:r>
            <a:r>
              <a:rPr sz="3200" i="1" dirty="0" err="1"/>
              <a:t>w</a:t>
            </a:r>
            <a:r>
              <a:rPr sz="3200" i="1" baseline="-25000" dirty="0" err="1"/>
              <a:t>D</a:t>
            </a:r>
            <a:r>
              <a:rPr sz="3200" i="1" baseline="-25000" dirty="0"/>
              <a:t> </a:t>
            </a:r>
            <a:r>
              <a:rPr sz="3200" i="1" dirty="0"/>
              <a:t>E</a:t>
            </a:r>
            <a:r>
              <a:rPr sz="3200" dirty="0"/>
              <a:t>(</a:t>
            </a:r>
            <a:r>
              <a:rPr sz="3200" i="1" dirty="0" err="1"/>
              <a:t>r</a:t>
            </a:r>
            <a:r>
              <a:rPr sz="3200" i="1" baseline="-25000" dirty="0" err="1"/>
              <a:t>D</a:t>
            </a:r>
            <a:r>
              <a:rPr sz="3200" dirty="0"/>
              <a:t>) +</a:t>
            </a:r>
            <a:r>
              <a:rPr sz="3200" i="1" dirty="0"/>
              <a:t> </a:t>
            </a:r>
            <a:r>
              <a:rPr sz="3200" i="1" dirty="0" err="1"/>
              <a:t>w</a:t>
            </a:r>
            <a:r>
              <a:rPr sz="3200" i="1" baseline="-25000" dirty="0" err="1"/>
              <a:t>E</a:t>
            </a:r>
            <a:r>
              <a:rPr sz="3200" i="1" dirty="0" err="1"/>
              <a:t>E</a:t>
            </a:r>
            <a:r>
              <a:rPr sz="3200" dirty="0"/>
              <a:t>(</a:t>
            </a:r>
            <a:r>
              <a:rPr sz="3200" i="1" dirty="0" err="1"/>
              <a:t>r</a:t>
            </a:r>
            <a:r>
              <a:rPr sz="3200" i="1" baseline="-25000" dirty="0" err="1"/>
              <a:t>E</a:t>
            </a:r>
            <a:r>
              <a:rPr sz="3200" dirty="0"/>
              <a:t>)</a:t>
            </a:r>
          </a:p>
        </p:txBody>
      </p:sp>
      <p:sp>
        <p:nvSpPr>
          <p:cNvPr id="22531" name="Rectangle 9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sz="3800"/>
              <a:t>Portfolios of Two Risky Assets: </a:t>
            </a:r>
            <a:br>
              <a:rPr lang="en-US" sz="3800"/>
            </a:br>
            <a:r>
              <a:rPr lang="en-US" sz="3800"/>
              <a:t>Return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/>
              <a:t>Portfolio variance: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dirty="0"/>
          </a:p>
          <a:p>
            <a:pPr lvl="1" eaLnBrk="1" fontAlgn="auto" hangingPunct="1">
              <a:spcAft>
                <a:spcPts val="0"/>
              </a:spcAft>
              <a:defRPr/>
            </a:pPr>
            <a:endParaRPr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dirty="0"/>
              <a:t>           = Bond variance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dirty="0"/>
              <a:t>           = Equity variance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dirty="0"/>
              <a:t>                            = Covariance of returns for bond and equity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dirty="0"/>
          </a:p>
        </p:txBody>
      </p:sp>
      <p:sp>
        <p:nvSpPr>
          <p:cNvPr id="11353" name="Rectangle 9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sz="3800"/>
              <a:t>Portfolios of Two Risky Assets: </a:t>
            </a:r>
            <a:br>
              <a:rPr lang="en-US" sz="3800"/>
            </a:br>
            <a:r>
              <a:rPr lang="en-US" sz="3800"/>
              <a:t>Risk</a:t>
            </a:r>
          </a:p>
        </p:txBody>
      </p:sp>
      <p:graphicFrame>
        <p:nvGraphicFramePr>
          <p:cNvPr id="11347" name="Object 8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48" name="Object 84"/>
          <p:cNvGraphicFramePr>
            <a:graphicFrameLocks noChangeAspect="1"/>
          </p:cNvGraphicFramePr>
          <p:nvPr/>
        </p:nvGraphicFramePr>
        <p:xfrm>
          <a:off x="1247775" y="2133600"/>
          <a:ext cx="642302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5" imgW="2463480" imgH="253800" progId="">
                  <p:embed/>
                </p:oleObj>
              </mc:Choice>
              <mc:Fallback>
                <p:oleObj name="Equation" r:id="rId5" imgW="2463480" imgH="253800" progId="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775" y="2133600"/>
                        <a:ext cx="6423025" cy="6619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49" name="Object 85"/>
          <p:cNvGraphicFramePr>
            <a:graphicFrameLocks noChangeAspect="1"/>
          </p:cNvGraphicFramePr>
          <p:nvPr/>
        </p:nvGraphicFramePr>
        <p:xfrm>
          <a:off x="1295400" y="4038600"/>
          <a:ext cx="68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7" imgW="215640" imgH="228600" progId="Equation.3">
                  <p:embed/>
                </p:oleObj>
              </mc:Choice>
              <mc:Fallback>
                <p:oleObj name="Equation" r:id="rId7" imgW="215640" imgH="228600" progId="Equation.3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38600"/>
                        <a:ext cx="685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50" name="Object 86"/>
          <p:cNvGraphicFramePr>
            <a:graphicFrameLocks noChangeAspect="1"/>
          </p:cNvGraphicFramePr>
          <p:nvPr/>
        </p:nvGraphicFramePr>
        <p:xfrm>
          <a:off x="1295400" y="3048000"/>
          <a:ext cx="68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9" imgW="215640" imgH="228600" progId="Equation.3">
                  <p:embed/>
                </p:oleObj>
              </mc:Choice>
              <mc:Fallback>
                <p:oleObj name="Equation" r:id="rId9" imgW="215640" imgH="228600" progId="Equation.3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48000"/>
                        <a:ext cx="685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51" name="Object 87"/>
          <p:cNvGraphicFramePr>
            <a:graphicFrameLocks noChangeAspect="1"/>
          </p:cNvGraphicFramePr>
          <p:nvPr/>
        </p:nvGraphicFramePr>
        <p:xfrm>
          <a:off x="1138238" y="4902200"/>
          <a:ext cx="238125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1" imgW="749160" imgH="253800" progId="">
                  <p:embed/>
                </p:oleObj>
              </mc:Choice>
              <mc:Fallback>
                <p:oleObj name="Equation" r:id="rId11" imgW="749160" imgH="253800" progId="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38" y="4902200"/>
                        <a:ext cx="2381250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495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/>
              <a:t>Covariance of returns on bond and equity: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sz="2800" dirty="0">
                <a:latin typeface="Times New Roman" charset="0"/>
              </a:rPr>
              <a:t>	</a:t>
            </a:r>
            <a:r>
              <a:rPr sz="2800" dirty="0" err="1">
                <a:latin typeface="Times New Roman" charset="0"/>
              </a:rPr>
              <a:t>Cov</a:t>
            </a:r>
            <a:r>
              <a:rPr sz="2800" dirty="0">
                <a:latin typeface="Times New Roman" charset="0"/>
              </a:rPr>
              <a:t>(</a:t>
            </a:r>
            <a:r>
              <a:rPr sz="2800" i="1" dirty="0" err="1">
                <a:latin typeface="Times New Roman" charset="0"/>
              </a:rPr>
              <a:t>r</a:t>
            </a:r>
            <a:r>
              <a:rPr sz="2800" i="1" baseline="-25000" dirty="0" err="1">
                <a:latin typeface="Times New Roman" charset="0"/>
              </a:rPr>
              <a:t>D</a:t>
            </a:r>
            <a:r>
              <a:rPr sz="2800" baseline="-25000" dirty="0" err="1">
                <a:latin typeface="Times New Roman" charset="0"/>
              </a:rPr>
              <a:t>,</a:t>
            </a:r>
            <a:r>
              <a:rPr sz="2800" i="1" dirty="0" err="1">
                <a:latin typeface="Times New Roman" charset="0"/>
              </a:rPr>
              <a:t>r</a:t>
            </a:r>
            <a:r>
              <a:rPr sz="2800" i="1" baseline="-25000" dirty="0" err="1">
                <a:latin typeface="Times New Roman" charset="0"/>
              </a:rPr>
              <a:t>E</a:t>
            </a:r>
            <a:r>
              <a:rPr sz="2800" dirty="0">
                <a:latin typeface="Times New Roman" charset="0"/>
              </a:rPr>
              <a:t>) = </a:t>
            </a:r>
            <a:r>
              <a:rPr sz="2800" dirty="0">
                <a:latin typeface="Symbol" charset="0"/>
              </a:rPr>
              <a:t></a:t>
            </a:r>
            <a:r>
              <a:rPr sz="2800" i="1" baseline="-25000" dirty="0">
                <a:latin typeface="Abadi MT Condensed Extra Bold" charset="0"/>
              </a:rPr>
              <a:t>DE</a:t>
            </a:r>
            <a:r>
              <a:rPr sz="2800" dirty="0">
                <a:latin typeface="Symbol" charset="0"/>
              </a:rPr>
              <a:t></a:t>
            </a:r>
            <a:r>
              <a:rPr sz="2800" i="1" baseline="-25000" dirty="0">
                <a:latin typeface="Times New Roman" charset="0"/>
              </a:rPr>
              <a:t>D</a:t>
            </a:r>
            <a:r>
              <a:rPr sz="2800" dirty="0">
                <a:latin typeface="Symbol" charset="0"/>
              </a:rPr>
              <a:t></a:t>
            </a:r>
            <a:r>
              <a:rPr sz="2800" i="1" baseline="-25000" dirty="0">
                <a:latin typeface="Times New Roman" charset="0"/>
              </a:rPr>
              <a:t>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sz="2800" baseline="-25000" dirty="0">
              <a:latin typeface="Times New Roman" charset="0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dirty="0">
                <a:latin typeface="Symbol" pitchFamily="18" charset="2"/>
              </a:rPr>
              <a:t></a:t>
            </a:r>
            <a:r>
              <a:rPr i="1" baseline="-25000" dirty="0">
                <a:latin typeface="Times New Roman" pitchFamily="18" charset="0"/>
              </a:rPr>
              <a:t>D,E</a:t>
            </a:r>
            <a:r>
              <a:rPr baseline="-25000" dirty="0">
                <a:latin typeface="Times New Roman" pitchFamily="18" charset="0"/>
              </a:rPr>
              <a:t> </a:t>
            </a:r>
            <a:r>
              <a:rPr dirty="0">
                <a:latin typeface="Times New Roman" pitchFamily="18" charset="0"/>
              </a:rPr>
              <a:t>=  </a:t>
            </a:r>
            <a:r>
              <a:rPr dirty="0"/>
              <a:t>Correlation coefficient of returns</a:t>
            </a:r>
          </a:p>
          <a:p>
            <a:pPr lvl="1" fontAlgn="auto">
              <a:spcAft>
                <a:spcPts val="0"/>
              </a:spcAft>
              <a:defRPr/>
            </a:pPr>
            <a:r>
              <a:rPr dirty="0">
                <a:latin typeface="Symbol" pitchFamily="18" charset="2"/>
              </a:rPr>
              <a:t></a:t>
            </a:r>
            <a:r>
              <a:rPr i="1" baseline="-25000" dirty="0">
                <a:latin typeface="Times New Roman" pitchFamily="18" charset="0"/>
              </a:rPr>
              <a:t>D</a:t>
            </a:r>
            <a:r>
              <a:rPr dirty="0">
                <a:latin typeface="Times New Roman" pitchFamily="18" charset="0"/>
              </a:rPr>
              <a:t> = </a:t>
            </a:r>
            <a:r>
              <a:rPr dirty="0"/>
              <a:t>Standard deviation of bond returns</a:t>
            </a:r>
          </a:p>
          <a:p>
            <a:pPr lvl="1" fontAlgn="auto">
              <a:spcAft>
                <a:spcPts val="0"/>
              </a:spcAft>
              <a:defRPr/>
            </a:pPr>
            <a:r>
              <a:rPr dirty="0">
                <a:latin typeface="Symbol" pitchFamily="18" charset="2"/>
              </a:rPr>
              <a:t></a:t>
            </a:r>
            <a:r>
              <a:rPr i="1" baseline="-25000" dirty="0">
                <a:latin typeface="Times New Roman" pitchFamily="18" charset="0"/>
              </a:rPr>
              <a:t>E</a:t>
            </a:r>
            <a:r>
              <a:rPr dirty="0">
                <a:latin typeface="Times New Roman" pitchFamily="18" charset="0"/>
              </a:rPr>
              <a:t> = </a:t>
            </a:r>
            <a:r>
              <a:rPr dirty="0"/>
              <a:t>Standard deviation of equity returns</a:t>
            </a:r>
          </a:p>
        </p:txBody>
      </p:sp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sz="3800"/>
              <a:t>Portfolios of Two Risky Assets: Covariance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6868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sz="3200"/>
              <a:t>Table 7.2 Computation of Portfolio Variance From the Covariance Matrix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814513"/>
            <a:ext cx="8804275" cy="359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23698A-B042-8549-AB38-CEC4BD726D97}"/>
              </a:ext>
            </a:extLst>
          </p:cNvPr>
          <p:cNvSpPr txBox="1"/>
          <p:nvPr/>
        </p:nvSpPr>
        <p:spPr>
          <a:xfrm>
            <a:off x="3124200" y="5559981"/>
            <a:ext cx="3553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Variance of the portfolio: General</a:t>
            </a: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671513" y="2971800"/>
            <a:ext cx="2560637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sz="3600" b="1">
                <a:latin typeface="Symbol" panose="05050102010706020507" pitchFamily="18" charset="2"/>
                <a:ea typeface="굴림" panose="020B0600000101010101" pitchFamily="34" charset="-127"/>
              </a:rPr>
              <a:t> </a:t>
            </a:r>
            <a:r>
              <a:rPr lang="en-US" altLang="ko-KR" sz="3600" b="1" baseline="3000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p 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= w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1</a:t>
            </a:r>
            <a:r>
              <a:rPr lang="en-US" altLang="ko-KR" sz="3600" b="1" baseline="3000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  <a:r>
              <a:rPr lang="en-US" altLang="ko-KR" sz="3600" b="1">
                <a:latin typeface="Symbol" panose="05050102010706020507" pitchFamily="18" charset="2"/>
                <a:ea typeface="굴림" panose="020B0600000101010101" pitchFamily="34" charset="-127"/>
              </a:rPr>
              <a:t>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1</a:t>
            </a:r>
            <a:r>
              <a:rPr lang="en-US" altLang="ko-KR" sz="3600" b="1" baseline="3000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109913" y="2971800"/>
            <a:ext cx="17716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sz="3600" b="1" dirty="0">
                <a:latin typeface="Times New Roman" panose="02020603050405020304" pitchFamily="18" charset="0"/>
                <a:ea typeface="굴림" panose="020B0600000101010101" pitchFamily="34" charset="-127"/>
              </a:rPr>
              <a:t>+ w</a:t>
            </a:r>
            <a:r>
              <a:rPr lang="en-US" altLang="ko-KR" sz="3600" b="1" baseline="-25000" dirty="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  <a:r>
              <a:rPr lang="en-US" altLang="ko-KR" sz="3600" b="1" baseline="30000" dirty="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  <a:r>
              <a:rPr lang="en-US" altLang="ko-KR" sz="3600" b="1" dirty="0">
                <a:latin typeface="Symbol" panose="05050102010706020507" pitchFamily="18" charset="2"/>
                <a:ea typeface="굴림" panose="020B0600000101010101" pitchFamily="34" charset="-127"/>
              </a:rPr>
              <a:t></a:t>
            </a:r>
            <a:r>
              <a:rPr lang="en-US" altLang="ko-KR" sz="3600" b="1" baseline="-25000" dirty="0">
                <a:latin typeface="Times New Roman" panose="02020603050405020304" pitchFamily="18" charset="0"/>
                <a:ea typeface="굴림" panose="020B0600000101010101" pitchFamily="34" charset="-127"/>
              </a:rPr>
              <a:t>1</a:t>
            </a:r>
            <a:r>
              <a:rPr lang="en-US" altLang="ko-KR" sz="3600" b="1" baseline="30000" dirty="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4481513" y="3886200"/>
            <a:ext cx="17494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+ 2w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1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w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</a:p>
        </p:txBody>
      </p:sp>
      <p:sp>
        <p:nvSpPr>
          <p:cNvPr id="4102" name="Rectangle 10"/>
          <p:cNvSpPr>
            <a:spLocks noChangeArrowheads="1"/>
          </p:cNvSpPr>
          <p:nvPr/>
        </p:nvSpPr>
        <p:spPr bwMode="auto">
          <a:xfrm>
            <a:off x="6462713" y="3886200"/>
            <a:ext cx="21367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 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Cov(r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1,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r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)</a:t>
            </a:r>
          </a:p>
        </p:txBody>
      </p:sp>
      <p:sp>
        <p:nvSpPr>
          <p:cNvPr id="4103" name="Rectangle 11"/>
          <p:cNvSpPr>
            <a:spLocks noChangeArrowheads="1"/>
          </p:cNvSpPr>
          <p:nvPr/>
        </p:nvSpPr>
        <p:spPr bwMode="auto">
          <a:xfrm>
            <a:off x="5029200" y="3048000"/>
            <a:ext cx="17716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sz="3600" b="1" dirty="0">
                <a:latin typeface="Times New Roman" panose="02020603050405020304" pitchFamily="18" charset="0"/>
                <a:ea typeface="굴림" panose="020B0600000101010101" pitchFamily="34" charset="-127"/>
              </a:rPr>
              <a:t>+ w</a:t>
            </a:r>
            <a:r>
              <a:rPr lang="en-US" altLang="ko-KR" sz="3600" b="1" baseline="-25000" dirty="0">
                <a:latin typeface="Times New Roman" panose="02020603050405020304" pitchFamily="18" charset="0"/>
                <a:ea typeface="굴림" panose="020B0600000101010101" pitchFamily="34" charset="-127"/>
              </a:rPr>
              <a:t>3</a:t>
            </a:r>
            <a:r>
              <a:rPr lang="en-US" altLang="ko-KR" sz="3600" b="1" baseline="30000" dirty="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  <a:r>
              <a:rPr lang="en-US" altLang="ko-KR" sz="3600" b="1" dirty="0">
                <a:latin typeface="Symbol" panose="05050102010706020507" pitchFamily="18" charset="2"/>
                <a:ea typeface="굴림" panose="020B0600000101010101" pitchFamily="34" charset="-127"/>
              </a:rPr>
              <a:t></a:t>
            </a:r>
            <a:r>
              <a:rPr lang="en-US" altLang="ko-KR" sz="3600" b="1" baseline="-25000" dirty="0">
                <a:latin typeface="Times New Roman" panose="02020603050405020304" pitchFamily="18" charset="0"/>
                <a:ea typeface="굴림" panose="020B0600000101010101" pitchFamily="34" charset="-127"/>
              </a:rPr>
              <a:t>3</a:t>
            </a:r>
            <a:r>
              <a:rPr lang="en-US" altLang="ko-KR" sz="3600" b="1" baseline="30000" dirty="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</a:p>
        </p:txBody>
      </p:sp>
      <p:sp>
        <p:nvSpPr>
          <p:cNvPr id="4104" name="Rectangle 12"/>
          <p:cNvSpPr>
            <a:spLocks noChangeArrowheads="1"/>
          </p:cNvSpPr>
          <p:nvPr/>
        </p:nvSpPr>
        <p:spPr bwMode="auto">
          <a:xfrm>
            <a:off x="6918325" y="326072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ko-KR" altLang="ko-KR">
              <a:ea typeface="굴림" panose="020B0600000101010101" pitchFamily="34" charset="-127"/>
            </a:endParaRPr>
          </a:p>
        </p:txBody>
      </p:sp>
      <p:sp>
        <p:nvSpPr>
          <p:cNvPr id="4105" name="Rectangle 13"/>
          <p:cNvSpPr>
            <a:spLocks noChangeArrowheads="1"/>
          </p:cNvSpPr>
          <p:nvPr/>
        </p:nvSpPr>
        <p:spPr bwMode="auto">
          <a:xfrm>
            <a:off x="6477000" y="4343400"/>
            <a:ext cx="2122488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 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Cov(r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1,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r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3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)</a:t>
            </a:r>
          </a:p>
        </p:txBody>
      </p:sp>
      <p:sp>
        <p:nvSpPr>
          <p:cNvPr id="4106" name="Rectangle 14"/>
          <p:cNvSpPr>
            <a:spLocks noChangeArrowheads="1"/>
          </p:cNvSpPr>
          <p:nvPr/>
        </p:nvSpPr>
        <p:spPr bwMode="auto">
          <a:xfrm>
            <a:off x="4557713" y="4648200"/>
            <a:ext cx="17494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+ 2w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1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w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3</a:t>
            </a:r>
          </a:p>
        </p:txBody>
      </p:sp>
      <p:sp>
        <p:nvSpPr>
          <p:cNvPr id="4107" name="Rectangle 15"/>
          <p:cNvSpPr>
            <a:spLocks noChangeArrowheads="1"/>
          </p:cNvSpPr>
          <p:nvPr/>
        </p:nvSpPr>
        <p:spPr bwMode="auto">
          <a:xfrm>
            <a:off x="6462713" y="5410200"/>
            <a:ext cx="21367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 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Cov(r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2,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r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3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)</a:t>
            </a:r>
          </a:p>
        </p:txBody>
      </p:sp>
      <p:sp>
        <p:nvSpPr>
          <p:cNvPr id="4108" name="Rectangle 16"/>
          <p:cNvSpPr>
            <a:spLocks noChangeArrowheads="1"/>
          </p:cNvSpPr>
          <p:nvPr/>
        </p:nvSpPr>
        <p:spPr bwMode="auto">
          <a:xfrm>
            <a:off x="4633913" y="5410200"/>
            <a:ext cx="17494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+ 2w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2</a:t>
            </a:r>
            <a:r>
              <a:rPr lang="en-US" altLang="ko-KR" sz="3600" b="1">
                <a:latin typeface="Times New Roman" panose="02020603050405020304" pitchFamily="18" charset="0"/>
                <a:ea typeface="굴림" panose="020B0600000101010101" pitchFamily="34" charset="-127"/>
              </a:rPr>
              <a:t>w</a:t>
            </a:r>
            <a:r>
              <a:rPr lang="en-US" altLang="ko-KR" sz="3600" b="1" baseline="-25000">
                <a:latin typeface="Times New Roman" panose="02020603050405020304" pitchFamily="18" charset="0"/>
                <a:ea typeface="굴림" panose="020B0600000101010101" pitchFamily="34" charset="-127"/>
              </a:rPr>
              <a:t>3</a:t>
            </a:r>
          </a:p>
        </p:txBody>
      </p:sp>
      <p:sp>
        <p:nvSpPr>
          <p:cNvPr id="4109" name="Rectangle 1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975"/>
            <a:ext cx="8991600" cy="914400"/>
          </a:xfrm>
        </p:spPr>
        <p:txBody>
          <a:bodyPr lIns="90488" tIns="44450" rIns="90488" bIns="44450" anchorCtr="1"/>
          <a:lstStyle/>
          <a:p>
            <a:r>
              <a:rPr lang="en-US" altLang="ko-KR" sz="3800">
                <a:ea typeface="굴림" panose="020B0600000101010101" pitchFamily="34" charset="-127"/>
              </a:rPr>
              <a:t>Three-Security Portfolio</a:t>
            </a:r>
          </a:p>
        </p:txBody>
      </p:sp>
      <p:graphicFrame>
        <p:nvGraphicFramePr>
          <p:cNvPr id="4098" name="Object 18"/>
          <p:cNvGraphicFramePr>
            <a:graphicFrameLocks noChangeAspect="1"/>
          </p:cNvGraphicFramePr>
          <p:nvPr/>
        </p:nvGraphicFramePr>
        <p:xfrm>
          <a:off x="1447800" y="1524000"/>
          <a:ext cx="6858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2171520" imgH="241200" progId="Equation.DSMT4">
                  <p:embed/>
                </p:oleObj>
              </mc:Choice>
              <mc:Fallback>
                <p:oleObj name="Equation" r:id="rId3" imgW="2171520" imgH="241200" progId="Equation.DSMT4">
                  <p:embed/>
                  <p:pic>
                    <p:nvPicPr>
                      <p:cNvPr id="409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524000"/>
                        <a:ext cx="6858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7263722"/>
      </p:ext>
    </p:extLst>
  </p:cSld>
  <p:clrMapOvr>
    <a:masterClrMapping/>
  </p:clrMapOvr>
  <p:transition>
    <p:strip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r>
              <a:rPr lang="en-US" sz="3200" dirty="0"/>
              <a:t>Portfolios of Two Risky Assets: </a:t>
            </a:r>
            <a:br>
              <a:rPr lang="en-US" sz="3200" dirty="0"/>
            </a:br>
            <a:r>
              <a:rPr lang="en-US" sz="3200" dirty="0"/>
              <a:t>Example — 50%/50% Split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en-US" dirty="0"/>
              <a:t>7-</a:t>
            </a:r>
            <a:fld id="{60B82242-213E-4211-AA77-7A37EA7539C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0948"/>
            <a:ext cx="8856410" cy="2125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539234"/>
              </p:ext>
            </p:extLst>
          </p:nvPr>
        </p:nvGraphicFramePr>
        <p:xfrm>
          <a:off x="2996101" y="4474630"/>
          <a:ext cx="6119813" cy="1608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4" imgW="2946240" imgH="774360" progId="Equation.DSMT4">
                  <p:embed/>
                </p:oleObj>
              </mc:Choice>
              <mc:Fallback>
                <p:oleObj name="Equation" r:id="rId4" imgW="2946240" imgH="77436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6101" y="4474630"/>
                        <a:ext cx="6119813" cy="1608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96888" y="3491688"/>
            <a:ext cx="2647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600" dirty="0">
                <a:latin typeface="+mn-lt"/>
              </a:rPr>
              <a:t>Expected Return: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001963" y="3548063"/>
          <a:ext cx="4770437" cy="846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6" imgW="2438280" imgH="431640" progId="Equation.DSMT4">
                  <p:embed/>
                </p:oleObj>
              </mc:Choice>
              <mc:Fallback>
                <p:oleObj name="Equation" r:id="rId6" imgW="2438280" imgH="43164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3" y="3548063"/>
                        <a:ext cx="4770437" cy="8463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39763" y="4500792"/>
            <a:ext cx="2362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600" dirty="0">
                <a:latin typeface="+mn-lt"/>
              </a:rPr>
              <a:t>Variance:</a:t>
            </a:r>
          </a:p>
        </p:txBody>
      </p:sp>
    </p:spTree>
    <p:extLst>
      <p:ext uri="{BB962C8B-B14F-4D97-AF65-F5344CB8AC3E}">
        <p14:creationId xmlns:p14="http://schemas.microsoft.com/office/powerpoint/2010/main" val="26726602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10e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6867</TotalTime>
  <Words>1233</Words>
  <Application>Microsoft Office PowerPoint</Application>
  <PresentationFormat>On-screen Show (4:3)</PresentationFormat>
  <Paragraphs>155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8" baseType="lpstr">
      <vt:lpstr>굴림</vt:lpstr>
      <vt:lpstr>ＭＳ Ｐゴシック</vt:lpstr>
      <vt:lpstr>Abadi MT Condensed Extra Bold</vt:lpstr>
      <vt:lpstr>Arial</vt:lpstr>
      <vt:lpstr>Calibri</vt:lpstr>
      <vt:lpstr>CG Times</vt:lpstr>
      <vt:lpstr>Constantia</vt:lpstr>
      <vt:lpstr>Symbol</vt:lpstr>
      <vt:lpstr>Times New Roman</vt:lpstr>
      <vt:lpstr>1_10e PPT template</vt:lpstr>
      <vt:lpstr>Equation</vt:lpstr>
      <vt:lpstr>Chapter Seven</vt:lpstr>
      <vt:lpstr>Chapter Overview</vt:lpstr>
      <vt:lpstr>Portfolios of Two Risky Assets</vt:lpstr>
      <vt:lpstr>Portfolios of Two Risky Assets:  Return</vt:lpstr>
      <vt:lpstr>Portfolios of Two Risky Assets:  Risk</vt:lpstr>
      <vt:lpstr>Portfolios of Two Risky Assets: Covariance</vt:lpstr>
      <vt:lpstr>Table 7.2 Computation of Portfolio Variance From the Covariance Matrix</vt:lpstr>
      <vt:lpstr>Three-Security Portfolio</vt:lpstr>
      <vt:lpstr>Portfolios of Two Risky Assets:  Example — 50%/50% Split</vt:lpstr>
      <vt:lpstr>Another numerical example</vt:lpstr>
      <vt:lpstr>Portfolios of Two Risky Assets:  Correlation Coefficients</vt:lpstr>
      <vt:lpstr>Portfolios of Two Risky Assets:  Correlation Coefficients</vt:lpstr>
      <vt:lpstr> Case I: ρDE = 1 </vt:lpstr>
      <vt:lpstr>Case II: ρDE = -1</vt:lpstr>
      <vt:lpstr>Table 7.3 Expected Return and Standard Deviation with Various Correlation Coefficients</vt:lpstr>
      <vt:lpstr>Figure 7.5 Portfolio Expected Return as a Function of Standard Deviation </vt:lpstr>
      <vt:lpstr>The Minimum Variance Portfolio</vt:lpstr>
      <vt:lpstr>Figure 7.6 The Opportunity Set of the Debt and Equity Funds and Two Feasible CALs</vt:lpstr>
      <vt:lpstr>The Sharpe Ratio</vt:lpstr>
      <vt:lpstr>Figure 7.7 Debt and Equity Funds with the Optimal Risky Portfolio</vt:lpstr>
      <vt:lpstr>Excel Application for two securities case</vt:lpstr>
      <vt:lpstr>Analytical Solution for two securities case</vt:lpstr>
      <vt:lpstr>Figure 7.8 Determination of the Optimal Overall Portfolio</vt:lpstr>
      <vt:lpstr>Figure 7.9 The Proportions of the Optimal Complete (Overall) Portfolio</vt:lpstr>
      <vt:lpstr>Markowitz Portfolio Optimization Model</vt:lpstr>
      <vt:lpstr>Figure 7.10 The Minimum-Variance  Frontier of Risky Assets</vt:lpstr>
      <vt:lpstr>Markowitz Portfolio Optimization Model</vt:lpstr>
      <vt:lpstr>Figure 7.11 The Efficient Frontier of  Risky Assets with the Optimal CAL</vt:lpstr>
      <vt:lpstr>Markowitz Portfolio Optimization Model</vt:lpstr>
      <vt:lpstr>Figure 7.13 Capital Allocation Lines with Various Portfolios from the Efficient Set</vt:lpstr>
      <vt:lpstr>Excel Application for Multiple Securities</vt:lpstr>
      <vt:lpstr>Markowitz Portfolio Optimization Model</vt:lpstr>
      <vt:lpstr>Markowitz Portfolio Optimization Model</vt:lpstr>
      <vt:lpstr>Table 7.4 Risk Reduction of  Equally Weighted Portfolios</vt:lpstr>
      <vt:lpstr>Diversification and Portfolio Risk</vt:lpstr>
      <vt:lpstr>Figure 7.1 Portfolio Risk and  the Number of Stocks in the Portfolio</vt:lpstr>
      <vt:lpstr>Figure 7.2 Portfolio Diversification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</dc:creator>
  <cp:lastModifiedBy>Kee Chung</cp:lastModifiedBy>
  <cp:revision>239</cp:revision>
  <dcterms:created xsi:type="dcterms:W3CDTF">2004-10-03T21:09:17Z</dcterms:created>
  <dcterms:modified xsi:type="dcterms:W3CDTF">2025-02-19T15:01:32Z</dcterms:modified>
</cp:coreProperties>
</file>