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1"/>
  </p:sldMasterIdLst>
  <p:notesMasterIdLst>
    <p:notesMasterId r:id="rId42"/>
  </p:notesMasterIdLst>
  <p:handoutMasterIdLst>
    <p:handoutMasterId r:id="rId43"/>
  </p:handoutMasterIdLst>
  <p:sldIdLst>
    <p:sldId id="292" r:id="rId2"/>
    <p:sldId id="338" r:id="rId3"/>
    <p:sldId id="336" r:id="rId4"/>
    <p:sldId id="293" r:id="rId5"/>
    <p:sldId id="347" r:id="rId6"/>
    <p:sldId id="294" r:id="rId7"/>
    <p:sldId id="349" r:id="rId8"/>
    <p:sldId id="295" r:id="rId9"/>
    <p:sldId id="296" r:id="rId10"/>
    <p:sldId id="348" r:id="rId11"/>
    <p:sldId id="297" r:id="rId12"/>
    <p:sldId id="299" r:id="rId13"/>
    <p:sldId id="303" r:id="rId14"/>
    <p:sldId id="304" r:id="rId15"/>
    <p:sldId id="326" r:id="rId16"/>
    <p:sldId id="306" r:id="rId17"/>
    <p:sldId id="308" r:id="rId18"/>
    <p:sldId id="339" r:id="rId19"/>
    <p:sldId id="340" r:id="rId20"/>
    <p:sldId id="350" r:id="rId21"/>
    <p:sldId id="341" r:id="rId22"/>
    <p:sldId id="342" r:id="rId23"/>
    <p:sldId id="328" r:id="rId24"/>
    <p:sldId id="329" r:id="rId25"/>
    <p:sldId id="343" r:id="rId26"/>
    <p:sldId id="312" r:id="rId27"/>
    <p:sldId id="314" r:id="rId28"/>
    <p:sldId id="315" r:id="rId29"/>
    <p:sldId id="316" r:id="rId30"/>
    <p:sldId id="317" r:id="rId31"/>
    <p:sldId id="344" r:id="rId32"/>
    <p:sldId id="345" r:id="rId33"/>
    <p:sldId id="346" r:id="rId34"/>
    <p:sldId id="318" r:id="rId35"/>
    <p:sldId id="319" r:id="rId36"/>
    <p:sldId id="320" r:id="rId37"/>
    <p:sldId id="321" r:id="rId38"/>
    <p:sldId id="322" r:id="rId39"/>
    <p:sldId id="330" r:id="rId40"/>
    <p:sldId id="335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9B9B"/>
    <a:srgbClr val="00BEB9"/>
    <a:srgbClr val="00CAC5"/>
    <a:srgbClr val="00CFCA"/>
    <a:srgbClr val="CCFFFF"/>
    <a:srgbClr val="009E9A"/>
    <a:srgbClr val="000066"/>
    <a:srgbClr val="97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03" autoAdjust="0"/>
    <p:restoredTop sz="89348" autoAdjust="0"/>
  </p:normalViewPr>
  <p:slideViewPr>
    <p:cSldViewPr>
      <p:cViewPr varScale="1">
        <p:scale>
          <a:sx n="107" d="100"/>
          <a:sy n="107" d="100"/>
        </p:scale>
        <p:origin x="199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88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658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C331F0D5-48F8-4BF0-B7F7-39EF84B052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347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331F0D5-48F8-4BF0-B7F7-39EF84B052D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63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Risk Averse: </a:t>
            </a:r>
            <a:r>
              <a:rPr lang="en-US" i="0" dirty="0"/>
              <a:t>Rejects</a:t>
            </a:r>
            <a:r>
              <a:rPr lang="en-US" i="0" baseline="0" dirty="0"/>
              <a:t> investment portfolios that are fair games or worse</a:t>
            </a:r>
          </a:p>
          <a:p>
            <a:r>
              <a:rPr lang="en-US" i="1" baseline="0" dirty="0"/>
              <a:t>Risk-neutral: </a:t>
            </a:r>
            <a:r>
              <a:rPr lang="en-US" i="0" baseline="0" dirty="0"/>
              <a:t>Judges risky prospects solely by their expected returns</a:t>
            </a:r>
          </a:p>
          <a:p>
            <a:r>
              <a:rPr lang="en-US" i="1" baseline="0" dirty="0"/>
              <a:t>Risk Lover: </a:t>
            </a:r>
            <a:r>
              <a:rPr lang="en-US" i="0" baseline="0" dirty="0"/>
              <a:t>Accepts a fair game or gamble; the investor adjusts the expected return upward to take into account the “fun” of confronting the prospect’s risk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02DF03-1B33-BC46-83F8-3BE79744AC3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439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002B5C">
            <a:alpha val="2470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3400" y="61626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5029200" y="6162675"/>
            <a:ext cx="4114800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b="0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-30162" y="1219200"/>
            <a:ext cx="9144001" cy="15240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33400" y="61626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029200" y="6162675"/>
            <a:ext cx="4114800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b="0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1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20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20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20BFF0E9-BB29-427C-98F9-1A5072BE8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>
            <a:lvl1pPr>
              <a:buClr>
                <a:srgbClr val="C00000"/>
              </a:buClr>
              <a:defRPr/>
            </a:lvl1pPr>
            <a:lvl2pPr>
              <a:buClr>
                <a:srgbClr val="C00000"/>
              </a:buClr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C0000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3400" y="62769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029200" y="6276975"/>
            <a:ext cx="4114800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b="0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91" indent="-342891">
              <a:buClr>
                <a:srgbClr val="C00000"/>
              </a:buClr>
              <a:buFont typeface="Arial" pitchFamily="34" charset="0"/>
              <a:buChar char="•"/>
              <a:defRPr/>
            </a:lvl1pPr>
            <a:lvl2pPr marL="742932" indent="-285744">
              <a:buClr>
                <a:srgbClr val="C00000"/>
              </a:buClr>
              <a:buFont typeface="Arial" pitchFamily="34" charset="0"/>
              <a:buChar char="•"/>
              <a:defRPr/>
            </a:lvl2pPr>
            <a:lvl3pPr marL="1142971" indent="-228594">
              <a:buClr>
                <a:srgbClr val="C00000"/>
              </a:buClr>
              <a:buFont typeface="Arial" pitchFamily="34" charset="0"/>
              <a:buChar char="•"/>
              <a:defRPr/>
            </a:lvl3pPr>
            <a:lvl4pPr marL="1600160" indent="-228594">
              <a:buClr>
                <a:srgbClr val="C00000"/>
              </a:buClr>
              <a:buFont typeface="Arial" pitchFamily="34" charset="0"/>
              <a:buChar char="•"/>
              <a:defRPr/>
            </a:lvl4pPr>
            <a:lvl5pPr marL="2057349" indent="-228594">
              <a:buClr>
                <a:srgbClr val="C00000"/>
              </a:buClr>
              <a:buFont typeface="Arial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Constantia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7119DE4F-5CEA-46B6-B65B-075739E42D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extBox 9"/>
          <p:cNvSpPr txBox="1">
            <a:spLocks noChangeArrowheads="1"/>
          </p:cNvSpPr>
          <p:nvPr userDrawn="1"/>
        </p:nvSpPr>
        <p:spPr>
          <a:xfrm>
            <a:off x="57151" y="6388101"/>
            <a:ext cx="1600200" cy="365125"/>
          </a:xfrm>
          <a:prstGeom prst="rect">
            <a:avLst/>
          </a:prstGeom>
          <a:noFill/>
          <a:ln/>
        </p:spPr>
        <p:txBody>
          <a:bodyPr lIns="45720" rIns="45720" anchor="ctr">
            <a:norm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200" b="0" dirty="0">
                <a:latin typeface="Times New Roman" pitchFamily="18" charset="0"/>
              </a:rPr>
              <a:t>6-</a:t>
            </a:r>
            <a:fld id="{2B29380E-C5E0-407A-B94E-BDD5F33F7C4C}" type="slidenum">
              <a:rPr lang="en-US" sz="1200" b="0">
                <a:latin typeface="Times New Roman" pitchFamily="18" charset="0"/>
              </a:rPr>
              <a:pPr algn="l">
                <a:defRPr/>
              </a:pPr>
              <a:t>‹#›</a:t>
            </a:fld>
            <a:endParaRPr lang="en-US" sz="1200" b="0" dirty="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 marL="342891" indent="-342891">
              <a:buClr>
                <a:srgbClr val="C00000"/>
              </a:buClr>
              <a:buFont typeface="Arial" pitchFamily="34" charset="0"/>
              <a:buChar char="•"/>
              <a:defRPr sz="2800"/>
            </a:lvl1pPr>
            <a:lvl2pPr marL="742932" indent="-285744">
              <a:buClr>
                <a:srgbClr val="C00000"/>
              </a:buClr>
              <a:buFont typeface="Arial" pitchFamily="34" charset="0"/>
              <a:buChar char="•"/>
              <a:defRPr sz="2400"/>
            </a:lvl2pPr>
            <a:lvl3pPr marL="1142971" indent="-228594">
              <a:buClr>
                <a:srgbClr val="C00000"/>
              </a:buClr>
              <a:buFont typeface="Arial" pitchFamily="34" charset="0"/>
              <a:buChar char="•"/>
              <a:defRPr sz="2000"/>
            </a:lvl3pPr>
            <a:lvl4pPr marL="1600160" indent="-228594">
              <a:buClr>
                <a:srgbClr val="C00000"/>
              </a:buClr>
              <a:buFont typeface="Arial" pitchFamily="34" charset="0"/>
              <a:buChar char="•"/>
              <a:defRPr sz="1800"/>
            </a:lvl4pPr>
            <a:lvl5pPr marL="2057349" indent="-228594">
              <a:buClr>
                <a:srgbClr val="C00000"/>
              </a:buClr>
              <a:buFont typeface="Arial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 rtlCol="0">
            <a:normAutofit/>
          </a:bodyPr>
          <a:lstStyle>
            <a:lvl1pPr>
              <a:defRPr lang="en-US" sz="2800" smtClean="0"/>
            </a:lvl1pPr>
            <a:lvl2pPr>
              <a:defRPr lang="en-US" sz="2400" smtClean="0"/>
            </a:lvl2pPr>
            <a:lvl3pPr>
              <a:defRPr lang="en-US" sz="2000" smtClean="0"/>
            </a:lvl3pPr>
            <a:lvl4pPr>
              <a:defRPr lang="en-US" sz="1800" smtClean="0"/>
            </a:lvl4pPr>
            <a:lvl5pPr>
              <a:defRPr lang="en-US"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/>
          <p:cNvSpPr txBox="1">
            <a:spLocks noChangeArrowheads="1"/>
          </p:cNvSpPr>
          <p:nvPr userDrawn="1"/>
        </p:nvSpPr>
        <p:spPr>
          <a:xfrm>
            <a:off x="57151" y="6388101"/>
            <a:ext cx="1600200" cy="365125"/>
          </a:xfrm>
          <a:prstGeom prst="rect">
            <a:avLst/>
          </a:prstGeom>
          <a:noFill/>
          <a:ln/>
        </p:spPr>
        <p:txBody>
          <a:bodyPr lIns="45720" rIns="45720" anchor="ctr">
            <a:norm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200" b="0" dirty="0">
                <a:latin typeface="Times New Roman" pitchFamily="18" charset="0"/>
              </a:rPr>
              <a:t>6-</a:t>
            </a:r>
            <a:fld id="{2B29380E-C5E0-407A-B94E-BDD5F33F7C4C}" type="slidenum">
              <a:rPr lang="en-US" sz="1200" b="0">
                <a:latin typeface="Times New Roman" pitchFamily="18" charset="0"/>
              </a:rPr>
              <a:pPr algn="l">
                <a:defRPr/>
              </a:pPr>
              <a:t>‹#›</a:t>
            </a:fld>
            <a:endParaRPr lang="en-US" sz="1200" b="0" dirty="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buClr>
                <a:srgbClr val="C00000"/>
              </a:buClr>
              <a:defRPr sz="2400"/>
            </a:lvl1pPr>
            <a:lvl2pPr>
              <a:buClr>
                <a:srgbClr val="C00000"/>
              </a:buClr>
              <a:defRPr sz="2000"/>
            </a:lvl2pPr>
            <a:lvl3pPr>
              <a:buClr>
                <a:srgbClr val="C00000"/>
              </a:buClr>
              <a:defRPr sz="1800"/>
            </a:lvl3pPr>
            <a:lvl4pPr>
              <a:buClr>
                <a:srgbClr val="C00000"/>
              </a:buClr>
              <a:defRPr sz="1600"/>
            </a:lvl4pPr>
            <a:lvl5pPr>
              <a:buClr>
                <a:srgbClr val="C0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buClr>
                <a:srgbClr val="C00000"/>
              </a:buClr>
              <a:defRPr sz="2400"/>
            </a:lvl1pPr>
            <a:lvl2pPr>
              <a:buClr>
                <a:srgbClr val="C00000"/>
              </a:buClr>
              <a:defRPr sz="2000"/>
            </a:lvl2pPr>
            <a:lvl3pPr>
              <a:buClr>
                <a:srgbClr val="C00000"/>
              </a:buClr>
              <a:defRPr sz="1800"/>
            </a:lvl3pPr>
            <a:lvl4pPr>
              <a:buClr>
                <a:srgbClr val="C00000"/>
              </a:buClr>
              <a:defRPr sz="1600"/>
            </a:lvl4pPr>
            <a:lvl5pPr>
              <a:buClr>
                <a:srgbClr val="C00000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>
            <a:spLocks noChangeArrowheads="1"/>
          </p:cNvSpPr>
          <p:nvPr userDrawn="1"/>
        </p:nvSpPr>
        <p:spPr>
          <a:xfrm>
            <a:off x="57151" y="6388101"/>
            <a:ext cx="1600200" cy="365125"/>
          </a:xfrm>
          <a:prstGeom prst="rect">
            <a:avLst/>
          </a:prstGeom>
          <a:noFill/>
          <a:ln/>
        </p:spPr>
        <p:txBody>
          <a:bodyPr lIns="45720" rIns="45720" anchor="ctr">
            <a:norm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200" b="0" dirty="0">
                <a:latin typeface="Times New Roman" pitchFamily="18" charset="0"/>
              </a:rPr>
              <a:t>6-</a:t>
            </a:r>
            <a:fld id="{2B29380E-C5E0-407A-B94E-BDD5F33F7C4C}" type="slidenum">
              <a:rPr lang="en-US" sz="1200" b="0">
                <a:latin typeface="Times New Roman" pitchFamily="18" charset="0"/>
              </a:rPr>
              <a:pPr algn="l">
                <a:defRPr/>
              </a:pPr>
              <a:t>‹#›</a:t>
            </a:fld>
            <a:endParaRPr lang="en-US" sz="1200" b="0" dirty="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buClr>
                <a:srgbClr val="C00000"/>
              </a:buClr>
              <a:defRPr sz="2800"/>
            </a:lvl2pPr>
            <a:lvl3pPr>
              <a:buClr>
                <a:srgbClr val="C00000"/>
              </a:buClr>
              <a:defRPr sz="2400"/>
            </a:lvl3pPr>
            <a:lvl4pPr>
              <a:buClr>
                <a:srgbClr val="C00000"/>
              </a:buClr>
              <a:defRPr sz="2000"/>
            </a:lvl4pPr>
            <a:lvl5pPr>
              <a:buClr>
                <a:srgbClr val="C0000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188913"/>
            <a:ext cx="8305800" cy="10668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33400" y="6276975"/>
            <a:ext cx="8610600" cy="457200"/>
          </a:xfrm>
          <a:prstGeom prst="rect">
            <a:avLst/>
          </a:prstGeom>
          <a:solidFill>
            <a:srgbClr val="002B5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b="0">
              <a:ea typeface="ＭＳ Ｐゴシック" charset="0"/>
              <a:cs typeface="+mn-cs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029200" y="6276975"/>
            <a:ext cx="4114800" cy="40011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INVESTMENTS</a:t>
            </a:r>
            <a:r>
              <a:rPr lang="en-US" b="0" dirty="0">
                <a:latin typeface="Constantia" pitchFamily="18" charset="0"/>
                <a:ea typeface="ＭＳ Ｐゴシック" charset="0"/>
                <a:cs typeface="+mn-cs"/>
              </a:rPr>
              <a:t> </a:t>
            </a:r>
            <a:r>
              <a:rPr lang="en-US" sz="20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|</a:t>
            </a:r>
            <a:r>
              <a:rPr lang="en-US" sz="1400" b="0" dirty="0">
                <a:solidFill>
                  <a:schemeClr val="bg1"/>
                </a:solidFill>
                <a:latin typeface="Constantia" pitchFamily="18" charset="0"/>
                <a:ea typeface="ＭＳ Ｐゴシック" charset="0"/>
                <a:cs typeface="+mn-cs"/>
              </a:rPr>
              <a:t> BODIE, KANE, MARCUS</a:t>
            </a:r>
          </a:p>
        </p:txBody>
      </p:sp>
      <p:sp>
        <p:nvSpPr>
          <p:cNvPr id="21509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Constantia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onstantia" pitchFamily="18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su.buffalo.edu/~keechung/Lecture%20Notes%20and%20Syllabus%20(MGF633)/Investor%20Profile%20Questionnaire%20_%20Charles%20Schwab.pdf" TargetMode="External"/><Relationship Id="rId2" Type="http://schemas.openxmlformats.org/officeDocument/2006/relationships/hyperlink" Target="https://www.schwab.com/resource/investment-questionnaire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1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nbc.com/quotes/US3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5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6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0.wmf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ol.com/investing/how-to-invest/index-funds/average-return/" TargetMode="External"/><Relationship Id="rId2" Type="http://schemas.openxmlformats.org/officeDocument/2006/relationships/hyperlink" Target="https://www.investopedia.com/ask/answers/042415/what-average-annual-return-sp-500.asp#:~:text=Key%20Takeaways&amp;text=The%20index%20acts%20as%20a,through%20the%20end%20of%202021.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/>
              <a:t>Chapter Six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r>
              <a:rPr dirty="0"/>
              <a:t>Capital Allocation to Risky Assets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Risk Averse Investors:</a:t>
            </a:r>
          </a:p>
          <a:p>
            <a:endParaRPr lang="en-US" dirty="0"/>
          </a:p>
          <a:p>
            <a:r>
              <a:rPr lang="en-US" dirty="0"/>
              <a:t>Risk-Neutral Investors: </a:t>
            </a:r>
          </a:p>
          <a:p>
            <a:endParaRPr lang="en-US" dirty="0"/>
          </a:p>
          <a:p>
            <a:r>
              <a:rPr lang="en-US" dirty="0"/>
              <a:t>Risk Lovers:</a:t>
            </a:r>
            <a:endParaRPr lang="en-US" sz="2800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Investor Types</a:t>
            </a:r>
            <a:endParaRPr lang="en-US" i="1" dirty="0">
              <a:latin typeface="Constantia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170618" y="1961947"/>
          <a:ext cx="1231447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4" imgW="380880" imgH="177480" progId="Equation.DSMT4">
                  <p:embed/>
                </p:oleObj>
              </mc:Choice>
              <mc:Fallback>
                <p:oleObj name="Equation" r:id="rId4" imgW="380880" imgH="17748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70618" y="1961947"/>
                        <a:ext cx="1231447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170165" y="3125444"/>
          <a:ext cx="1231900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6" imgW="380880" imgH="177480" progId="Equation.DSMT4">
                  <p:embed/>
                </p:oleObj>
              </mc:Choice>
              <mc:Fallback>
                <p:oleObj name="Equation" r:id="rId6" imgW="380880" imgH="177480" progId="Equation.DSMT4">
                  <p:embed/>
                  <p:pic>
                    <p:nvPicPr>
                      <p:cNvPr id="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165" y="3125444"/>
                        <a:ext cx="1231900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1" y="5309729"/>
            <a:ext cx="46482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i="1" dirty="0">
                <a:solidFill>
                  <a:srgbClr val="254061"/>
                </a:solidFill>
              </a:rPr>
              <a:t>Where A</a:t>
            </a:r>
            <a:r>
              <a:rPr lang="en-US" dirty="0">
                <a:solidFill>
                  <a:srgbClr val="254061"/>
                </a:solidFill>
              </a:rPr>
              <a:t> = Coefficient of risk aversion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dirty="0"/>
              <a:t>6-</a:t>
            </a:r>
            <a:fld id="{1FB29749-CE48-41AD-9177-EDEFF4019D49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170165" y="4364537"/>
          <a:ext cx="11906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8" imgW="368280" imgH="177480" progId="Equation.DSMT4">
                  <p:embed/>
                </p:oleObj>
              </mc:Choice>
              <mc:Fallback>
                <p:oleObj name="Equation" r:id="rId8" imgW="368280" imgH="17748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0165" y="4364537"/>
                        <a:ext cx="1190625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0168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686800" cy="1143000"/>
          </a:xfrm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/>
              <a:t>Table 6.2 Utility Scores of Portfolios with Varying Degrees of Risk Aversion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286001"/>
            <a:ext cx="9144000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0488" tIns="44451" rIns="90488" bIns="444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40000"/>
              </a:spcBef>
              <a:buFont typeface="Arial" charset="0"/>
              <a:buChar char="•"/>
            </a:pPr>
            <a:r>
              <a:rPr dirty="0">
                <a:hlinkClick r:id="rId2"/>
              </a:rPr>
              <a:t>Use questionnaires </a:t>
            </a:r>
            <a:r>
              <a:rPr lang="en-US" dirty="0"/>
              <a:t>  </a:t>
            </a:r>
            <a:r>
              <a:rPr lang="en-US" dirty="0">
                <a:hlinkClick r:id="rId3"/>
              </a:rPr>
              <a:t>PDF</a:t>
            </a:r>
            <a:endParaRPr dirty="0"/>
          </a:p>
          <a:p>
            <a:pPr eaLnBrk="1" hangingPunct="1">
              <a:spcBef>
                <a:spcPct val="40000"/>
              </a:spcBef>
              <a:buFont typeface="Arial" charset="0"/>
              <a:buChar char="•"/>
            </a:pPr>
            <a:r>
              <a:rPr dirty="0"/>
              <a:t>Observe individuals</a:t>
            </a:r>
            <a:r>
              <a:rPr altLang="ja-JP" dirty="0"/>
              <a:t>’</a:t>
            </a:r>
            <a:r>
              <a:rPr dirty="0"/>
              <a:t> decisions when confronted with risk</a:t>
            </a:r>
          </a:p>
          <a:p>
            <a:pPr eaLnBrk="1" hangingPunct="1">
              <a:spcBef>
                <a:spcPct val="40000"/>
              </a:spcBef>
              <a:buFont typeface="Arial" charset="0"/>
              <a:buChar char="•"/>
            </a:pPr>
            <a:r>
              <a:rPr dirty="0"/>
              <a:t>Observe how much people are willing to pay to avoid risk</a:t>
            </a:r>
          </a:p>
        </p:txBody>
      </p:sp>
      <p:sp>
        <p:nvSpPr>
          <p:cNvPr id="23554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800"/>
              <a:t>Estimating Risk Aversion</a:t>
            </a:r>
            <a:endParaRPr lang="en-US" sz="3800" i="1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0488" tIns="44451" rIns="90488" bIns="444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1800"/>
              </a:spcBef>
              <a:buFont typeface="Arial" charset="0"/>
              <a:buChar char="•"/>
            </a:pPr>
            <a:r>
              <a:t>Asset Allocation</a:t>
            </a:r>
          </a:p>
          <a:p>
            <a:pPr lvl="1" eaLnBrk="1" hangingPunct="1">
              <a:spcBef>
                <a:spcPts val="1800"/>
              </a:spcBef>
              <a:buFont typeface="Arial" charset="0"/>
              <a:buChar char="•"/>
            </a:pPr>
            <a:r>
              <a:t>The choice among broad asset classes that represents a very important part of portfolio construction</a:t>
            </a:r>
          </a:p>
          <a:p>
            <a:pPr eaLnBrk="1" hangingPunct="1">
              <a:spcBef>
                <a:spcPts val="1800"/>
              </a:spcBef>
              <a:buFont typeface="Arial" charset="0"/>
              <a:buChar char="•"/>
            </a:pPr>
            <a:r>
              <a:t>The simplest way to control risk is to manipulate the fraction of the portfolio invested in risk-free assets versus the portion invested in the risky assets</a:t>
            </a:r>
          </a:p>
          <a:p>
            <a:pPr eaLnBrk="1" hangingPunct="1">
              <a:spcBef>
                <a:spcPts val="1800"/>
              </a:spcBef>
              <a:buFont typeface="Arial" charset="0"/>
              <a:buChar char="•"/>
            </a:pPr>
            <a:endParaRPr/>
          </a:p>
          <a:p>
            <a:pPr eaLnBrk="1" hangingPunct="1">
              <a:buFontTx/>
              <a:buNone/>
            </a:pPr>
            <a:endParaRPr/>
          </a:p>
        </p:txBody>
      </p:sp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800"/>
              <a:t>Capital Allocation Across Risky </a:t>
            </a:r>
            <a:br>
              <a:rPr lang="en-US" sz="3800"/>
            </a:br>
            <a:r>
              <a:rPr lang="en-US" sz="3800"/>
              <a:t>and Risk-Free Portfolios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90" name="Group 18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2" cy="2834355"/>
        </p:xfrm>
        <a:graphic>
          <a:graphicData uri="http://schemas.openxmlformats.org/drawingml/2006/table">
            <a:tbl>
              <a:tblPr/>
              <a:tblGrid>
                <a:gridCol w="4496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market value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$300,000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Risk-free money market fund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$90,000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Equities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$113,400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Bonds (long-term)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$96,600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Total risk assets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$210,000</a:t>
                      </a:r>
                    </a:p>
                  </a:txBody>
                  <a:tcPr marL="101809" marR="101809" marT="45709" marB="4570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34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800"/>
              <a:t>Basic Asset Allocation Example</a:t>
            </a:r>
          </a:p>
        </p:txBody>
      </p:sp>
      <p:graphicFrame>
        <p:nvGraphicFramePr>
          <p:cNvPr id="3074" name="Object 49"/>
          <p:cNvGraphicFramePr>
            <a:graphicFrameLocks noChangeAspect="1"/>
          </p:cNvGraphicFramePr>
          <p:nvPr/>
        </p:nvGraphicFramePr>
        <p:xfrm>
          <a:off x="381000" y="4648201"/>
          <a:ext cx="373380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3" imgW="1397000" imgH="419100" progId="Equation.3">
                  <p:embed/>
                </p:oleObj>
              </mc:Choice>
              <mc:Fallback>
                <p:oleObj name="Equation" r:id="rId3" imgW="1397000" imgH="419100" progId="Equation.3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648201"/>
                        <a:ext cx="3733800" cy="1119188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50"/>
          <p:cNvGraphicFramePr>
            <a:graphicFrameLocks noChangeAspect="1"/>
          </p:cNvGraphicFramePr>
          <p:nvPr/>
        </p:nvGraphicFramePr>
        <p:xfrm>
          <a:off x="4800601" y="4648200"/>
          <a:ext cx="3602039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5" imgW="1320227" imgH="418918" progId="Equation.3">
                  <p:embed/>
                </p:oleObj>
              </mc:Choice>
              <mc:Fallback>
                <p:oleObj name="Equation" r:id="rId5" imgW="1320227" imgH="418918" progId="Equation.3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1" y="4648200"/>
                        <a:ext cx="3602039" cy="11430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dirty="0"/>
              <a:t>Let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i="1" dirty="0"/>
              <a:t>y </a:t>
            </a:r>
            <a:r>
              <a:rPr dirty="0"/>
              <a:t>= Weight of the risky portfolio, P, in the</a:t>
            </a:r>
            <a:r>
              <a:rPr i="1" dirty="0"/>
              <a:t> </a:t>
            </a:r>
            <a:r>
              <a:rPr dirty="0"/>
              <a:t>complete portfolio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dirty="0"/>
              <a:t>(1-</a:t>
            </a:r>
            <a:r>
              <a:rPr i="1" dirty="0"/>
              <a:t>y</a:t>
            </a:r>
            <a:r>
              <a:rPr dirty="0"/>
              <a:t>) = Weight of risk-free assets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sz="2800" dirty="0"/>
          </a:p>
          <a:p>
            <a:pPr eaLnBrk="1" fontAlgn="auto" hangingPunct="1">
              <a:spcAft>
                <a:spcPts val="0"/>
              </a:spcAft>
              <a:defRPr/>
            </a:pPr>
            <a:endParaRPr sz="2800" dirty="0"/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sz="2800" dirty="0"/>
          </a:p>
        </p:txBody>
      </p:sp>
      <p:sp>
        <p:nvSpPr>
          <p:cNvPr id="417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eaLnBrk="1" hangingPunct="1"/>
            <a:r>
              <a:rPr lang="en-US" sz="3800"/>
              <a:t>Basic Asset Allocation Example</a:t>
            </a:r>
          </a:p>
        </p:txBody>
      </p:sp>
      <p:graphicFrame>
        <p:nvGraphicFramePr>
          <p:cNvPr id="4098" name="Object 71"/>
          <p:cNvGraphicFramePr>
            <a:graphicFrameLocks noChangeAspect="1"/>
          </p:cNvGraphicFramePr>
          <p:nvPr/>
        </p:nvGraphicFramePr>
        <p:xfrm>
          <a:off x="1549400" y="3962400"/>
          <a:ext cx="243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3" imgW="1219200" imgH="419100" progId="Equation.3">
                  <p:embed/>
                </p:oleObj>
              </mc:Choice>
              <mc:Fallback>
                <p:oleObj name="Equation" r:id="rId3" imgW="1219200" imgH="419100" progId="Equation.3">
                  <p:embed/>
                  <p:pic>
                    <p:nvPicPr>
                      <p:cNvPr id="0" name="Picture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3962400"/>
                        <a:ext cx="2438400" cy="8382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72"/>
          <p:cNvGraphicFramePr>
            <a:graphicFrameLocks noChangeAspect="1"/>
          </p:cNvGraphicFramePr>
          <p:nvPr/>
        </p:nvGraphicFramePr>
        <p:xfrm>
          <a:off x="4978400" y="3962400"/>
          <a:ext cx="279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5" imgW="1397000" imgH="419100" progId="Equation.3">
                  <p:embed/>
                </p:oleObj>
              </mc:Choice>
              <mc:Fallback>
                <p:oleObj name="Equation" r:id="rId5" imgW="1397000" imgH="419100" progId="Equation.3">
                  <p:embed/>
                  <p:pic>
                    <p:nvPicPr>
                      <p:cNvPr id="0" name="Picture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3962400"/>
                        <a:ext cx="2794000" cy="8382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73"/>
          <p:cNvGraphicFramePr>
            <a:graphicFrameLocks noChangeAspect="1"/>
          </p:cNvGraphicFramePr>
          <p:nvPr/>
        </p:nvGraphicFramePr>
        <p:xfrm>
          <a:off x="1549400" y="5181600"/>
          <a:ext cx="27162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7" imgW="1244600" imgH="419100" progId="Equation.3">
                  <p:embed/>
                </p:oleObj>
              </mc:Choice>
              <mc:Fallback>
                <p:oleObj name="Equation" r:id="rId7" imgW="1244600" imgH="419100" progId="Equation.3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5181600"/>
                        <a:ext cx="2716213" cy="9144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74"/>
          <p:cNvGraphicFramePr>
            <a:graphicFrameLocks noChangeAspect="1"/>
          </p:cNvGraphicFramePr>
          <p:nvPr/>
        </p:nvGraphicFramePr>
        <p:xfrm>
          <a:off x="5054601" y="5257801"/>
          <a:ext cx="25019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9" imgW="1231366" imgH="418918" progId="Equation.3">
                  <p:embed/>
                </p:oleObj>
              </mc:Choice>
              <mc:Fallback>
                <p:oleObj name="Equation" r:id="rId9" imgW="1231366" imgH="418918" progId="Equation.3">
                  <p:embed/>
                  <p:pic>
                    <p:nvPicPr>
                      <p:cNvPr id="0" name="Picture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601" y="5257801"/>
                        <a:ext cx="2501900" cy="8509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0488" tIns="44451" rIns="90488" bIns="444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Char char="•"/>
            </a:pPr>
            <a:r>
              <a:rPr dirty="0"/>
              <a:t>Only the government can issue default-free securities</a:t>
            </a:r>
          </a:p>
          <a:p>
            <a:pPr lvl="1" eaLnBrk="1" hangingPunct="1">
              <a:buFont typeface="Arial" charset="0"/>
              <a:buChar char="•"/>
            </a:pPr>
            <a:r>
              <a:rPr dirty="0"/>
              <a:t>A security is risk-free in real terms only if its price is indexed and maturity is equal to investor</a:t>
            </a:r>
            <a:r>
              <a:rPr altLang="ja-JP" dirty="0"/>
              <a:t>’</a:t>
            </a:r>
            <a:r>
              <a:rPr dirty="0"/>
              <a:t>s holding period</a:t>
            </a:r>
          </a:p>
          <a:p>
            <a:pPr eaLnBrk="1" hangingPunct="1">
              <a:buFont typeface="Arial" charset="0"/>
              <a:buChar char="•"/>
            </a:pPr>
            <a:r>
              <a:rPr dirty="0">
                <a:hlinkClick r:id="rId2"/>
              </a:rPr>
              <a:t>T-bills</a:t>
            </a:r>
            <a:r>
              <a:rPr dirty="0"/>
              <a:t> viewed as </a:t>
            </a:r>
            <a:r>
              <a:rPr altLang="ja-JP" dirty="0"/>
              <a:t>“</a:t>
            </a:r>
            <a:r>
              <a:rPr dirty="0"/>
              <a:t>the</a:t>
            </a:r>
            <a:r>
              <a:rPr altLang="ja-JP" dirty="0"/>
              <a:t>”</a:t>
            </a:r>
            <a:r>
              <a:rPr dirty="0"/>
              <a:t> risk-free asset</a:t>
            </a:r>
          </a:p>
          <a:p>
            <a:pPr eaLnBrk="1" hangingPunct="1">
              <a:buFont typeface="Arial" charset="0"/>
              <a:buChar char="•"/>
            </a:pPr>
            <a:r>
              <a:rPr dirty="0"/>
              <a:t>Money market funds also considered risk-free in practice</a:t>
            </a:r>
          </a:p>
        </p:txBody>
      </p:sp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800"/>
              <a:t>The Risk-Free Asset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90488" tIns="44451" rIns="90488" bIns="444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Char char="•"/>
            </a:pPr>
            <a:r>
              <a:t>It</a:t>
            </a:r>
            <a:r>
              <a:rPr altLang="ja-JP"/>
              <a:t>’</a:t>
            </a:r>
            <a:r>
              <a:t>s possible to create a complete portfolio by splitting investment funds between safe and risky assets</a:t>
            </a:r>
          </a:p>
          <a:p>
            <a:pPr eaLnBrk="1" hangingPunct="1">
              <a:buFont typeface="Arial" charset="0"/>
              <a:buChar char="•"/>
            </a:pPr>
            <a:r>
              <a:t>Let</a:t>
            </a:r>
          </a:p>
          <a:p>
            <a:pPr lvl="1" eaLnBrk="1" hangingPunct="1">
              <a:buFont typeface="Arial" charset="0"/>
              <a:buChar char="•"/>
            </a:pPr>
            <a:r>
              <a:rPr i="1"/>
              <a:t>y</a:t>
            </a:r>
            <a:r>
              <a:t> = Portion allocated to the risky portfolio, </a:t>
            </a:r>
            <a:r>
              <a:rPr i="1"/>
              <a:t>P</a:t>
            </a:r>
          </a:p>
          <a:p>
            <a:pPr lvl="1" eaLnBrk="1" hangingPunct="1">
              <a:buFont typeface="Arial" charset="0"/>
              <a:buChar char="•"/>
            </a:pPr>
            <a:r>
              <a:t>(1 - </a:t>
            </a:r>
            <a:r>
              <a:rPr i="1"/>
              <a:t>y</a:t>
            </a:r>
            <a:r>
              <a:t>) = Portion to be invested in risk-free asset, </a:t>
            </a:r>
            <a:r>
              <a:rPr i="1"/>
              <a:t>F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800"/>
              <a:t>Portfolios of One Risky Asset and a Risk-Free Asset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1143001" y="2057401"/>
            <a:ext cx="6515834" cy="3006726"/>
            <a:chOff x="710" y="1248"/>
            <a:chExt cx="4446" cy="1894"/>
          </a:xfrm>
        </p:grpSpPr>
        <p:sp>
          <p:nvSpPr>
            <p:cNvPr id="22532" name="Rectangle 3"/>
            <p:cNvSpPr>
              <a:spLocks noChangeArrowheads="1"/>
            </p:cNvSpPr>
            <p:nvPr/>
          </p:nvSpPr>
          <p:spPr bwMode="auto">
            <a:xfrm>
              <a:off x="762" y="1248"/>
              <a:ext cx="112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r</a:t>
              </a:r>
              <a:r>
                <a:rPr lang="en-US" altLang="ko-KR" sz="3600" i="1" baseline="-25000">
                  <a:latin typeface="Times New Roman" panose="02020603050405020304" pitchFamily="18" charset="0"/>
                  <a:ea typeface="굴림" panose="020B0600000101010101" pitchFamily="34" charset="-127"/>
                </a:rPr>
                <a:t>f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 = 7%</a:t>
              </a:r>
            </a:p>
          </p:txBody>
        </p:sp>
        <p:sp>
          <p:nvSpPr>
            <p:cNvPr id="22533" name="Rectangle 4"/>
            <p:cNvSpPr>
              <a:spLocks noChangeArrowheads="1"/>
            </p:cNvSpPr>
            <p:nvPr/>
          </p:nvSpPr>
          <p:spPr bwMode="auto">
            <a:xfrm>
              <a:off x="3119" y="1277"/>
              <a:ext cx="1250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 i="1">
                  <a:latin typeface="Symbol" panose="05050102010706020507" pitchFamily="18" charset="2"/>
                  <a:ea typeface="굴림" panose="020B0600000101010101" pitchFamily="34" charset="-127"/>
                </a:rPr>
                <a:t></a:t>
              </a:r>
              <a:r>
                <a:rPr lang="en-US" altLang="ko-KR" sz="3600" i="1" baseline="-25000">
                  <a:latin typeface="Times New Roman" panose="02020603050405020304" pitchFamily="18" charset="0"/>
                  <a:ea typeface="굴림" panose="020B0600000101010101" pitchFamily="34" charset="-127"/>
                </a:rPr>
                <a:t>rf 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= 0%</a:t>
              </a:r>
            </a:p>
          </p:txBody>
        </p:sp>
        <p:sp>
          <p:nvSpPr>
            <p:cNvPr id="22534" name="Rectangle 5"/>
            <p:cNvSpPr>
              <a:spLocks noChangeArrowheads="1"/>
            </p:cNvSpPr>
            <p:nvPr/>
          </p:nvSpPr>
          <p:spPr bwMode="auto">
            <a:xfrm>
              <a:off x="710" y="1968"/>
              <a:ext cx="1739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E(r</a:t>
              </a:r>
              <a:r>
                <a:rPr lang="en-US" altLang="ko-KR" sz="3600" i="1" baseline="-25000">
                  <a:latin typeface="Times New Roman" panose="02020603050405020304" pitchFamily="18" charset="0"/>
                  <a:ea typeface="굴림" panose="020B0600000101010101" pitchFamily="34" charset="-127"/>
                </a:rPr>
                <a:t>p</a:t>
              </a:r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)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 = 15%</a:t>
              </a:r>
            </a:p>
          </p:txBody>
        </p:sp>
        <p:sp>
          <p:nvSpPr>
            <p:cNvPr id="22535" name="Rectangle 6"/>
            <p:cNvSpPr>
              <a:spLocks noChangeArrowheads="1"/>
            </p:cNvSpPr>
            <p:nvPr/>
          </p:nvSpPr>
          <p:spPr bwMode="auto">
            <a:xfrm>
              <a:off x="3087" y="1983"/>
              <a:ext cx="138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 i="1">
                  <a:latin typeface="Symbol" panose="05050102010706020507" pitchFamily="18" charset="2"/>
                  <a:ea typeface="굴림" panose="020B0600000101010101" pitchFamily="34" charset="-127"/>
                </a:rPr>
                <a:t></a:t>
              </a:r>
              <a:r>
                <a:rPr lang="en-US" altLang="ko-KR" sz="3600" i="1" baseline="-25000">
                  <a:latin typeface="Times New Roman" panose="02020603050405020304" pitchFamily="18" charset="0"/>
                  <a:ea typeface="굴림" panose="020B0600000101010101" pitchFamily="34" charset="-127"/>
                </a:rPr>
                <a:t>p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 = 22%</a:t>
              </a:r>
            </a:p>
          </p:txBody>
        </p:sp>
        <p:sp>
          <p:nvSpPr>
            <p:cNvPr id="22536" name="Rectangle 7"/>
            <p:cNvSpPr>
              <a:spLocks noChangeArrowheads="1"/>
            </p:cNvSpPr>
            <p:nvPr/>
          </p:nvSpPr>
          <p:spPr bwMode="auto">
            <a:xfrm>
              <a:off x="762" y="2736"/>
              <a:ext cx="1494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y 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= % in </a:t>
              </a:r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p</a:t>
              </a:r>
            </a:p>
          </p:txBody>
        </p:sp>
        <p:sp>
          <p:nvSpPr>
            <p:cNvPr id="22537" name="Rectangle 8"/>
            <p:cNvSpPr>
              <a:spLocks noChangeArrowheads="1"/>
            </p:cNvSpPr>
            <p:nvPr/>
          </p:nvSpPr>
          <p:spPr bwMode="auto">
            <a:xfrm>
              <a:off x="3154" y="2736"/>
              <a:ext cx="2002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(</a:t>
              </a:r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1-y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) = % in </a:t>
              </a:r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r</a:t>
              </a:r>
              <a:r>
                <a:rPr lang="en-US" altLang="ko-KR" sz="3600" i="1" baseline="-25000">
                  <a:latin typeface="Times New Roman" panose="02020603050405020304" pitchFamily="18" charset="0"/>
                  <a:ea typeface="굴림" panose="020B0600000101010101" pitchFamily="34" charset="-127"/>
                </a:rPr>
                <a:t>f</a:t>
              </a:r>
            </a:p>
          </p:txBody>
        </p:sp>
      </p:grpSp>
      <p:sp>
        <p:nvSpPr>
          <p:cNvPr id="22531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73025" y="53975"/>
            <a:ext cx="8991600" cy="914400"/>
          </a:xfrm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3800" dirty="0">
                <a:ea typeface="굴림" panose="020B0600000101010101" pitchFamily="34" charset="-127"/>
              </a:rPr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2380223920"/>
      </p:ext>
    </p:extLst>
  </p:cSld>
  <p:clrMapOvr>
    <a:masterClrMapping/>
  </p:clrMapOvr>
  <p:transition>
    <p:strips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2"/>
          <p:cNvGrpSpPr>
            <a:grpSpLocks/>
          </p:cNvGrpSpPr>
          <p:nvPr/>
        </p:nvGrpSpPr>
        <p:grpSpPr bwMode="auto">
          <a:xfrm>
            <a:off x="1143002" y="1905001"/>
            <a:ext cx="7254504" cy="3921126"/>
            <a:chOff x="320" y="1212"/>
            <a:chExt cx="4951" cy="2470"/>
          </a:xfrm>
        </p:grpSpPr>
        <p:sp>
          <p:nvSpPr>
            <p:cNvPr id="3077" name="Rectangle 3"/>
            <p:cNvSpPr>
              <a:spLocks noChangeArrowheads="1"/>
            </p:cNvSpPr>
            <p:nvPr/>
          </p:nvSpPr>
          <p:spPr bwMode="auto">
            <a:xfrm>
              <a:off x="320" y="1212"/>
              <a:ext cx="125" cy="2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ko-KR" altLang="ko-KR" sz="3600" baseline="-25000">
                <a:solidFill>
                  <a:srgbClr val="009E9A"/>
                </a:solidFill>
                <a:latin typeface="Times New Roman" panose="02020603050405020304" pitchFamily="18" charset="0"/>
                <a:ea typeface="굴림" panose="020B0600000101010101" pitchFamily="34" charset="-127"/>
              </a:endParaRPr>
            </a:p>
          </p:txBody>
        </p:sp>
        <p:sp>
          <p:nvSpPr>
            <p:cNvPr id="3078" name="Rectangle 4"/>
            <p:cNvSpPr>
              <a:spLocks noChangeArrowheads="1"/>
            </p:cNvSpPr>
            <p:nvPr/>
          </p:nvSpPr>
          <p:spPr bwMode="auto">
            <a:xfrm>
              <a:off x="372" y="1932"/>
              <a:ext cx="4899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r</a:t>
              </a:r>
              <a:r>
                <a:rPr lang="en-US" altLang="ko-KR" sz="3600" i="1" baseline="-25000">
                  <a:latin typeface="Times New Roman" panose="02020603050405020304" pitchFamily="18" charset="0"/>
                  <a:ea typeface="굴림" panose="020B0600000101010101" pitchFamily="34" charset="-127"/>
                </a:rPr>
                <a:t>c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 = complete or combined portfolio</a:t>
              </a:r>
            </a:p>
          </p:txBody>
        </p:sp>
        <p:sp>
          <p:nvSpPr>
            <p:cNvPr id="3079" name="Rectangle 5"/>
            <p:cNvSpPr>
              <a:spLocks noChangeArrowheads="1"/>
            </p:cNvSpPr>
            <p:nvPr/>
          </p:nvSpPr>
          <p:spPr bwMode="auto">
            <a:xfrm>
              <a:off x="1048" y="2508"/>
              <a:ext cx="2837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For example, </a:t>
              </a:r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y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 = .75</a:t>
              </a:r>
            </a:p>
          </p:txBody>
        </p:sp>
        <p:sp>
          <p:nvSpPr>
            <p:cNvPr id="3080" name="Rectangle 6"/>
            <p:cNvSpPr>
              <a:spLocks noChangeArrowheads="1"/>
            </p:cNvSpPr>
            <p:nvPr/>
          </p:nvSpPr>
          <p:spPr bwMode="auto">
            <a:xfrm>
              <a:off x="1048" y="2892"/>
              <a:ext cx="3430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E(r</a:t>
              </a:r>
              <a:r>
                <a:rPr lang="en-US" altLang="ko-KR" sz="3600" i="1" baseline="-25000">
                  <a:latin typeface="Times New Roman" panose="02020603050405020304" pitchFamily="18" charset="0"/>
                  <a:ea typeface="굴림" panose="020B0600000101010101" pitchFamily="34" charset="-127"/>
                </a:rPr>
                <a:t>c</a:t>
              </a:r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)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 = .75(.15) + .25(.07)</a:t>
              </a:r>
            </a:p>
          </p:txBody>
        </p:sp>
        <p:sp>
          <p:nvSpPr>
            <p:cNvPr id="3081" name="Rectangle 7"/>
            <p:cNvSpPr>
              <a:spLocks noChangeArrowheads="1"/>
            </p:cNvSpPr>
            <p:nvPr/>
          </p:nvSpPr>
          <p:spPr bwMode="auto">
            <a:xfrm>
              <a:off x="1776" y="3276"/>
              <a:ext cx="1856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= .13 or 13%</a:t>
              </a:r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73025" y="53975"/>
            <a:ext cx="8991600" cy="914400"/>
          </a:xfrm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3800" dirty="0">
                <a:ea typeface="굴림" panose="020B0600000101010101" pitchFamily="34" charset="-127"/>
              </a:rPr>
              <a:t>Expected Returns for Combinations</a:t>
            </a:r>
          </a:p>
        </p:txBody>
      </p:sp>
      <p:graphicFrame>
        <p:nvGraphicFramePr>
          <p:cNvPr id="3074" name="Object 9"/>
          <p:cNvGraphicFramePr>
            <a:graphicFrameLocks noChangeAspect="1"/>
          </p:cNvGraphicFramePr>
          <p:nvPr/>
        </p:nvGraphicFramePr>
        <p:xfrm>
          <a:off x="1828801" y="1524000"/>
          <a:ext cx="5381625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1549080" imgH="241200" progId="Equation.DSMT4">
                  <p:embed/>
                </p:oleObj>
              </mc:Choice>
              <mc:Fallback>
                <p:oleObj name="Equation" r:id="rId3" imgW="1549080" imgH="241200" progId="Equation.DSMT4">
                  <p:embed/>
                  <p:pic>
                    <p:nvPicPr>
                      <p:cNvPr id="307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1" y="1524000"/>
                        <a:ext cx="5381625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67697267"/>
      </p:ext>
    </p:extLst>
  </p:cSld>
  <p:clrMapOvr>
    <a:masterClrMapping/>
  </p:clrMapOvr>
  <p:transition>
    <p:strips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/>
          <a:lstStyle/>
          <a:p>
            <a:br>
              <a:rPr lang="en-US" altLang="en-US" sz="2400"/>
            </a:br>
            <a:br>
              <a:rPr lang="en-US" altLang="en-US" sz="2400"/>
            </a:br>
            <a:r>
              <a:rPr lang="en-US" altLang="en-US" sz="2800" b="1"/>
              <a:t>Three Steps in Investment Decisions – </a:t>
            </a:r>
            <a:br>
              <a:rPr lang="en-US" altLang="en-US" sz="2800" b="1"/>
            </a:br>
            <a:r>
              <a:rPr lang="en-US" altLang="en-US" sz="2800" b="1"/>
              <a:t>Top-down Approach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2578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en-US" sz="2400" i="1" dirty="0"/>
              <a:t>I.	  Capital Allocation Decision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sz="2400" dirty="0"/>
              <a:t>Allocate funds between risky and risk-free assets</a:t>
            </a:r>
            <a:endParaRPr lang="en-US" sz="2400" b="1" dirty="0"/>
          </a:p>
          <a:p>
            <a:pPr lvl="1">
              <a:buFont typeface="Wingdings" pitchFamily="2" charset="2"/>
              <a:buChar char="Ø"/>
              <a:defRPr/>
            </a:pPr>
            <a:r>
              <a:rPr lang="en-US" sz="2400" dirty="0"/>
              <a:t>Made at higher organization levels </a:t>
            </a:r>
          </a:p>
          <a:p>
            <a:pPr lvl="1">
              <a:buFontTx/>
              <a:buNone/>
              <a:defRPr/>
            </a:pPr>
            <a:endParaRPr lang="en-US" sz="2400" dirty="0"/>
          </a:p>
          <a:p>
            <a:pPr>
              <a:buFontTx/>
              <a:buNone/>
              <a:defRPr/>
            </a:pPr>
            <a:r>
              <a:rPr lang="en-US" sz="2400" i="1" dirty="0"/>
              <a:t>II.  Asset Allocation Decision	</a:t>
            </a:r>
          </a:p>
          <a:p>
            <a:pPr lvl="1">
              <a:buFont typeface="Wingdings" pitchFamily="2" charset="2"/>
              <a:buChar char="Ø"/>
              <a:defRPr/>
            </a:pPr>
            <a:r>
              <a:rPr lang="en-US" sz="2400"/>
              <a:t>Distribute risky </a:t>
            </a:r>
            <a:r>
              <a:rPr lang="en-US" sz="2400" dirty="0"/>
              <a:t>investments across asset classes – small-cap stocks, large-cap stocks, bonds, &amp; foreign assets</a:t>
            </a:r>
          </a:p>
          <a:p>
            <a:pPr lvl="1">
              <a:buFont typeface="Wingdings" pitchFamily="2" charset="2"/>
              <a:buChar char="Ø"/>
              <a:defRPr/>
            </a:pPr>
            <a:endParaRPr lang="en-US" sz="2000" dirty="0"/>
          </a:p>
          <a:p>
            <a:pPr>
              <a:buFontTx/>
              <a:buNone/>
              <a:defRPr/>
            </a:pPr>
            <a:r>
              <a:rPr lang="en-US" sz="2400" i="1" dirty="0"/>
              <a:t> III. Security Selection Decision</a:t>
            </a:r>
            <a:endParaRPr lang="en-US" sz="2400" dirty="0"/>
          </a:p>
          <a:p>
            <a:pPr lvl="1">
              <a:buFont typeface="Wingdings" pitchFamily="2" charset="2"/>
              <a:buChar char="Ø"/>
              <a:defRPr/>
            </a:pPr>
            <a:r>
              <a:rPr lang="en-US" sz="2400" dirty="0"/>
              <a:t>Select particular securities within each asset class</a:t>
            </a:r>
            <a:endParaRPr lang="en-US" sz="2400" b="1" dirty="0"/>
          </a:p>
          <a:p>
            <a:pPr lvl="1">
              <a:buFont typeface="Wingdings" pitchFamily="2" charset="2"/>
              <a:buChar char="Ø"/>
              <a:defRPr/>
            </a:pPr>
            <a:r>
              <a:rPr lang="en-US" sz="2400" dirty="0"/>
              <a:t>Made at lower organization levels</a:t>
            </a:r>
            <a:endParaRPr lang="en-US" sz="2400" b="1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319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07161D-E37D-5861-E061-B2D5372F33B9}"/>
              </a:ext>
            </a:extLst>
          </p:cNvPr>
          <p:cNvSpPr txBox="1"/>
          <p:nvPr/>
        </p:nvSpPr>
        <p:spPr>
          <a:xfrm>
            <a:off x="2895600" y="2514600"/>
            <a:ext cx="3657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60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맑은 고딕" panose="020B0503020000020004" pitchFamily="34" charset="-127"/>
                <a:cs typeface="+mn-cs"/>
              </a:rPr>
              <a:t>σ</a:t>
            </a:r>
            <a:r>
              <a:rPr lang="en-US" sz="6000" b="1" kern="1200" baseline="-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맑은 고딕" panose="020B0503020000020004" pitchFamily="34" charset="-127"/>
                <a:cs typeface="+mn-cs"/>
              </a:rPr>
              <a:t>c</a:t>
            </a:r>
            <a:r>
              <a:rPr lang="el-GR" sz="60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맑은 고딕" panose="020B0503020000020004" pitchFamily="34" charset="-127"/>
                <a:cs typeface="+mn-cs"/>
              </a:rPr>
              <a:t> </a:t>
            </a:r>
            <a:r>
              <a:rPr lang="en-US" sz="60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맑은 고딕" panose="020B0503020000020004" pitchFamily="34" charset="-127"/>
                <a:cs typeface="+mn-cs"/>
              </a:rPr>
              <a:t>= y</a:t>
            </a:r>
            <a:r>
              <a:rPr lang="el-GR" sz="60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맑은 고딕" panose="020B0503020000020004" pitchFamily="34" charset="-127"/>
                <a:cs typeface="+mn-cs"/>
              </a:rPr>
              <a:t>σ</a:t>
            </a:r>
            <a:r>
              <a:rPr lang="en-US" sz="6000" b="1" kern="1200" baseline="-30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맑은 고딕" panose="020B0503020000020004" pitchFamily="34" charset="-127"/>
                <a:cs typeface="+mn-cs"/>
              </a:rPr>
              <a:t>p </a:t>
            </a:r>
            <a:endParaRPr lang="en-US" sz="6000" dirty="0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385777B3-0F4E-0520-DB1C-5DDEAF3D7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2400" y="228600"/>
            <a:ext cx="899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Constantia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5pPr>
            <a:lvl6pPr marL="457189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6pPr>
            <a:lvl7pPr marL="914377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7pPr>
            <a:lvl8pPr marL="1371566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8pPr>
            <a:lvl9pPr marL="1828754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9pPr>
          </a:lstStyle>
          <a:p>
            <a:pPr eaLnBrk="1" hangingPunct="1"/>
            <a:r>
              <a:rPr lang="en-US" altLang="ko-KR" sz="3800" b="0" dirty="0">
                <a:ea typeface="굴림" panose="020B0600000101010101" pitchFamily="34" charset="-127"/>
              </a:rPr>
              <a:t>Standard Deviation of </a:t>
            </a:r>
          </a:p>
          <a:p>
            <a:pPr eaLnBrk="1" hangingPunct="1"/>
            <a:r>
              <a:rPr lang="en-US" altLang="ko-KR" sz="3800" b="0" dirty="0">
                <a:ea typeface="굴림" panose="020B0600000101010101" pitchFamily="34" charset="-127"/>
              </a:rPr>
              <a:t>Complete Portfolio</a:t>
            </a:r>
          </a:p>
        </p:txBody>
      </p:sp>
    </p:spTree>
    <p:extLst>
      <p:ext uri="{BB962C8B-B14F-4D97-AF65-F5344CB8AC3E}">
        <p14:creationId xmlns:p14="http://schemas.microsoft.com/office/powerpoint/2010/main" val="7900846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1276349" y="1352551"/>
            <a:ext cx="6090888" cy="4416425"/>
            <a:chOff x="346" y="1092"/>
            <a:chExt cx="4155" cy="2782"/>
          </a:xfrm>
        </p:grpSpPr>
        <p:sp>
          <p:nvSpPr>
            <p:cNvPr id="23559" name="Rectangle 3"/>
            <p:cNvSpPr>
              <a:spLocks noChangeArrowheads="1"/>
            </p:cNvSpPr>
            <p:nvPr/>
          </p:nvSpPr>
          <p:spPr bwMode="auto">
            <a:xfrm>
              <a:off x="606" y="1707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>
                  <a:latin typeface="Times New Roman" panose="02020603050405020304" pitchFamily="18" charset="0"/>
                  <a:ea typeface="굴림" panose="020B0600000101010101" pitchFamily="34" charset="-127"/>
                </a:rPr>
                <a:t>c</a:t>
              </a:r>
            </a:p>
          </p:txBody>
        </p:sp>
        <p:sp>
          <p:nvSpPr>
            <p:cNvPr id="23560" name="Rectangle 4"/>
            <p:cNvSpPr>
              <a:spLocks noChangeArrowheads="1"/>
            </p:cNvSpPr>
            <p:nvPr/>
          </p:nvSpPr>
          <p:spPr bwMode="auto">
            <a:xfrm>
              <a:off x="918" y="1572"/>
              <a:ext cx="3583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= .75(.22) = .165 or 16.5%</a:t>
              </a:r>
            </a:p>
          </p:txBody>
        </p:sp>
        <p:sp>
          <p:nvSpPr>
            <p:cNvPr id="23561" name="Rectangle 5"/>
            <p:cNvSpPr>
              <a:spLocks noChangeArrowheads="1"/>
            </p:cNvSpPr>
            <p:nvPr/>
          </p:nvSpPr>
          <p:spPr bwMode="auto">
            <a:xfrm>
              <a:off x="346" y="1092"/>
              <a:ext cx="2054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If </a:t>
              </a:r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y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 = .75, then</a:t>
              </a:r>
            </a:p>
          </p:txBody>
        </p:sp>
        <p:sp>
          <p:nvSpPr>
            <p:cNvPr id="23562" name="Rectangle 6"/>
            <p:cNvSpPr>
              <a:spLocks noChangeArrowheads="1"/>
            </p:cNvSpPr>
            <p:nvPr/>
          </p:nvSpPr>
          <p:spPr bwMode="auto">
            <a:xfrm>
              <a:off x="606" y="2643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>
                  <a:latin typeface="Times New Roman" panose="02020603050405020304" pitchFamily="18" charset="0"/>
                  <a:ea typeface="굴림" panose="020B0600000101010101" pitchFamily="34" charset="-127"/>
                </a:rPr>
                <a:t>c</a:t>
              </a:r>
            </a:p>
          </p:txBody>
        </p:sp>
        <p:sp>
          <p:nvSpPr>
            <p:cNvPr id="23563" name="Rectangle 7"/>
            <p:cNvSpPr>
              <a:spLocks noChangeArrowheads="1"/>
            </p:cNvSpPr>
            <p:nvPr/>
          </p:nvSpPr>
          <p:spPr bwMode="auto">
            <a:xfrm>
              <a:off x="918" y="2508"/>
              <a:ext cx="2953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= 1(.22) = .22 or 22%</a:t>
              </a:r>
            </a:p>
          </p:txBody>
        </p:sp>
        <p:sp>
          <p:nvSpPr>
            <p:cNvPr id="23564" name="Rectangle 8"/>
            <p:cNvSpPr>
              <a:spLocks noChangeArrowheads="1"/>
            </p:cNvSpPr>
            <p:nvPr/>
          </p:nvSpPr>
          <p:spPr bwMode="auto">
            <a:xfrm>
              <a:off x="346" y="2040"/>
              <a:ext cx="1065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If </a:t>
              </a:r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y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 = 1</a:t>
              </a:r>
            </a:p>
          </p:txBody>
        </p:sp>
        <p:sp>
          <p:nvSpPr>
            <p:cNvPr id="23565" name="Rectangle 9"/>
            <p:cNvSpPr>
              <a:spLocks noChangeArrowheads="1"/>
            </p:cNvSpPr>
            <p:nvPr/>
          </p:nvSpPr>
          <p:spPr bwMode="auto">
            <a:xfrm>
              <a:off x="580" y="3603"/>
              <a:ext cx="19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>
                  <a:latin typeface="Times New Roman" panose="02020603050405020304" pitchFamily="18" charset="0"/>
                  <a:ea typeface="굴림" panose="020B0600000101010101" pitchFamily="34" charset="-127"/>
                </a:rPr>
                <a:t>c</a:t>
              </a:r>
            </a:p>
          </p:txBody>
        </p:sp>
        <p:sp>
          <p:nvSpPr>
            <p:cNvPr id="23566" name="Rectangle 10"/>
            <p:cNvSpPr>
              <a:spLocks noChangeArrowheads="1"/>
            </p:cNvSpPr>
            <p:nvPr/>
          </p:nvSpPr>
          <p:spPr bwMode="auto">
            <a:xfrm>
              <a:off x="892" y="3468"/>
              <a:ext cx="2638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= (.22) = .00 or 0%</a:t>
              </a:r>
            </a:p>
          </p:txBody>
        </p:sp>
        <p:sp>
          <p:nvSpPr>
            <p:cNvPr id="23567" name="Rectangle 11"/>
            <p:cNvSpPr>
              <a:spLocks noChangeArrowheads="1"/>
            </p:cNvSpPr>
            <p:nvPr/>
          </p:nvSpPr>
          <p:spPr bwMode="auto">
            <a:xfrm>
              <a:off x="346" y="3036"/>
              <a:ext cx="1065" cy="4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1" rIns="90488" bIns="44451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If </a:t>
              </a:r>
              <a:r>
                <a:rPr lang="en-US" altLang="ko-KR" sz="3600" i="1">
                  <a:latin typeface="Times New Roman" panose="02020603050405020304" pitchFamily="18" charset="0"/>
                  <a:ea typeface="굴림" panose="020B0600000101010101" pitchFamily="34" charset="-127"/>
                </a:rPr>
                <a:t>y</a:t>
              </a:r>
              <a:r>
                <a:rPr lang="en-US" altLang="ko-KR" sz="3600">
                  <a:latin typeface="Times New Roman" panose="02020603050405020304" pitchFamily="18" charset="0"/>
                  <a:ea typeface="굴림" panose="020B0600000101010101" pitchFamily="34" charset="-127"/>
                </a:rPr>
                <a:t> = 0</a:t>
              </a:r>
            </a:p>
          </p:txBody>
        </p:sp>
      </p:grpSp>
      <p:sp>
        <p:nvSpPr>
          <p:cNvPr id="57356" name="Rectangle 12"/>
          <p:cNvSpPr>
            <a:spLocks noChangeArrowheads="1"/>
          </p:cNvSpPr>
          <p:nvPr/>
        </p:nvSpPr>
        <p:spPr bwMode="auto">
          <a:xfrm>
            <a:off x="1144588" y="5033964"/>
            <a:ext cx="522580" cy="766879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1" rIns="90488" bIns="44451">
            <a:spAutoFit/>
          </a:bodyPr>
          <a:lstStyle/>
          <a:p>
            <a:pPr eaLnBrk="0" hangingPunct="0">
              <a:defRPr/>
            </a:pPr>
            <a:r>
              <a:rPr lang="en-US" altLang="ko-KR" sz="4400" i="1">
                <a:latin typeface="Symbol" pitchFamily="18" charset="2"/>
                <a:ea typeface="굴림" charset="-127"/>
              </a:rPr>
              <a:t></a:t>
            </a:r>
          </a:p>
        </p:txBody>
      </p:sp>
      <p:sp>
        <p:nvSpPr>
          <p:cNvPr id="57357" name="Rectangle 13"/>
          <p:cNvSpPr>
            <a:spLocks noChangeArrowheads="1"/>
          </p:cNvSpPr>
          <p:nvPr/>
        </p:nvSpPr>
        <p:spPr bwMode="auto">
          <a:xfrm>
            <a:off x="1139826" y="3513139"/>
            <a:ext cx="517525" cy="766879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lIns="90488" tIns="44451" rIns="90488" bIns="44451">
            <a:spAutoFit/>
          </a:bodyPr>
          <a:lstStyle/>
          <a:p>
            <a:pPr eaLnBrk="0" hangingPunct="0">
              <a:defRPr/>
            </a:pPr>
            <a:r>
              <a:rPr lang="en-US" altLang="ko-KR" sz="4400" i="1">
                <a:latin typeface="Symbol" pitchFamily="18" charset="2"/>
                <a:ea typeface="굴림" charset="-127"/>
              </a:rPr>
              <a:t></a:t>
            </a:r>
          </a:p>
        </p:txBody>
      </p:sp>
      <p:sp>
        <p:nvSpPr>
          <p:cNvPr id="57358" name="Rectangle 14"/>
          <p:cNvSpPr>
            <a:spLocks noChangeArrowheads="1"/>
          </p:cNvSpPr>
          <p:nvPr/>
        </p:nvSpPr>
        <p:spPr bwMode="auto">
          <a:xfrm>
            <a:off x="1200151" y="2038351"/>
            <a:ext cx="522580" cy="766879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lIns="90488" tIns="44451" rIns="90488" bIns="44451">
            <a:spAutoFit/>
          </a:bodyPr>
          <a:lstStyle/>
          <a:p>
            <a:pPr eaLnBrk="0" hangingPunct="0">
              <a:defRPr/>
            </a:pPr>
            <a:r>
              <a:rPr lang="en-US" altLang="ko-KR" sz="4400" i="1">
                <a:latin typeface="Symbol" pitchFamily="18" charset="2"/>
                <a:ea typeface="굴림" charset="-127"/>
              </a:rPr>
              <a:t></a:t>
            </a:r>
          </a:p>
        </p:txBody>
      </p:sp>
      <p:sp>
        <p:nvSpPr>
          <p:cNvPr id="23558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73025" y="53975"/>
            <a:ext cx="8991600" cy="914400"/>
          </a:xfrm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3800" dirty="0">
                <a:ea typeface="굴림" panose="020B0600000101010101" pitchFamily="34" charset="-127"/>
              </a:rPr>
              <a:t>Combinations Without Leverage</a:t>
            </a:r>
          </a:p>
        </p:txBody>
      </p:sp>
      <p:sp>
        <p:nvSpPr>
          <p:cNvPr id="2" name="Rectangle 15">
            <a:extLst>
              <a:ext uri="{FF2B5EF4-FFF2-40B4-BE49-F238E27FC236}">
                <a16:creationId xmlns:a16="http://schemas.microsoft.com/office/drawing/2014/main" id="{3B0175AD-CF85-B06B-1209-57E43847B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75546"/>
            <a:ext cx="899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bg1"/>
                </a:solidFill>
                <a:latin typeface="Constantia" pitchFamily="18" charset="0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5pPr>
            <a:lvl6pPr marL="457189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6pPr>
            <a:lvl7pPr marL="914377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7pPr>
            <a:lvl8pPr marL="1371566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8pPr>
            <a:lvl9pPr marL="1828754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Constantia" pitchFamily="18" charset="0"/>
              </a:defRPr>
            </a:lvl9pPr>
          </a:lstStyle>
          <a:p>
            <a:pPr eaLnBrk="1" hangingPunct="1"/>
            <a:r>
              <a:rPr lang="en-US" altLang="ko-KR" sz="3800" b="0">
                <a:ea typeface="굴림" panose="020B0600000101010101" pitchFamily="34" charset="-127"/>
              </a:rPr>
              <a:t>Combinations Without Leverage</a:t>
            </a:r>
            <a:endParaRPr lang="en-US" altLang="ko-KR" sz="3800" b="0" dirty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2153060"/>
      </p:ext>
    </p:extLst>
  </p:cSld>
  <p:clrMapOvr>
    <a:masterClrMapping/>
  </p:clrMapOvr>
  <p:transition>
    <p:strips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838200"/>
          </a:xfrm>
        </p:spPr>
        <p:txBody>
          <a:bodyPr/>
          <a:lstStyle/>
          <a:p>
            <a:br>
              <a:rPr lang="en-US" altLang="en-US" sz="2400"/>
            </a:br>
            <a:br>
              <a:rPr lang="en-US" altLang="en-US" sz="2400"/>
            </a:br>
            <a:br>
              <a:rPr lang="en-US" altLang="en-US"/>
            </a:br>
            <a:endParaRPr lang="en-US" altLang="en-US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867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ko-KR" sz="4000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Capital Allocation Line (CAL)</a:t>
            </a:r>
          </a:p>
          <a:p>
            <a:pPr>
              <a:buFontTx/>
              <a:buNone/>
            </a:pP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     </a:t>
            </a:r>
            <a:r>
              <a:rPr lang="en-US" altLang="ko-KR" b="1" i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            E(</a:t>
            </a:r>
            <a:r>
              <a:rPr lang="en-US" altLang="ko-KR" b="1" i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i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c</a:t>
            </a:r>
            <a:r>
              <a:rPr lang="en-US" altLang="ko-KR" b="1" i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) = </a:t>
            </a:r>
            <a:r>
              <a:rPr lang="en-US" altLang="ko-KR" b="1" i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yE</a:t>
            </a:r>
            <a:r>
              <a:rPr lang="en-US" altLang="ko-KR" b="1" i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(</a:t>
            </a:r>
            <a:r>
              <a:rPr lang="en-US" altLang="ko-KR" b="1" i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i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p</a:t>
            </a:r>
            <a:r>
              <a:rPr lang="en-US" altLang="ko-KR" b="1" i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) + (1 – y)</a:t>
            </a:r>
            <a:r>
              <a:rPr lang="en-US" altLang="ko-KR" b="1" i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i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f</a:t>
            </a:r>
            <a:r>
              <a:rPr lang="en-US" altLang="ko-KR" b="1" i="1" baseline="-30000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</a:t>
            </a:r>
          </a:p>
          <a:p>
            <a:pPr>
              <a:buFontTx/>
              <a:buNone/>
            </a:pPr>
            <a:r>
              <a:rPr lang="en-US" altLang="ko-KR" b="1" i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                       = </a:t>
            </a:r>
            <a:r>
              <a:rPr lang="en-US" altLang="ko-KR" b="1" i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i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f</a:t>
            </a:r>
            <a:r>
              <a:rPr lang="en-US" altLang="ko-KR" b="1" i="1" baseline="-30000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</a:t>
            </a:r>
            <a:r>
              <a:rPr lang="en-US" altLang="ko-KR" b="1" i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+[(E(</a:t>
            </a:r>
            <a:r>
              <a:rPr lang="en-US" altLang="ko-KR" b="1" i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i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p</a:t>
            </a:r>
            <a:r>
              <a:rPr lang="en-US" altLang="ko-KR" b="1" i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) – </a:t>
            </a:r>
            <a:r>
              <a:rPr lang="en-US" altLang="ko-KR" b="1" i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i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f</a:t>
            </a:r>
            <a:r>
              <a:rPr lang="en-US" altLang="ko-KR" b="1" i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)]y                    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(1)</a:t>
            </a:r>
          </a:p>
          <a:p>
            <a:pPr>
              <a:buFontTx/>
              <a:buNone/>
            </a:pP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                       </a:t>
            </a:r>
            <a:r>
              <a:rPr lang="el-GR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σ</a:t>
            </a:r>
            <a:r>
              <a:rPr lang="en-US" altLang="ko-KR" b="1" baseline="-30000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c</a:t>
            </a:r>
            <a:r>
              <a:rPr lang="el-GR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= y</a:t>
            </a:r>
            <a:r>
              <a:rPr lang="el-GR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σ</a:t>
            </a:r>
            <a:r>
              <a:rPr lang="en-US" altLang="ko-KR" b="1" baseline="-30000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p 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→ y = </a:t>
            </a:r>
            <a:r>
              <a:rPr lang="el-GR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σ</a:t>
            </a:r>
            <a:r>
              <a:rPr lang="en-US" altLang="ko-KR" b="1" baseline="-30000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c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/</a:t>
            </a:r>
            <a:r>
              <a:rPr lang="el-GR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σ</a:t>
            </a:r>
            <a:r>
              <a:rPr lang="en-US" altLang="ko-KR" b="1" baseline="-30000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p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                (2)</a:t>
            </a:r>
          </a:p>
          <a:p>
            <a:pPr>
              <a:buFontTx/>
              <a:buNone/>
            </a:pPr>
            <a:endParaRPr lang="en-US" altLang="ko-KR" b="1" dirty="0">
              <a:latin typeface="Times New Roman" panose="02020603050405020304" pitchFamily="18" charset="0"/>
              <a:ea typeface="맑은 고딕" panose="020B0503020000020004" pitchFamily="34" charset="-127"/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From (1) and (2)</a:t>
            </a:r>
          </a:p>
          <a:p>
            <a:pPr>
              <a:buFontTx/>
              <a:buNone/>
            </a:pP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                E(</a:t>
            </a:r>
            <a:r>
              <a:rPr lang="en-US" altLang="ko-KR" b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c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) = </a:t>
            </a:r>
            <a:r>
              <a:rPr lang="en-US" altLang="ko-KR" b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f</a:t>
            </a:r>
            <a:r>
              <a:rPr lang="en-US" altLang="ko-KR" b="1" baseline="-30000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 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+[(E(</a:t>
            </a:r>
            <a:r>
              <a:rPr lang="en-US" altLang="ko-KR" b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p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) - </a:t>
            </a:r>
            <a:r>
              <a:rPr lang="en-US" altLang="ko-KR" b="1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r</a:t>
            </a:r>
            <a:r>
              <a:rPr lang="en-US" altLang="ko-KR" b="1" baseline="-30000" dirty="0" err="1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f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)/</a:t>
            </a:r>
            <a:r>
              <a:rPr lang="el-GR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σ</a:t>
            </a:r>
            <a:r>
              <a:rPr lang="en-US" altLang="ko-KR" b="1" baseline="-30000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p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]</a:t>
            </a:r>
            <a:r>
              <a:rPr lang="el-GR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σ</a:t>
            </a:r>
            <a:r>
              <a:rPr lang="en-US" altLang="ko-KR" b="1" baseline="-30000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c  </a:t>
            </a:r>
            <a:r>
              <a:rPr lang="en-US" altLang="ko-KR" b="1" dirty="0">
                <a:latin typeface="Times New Roman" panose="02020603050405020304" pitchFamily="18" charset="0"/>
                <a:ea typeface="맑은 고딕" panose="020B0503020000020004" pitchFamily="34" charset="-127"/>
                <a:sym typeface="Symbol" panose="05050102010706020507" pitchFamily="18" charset="2"/>
              </a:rPr>
              <a:t>(CAL)</a:t>
            </a:r>
            <a:endParaRPr lang="ko-KR" altLang="en-US" dirty="0">
              <a:ea typeface="굴림" panose="020B0600000101010101" pitchFamily="34" charset="-127"/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7442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E(</a:t>
            </a:r>
            <a:r>
              <a:rPr lang="en-US" altLang="ko-KR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ko-KR" sz="2800" b="1" baseline="-30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r>
              <a:rPr lang="en-US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) = </a:t>
            </a:r>
            <a:r>
              <a:rPr lang="en-US" altLang="ko-KR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ko-KR" sz="2800" b="1" baseline="-30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ko-KR" sz="2800" b="1" baseline="-30000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+[(E(</a:t>
            </a:r>
            <a:r>
              <a:rPr lang="en-US" altLang="ko-KR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ko-KR" sz="2800" b="1" baseline="-30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) - </a:t>
            </a:r>
            <a:r>
              <a:rPr lang="en-US" altLang="ko-KR" sz="2800" b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ko-KR" sz="2800" b="1" baseline="-30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en-US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)/</a:t>
            </a:r>
            <a:r>
              <a:rPr lang="el-GR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σ</a:t>
            </a:r>
            <a:r>
              <a:rPr lang="en-US" altLang="ko-KR" sz="2800" b="1" baseline="-30000" dirty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]</a:t>
            </a:r>
            <a:r>
              <a:rPr lang="el-GR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σ</a:t>
            </a:r>
            <a:r>
              <a:rPr lang="en-US" altLang="ko-KR" sz="2800" b="1" baseline="-30000" dirty="0">
                <a:latin typeface="Times New Roman" panose="02020603050405020304" pitchFamily="18" charset="0"/>
                <a:sym typeface="Symbol" panose="05050102010706020507" pitchFamily="18" charset="2"/>
              </a:rPr>
              <a:t>c </a:t>
            </a:r>
            <a:endParaRPr lang="ko-KR" altLang="en-US" sz="2800" dirty="0">
              <a:ea typeface="굴림" panose="020B0600000101010101" pitchFamily="34" charset="-127"/>
            </a:endParaRPr>
          </a:p>
          <a:p>
            <a:pPr marL="0" indent="0" eaLnBrk="1" hangingPunct="1">
              <a:buNone/>
            </a:pPr>
            <a:r>
              <a:rPr lang="en-US" sz="2800" dirty="0"/>
              <a:t>             </a:t>
            </a:r>
          </a:p>
          <a:p>
            <a:pPr marL="0" indent="0" eaLnBrk="1" hangingPunct="1">
              <a:buNone/>
            </a:pPr>
            <a:r>
              <a:rPr lang="en-US" sz="2800" dirty="0"/>
              <a:t> 	</a:t>
            </a:r>
            <a:r>
              <a:rPr lang="en-US" sz="2800" b="1" dirty="0"/>
              <a:t>   = 7 + [(15 – 7)/22]</a:t>
            </a:r>
            <a:r>
              <a:rPr lang="el-GR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σ</a:t>
            </a:r>
            <a:r>
              <a:rPr lang="en-US" altLang="ko-KR" sz="2800" b="1" baseline="-30000" dirty="0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endParaRPr lang="en-US" sz="2800" b="1" dirty="0"/>
          </a:p>
          <a:p>
            <a:pPr marL="0" indent="0" eaLnBrk="1" hangingPunct="1">
              <a:buNone/>
            </a:pPr>
            <a:r>
              <a:rPr lang="en-US" sz="2800" dirty="0"/>
              <a:t>	</a:t>
            </a:r>
          </a:p>
          <a:p>
            <a:pPr marL="0" indent="0" eaLnBrk="1" hangingPunct="1">
              <a:buNone/>
            </a:pPr>
            <a:r>
              <a:rPr lang="en-US" sz="2800" dirty="0"/>
              <a:t>	</a:t>
            </a:r>
            <a:r>
              <a:rPr lang="en-US" sz="2800" b="1" dirty="0"/>
              <a:t>   = 7 + (8/22)</a:t>
            </a:r>
            <a:r>
              <a:rPr lang="el-GR" altLang="ko-KR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σ</a:t>
            </a:r>
            <a:r>
              <a:rPr lang="en-US" altLang="ko-KR" sz="2800" b="1" baseline="-30000" dirty="0">
                <a:latin typeface="Times New Roman" panose="02020603050405020304" pitchFamily="18" charset="0"/>
                <a:sym typeface="Symbol" panose="05050102010706020507" pitchFamily="18" charset="2"/>
              </a:rPr>
              <a:t>c</a:t>
            </a:r>
            <a:endParaRPr lang="en-US" sz="2800" b="1" dirty="0"/>
          </a:p>
          <a:p>
            <a:pPr marL="0" indent="0" eaLnBrk="1" hangingPunct="1">
              <a:buNone/>
            </a:pPr>
            <a:r>
              <a:rPr lang="en-US" sz="2800" dirty="0"/>
              <a:t> 	</a:t>
            </a:r>
            <a:endParaRPr sz="2800" dirty="0"/>
          </a:p>
          <a:p>
            <a:pPr eaLnBrk="1" hangingPunct="1">
              <a:buFont typeface="Arial" charset="0"/>
              <a:buChar char="•"/>
            </a:pPr>
            <a:endParaRPr lang="en-US" sz="2800" dirty="0"/>
          </a:p>
          <a:p>
            <a:pPr eaLnBrk="1" hangingPunct="1">
              <a:buFont typeface="Arial" charset="0"/>
              <a:buChar char="•"/>
            </a:pPr>
            <a:endParaRPr sz="2800" dirty="0"/>
          </a:p>
        </p:txBody>
      </p:sp>
      <p:sp>
        <p:nvSpPr>
          <p:cNvPr id="721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48600" cy="1143000"/>
          </a:xfrm>
        </p:spPr>
        <p:txBody>
          <a:bodyPr/>
          <a:lstStyle/>
          <a:p>
            <a:pPr eaLnBrk="1" hangingPunct="1"/>
            <a:r>
              <a:rPr lang="en-US" sz="3800"/>
              <a:t>One Risky Asset and a Risk-Free Asset: Example</a:t>
            </a:r>
          </a:p>
        </p:txBody>
      </p:sp>
      <p:graphicFrame>
        <p:nvGraphicFramePr>
          <p:cNvPr id="6147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3937464"/>
              </p:ext>
            </p:extLst>
          </p:nvPr>
        </p:nvGraphicFramePr>
        <p:xfrm>
          <a:off x="1981200" y="4648201"/>
          <a:ext cx="3778251" cy="1174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1511280" imgH="469800" progId="">
                  <p:embed/>
                </p:oleObj>
              </mc:Choice>
              <mc:Fallback>
                <p:oleObj name="Equation" r:id="rId3" imgW="1511280" imgH="469800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648201"/>
                        <a:ext cx="3778251" cy="1174751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3200" dirty="0"/>
              <a:t>Figure 6.3 The Investment Opportunity Set </a:t>
            </a: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709739"/>
            <a:ext cx="6781800" cy="412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371601"/>
            <a:ext cx="8229600" cy="4754563"/>
          </a:xfrm>
          <a:noFill/>
        </p:spPr>
        <p:txBody>
          <a:bodyPr vert="horz" wrap="square" lIns="90488" tIns="44451" rIns="90488" bIns="444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en-US" altLang="ko-KR" sz="3000">
                <a:ea typeface="굴림" panose="020B0600000101010101" pitchFamily="34" charset="-127"/>
              </a:rPr>
              <a:t>Borrow at the Risk-Free Rate and invest in stock.</a:t>
            </a:r>
          </a:p>
          <a:p>
            <a:pPr eaLnBrk="1" hangingPunct="1">
              <a:buFontTx/>
              <a:buNone/>
            </a:pPr>
            <a:r>
              <a:rPr lang="en-US" altLang="ko-KR" sz="3000">
                <a:ea typeface="굴림" panose="020B0600000101010101" pitchFamily="34" charset="-127"/>
              </a:rPr>
              <a:t>Using 50% Leverage,</a:t>
            </a:r>
          </a:p>
          <a:p>
            <a:pPr eaLnBrk="1" hangingPunct="1">
              <a:buFontTx/>
              <a:buNone/>
            </a:pPr>
            <a:r>
              <a:rPr lang="en-US" altLang="ko-KR" sz="3000" i="1">
                <a:ea typeface="굴림" panose="020B0600000101010101" pitchFamily="34" charset="-127"/>
              </a:rPr>
              <a:t>r</a:t>
            </a:r>
            <a:r>
              <a:rPr lang="en-US" altLang="ko-KR" sz="3000" i="1" baseline="-25000">
                <a:ea typeface="굴림" panose="020B0600000101010101" pitchFamily="34" charset="-127"/>
              </a:rPr>
              <a:t>c</a:t>
            </a:r>
            <a:r>
              <a:rPr lang="en-US" altLang="ko-KR" sz="3000" i="1">
                <a:ea typeface="굴림" panose="020B0600000101010101" pitchFamily="34" charset="-127"/>
              </a:rPr>
              <a:t> </a:t>
            </a:r>
            <a:r>
              <a:rPr lang="en-US" altLang="ko-KR" sz="3000">
                <a:ea typeface="굴림" panose="020B0600000101010101" pitchFamily="34" charset="-127"/>
              </a:rPr>
              <a:t>= (-.5) (.07) + (1.5) (.15) = .19</a:t>
            </a:r>
          </a:p>
          <a:p>
            <a:pPr eaLnBrk="1" hangingPunct="1">
              <a:buFontTx/>
              <a:buNone/>
            </a:pPr>
            <a:endParaRPr lang="en-US" altLang="ko-KR" sz="3000">
              <a:ea typeface="굴림" panose="020B0600000101010101" pitchFamily="34" charset="-127"/>
            </a:endParaRPr>
          </a:p>
          <a:p>
            <a:pPr eaLnBrk="1" hangingPunct="1">
              <a:buFontTx/>
              <a:buNone/>
            </a:pPr>
            <a:r>
              <a:rPr lang="en-US" altLang="ko-KR" sz="3000" i="1">
                <a:latin typeface="Symbol" panose="05050102010706020507" pitchFamily="18" charset="2"/>
                <a:ea typeface="굴림" panose="020B0600000101010101" pitchFamily="34" charset="-127"/>
              </a:rPr>
              <a:t></a:t>
            </a:r>
            <a:r>
              <a:rPr lang="en-US" altLang="ko-KR" sz="3000" i="1" baseline="-25000">
                <a:ea typeface="굴림" panose="020B0600000101010101" pitchFamily="34" charset="-127"/>
              </a:rPr>
              <a:t>c</a:t>
            </a:r>
            <a:r>
              <a:rPr lang="en-US" altLang="ko-KR" sz="3000" i="1">
                <a:ea typeface="굴림" panose="020B0600000101010101" pitchFamily="34" charset="-127"/>
              </a:rPr>
              <a:t> </a:t>
            </a:r>
            <a:r>
              <a:rPr lang="en-US" altLang="ko-KR" sz="3000">
                <a:ea typeface="굴림" panose="020B0600000101010101" pitchFamily="34" charset="-127"/>
              </a:rPr>
              <a:t>= (1.5) (.22) = .33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73025" y="304799"/>
            <a:ext cx="8385175" cy="663575"/>
          </a:xfrm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3800" dirty="0">
                <a:ea typeface="굴림" panose="020B0600000101010101" pitchFamily="34" charset="-127"/>
              </a:rPr>
              <a:t>Capital Allocation Line with Leverage</a:t>
            </a:r>
          </a:p>
        </p:txBody>
      </p:sp>
    </p:spTree>
    <p:extLst>
      <p:ext uri="{BB962C8B-B14F-4D97-AF65-F5344CB8AC3E}">
        <p14:creationId xmlns:p14="http://schemas.microsoft.com/office/powerpoint/2010/main" val="1810901952"/>
      </p:ext>
    </p:extLst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2590801"/>
            <a:ext cx="8229600" cy="4525963"/>
          </a:xfrm>
        </p:spPr>
        <p:txBody>
          <a:bodyPr vert="horz" wrap="square" lIns="90488" tIns="44451" rIns="90488" bIns="444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Char char="•"/>
            </a:pPr>
            <a:r>
              <a:rPr dirty="0"/>
              <a:t>Capital allocation line with leverage</a:t>
            </a:r>
          </a:p>
          <a:p>
            <a:pPr lvl="1" eaLnBrk="1" hangingPunct="1">
              <a:buFont typeface="Arial" charset="0"/>
              <a:buChar char="•"/>
            </a:pPr>
            <a:r>
              <a:rPr dirty="0"/>
              <a:t>Lend at </a:t>
            </a:r>
            <a:r>
              <a:rPr i="1" dirty="0" err="1"/>
              <a:t>r</a:t>
            </a:r>
            <a:r>
              <a:rPr i="1" baseline="-25000" dirty="0" err="1"/>
              <a:t>f</a:t>
            </a:r>
            <a:r>
              <a:rPr i="1" baseline="-25000" dirty="0"/>
              <a:t> </a:t>
            </a:r>
            <a:r>
              <a:rPr dirty="0"/>
              <a:t>= 7% and borrow at </a:t>
            </a:r>
            <a:r>
              <a:rPr i="1" dirty="0" err="1"/>
              <a:t>r</a:t>
            </a:r>
            <a:r>
              <a:rPr i="1" baseline="-25000" dirty="0" err="1"/>
              <a:t>f</a:t>
            </a:r>
            <a:r>
              <a:rPr i="1" baseline="-25000" dirty="0"/>
              <a:t> </a:t>
            </a:r>
            <a:r>
              <a:rPr dirty="0"/>
              <a:t>= 9%</a:t>
            </a:r>
          </a:p>
          <a:p>
            <a:pPr lvl="2" eaLnBrk="1" hangingPunct="1">
              <a:spcBef>
                <a:spcPts val="1200"/>
              </a:spcBef>
              <a:buFont typeface="Arial" charset="0"/>
              <a:buChar char="•"/>
            </a:pPr>
            <a:r>
              <a:rPr sz="2800" dirty="0"/>
              <a:t>Lending range slope = 8/22 = 0.36</a:t>
            </a:r>
          </a:p>
          <a:p>
            <a:pPr lvl="2" eaLnBrk="1" hangingPunct="1">
              <a:spcBef>
                <a:spcPts val="1200"/>
              </a:spcBef>
              <a:buFont typeface="Arial" charset="0"/>
              <a:buChar char="•"/>
            </a:pPr>
            <a:r>
              <a:rPr sz="2800" dirty="0"/>
              <a:t>Borrowing range slope = 6/22 = 0.27</a:t>
            </a:r>
          </a:p>
          <a:p>
            <a:pPr lvl="1" eaLnBrk="1" hangingPunct="1">
              <a:buFont typeface="Arial" charset="0"/>
              <a:buChar char="•"/>
            </a:pPr>
            <a:r>
              <a:rPr dirty="0"/>
              <a:t>CAL kinks at</a:t>
            </a:r>
            <a:r>
              <a:rPr i="1" dirty="0"/>
              <a:t> P</a:t>
            </a:r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772400" cy="609600"/>
          </a:xfrm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3800" dirty="0">
                <a:ea typeface="굴림" panose="020B0600000101010101" pitchFamily="34" charset="-127"/>
              </a:rPr>
              <a:t>The Opportunity Set with Differential Borrowing and Lending Rates</a:t>
            </a:r>
            <a:endParaRPr lang="en-US" sz="3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2" y="1472193"/>
            <a:ext cx="6444031" cy="865707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8686800" cy="1143000"/>
          </a:xfrm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dirty="0"/>
              <a:t>Figure 6.4 The Opportunity Set with </a:t>
            </a:r>
            <a:br>
              <a:rPr lang="en-US" sz="3200" dirty="0"/>
            </a:br>
            <a:r>
              <a:rPr lang="en-US" sz="3200" dirty="0"/>
              <a:t>Differential Borrowing and Lending Rates</a:t>
            </a:r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1" y="1614490"/>
            <a:ext cx="6843713" cy="433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0488" tIns="44451" rIns="90488" bIns="44451" numCol="1" rtlCol="0" anchor="t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dirty="0"/>
              <a:t>The investor must choose one optimal portfolio, </a:t>
            </a:r>
            <a:r>
              <a:rPr i="1" dirty="0"/>
              <a:t>C,</a:t>
            </a:r>
            <a:r>
              <a:rPr dirty="0"/>
              <a:t> from the set of feasible choices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dirty="0"/>
              <a:t>Expected return of the complete portfolio:</a:t>
            </a:r>
          </a:p>
          <a:p>
            <a:pPr marL="457189" lvl="1" indent="0" eaLnBrk="1" fontAlgn="auto" hangingPunct="1">
              <a:spcAft>
                <a:spcPts val="0"/>
              </a:spcAft>
              <a:buNone/>
              <a:defRPr/>
            </a:pPr>
            <a:endParaRPr dirty="0"/>
          </a:p>
          <a:p>
            <a:pPr lvl="1" eaLnBrk="1" fontAlgn="auto" hangingPunct="1">
              <a:spcAft>
                <a:spcPts val="0"/>
              </a:spcAft>
              <a:defRPr/>
            </a:pPr>
            <a:endParaRPr dirty="0"/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dirty="0"/>
              <a:t>Variance:</a:t>
            </a:r>
          </a:p>
        </p:txBody>
      </p:sp>
      <p:sp>
        <p:nvSpPr>
          <p:cNvPr id="825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001000" cy="1143000"/>
          </a:xfrm>
        </p:spPr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800"/>
              <a:t>Risk Tolerance and Asset Allocation</a:t>
            </a:r>
          </a:p>
        </p:txBody>
      </p:sp>
      <p:graphicFrame>
        <p:nvGraphicFramePr>
          <p:cNvPr id="8249" name="Object 57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3" imgW="435285" imgH="677109" progId="">
                  <p:embed/>
                </p:oleObj>
              </mc:Choice>
              <mc:Fallback>
                <p:oleObj name="Equation" r:id="rId3" imgW="435285" imgH="677109" progId="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8988"/>
                        <a:ext cx="914400" cy="198437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0" name="Object 58"/>
          <p:cNvGraphicFramePr>
            <a:graphicFrameLocks noChangeAspect="1"/>
          </p:cNvGraphicFramePr>
          <p:nvPr/>
        </p:nvGraphicFramePr>
        <p:xfrm>
          <a:off x="1524000" y="3352800"/>
          <a:ext cx="5791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5" imgW="1485720" imgH="241200" progId="Equation.3">
                  <p:embed/>
                </p:oleObj>
              </mc:Choice>
              <mc:Fallback>
                <p:oleObj name="Equation" r:id="rId5" imgW="1485720" imgH="241200" progId="Equation.3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352800"/>
                        <a:ext cx="57912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51" name="Object 59"/>
          <p:cNvGraphicFramePr>
            <a:graphicFrameLocks noChangeAspect="1"/>
          </p:cNvGraphicFramePr>
          <p:nvPr/>
        </p:nvGraphicFramePr>
        <p:xfrm>
          <a:off x="1524001" y="4953001"/>
          <a:ext cx="2622551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7" imgW="672840" imgH="253800" progId="Equation.3">
                  <p:embed/>
                </p:oleObj>
              </mc:Choice>
              <mc:Fallback>
                <p:oleObj name="Equation" r:id="rId7" imgW="672840" imgH="253800" progId="Equation.3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1" y="4953001"/>
                        <a:ext cx="2622551" cy="803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200"/>
              <a:t>Table 6.4 Utility Levels for </a:t>
            </a:r>
            <a:br>
              <a:rPr lang="en-US" sz="3200"/>
            </a:br>
            <a:r>
              <a:rPr lang="en-US" sz="3200"/>
              <a:t>Various Positions in Risky Assets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3875" y="1609725"/>
            <a:ext cx="8096251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t>Risk aversion and its estimation</a:t>
            </a:r>
          </a:p>
          <a:p>
            <a:pPr eaLnBrk="1" hangingPunct="1">
              <a:buFont typeface="Arial" charset="0"/>
              <a:buChar char="•"/>
            </a:pPr>
            <a:r>
              <a:t>Two-step process of portfolio construction</a:t>
            </a:r>
          </a:p>
          <a:p>
            <a:pPr lvl="1" eaLnBrk="1" hangingPunct="1">
              <a:buFont typeface="Arial" charset="0"/>
              <a:buChar char="•"/>
            </a:pPr>
            <a:r>
              <a:t>Composition of risky portfolio</a:t>
            </a:r>
          </a:p>
          <a:p>
            <a:pPr lvl="1" eaLnBrk="1" hangingPunct="1">
              <a:buFont typeface="Arial" charset="0"/>
              <a:buChar char="•"/>
            </a:pPr>
            <a:r>
              <a:t>Capital allocation between risky and risk-free assets</a:t>
            </a:r>
          </a:p>
          <a:p>
            <a:pPr eaLnBrk="1" hangingPunct="1">
              <a:buFont typeface="Arial" charset="0"/>
              <a:buChar char="•"/>
            </a:pPr>
            <a:r>
              <a:t>Passive strategies and the capital market line (CML)</a:t>
            </a:r>
          </a:p>
          <a:p>
            <a:pPr eaLnBrk="1" hangingPunct="1">
              <a:buFont typeface="Arial" charset="0"/>
              <a:buChar char="•"/>
            </a:pPr>
            <a:endParaRPr/>
          </a:p>
        </p:txBody>
      </p:sp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Chapter Overview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dirty="0"/>
              <a:t>Figure 6.5 Utility as a Function of </a:t>
            </a:r>
            <a:br>
              <a:rPr lang="en-US" sz="3200" dirty="0"/>
            </a:br>
            <a:r>
              <a:rPr lang="en-US" sz="3200" dirty="0"/>
              <a:t>Allocation to the Risky Asset, </a:t>
            </a:r>
            <a:r>
              <a:rPr lang="en-US" sz="3200" i="1" dirty="0"/>
              <a:t>y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2777" y="1666877"/>
            <a:ext cx="7921625" cy="435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/>
          <a:lstStyle/>
          <a:p>
            <a:br>
              <a:rPr lang="en-US" altLang="en-US" sz="2400"/>
            </a:br>
            <a:r>
              <a:rPr lang="en-US" altLang="en-US" sz="4000"/>
              <a:t>Analytical Solution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76200" y="1295400"/>
            <a:ext cx="8991600" cy="4876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800" dirty="0"/>
              <a:t>                          U = E(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) – (1/2)A</a:t>
            </a:r>
            <a:r>
              <a:rPr lang="el-GR" altLang="en-US" sz="2800" dirty="0"/>
              <a:t>σ</a:t>
            </a:r>
            <a:r>
              <a:rPr lang="en-US" altLang="en-US" sz="2800" baseline="-25000" dirty="0"/>
              <a:t>c</a:t>
            </a:r>
            <a:r>
              <a:rPr lang="en-US" altLang="en-US" sz="2800" baseline="30000" dirty="0"/>
              <a:t>2 </a:t>
            </a:r>
            <a:r>
              <a:rPr lang="en-US" altLang="en-US" sz="2800" dirty="0"/>
              <a:t>                      	 (1)</a:t>
            </a:r>
            <a:endParaRPr lang="en-US" altLang="en-US" sz="2800" baseline="30000" dirty="0"/>
          </a:p>
          <a:p>
            <a:pPr>
              <a:buFontTx/>
              <a:buNone/>
            </a:pPr>
            <a:endParaRPr lang="en-US" altLang="en-US" sz="2800" baseline="30000" dirty="0"/>
          </a:p>
          <a:p>
            <a:pPr>
              <a:buFontTx/>
              <a:buNone/>
            </a:pPr>
            <a:r>
              <a:rPr lang="en-US" altLang="en-US" sz="2800" dirty="0"/>
              <a:t>where               E(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c</a:t>
            </a:r>
            <a:r>
              <a:rPr lang="en-US" altLang="en-US" sz="2800" dirty="0"/>
              <a:t>) = </a:t>
            </a:r>
            <a:r>
              <a:rPr lang="en-US" altLang="en-US" sz="2800" dirty="0" err="1"/>
              <a:t>yE</a:t>
            </a:r>
            <a:r>
              <a:rPr lang="en-US" altLang="en-US" sz="2800" dirty="0"/>
              <a:t>(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p</a:t>
            </a:r>
            <a:r>
              <a:rPr lang="en-US" altLang="en-US" sz="2800" dirty="0"/>
              <a:t>) + (1-y)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f</a:t>
            </a:r>
            <a:r>
              <a:rPr lang="en-US" altLang="en-US" sz="2800" dirty="0"/>
              <a:t>                     	 (2)                                                             			</a:t>
            </a:r>
            <a:r>
              <a:rPr lang="el-GR" altLang="en-US" sz="2800" dirty="0"/>
              <a:t>σ</a:t>
            </a:r>
            <a:r>
              <a:rPr lang="en-US" altLang="en-US" sz="2800" baseline="-25000" dirty="0"/>
              <a:t>c </a:t>
            </a:r>
            <a:r>
              <a:rPr lang="en-US" altLang="en-US" sz="2800" dirty="0"/>
              <a:t>= y</a:t>
            </a:r>
            <a:r>
              <a:rPr lang="el-GR" altLang="en-US" sz="2800" dirty="0"/>
              <a:t>σ</a:t>
            </a:r>
            <a:r>
              <a:rPr lang="en-US" altLang="en-US" sz="2800" baseline="-25000" dirty="0"/>
              <a:t>p         	                                      	 </a:t>
            </a:r>
            <a:r>
              <a:rPr lang="en-US" altLang="en-US" sz="2800" dirty="0"/>
              <a:t>(3)</a:t>
            </a:r>
            <a:endParaRPr lang="en-US" altLang="en-US" sz="2800" baseline="30000" dirty="0"/>
          </a:p>
          <a:p>
            <a:pPr>
              <a:buFontTx/>
              <a:buNone/>
            </a:pPr>
            <a:endParaRPr lang="en-US" altLang="en-US" sz="2800" baseline="30000" dirty="0"/>
          </a:p>
          <a:p>
            <a:pPr>
              <a:buFontTx/>
              <a:buNone/>
            </a:pPr>
            <a:r>
              <a:rPr lang="en-US" altLang="en-US" sz="2800" dirty="0"/>
              <a:t>Substituting (2) and</a:t>
            </a:r>
            <a:r>
              <a:rPr lang="en-US" altLang="en-US" sz="2800" baseline="30000" dirty="0"/>
              <a:t> </a:t>
            </a:r>
            <a:r>
              <a:rPr lang="en-US" altLang="en-US" sz="2800" dirty="0"/>
              <a:t>(3) into (1), we obtain</a:t>
            </a:r>
          </a:p>
          <a:p>
            <a:pPr>
              <a:buFontTx/>
              <a:buNone/>
            </a:pPr>
            <a:r>
              <a:rPr lang="en-US" altLang="en-US" sz="2800" dirty="0"/>
              <a:t>                  U = </a:t>
            </a:r>
            <a:r>
              <a:rPr lang="en-US" altLang="en-US" sz="2800" dirty="0" err="1"/>
              <a:t>yE</a:t>
            </a:r>
            <a:r>
              <a:rPr lang="en-US" altLang="en-US" sz="2800" dirty="0"/>
              <a:t>(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p</a:t>
            </a:r>
            <a:r>
              <a:rPr lang="en-US" altLang="en-US" sz="2800" dirty="0"/>
              <a:t>) + (1-y)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f</a:t>
            </a:r>
            <a:r>
              <a:rPr lang="en-US" altLang="en-US" sz="2800" dirty="0"/>
              <a:t> – (1/2)A(y</a:t>
            </a:r>
            <a:r>
              <a:rPr lang="el-GR" altLang="en-US" sz="2800" dirty="0"/>
              <a:t>σ</a:t>
            </a:r>
            <a:r>
              <a:rPr lang="en-US" altLang="en-US" sz="2800" baseline="-25000" dirty="0"/>
              <a:t>p</a:t>
            </a:r>
            <a:r>
              <a:rPr lang="en-US" altLang="en-US" sz="2800" dirty="0"/>
              <a:t>)</a:t>
            </a:r>
            <a:r>
              <a:rPr lang="en-US" altLang="en-US" sz="2800" baseline="30000" dirty="0"/>
              <a:t>2 </a:t>
            </a:r>
          </a:p>
          <a:p>
            <a:pPr>
              <a:buFontTx/>
              <a:buNone/>
            </a:pPr>
            <a:endParaRPr lang="en-US" altLang="en-US" sz="2800" dirty="0"/>
          </a:p>
          <a:p>
            <a:pPr>
              <a:buFontTx/>
              <a:buNone/>
            </a:pPr>
            <a:r>
              <a:rPr lang="en-US" altLang="en-US" sz="2800" dirty="0"/>
              <a:t>From             </a:t>
            </a:r>
            <a:r>
              <a:rPr lang="en-US" altLang="en-US" sz="2800" dirty="0" err="1"/>
              <a:t>dU</a:t>
            </a:r>
            <a:r>
              <a:rPr lang="en-US" altLang="en-US" sz="2800" dirty="0"/>
              <a:t>/</a:t>
            </a:r>
            <a:r>
              <a:rPr lang="en-US" altLang="en-US" sz="2800" dirty="0" err="1"/>
              <a:t>dy</a:t>
            </a:r>
            <a:r>
              <a:rPr lang="en-US" altLang="en-US" sz="2800" dirty="0"/>
              <a:t> = E(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p</a:t>
            </a:r>
            <a:r>
              <a:rPr lang="en-US" altLang="en-US" sz="2800" dirty="0"/>
              <a:t>) –  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f</a:t>
            </a:r>
            <a:r>
              <a:rPr lang="en-US" altLang="en-US" sz="2800" dirty="0"/>
              <a:t> – Ay</a:t>
            </a:r>
            <a:r>
              <a:rPr lang="el-GR" altLang="en-US" sz="2800" dirty="0"/>
              <a:t>σ</a:t>
            </a:r>
            <a:r>
              <a:rPr lang="en-US" altLang="en-US" sz="2800" baseline="-25000" dirty="0"/>
              <a:t>p</a:t>
            </a:r>
            <a:r>
              <a:rPr lang="en-US" altLang="en-US" sz="2800" baseline="30000" dirty="0"/>
              <a:t>2  </a:t>
            </a:r>
            <a:r>
              <a:rPr lang="en-US" altLang="en-US" sz="2800" dirty="0"/>
              <a:t>= 0, </a:t>
            </a:r>
          </a:p>
          <a:p>
            <a:pPr>
              <a:buFontTx/>
              <a:buNone/>
            </a:pPr>
            <a:r>
              <a:rPr lang="en-US" altLang="en-US" sz="2800" dirty="0"/>
              <a:t>                          y* = (E(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p</a:t>
            </a:r>
            <a:r>
              <a:rPr lang="en-US" altLang="en-US" sz="2800" dirty="0"/>
              <a:t>) –  </a:t>
            </a:r>
            <a:r>
              <a:rPr lang="en-US" altLang="en-US" sz="2800" dirty="0" err="1"/>
              <a:t>r</a:t>
            </a:r>
            <a:r>
              <a:rPr lang="en-US" altLang="en-US" sz="2800" baseline="-25000" dirty="0" err="1"/>
              <a:t>f</a:t>
            </a:r>
            <a:r>
              <a:rPr lang="en-US" altLang="en-US" sz="2800" dirty="0"/>
              <a:t>)/A</a:t>
            </a:r>
            <a:r>
              <a:rPr lang="el-GR" altLang="en-US" sz="2800" dirty="0"/>
              <a:t>σ</a:t>
            </a:r>
            <a:r>
              <a:rPr lang="en-US" altLang="en-US" sz="2800" baseline="-25000" dirty="0"/>
              <a:t>p</a:t>
            </a:r>
            <a:r>
              <a:rPr lang="en-US" altLang="en-US" sz="2800" baseline="30000" dirty="0"/>
              <a:t>2 </a:t>
            </a:r>
            <a:endParaRPr lang="en-US" altLang="en-US" sz="2800" dirty="0"/>
          </a:p>
          <a:p>
            <a:pPr>
              <a:buFontTx/>
              <a:buNone/>
            </a:pPr>
            <a:endParaRPr lang="en-US" altLang="en-US" sz="2800" dirty="0"/>
          </a:p>
          <a:p>
            <a:pPr>
              <a:buFontTx/>
              <a:buNone/>
            </a:pPr>
            <a:endParaRPr lang="en-US" altLang="en-US" sz="2800" baseline="30000" dirty="0"/>
          </a:p>
          <a:p>
            <a:pPr>
              <a:buFontTx/>
              <a:buNone/>
            </a:pPr>
            <a:endParaRPr lang="en-US" altLang="en-US" sz="2800" baseline="30000" dirty="0"/>
          </a:p>
        </p:txBody>
      </p:sp>
    </p:spTree>
    <p:extLst>
      <p:ext uri="{BB962C8B-B14F-4D97-AF65-F5344CB8AC3E}">
        <p14:creationId xmlns:p14="http://schemas.microsoft.com/office/powerpoint/2010/main" val="4267722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/>
              <a:t>             </a:t>
            </a:r>
          </a:p>
          <a:p>
            <a:pPr>
              <a:buFontTx/>
              <a:buNone/>
            </a:pPr>
            <a:r>
              <a:rPr lang="en-US" altLang="en-US" sz="2400" dirty="0"/>
              <a:t>             y* = (E(</a:t>
            </a:r>
            <a:r>
              <a:rPr lang="en-US" altLang="en-US" sz="2400" dirty="0" err="1"/>
              <a:t>r</a:t>
            </a:r>
            <a:r>
              <a:rPr lang="en-US" altLang="en-US" sz="2400" baseline="-25000" dirty="0" err="1"/>
              <a:t>p</a:t>
            </a:r>
            <a:r>
              <a:rPr lang="en-US" altLang="en-US" sz="2400" dirty="0"/>
              <a:t>) –  </a:t>
            </a:r>
            <a:r>
              <a:rPr lang="en-US" altLang="en-US" sz="2400" dirty="0" err="1"/>
              <a:t>r</a:t>
            </a:r>
            <a:r>
              <a:rPr lang="en-US" altLang="en-US" sz="2400" baseline="-25000" dirty="0" err="1"/>
              <a:t>f</a:t>
            </a:r>
            <a:r>
              <a:rPr lang="en-US" altLang="en-US" sz="2400" dirty="0"/>
              <a:t>)/A</a:t>
            </a:r>
            <a:r>
              <a:rPr lang="el-GR" altLang="en-US" sz="2400" dirty="0"/>
              <a:t>σ</a:t>
            </a:r>
            <a:r>
              <a:rPr lang="en-US" altLang="en-US" sz="2400" baseline="-25000" dirty="0"/>
              <a:t>p</a:t>
            </a:r>
            <a:r>
              <a:rPr lang="en-US" altLang="en-US" sz="2400" baseline="30000" dirty="0"/>
              <a:t>2 </a:t>
            </a:r>
          </a:p>
          <a:p>
            <a:pPr>
              <a:buFontTx/>
              <a:buNone/>
            </a:pPr>
            <a:r>
              <a:rPr lang="en-US" altLang="en-US" sz="2400" dirty="0"/>
              <a:t>                 =  (0.15 – 0.07)/4(0.22)</a:t>
            </a:r>
            <a:r>
              <a:rPr lang="en-US" altLang="en-US" sz="2400" baseline="30000" dirty="0"/>
              <a:t>2</a:t>
            </a:r>
            <a:r>
              <a:rPr lang="en-US" altLang="en-US" sz="2400" dirty="0"/>
              <a:t> </a:t>
            </a:r>
          </a:p>
          <a:p>
            <a:pPr>
              <a:buFontTx/>
              <a:buNone/>
            </a:pPr>
            <a:r>
              <a:rPr lang="en-US" altLang="en-US" sz="2400" dirty="0"/>
              <a:t>                 = 0.41</a:t>
            </a:r>
          </a:p>
          <a:p>
            <a:pPr>
              <a:buFontTx/>
              <a:buNone/>
            </a:pPr>
            <a:endParaRPr lang="en-US" altLang="en-US" sz="2400" dirty="0"/>
          </a:p>
          <a:p>
            <a:pPr>
              <a:buNone/>
            </a:pPr>
            <a:r>
              <a:rPr lang="en-US" altLang="en-US" sz="2400" dirty="0"/>
              <a:t>             E(</a:t>
            </a:r>
            <a:r>
              <a:rPr lang="en-US" altLang="en-US" sz="2400" dirty="0" err="1"/>
              <a:t>r</a:t>
            </a:r>
            <a:r>
              <a:rPr lang="en-US" altLang="en-US" sz="2400" baseline="-25000" dirty="0" err="1"/>
              <a:t>c</a:t>
            </a:r>
            <a:r>
              <a:rPr lang="en-US" altLang="en-US" sz="2400" dirty="0"/>
              <a:t>) = y*E(</a:t>
            </a:r>
            <a:r>
              <a:rPr lang="en-US" altLang="en-US" sz="2400" dirty="0" err="1"/>
              <a:t>r</a:t>
            </a:r>
            <a:r>
              <a:rPr lang="en-US" altLang="en-US" sz="2400" baseline="-25000" dirty="0" err="1"/>
              <a:t>p</a:t>
            </a:r>
            <a:r>
              <a:rPr lang="en-US" altLang="en-US" sz="2400" dirty="0"/>
              <a:t>) + (1-y*)</a:t>
            </a:r>
            <a:r>
              <a:rPr lang="en-US" altLang="en-US" sz="2400" dirty="0" err="1"/>
              <a:t>r</a:t>
            </a:r>
            <a:r>
              <a:rPr lang="en-US" altLang="en-US" sz="2400" baseline="-25000" dirty="0" err="1"/>
              <a:t>f</a:t>
            </a:r>
            <a:r>
              <a:rPr lang="en-US" altLang="en-US" sz="2400" dirty="0"/>
              <a:t> </a:t>
            </a:r>
          </a:p>
          <a:p>
            <a:pPr>
              <a:buNone/>
            </a:pPr>
            <a:r>
              <a:rPr lang="en-US" altLang="en-US" sz="2400" dirty="0"/>
              <a:t>                      = 0.41(0.15) + (1-0.41)(0.07) = </a:t>
            </a:r>
            <a:r>
              <a:rPr lang="en-US" altLang="en-US" sz="2400" dirty="0">
                <a:solidFill>
                  <a:srgbClr val="FF0000"/>
                </a:solidFill>
              </a:rPr>
              <a:t>0.1028</a:t>
            </a:r>
            <a:r>
              <a:rPr lang="en-US" altLang="en-US" sz="2400" dirty="0"/>
              <a:t>                   </a:t>
            </a:r>
          </a:p>
          <a:p>
            <a:pPr>
              <a:buNone/>
            </a:pPr>
            <a:r>
              <a:rPr lang="en-US" altLang="en-US" sz="2400" dirty="0"/>
              <a:t>                 </a:t>
            </a:r>
            <a:r>
              <a:rPr lang="el-GR" altLang="en-US" sz="2400" dirty="0"/>
              <a:t>σ</a:t>
            </a:r>
            <a:r>
              <a:rPr lang="en-US" altLang="en-US" sz="2400" baseline="-25000" dirty="0"/>
              <a:t>c </a:t>
            </a:r>
            <a:r>
              <a:rPr lang="en-US" altLang="en-US" sz="2400" dirty="0"/>
              <a:t>= y*</a:t>
            </a:r>
            <a:r>
              <a:rPr lang="el-GR" altLang="en-US" sz="2400" dirty="0"/>
              <a:t>σ</a:t>
            </a:r>
            <a:r>
              <a:rPr lang="en-US" altLang="en-US" sz="2400" baseline="-25000" dirty="0"/>
              <a:t>p  </a:t>
            </a:r>
            <a:r>
              <a:rPr lang="en-US" altLang="en-US" sz="2400" dirty="0"/>
              <a:t>= 0.41(0.22) = </a:t>
            </a:r>
            <a:r>
              <a:rPr lang="en-US" altLang="en-US" sz="2400" dirty="0">
                <a:solidFill>
                  <a:srgbClr val="FF0000"/>
                </a:solidFill>
              </a:rPr>
              <a:t>0.0902</a:t>
            </a:r>
          </a:p>
          <a:p>
            <a:pPr>
              <a:buNone/>
            </a:pPr>
            <a:r>
              <a:rPr lang="en-US" altLang="en-US" sz="2400" dirty="0"/>
              <a:t> </a:t>
            </a:r>
          </a:p>
          <a:p>
            <a:pPr>
              <a:buNone/>
            </a:pPr>
            <a:r>
              <a:rPr lang="en-US" altLang="en-US" sz="2400" dirty="0"/>
              <a:t>         Hence, U = E(</a:t>
            </a:r>
            <a:r>
              <a:rPr lang="en-US" altLang="en-US" sz="2400" dirty="0" err="1"/>
              <a:t>r</a:t>
            </a:r>
            <a:r>
              <a:rPr lang="en-US" altLang="en-US" sz="2400" baseline="-25000" dirty="0" err="1"/>
              <a:t>c</a:t>
            </a:r>
            <a:r>
              <a:rPr lang="en-US" altLang="en-US" sz="2400" dirty="0"/>
              <a:t>) – (1/2)A</a:t>
            </a:r>
            <a:r>
              <a:rPr lang="el-GR" altLang="en-US" sz="2400" dirty="0"/>
              <a:t>σ</a:t>
            </a:r>
            <a:r>
              <a:rPr lang="en-US" altLang="en-US" sz="2400" baseline="-25000" dirty="0"/>
              <a:t>c</a:t>
            </a:r>
            <a:r>
              <a:rPr lang="en-US" altLang="en-US" sz="2400" baseline="30000" dirty="0"/>
              <a:t>2 </a:t>
            </a:r>
            <a:endParaRPr lang="en-US" altLang="en-US" sz="2400" dirty="0"/>
          </a:p>
          <a:p>
            <a:pPr>
              <a:buNone/>
            </a:pPr>
            <a:r>
              <a:rPr lang="en-US" altLang="en-US" sz="2400" dirty="0"/>
              <a:t>                          = 0.1028 – (1/2)4(0.0902)</a:t>
            </a:r>
            <a:r>
              <a:rPr lang="en-US" altLang="en-US" sz="2400" baseline="30000" dirty="0"/>
              <a:t>2 </a:t>
            </a:r>
            <a:r>
              <a:rPr lang="en-US" altLang="en-US" sz="2400" dirty="0"/>
              <a:t>= </a:t>
            </a:r>
            <a:r>
              <a:rPr lang="en-US" altLang="en-US" sz="2400" dirty="0">
                <a:solidFill>
                  <a:srgbClr val="FF0000"/>
                </a:solidFill>
              </a:rPr>
              <a:t>0.08653</a:t>
            </a:r>
          </a:p>
        </p:txBody>
      </p:sp>
    </p:spTree>
    <p:extLst>
      <p:ext uri="{BB962C8B-B14F-4D97-AF65-F5344CB8AC3E}">
        <p14:creationId xmlns:p14="http://schemas.microsoft.com/office/powerpoint/2010/main" val="10640329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Indifference curve 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533400" y="1295401"/>
            <a:ext cx="8229600" cy="47545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dirty="0"/>
              <a:t>We can trace combinations of E(</a:t>
            </a:r>
            <a:r>
              <a:rPr lang="en-US" altLang="en-US" dirty="0" err="1"/>
              <a:t>r</a:t>
            </a:r>
            <a:r>
              <a:rPr lang="en-US" altLang="en-US" baseline="-25000" dirty="0" err="1"/>
              <a:t>c</a:t>
            </a:r>
            <a:r>
              <a:rPr lang="en-US" altLang="en-US" dirty="0"/>
              <a:t>)</a:t>
            </a:r>
            <a:r>
              <a:rPr lang="el-GR" altLang="en-US" dirty="0"/>
              <a:t> </a:t>
            </a:r>
            <a:r>
              <a:rPr lang="en-US" altLang="en-US" dirty="0"/>
              <a:t>and </a:t>
            </a:r>
            <a:r>
              <a:rPr lang="el-GR" altLang="en-US" dirty="0"/>
              <a:t>σ</a:t>
            </a:r>
            <a:r>
              <a:rPr lang="en-US" altLang="en-US" baseline="-25000" dirty="0"/>
              <a:t>c</a:t>
            </a:r>
          </a:p>
          <a:p>
            <a:pPr>
              <a:buFontTx/>
              <a:buNone/>
            </a:pPr>
            <a:r>
              <a:rPr lang="en-US" altLang="en-US" dirty="0"/>
              <a:t>for given values of U and A.</a:t>
            </a:r>
          </a:p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From           U = E(</a:t>
            </a:r>
            <a:r>
              <a:rPr lang="en-US" altLang="en-US" dirty="0" err="1"/>
              <a:t>r</a:t>
            </a:r>
            <a:r>
              <a:rPr lang="en-US" altLang="en-US" baseline="-25000" dirty="0" err="1"/>
              <a:t>c</a:t>
            </a:r>
            <a:r>
              <a:rPr lang="en-US" altLang="en-US" dirty="0"/>
              <a:t>) – (1/2)A</a:t>
            </a:r>
            <a:r>
              <a:rPr lang="el-GR" altLang="en-US" dirty="0"/>
              <a:t>σ</a:t>
            </a:r>
            <a:r>
              <a:rPr lang="en-US" altLang="en-US" baseline="-25000" dirty="0"/>
              <a:t>c</a:t>
            </a:r>
            <a:r>
              <a:rPr lang="en-US" altLang="en-US" baseline="30000" dirty="0"/>
              <a:t>2</a:t>
            </a:r>
          </a:p>
          <a:p>
            <a:pPr>
              <a:buFontTx/>
              <a:buNone/>
            </a:pPr>
            <a:endParaRPr lang="en-US" altLang="en-US" baseline="30000" dirty="0"/>
          </a:p>
          <a:p>
            <a:pPr>
              <a:buFontTx/>
              <a:buNone/>
            </a:pPr>
            <a:r>
              <a:rPr lang="en-US" altLang="en-US" dirty="0"/>
              <a:t>                   E(</a:t>
            </a:r>
            <a:r>
              <a:rPr lang="en-US" altLang="en-US" dirty="0" err="1"/>
              <a:t>r</a:t>
            </a:r>
            <a:r>
              <a:rPr lang="en-US" altLang="en-US" baseline="-25000" dirty="0" err="1"/>
              <a:t>c</a:t>
            </a:r>
            <a:r>
              <a:rPr lang="en-US" altLang="en-US" dirty="0"/>
              <a:t>) = U + (1/2)A</a:t>
            </a:r>
            <a:r>
              <a:rPr lang="el-GR" altLang="en-US" dirty="0"/>
              <a:t>σ</a:t>
            </a:r>
            <a:r>
              <a:rPr lang="en-US" altLang="en-US" baseline="-25000" dirty="0"/>
              <a:t>c</a:t>
            </a:r>
            <a:r>
              <a:rPr lang="en-US" altLang="en-US" baseline="30000" dirty="0"/>
              <a:t>2</a:t>
            </a:r>
          </a:p>
          <a:p>
            <a:pPr>
              <a:buFontTx/>
              <a:buNone/>
            </a:pPr>
            <a:r>
              <a:rPr lang="en-US" altLang="en-US" dirty="0"/>
              <a:t> </a:t>
            </a:r>
          </a:p>
          <a:p>
            <a:pPr>
              <a:buFontTx/>
              <a:buNone/>
            </a:pPr>
            <a:r>
              <a:rPr lang="en-US" altLang="en-US" dirty="0"/>
              <a:t>Example:   E(</a:t>
            </a:r>
            <a:r>
              <a:rPr lang="en-US" altLang="en-US" dirty="0" err="1"/>
              <a:t>r</a:t>
            </a:r>
            <a:r>
              <a:rPr lang="en-US" altLang="en-US" baseline="-25000" dirty="0" err="1"/>
              <a:t>c</a:t>
            </a:r>
            <a:r>
              <a:rPr lang="en-US" altLang="en-US" dirty="0"/>
              <a:t>) = 0.05 + (1/2)(2)</a:t>
            </a:r>
            <a:r>
              <a:rPr lang="el-GR" altLang="en-US" dirty="0"/>
              <a:t>σ</a:t>
            </a:r>
            <a:r>
              <a:rPr lang="en-US" altLang="en-US" baseline="-25000" dirty="0"/>
              <a:t>c</a:t>
            </a:r>
            <a:r>
              <a:rPr lang="en-US" altLang="en-US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317757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/>
              <a:t>Table 6.5 Spreadsheet Calculations </a:t>
            </a:r>
            <a:br>
              <a:rPr lang="en-US" sz="3200"/>
            </a:br>
            <a:r>
              <a:rPr lang="en-US" sz="3200"/>
              <a:t>of Indifference Curves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60476" y="1557339"/>
            <a:ext cx="6588125" cy="439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dirty="0"/>
              <a:t>Figure 6.6 Indifference Curves for </a:t>
            </a:r>
            <a:br>
              <a:rPr lang="en-US" sz="3200" dirty="0"/>
            </a:br>
            <a:r>
              <a:rPr lang="en-US" sz="3200" i="1" dirty="0"/>
              <a:t>U </a:t>
            </a:r>
            <a:r>
              <a:rPr lang="en-US" sz="3200" dirty="0"/>
              <a:t>= .05 and </a:t>
            </a:r>
            <a:r>
              <a:rPr lang="en-US" sz="3200" i="1" dirty="0"/>
              <a:t>U </a:t>
            </a:r>
            <a:r>
              <a:rPr lang="en-US" sz="3200" dirty="0"/>
              <a:t>= .09 with </a:t>
            </a:r>
            <a:r>
              <a:rPr lang="en-US" sz="3200" i="1" dirty="0"/>
              <a:t>A </a:t>
            </a:r>
            <a:r>
              <a:rPr lang="en-US" sz="3200" dirty="0"/>
              <a:t>= 2 and </a:t>
            </a:r>
            <a:r>
              <a:rPr lang="en-US" sz="3200" i="1" dirty="0"/>
              <a:t>A </a:t>
            </a:r>
            <a:r>
              <a:rPr lang="en-US" sz="3200" dirty="0"/>
              <a:t>= 4</a:t>
            </a:r>
          </a:p>
        </p:txBody>
      </p:sp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19239" y="1419226"/>
            <a:ext cx="6105525" cy="467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dirty="0"/>
              <a:t>Figure 6.7 Finding the </a:t>
            </a:r>
            <a:br>
              <a:rPr lang="en-US" sz="3200" dirty="0"/>
            </a:br>
            <a:r>
              <a:rPr lang="en-US" sz="3200" dirty="0"/>
              <a:t>Optimal Complete Portfolio (A = 4)</a:t>
            </a:r>
          </a:p>
        </p:txBody>
      </p:sp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1" y="1311275"/>
            <a:ext cx="6448425" cy="4922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/>
              <a:t>Table 6.6 Expected Returns on Four Indifference Curves and the CAL</a:t>
            </a:r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1" y="1600200"/>
            <a:ext cx="76581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0488" tIns="44451" rIns="90488" bIns="444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Char char="•"/>
            </a:pPr>
            <a:r>
              <a:rPr lang="en-US" altLang="ko-KR" i="1" dirty="0">
                <a:cs typeface="Arial" panose="020B0604020202020204" pitchFamily="34" charset="0"/>
                <a:sym typeface="Symbol" panose="05050102010706020507" pitchFamily="18" charset="2"/>
              </a:rPr>
              <a:t>E(</a:t>
            </a:r>
            <a:r>
              <a:rPr lang="en-US" altLang="ko-KR" i="1" dirty="0" err="1">
                <a:cs typeface="Arial" panose="020B0604020202020204" pitchFamily="34" charset="0"/>
                <a:sym typeface="Symbol" panose="05050102010706020507" pitchFamily="18" charset="2"/>
              </a:rPr>
              <a:t>r</a:t>
            </a:r>
            <a:r>
              <a:rPr lang="en-US" altLang="ko-KR" i="1" baseline="-30000" dirty="0" err="1"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  <a:r>
              <a:rPr lang="en-US" altLang="ko-KR" i="1" dirty="0">
                <a:cs typeface="Arial" panose="020B0604020202020204" pitchFamily="34" charset="0"/>
                <a:sym typeface="Symbol" panose="05050102010706020507" pitchFamily="18" charset="2"/>
              </a:rPr>
              <a:t>) = </a:t>
            </a:r>
            <a:r>
              <a:rPr lang="en-US" altLang="ko-KR" i="1" dirty="0" err="1">
                <a:cs typeface="Arial" panose="020B0604020202020204" pitchFamily="34" charset="0"/>
                <a:sym typeface="Symbol" panose="05050102010706020507" pitchFamily="18" charset="2"/>
              </a:rPr>
              <a:t>r</a:t>
            </a:r>
            <a:r>
              <a:rPr lang="en-US" altLang="ko-KR" i="1" baseline="-30000" dirty="0" err="1">
                <a:cs typeface="Arial" panose="020B0604020202020204" pitchFamily="34" charset="0"/>
                <a:sym typeface="Symbol" panose="05050102010706020507" pitchFamily="18" charset="2"/>
              </a:rPr>
              <a:t>f</a:t>
            </a:r>
            <a:r>
              <a:rPr lang="en-US" altLang="ko-KR" i="1" baseline="-30000" dirty="0"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ko-KR" i="1" dirty="0">
                <a:cs typeface="Arial" panose="020B0604020202020204" pitchFamily="34" charset="0"/>
                <a:sym typeface="Symbol" panose="05050102010706020507" pitchFamily="18" charset="2"/>
              </a:rPr>
              <a:t>+[(E(</a:t>
            </a:r>
            <a:r>
              <a:rPr lang="en-US" altLang="ko-KR" i="1" dirty="0" err="1">
                <a:cs typeface="Arial" panose="020B0604020202020204" pitchFamily="34" charset="0"/>
                <a:sym typeface="Symbol" panose="05050102010706020507" pitchFamily="18" charset="2"/>
              </a:rPr>
              <a:t>r</a:t>
            </a:r>
            <a:r>
              <a:rPr lang="en-US" altLang="ko-KR" i="1" baseline="-30000" dirty="0" err="1">
                <a:cs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altLang="ko-KR" i="1" dirty="0">
                <a:cs typeface="Arial" panose="020B0604020202020204" pitchFamily="34" charset="0"/>
                <a:sym typeface="Symbol" panose="05050102010706020507" pitchFamily="18" charset="2"/>
              </a:rPr>
              <a:t>) - </a:t>
            </a:r>
            <a:r>
              <a:rPr lang="en-US" altLang="ko-KR" i="1" dirty="0" err="1">
                <a:cs typeface="Arial" panose="020B0604020202020204" pitchFamily="34" charset="0"/>
                <a:sym typeface="Symbol" panose="05050102010706020507" pitchFamily="18" charset="2"/>
              </a:rPr>
              <a:t>r</a:t>
            </a:r>
            <a:r>
              <a:rPr lang="en-US" altLang="ko-KR" i="1" baseline="-30000" dirty="0" err="1">
                <a:cs typeface="Arial" panose="020B0604020202020204" pitchFamily="34" charset="0"/>
                <a:sym typeface="Symbol" panose="05050102010706020507" pitchFamily="18" charset="2"/>
              </a:rPr>
              <a:t>f</a:t>
            </a:r>
            <a:r>
              <a:rPr lang="en-US" altLang="ko-KR" i="1" dirty="0">
                <a:cs typeface="Arial" panose="020B0604020202020204" pitchFamily="34" charset="0"/>
                <a:sym typeface="Symbol" panose="05050102010706020507" pitchFamily="18" charset="2"/>
              </a:rPr>
              <a:t>)/</a:t>
            </a:r>
            <a:r>
              <a:rPr lang="el-GR" altLang="ko-KR" i="1" dirty="0">
                <a:cs typeface="Arial" panose="020B0604020202020204" pitchFamily="34" charset="0"/>
                <a:sym typeface="Symbol" panose="05050102010706020507" pitchFamily="18" charset="2"/>
              </a:rPr>
              <a:t>σ</a:t>
            </a:r>
            <a:r>
              <a:rPr lang="en-US" altLang="ko-KR" i="1" baseline="-30000" dirty="0">
                <a:cs typeface="Arial" panose="020B0604020202020204" pitchFamily="34" charset="0"/>
                <a:sym typeface="Symbol" panose="05050102010706020507" pitchFamily="18" charset="2"/>
              </a:rPr>
              <a:t>M</a:t>
            </a:r>
            <a:r>
              <a:rPr lang="en-US" altLang="ko-KR" i="1" dirty="0">
                <a:cs typeface="Arial" panose="020B0604020202020204" pitchFamily="34" charset="0"/>
                <a:sym typeface="Symbol" panose="05050102010706020507" pitchFamily="18" charset="2"/>
              </a:rPr>
              <a:t>]</a:t>
            </a:r>
            <a:r>
              <a:rPr lang="el-GR" altLang="ko-KR" i="1" dirty="0">
                <a:cs typeface="Arial" panose="020B0604020202020204" pitchFamily="34" charset="0"/>
                <a:sym typeface="Symbol" panose="05050102010706020507" pitchFamily="18" charset="2"/>
              </a:rPr>
              <a:t>σ</a:t>
            </a:r>
            <a:r>
              <a:rPr lang="en-US" altLang="ko-KR" i="1" baseline="-30000" dirty="0">
                <a:cs typeface="Arial" panose="020B0604020202020204" pitchFamily="34" charset="0"/>
                <a:sym typeface="Symbol" panose="05050102010706020507" pitchFamily="18" charset="2"/>
              </a:rPr>
              <a:t>c</a:t>
            </a:r>
            <a:endParaRPr lang="ko-KR" altLang="en-US" i="1" dirty="0">
              <a:ea typeface="굴림" panose="020B0600000101010101" pitchFamily="34" charset="-127"/>
              <a:cs typeface="Arial" panose="020B0604020202020204" pitchFamily="34" charset="0"/>
            </a:endParaRPr>
          </a:p>
          <a:p>
            <a:pPr eaLnBrk="1" hangingPunct="1">
              <a:buFont typeface="Arial" charset="0"/>
              <a:buChar char="•"/>
            </a:pPr>
            <a:r>
              <a:rPr dirty="0"/>
              <a:t>The passive strategy avoids any direct or indirect security analysis</a:t>
            </a:r>
          </a:p>
          <a:p>
            <a:pPr eaLnBrk="1" hangingPunct="1">
              <a:buFont typeface="Arial" charset="0"/>
              <a:buChar char="•"/>
            </a:pPr>
            <a:r>
              <a:rPr dirty="0"/>
              <a:t>Supply and demand forces may make such a strategy a reasonable choice for many investors</a:t>
            </a:r>
          </a:p>
          <a:p>
            <a:pPr eaLnBrk="1" hangingPunct="1">
              <a:buFont typeface="Arial" charset="0"/>
              <a:buChar char="•"/>
            </a:pPr>
            <a:r>
              <a:rPr dirty="0"/>
              <a:t>A natural candidate for a passively held risky asset would be a well-diversified portfolio of common stocks such as the S&amp;P 500</a:t>
            </a:r>
          </a:p>
          <a:p>
            <a:pPr eaLnBrk="1" hangingPunct="1">
              <a:buFont typeface="Arial" charset="0"/>
              <a:buChar char="•"/>
            </a:pPr>
            <a:endParaRPr dirty="0"/>
          </a:p>
        </p:txBody>
      </p:sp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800"/>
              <a:t>Passive Strategies: </a:t>
            </a:r>
            <a:br>
              <a:rPr lang="en-US" sz="3800"/>
            </a:br>
            <a:r>
              <a:rPr lang="en-US" sz="3800"/>
              <a:t>The Capital Market Line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t>The Capital Market Line (CML) </a:t>
            </a:r>
          </a:p>
          <a:p>
            <a:pPr lvl="1" eaLnBrk="1" hangingPunct="1">
              <a:buFont typeface="Arial" charset="0"/>
              <a:buChar char="•"/>
            </a:pPr>
            <a:r>
              <a:t>Is a capital allocation line formed investment in two passive portfolios: </a:t>
            </a:r>
          </a:p>
          <a:p>
            <a:pPr marL="1314418" lvl="2" indent="-457189" eaLnBrk="1" hangingPunct="1">
              <a:buFontTx/>
              <a:buAutoNum type="arabicPeriod"/>
            </a:pPr>
            <a:r>
              <a:rPr sz="2800"/>
              <a:t>Virtually risk-free short-term T-bills (or a money market fund) </a:t>
            </a:r>
          </a:p>
          <a:p>
            <a:pPr marL="1314418" lvl="2" indent="-457189" eaLnBrk="1" hangingPunct="1">
              <a:buFontTx/>
              <a:buAutoNum type="arabicPeriod"/>
            </a:pPr>
            <a:r>
              <a:rPr sz="2800"/>
              <a:t>Fund of common stocks that mimics a broad market index</a:t>
            </a:r>
          </a:p>
        </p:txBody>
      </p:sp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Passive Strategies:  </a:t>
            </a:r>
            <a:br>
              <a:rPr lang="en-US" sz="3800"/>
            </a:br>
            <a:r>
              <a:rPr lang="en-US" sz="3800"/>
              <a:t>The Capital Market Line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800"/>
              <a:t>Risk and Risk Aversion</a:t>
            </a:r>
          </a:p>
        </p:txBody>
      </p:sp>
      <p:sp>
        <p:nvSpPr>
          <p:cNvPr id="17410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sz="3200"/>
              <a:t>Speculation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sz="2800"/>
              <a:t>Taking considerable risk for a commensurate gain</a:t>
            </a:r>
          </a:p>
          <a:p>
            <a:pPr lvl="1" eaLnBrk="1" hangingPunct="1">
              <a:buFont typeface="Arial" charset="0"/>
              <a:buChar char="•"/>
            </a:pPr>
            <a:r>
              <a:rPr sz="2600"/>
              <a:t>Parties have heterogeneous expectations</a:t>
            </a:r>
          </a:p>
          <a:p>
            <a:pPr lvl="2" eaLnBrk="1" hangingPunct="1"/>
            <a:endParaRPr sz="2800"/>
          </a:p>
          <a:p>
            <a:pPr eaLnBrk="1" hangingPunct="1"/>
            <a:endParaRPr sz="2800"/>
          </a:p>
          <a:p>
            <a:pPr lvl="1" eaLnBrk="1" hangingPunct="1">
              <a:buFont typeface="Arial" charset="0"/>
              <a:buChar char="•"/>
            </a:pPr>
            <a:endParaRPr sz="2800"/>
          </a:p>
        </p:txBody>
      </p:sp>
      <p:sp>
        <p:nvSpPr>
          <p:cNvPr id="17412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eaLnBrk="1" hangingPunct="1"/>
            <a:r>
              <a:rPr sz="3200"/>
              <a:t>Gamble</a:t>
            </a:r>
          </a:p>
        </p:txBody>
      </p:sp>
      <p:sp>
        <p:nvSpPr>
          <p:cNvPr id="17413" name="Content Placeholder 3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/>
            <a:r>
              <a:rPr sz="2800"/>
              <a:t>Bet on an uncertain outcome for enjoyment</a:t>
            </a:r>
          </a:p>
          <a:p>
            <a:pPr lvl="1" eaLnBrk="1" hangingPunct="1">
              <a:buFont typeface="Arial" charset="0"/>
              <a:buChar char="•"/>
            </a:pPr>
            <a:r>
              <a:rPr sz="2600"/>
              <a:t>Parties assign the same probabilities to the possible outcomes</a:t>
            </a:r>
          </a:p>
          <a:p>
            <a:pPr eaLnBrk="1" hangingPunct="1"/>
            <a:endParaRPr sz="2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449763"/>
          </a:xfrm>
        </p:spPr>
        <p:txBody>
          <a:bodyPr/>
          <a:lstStyle/>
          <a:p>
            <a:r>
              <a:rPr lang="en-US" dirty="0"/>
              <a:t>From 1926 to 2018, the passive risky portfolio offered an average risk premium of 8.34% with a standard deviation of 20.36%, resulting in a reward-to-volatility ratio of .41</a:t>
            </a:r>
          </a:p>
          <a:p>
            <a:pPr eaLnBrk="1" hangingPunct="1">
              <a:buFont typeface="Arial" charset="0"/>
              <a:buChar char="•"/>
            </a:pPr>
            <a:endParaRPr dirty="0"/>
          </a:p>
          <a:p>
            <a:pPr eaLnBrk="1" hangingPunct="1">
              <a:buFont typeface="Arial" charset="0"/>
              <a:buChar char="•"/>
            </a:pPr>
            <a:r>
              <a:rPr lang="en-US" dirty="0">
                <a:hlinkClick r:id="rId2"/>
              </a:rPr>
              <a:t>Index Funds</a:t>
            </a:r>
            <a:endParaRPr dirty="0"/>
          </a:p>
          <a:p>
            <a:pPr eaLnBrk="1" hangingPunct="1">
              <a:buFont typeface="Arial" charset="0"/>
              <a:buChar char="•"/>
            </a:pPr>
            <a:r>
              <a:rPr lang="en-US" dirty="0">
                <a:hlinkClick r:id="rId3"/>
              </a:rPr>
              <a:t>https://www.fool.com</a:t>
            </a:r>
            <a:r>
              <a:rPr lang="en-US">
                <a:hlinkClick r:id="rId3"/>
              </a:rPr>
              <a:t>/investing/how-to-invest/index-funds/average-return/</a:t>
            </a:r>
            <a:endParaRPr lang="en-US"/>
          </a:p>
          <a:p>
            <a:pPr eaLnBrk="1" hangingPunct="1">
              <a:buFont typeface="Arial" charset="0"/>
              <a:buChar char="•"/>
            </a:pPr>
            <a:endParaRPr dirty="0"/>
          </a:p>
        </p:txBody>
      </p:sp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800"/>
              <a:t>Passive Strategies:  </a:t>
            </a:r>
            <a:br>
              <a:rPr lang="en-US" sz="3800"/>
            </a:br>
            <a:r>
              <a:rPr lang="en-US" sz="3800"/>
              <a:t>The Capital Market Line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 noChangeAspect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661988008"/>
              </p:ext>
            </p:extLst>
          </p:nvPr>
        </p:nvGraphicFramePr>
        <p:xfrm>
          <a:off x="1295400" y="0"/>
          <a:ext cx="6400800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Acrobat Document" r:id="rId3" imgW="5829212" imgH="7543800" progId="Acrobat.Document.11">
                  <p:embed/>
                </p:oleObj>
              </mc:Choice>
              <mc:Fallback>
                <p:oleObj name="Acrobat Document" r:id="rId3" imgW="5829212" imgH="7543800" progId="Acrobat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5400" y="0"/>
                        <a:ext cx="6400800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5171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0488" tIns="44451" rIns="90488" bIns="444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dirty="0"/>
              <a:t> Utility Values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dirty="0"/>
              <a:t>Investors are willing to consider: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sz="2800" dirty="0"/>
              <a:t>Risk-free assets</a:t>
            </a:r>
          </a:p>
          <a:p>
            <a:pPr lvl="2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sz="2800" dirty="0"/>
              <a:t>Speculative positions with positive risk premiums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dirty="0"/>
              <a:t>Portfolio attractiveness increases with expected return and decreases with risk</a:t>
            </a:r>
          </a:p>
          <a:p>
            <a:pPr lvl="1"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dirty="0"/>
              <a:t>What happens when return increases with risk?</a:t>
            </a:r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sz="28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sz="2800" dirty="0"/>
          </a:p>
          <a:p>
            <a:pPr eaLnBrk="1" hangingPunct="1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sz="2800" dirty="0"/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800"/>
              <a:t>Risk and Risk Aversion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0698" y="1752600"/>
            <a:ext cx="7428903" cy="4157528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</p:spTree>
    <p:extLst>
      <p:ext uri="{BB962C8B-B14F-4D97-AF65-F5344CB8AC3E}">
        <p14:creationId xmlns:p14="http://schemas.microsoft.com/office/powerpoint/2010/main" val="3270806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4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/>
              <a:t>Table 6.1 Available Risky Portfolios</a:t>
            </a:r>
          </a:p>
        </p:txBody>
      </p:sp>
      <p:sp>
        <p:nvSpPr>
          <p:cNvPr id="16387" name="TextBox 6"/>
          <p:cNvSpPr txBox="1">
            <a:spLocks noChangeArrowheads="1"/>
          </p:cNvSpPr>
          <p:nvPr/>
        </p:nvSpPr>
        <p:spPr bwMode="auto">
          <a:xfrm>
            <a:off x="954088" y="4572001"/>
            <a:ext cx="7010400" cy="95410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defRPr/>
            </a:pPr>
            <a:r>
              <a:rPr lang="en-US" sz="2800" b="0" dirty="0">
                <a:latin typeface="+mn-lt"/>
                <a:cs typeface="+mn-cs"/>
              </a:rPr>
              <a:t>Each portfolio receives a utility score to assess the investor</a:t>
            </a:r>
            <a:r>
              <a:rPr lang="en-US" altLang="ja-JP" sz="2800" b="0" dirty="0">
                <a:latin typeface="+mn-lt"/>
                <a:cs typeface="+mn-cs"/>
              </a:rPr>
              <a:t>’</a:t>
            </a:r>
            <a:r>
              <a:rPr lang="en-US" sz="2800" b="0" dirty="0">
                <a:latin typeface="+mn-lt"/>
                <a:cs typeface="+mn-cs"/>
              </a:rPr>
              <a:t>s risk/return trade off</a:t>
            </a: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9549" y="1828800"/>
            <a:ext cx="8923339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idx="1"/>
          </p:nvPr>
        </p:nvSpPr>
        <p:spPr/>
        <p:txBody>
          <a:bodyPr vert="horz" wrap="square" lIns="90488" tIns="44451" rIns="90488" bIns="44451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charset="0"/>
              <a:buChar char="•"/>
            </a:pPr>
            <a:r>
              <a:t>Utility Function</a:t>
            </a:r>
            <a:endParaRPr i="1"/>
          </a:p>
          <a:p>
            <a:pPr lvl="1" eaLnBrk="1" hangingPunct="1">
              <a:buFont typeface="Arial" charset="0"/>
              <a:buChar char="•"/>
            </a:pPr>
            <a:r>
              <a:rPr i="1"/>
              <a:t>U</a:t>
            </a:r>
            <a:r>
              <a:t> = Utility</a:t>
            </a:r>
          </a:p>
          <a:p>
            <a:pPr lvl="1" eaLnBrk="1" hangingPunct="1">
              <a:buFont typeface="Arial" charset="0"/>
              <a:buChar char="•"/>
            </a:pPr>
            <a:r>
              <a:rPr i="1"/>
              <a:t>E</a:t>
            </a:r>
            <a:r>
              <a:t>(</a:t>
            </a:r>
            <a:r>
              <a:rPr i="1"/>
              <a:t>r</a:t>
            </a:r>
            <a:r>
              <a:t>)</a:t>
            </a:r>
            <a:r>
              <a:rPr i="1"/>
              <a:t> </a:t>
            </a:r>
            <a:r>
              <a:t>= Expected return on the asset or portfolio</a:t>
            </a:r>
          </a:p>
          <a:p>
            <a:pPr lvl="1" eaLnBrk="1" hangingPunct="1">
              <a:buFont typeface="Arial" charset="0"/>
              <a:buChar char="•"/>
            </a:pPr>
            <a:r>
              <a:rPr i="1"/>
              <a:t>A</a:t>
            </a:r>
            <a:r>
              <a:t> = Coefficient of risk aversion</a:t>
            </a:r>
          </a:p>
          <a:p>
            <a:pPr lvl="1" eaLnBrk="1" hangingPunct="1">
              <a:buFont typeface="Arial" charset="0"/>
              <a:buChar char="•"/>
            </a:pPr>
            <a:r>
              <a:rPr lang="el-GR"/>
              <a:t>σ</a:t>
            </a:r>
            <a:r>
              <a:rPr baseline="30000"/>
              <a:t>2</a:t>
            </a:r>
            <a:r>
              <a:t> = Variance of returns</a:t>
            </a:r>
          </a:p>
          <a:p>
            <a:pPr lvl="1" eaLnBrk="1" hangingPunct="1">
              <a:buFont typeface="Arial" charset="0"/>
              <a:buChar char="•"/>
            </a:pPr>
            <a:r>
              <a:t>½ = A scaling factor</a:t>
            </a:r>
          </a:p>
          <a:p>
            <a:pPr lvl="1" eaLnBrk="1" hangingPunct="1">
              <a:buFont typeface="Arial" charset="0"/>
              <a:buChar char="•"/>
            </a:pPr>
            <a:endParaRPr/>
          </a:p>
        </p:txBody>
      </p:sp>
      <p:sp>
        <p:nvSpPr>
          <p:cNvPr id="1051" name="Rectangle 2"/>
          <p:cNvSpPr>
            <a:spLocks noGrp="1" noChangeArrowheads="1"/>
          </p:cNvSpPr>
          <p:nvPr>
            <p:ph type="title"/>
          </p:nvPr>
        </p:nvSpPr>
        <p:spPr/>
        <p:txBody>
          <a:bodyPr vert="horz" wrap="square" lIns="90488" tIns="44451" rIns="90488" bIns="44451" numCol="1" anchor="ctr" anchorCtr="1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800"/>
              <a:t>Risk Aversion and Utility Values</a:t>
            </a:r>
          </a:p>
        </p:txBody>
      </p:sp>
      <p:sp>
        <p:nvSpPr>
          <p:cNvPr id="1052" name="Content Placeholder 5"/>
          <p:cNvSpPr>
            <a:spLocks noGrp="1"/>
          </p:cNvSpPr>
          <p:nvPr>
            <p:ph sz="half" idx="4294967295"/>
          </p:nvPr>
        </p:nvSpPr>
        <p:spPr>
          <a:xfrm>
            <a:off x="5105400" y="1600201"/>
            <a:ext cx="4038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sz="2800">
                <a:latin typeface="Arial" charset="0"/>
              </a:rPr>
              <a:t> </a:t>
            </a:r>
          </a:p>
        </p:txBody>
      </p:sp>
      <p:graphicFrame>
        <p:nvGraphicFramePr>
          <p:cNvPr id="1049" name="Object 25"/>
          <p:cNvGraphicFramePr>
            <a:graphicFrameLocks noChangeAspect="1"/>
          </p:cNvGraphicFramePr>
          <p:nvPr/>
        </p:nvGraphicFramePr>
        <p:xfrm>
          <a:off x="2678113" y="5029200"/>
          <a:ext cx="33289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1218960" imgH="304560" progId="">
                  <p:embed/>
                </p:oleObj>
              </mc:Choice>
              <mc:Fallback>
                <p:oleObj name="Equation" r:id="rId3" imgW="1218960" imgH="304560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8113" y="5029200"/>
                        <a:ext cx="332898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10e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4441</TotalTime>
  <Words>1549</Words>
  <Application>Microsoft Office PowerPoint</Application>
  <PresentationFormat>On-screen Show (4:3)</PresentationFormat>
  <Paragraphs>210</Paragraphs>
  <Slides>40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52" baseType="lpstr">
      <vt:lpstr>Gulim</vt:lpstr>
      <vt:lpstr>Malgun Gothic</vt:lpstr>
      <vt:lpstr>MS PGothic</vt:lpstr>
      <vt:lpstr>Arial</vt:lpstr>
      <vt:lpstr>Calibri</vt:lpstr>
      <vt:lpstr>Constantia</vt:lpstr>
      <vt:lpstr>Symbol</vt:lpstr>
      <vt:lpstr>Times New Roman</vt:lpstr>
      <vt:lpstr>Wingdings</vt:lpstr>
      <vt:lpstr>1_10e PPT template</vt:lpstr>
      <vt:lpstr>Acrobat Document</vt:lpstr>
      <vt:lpstr>Equation</vt:lpstr>
      <vt:lpstr>Chapter Six</vt:lpstr>
      <vt:lpstr>  Three Steps in Investment Decisions –  Top-down Approach </vt:lpstr>
      <vt:lpstr>Chapter Overview</vt:lpstr>
      <vt:lpstr>Risk and Risk Aversion</vt:lpstr>
      <vt:lpstr>PowerPoint Presentation</vt:lpstr>
      <vt:lpstr>Risk and Risk Aversion</vt:lpstr>
      <vt:lpstr>Example</vt:lpstr>
      <vt:lpstr>Table 6.1 Available Risky Portfolios</vt:lpstr>
      <vt:lpstr>Risk Aversion and Utility Values</vt:lpstr>
      <vt:lpstr>Investor Types</vt:lpstr>
      <vt:lpstr>Table 6.2 Utility Scores of Portfolios with Varying Degrees of Risk Aversion</vt:lpstr>
      <vt:lpstr>Estimating Risk Aversion</vt:lpstr>
      <vt:lpstr>Capital Allocation Across Risky  and Risk-Free Portfolios </vt:lpstr>
      <vt:lpstr>Basic Asset Allocation Example</vt:lpstr>
      <vt:lpstr>Basic Asset Allocation Example</vt:lpstr>
      <vt:lpstr>The Risk-Free Asset</vt:lpstr>
      <vt:lpstr>Portfolios of One Risky Asset and a Risk-Free Asset</vt:lpstr>
      <vt:lpstr>Example</vt:lpstr>
      <vt:lpstr>Expected Returns for Combinations</vt:lpstr>
      <vt:lpstr>PowerPoint Presentation</vt:lpstr>
      <vt:lpstr>Combinations Without Leverage</vt:lpstr>
      <vt:lpstr>   </vt:lpstr>
      <vt:lpstr>One Risky Asset and a Risk-Free Asset: Example</vt:lpstr>
      <vt:lpstr>Figure 6.3 The Investment Opportunity Set </vt:lpstr>
      <vt:lpstr>Capital Allocation Line with Leverage</vt:lpstr>
      <vt:lpstr>The Opportunity Set with Differential Borrowing and Lending Rates</vt:lpstr>
      <vt:lpstr>Figure 6.4 The Opportunity Set with  Differential Borrowing and Lending Rates</vt:lpstr>
      <vt:lpstr>Risk Tolerance and Asset Allocation</vt:lpstr>
      <vt:lpstr>Table 6.4 Utility Levels for  Various Positions in Risky Assets</vt:lpstr>
      <vt:lpstr>Figure 6.5 Utility as a Function of  Allocation to the Risky Asset, y</vt:lpstr>
      <vt:lpstr> Analytical Solution</vt:lpstr>
      <vt:lpstr>PowerPoint Presentation</vt:lpstr>
      <vt:lpstr>Indifference curve </vt:lpstr>
      <vt:lpstr>Table 6.5 Spreadsheet Calculations  of Indifference Curves</vt:lpstr>
      <vt:lpstr>Figure 6.6 Indifference Curves for  U = .05 and U = .09 with A = 2 and A = 4</vt:lpstr>
      <vt:lpstr>Figure 6.7 Finding the  Optimal Complete Portfolio (A = 4)</vt:lpstr>
      <vt:lpstr>Table 6.6 Expected Returns on Four Indifference Curves and the CAL</vt:lpstr>
      <vt:lpstr>Passive Strategies:  The Capital Market Line</vt:lpstr>
      <vt:lpstr>Passive Strategies:   The Capital Market Line</vt:lpstr>
      <vt:lpstr>Passive Strategies:   The Capital Market 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Sue</dc:creator>
  <cp:lastModifiedBy>Kee Chung</cp:lastModifiedBy>
  <cp:revision>211</cp:revision>
  <dcterms:created xsi:type="dcterms:W3CDTF">2004-10-03T21:09:17Z</dcterms:created>
  <dcterms:modified xsi:type="dcterms:W3CDTF">2025-01-21T14:30:00Z</dcterms:modified>
</cp:coreProperties>
</file>