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72" r:id="rId2"/>
  </p:sldMasterIdLst>
  <p:notesMasterIdLst>
    <p:notesMasterId r:id="rId47"/>
  </p:notesMasterIdLst>
  <p:handoutMasterIdLst>
    <p:handoutMasterId r:id="rId48"/>
  </p:handoutMasterIdLst>
  <p:sldIdLst>
    <p:sldId id="292" r:id="rId3"/>
    <p:sldId id="344" r:id="rId4"/>
    <p:sldId id="293" r:id="rId5"/>
    <p:sldId id="370" r:id="rId6"/>
    <p:sldId id="374" r:id="rId7"/>
    <p:sldId id="296" r:id="rId8"/>
    <p:sldId id="297" r:id="rId9"/>
    <p:sldId id="1049" r:id="rId10"/>
    <p:sldId id="345" r:id="rId11"/>
    <p:sldId id="330" r:id="rId12"/>
    <p:sldId id="331" r:id="rId13"/>
    <p:sldId id="356" r:id="rId14"/>
    <p:sldId id="332" r:id="rId15"/>
    <p:sldId id="302" r:id="rId16"/>
    <p:sldId id="1079" r:id="rId17"/>
    <p:sldId id="358" r:id="rId18"/>
    <p:sldId id="1078" r:id="rId19"/>
    <p:sldId id="307" r:id="rId20"/>
    <p:sldId id="377" r:id="rId21"/>
    <p:sldId id="346" r:id="rId22"/>
    <p:sldId id="347" r:id="rId23"/>
    <p:sldId id="348" r:id="rId24"/>
    <p:sldId id="333" r:id="rId25"/>
    <p:sldId id="349" r:id="rId26"/>
    <p:sldId id="378" r:id="rId27"/>
    <p:sldId id="353" r:id="rId28"/>
    <p:sldId id="354" r:id="rId29"/>
    <p:sldId id="355" r:id="rId30"/>
    <p:sldId id="352" r:id="rId31"/>
    <p:sldId id="315" r:id="rId32"/>
    <p:sldId id="382" r:id="rId33"/>
    <p:sldId id="316" r:id="rId34"/>
    <p:sldId id="1057" r:id="rId35"/>
    <p:sldId id="334" r:id="rId36"/>
    <p:sldId id="335" r:id="rId37"/>
    <p:sldId id="317" r:id="rId38"/>
    <p:sldId id="318" r:id="rId39"/>
    <p:sldId id="1074" r:id="rId40"/>
    <p:sldId id="1075" r:id="rId41"/>
    <p:sldId id="1076" r:id="rId42"/>
    <p:sldId id="1077" r:id="rId43"/>
    <p:sldId id="1072" r:id="rId44"/>
    <p:sldId id="1073" r:id="rId45"/>
    <p:sldId id="107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9"/>
    <a:srgbClr val="00CAC5"/>
    <a:srgbClr val="00CFCA"/>
    <a:srgbClr val="CCFFFF"/>
    <a:srgbClr val="009B9B"/>
    <a:srgbClr val="009E9A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 autoAdjust="0"/>
    <p:restoredTop sz="93209" autoAdjust="0"/>
  </p:normalViewPr>
  <p:slideViewPr>
    <p:cSldViewPr>
      <p:cViewPr varScale="1">
        <p:scale>
          <a:sx n="107" d="100"/>
          <a:sy n="107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C764B08-D47D-49C9-AB14-AE2971B55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7A808-3667-404D-8D1C-A88DF83269B1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8FAF1-A891-422D-87BC-A40C89A57231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B8786-A0F9-49CE-8AC5-39B4E35550D4}" type="slidenum">
              <a:rPr lang="en-US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DCA43-B3F9-4B18-B17D-F928512F5675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D03475-1BE1-BB4D-BA4E-F980096733BA}" type="slidenum">
              <a:rPr lang="en-US"/>
              <a:pPr eaLnBrk="1" hangingPunct="1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E8D09-9492-4554-9C8F-456CB81F3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1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F8D8A-A40B-4568-9CE5-EC279189F144}" type="slidenum">
              <a:rPr lang="en-US" smtClean="0"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38596A-2CBE-7740-BE2F-8DD00AC1C0D2}" type="slidenum">
              <a:rPr lang="en-US"/>
              <a:pPr eaLnBrk="1" hangingPunct="1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0565B-EC40-486E-B753-7303574D603A}" type="slidenum">
              <a:rPr lang="en-US" smtClean="0"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9E6EC-8F95-45E3-9957-03F49A436D93}" type="slidenum">
              <a:rPr lang="en-US" smtClean="0"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4FA5C-94A4-41C8-BA4F-76AA1FBE8B6D}" type="slidenum">
              <a:rPr lang="en-US" smtClean="0"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32C4A-DB5A-4B1A-BC71-255954D912AB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FCA17-5FE9-44F1-93BB-79926390B517}" type="slidenum">
              <a:rPr lang="en-US" smtClean="0"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80014-741E-4C12-8FF7-878F09CA9432}" type="slidenum">
              <a:rPr lang="en-US" smtClean="0"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F2FC7-7D7E-4AF2-B119-13143186CE0D}" type="slidenum">
              <a:rPr lang="en-US" smtClean="0"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0E955-311F-4AC7-8CB4-52BD06721150}" type="slidenum">
              <a:rPr lang="en-US" smtClean="0"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D5857-3510-41B2-9F7F-A90DB1254F60}" type="slidenum">
              <a:rPr lang="en-US" smtClean="0"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CC112-825B-4A82-AC26-AFC63DAF607A}" type="slidenum">
              <a:rPr lang="en-US" smtClean="0"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5F5655-DEBD-4ECA-BCF6-E8ECE2168F40}" type="slidenum">
              <a:rPr lang="en-US" smtClean="0"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4FFC3-7427-41BA-98F5-5490A898CFF5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/>
            <a:r>
              <a:rPr lang="en-US" i="1" dirty="0"/>
              <a:t>Nominal</a:t>
            </a:r>
            <a:r>
              <a:rPr lang="en-US" dirty="0"/>
              <a:t> interest rate: Growth rate of your money</a:t>
            </a:r>
          </a:p>
          <a:p>
            <a:pPr marL="342900" lvl="1" indent="-342900"/>
            <a:r>
              <a:rPr lang="en-US" i="1" dirty="0"/>
              <a:t>Real</a:t>
            </a:r>
            <a:r>
              <a:rPr lang="en-US" dirty="0"/>
              <a:t> interest rate: Growth rate of your purchasing power</a:t>
            </a:r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4C50DE-F46D-2A4D-8465-D3649E517AE7}" type="slidenum">
              <a:rPr lang="en-US"/>
              <a:pPr eaLnBrk="1" hangingPunct="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7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A73E9-9B05-4593-ACD6-E0B18C64A9F5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45F9F-5D90-4720-A44A-26F998377CBF}" type="slidenum">
              <a:rPr lang="en-US" smtClean="0"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E8D09-9492-4554-9C8F-456CB81F3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1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6B10A-1B6F-4CFE-8B14-23230620DBB0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5B29E-5969-4A1F-A7EA-759420FC77DC}" type="slidenum">
              <a:rPr lang="en-US" smtClean="0"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B5C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6162675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29200" y="6162675"/>
            <a:ext cx="411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INVESTMENTS</a:t>
            </a:r>
            <a:r>
              <a:rPr lang="en-US" dirty="0">
                <a:latin typeface="Constantia" pitchFamily="18" charset="0"/>
                <a:ea typeface="ＭＳ Ｐゴシック" charset="0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 BODIE, KANE, MARCUS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0163" y="1219200"/>
            <a:ext cx="9144001" cy="15240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6162675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29200" y="6162675"/>
            <a:ext cx="411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INVESTMENTS</a:t>
            </a:r>
            <a:r>
              <a:rPr lang="en-US" dirty="0">
                <a:latin typeface="Constantia" pitchFamily="18" charset="0"/>
                <a:ea typeface="ＭＳ Ｐゴシック" charset="0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 BODIE, KANE, MARCUS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2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20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0CC8C4D-AE89-481F-8680-7160DE0B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57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91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9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6276975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29200" y="6276975"/>
            <a:ext cx="411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INVESTMENTS</a:t>
            </a:r>
            <a:r>
              <a:rPr lang="en-US" dirty="0">
                <a:latin typeface="Constantia" pitchFamily="18" charset="0"/>
                <a:ea typeface="ＭＳ Ｐゴシック" charset="0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 BODIE, KANE, MARCUS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F3FAD4A-3FA5-4A49-B8FE-667EFA60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>
          <a:xfrm>
            <a:off x="57150" y="6388100"/>
            <a:ext cx="1600200" cy="365125"/>
          </a:xfrm>
          <a:prstGeom prst="rect">
            <a:avLst/>
          </a:prstGeom>
          <a:noFill/>
          <a:ln/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200" dirty="0">
                <a:latin typeface="Times New Roman" pitchFamily="18" charset="0"/>
              </a:rPr>
              <a:t>5-</a:t>
            </a:r>
            <a:fld id="{2B29380E-C5E0-407A-B94E-BDD5F33F7C4C}" type="slidenum">
              <a:rPr lang="en-US" sz="1200">
                <a:latin typeface="Times New Roman" pitchFamily="18" charset="0"/>
              </a:rPr>
              <a:pPr algn="l">
                <a:defRPr/>
              </a:pPr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6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414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5197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4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913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276975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6276975"/>
            <a:ext cx="411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INVESTMENTS</a:t>
            </a:r>
            <a:r>
              <a:rPr lang="en-US" dirty="0">
                <a:latin typeface="Constantia" pitchFamily="18" charset="0"/>
                <a:ea typeface="ＭＳ Ｐゴシック" charset="0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ＭＳ Ｐゴシック" charset="0"/>
                <a:cs typeface="+mn-cs"/>
              </a:rPr>
              <a:t> BODIE, KANE, MARCUS</a:t>
            </a:r>
          </a:p>
        </p:txBody>
      </p:sp>
      <p:sp>
        <p:nvSpPr>
          <p:cNvPr id="225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acsu.buffalo.edu/~keechung/Lecture%20Notes%20and%20Syllabus%20(MGF633)/Table%205.1%20%20EAR%20vs.%20APR%20.docx" TargetMode="Externa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5" Type="http://schemas.openxmlformats.org/officeDocument/2006/relationships/hyperlink" Target="http://www.acsu.buffalo.edu/~keechung/Lecture%20Notes%20and%20Syllabus%20(MGF633)/Terminology%20Excess%20return.docx" TargetMode="External"/><Relationship Id="rId4" Type="http://schemas.openxmlformats.org/officeDocument/2006/relationships/hyperlink" Target="https://www.cnbc.com/quotes/US3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Five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3246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/>
              <a:t>Risk, Return, and the Historical Record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Rates of Return for Different </a:t>
            </a:r>
            <a:br>
              <a:rPr lang="en-US" sz="3200" dirty="0"/>
            </a:br>
            <a:r>
              <a:rPr lang="en-US" sz="3200" dirty="0"/>
              <a:t>Maturities (Holding Periods)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8886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76004907"/>
              </p:ext>
            </p:extLst>
          </p:nvPr>
        </p:nvGraphicFramePr>
        <p:xfrm>
          <a:off x="2819400" y="1524000"/>
          <a:ext cx="3048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1040948" imgH="418918" progId="Equation.DSMT4">
                  <p:embed/>
                </p:oleObj>
              </mc:Choice>
              <mc:Fallback>
                <p:oleObj name="Equation" r:id="rId5" imgW="1040948" imgH="418918" progId="Equation.DSMT4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3048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dirty="0"/>
              <a:t>EAR: Percentage increase in funds invested over a 1-year horizon </a:t>
            </a:r>
          </a:p>
          <a:p>
            <a:pPr eaLnBrk="1" hangingPunct="1">
              <a:buFontTx/>
              <a:buNone/>
            </a:pPr>
            <a:endParaRPr dirty="0"/>
          </a:p>
          <a:p>
            <a:pPr eaLnBrk="1" hangingPunct="1">
              <a:buFont typeface="Arial" charset="0"/>
              <a:buChar char="•"/>
            </a:pPr>
            <a:endParaRPr dirty="0"/>
          </a:p>
          <a:p>
            <a:pPr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5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Effective Annual Rate (EAR)</a:t>
            </a:r>
          </a:p>
        </p:txBody>
      </p:sp>
      <p:graphicFrame>
        <p:nvGraphicFramePr>
          <p:cNvPr id="5183" name="Object 6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4"/>
          <p:cNvGraphicFramePr>
            <a:graphicFrameLocks noChangeAspect="1"/>
          </p:cNvGraphicFramePr>
          <p:nvPr/>
        </p:nvGraphicFramePr>
        <p:xfrm>
          <a:off x="1828800" y="3276600"/>
          <a:ext cx="52927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1485720" imgH="330120" progId="Equation.DSMT4">
                  <p:embed/>
                </p:oleObj>
              </mc:Choice>
              <mc:Fallback>
                <p:oleObj name="Equation" r:id="rId6" imgW="1485720" imgH="33012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5292725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Half Year: 1 + EAR = (1.0271)</a:t>
            </a:r>
            <a:r>
              <a:rPr lang="en-US" sz="2400" baseline="30000" dirty="0"/>
              <a:t>1/0.5  </a:t>
            </a:r>
            <a:r>
              <a:rPr lang="en-US" sz="2400" dirty="0"/>
              <a:t>= 1.0549, thus EAR = 5.49%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One year: 1 + EAR = (1.0469)</a:t>
            </a:r>
            <a:r>
              <a:rPr lang="en-US" sz="2400" baseline="30000" dirty="0"/>
              <a:t>1 </a:t>
            </a:r>
            <a:r>
              <a:rPr lang="en-US" sz="2400" dirty="0"/>
              <a:t>= 1.0469, thus EAR = 4.69%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25 Years: 1 + EAR = (4.2918)</a:t>
            </a:r>
            <a:r>
              <a:rPr lang="en-US" sz="2400" baseline="30000" dirty="0"/>
              <a:t>1/25 </a:t>
            </a:r>
            <a:r>
              <a:rPr lang="en-US" sz="2400" dirty="0"/>
              <a:t>= 1.06, thus EAR = 6%</a:t>
            </a:r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endParaRPr lang="en-US" sz="24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EAR Illustration </a:t>
            </a:r>
          </a:p>
        </p:txBody>
      </p:sp>
      <p:graphicFrame>
        <p:nvGraphicFramePr>
          <p:cNvPr id="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38616"/>
              </p:ext>
            </p:extLst>
          </p:nvPr>
        </p:nvGraphicFramePr>
        <p:xfrm>
          <a:off x="2133600" y="1615831"/>
          <a:ext cx="3962400" cy="88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485720" imgH="330120" progId="Equation.DSMT4">
                  <p:embed/>
                </p:oleObj>
              </mc:Choice>
              <mc:Fallback>
                <p:oleObj name="Equation" r:id="rId3" imgW="1485720" imgH="330120" progId="Equation.DSMT4">
                  <p:embed/>
                  <p:pic>
                    <p:nvPicPr>
                      <p:cNvPr id="5123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15831"/>
                        <a:ext cx="3962400" cy="881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8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APR: Annualizing using simple interest</a:t>
            </a:r>
          </a:p>
          <a:p>
            <a:pPr marL="0" indent="0" eaLnBrk="1" hangingPunct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APR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(T)/T </a:t>
            </a:r>
          </a:p>
          <a:p>
            <a:pPr marL="0" indent="0" eaLnBrk="1" hangingPunct="1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 alternatively</a:t>
            </a:r>
          </a:p>
          <a:p>
            <a:pPr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61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Annual Percentage Rate (APR)</a:t>
            </a:r>
          </a:p>
        </p:txBody>
      </p:sp>
      <p:graphicFrame>
        <p:nvGraphicFramePr>
          <p:cNvPr id="61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00519"/>
              </p:ext>
            </p:extLst>
          </p:nvPr>
        </p:nvGraphicFramePr>
        <p:xfrm>
          <a:off x="2514600" y="3810000"/>
          <a:ext cx="36567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396800" imgH="457200" progId="">
                  <p:embed/>
                </p:oleObj>
              </mc:Choice>
              <mc:Fallback>
                <p:oleObj name="Equation" r:id="rId4" imgW="1396800" imgH="4572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10000"/>
                        <a:ext cx="3656755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0E3394-F4E7-304A-AAAE-8094F0427D61}"/>
              </a:ext>
            </a:extLst>
          </p:cNvPr>
          <p:cNvSpPr txBox="1"/>
          <p:nvPr/>
        </p:nvSpPr>
        <p:spPr>
          <a:xfrm>
            <a:off x="1828800" y="518248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http://www.acsu.buffalo.edu/~keechung/Lecture%20Notes%20and%20Syllabus%20(MGF633)/Table%205.1%20%20EAR%20vs.%20APR%20.docx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4000"/>
              <a:t>Table 5.1 APR vs. EAR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84400"/>
            <a:ext cx="9144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D715-F902-4F44-BD7B-EDD34D21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Table 5.3 T-Bills, Inflation, and Real Rates, 19</a:t>
            </a:r>
            <a:r>
              <a:rPr lang="en-US" sz="100" dirty="0"/>
              <a:t> </a:t>
            </a:r>
            <a:r>
              <a:rPr lang="en-US" sz="3200" dirty="0"/>
              <a:t>26 to 20</a:t>
            </a:r>
            <a:r>
              <a:rPr lang="en-US" sz="100" dirty="0"/>
              <a:t> </a:t>
            </a:r>
            <a:r>
              <a:rPr lang="en-US" sz="3200" dirty="0"/>
              <a:t>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D2EB-EF1E-43D5-98A1-F34EF1C86D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18290" y="1975950"/>
            <a:ext cx="3520965" cy="367862"/>
          </a:xfrm>
        </p:spPr>
        <p:txBody>
          <a:bodyPr/>
          <a:lstStyle/>
          <a:p>
            <a:pPr algn="ctr"/>
            <a:r>
              <a:rPr lang="en-US" sz="1800" b="1" dirty="0"/>
              <a:t>Average Annual Rates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A4BB7-56A7-47E7-9186-1C62EEA2C1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23338" y="1975950"/>
            <a:ext cx="3447393" cy="367862"/>
          </a:xfrm>
        </p:spPr>
        <p:txBody>
          <a:bodyPr/>
          <a:lstStyle/>
          <a:p>
            <a:pPr algn="ctr"/>
            <a:r>
              <a:rPr lang="en-US" sz="1800" b="1" dirty="0"/>
              <a:t>Standard Deviation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F2F978-2551-490F-A408-2A19E2F6F1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2291" y="2412973"/>
          <a:ext cx="84384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11">
                  <a:extLst>
                    <a:ext uri="{9D8B030D-6E8A-4147-A177-3AD203B41FA5}">
                      <a16:colId xmlns:a16="http://schemas.microsoft.com/office/drawing/2014/main" val="3863703800"/>
                    </a:ext>
                  </a:extLst>
                </a:gridCol>
                <a:gridCol w="940619">
                  <a:extLst>
                    <a:ext uri="{9D8B030D-6E8A-4147-A177-3AD203B41FA5}">
                      <a16:colId xmlns:a16="http://schemas.microsoft.com/office/drawing/2014/main" val="821651712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val="4163984076"/>
                    </a:ext>
                  </a:extLst>
                </a:gridCol>
                <a:gridCol w="1534510">
                  <a:extLst>
                    <a:ext uri="{9D8B030D-6E8A-4147-A177-3AD203B41FA5}">
                      <a16:colId xmlns:a16="http://schemas.microsoft.com/office/drawing/2014/main" val="4236124495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1107730655"/>
                    </a:ext>
                  </a:extLst>
                </a:gridCol>
                <a:gridCol w="1072056">
                  <a:extLst>
                    <a:ext uri="{9D8B030D-6E8A-4147-A177-3AD203B41FA5}">
                      <a16:colId xmlns:a16="http://schemas.microsoft.com/office/drawing/2014/main" val="1195205794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1118860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T-Bill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T-Bill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8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Full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1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1927–1951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−0.48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7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1952–2021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60097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DDFBEC-5909-407D-AEA6-2BB59485F4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4004442"/>
            <a:ext cx="8458200" cy="630620"/>
          </a:xfrm>
        </p:spPr>
        <p:txBody>
          <a:bodyPr/>
          <a:lstStyle/>
          <a:p>
            <a:r>
              <a:rPr lang="en-US" sz="1800" i="1" dirty="0"/>
              <a:t>Source:</a:t>
            </a:r>
            <a:r>
              <a:rPr lang="en-US" sz="1800" dirty="0"/>
              <a:t> Annual rates of return from rolling over 1-month T-bills: Kenneth French; annual inflation rates: Bureau of Labor Statistics.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0DDF9-3860-4E41-AC92-1B0AF570D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37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Moderate </a:t>
            </a:r>
            <a:r>
              <a:rPr lang="en-US" sz="2800" i="1" dirty="0"/>
              <a:t>i</a:t>
            </a:r>
            <a:r>
              <a:rPr lang="en-US" sz="2800" dirty="0"/>
              <a:t> offsets most nominal gains on low-risk investments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Negative correlation between </a:t>
            </a:r>
            <a:r>
              <a:rPr lang="en-US" sz="2800" i="1" dirty="0"/>
              <a:t>r</a:t>
            </a:r>
            <a:r>
              <a:rPr lang="en-US" sz="2800" i="1" baseline="-25000" dirty="0"/>
              <a:t>real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i </a:t>
            </a:r>
            <a:r>
              <a:rPr lang="en-US" sz="2800" i="1" dirty="0">
                <a:sym typeface="Wingdings" panose="05000000000000000000" pitchFamily="2" charset="2"/>
              </a:rPr>
              <a:t>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nom</a:t>
            </a:r>
            <a:r>
              <a:rPr lang="en-US" sz="2800" i="1" baseline="-25000" dirty="0"/>
              <a:t> </a:t>
            </a:r>
            <a:r>
              <a:rPr lang="en-US" sz="2800" dirty="0"/>
              <a:t>doesn’t fully compensate investors for increases in </a:t>
            </a:r>
            <a:r>
              <a:rPr lang="en-US" sz="2800" i="1" dirty="0" err="1"/>
              <a:t>i</a:t>
            </a:r>
            <a:r>
              <a:rPr lang="en-US" sz="2800" i="1" dirty="0"/>
              <a:t>.    (i.e., as </a:t>
            </a:r>
            <a:r>
              <a:rPr lang="en-US" sz="2800" i="1" dirty="0" err="1"/>
              <a:t>i</a:t>
            </a:r>
            <a:r>
              <a:rPr lang="en-US" sz="2800" i="1" dirty="0"/>
              <a:t> goes up, r</a:t>
            </a:r>
            <a:r>
              <a:rPr lang="en-US" sz="2800" i="1" baseline="-25000" dirty="0"/>
              <a:t>real</a:t>
            </a:r>
            <a:r>
              <a:rPr lang="en-US" sz="2800" i="1" dirty="0"/>
              <a:t> </a:t>
            </a:r>
            <a:r>
              <a:rPr lang="en-US" sz="2800" dirty="0"/>
              <a:t> goes down)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dirty="0">
                <a:latin typeface="Constantia" charset="0"/>
              </a:rPr>
              <a:t>Bills and Inflation, 1926-2021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5-</a:t>
            </a:r>
            <a:fld id="{68BA48CB-7B68-4A00-BE04-9E57319BEA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4648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          </a:t>
            </a:r>
            <a:r>
              <a:rPr lang="en-US" sz="3200" i="1" dirty="0" err="1"/>
              <a:t>r</a:t>
            </a:r>
            <a:r>
              <a:rPr lang="en-US" sz="3200" i="1" baseline="-25000" dirty="0" err="1"/>
              <a:t>norm</a:t>
            </a:r>
            <a:r>
              <a:rPr lang="en-US" sz="3200" i="1" baseline="-25000" dirty="0"/>
              <a:t> </a:t>
            </a:r>
            <a:r>
              <a:rPr lang="en-US" sz="3200" baseline="-25000" dirty="0"/>
              <a:t> </a:t>
            </a:r>
            <a:r>
              <a:rPr lang="en-US" sz="3200" dirty="0"/>
              <a:t>≈ </a:t>
            </a:r>
            <a:r>
              <a:rPr lang="en-US" sz="3200" i="1" dirty="0"/>
              <a:t>r</a:t>
            </a:r>
            <a:r>
              <a:rPr lang="en-US" sz="3200" i="1" baseline="-25000" dirty="0"/>
              <a:t>real</a:t>
            </a:r>
            <a:r>
              <a:rPr lang="en-US" sz="3200" dirty="0"/>
              <a:t> + </a:t>
            </a:r>
            <a:r>
              <a:rPr lang="en-US" sz="3200" i="1" dirty="0" err="1"/>
              <a:t>i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85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Figure 5.2 Interest Rates and Inflation, 19</a:t>
            </a:r>
            <a:r>
              <a:rPr lang="en-US" sz="100" dirty="0"/>
              <a:t> </a:t>
            </a:r>
            <a:r>
              <a:rPr lang="en-US" sz="2800" dirty="0"/>
              <a:t>27 to 20</a:t>
            </a:r>
            <a:r>
              <a:rPr lang="en-US" sz="100" dirty="0"/>
              <a:t> </a:t>
            </a:r>
            <a:r>
              <a:rPr lang="en-US" sz="2800" dirty="0"/>
              <a:t>21</a:t>
            </a:r>
          </a:p>
        </p:txBody>
      </p:sp>
      <p:pic>
        <p:nvPicPr>
          <p:cNvPr id="4" name="Picture 3" descr="A graph plots percentage points versus years. ">
            <a:extLst>
              <a:ext uri="{FF2B5EF4-FFF2-40B4-BE49-F238E27FC236}">
                <a16:creationId xmlns:a16="http://schemas.microsoft.com/office/drawing/2014/main" id="{ED30409E-1B71-42F8-9664-5B875ABF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37" y="1541463"/>
            <a:ext cx="6852498" cy="44687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rId4" action="ppaction://hlinksldjump"/>
              </a:rPr>
              <a:t>Access the text alternative for slide images.</a:t>
            </a:r>
            <a:endParaRPr lang="en-US" sz="1200" dirty="0">
              <a:hlinkClick r:id="rId4" action="ppaction://hlinksldjump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7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500" dirty="0"/>
              <a:t>Rates of return: Single period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sz="3000" dirty="0"/>
              <a:t>HPR = Holding period return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sz="3000" i="1" dirty="0"/>
              <a:t>P</a:t>
            </a:r>
            <a:r>
              <a:rPr sz="3000" baseline="-25000" dirty="0"/>
              <a:t>0</a:t>
            </a:r>
            <a:r>
              <a:rPr sz="3000" dirty="0"/>
              <a:t> = Beginning price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sz="3000" i="1" dirty="0"/>
              <a:t>P</a:t>
            </a:r>
            <a:r>
              <a:rPr sz="3000" baseline="-25000" dirty="0"/>
              <a:t>1</a:t>
            </a:r>
            <a:r>
              <a:rPr sz="3000" dirty="0"/>
              <a:t> = Ending price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sz="3000" i="1" dirty="0"/>
              <a:t>D</a:t>
            </a:r>
            <a:r>
              <a:rPr sz="3000" baseline="-25000" dirty="0"/>
              <a:t>1</a:t>
            </a:r>
            <a:r>
              <a:rPr sz="3000" dirty="0"/>
              <a:t> = Dividend during period one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207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Risk and Risk Premiums</a:t>
            </a:r>
          </a:p>
        </p:txBody>
      </p:sp>
      <p:graphicFrame>
        <p:nvGraphicFramePr>
          <p:cNvPr id="7205" name="Object 3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08163" y="2209800"/>
          <a:ext cx="4000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244520" imgH="419040" progId="">
                  <p:embed/>
                </p:oleObj>
              </mc:Choice>
              <mc:Fallback>
                <p:oleObj name="Equation" r:id="rId4" imgW="1244520" imgH="419040" progId="">
                  <p:embed/>
                  <p:pic>
                    <p:nvPicPr>
                      <p:cNvPr id="0" name="Picture 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2209800"/>
                        <a:ext cx="40005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415131" y="1304629"/>
            <a:ext cx="8229600" cy="4525963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Expected Ending Price =		$110</a:t>
            </a:r>
          </a:p>
          <a:p>
            <a:pPr eaLnBrk="1" hangingPunct="1">
              <a:buFontTx/>
              <a:buNone/>
            </a:pPr>
            <a:r>
              <a:rPr lang="en-US" sz="2400" dirty="0"/>
              <a:t>Beginning Price = 			$100</a:t>
            </a:r>
          </a:p>
          <a:p>
            <a:pPr eaLnBrk="1" hangingPunct="1">
              <a:buFontTx/>
              <a:buNone/>
            </a:pPr>
            <a:r>
              <a:rPr lang="en-US" sz="2400" dirty="0"/>
              <a:t>Expected Dividend =			$4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 lIns="90488" tIns="44450" rIns="90488" bIns="44450" anchorCtr="1">
            <a:noAutofit/>
          </a:bodyPr>
          <a:lstStyle/>
          <a:p>
            <a:pPr eaLnBrk="1" hangingPunct="1"/>
            <a:r>
              <a:rPr lang="en-US" sz="3200" dirty="0">
                <a:latin typeface="Constantia" charset="0"/>
              </a:rPr>
              <a:t>Rates of Return: Single Period Example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006983"/>
              </p:ext>
            </p:extLst>
          </p:nvPr>
        </p:nvGraphicFramePr>
        <p:xfrm>
          <a:off x="691549" y="3004995"/>
          <a:ext cx="7451890" cy="20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2869920" imgH="1041120" progId="Equation.DSMT4">
                  <p:embed/>
                </p:oleObj>
              </mc:Choice>
              <mc:Fallback>
                <p:oleObj name="Equation" r:id="rId4" imgW="2869920" imgH="1041120" progId="Equation.DSMT4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49" y="3004995"/>
                        <a:ext cx="7451890" cy="200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8667" y="55756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54061"/>
                </a:solidFill>
              </a:rPr>
              <a:t>Capital Gains Yield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803" y="55375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1E3C"/>
                </a:solidFill>
              </a:rPr>
              <a:t>Dividend Yield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4509" y="46284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54061"/>
                </a:solidFill>
              </a:rPr>
              <a:t>Holding Period Return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44481" y="5150117"/>
            <a:ext cx="150312" cy="387388"/>
          </a:xfrm>
          <a:prstGeom prst="straightConnector1">
            <a:avLst/>
          </a:prstGeom>
          <a:ln w="25400">
            <a:solidFill>
              <a:srgbClr val="2540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97686" y="5186024"/>
            <a:ext cx="152400" cy="389651"/>
          </a:xfrm>
          <a:prstGeom prst="straightConnector1">
            <a:avLst/>
          </a:prstGeom>
          <a:ln w="25400">
            <a:solidFill>
              <a:srgbClr val="911E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42821" y="4813126"/>
            <a:ext cx="609600" cy="0"/>
          </a:xfrm>
          <a:prstGeom prst="straightConnector1">
            <a:avLst/>
          </a:prstGeom>
          <a:ln w="25400">
            <a:solidFill>
              <a:srgbClr val="2540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63481" y="4609227"/>
            <a:ext cx="762000" cy="517267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45951" y="4643395"/>
            <a:ext cx="762000" cy="542629"/>
          </a:xfrm>
          <a:prstGeom prst="rect">
            <a:avLst/>
          </a:prstGeom>
          <a:solidFill>
            <a:schemeClr val="accent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5-</a:t>
            </a:r>
            <a:fld id="{68BA48CB-7B68-4A00-BE04-9E57319BEA7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98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Arial" charset="0"/>
              <a:buChar char="•"/>
            </a:pPr>
            <a:r>
              <a:rPr dirty="0"/>
              <a:t>Interest rate determinants</a:t>
            </a:r>
          </a:p>
          <a:p>
            <a:pPr eaLnBrk="1" hangingPunct="1">
              <a:buFont typeface="Arial" charset="0"/>
              <a:buChar char="•"/>
            </a:pPr>
            <a:r>
              <a:rPr dirty="0"/>
              <a:t>Rates of return for different holding periods</a:t>
            </a:r>
          </a:p>
          <a:p>
            <a:pPr eaLnBrk="1" hangingPunct="1">
              <a:buFont typeface="Arial" charset="0"/>
              <a:buChar char="•"/>
            </a:pPr>
            <a:r>
              <a:rPr dirty="0"/>
              <a:t>Risk and risk premiums</a:t>
            </a:r>
          </a:p>
          <a:p>
            <a:pPr eaLnBrk="1" hangingPunct="1">
              <a:buFont typeface="Arial" charset="0"/>
              <a:buChar char="•"/>
            </a:pPr>
            <a:r>
              <a:rPr dirty="0"/>
              <a:t>Estimations of return and risk</a:t>
            </a:r>
          </a:p>
          <a:p>
            <a:pPr eaLnBrk="1" hangingPunct="1">
              <a:buFont typeface="Arial" charset="0"/>
              <a:buChar char="•"/>
            </a:pPr>
            <a:r>
              <a:rPr dirty="0"/>
              <a:t>Normal distribution 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Deviation from normality and risk estimation</a:t>
            </a:r>
          </a:p>
          <a:p>
            <a:pPr eaLnBrk="1" hangingPunct="1">
              <a:buFont typeface="Arial" charset="0"/>
              <a:buChar char="•"/>
            </a:pPr>
            <a:r>
              <a:rPr dirty="0"/>
              <a:t>Historical returns on risky portfolios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endParaRPr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Chapter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t>Expected returns</a:t>
            </a:r>
          </a:p>
          <a:p>
            <a:pPr eaLnBrk="1" hangingPunct="1">
              <a:buFont typeface="Arial" charset="0"/>
              <a:buChar char="•"/>
            </a:pPr>
            <a:endParaRPr/>
          </a:p>
          <a:p>
            <a:pPr eaLnBrk="1" hangingPunct="1">
              <a:buFont typeface="Arial" charset="0"/>
              <a:buChar char="•"/>
            </a:pPr>
            <a:endParaRPr/>
          </a:p>
          <a:p>
            <a:pPr eaLnBrk="1" hangingPunct="1">
              <a:buFont typeface="Arial" charset="0"/>
              <a:buChar char="•"/>
            </a:pPr>
            <a:endParaRPr/>
          </a:p>
          <a:p>
            <a:pPr lvl="1">
              <a:buFont typeface="Arial" charset="0"/>
              <a:buChar char="•"/>
            </a:pPr>
            <a:r>
              <a:rPr i="1"/>
              <a:t>p</a:t>
            </a:r>
            <a:r>
              <a:t>(</a:t>
            </a:r>
            <a:r>
              <a:rPr i="1"/>
              <a:t>s</a:t>
            </a:r>
            <a:r>
              <a:t>) = Probability of a state</a:t>
            </a:r>
          </a:p>
          <a:p>
            <a:pPr lvl="1">
              <a:buFont typeface="Arial" charset="0"/>
              <a:buChar char="•"/>
            </a:pPr>
            <a:r>
              <a:rPr i="1"/>
              <a:t>r</a:t>
            </a:r>
            <a:r>
              <a:t>(</a:t>
            </a:r>
            <a:r>
              <a:rPr i="1"/>
              <a:t>s</a:t>
            </a:r>
            <a:r>
              <a:t>) = Return if a state occurs</a:t>
            </a:r>
          </a:p>
          <a:p>
            <a:pPr lvl="1">
              <a:buFont typeface="Arial" charset="0"/>
              <a:buChar char="•"/>
            </a:pPr>
            <a:r>
              <a:rPr i="1"/>
              <a:t>s</a:t>
            </a:r>
            <a:r>
              <a:t> = State</a:t>
            </a:r>
          </a:p>
          <a:p>
            <a:pPr eaLnBrk="1" hangingPunct="1">
              <a:buFont typeface="Arial" charset="0"/>
              <a:buChar char="•"/>
            </a:pPr>
            <a:endParaRPr/>
          </a:p>
          <a:p>
            <a:pPr eaLnBrk="1" hangingPunct="1">
              <a:buFont typeface="Arial" charset="0"/>
              <a:buChar char="•"/>
            </a:pPr>
            <a:endParaRPr/>
          </a:p>
        </p:txBody>
      </p:sp>
      <p:sp>
        <p:nvSpPr>
          <p:cNvPr id="24596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Expected Return and </a:t>
            </a:r>
            <a:br>
              <a:rPr lang="en-US" sz="3800"/>
            </a:br>
            <a:r>
              <a:rPr lang="en-US" sz="3800"/>
              <a:t>Standard Deviation</a:t>
            </a:r>
          </a:p>
        </p:txBody>
      </p:sp>
      <p:graphicFrame>
        <p:nvGraphicFramePr>
          <p:cNvPr id="24594" name="Object 18"/>
          <p:cNvGraphicFramePr>
            <a:graphicFrameLocks noChangeAspect="1"/>
          </p:cNvGraphicFramePr>
          <p:nvPr/>
        </p:nvGraphicFramePr>
        <p:xfrm>
          <a:off x="2667000" y="2286000"/>
          <a:ext cx="3429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1180588" imgH="431613" progId="">
                  <p:embed/>
                </p:oleObj>
              </mc:Choice>
              <mc:Fallback>
                <p:oleObj name="Equation" r:id="rId4" imgW="1180588" imgH="431613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3429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742950" algn="ctr"/>
                <a:tab pos="3484563" algn="ctr"/>
                <a:tab pos="6342063" algn="ctr"/>
              </a:tabLst>
              <a:defRPr/>
            </a:pPr>
            <a:r>
              <a:rPr sz="2800" u="sng" dirty="0"/>
              <a:t>State	 	Prob. of State	</a:t>
            </a:r>
            <a:r>
              <a:rPr sz="2800" i="1" u="sng" dirty="0"/>
              <a:t>r</a:t>
            </a:r>
            <a:r>
              <a:rPr sz="2800" u="sng" dirty="0"/>
              <a:t> in State  </a:t>
            </a:r>
            <a:r>
              <a:rPr sz="2800" dirty="0"/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742950" algn="ctr"/>
                <a:tab pos="3484563" algn="ctr"/>
                <a:tab pos="6342063" algn="ctr"/>
              </a:tabLst>
              <a:defRPr/>
            </a:pPr>
            <a:r>
              <a:rPr sz="2800" dirty="0"/>
              <a:t>Excellent	.25	 0.3100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742950" algn="ctr"/>
                <a:tab pos="3484563" algn="ctr"/>
                <a:tab pos="6342063" algn="ctr"/>
              </a:tabLst>
              <a:defRPr/>
            </a:pPr>
            <a:r>
              <a:rPr sz="2800" dirty="0"/>
              <a:t>Good	.45	 0.1400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742950" algn="ctr"/>
                <a:tab pos="3484563" algn="ctr"/>
                <a:tab pos="6342063" algn="ctr"/>
              </a:tabLst>
              <a:defRPr/>
            </a:pPr>
            <a:r>
              <a:rPr sz="2800" dirty="0"/>
              <a:t>Poor		.25	-0.0675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742950" algn="ctr"/>
                <a:tab pos="3484563" algn="ctr"/>
                <a:tab pos="6342063" algn="ctr"/>
              </a:tabLst>
              <a:defRPr/>
            </a:pPr>
            <a:r>
              <a:rPr sz="2800" dirty="0"/>
              <a:t>Crash	.05	-0.5200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sz="2800" i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800" i="1" dirty="0"/>
              <a:t>E</a:t>
            </a:r>
            <a:r>
              <a:rPr sz="2800" dirty="0"/>
              <a:t>(</a:t>
            </a:r>
            <a:r>
              <a:rPr sz="2800" i="1" dirty="0"/>
              <a:t>r</a:t>
            </a:r>
            <a:r>
              <a:rPr sz="2800" dirty="0"/>
              <a:t>) = (.25)(.31) + (.45)(.14) + (.25)(−.0675) + (0.05)(− 0.52)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800" i="1" dirty="0"/>
              <a:t> E</a:t>
            </a:r>
            <a:r>
              <a:rPr sz="2800" dirty="0"/>
              <a:t>(</a:t>
            </a:r>
            <a:r>
              <a:rPr sz="2800" i="1" dirty="0"/>
              <a:t>r</a:t>
            </a:r>
            <a:r>
              <a:rPr sz="2800" dirty="0"/>
              <a:t>) = .0976 or 9.76%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Scenario Returns: Example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t>Variance (VAR):</a:t>
            </a:r>
          </a:p>
          <a:p>
            <a:pPr eaLnBrk="1" hangingPunct="1">
              <a:buFont typeface="Arial" charset="0"/>
              <a:buChar char="•"/>
            </a:pPr>
            <a:endParaRPr/>
          </a:p>
          <a:p>
            <a:pPr eaLnBrk="1" hangingPunct="1">
              <a:buFont typeface="Arial" charset="0"/>
              <a:buChar char="•"/>
            </a:pPr>
            <a:endParaRPr/>
          </a:p>
          <a:p>
            <a:pPr eaLnBrk="1" hangingPunct="1">
              <a:buFont typeface="Arial" charset="0"/>
              <a:buChar char="•"/>
            </a:pPr>
            <a:endParaRPr/>
          </a:p>
          <a:p>
            <a:pPr>
              <a:buFont typeface="Arial" charset="0"/>
              <a:buChar char="•"/>
            </a:pPr>
            <a:r>
              <a:t>Standard Deviation (STD):</a:t>
            </a:r>
          </a:p>
          <a:p>
            <a:pPr eaLnBrk="1" hangingPunct="1">
              <a:buFont typeface="Arial" charset="0"/>
              <a:buChar char="•"/>
            </a:pPr>
            <a:endParaRPr/>
          </a:p>
          <a:p>
            <a:pPr eaLnBrk="1" hangingPunct="1">
              <a:buFont typeface="Arial" charset="0"/>
              <a:buChar char="•"/>
            </a:pPr>
            <a:endParaRPr/>
          </a:p>
        </p:txBody>
      </p:sp>
      <p:sp>
        <p:nvSpPr>
          <p:cNvPr id="25636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Expected Return and </a:t>
            </a:r>
            <a:br>
              <a:rPr lang="en-US" sz="3800"/>
            </a:br>
            <a:r>
              <a:rPr lang="en-US" sz="3800"/>
              <a:t>Standard Deviation</a:t>
            </a:r>
          </a:p>
        </p:txBody>
      </p:sp>
      <p:graphicFrame>
        <p:nvGraphicFramePr>
          <p:cNvPr id="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593896"/>
              </p:ext>
            </p:extLst>
          </p:nvPr>
        </p:nvGraphicFramePr>
        <p:xfrm>
          <a:off x="2705100" y="487680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876800"/>
                        <a:ext cx="2895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4"/>
          <p:cNvGraphicFramePr>
            <a:graphicFrameLocks noChangeAspect="1"/>
          </p:cNvGraphicFramePr>
          <p:nvPr/>
        </p:nvGraphicFramePr>
        <p:xfrm>
          <a:off x="1066800" y="2514600"/>
          <a:ext cx="6019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6" imgW="1587240" imgH="355320" progId="">
                  <p:embed/>
                </p:oleObj>
              </mc:Choice>
              <mc:Fallback>
                <p:oleObj name="Equation" r:id="rId6" imgW="1587240" imgH="355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6019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Example VAR calculation: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σ</a:t>
            </a:r>
            <a:r>
              <a:rPr baseline="30000" dirty="0"/>
              <a:t>2</a:t>
            </a:r>
            <a:r>
              <a:rPr dirty="0"/>
              <a:t> = .25(.31 − 0.0976)</a:t>
            </a:r>
            <a:r>
              <a:rPr baseline="30000" dirty="0"/>
              <a:t>2 </a:t>
            </a:r>
            <a:r>
              <a:rPr dirty="0"/>
              <a:t>+ .45(.14 − .0976)</a:t>
            </a:r>
            <a:r>
              <a:rPr baseline="30000" dirty="0"/>
              <a:t>2  </a:t>
            </a:r>
          </a:p>
          <a:p>
            <a:pPr lvl="1" indent="577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/>
              <a:t>+ .25(− 0.0675 − 0.0976)</a:t>
            </a:r>
            <a:r>
              <a:rPr baseline="30000" dirty="0"/>
              <a:t>2</a:t>
            </a:r>
            <a:r>
              <a:rPr dirty="0"/>
              <a:t>  + .05(−.52 − .0976)</a:t>
            </a:r>
            <a:r>
              <a:rPr baseline="30000" dirty="0"/>
              <a:t>2</a:t>
            </a:r>
          </a:p>
          <a:p>
            <a:pPr lvl="1" indent="4032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/>
              <a:t>= .038</a:t>
            </a:r>
          </a:p>
          <a:p>
            <a:pPr lvl="1" indent="4032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Example SD calculation: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baseline="30000" dirty="0"/>
          </a:p>
        </p:txBody>
      </p:sp>
      <p:sp>
        <p:nvSpPr>
          <p:cNvPr id="10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Scenario VAR and STD: Example</a:t>
            </a:r>
          </a:p>
        </p:txBody>
      </p:sp>
      <p:graphicFrame>
        <p:nvGraphicFramePr>
          <p:cNvPr id="10242" name="Object 35"/>
          <p:cNvGraphicFramePr>
            <a:graphicFrameLocks noChangeAspect="1"/>
          </p:cNvGraphicFramePr>
          <p:nvPr/>
        </p:nvGraphicFramePr>
        <p:xfrm>
          <a:off x="3657600" y="4724400"/>
          <a:ext cx="16875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647640" imgH="431640" progId="">
                  <p:embed/>
                </p:oleObj>
              </mc:Choice>
              <mc:Fallback>
                <p:oleObj name="Equation" r:id="rId4" imgW="647640" imgH="43164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1687513" cy="1123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Time Series Analysis </a:t>
            </a:r>
            <a:br>
              <a:rPr lang="en-US" sz="3800"/>
            </a:br>
            <a:r>
              <a:rPr lang="en-US" sz="3800"/>
              <a:t>of Past Rates of Return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33400" y="2286000"/>
            <a:ext cx="8229600" cy="475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True means and variances are unobservable</a:t>
            </a:r>
          </a:p>
          <a:p>
            <a:pPr lvl="1"/>
            <a:r>
              <a:rPr lang="en-US" dirty="0"/>
              <a:t>Possible scenarios like the one in the examples are unknown</a:t>
            </a:r>
          </a:p>
          <a:p>
            <a:pPr lvl="1"/>
            <a:endParaRPr lang="en-US" dirty="0"/>
          </a:p>
          <a:p>
            <a:r>
              <a:rPr lang="en-US" dirty="0"/>
              <a:t>Means and variances must be estimated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083" y="1295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Arithmetic Average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Geometric (Time-Weighted) Average</a:t>
            </a:r>
          </a:p>
          <a:p>
            <a:pPr lvl="1"/>
            <a:r>
              <a:rPr lang="en-US" sz="2400" dirty="0"/>
              <a:t>Terminal value of the investment: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Geometric Average: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onstantia" charset="0"/>
              </a:rPr>
              <a:t>Returns Using Arithmetic and Geometric Averaging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1981200" y="1949506"/>
          <a:ext cx="4975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1879560" imgH="431640" progId="Equation.3">
                  <p:embed/>
                </p:oleObj>
              </mc:Choice>
              <mc:Fallback>
                <p:oleObj name="Equation" r:id="rId3" imgW="1879560" imgH="431640" progId="Equation.3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49506"/>
                        <a:ext cx="49752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4152134"/>
          <a:ext cx="3714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1714500" imgH="228600" progId="Equation.DSMT4">
                  <p:embed/>
                </p:oleObj>
              </mc:Choice>
              <mc:Fallback>
                <p:oleObj name="Equation" r:id="rId5" imgW="17145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52134"/>
                        <a:ext cx="3714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2895600" y="4876800"/>
          <a:ext cx="22256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76800"/>
                        <a:ext cx="22256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5-</a:t>
            </a:r>
            <a:fld id="{68BA48CB-7B68-4A00-BE04-9E57319BEA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4957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Example 1: Consider the following six-year sequence of investment returns: +30%, -20%, +30%, -20%, +30%, and -20%.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Arithmetic Mean Return </a:t>
            </a:r>
            <a:r>
              <a:rPr lang="en-US" sz="2800" dirty="0"/>
              <a:t>= [0.30 + (-.20) + 0.30 + (-.20) + 0.30 + (-.20)]/ 6 = </a:t>
            </a:r>
            <a:r>
              <a:rPr lang="en-US" sz="2800" b="1" dirty="0"/>
              <a:t>.05 or 5.00%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/>
              <a:t>Geometric Mean Return </a:t>
            </a:r>
            <a:r>
              <a:rPr lang="en-US" sz="2800" dirty="0"/>
              <a:t>= [ (1.3 x .80 x 1.3 x .80 x 1.3 x .80 )</a:t>
            </a:r>
            <a:r>
              <a:rPr lang="en-US" sz="2800" baseline="30000" dirty="0"/>
              <a:t>1/6</a:t>
            </a:r>
            <a:r>
              <a:rPr lang="en-US" sz="2800" dirty="0"/>
              <a:t> ] - 1 = </a:t>
            </a:r>
            <a:r>
              <a:rPr lang="en-US" sz="2800" b="1" dirty="0"/>
              <a:t>.0198 or 1.98%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10668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Geometric Average Return vs. Arithmetic Average Return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02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Example 2: S&amp;P 500 returns from 2000 through 2015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Arithmetic Mean Return </a:t>
            </a:r>
            <a:r>
              <a:rPr lang="en-US" sz="2400" dirty="0"/>
              <a:t>= [(-9.2) + (-11.9) + (-22.1) + 28.7 + 10.9 + 4.9 +15.8 + 5.5 + (-37.0) + 26.5 + 15.1 + 2.1 + 15.8 +32.4 +13.7 +1.40 / 16 = </a:t>
            </a:r>
            <a:r>
              <a:rPr lang="en-US" sz="2400" b="1" dirty="0"/>
              <a:t>5.78%</a:t>
            </a:r>
          </a:p>
          <a:p>
            <a:pPr marL="0" indent="0">
              <a:buNone/>
            </a:pPr>
            <a:r>
              <a:rPr lang="en-US" sz="2400" b="1" dirty="0"/>
              <a:t>Geometric Mean Return </a:t>
            </a:r>
            <a:r>
              <a:rPr lang="en-US" sz="2400" dirty="0"/>
              <a:t>= [ (.908 x .881 x .779 x 1.287 x 1.109 x 1.049 x 1.158 x 1.055 x .63 x 1.265 x 1.151 x 1.021 x 1.158 x 1.324 x 1.137 x 1.014)</a:t>
            </a:r>
            <a:r>
              <a:rPr lang="en-US" sz="2400" baseline="30000" dirty="0"/>
              <a:t>1/16</a:t>
            </a:r>
            <a:r>
              <a:rPr lang="en-US" sz="2400" dirty="0"/>
              <a:t>)] – 1 = </a:t>
            </a:r>
            <a:r>
              <a:rPr lang="en-US" sz="2400" b="1" dirty="0"/>
              <a:t>4.05%</a:t>
            </a:r>
          </a:p>
          <a:p>
            <a:pPr marL="0" indent="0">
              <a:buNone/>
            </a:pPr>
            <a:r>
              <a:rPr lang="en-US" sz="2400" dirty="0"/>
              <a:t>The average investor is led to believe he has made 5.78% average on his equity portfolio. In reality he has only made 4.05%.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Geometric Average Return vs. Arithmetic Average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77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For normally distributed returns,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Geometric Mean Return = </a:t>
            </a:r>
          </a:p>
          <a:p>
            <a:pPr marL="0" indent="0">
              <a:buNone/>
            </a:pPr>
            <a:r>
              <a:rPr lang="en-US" sz="2800" dirty="0"/>
              <a:t>           Arithmetic Mean Return – (1/2) SD</a:t>
            </a:r>
            <a:r>
              <a:rPr lang="en-US" sz="2800" baseline="30000" dirty="0"/>
              <a:t>2</a:t>
            </a:r>
            <a:r>
              <a:rPr lang="en-US" sz="2800" dirty="0"/>
              <a:t>;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where SD = Standard Deviation of Returns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Geometric Average Return vs. Arithmetic Average Return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0852"/>
              </p:ext>
            </p:extLst>
          </p:nvPr>
        </p:nvGraphicFramePr>
        <p:xfrm>
          <a:off x="4972050" y="2701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2050" y="2701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589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Char char="•"/>
            </a:pPr>
            <a:endParaRPr dirty="0"/>
          </a:p>
          <a:p>
            <a:pPr marL="0" indent="0" eaLnBrk="1" hangingPunct="1">
              <a:buNone/>
            </a:pPr>
            <a:r>
              <a:rPr dirty="0"/>
              <a:t>Unbiased estimate of standard deviation (SD)</a:t>
            </a:r>
          </a:p>
        </p:txBody>
      </p:sp>
      <p:sp>
        <p:nvSpPr>
          <p:cNvPr id="2870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Standard Deviation</a:t>
            </a:r>
          </a:p>
        </p:txBody>
      </p:sp>
      <p:graphicFrame>
        <p:nvGraphicFramePr>
          <p:cNvPr id="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770371"/>
              </p:ext>
            </p:extLst>
          </p:nvPr>
        </p:nvGraphicFramePr>
        <p:xfrm>
          <a:off x="1827213" y="3352800"/>
          <a:ext cx="4148137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3" imgW="1574640" imgH="507960" progId="Equation.DSMT4">
                  <p:embed/>
                </p:oleObj>
              </mc:Choice>
              <mc:Fallback>
                <p:oleObj name="Equation" r:id="rId3" imgW="1574640" imgH="5079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352800"/>
                        <a:ext cx="4148137" cy="1338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dirty="0"/>
              <a:t>Supply</a:t>
            </a:r>
          </a:p>
          <a:p>
            <a:pPr lvl="1" eaLnBrk="1" hangingPunct="1">
              <a:spcBef>
                <a:spcPct val="30000"/>
              </a:spcBef>
              <a:buFont typeface="Arial" charset="0"/>
              <a:buChar char="•"/>
            </a:pPr>
            <a:r>
              <a:rPr dirty="0"/>
              <a:t>Households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t>Demand </a:t>
            </a:r>
          </a:p>
          <a:p>
            <a:pPr lvl="1" eaLnBrk="1" hangingPunct="1">
              <a:spcBef>
                <a:spcPct val="30000"/>
              </a:spcBef>
              <a:buFont typeface="Arial" charset="0"/>
              <a:buChar char="•"/>
            </a:pPr>
            <a:r>
              <a:rPr dirty="0"/>
              <a:t>Businesses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•"/>
            </a:pPr>
            <a:r>
              <a:rPr dirty="0"/>
              <a:t>Government</a:t>
            </a:r>
            <a:r>
              <a:rPr altLang="ja-JP" dirty="0"/>
              <a:t>’</a:t>
            </a:r>
            <a:r>
              <a:rPr dirty="0"/>
              <a:t>s net demand</a:t>
            </a:r>
          </a:p>
          <a:p>
            <a:pPr lvl="1" eaLnBrk="1" hangingPunct="1">
              <a:spcBef>
                <a:spcPct val="30000"/>
              </a:spcBef>
              <a:buFont typeface="Arial" charset="0"/>
              <a:buChar char="•"/>
            </a:pPr>
            <a:r>
              <a:rPr dirty="0"/>
              <a:t>Federal Reserve actions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Interest Rate Determinants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7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sz="2400" i="1" dirty="0"/>
              <a:t>Excess Return</a:t>
            </a:r>
          </a:p>
          <a:p>
            <a:pPr lvl="1" eaLnBrk="1" hangingPunct="1">
              <a:buFont typeface="Arial" charset="0"/>
              <a:buChar char="•"/>
            </a:pPr>
            <a:r>
              <a:rPr sz="2400" dirty="0"/>
              <a:t>The difference in any particular period between the actual rate of return on a risky asset and the actual </a:t>
            </a:r>
            <a:r>
              <a:rPr sz="2400" dirty="0">
                <a:hlinkClick r:id="rId4"/>
              </a:rPr>
              <a:t>risk-free rate </a:t>
            </a:r>
            <a:endParaRPr sz="2400" dirty="0"/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The term "</a:t>
            </a:r>
            <a:r>
              <a:rPr lang="en-US" sz="2400" dirty="0">
                <a:hlinkClick r:id="rId5"/>
              </a:rPr>
              <a:t>Excess Return</a:t>
            </a:r>
            <a:r>
              <a:rPr lang="en-US" sz="2400" dirty="0"/>
              <a:t>” has also been used to denote the difference between the actual return and the required return. </a:t>
            </a:r>
          </a:p>
          <a:p>
            <a:pPr marL="457200" lvl="1" indent="0" eaLnBrk="1" hangingPunct="1">
              <a:buNone/>
            </a:pPr>
            <a:r>
              <a:rPr lang="en-US" sz="2400" i="1" dirty="0"/>
              <a:t>Risk Premium</a:t>
            </a:r>
          </a:p>
          <a:p>
            <a:pPr lvl="1" eaLnBrk="1" hangingPunct="1">
              <a:buFont typeface="Arial" charset="0"/>
              <a:buChar char="•"/>
            </a:pPr>
            <a:r>
              <a:rPr sz="2400" dirty="0"/>
              <a:t>The difference between the expected HPR on a risky asset and the risk-free rate</a:t>
            </a:r>
          </a:p>
          <a:p>
            <a:pPr eaLnBrk="1" hangingPunct="1">
              <a:buFont typeface="Arial" charset="0"/>
              <a:buChar char="•"/>
            </a:pPr>
            <a:r>
              <a:rPr sz="2400" i="1" dirty="0"/>
              <a:t>Sharpe Ratio</a:t>
            </a:r>
          </a:p>
          <a:p>
            <a:pPr eaLnBrk="1" hangingPunct="1">
              <a:buFont typeface="Arial" charset="0"/>
              <a:buChar char="•"/>
            </a:pPr>
            <a:endParaRPr sz="2800" dirty="0"/>
          </a:p>
        </p:txBody>
      </p:sp>
      <p:sp>
        <p:nvSpPr>
          <p:cNvPr id="1539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 dirty="0"/>
              <a:t>The Reward-to-Volatility (Sharpe) Ratio</a:t>
            </a:r>
          </a:p>
        </p:txBody>
      </p:sp>
      <p:graphicFrame>
        <p:nvGraphicFramePr>
          <p:cNvPr id="1539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4827"/>
              </p:ext>
            </p:extLst>
          </p:nvPr>
        </p:nvGraphicFramePr>
        <p:xfrm>
          <a:off x="2984501" y="5163404"/>
          <a:ext cx="2882900" cy="85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6" imgW="1320480" imgH="393480" progId="">
                  <p:embed/>
                </p:oleObj>
              </mc:Choice>
              <mc:Fallback>
                <p:oleObj name="Equation" r:id="rId6" imgW="1320480" imgH="39348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5163404"/>
                        <a:ext cx="2882900" cy="856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342" y="1692243"/>
            <a:ext cx="5957316" cy="4341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Excess Return</a:t>
            </a:r>
          </a:p>
        </p:txBody>
      </p:sp>
    </p:spTree>
    <p:extLst>
      <p:ext uri="{BB962C8B-B14F-4D97-AF65-F5344CB8AC3E}">
        <p14:creationId xmlns:p14="http://schemas.microsoft.com/office/powerpoint/2010/main" val="2825397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600" dirty="0"/>
              <a:t>The Normal Distribution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1557338"/>
            <a:ext cx="7591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1219200" y="5562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Mean = 10%,  SD = 20%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EF3-AC3F-4C7A-B4D2-609ED592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5.3 Frequency Distribution, Broad Market Index Monthly Return, 19</a:t>
            </a:r>
            <a:r>
              <a:rPr lang="en-US" sz="100" dirty="0"/>
              <a:t> </a:t>
            </a:r>
            <a:r>
              <a:rPr lang="en-US" dirty="0"/>
              <a:t>27 to 20</a:t>
            </a:r>
            <a:r>
              <a:rPr lang="en-US" sz="100" dirty="0"/>
              <a:t> </a:t>
            </a:r>
            <a:r>
              <a:rPr lang="en-US" dirty="0"/>
              <a:t>21</a:t>
            </a:r>
            <a:endParaRPr lang="en-US" sz="1000" b="0" dirty="0"/>
          </a:p>
        </p:txBody>
      </p:sp>
      <p:pic>
        <p:nvPicPr>
          <p:cNvPr id="7" name="Picture 6" descr="A histogram plots frequency versus monthly rate of return. ">
            <a:extLst>
              <a:ext uri="{FF2B5EF4-FFF2-40B4-BE49-F238E27FC236}">
                <a16:creationId xmlns:a16="http://schemas.microsoft.com/office/drawing/2014/main" id="{72275B8C-4E28-44BB-A9E3-80392D75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3" y="1426080"/>
            <a:ext cx="5021323" cy="474420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rId3" action="ppaction://hlinksldjump"/>
              </a:rPr>
              <a:t>Access the text alternative for slide images.</a:t>
            </a:r>
            <a:endParaRPr lang="en-US" sz="120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939A-6FE7-44F9-8911-49756DB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481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The Normal Distribution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dirty="0"/>
              <a:t>Central limit theorem suggests that stock returns approach the normal distribution as return measurement intervals become longer.</a:t>
            </a:r>
          </a:p>
          <a:p>
            <a:pPr eaLnBrk="1" hangingPunct="1"/>
            <a:r>
              <a:rPr lang="en-US" sz="2400" dirty="0"/>
              <a:t>Investment management is easier with normal returns:</a:t>
            </a:r>
          </a:p>
          <a:p>
            <a:pPr lvl="1"/>
            <a:r>
              <a:rPr lang="en-US" sz="2400" dirty="0"/>
              <a:t>Symmetric Returns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Standard deviation is a good measure of risk </a:t>
            </a:r>
          </a:p>
          <a:p>
            <a:pPr lvl="1"/>
            <a:r>
              <a:rPr lang="en-US" sz="2400" dirty="0"/>
              <a:t>Symmetric Returns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Portfolio returns will be as well</a:t>
            </a:r>
          </a:p>
          <a:p>
            <a:pPr lvl="1"/>
            <a:r>
              <a:rPr lang="en-US" sz="2400" dirty="0"/>
              <a:t>Only mean and standard deviation needed to estimate future scenarios</a:t>
            </a:r>
          </a:p>
          <a:p>
            <a:pPr lvl="1"/>
            <a:r>
              <a:rPr lang="en-US" sz="2400" dirty="0"/>
              <a:t>Pairwise correlation coefficients summarize the dependence of returns across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t>What if excess returns are not normally distributed?</a:t>
            </a:r>
          </a:p>
          <a:p>
            <a:pPr lvl="1" eaLnBrk="1" hangingPunct="1">
              <a:buFont typeface="Arial" charset="0"/>
              <a:buChar char="•"/>
            </a:pPr>
            <a:r>
              <a:t>Standard deviation is no longer a complete measure of risk</a:t>
            </a:r>
          </a:p>
          <a:p>
            <a:pPr lvl="1" eaLnBrk="1" hangingPunct="1">
              <a:buFont typeface="Arial" charset="0"/>
              <a:buChar char="•"/>
            </a:pPr>
            <a:r>
              <a:t>Sharpe ratio is not a complete measure of portfolio performance</a:t>
            </a:r>
          </a:p>
          <a:p>
            <a:pPr lvl="1" eaLnBrk="1" hangingPunct="1">
              <a:buFont typeface="Arial" charset="0"/>
              <a:buChar char="•"/>
            </a:pPr>
            <a:r>
              <a:t>Need to consider skewness and kurtosis</a:t>
            </a:r>
          </a:p>
        </p:txBody>
      </p:sp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Normality and Risk Measures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153400" cy="1143000"/>
          </a:xfrm>
        </p:spPr>
        <p:txBody>
          <a:bodyPr lIns="0" tIns="0" rIns="0" bIns="0" anchorCtr="1"/>
          <a:lstStyle/>
          <a:p>
            <a:pPr algn="l" eaLnBrk="1" hangingPunct="1"/>
            <a:r>
              <a:rPr lang="en-US" sz="3200" dirty="0"/>
              <a:t>Normal and Skewed Distributions </a:t>
            </a:r>
          </a:p>
        </p:txBody>
      </p:sp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1219200" y="5562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Mean = 6%,  SD = 17%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447800"/>
            <a:ext cx="5867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Ctr="1"/>
          <a:lstStyle/>
          <a:p>
            <a:pPr eaLnBrk="1" hangingPunct="1"/>
            <a:r>
              <a:rPr lang="en-US" sz="3200" dirty="0"/>
              <a:t>Normal and Fat-Tailed Distributions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49400"/>
            <a:ext cx="5211763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Box 4"/>
          <p:cNvSpPr txBox="1">
            <a:spLocks noChangeArrowheads="1"/>
          </p:cNvSpPr>
          <p:nvPr/>
        </p:nvSpPr>
        <p:spPr bwMode="auto">
          <a:xfrm>
            <a:off x="1219200" y="5562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Mean = .1,  SD = .2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D4C9-36E6-4D1A-BC5C-5D9239F5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5.4 Historic Returns on Risky Portfolios, 19</a:t>
            </a:r>
            <a:r>
              <a:rPr lang="en-US" sz="100" dirty="0"/>
              <a:t> </a:t>
            </a:r>
            <a:r>
              <a:rPr lang="en-US" dirty="0"/>
              <a:t>27 to 20</a:t>
            </a:r>
            <a:r>
              <a:rPr lang="en-US" sz="100" dirty="0"/>
              <a:t> </a:t>
            </a:r>
            <a:r>
              <a:rPr lang="en-US" dirty="0"/>
              <a:t>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8ED989-1031-4D98-B93B-28EE688664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8842" y="1701800"/>
          <a:ext cx="69263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408">
                  <a:extLst>
                    <a:ext uri="{9D8B030D-6E8A-4147-A177-3AD203B41FA5}">
                      <a16:colId xmlns:a16="http://schemas.microsoft.com/office/drawing/2014/main" val="3223719532"/>
                    </a:ext>
                  </a:extLst>
                </a:gridCol>
                <a:gridCol w="1355835">
                  <a:extLst>
                    <a:ext uri="{9D8B030D-6E8A-4147-A177-3AD203B41FA5}">
                      <a16:colId xmlns:a16="http://schemas.microsoft.com/office/drawing/2014/main" val="204910499"/>
                    </a:ext>
                  </a:extLst>
                </a:gridCol>
                <a:gridCol w="1376855">
                  <a:extLst>
                    <a:ext uri="{9D8B030D-6E8A-4147-A177-3AD203B41FA5}">
                      <a16:colId xmlns:a16="http://schemas.microsoft.com/office/drawing/2014/main" val="1705185818"/>
                    </a:ext>
                  </a:extLst>
                </a:gridCol>
                <a:gridCol w="1240218">
                  <a:extLst>
                    <a:ext uri="{9D8B030D-6E8A-4147-A177-3AD203B41FA5}">
                      <a16:colId xmlns:a16="http://schemas.microsoft.com/office/drawing/2014/main" val="667159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T–Bills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T–Bonds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9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0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0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0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41.6803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−0.02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−25.96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−44.04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473442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4BDE-36AB-4137-8522-F047428B28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4687614"/>
            <a:ext cx="8458200" cy="1124607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Table 5.4</a:t>
            </a:r>
          </a:p>
          <a:p>
            <a:r>
              <a:rPr lang="en-US" sz="2000" dirty="0"/>
              <a:t>Risk and return of investments in major asset classes; estimates from annual data, 19</a:t>
            </a:r>
            <a:r>
              <a:rPr lang="en-US" sz="100" dirty="0"/>
              <a:t> </a:t>
            </a:r>
            <a:r>
              <a:rPr lang="en-US" sz="2000" dirty="0"/>
              <a:t>27 to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8B3A9-CB75-48E0-A006-4E5AF5CF0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2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EF3-AC3F-4C7A-B4D2-609ED592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5.7 Frequency Distribution of Annual Returns: Treasury Bills</a:t>
            </a:r>
            <a:endParaRPr lang="en-US" sz="1000" b="0" dirty="0"/>
          </a:p>
        </p:txBody>
      </p:sp>
      <p:pic>
        <p:nvPicPr>
          <p:cNvPr id="3" name="Picture 2" descr="A column chart plots percent of observation ranging from 0 to 80 versus annual return ranging from (negative 45, negative 40 ) to (55, 60). The plotted bars are as follow: (negative 5 to 0), 3%; (0 to 5), 70 %; (5 to 10), 30%; (10 to 15), 5%. All values are estimated. ">
            <a:extLst>
              <a:ext uri="{FF2B5EF4-FFF2-40B4-BE49-F238E27FC236}">
                <a16:creationId xmlns:a16="http://schemas.microsoft.com/office/drawing/2014/main" id="{AE76E0EC-74F0-4674-8F76-8C693BCD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42" y="2126273"/>
            <a:ext cx="7510923" cy="31336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939A-6FE7-44F9-8911-49756DB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3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876800"/>
          </a:xfrm>
        </p:spPr>
        <p:txBody>
          <a:bodyPr/>
          <a:lstStyle/>
          <a:p>
            <a:r>
              <a:rPr lang="en-US" sz="2800" b="1" u="sng" dirty="0"/>
              <a:t>Fisher Equation</a:t>
            </a:r>
          </a:p>
          <a:p>
            <a:endParaRPr lang="en-US" sz="2800" b="1" u="sng" dirty="0"/>
          </a:p>
          <a:p>
            <a:pPr marL="0" indent="0">
              <a:buNone/>
            </a:pPr>
            <a:r>
              <a:rPr lang="en-US" sz="2800" dirty="0"/>
              <a:t>        (1 + </a:t>
            </a:r>
            <a:r>
              <a:rPr lang="en-US" sz="2800" dirty="0" err="1"/>
              <a:t>r</a:t>
            </a:r>
            <a:r>
              <a:rPr lang="en-US" sz="2800" baseline="-25000" dirty="0" err="1"/>
              <a:t>norm</a:t>
            </a:r>
            <a:r>
              <a:rPr lang="en-US" sz="2800" baseline="-25000" dirty="0"/>
              <a:t> </a:t>
            </a:r>
            <a:r>
              <a:rPr lang="en-US" sz="2800" dirty="0"/>
              <a:t>) = (1 + r</a:t>
            </a:r>
            <a:r>
              <a:rPr lang="en-US" sz="2800" baseline="-25000" dirty="0"/>
              <a:t>real </a:t>
            </a:r>
            <a:r>
              <a:rPr lang="en-US" sz="2800" dirty="0"/>
              <a:t>)(1 + </a:t>
            </a:r>
            <a:r>
              <a:rPr lang="en-US" sz="2800" dirty="0" err="1"/>
              <a:t>i</a:t>
            </a:r>
            <a:r>
              <a:rPr lang="en-US" sz="2800" baseline="-25000" dirty="0"/>
              <a:t> </a:t>
            </a:r>
            <a:r>
              <a:rPr lang="en-US" sz="2800" dirty="0"/>
              <a:t>)                                            (1)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where </a:t>
            </a:r>
            <a:r>
              <a:rPr lang="en-US" sz="2800" dirty="0" err="1"/>
              <a:t>r</a:t>
            </a:r>
            <a:r>
              <a:rPr lang="en-US" sz="2800" baseline="-25000" dirty="0" err="1"/>
              <a:t>norm</a:t>
            </a:r>
            <a:r>
              <a:rPr lang="en-US" sz="2800" dirty="0"/>
              <a:t> = nominal interest rate</a:t>
            </a:r>
          </a:p>
          <a:p>
            <a:pPr marL="0" indent="0">
              <a:buNone/>
            </a:pPr>
            <a:r>
              <a:rPr lang="en-US" sz="2800" dirty="0"/>
              <a:t>         	  r</a:t>
            </a:r>
            <a:r>
              <a:rPr lang="en-US" sz="2800" baseline="-25000" dirty="0"/>
              <a:t>real </a:t>
            </a:r>
            <a:r>
              <a:rPr lang="en-US" sz="2800" dirty="0"/>
              <a:t>  = real interest rate </a:t>
            </a:r>
          </a:p>
          <a:p>
            <a:pPr marL="0" indent="0">
              <a:buNone/>
            </a:pPr>
            <a:r>
              <a:rPr lang="en-US" sz="2800" dirty="0"/>
              <a:t>             </a:t>
            </a:r>
            <a:r>
              <a:rPr lang="en-US" sz="2800" dirty="0" err="1"/>
              <a:t>i</a:t>
            </a:r>
            <a:r>
              <a:rPr lang="en-US" sz="2800" dirty="0"/>
              <a:t> = inflation rate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                         </a:t>
            </a:r>
          </a:p>
          <a:p>
            <a:endParaRPr lang="en-US" dirty="0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914400"/>
          </a:xfrm>
        </p:spPr>
        <p:txBody>
          <a:bodyPr/>
          <a:lstStyle/>
          <a:p>
            <a:r>
              <a:rPr lang="en-US" sz="3600" dirty="0"/>
              <a:t>Real versus Nominal Interest Rates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5-</a:t>
            </a:r>
            <a:fld id="{68BA48CB-7B68-4A00-BE04-9E57319BEA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9140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EF3-AC3F-4C7A-B4D2-609ED592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5.7 Frequency Distribution of Annual Returns: 30-Year Treasury Bonds</a:t>
            </a:r>
            <a:endParaRPr lang="en-US" sz="1000" b="0" dirty="0"/>
          </a:p>
        </p:txBody>
      </p:sp>
      <p:pic>
        <p:nvPicPr>
          <p:cNvPr id="4" name="Picture 3" descr="Two column charts plot percent of observation versus annual return.">
            <a:extLst>
              <a:ext uri="{FF2B5EF4-FFF2-40B4-BE49-F238E27FC236}">
                <a16:creationId xmlns:a16="http://schemas.microsoft.com/office/drawing/2014/main" id="{AD08A873-0EBC-4F3E-BFE4-FCCAAF66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38" y="2065308"/>
            <a:ext cx="7535309" cy="325554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rId3" action="ppaction://hlinksldjump"/>
              </a:rPr>
              <a:t>Access the text alternative for slide images.</a:t>
            </a:r>
            <a:endParaRPr lang="en-US" sz="1200" dirty="0">
              <a:hlinkClick r:id="rId3" action="ppaction://hlinksldjum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939A-6FE7-44F9-8911-49756DB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635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EF3-AC3F-4C7A-B4D2-609ED592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5.7 Frequency Distribution of Annual Returns: Common Stocks</a:t>
            </a:r>
            <a:endParaRPr lang="en-US" sz="1000" b="0" dirty="0"/>
          </a:p>
        </p:txBody>
      </p:sp>
      <p:pic>
        <p:nvPicPr>
          <p:cNvPr id="3" name="Picture 2" descr="A bar chart C for common stock.">
            <a:extLst>
              <a:ext uri="{FF2B5EF4-FFF2-40B4-BE49-F238E27FC236}">
                <a16:creationId xmlns:a16="http://schemas.microsoft.com/office/drawing/2014/main" id="{1BD187F7-CA6C-422C-AD99-D8AB7011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48" y="2083598"/>
            <a:ext cx="7449958" cy="321896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939A-6FE7-44F9-8911-49756DB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86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A5CF-3DFD-4D0D-A798-17284319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Historic Returns on Risky Portfolios: A Global View of the Historical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97CA-C556-474E-80B3-6531C6B28E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591098"/>
          </a:xfrm>
        </p:spPr>
        <p:txBody>
          <a:bodyPr/>
          <a:lstStyle/>
          <a:p>
            <a:r>
              <a:rPr lang="en-US" dirty="0"/>
              <a:t>Century-plus-long history (1900–2020) of average excess returns in 20 stock markets.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Mean annual excess return across these countries was 5.3% versus the United States mean excess return of 7.7%.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Sharpe ratio across these countries was .29 versus U.S. Sharpe ratio of .40.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728FA-5F31-4CED-9A76-3912E0BA16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014952"/>
            <a:ext cx="8458200" cy="604345"/>
          </a:xfrm>
        </p:spPr>
        <p:txBody>
          <a:bodyPr/>
          <a:lstStyle/>
          <a:p>
            <a:r>
              <a:rPr lang="en-US" dirty="0"/>
              <a:t>Tremendous variability in year-by-year returns.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B417F-CE80-4510-999F-25F30BAAD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33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EF3-AC3F-4C7A-B4D2-609ED592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5.10 Average Excess Returns in 21 Countries, 1900 to 2020</a:t>
            </a:r>
            <a:endParaRPr lang="en-US" sz="1000" b="0" dirty="0"/>
          </a:p>
        </p:txBody>
      </p:sp>
      <p:pic>
        <p:nvPicPr>
          <p:cNvPr id="4" name="Picture 3" descr="Two column charts plot access average return over bills and Sharpe ratio versus countries, respectively.">
            <a:extLst>
              <a:ext uri="{FF2B5EF4-FFF2-40B4-BE49-F238E27FC236}">
                <a16:creationId xmlns:a16="http://schemas.microsoft.com/office/drawing/2014/main" id="{2A333935-4C0E-4A89-958E-6E425562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71" y="1564897"/>
            <a:ext cx="6815919" cy="4639458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939A-6FE7-44F9-8911-49756DB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56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EF3-AC3F-4C7A-B4D2-609ED592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5.10 Sharpe Ratio in 21 Countries, 1900 to 2020</a:t>
            </a:r>
            <a:endParaRPr lang="en-US" sz="1000" b="0" dirty="0"/>
          </a:p>
        </p:txBody>
      </p:sp>
      <p:pic>
        <p:nvPicPr>
          <p:cNvPr id="3" name="Picture 2" descr="A bar chart titled panel B Sharpe ratios.">
            <a:extLst>
              <a:ext uri="{FF2B5EF4-FFF2-40B4-BE49-F238E27FC236}">
                <a16:creationId xmlns:a16="http://schemas.microsoft.com/office/drawing/2014/main" id="{4071DEAB-BC5F-4EBC-AD86-0CC36C06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78" y="1339821"/>
            <a:ext cx="6840305" cy="470652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939A-6FE7-44F9-8911-49756DB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(1), (1 + </a:t>
            </a:r>
            <a:r>
              <a:rPr lang="en-US" i="1" dirty="0" err="1"/>
              <a:t>r</a:t>
            </a:r>
            <a:r>
              <a:rPr lang="en-US" i="1" baseline="-25000" dirty="0" err="1"/>
              <a:t>norm</a:t>
            </a:r>
            <a:r>
              <a:rPr lang="en-US" baseline="-25000" dirty="0"/>
              <a:t> </a:t>
            </a:r>
            <a:r>
              <a:rPr lang="en-US" dirty="0"/>
              <a:t>) = (1 + </a:t>
            </a:r>
            <a:r>
              <a:rPr lang="en-US" i="1" dirty="0"/>
              <a:t>r</a:t>
            </a:r>
            <a:r>
              <a:rPr lang="en-US" i="1" baseline="-25000" dirty="0"/>
              <a:t>real</a:t>
            </a:r>
            <a:r>
              <a:rPr lang="en-US" baseline="-25000" dirty="0"/>
              <a:t> </a:t>
            </a:r>
            <a:r>
              <a:rPr lang="en-US" dirty="0"/>
              <a:t>)(1 + </a:t>
            </a:r>
            <a:r>
              <a:rPr lang="en-US" i="1" dirty="0" err="1"/>
              <a:t>i</a:t>
            </a:r>
            <a:r>
              <a:rPr lang="en-US" baseline="-25000" dirty="0"/>
              <a:t> 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  = 1 + </a:t>
            </a:r>
            <a:r>
              <a:rPr lang="en-US" i="1" dirty="0"/>
              <a:t>r</a:t>
            </a:r>
            <a:r>
              <a:rPr lang="en-US" i="1" baseline="-25000" dirty="0"/>
              <a:t>real</a:t>
            </a:r>
            <a:r>
              <a:rPr lang="en-US" dirty="0"/>
              <a:t> + </a:t>
            </a:r>
            <a:r>
              <a:rPr lang="en-US" i="1" dirty="0" err="1"/>
              <a:t>i</a:t>
            </a:r>
            <a:r>
              <a:rPr lang="en-US" dirty="0"/>
              <a:t> + (</a:t>
            </a:r>
            <a:r>
              <a:rPr lang="en-US" i="1" dirty="0"/>
              <a:t>r</a:t>
            </a:r>
            <a:r>
              <a:rPr lang="en-US" i="1" baseline="-25000" dirty="0"/>
              <a:t>real</a:t>
            </a:r>
            <a:r>
              <a:rPr lang="en-US" dirty="0"/>
              <a:t> x </a:t>
            </a:r>
            <a:r>
              <a:rPr lang="en-US" i="1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→ </a:t>
            </a:r>
            <a:r>
              <a:rPr lang="en-US" i="1" dirty="0" err="1"/>
              <a:t>r</a:t>
            </a:r>
            <a:r>
              <a:rPr lang="en-US" i="1" baseline="-25000" dirty="0" err="1"/>
              <a:t>norm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i="1" dirty="0"/>
              <a:t>r</a:t>
            </a:r>
            <a:r>
              <a:rPr lang="en-US" i="1" baseline="-25000" dirty="0"/>
              <a:t>real</a:t>
            </a:r>
            <a:r>
              <a:rPr lang="en-US" dirty="0"/>
              <a:t> + </a:t>
            </a:r>
            <a:r>
              <a:rPr lang="en-US" i="1" dirty="0" err="1"/>
              <a:t>i</a:t>
            </a:r>
            <a:r>
              <a:rPr lang="en-US" dirty="0"/>
              <a:t> + (</a:t>
            </a:r>
            <a:r>
              <a:rPr lang="en-US" i="1" dirty="0"/>
              <a:t>r</a:t>
            </a:r>
            <a:r>
              <a:rPr lang="en-US" i="1" baseline="-25000" dirty="0"/>
              <a:t>real</a:t>
            </a:r>
            <a:r>
              <a:rPr lang="en-US" dirty="0"/>
              <a:t> x </a:t>
            </a:r>
            <a:r>
              <a:rPr lang="en-US" i="1" dirty="0" err="1"/>
              <a:t>i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Because (</a:t>
            </a:r>
            <a:r>
              <a:rPr lang="en-US" i="1" dirty="0"/>
              <a:t>r</a:t>
            </a:r>
            <a:r>
              <a:rPr lang="en-US" i="1" baseline="-25000" dirty="0"/>
              <a:t>real</a:t>
            </a:r>
            <a:r>
              <a:rPr lang="en-US" dirty="0"/>
              <a:t> x </a:t>
            </a:r>
            <a:r>
              <a:rPr lang="en-US" i="1" dirty="0" err="1"/>
              <a:t>i</a:t>
            </a:r>
            <a:r>
              <a:rPr lang="en-US" dirty="0"/>
              <a:t>) is a small number, </a:t>
            </a:r>
          </a:p>
          <a:p>
            <a:pPr marL="0" indent="0">
              <a:buNone/>
            </a:pPr>
            <a:r>
              <a:rPr lang="en-US" b="1" dirty="0"/>
              <a:t>                      </a:t>
            </a:r>
            <a:r>
              <a:rPr lang="en-US" b="1" i="1" dirty="0" err="1"/>
              <a:t>r</a:t>
            </a:r>
            <a:r>
              <a:rPr lang="en-US" b="1" i="1" baseline="-25000" dirty="0" err="1"/>
              <a:t>norm</a:t>
            </a:r>
            <a:r>
              <a:rPr lang="en-US" b="1" i="1" baseline="-25000" dirty="0"/>
              <a:t> </a:t>
            </a:r>
            <a:r>
              <a:rPr lang="en-US" b="1" baseline="-25000" dirty="0"/>
              <a:t> </a:t>
            </a:r>
            <a:r>
              <a:rPr lang="en-US" b="1" dirty="0"/>
              <a:t>≈ </a:t>
            </a:r>
            <a:r>
              <a:rPr lang="en-US" b="1" i="1" dirty="0"/>
              <a:t>r</a:t>
            </a:r>
            <a:r>
              <a:rPr lang="en-US" b="1" i="1" baseline="-25000" dirty="0"/>
              <a:t>real</a:t>
            </a:r>
            <a:r>
              <a:rPr lang="en-US" b="1" dirty="0"/>
              <a:t> + </a:t>
            </a:r>
            <a:r>
              <a:rPr lang="en-US" b="1" i="1" dirty="0" err="1"/>
              <a:t>i</a:t>
            </a:r>
            <a:r>
              <a:rPr lang="en-US" b="1" dirty="0"/>
              <a:t>      or    </a:t>
            </a:r>
          </a:p>
          <a:p>
            <a:pPr marL="0" indent="0">
              <a:buNone/>
            </a:pPr>
            <a:r>
              <a:rPr lang="en-US" b="1" dirty="0"/>
              <a:t>                       </a:t>
            </a:r>
            <a:r>
              <a:rPr lang="en-US" b="1" i="1" dirty="0"/>
              <a:t>r</a:t>
            </a:r>
            <a:r>
              <a:rPr lang="en-US" b="1" i="1" baseline="-25000" dirty="0"/>
              <a:t>real</a:t>
            </a:r>
            <a:r>
              <a:rPr lang="en-US" b="1" dirty="0"/>
              <a:t> ≈ </a:t>
            </a:r>
            <a:r>
              <a:rPr lang="en-US" b="1" i="1" dirty="0" err="1"/>
              <a:t>r</a:t>
            </a:r>
            <a:r>
              <a:rPr lang="en-US" b="1" i="1" baseline="-25000" dirty="0" err="1"/>
              <a:t>norm</a:t>
            </a:r>
            <a:r>
              <a:rPr lang="en-US" b="1" baseline="-25000" dirty="0"/>
              <a:t> </a:t>
            </a:r>
            <a:r>
              <a:rPr lang="en-US" b="1" dirty="0"/>
              <a:t>– </a:t>
            </a:r>
            <a:r>
              <a:rPr lang="en-US" b="1" i="1" dirty="0" err="1"/>
              <a:t>i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50969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600"/>
              <a:t>Figure 5.1 Determination of the Equilibrium Real Rate of Interest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714500"/>
            <a:ext cx="68770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t>As the inflation rate increases, investors will demand higher nominal rates of return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t>If </a:t>
            </a:r>
            <a:r>
              <a:rPr i="1"/>
              <a:t>E</a:t>
            </a:r>
            <a:r>
              <a:t>(</a:t>
            </a:r>
            <a:r>
              <a:rPr i="1"/>
              <a:t>i</a:t>
            </a:r>
            <a:r>
              <a:t>) denotes current expectations of inflation, then we get the Fisher Equation:</a:t>
            </a:r>
          </a:p>
        </p:txBody>
      </p:sp>
      <p:sp>
        <p:nvSpPr>
          <p:cNvPr id="208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1143000"/>
          </a:xfrm>
        </p:spPr>
        <p:txBody>
          <a:bodyPr lIns="90488" tIns="44450" rIns="90488" bIns="44450" anchorCtr="1"/>
          <a:lstStyle/>
          <a:p>
            <a:pPr algn="l" eaLnBrk="1" hangingPunct="1"/>
            <a:r>
              <a:rPr lang="en-US" sz="3800"/>
              <a:t>Equilibrium Nominal Rate of Interest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24331"/>
              </p:ext>
            </p:extLst>
          </p:nvPr>
        </p:nvGraphicFramePr>
        <p:xfrm>
          <a:off x="2209800" y="4343400"/>
          <a:ext cx="37766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343400"/>
                        <a:ext cx="37766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Figure 5.2 Interest Rates and Inflation, 19</a:t>
            </a:r>
            <a:r>
              <a:rPr lang="en-US" sz="100" dirty="0"/>
              <a:t> </a:t>
            </a:r>
            <a:r>
              <a:rPr lang="en-US" sz="2800" dirty="0"/>
              <a:t>27 to 20</a:t>
            </a:r>
            <a:r>
              <a:rPr lang="en-US" sz="100" dirty="0"/>
              <a:t> </a:t>
            </a:r>
            <a:r>
              <a:rPr lang="en-US" sz="2800" dirty="0"/>
              <a:t>21</a:t>
            </a:r>
          </a:p>
        </p:txBody>
      </p:sp>
      <p:pic>
        <p:nvPicPr>
          <p:cNvPr id="4" name="Picture 3" descr="A graph plots percentage points versus years. ">
            <a:extLst>
              <a:ext uri="{FF2B5EF4-FFF2-40B4-BE49-F238E27FC236}">
                <a16:creationId xmlns:a16="http://schemas.microsoft.com/office/drawing/2014/main" id="{ED30409E-1B71-42F8-9664-5B875ABF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37" y="1541463"/>
            <a:ext cx="6852498" cy="44687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C434BD-64E7-4FB9-8D9B-E4328E23D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290442"/>
            <a:ext cx="3236406" cy="224658"/>
          </a:xfrm>
        </p:spPr>
        <p:txBody>
          <a:bodyPr/>
          <a:lstStyle/>
          <a:p>
            <a:r>
              <a:rPr lang="en-IN" sz="1200" dirty="0">
                <a:hlinkClick r:id="rId4" action="ppaction://hlinksldjump"/>
              </a:rPr>
              <a:t>Access the text alternative for slide images.</a:t>
            </a:r>
            <a:endParaRPr lang="en-US" sz="1200" dirty="0">
              <a:hlinkClick r:id="rId4" action="ppaction://hlinksldjump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1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Arial" charset="0"/>
              <a:buChar char="•"/>
            </a:pPr>
            <a:r>
              <a:rPr dirty="0"/>
              <a:t>Zero Coupon Bond: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Par = $100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Maturity = </a:t>
            </a:r>
            <a:r>
              <a:rPr i="1" dirty="0"/>
              <a:t>T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Price = </a:t>
            </a:r>
            <a:r>
              <a:rPr i="1" dirty="0"/>
              <a:t>P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Total risk free return</a:t>
            </a:r>
          </a:p>
          <a:p>
            <a:pPr lvl="1"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19479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Rates of Return for Different </a:t>
            </a:r>
            <a:br>
              <a:rPr lang="en-US" sz="3800"/>
            </a:br>
            <a:r>
              <a:rPr lang="en-US" sz="3800"/>
              <a:t>Holding Periods</a:t>
            </a:r>
          </a:p>
        </p:txBody>
      </p:sp>
      <p:graphicFrame>
        <p:nvGraphicFramePr>
          <p:cNvPr id="3" name="Object 21"/>
          <p:cNvGraphicFramePr>
            <a:graphicFrameLocks noGrp="1" noChangeAspect="1"/>
          </p:cNvGraphicFramePr>
          <p:nvPr/>
        </p:nvGraphicFramePr>
        <p:xfrm>
          <a:off x="2667000" y="4267200"/>
          <a:ext cx="3048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040948" imgH="418918" progId="">
                  <p:embed/>
                </p:oleObj>
              </mc:Choice>
              <mc:Fallback>
                <p:oleObj name="Equation" r:id="rId4" imgW="1040948" imgH="418918" progId="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048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10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16749</TotalTime>
  <Words>1683</Words>
  <Application>Microsoft Office PowerPoint</Application>
  <PresentationFormat>On-screen Show (4:3)</PresentationFormat>
  <Paragraphs>298</Paragraphs>
  <Slides>44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Constantia</vt:lpstr>
      <vt:lpstr>Times New Roman</vt:lpstr>
      <vt:lpstr>Wingdings</vt:lpstr>
      <vt:lpstr>1_10e PPT template</vt:lpstr>
      <vt:lpstr>MainContentSlideMaster</vt:lpstr>
      <vt:lpstr>Equation</vt:lpstr>
      <vt:lpstr>Chapter Five</vt:lpstr>
      <vt:lpstr>Chapter Overview</vt:lpstr>
      <vt:lpstr>Interest Rate Determinants</vt:lpstr>
      <vt:lpstr>Real versus Nominal Interest Rates</vt:lpstr>
      <vt:lpstr>Approximation</vt:lpstr>
      <vt:lpstr>Figure 5.1 Determination of the Equilibrium Real Rate of Interest</vt:lpstr>
      <vt:lpstr>Equilibrium Nominal Rate of Interest</vt:lpstr>
      <vt:lpstr>Figure 5.2 Interest Rates and Inflation, 19 27 to 20 21</vt:lpstr>
      <vt:lpstr>Rates of Return for Different  Holding Periods</vt:lpstr>
      <vt:lpstr>Rates of Return for Different  Maturities (Holding Periods) </vt:lpstr>
      <vt:lpstr>Effective Annual Rate (EAR)</vt:lpstr>
      <vt:lpstr>EAR Illustration </vt:lpstr>
      <vt:lpstr>Annual Percentage Rate (APR)</vt:lpstr>
      <vt:lpstr>Table 5.1 APR vs. EAR</vt:lpstr>
      <vt:lpstr>Table 5.3 T-Bills, Inflation, and Real Rates, 19 26 to 20 21</vt:lpstr>
      <vt:lpstr>Bills and Inflation, 1926-2021</vt:lpstr>
      <vt:lpstr>Figure 5.2 Interest Rates and Inflation, 19 27 to 20 21</vt:lpstr>
      <vt:lpstr>Risk and Risk Premiums</vt:lpstr>
      <vt:lpstr>Rates of Return: Single Period Example</vt:lpstr>
      <vt:lpstr>Expected Return and  Standard Deviation</vt:lpstr>
      <vt:lpstr>Scenario Returns: Example</vt:lpstr>
      <vt:lpstr>Expected Return and  Standard Deviation</vt:lpstr>
      <vt:lpstr>Scenario VAR and STD: Example</vt:lpstr>
      <vt:lpstr>Time Series Analysis  of Past Rates of Return</vt:lpstr>
      <vt:lpstr>Returns Using Arithmetic and Geometric Averaging</vt:lpstr>
      <vt:lpstr> Geometric Average Return vs. Arithmetic Average Return </vt:lpstr>
      <vt:lpstr>Geometric Average Return vs. Arithmetic Average Return</vt:lpstr>
      <vt:lpstr>Geometric Average Return vs. Arithmetic Average Return</vt:lpstr>
      <vt:lpstr>Standard Deviation</vt:lpstr>
      <vt:lpstr>The Reward-to-Volatility (Sharpe) Ratio</vt:lpstr>
      <vt:lpstr>Excess Return</vt:lpstr>
      <vt:lpstr>The Normal Distribution</vt:lpstr>
      <vt:lpstr>Figure 5.3 Frequency Distribution, Broad Market Index Monthly Return, 19 27 to 20 21</vt:lpstr>
      <vt:lpstr>The Normal Distribution</vt:lpstr>
      <vt:lpstr>Normality and Risk Measures</vt:lpstr>
      <vt:lpstr>Normal and Skewed Distributions </vt:lpstr>
      <vt:lpstr>Normal and Fat-Tailed Distributions</vt:lpstr>
      <vt:lpstr>Table 5.4 Historic Returns on Risky Portfolios, 19 27 to 20 21</vt:lpstr>
      <vt:lpstr>Figure 5.7 Frequency Distribution of Annual Returns: Treasury Bills</vt:lpstr>
      <vt:lpstr>Figure 5.7 Frequency Distribution of Annual Returns: 30-Year Treasury Bonds</vt:lpstr>
      <vt:lpstr>Figure 5.7 Frequency Distribution of Annual Returns: Common Stocks</vt:lpstr>
      <vt:lpstr>Historic Returns on Risky Portfolios: A Global View of the Historical Record</vt:lpstr>
      <vt:lpstr>Figure 5.10 Average Excess Returns in 21 Countries, 1900 to 2020</vt:lpstr>
      <vt:lpstr>Figure 5.10 Sharpe Ratio in 21 Countries, 1900 to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Kee Chung</cp:lastModifiedBy>
  <cp:revision>389</cp:revision>
  <dcterms:created xsi:type="dcterms:W3CDTF">2004-10-03T21:09:17Z</dcterms:created>
  <dcterms:modified xsi:type="dcterms:W3CDTF">2026-02-09T14:49:22Z</dcterms:modified>
</cp:coreProperties>
</file>