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69" r:id="rId2"/>
    <p:sldMasterId id="2147483782" r:id="rId3"/>
  </p:sldMasterIdLst>
  <p:notesMasterIdLst>
    <p:notesMasterId r:id="rId70"/>
  </p:notesMasterIdLst>
  <p:handoutMasterIdLst>
    <p:handoutMasterId r:id="rId71"/>
  </p:handoutMasterIdLst>
  <p:sldIdLst>
    <p:sldId id="292" r:id="rId4"/>
    <p:sldId id="354" r:id="rId5"/>
    <p:sldId id="340" r:id="rId6"/>
    <p:sldId id="356" r:id="rId7"/>
    <p:sldId id="295" r:id="rId8"/>
    <p:sldId id="341" r:id="rId9"/>
    <p:sldId id="297" r:id="rId10"/>
    <p:sldId id="342" r:id="rId11"/>
    <p:sldId id="343" r:id="rId12"/>
    <p:sldId id="300" r:id="rId13"/>
    <p:sldId id="357" r:id="rId14"/>
    <p:sldId id="404" r:id="rId15"/>
    <p:sldId id="403" r:id="rId16"/>
    <p:sldId id="358" r:id="rId17"/>
    <p:sldId id="436" r:id="rId18"/>
    <p:sldId id="303" r:id="rId19"/>
    <p:sldId id="400"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307" r:id="rId49"/>
    <p:sldId id="344" r:id="rId50"/>
    <p:sldId id="309" r:id="rId51"/>
    <p:sldId id="310" r:id="rId52"/>
    <p:sldId id="311" r:id="rId53"/>
    <p:sldId id="346" r:id="rId54"/>
    <p:sldId id="347" r:id="rId55"/>
    <p:sldId id="349" r:id="rId56"/>
    <p:sldId id="348" r:id="rId57"/>
    <p:sldId id="1019" r:id="rId58"/>
    <p:sldId id="434" r:id="rId59"/>
    <p:sldId id="435" r:id="rId60"/>
    <p:sldId id="392" r:id="rId61"/>
    <p:sldId id="393" r:id="rId62"/>
    <p:sldId id="394" r:id="rId63"/>
    <p:sldId id="395" r:id="rId64"/>
    <p:sldId id="396" r:id="rId65"/>
    <p:sldId id="397" r:id="rId66"/>
    <p:sldId id="398" r:id="rId67"/>
    <p:sldId id="399" r:id="rId68"/>
    <p:sldId id="331"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521415D9-36F7-43E2-AB2F-B90AF26B5E84}">
      <p14:sectionLst xmlns:p14="http://schemas.microsoft.com/office/powerpoint/2010/main">
        <p14:section name="Default Section" id="{F1947D4A-FB14-4D2E-AA4E-0A2DBB82EC9F}">
          <p14:sldIdLst>
            <p14:sldId id="292"/>
            <p14:sldId id="354"/>
            <p14:sldId id="340"/>
            <p14:sldId id="356"/>
            <p14:sldId id="295"/>
            <p14:sldId id="341"/>
            <p14:sldId id="297"/>
            <p14:sldId id="342"/>
            <p14:sldId id="343"/>
            <p14:sldId id="300"/>
            <p14:sldId id="357"/>
            <p14:sldId id="404"/>
            <p14:sldId id="403"/>
            <p14:sldId id="358"/>
            <p14:sldId id="436"/>
            <p14:sldId id="303"/>
            <p14:sldId id="400"/>
            <p14:sldId id="405"/>
            <p14:sldId id="406"/>
            <p14:sldId id="407"/>
            <p14:sldId id="408"/>
            <p14:sldId id="409"/>
            <p14:sldId id="410"/>
            <p14:sldId id="411"/>
            <p14:sldId id="412"/>
            <p14:sldId id="413"/>
            <p14:sldId id="414"/>
            <p14:sldId id="415"/>
            <p14:sldId id="416"/>
            <p14:sldId id="417"/>
            <p14:sldId id="419"/>
            <p14:sldId id="420"/>
            <p14:sldId id="421"/>
            <p14:sldId id="422"/>
            <p14:sldId id="423"/>
            <p14:sldId id="424"/>
            <p14:sldId id="425"/>
            <p14:sldId id="426"/>
            <p14:sldId id="427"/>
            <p14:sldId id="428"/>
            <p14:sldId id="429"/>
            <p14:sldId id="430"/>
            <p14:sldId id="431"/>
            <p14:sldId id="432"/>
            <p14:sldId id="433"/>
            <p14:sldId id="307"/>
            <p14:sldId id="344"/>
            <p14:sldId id="309"/>
            <p14:sldId id="310"/>
            <p14:sldId id="311"/>
            <p14:sldId id="346"/>
            <p14:sldId id="347"/>
            <p14:sldId id="349"/>
            <p14:sldId id="348"/>
            <p14:sldId id="1019"/>
            <p14:sldId id="434"/>
            <p14:sldId id="435"/>
            <p14:sldId id="392"/>
            <p14:sldId id="393"/>
            <p14:sldId id="394"/>
            <p14:sldId id="395"/>
            <p14:sldId id="396"/>
            <p14:sldId id="397"/>
            <p14:sldId id="398"/>
            <p14:sldId id="399"/>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B9"/>
    <a:srgbClr val="00CAC5"/>
    <a:srgbClr val="00CFCA"/>
    <a:srgbClr val="CCFFFF"/>
    <a:srgbClr val="009B9B"/>
    <a:srgbClr val="009E9A"/>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3" autoAdjust="0"/>
    <p:restoredTop sz="94607" autoAdjust="0"/>
  </p:normalViewPr>
  <p:slideViewPr>
    <p:cSldViewPr>
      <p:cViewPr varScale="1">
        <p:scale>
          <a:sx n="108" d="100"/>
          <a:sy n="108" d="100"/>
        </p:scale>
        <p:origin x="19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50"/>
    </p:cViewPr>
  </p:sorterViewPr>
  <p:notesViewPr>
    <p:cSldViewPr>
      <p:cViewPr varScale="1">
        <p:scale>
          <a:sx n="85" d="100"/>
          <a:sy n="85" d="100"/>
        </p:scale>
        <p:origin x="-319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83" b="1" i="0" u="none" strike="noStrike" baseline="0">
                <a:solidFill>
                  <a:srgbClr val="000000"/>
                </a:solidFill>
                <a:latin typeface="Arial"/>
                <a:ea typeface="Arial"/>
                <a:cs typeface="Arial"/>
              </a:defRPr>
            </a:pPr>
            <a:r>
              <a:rPr lang="en-US"/>
              <a:t>Average first-day returns on non-European IPOs</a:t>
            </a:r>
          </a:p>
        </c:rich>
      </c:tx>
      <c:layout>
        <c:manualLayout>
          <c:xMode val="edge"/>
          <c:yMode val="edge"/>
          <c:x val="0.21498188759462947"/>
          <c:y val="2.9824499549496588E-2"/>
        </c:manualLayout>
      </c:layout>
      <c:overlay val="0"/>
      <c:spPr>
        <a:noFill/>
        <a:ln w="31885">
          <a:noFill/>
        </a:ln>
      </c:spPr>
    </c:title>
    <c:autoTitleDeleted val="0"/>
    <c:plotArea>
      <c:layout>
        <c:manualLayout>
          <c:layoutTarget val="inner"/>
          <c:xMode val="edge"/>
          <c:yMode val="edge"/>
          <c:x val="7.6723016905071523E-2"/>
          <c:y val="8.5051546391753191E-2"/>
          <c:w val="0.90553345305521005"/>
          <c:h val="0.5670103092783505"/>
        </c:manualLayout>
      </c:layout>
      <c:barChart>
        <c:barDir val="col"/>
        <c:grouping val="clustered"/>
        <c:varyColors val="0"/>
        <c:ser>
          <c:idx val="0"/>
          <c:order val="0"/>
          <c:spPr>
            <a:solidFill>
              <a:srgbClr val="9999FF"/>
            </a:solidFill>
            <a:ln w="15943">
              <a:solidFill>
                <a:srgbClr val="000000"/>
              </a:solidFill>
              <a:prstDash val="solid"/>
            </a:ln>
          </c:spPr>
          <c:invertIfNegative val="0"/>
          <c:cat>
            <c:strRef>
              <c:f>Sheet1!$A$1:$A$28</c:f>
              <c:strCache>
                <c:ptCount val="28"/>
                <c:pt idx="0">
                  <c:v>Argentina</c:v>
                </c:pt>
                <c:pt idx="1">
                  <c:v>Canada</c:v>
                </c:pt>
                <c:pt idx="2">
                  <c:v>Chile</c:v>
                </c:pt>
                <c:pt idx="3">
                  <c:v>Turkey</c:v>
                </c:pt>
                <c:pt idx="4">
                  <c:v>Egypt</c:v>
                </c:pt>
                <c:pt idx="5">
                  <c:v>Mexico</c:v>
                </c:pt>
                <c:pt idx="6">
                  <c:v>Nigeria</c:v>
                </c:pt>
                <c:pt idx="7">
                  <c:v>Israel</c:v>
                </c:pt>
                <c:pt idx="8">
                  <c:v>Hong Kong</c:v>
                </c:pt>
                <c:pt idx="9">
                  <c:v>United States</c:v>
                </c:pt>
                <c:pt idx="10">
                  <c:v>South Africa</c:v>
                </c:pt>
                <c:pt idx="11">
                  <c:v>Philippines</c:v>
                </c:pt>
                <c:pt idx="12">
                  <c:v>New Zealand</c:v>
                </c:pt>
                <c:pt idx="13">
                  <c:v>Tunisia</c:v>
                </c:pt>
                <c:pt idx="14">
                  <c:v>Australia</c:v>
                </c:pt>
                <c:pt idx="15">
                  <c:v>Iran</c:v>
                </c:pt>
                <c:pt idx="16">
                  <c:v>Indonesia</c:v>
                </c:pt>
                <c:pt idx="17">
                  <c:v>Singapore</c:v>
                </c:pt>
                <c:pt idx="18">
                  <c:v>Brazil</c:v>
                </c:pt>
                <c:pt idx="19">
                  <c:v>Sri Lanka</c:v>
                </c:pt>
                <c:pt idx="20">
                  <c:v>Thailand</c:v>
                </c:pt>
                <c:pt idx="21">
                  <c:v>Taiwan</c:v>
                </c:pt>
                <c:pt idx="22">
                  <c:v>Japan</c:v>
                </c:pt>
                <c:pt idx="23">
                  <c:v>Malaysia</c:v>
                </c:pt>
                <c:pt idx="24">
                  <c:v>Korea</c:v>
                </c:pt>
                <c:pt idx="25">
                  <c:v>India</c:v>
                </c:pt>
                <c:pt idx="26">
                  <c:v>China (A shares)</c:v>
                </c:pt>
                <c:pt idx="27">
                  <c:v>Jordan</c:v>
                </c:pt>
              </c:strCache>
            </c:strRef>
          </c:cat>
          <c:val>
            <c:numRef>
              <c:f>Sheet1!$B$1:$B$28</c:f>
              <c:numCache>
                <c:formatCode>0.00%</c:formatCode>
                <c:ptCount val="28"/>
                <c:pt idx="0">
                  <c:v>4.2000000000000003E-2</c:v>
                </c:pt>
                <c:pt idx="1">
                  <c:v>6.5000000000000002E-2</c:v>
                </c:pt>
                <c:pt idx="2">
                  <c:v>7.3999999999999996E-2</c:v>
                </c:pt>
                <c:pt idx="3">
                  <c:v>9.6000000000000002E-2</c:v>
                </c:pt>
                <c:pt idx="4">
                  <c:v>0.104</c:v>
                </c:pt>
                <c:pt idx="5">
                  <c:v>0.11600000000000001</c:v>
                </c:pt>
                <c:pt idx="6">
                  <c:v>0.13100000000000001</c:v>
                </c:pt>
                <c:pt idx="7">
                  <c:v>0.13800000000000001</c:v>
                </c:pt>
                <c:pt idx="8">
                  <c:v>0.158</c:v>
                </c:pt>
                <c:pt idx="9">
                  <c:v>0.16900000000000001</c:v>
                </c:pt>
                <c:pt idx="10">
                  <c:v>0.17399999999999999</c:v>
                </c:pt>
                <c:pt idx="11">
                  <c:v>0.18099999999999999</c:v>
                </c:pt>
                <c:pt idx="12">
                  <c:v>0.186</c:v>
                </c:pt>
                <c:pt idx="13">
                  <c:v>0.217</c:v>
                </c:pt>
                <c:pt idx="14">
                  <c:v>0.218</c:v>
                </c:pt>
                <c:pt idx="15">
                  <c:v>0.224</c:v>
                </c:pt>
                <c:pt idx="16">
                  <c:v>0.249</c:v>
                </c:pt>
                <c:pt idx="17">
                  <c:v>0.25800000000000001</c:v>
                </c:pt>
                <c:pt idx="18">
                  <c:v>0.33100000000000002</c:v>
                </c:pt>
                <c:pt idx="19">
                  <c:v>0.33500000000000002</c:v>
                </c:pt>
                <c:pt idx="20">
                  <c:v>0.35099999999999998</c:v>
                </c:pt>
                <c:pt idx="21">
                  <c:v>0.38100000000000001</c:v>
                </c:pt>
                <c:pt idx="22">
                  <c:v>0.42799999999999999</c:v>
                </c:pt>
                <c:pt idx="23">
                  <c:v>0.56200000000000006</c:v>
                </c:pt>
                <c:pt idx="24">
                  <c:v>0.58799999999999997</c:v>
                </c:pt>
                <c:pt idx="25">
                  <c:v>0.88</c:v>
                </c:pt>
                <c:pt idx="26">
                  <c:v>1.135</c:v>
                </c:pt>
                <c:pt idx="27">
                  <c:v>1.49</c:v>
                </c:pt>
              </c:numCache>
            </c:numRef>
          </c:val>
          <c:extLst>
            <c:ext xmlns:c16="http://schemas.microsoft.com/office/drawing/2014/chart" uri="{C3380CC4-5D6E-409C-BE32-E72D297353CC}">
              <c16:uniqueId val="{00000000-BF16-4D04-8E6E-4A60980090A0}"/>
            </c:ext>
          </c:extLst>
        </c:ser>
        <c:dLbls>
          <c:showLegendKey val="0"/>
          <c:showVal val="0"/>
          <c:showCatName val="0"/>
          <c:showSerName val="0"/>
          <c:showPercent val="0"/>
          <c:showBubbleSize val="0"/>
        </c:dLbls>
        <c:gapWidth val="70"/>
        <c:axId val="182101120"/>
        <c:axId val="182102656"/>
      </c:barChart>
      <c:catAx>
        <c:axId val="182101120"/>
        <c:scaling>
          <c:orientation val="minMax"/>
        </c:scaling>
        <c:delete val="0"/>
        <c:axPos val="b"/>
        <c:numFmt formatCode="0.00%" sourceLinked="0"/>
        <c:majorTickMark val="none"/>
        <c:minorTickMark val="none"/>
        <c:tickLblPos val="nextTo"/>
        <c:spPr>
          <a:ln w="3986">
            <a:solidFill>
              <a:srgbClr val="000000"/>
            </a:solidFill>
            <a:prstDash val="solid"/>
          </a:ln>
        </c:spPr>
        <c:txPr>
          <a:bodyPr rot="5280000" vert="horz"/>
          <a:lstStyle/>
          <a:p>
            <a:pPr>
              <a:defRPr sz="1287" b="0" i="0" u="none" strike="noStrike" baseline="0">
                <a:solidFill>
                  <a:srgbClr val="000000"/>
                </a:solidFill>
                <a:latin typeface="Arial"/>
                <a:ea typeface="Arial"/>
                <a:cs typeface="Arial"/>
              </a:defRPr>
            </a:pPr>
            <a:endParaRPr lang="en-US"/>
          </a:p>
        </c:txPr>
        <c:crossAx val="182102656"/>
        <c:crosses val="autoZero"/>
        <c:auto val="1"/>
        <c:lblAlgn val="ctr"/>
        <c:lblOffset val="100"/>
        <c:tickLblSkip val="1"/>
        <c:tickMarkSkip val="1"/>
        <c:noMultiLvlLbl val="0"/>
      </c:catAx>
      <c:valAx>
        <c:axId val="182102656"/>
        <c:scaling>
          <c:orientation val="minMax"/>
          <c:max val="1.5"/>
        </c:scaling>
        <c:delete val="0"/>
        <c:axPos val="l"/>
        <c:title>
          <c:tx>
            <c:rich>
              <a:bodyPr/>
              <a:lstStyle/>
              <a:p>
                <a:pPr>
                  <a:defRPr sz="1130" b="1" i="0" u="none" strike="noStrike" baseline="0">
                    <a:solidFill>
                      <a:srgbClr val="000000"/>
                    </a:solidFill>
                    <a:latin typeface="Arial"/>
                    <a:ea typeface="Arial"/>
                    <a:cs typeface="Arial"/>
                  </a:defRPr>
                </a:pPr>
                <a:r>
                  <a:rPr lang="en-US" sz="1130"/>
                  <a:t>Average first-day returns</a:t>
                </a:r>
              </a:p>
            </c:rich>
          </c:tx>
          <c:layout>
            <c:manualLayout>
              <c:xMode val="edge"/>
              <c:yMode val="edge"/>
              <c:x val="1.9724084076267376E-3"/>
              <c:y val="0.21982195322599601"/>
            </c:manualLayout>
          </c:layout>
          <c:overlay val="0"/>
          <c:spPr>
            <a:noFill/>
            <a:ln w="31885">
              <a:noFill/>
            </a:ln>
          </c:spPr>
        </c:title>
        <c:numFmt formatCode="0%" sourceLinked="0"/>
        <c:majorTickMark val="out"/>
        <c:minorTickMark val="none"/>
        <c:tickLblPos val="nextTo"/>
        <c:spPr>
          <a:ln w="3986">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82101120"/>
        <c:crosses val="autoZero"/>
        <c:crossBetween val="between"/>
        <c:majorUnit val="0.1"/>
        <c:minorUnit val="1.0000000000000005E-2"/>
      </c:valAx>
      <c:spPr>
        <a:noFill/>
        <a:ln w="31885">
          <a:noFill/>
        </a:ln>
      </c:spPr>
    </c:plotArea>
    <c:plotVisOnly val="1"/>
    <c:dispBlanksAs val="gap"/>
    <c:showDLblsOverMax val="0"/>
  </c:chart>
  <c:spPr>
    <a:noFill/>
    <a:ln>
      <a:noFill/>
    </a:ln>
  </c:spPr>
  <c:txPr>
    <a:bodyPr/>
    <a:lstStyle/>
    <a:p>
      <a:pPr>
        <a:defRPr sz="1224"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54" b="1" i="0" u="none" strike="noStrike" baseline="0">
                <a:solidFill>
                  <a:srgbClr val="000000"/>
                </a:solidFill>
                <a:latin typeface="Arial"/>
                <a:ea typeface="Arial"/>
                <a:cs typeface="Arial"/>
              </a:defRPr>
            </a:pPr>
            <a:r>
              <a:rPr lang="en-US"/>
              <a:t>Average first-day returns on (mostly) European IPOs</a:t>
            </a:r>
          </a:p>
        </c:rich>
      </c:tx>
      <c:layout>
        <c:manualLayout>
          <c:xMode val="edge"/>
          <c:yMode val="edge"/>
          <c:x val="0.20105536073487051"/>
          <c:y val="2.8402301520030013E-2"/>
        </c:manualLayout>
      </c:layout>
      <c:overlay val="0"/>
      <c:spPr>
        <a:noFill/>
        <a:ln w="31398">
          <a:noFill/>
        </a:ln>
      </c:spPr>
    </c:title>
    <c:autoTitleDeleted val="0"/>
    <c:plotArea>
      <c:layout>
        <c:manualLayout>
          <c:layoutTarget val="inner"/>
          <c:xMode val="edge"/>
          <c:yMode val="edge"/>
          <c:x val="8.0291039569421047E-2"/>
          <c:y val="0.11315789473684208"/>
          <c:w val="0.90274180917259028"/>
          <c:h val="0.55263157894736847"/>
        </c:manualLayout>
      </c:layout>
      <c:barChart>
        <c:barDir val="col"/>
        <c:grouping val="clustered"/>
        <c:varyColors val="0"/>
        <c:ser>
          <c:idx val="0"/>
          <c:order val="0"/>
          <c:spPr>
            <a:solidFill>
              <a:srgbClr val="9999FF"/>
            </a:solidFill>
            <a:ln w="15699">
              <a:solidFill>
                <a:srgbClr val="000000"/>
              </a:solidFill>
              <a:prstDash val="solid"/>
            </a:ln>
          </c:spPr>
          <c:invertIfNegative val="0"/>
          <c:cat>
            <c:strRef>
              <c:f>Sheet1!$A$1:$A$22</c:f>
              <c:strCache>
                <c:ptCount val="22"/>
                <c:pt idx="0">
                  <c:v>Russia</c:v>
                </c:pt>
                <c:pt idx="1">
                  <c:v>Austria</c:v>
                </c:pt>
                <c:pt idx="2">
                  <c:v>Denmark</c:v>
                </c:pt>
                <c:pt idx="3">
                  <c:v>Norway</c:v>
                </c:pt>
                <c:pt idx="4">
                  <c:v>Turkey</c:v>
                </c:pt>
                <c:pt idx="5">
                  <c:v>Netherlands</c:v>
                </c:pt>
                <c:pt idx="6">
                  <c:v>Spain</c:v>
                </c:pt>
                <c:pt idx="7">
                  <c:v>France</c:v>
                </c:pt>
                <c:pt idx="8">
                  <c:v>Portugal</c:v>
                </c:pt>
                <c:pt idx="9">
                  <c:v>Poland</c:v>
                </c:pt>
                <c:pt idx="10">
                  <c:v>Belgium</c:v>
                </c:pt>
                <c:pt idx="11">
                  <c:v>Israel</c:v>
                </c:pt>
                <c:pt idx="12">
                  <c:v>Italy</c:v>
                </c:pt>
                <c:pt idx="13">
                  <c:v>United Kingdom</c:v>
                </c:pt>
                <c:pt idx="14">
                  <c:v>Finland</c:v>
                </c:pt>
                <c:pt idx="15">
                  <c:v>United States</c:v>
                </c:pt>
                <c:pt idx="16">
                  <c:v>Cyprus</c:v>
                </c:pt>
                <c:pt idx="17">
                  <c:v>Ireland</c:v>
                </c:pt>
                <c:pt idx="18">
                  <c:v>Germany</c:v>
                </c:pt>
                <c:pt idx="19">
                  <c:v>Sweden</c:v>
                </c:pt>
                <c:pt idx="20">
                  <c:v>Switzerland</c:v>
                </c:pt>
                <c:pt idx="21">
                  <c:v>Greece</c:v>
                </c:pt>
              </c:strCache>
            </c:strRef>
          </c:cat>
          <c:val>
            <c:numRef>
              <c:f>Sheet1!$B$1:$B$22</c:f>
              <c:numCache>
                <c:formatCode>0.00%</c:formatCode>
                <c:ptCount val="22"/>
                <c:pt idx="0">
                  <c:v>3.3000000000000002E-2</c:v>
                </c:pt>
                <c:pt idx="1">
                  <c:v>6.4000000000000001E-2</c:v>
                </c:pt>
                <c:pt idx="2">
                  <c:v>7.3999999999999996E-2</c:v>
                </c:pt>
                <c:pt idx="3">
                  <c:v>8.1000000000000003E-2</c:v>
                </c:pt>
                <c:pt idx="4">
                  <c:v>9.6000000000000002E-2</c:v>
                </c:pt>
                <c:pt idx="5">
                  <c:v>0.10199999999999999</c:v>
                </c:pt>
                <c:pt idx="6">
                  <c:v>0.10299999999999999</c:v>
                </c:pt>
                <c:pt idx="7">
                  <c:v>0.105</c:v>
                </c:pt>
                <c:pt idx="8">
                  <c:v>0.11899999999999999</c:v>
                </c:pt>
                <c:pt idx="9">
                  <c:v>0.127</c:v>
                </c:pt>
                <c:pt idx="10">
                  <c:v>0.13500000000000001</c:v>
                </c:pt>
                <c:pt idx="11">
                  <c:v>0.13800000000000001</c:v>
                </c:pt>
                <c:pt idx="12">
                  <c:v>0.152</c:v>
                </c:pt>
                <c:pt idx="13">
                  <c:v>0.16</c:v>
                </c:pt>
                <c:pt idx="14">
                  <c:v>0.16900000000000001</c:v>
                </c:pt>
                <c:pt idx="15">
                  <c:v>0.16900000000000001</c:v>
                </c:pt>
                <c:pt idx="16">
                  <c:v>0.20300000000000001</c:v>
                </c:pt>
                <c:pt idx="17">
                  <c:v>0.216</c:v>
                </c:pt>
                <c:pt idx="18">
                  <c:v>0.23</c:v>
                </c:pt>
                <c:pt idx="19">
                  <c:v>0.27200000000000002</c:v>
                </c:pt>
                <c:pt idx="20">
                  <c:v>0.27300000000000002</c:v>
                </c:pt>
                <c:pt idx="21">
                  <c:v>0.50800000000000001</c:v>
                </c:pt>
              </c:numCache>
            </c:numRef>
          </c:val>
          <c:extLst>
            <c:ext xmlns:c16="http://schemas.microsoft.com/office/drawing/2014/chart" uri="{C3380CC4-5D6E-409C-BE32-E72D297353CC}">
              <c16:uniqueId val="{00000000-9607-47C2-BA4D-233CBCE9F150}"/>
            </c:ext>
          </c:extLst>
        </c:ser>
        <c:dLbls>
          <c:showLegendKey val="0"/>
          <c:showVal val="0"/>
          <c:showCatName val="0"/>
          <c:showSerName val="0"/>
          <c:showPercent val="0"/>
          <c:showBubbleSize val="0"/>
        </c:dLbls>
        <c:gapWidth val="70"/>
        <c:axId val="147438592"/>
        <c:axId val="148951808"/>
      </c:barChart>
      <c:catAx>
        <c:axId val="147438592"/>
        <c:scaling>
          <c:orientation val="minMax"/>
        </c:scaling>
        <c:delete val="0"/>
        <c:axPos val="b"/>
        <c:numFmt formatCode="0.00%" sourceLinked="0"/>
        <c:majorTickMark val="none"/>
        <c:minorTickMark val="none"/>
        <c:tickLblPos val="nextTo"/>
        <c:spPr>
          <a:ln w="3925">
            <a:solidFill>
              <a:srgbClr val="000000"/>
            </a:solidFill>
            <a:prstDash val="solid"/>
          </a:ln>
        </c:spPr>
        <c:txPr>
          <a:bodyPr rot="5280000" vert="horz"/>
          <a:lstStyle/>
          <a:p>
            <a:pPr>
              <a:defRPr sz="1267" b="0" i="0" u="none" strike="noStrike" baseline="0">
                <a:solidFill>
                  <a:srgbClr val="000000"/>
                </a:solidFill>
                <a:latin typeface="Arial"/>
                <a:ea typeface="Arial"/>
                <a:cs typeface="Arial"/>
              </a:defRPr>
            </a:pPr>
            <a:endParaRPr lang="en-US"/>
          </a:p>
        </c:txPr>
        <c:crossAx val="148951808"/>
        <c:crosses val="autoZero"/>
        <c:auto val="1"/>
        <c:lblAlgn val="ctr"/>
        <c:lblOffset val="100"/>
        <c:tickLblSkip val="1"/>
        <c:tickMarkSkip val="1"/>
        <c:noMultiLvlLbl val="0"/>
      </c:catAx>
      <c:valAx>
        <c:axId val="148951808"/>
        <c:scaling>
          <c:orientation val="minMax"/>
          <c:max val="0.60000000000000064"/>
        </c:scaling>
        <c:delete val="0"/>
        <c:axPos val="l"/>
        <c:title>
          <c:tx>
            <c:rich>
              <a:bodyPr/>
              <a:lstStyle/>
              <a:p>
                <a:pPr>
                  <a:defRPr sz="1211" b="1" i="0" u="none" strike="noStrike" baseline="0">
                    <a:solidFill>
                      <a:srgbClr val="000000"/>
                    </a:solidFill>
                    <a:latin typeface="Arial"/>
                    <a:ea typeface="Arial"/>
                    <a:cs typeface="Arial"/>
                  </a:defRPr>
                </a:pPr>
                <a:r>
                  <a:rPr lang="en-US" sz="1211" b="1"/>
                  <a:t>Average first-day returns</a:t>
                </a:r>
              </a:p>
            </c:rich>
          </c:tx>
          <c:layout>
            <c:manualLayout>
              <c:xMode val="edge"/>
              <c:yMode val="edge"/>
              <c:x val="1.9724160496198215E-3"/>
              <c:y val="0.2009227090888448"/>
            </c:manualLayout>
          </c:layout>
          <c:overlay val="0"/>
          <c:spPr>
            <a:noFill/>
            <a:ln w="31398">
              <a:noFill/>
            </a:ln>
          </c:spPr>
        </c:title>
        <c:numFmt formatCode="0%" sourceLinked="0"/>
        <c:majorTickMark val="out"/>
        <c:minorTickMark val="none"/>
        <c:tickLblPos val="nextTo"/>
        <c:spPr>
          <a:ln w="3925">
            <a:solidFill>
              <a:srgbClr val="000000"/>
            </a:solidFill>
            <a:prstDash val="solid"/>
          </a:ln>
        </c:spPr>
        <c:txPr>
          <a:bodyPr rot="0" vert="horz"/>
          <a:lstStyle/>
          <a:p>
            <a:pPr>
              <a:defRPr sz="1205" b="0" i="0" u="none" strike="noStrike" baseline="0">
                <a:solidFill>
                  <a:srgbClr val="000000"/>
                </a:solidFill>
                <a:latin typeface="Arial"/>
                <a:ea typeface="Arial"/>
                <a:cs typeface="Arial"/>
              </a:defRPr>
            </a:pPr>
            <a:endParaRPr lang="en-US"/>
          </a:p>
        </c:txPr>
        <c:crossAx val="147438592"/>
        <c:crosses val="autoZero"/>
        <c:crossBetween val="between"/>
        <c:majorUnit val="0.1"/>
      </c:valAx>
      <c:spPr>
        <a:noFill/>
        <a:ln w="31398">
          <a:noFill/>
        </a:ln>
      </c:spPr>
    </c:plotArea>
    <c:plotVisOnly val="1"/>
    <c:dispBlanksAs val="gap"/>
    <c:showDLblsOverMax val="0"/>
  </c:chart>
  <c:spPr>
    <a:noFill/>
    <a:ln>
      <a:noFill/>
    </a:ln>
  </c:spPr>
  <c:txPr>
    <a:bodyPr/>
    <a:lstStyle/>
    <a:p>
      <a:pPr>
        <a:defRPr sz="120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1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365150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81BC1A58-841C-4501-8124-966B00157DFB}" type="slidenum">
              <a:rPr lang="en-US"/>
              <a:pPr>
                <a:defRPr/>
              </a:pPr>
              <a:t>‹#›</a:t>
            </a:fld>
            <a:endParaRPr lang="en-US"/>
          </a:p>
        </p:txBody>
      </p:sp>
    </p:spTree>
    <p:extLst>
      <p:ext uri="{BB962C8B-B14F-4D97-AF65-F5344CB8AC3E}">
        <p14:creationId xmlns:p14="http://schemas.microsoft.com/office/powerpoint/2010/main" val="1020037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BBA4DE-9639-4CEA-B105-C03F9D8E646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2156" tIns="46078" rIns="92156" bIns="46078" anchor="b"/>
          <a:lstStyle/>
          <a:p>
            <a:pPr marL="0" marR="0" lvl="0" indent="0" algn="r" defTabSz="920699" rtl="0" eaLnBrk="1" fontAlgn="base" latinLnBrk="0" hangingPunct="1">
              <a:lnSpc>
                <a:spcPct val="100000"/>
              </a:lnSpc>
              <a:spcBef>
                <a:spcPct val="0"/>
              </a:spcBef>
              <a:spcAft>
                <a:spcPct val="0"/>
              </a:spcAft>
              <a:buClrTx/>
              <a:buSzTx/>
              <a:buFontTx/>
              <a:buNone/>
              <a:tabLst/>
              <a:defRPr/>
            </a:pPr>
            <a:fld id="{553949FF-A936-4C18-ADE5-E60742B801A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20699"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48" name="Rectangle 2"/>
          <p:cNvSpPr>
            <a:spLocks noGrp="1" noRot="1" noChangeAspect="1" noChangeArrowheads="1" noTextEdit="1"/>
          </p:cNvSpPr>
          <p:nvPr>
            <p:ph type="sldImg"/>
          </p:nvPr>
        </p:nvSpPr>
        <p:spPr>
          <a:xfrm>
            <a:off x="1181100" y="696913"/>
            <a:ext cx="4649788" cy="3486150"/>
          </a:xfrm>
          <a:ln/>
        </p:spPr>
      </p:sp>
      <p:sp>
        <p:nvSpPr>
          <p:cNvPr id="6149" name="Rectangle 3"/>
          <p:cNvSpPr>
            <a:spLocks noGrp="1" noChangeArrowheads="1"/>
          </p:cNvSpPr>
          <p:nvPr>
            <p:ph type="body" idx="1"/>
          </p:nvPr>
        </p:nvSpPr>
        <p:spPr>
          <a:noFill/>
          <a:ln/>
        </p:spPr>
        <p:txBody>
          <a:bodyPr lIns="92156" tIns="46078" rIns="92156" bIns="46078"/>
          <a:lstStyle/>
          <a:p>
            <a:pPr eaLnBrk="1" hangingPunct="1"/>
            <a:endParaRPr lang="en-US"/>
          </a:p>
        </p:txBody>
      </p:sp>
    </p:spTree>
    <p:extLst>
      <p:ext uri="{BB962C8B-B14F-4D97-AF65-F5344CB8AC3E}">
        <p14:creationId xmlns:p14="http://schemas.microsoft.com/office/powerpoint/2010/main" val="122634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415D9-5A60-4AA3-8626-72FEFD6E321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2156" tIns="46078" rIns="92156" bIns="46078" anchor="b"/>
          <a:lstStyle/>
          <a:p>
            <a:pPr marL="0" marR="0" lvl="0" indent="0" algn="r" defTabSz="920699" rtl="0" eaLnBrk="1" fontAlgn="base" latinLnBrk="0" hangingPunct="1">
              <a:lnSpc>
                <a:spcPct val="100000"/>
              </a:lnSpc>
              <a:spcBef>
                <a:spcPct val="0"/>
              </a:spcBef>
              <a:spcAft>
                <a:spcPct val="0"/>
              </a:spcAft>
              <a:buClrTx/>
              <a:buSzTx/>
              <a:buFontTx/>
              <a:buNone/>
              <a:tabLst/>
              <a:defRPr/>
            </a:pPr>
            <a:fld id="{41541567-85D2-4328-A452-C3816F5D20A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20699"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24" name="Rectangle 2"/>
          <p:cNvSpPr>
            <a:spLocks noGrp="1" noRot="1" noChangeAspect="1" noChangeArrowheads="1" noTextEdit="1"/>
          </p:cNvSpPr>
          <p:nvPr>
            <p:ph type="sldImg"/>
          </p:nvPr>
        </p:nvSpPr>
        <p:spPr>
          <a:xfrm>
            <a:off x="1181100" y="696913"/>
            <a:ext cx="4649788" cy="3486150"/>
          </a:xfrm>
          <a:ln/>
        </p:spPr>
      </p:sp>
      <p:sp>
        <p:nvSpPr>
          <p:cNvPr id="5125" name="Rectangle 3"/>
          <p:cNvSpPr>
            <a:spLocks noGrp="1" noChangeArrowheads="1"/>
          </p:cNvSpPr>
          <p:nvPr>
            <p:ph type="body" idx="1"/>
          </p:nvPr>
        </p:nvSpPr>
        <p:spPr>
          <a:noFill/>
          <a:ln/>
        </p:spPr>
        <p:txBody>
          <a:bodyPr lIns="92156" tIns="46078" rIns="92156" bIns="46078"/>
          <a:lstStyle/>
          <a:p>
            <a:pPr eaLnBrk="1" hangingPunct="1"/>
            <a:endParaRPr lang="en-US"/>
          </a:p>
        </p:txBody>
      </p:sp>
    </p:spTree>
    <p:extLst>
      <p:ext uri="{BB962C8B-B14F-4D97-AF65-F5344CB8AC3E}">
        <p14:creationId xmlns:p14="http://schemas.microsoft.com/office/powerpoint/2010/main" val="151731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E8D09-9492-4554-9C8F-456CB81F32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044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4CCE2-1186-4959-89F9-CE502A5B3ECF}" type="slidenum">
              <a:rPr lang="en-US" altLang="en-US"/>
              <a:pPr/>
              <a:t>60</a:t>
            </a:fld>
            <a:endParaRPr lang="en-US" altLang="en-US"/>
          </a:p>
        </p:txBody>
      </p:sp>
      <p:sp>
        <p:nvSpPr>
          <p:cNvPr id="551938"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551939" name="Rectangle 3"/>
          <p:cNvSpPr>
            <a:spLocks noGrp="1" noRot="1" noChangeAspect="1" noChangeArrowheads="1" noTextEdit="1"/>
          </p:cNvSpPr>
          <p:nvPr>
            <p:ph type="sldImg"/>
          </p:nvPr>
        </p:nvSpPr>
        <p:spPr>
          <a:xfrm>
            <a:off x="1143000" y="685800"/>
            <a:ext cx="4573588" cy="342900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54441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B5C">
            <a:alpha val="24706"/>
          </a:srgbClr>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6134100"/>
            <a:ext cx="8610600" cy="4572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5" name="Text Box 7"/>
          <p:cNvSpPr txBox="1">
            <a:spLocks noChangeArrowheads="1"/>
          </p:cNvSpPr>
          <p:nvPr/>
        </p:nvSpPr>
        <p:spPr bwMode="auto">
          <a:xfrm>
            <a:off x="5029200" y="6134100"/>
            <a:ext cx="4114800" cy="396875"/>
          </a:xfrm>
          <a:prstGeom prst="rect">
            <a:avLst/>
          </a:prstGeom>
          <a:noFill/>
          <a:ln>
            <a:noFill/>
          </a:ln>
          <a:effectLst/>
        </p:spPr>
        <p:txBody>
          <a:bodyPr>
            <a:spAutoFit/>
          </a:bodyPr>
          <a:lstStyle/>
          <a:p>
            <a:pPr>
              <a:spcBef>
                <a:spcPct val="50000"/>
              </a:spcBef>
              <a:defRPr/>
            </a:pPr>
            <a:r>
              <a:rPr lang="en-US" sz="2000" dirty="0">
                <a:solidFill>
                  <a:schemeClr val="bg1"/>
                </a:solidFill>
                <a:latin typeface="Constantia" pitchFamily="18" charset="0"/>
                <a:ea typeface="ＭＳ Ｐゴシック" charset="0"/>
                <a:cs typeface="+mn-cs"/>
              </a:rPr>
              <a:t>INVESTMENTS</a:t>
            </a:r>
            <a:r>
              <a:rPr lang="en-US" dirty="0">
                <a:latin typeface="Constantia" pitchFamily="18" charset="0"/>
                <a:ea typeface="ＭＳ Ｐゴシック" charset="0"/>
                <a:cs typeface="+mn-cs"/>
              </a:rPr>
              <a:t> </a:t>
            </a:r>
            <a:r>
              <a:rPr lang="en-US" sz="2000" dirty="0">
                <a:solidFill>
                  <a:schemeClr val="bg1"/>
                </a:solidFill>
                <a:latin typeface="Constantia" pitchFamily="18" charset="0"/>
                <a:ea typeface="ＭＳ Ｐゴシック" charset="0"/>
                <a:cs typeface="+mn-cs"/>
              </a:rPr>
              <a:t>|</a:t>
            </a:r>
            <a:r>
              <a:rPr lang="en-US" sz="1400" dirty="0">
                <a:solidFill>
                  <a:schemeClr val="bg1"/>
                </a:solidFill>
                <a:latin typeface="Constantia" pitchFamily="18" charset="0"/>
                <a:ea typeface="ＭＳ Ｐゴシック" charset="0"/>
                <a:cs typeface="+mn-cs"/>
              </a:rPr>
              <a:t> BODIE, KANE, MARCUS</a:t>
            </a:r>
          </a:p>
        </p:txBody>
      </p:sp>
      <p:sp>
        <p:nvSpPr>
          <p:cNvPr id="6" name="Rectangle 2"/>
          <p:cNvSpPr>
            <a:spLocks noChangeArrowheads="1"/>
          </p:cNvSpPr>
          <p:nvPr/>
        </p:nvSpPr>
        <p:spPr bwMode="auto">
          <a:xfrm>
            <a:off x="-30163" y="1219200"/>
            <a:ext cx="9144001" cy="15240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7" name="Rectangle 3"/>
          <p:cNvSpPr>
            <a:spLocks noChangeArrowheads="1"/>
          </p:cNvSpPr>
          <p:nvPr/>
        </p:nvSpPr>
        <p:spPr bwMode="auto">
          <a:xfrm>
            <a:off x="533400" y="6134100"/>
            <a:ext cx="8610600" cy="4572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8" name="Text Box 7"/>
          <p:cNvSpPr txBox="1">
            <a:spLocks noChangeArrowheads="1"/>
          </p:cNvSpPr>
          <p:nvPr/>
        </p:nvSpPr>
        <p:spPr bwMode="auto">
          <a:xfrm>
            <a:off x="5029200" y="6134100"/>
            <a:ext cx="4114800" cy="396875"/>
          </a:xfrm>
          <a:prstGeom prst="rect">
            <a:avLst/>
          </a:prstGeom>
          <a:noFill/>
          <a:ln>
            <a:noFill/>
          </a:ln>
          <a:effectLst/>
        </p:spPr>
        <p:txBody>
          <a:bodyPr>
            <a:spAutoFit/>
          </a:bodyPr>
          <a:lstStyle/>
          <a:p>
            <a:pPr>
              <a:spcBef>
                <a:spcPct val="50000"/>
              </a:spcBef>
              <a:defRPr/>
            </a:pPr>
            <a:r>
              <a:rPr lang="en-US" sz="2000" dirty="0">
                <a:solidFill>
                  <a:schemeClr val="bg1"/>
                </a:solidFill>
                <a:latin typeface="Constantia" pitchFamily="18" charset="0"/>
                <a:ea typeface="ＭＳ Ｐゴシック" charset="0"/>
                <a:cs typeface="+mn-cs"/>
              </a:rPr>
              <a:t>INVESTMENTS</a:t>
            </a:r>
            <a:r>
              <a:rPr lang="en-US" dirty="0">
                <a:latin typeface="Constantia" pitchFamily="18" charset="0"/>
                <a:ea typeface="ＭＳ Ｐゴシック" charset="0"/>
                <a:cs typeface="+mn-cs"/>
              </a:rPr>
              <a:t> </a:t>
            </a:r>
            <a:r>
              <a:rPr lang="en-US" sz="2000" dirty="0">
                <a:solidFill>
                  <a:schemeClr val="bg1"/>
                </a:solidFill>
                <a:latin typeface="Constantia" pitchFamily="18" charset="0"/>
                <a:ea typeface="ＭＳ Ｐゴシック" charset="0"/>
                <a:cs typeface="+mn-cs"/>
              </a:rPr>
              <a:t>|</a:t>
            </a:r>
            <a:r>
              <a:rPr lang="en-US" sz="1400" dirty="0">
                <a:solidFill>
                  <a:schemeClr val="bg1"/>
                </a:solidFill>
                <a:latin typeface="Constantia" pitchFamily="18" charset="0"/>
                <a:ea typeface="ＭＳ Ｐゴシック" charset="0"/>
                <a:cs typeface="+mn-cs"/>
              </a:rPr>
              <a:t> BODIE, KANE, MARCUS</a:t>
            </a:r>
          </a:p>
        </p:txBody>
      </p:sp>
      <p:sp>
        <p:nvSpPr>
          <p:cNvPr id="2" name="Title 1"/>
          <p:cNvSpPr>
            <a:spLocks noGrp="1"/>
          </p:cNvSpPr>
          <p:nvPr>
            <p:ph type="ctrTitle"/>
          </p:nvPr>
        </p:nvSpPr>
        <p:spPr>
          <a:xfrm>
            <a:off x="685800" y="1219200"/>
            <a:ext cx="7772400" cy="1470025"/>
          </a:xfrm>
        </p:spPr>
        <p:txBody>
          <a:bodyPr/>
          <a:lstStyle>
            <a:lvl1pPr>
              <a:defRPr>
                <a:solidFill>
                  <a:schemeClr val="bg1"/>
                </a:solidFill>
                <a:latin typeface="Constantia" pitchFamily="18" charset="0"/>
              </a:defRPr>
            </a:lvl1pPr>
          </a:lstStyle>
          <a:p>
            <a:r>
              <a:rPr lang="en-US" dirty="0"/>
              <a:t>Click to edit Master title style</a:t>
            </a:r>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Footer Placeholder 4"/>
          <p:cNvSpPr>
            <a:spLocks noGrp="1"/>
          </p:cNvSpPr>
          <p:nvPr>
            <p:ph type="ftr" sz="quarter" idx="10"/>
          </p:nvPr>
        </p:nvSpPr>
        <p:spPr>
          <a:xfrm>
            <a:off x="3124200" y="6213475"/>
            <a:ext cx="2895600" cy="365125"/>
          </a:xfrm>
          <a:prstGeom prst="rect">
            <a:avLst/>
          </a:prstGeom>
        </p:spPr>
        <p:txBody>
          <a:bodyPr/>
          <a:lstStyle>
            <a:lvl1pPr>
              <a:defRPr>
                <a:ea typeface="ＭＳ Ｐゴシック" charset="0"/>
                <a:cs typeface="+mn-cs"/>
              </a:defRPr>
            </a:lvl1pPr>
          </a:lstStyle>
          <a:p>
            <a:pPr>
              <a:defRPr/>
            </a:pPr>
            <a:endParaRPr lang="en-US"/>
          </a:p>
        </p:txBody>
      </p:sp>
      <p:sp>
        <p:nvSpPr>
          <p:cNvPr id="10" name="Slide Number Placeholder 5"/>
          <p:cNvSpPr>
            <a:spLocks noGrp="1"/>
          </p:cNvSpPr>
          <p:nvPr>
            <p:ph type="sldNum" sz="quarter" idx="11"/>
          </p:nvPr>
        </p:nvSpPr>
        <p:spPr>
          <a:xfrm>
            <a:off x="6553200" y="6213475"/>
            <a:ext cx="2133600" cy="365125"/>
          </a:xfrm>
          <a:prstGeom prst="rect">
            <a:avLst/>
          </a:prstGeom>
        </p:spPr>
        <p:txBody>
          <a:bodyPr/>
          <a:lstStyle>
            <a:lvl1pPr>
              <a:defRPr>
                <a:ea typeface="ＭＳ Ｐゴシック" charset="0"/>
                <a:cs typeface="+mn-cs"/>
              </a:defRPr>
            </a:lvl1pPr>
          </a:lstStyle>
          <a:p>
            <a:pPr>
              <a:defRPr/>
            </a:pPr>
            <a:fld id="{B209BDA6-D650-4024-ABE3-C76481A0E4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42621-65CC-46EB-8AB9-14F0EDD0A6D5}" type="slidenum">
              <a:rPr lang="en-US"/>
              <a:pPr>
                <a:defRPr/>
              </a:pPr>
              <a:t>‹#›</a:t>
            </a:fld>
            <a:endParaRPr lang="en-US"/>
          </a:p>
        </p:txBody>
      </p:sp>
    </p:spTree>
    <p:extLst>
      <p:ext uri="{BB962C8B-B14F-4D97-AF65-F5344CB8AC3E}">
        <p14:creationId xmlns:p14="http://schemas.microsoft.com/office/powerpoint/2010/main" val="112014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E6CC5A-927B-4B72-B0F6-82514887D648}" type="slidenum">
              <a:rPr lang="en-US"/>
              <a:pPr>
                <a:defRPr/>
              </a:pPr>
              <a:t>‹#›</a:t>
            </a:fld>
            <a:endParaRPr lang="en-US"/>
          </a:p>
        </p:txBody>
      </p:sp>
    </p:spTree>
    <p:extLst>
      <p:ext uri="{BB962C8B-B14F-4D97-AF65-F5344CB8AC3E}">
        <p14:creationId xmlns:p14="http://schemas.microsoft.com/office/powerpoint/2010/main" val="489542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129EB-2325-4827-BAA7-8F58C15B267B}" type="slidenum">
              <a:rPr lang="en-US"/>
              <a:pPr>
                <a:defRPr/>
              </a:pPr>
              <a:t>‹#›</a:t>
            </a:fld>
            <a:endParaRPr lang="en-US"/>
          </a:p>
        </p:txBody>
      </p:sp>
    </p:spTree>
    <p:extLst>
      <p:ext uri="{BB962C8B-B14F-4D97-AF65-F5344CB8AC3E}">
        <p14:creationId xmlns:p14="http://schemas.microsoft.com/office/powerpoint/2010/main" val="426988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913D9-6554-4D3D-9725-64C18A6B60BE}" type="slidenum">
              <a:rPr lang="en-US"/>
              <a:pPr>
                <a:defRPr/>
              </a:pPr>
              <a:t>‹#›</a:t>
            </a:fld>
            <a:endParaRPr lang="en-US"/>
          </a:p>
        </p:txBody>
      </p:sp>
    </p:spTree>
    <p:extLst>
      <p:ext uri="{BB962C8B-B14F-4D97-AF65-F5344CB8AC3E}">
        <p14:creationId xmlns:p14="http://schemas.microsoft.com/office/powerpoint/2010/main" val="3219735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4E0-E0A8-47FD-B968-2105E0B577C4}" type="slidenum">
              <a:rPr lang="en-US"/>
              <a:pPr>
                <a:defRPr/>
              </a:pPr>
              <a:t>‹#›</a:t>
            </a:fld>
            <a:endParaRPr lang="en-US"/>
          </a:p>
        </p:txBody>
      </p:sp>
    </p:spTree>
    <p:extLst>
      <p:ext uri="{BB962C8B-B14F-4D97-AF65-F5344CB8AC3E}">
        <p14:creationId xmlns:p14="http://schemas.microsoft.com/office/powerpoint/2010/main" val="200735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0D05D3-47A1-44AB-829C-B1A657FDC8DD}" type="slidenum">
              <a:rPr lang="en-US"/>
              <a:pPr>
                <a:defRPr/>
              </a:pPr>
              <a:t>‹#›</a:t>
            </a:fld>
            <a:endParaRPr lang="en-US"/>
          </a:p>
        </p:txBody>
      </p:sp>
    </p:spTree>
    <p:extLst>
      <p:ext uri="{BB962C8B-B14F-4D97-AF65-F5344CB8AC3E}">
        <p14:creationId xmlns:p14="http://schemas.microsoft.com/office/powerpoint/2010/main" val="71644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84EFDF-A3BC-4F96-AE58-08ACEC475703}" type="slidenum">
              <a:rPr lang="en-US"/>
              <a:pPr>
                <a:defRPr/>
              </a:pPr>
              <a:t>‹#›</a:t>
            </a:fld>
            <a:endParaRPr lang="en-US"/>
          </a:p>
        </p:txBody>
      </p:sp>
    </p:spTree>
    <p:extLst>
      <p:ext uri="{BB962C8B-B14F-4D97-AF65-F5344CB8AC3E}">
        <p14:creationId xmlns:p14="http://schemas.microsoft.com/office/powerpoint/2010/main" val="1472880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73D5C-4567-47EB-A531-19FB987295B0}" type="slidenum">
              <a:rPr lang="en-US"/>
              <a:pPr>
                <a:defRPr/>
              </a:pPr>
              <a:t>‹#›</a:t>
            </a:fld>
            <a:endParaRPr lang="en-US"/>
          </a:p>
        </p:txBody>
      </p:sp>
    </p:spTree>
    <p:extLst>
      <p:ext uri="{BB962C8B-B14F-4D97-AF65-F5344CB8AC3E}">
        <p14:creationId xmlns:p14="http://schemas.microsoft.com/office/powerpoint/2010/main" val="238201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5" name="Rectangle 3"/>
          <p:cNvSpPr>
            <a:spLocks noChangeArrowheads="1"/>
          </p:cNvSpPr>
          <p:nvPr/>
        </p:nvSpPr>
        <p:spPr bwMode="auto">
          <a:xfrm>
            <a:off x="533400" y="6276975"/>
            <a:ext cx="8610600" cy="4572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6" name="Text Box 7"/>
          <p:cNvSpPr txBox="1">
            <a:spLocks noChangeArrowheads="1"/>
          </p:cNvSpPr>
          <p:nvPr/>
        </p:nvSpPr>
        <p:spPr bwMode="auto">
          <a:xfrm>
            <a:off x="5029200" y="6276975"/>
            <a:ext cx="4114800" cy="396875"/>
          </a:xfrm>
          <a:prstGeom prst="rect">
            <a:avLst/>
          </a:prstGeom>
          <a:noFill/>
          <a:ln>
            <a:noFill/>
          </a:ln>
          <a:effectLst/>
        </p:spPr>
        <p:txBody>
          <a:bodyPr>
            <a:spAutoFit/>
          </a:bodyPr>
          <a:lstStyle/>
          <a:p>
            <a:pPr>
              <a:spcBef>
                <a:spcPct val="50000"/>
              </a:spcBef>
              <a:defRPr/>
            </a:pPr>
            <a:r>
              <a:rPr lang="en-US" sz="2000" dirty="0">
                <a:solidFill>
                  <a:schemeClr val="bg1"/>
                </a:solidFill>
                <a:latin typeface="Constantia" pitchFamily="18" charset="0"/>
                <a:ea typeface="ＭＳ Ｐゴシック" charset="0"/>
                <a:cs typeface="+mn-cs"/>
              </a:rPr>
              <a:t>INVESTMENTS</a:t>
            </a:r>
            <a:r>
              <a:rPr lang="en-US" dirty="0">
                <a:latin typeface="Constantia" pitchFamily="18" charset="0"/>
                <a:ea typeface="ＭＳ Ｐゴシック" charset="0"/>
                <a:cs typeface="+mn-cs"/>
              </a:rPr>
              <a:t> </a:t>
            </a:r>
            <a:r>
              <a:rPr lang="en-US" sz="2000" dirty="0">
                <a:solidFill>
                  <a:schemeClr val="bg1"/>
                </a:solidFill>
                <a:latin typeface="Constantia" pitchFamily="18" charset="0"/>
                <a:ea typeface="ＭＳ Ｐゴシック" charset="0"/>
                <a:cs typeface="+mn-cs"/>
              </a:rPr>
              <a:t>|</a:t>
            </a:r>
            <a:r>
              <a:rPr lang="en-US" sz="1400" dirty="0">
                <a:solidFill>
                  <a:schemeClr val="bg1"/>
                </a:solidFill>
                <a:latin typeface="Constantia" pitchFamily="18" charset="0"/>
                <a:ea typeface="ＭＳ Ｐゴシック" charset="0"/>
                <a:cs typeface="+mn-cs"/>
              </a:rPr>
              <a:t> BODIE, KANE, MARCUS</a:t>
            </a:r>
          </a:p>
        </p:txBody>
      </p:sp>
      <p:sp>
        <p:nvSpPr>
          <p:cNvPr id="3" name="Content Placeholder 2"/>
          <p:cNvSpPr>
            <a:spLocks noGrp="1"/>
          </p:cNvSpPr>
          <p:nvPr>
            <p:ph idx="1"/>
          </p:nvPr>
        </p:nvSpPr>
        <p:spPr/>
        <p:txBody>
          <a:bodyPr/>
          <a:lstStyle>
            <a:lvl1pPr marL="342900" indent="-342900">
              <a:buClr>
                <a:srgbClr val="C00000"/>
              </a:buClr>
              <a:buFont typeface="Arial" pitchFamily="34" charset="0"/>
              <a:buChar char="•"/>
              <a:defRPr/>
            </a:lvl1pPr>
            <a:lvl2pPr marL="742950" indent="-285750">
              <a:buClr>
                <a:srgbClr val="C00000"/>
              </a:buClr>
              <a:buFont typeface="Arial" pitchFamily="34" charset="0"/>
              <a:buChar char="•"/>
              <a:defRPr/>
            </a:lvl2pPr>
            <a:lvl3pPr marL="1143000" indent="-228600">
              <a:buClr>
                <a:srgbClr val="C00000"/>
              </a:buClr>
              <a:buFont typeface="Arial" pitchFamily="34" charset="0"/>
              <a:buChar char="•"/>
              <a:defRPr/>
            </a:lvl3pPr>
            <a:lvl4pPr marL="1600200" indent="-228600">
              <a:buClr>
                <a:srgbClr val="C00000"/>
              </a:buClr>
              <a:buFont typeface="Arial" pitchFamily="34" charset="0"/>
              <a:buChar char="•"/>
              <a:defRPr/>
            </a:lvl4pPr>
            <a:lvl5pPr marL="2057400" indent="-228600">
              <a:buClr>
                <a:srgbClr val="C00000"/>
              </a:buCl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152400"/>
            <a:ext cx="8229600" cy="1143000"/>
          </a:xfrm>
        </p:spPr>
        <p:txBody>
          <a:bodyPr/>
          <a:lstStyle>
            <a:lvl1pPr>
              <a:defRPr>
                <a:solidFill>
                  <a:schemeClr val="bg1"/>
                </a:solidFill>
                <a:latin typeface="Constantia" pitchFamily="18" charset="0"/>
              </a:defRPr>
            </a:lvl1pPr>
          </a:lstStyle>
          <a:p>
            <a:r>
              <a:rPr lang="en-US"/>
              <a:t>Click to edit Master title style</a:t>
            </a:r>
          </a:p>
        </p:txBody>
      </p:sp>
      <p:sp>
        <p:nvSpPr>
          <p:cNvPr id="8" name="Footer Placeholder 4"/>
          <p:cNvSpPr>
            <a:spLocks noGrp="1"/>
          </p:cNvSpPr>
          <p:nvPr>
            <p:ph type="ftr" sz="quarter" idx="10"/>
          </p:nvPr>
        </p:nvSpPr>
        <p:spPr>
          <a:xfrm>
            <a:off x="3124200" y="6356350"/>
            <a:ext cx="2895600" cy="365125"/>
          </a:xfrm>
          <a:prstGeom prst="rect">
            <a:avLst/>
          </a:prstGeom>
        </p:spPr>
        <p:txBody>
          <a:bodyPr/>
          <a:lstStyle>
            <a:lvl1pPr>
              <a:defRPr>
                <a:ea typeface="ＭＳ Ｐゴシック" charset="0"/>
                <a:cs typeface="+mn-cs"/>
              </a:defRPr>
            </a:lvl1pPr>
          </a:lstStyle>
          <a:p>
            <a:pPr>
              <a:defRPr/>
            </a:pPr>
            <a:endParaRPr lang="en-US"/>
          </a:p>
        </p:txBody>
      </p:sp>
      <p:sp>
        <p:nvSpPr>
          <p:cNvPr id="9" name="Slide Number Placeholder 5"/>
          <p:cNvSpPr>
            <a:spLocks noGrp="1"/>
          </p:cNvSpPr>
          <p:nvPr>
            <p:ph type="sldNum" sz="quarter" idx="11"/>
          </p:nvPr>
        </p:nvSpPr>
        <p:spPr>
          <a:xfrm>
            <a:off x="6553200" y="6356350"/>
            <a:ext cx="2133600" cy="365125"/>
          </a:xfrm>
          <a:prstGeom prst="rect">
            <a:avLst/>
          </a:prstGeom>
        </p:spPr>
        <p:txBody>
          <a:bodyPr/>
          <a:lstStyle>
            <a:lvl1pPr>
              <a:defRPr>
                <a:ea typeface="ＭＳ Ｐゴシック" charset="0"/>
                <a:cs typeface="+mn-cs"/>
              </a:defRPr>
            </a:lvl1pPr>
          </a:lstStyle>
          <a:p>
            <a:pPr>
              <a:defRPr/>
            </a:pPr>
            <a:fld id="{B048FEDE-976A-4825-BCCA-2276E8909AE3}" type="slidenum">
              <a:rPr lang="en-US"/>
              <a:pPr>
                <a:defRPr/>
              </a:pPr>
              <a:t>‹#›</a:t>
            </a:fld>
            <a:endParaRPr lang="en-US"/>
          </a:p>
        </p:txBody>
      </p:sp>
      <p:sp>
        <p:nvSpPr>
          <p:cNvPr id="10" name="Rectangle 5"/>
          <p:cNvSpPr txBox="1">
            <a:spLocks noChangeArrowheads="1"/>
          </p:cNvSpPr>
          <p:nvPr userDrawn="1"/>
        </p:nvSpPr>
        <p:spPr>
          <a:xfrm>
            <a:off x="57150" y="6338887"/>
            <a:ext cx="1600200" cy="365125"/>
          </a:xfrm>
          <a:prstGeom prst="rect">
            <a:avLst/>
          </a:prstGeom>
          <a:noFill/>
          <a:ln/>
        </p:spPr>
        <p:txBody>
          <a:bodyPr lIns="45720" rIns="45720" anchor="ctr">
            <a:normAutofit/>
          </a:bodyPr>
          <a:lstStyle/>
          <a:p>
            <a:pPr algn="l">
              <a:defRPr/>
            </a:pPr>
            <a:r>
              <a:rPr lang="en-US" sz="1200" dirty="0">
                <a:latin typeface="Times New Roman" pitchFamily="18" charset="0"/>
              </a:rPr>
              <a:t>3-</a:t>
            </a:r>
            <a:fld id="{2B29380E-C5E0-407A-B94E-BDD5F33F7C4C}" type="slidenum">
              <a:rPr lang="en-US" sz="1200">
                <a:latin typeface="Times New Roman" pitchFamily="18" charset="0"/>
              </a:rPr>
              <a:pPr algn="l">
                <a:defRPr/>
              </a:pPr>
              <a:t>‹#›</a:t>
            </a:fld>
            <a:endParaRPr lang="en-US" sz="1200" dirty="0">
              <a:latin typeface="Times New Roman"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1CC56E-CDEC-42A9-9EFA-90C803DFD1B8}" type="slidenum">
              <a:rPr lang="en-US"/>
              <a:pPr>
                <a:defRPr/>
              </a:pPr>
              <a:t>‹#›</a:t>
            </a:fld>
            <a:endParaRPr lang="en-US"/>
          </a:p>
        </p:txBody>
      </p:sp>
    </p:spTree>
    <p:extLst>
      <p:ext uri="{BB962C8B-B14F-4D97-AF65-F5344CB8AC3E}">
        <p14:creationId xmlns:p14="http://schemas.microsoft.com/office/powerpoint/2010/main" val="266686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FC0E1E-AE31-4C19-BD69-49BBAD2CC57C}" type="slidenum">
              <a:rPr lang="en-US"/>
              <a:pPr>
                <a:defRPr/>
              </a:pPr>
              <a:t>‹#›</a:t>
            </a:fld>
            <a:endParaRPr lang="en-US"/>
          </a:p>
        </p:txBody>
      </p:sp>
    </p:spTree>
    <p:extLst>
      <p:ext uri="{BB962C8B-B14F-4D97-AF65-F5344CB8AC3E}">
        <p14:creationId xmlns:p14="http://schemas.microsoft.com/office/powerpoint/2010/main" val="163740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8E9B9-C50C-4225-A85D-D8E5D6BC4E8A}" type="slidenum">
              <a:rPr lang="en-US"/>
              <a:pPr>
                <a:defRPr/>
              </a:pPr>
              <a:t>‹#›</a:t>
            </a:fld>
            <a:endParaRPr lang="en-US"/>
          </a:p>
        </p:txBody>
      </p:sp>
    </p:spTree>
    <p:extLst>
      <p:ext uri="{BB962C8B-B14F-4D97-AF65-F5344CB8AC3E}">
        <p14:creationId xmlns:p14="http://schemas.microsoft.com/office/powerpoint/2010/main" val="3364284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4484477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4904466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204856845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79322115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240111080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82651145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410937459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9763021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93202573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194638006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340648288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90866759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37825822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25532589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827819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9260487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6582988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normAutofit/>
          </a:bodyPr>
          <a:lstStyle>
            <a:lvl1pPr>
              <a:defRPr lang="en-US" sz="2800" smtClean="0"/>
            </a:lvl1pPr>
            <a:lvl2pPr>
              <a:defRPr lang="en-US" sz="2400" smtClean="0"/>
            </a:lvl2pPr>
            <a:lvl3pPr>
              <a:defRPr lang="en-US" sz="2000" smtClean="0"/>
            </a:lvl3pPr>
            <a:lvl4pPr>
              <a:defRPr lang="en-US" sz="1800" smtClean="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C00000"/>
              </a:buClr>
              <a:defRPr sz="2400"/>
            </a:lvl1pPr>
            <a:lvl2pPr>
              <a:buClr>
                <a:srgbClr val="C00000"/>
              </a:buClr>
              <a:defRPr sz="2000"/>
            </a:lvl2pPr>
            <a:lvl3pPr>
              <a:buClr>
                <a:srgbClr val="C00000"/>
              </a:buClr>
              <a:defRPr sz="1800"/>
            </a:lvl3pPr>
            <a:lvl4pPr>
              <a:buClr>
                <a:srgbClr val="C00000"/>
              </a:buClr>
              <a:defRPr sz="1600"/>
            </a:lvl4pPr>
            <a:lvl5pPr>
              <a:buClr>
                <a:srgbClr val="C00000"/>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C00000"/>
              </a:buClr>
              <a:defRPr sz="2400"/>
            </a:lvl1pPr>
            <a:lvl2pPr>
              <a:buClr>
                <a:srgbClr val="C00000"/>
              </a:buClr>
              <a:defRPr sz="2000"/>
            </a:lvl2pPr>
            <a:lvl3pPr>
              <a:buClr>
                <a:srgbClr val="C00000"/>
              </a:buClr>
              <a:defRPr sz="1800"/>
            </a:lvl3pPr>
            <a:lvl4pPr>
              <a:buClr>
                <a:srgbClr val="C00000"/>
              </a:buClr>
              <a:defRPr sz="1600"/>
            </a:lvl4pPr>
            <a:lvl5pPr>
              <a:buClr>
                <a:srgbClr val="C00000"/>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txBox="1">
            <a:spLocks noChangeArrowheads="1"/>
          </p:cNvSpPr>
          <p:nvPr userDrawn="1"/>
        </p:nvSpPr>
        <p:spPr>
          <a:xfrm>
            <a:off x="57150" y="6338887"/>
            <a:ext cx="1600200" cy="365125"/>
          </a:xfrm>
          <a:prstGeom prst="rect">
            <a:avLst/>
          </a:prstGeom>
          <a:noFill/>
          <a:ln/>
        </p:spPr>
        <p:txBody>
          <a:bodyPr lIns="45720" rIns="45720" anchor="ctr">
            <a:normAutofit/>
          </a:bodyPr>
          <a:lstStyle/>
          <a:p>
            <a:pPr algn="l">
              <a:defRPr/>
            </a:pPr>
            <a:r>
              <a:rPr lang="en-US" sz="1200" dirty="0">
                <a:latin typeface="Times New Roman" pitchFamily="18" charset="0"/>
              </a:rPr>
              <a:t>3-</a:t>
            </a:r>
            <a:fld id="{2B29380E-C5E0-407A-B94E-BDD5F33F7C4C}" type="slidenum">
              <a:rPr lang="en-US" sz="1200">
                <a:latin typeface="Times New Roman" pitchFamily="18" charset="0"/>
              </a:rPr>
              <a:pPr algn="l">
                <a:defRPr/>
              </a:pPr>
              <a:t>‹#›</a:t>
            </a:fld>
            <a:endParaRPr lang="en-US" sz="1200" dirty="0">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buClr>
                <a:srgbClr val="C00000"/>
              </a:buClr>
              <a:defRPr sz="2800"/>
            </a:lvl2pPr>
            <a:lvl3pPr>
              <a:buClr>
                <a:srgbClr val="C00000"/>
              </a:buClr>
              <a:defRPr sz="2400"/>
            </a:lvl3pPr>
            <a:lvl4pPr>
              <a:buClr>
                <a:srgbClr val="C00000"/>
              </a:buClr>
              <a:defRPr sz="2000"/>
            </a:lvl4pPr>
            <a:lvl5pPr>
              <a:buClr>
                <a:srgbClr val="C00000"/>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8913"/>
            <a:ext cx="8305800" cy="10668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3"/>
          <p:cNvSpPr>
            <a:spLocks noChangeArrowheads="1"/>
          </p:cNvSpPr>
          <p:nvPr/>
        </p:nvSpPr>
        <p:spPr bwMode="auto">
          <a:xfrm>
            <a:off x="533400" y="6276975"/>
            <a:ext cx="8610600" cy="457200"/>
          </a:xfrm>
          <a:prstGeom prst="rect">
            <a:avLst/>
          </a:prstGeom>
          <a:solidFill>
            <a:srgbClr val="002B5C"/>
          </a:solidFill>
          <a:ln w="9525">
            <a:solidFill>
              <a:schemeClr val="tx1"/>
            </a:solidFill>
            <a:miter lim="800000"/>
            <a:headEnd/>
            <a:tailEnd/>
          </a:ln>
          <a:effectLst/>
        </p:spPr>
        <p:txBody>
          <a:bodyPr wrap="none" anchor="ctr"/>
          <a:lstStyle/>
          <a:p>
            <a:pPr>
              <a:defRPr/>
            </a:pPr>
            <a:endParaRPr lang="en-US">
              <a:ea typeface="ＭＳ Ｐゴシック" charset="0"/>
              <a:cs typeface="+mn-cs"/>
            </a:endParaRPr>
          </a:p>
        </p:txBody>
      </p:sp>
      <p:sp>
        <p:nvSpPr>
          <p:cNvPr id="9" name="Text Box 7"/>
          <p:cNvSpPr txBox="1">
            <a:spLocks noChangeArrowheads="1"/>
          </p:cNvSpPr>
          <p:nvPr/>
        </p:nvSpPr>
        <p:spPr bwMode="auto">
          <a:xfrm>
            <a:off x="5029200" y="6276975"/>
            <a:ext cx="4114800" cy="396875"/>
          </a:xfrm>
          <a:prstGeom prst="rect">
            <a:avLst/>
          </a:prstGeom>
          <a:noFill/>
          <a:ln>
            <a:noFill/>
          </a:ln>
          <a:effectLst/>
        </p:spPr>
        <p:txBody>
          <a:bodyPr>
            <a:spAutoFit/>
          </a:bodyPr>
          <a:lstStyle/>
          <a:p>
            <a:pPr>
              <a:spcBef>
                <a:spcPct val="50000"/>
              </a:spcBef>
              <a:defRPr/>
            </a:pPr>
            <a:r>
              <a:rPr lang="en-US" sz="2000" dirty="0">
                <a:solidFill>
                  <a:schemeClr val="bg1"/>
                </a:solidFill>
                <a:latin typeface="Constantia" pitchFamily="18" charset="0"/>
                <a:ea typeface="ＭＳ Ｐゴシック" charset="0"/>
                <a:cs typeface="+mn-cs"/>
              </a:rPr>
              <a:t>INVESTMENTS</a:t>
            </a:r>
            <a:r>
              <a:rPr lang="en-US" dirty="0">
                <a:latin typeface="Constantia" pitchFamily="18" charset="0"/>
                <a:ea typeface="ＭＳ Ｐゴシック" charset="0"/>
                <a:cs typeface="+mn-cs"/>
              </a:rPr>
              <a:t> </a:t>
            </a:r>
            <a:r>
              <a:rPr lang="en-US" sz="2000" dirty="0">
                <a:solidFill>
                  <a:schemeClr val="bg1"/>
                </a:solidFill>
                <a:latin typeface="Constantia" pitchFamily="18" charset="0"/>
                <a:ea typeface="ＭＳ Ｐゴシック" charset="0"/>
                <a:cs typeface="+mn-cs"/>
              </a:rPr>
              <a:t>|</a:t>
            </a:r>
            <a:r>
              <a:rPr lang="en-US" sz="1400" dirty="0">
                <a:solidFill>
                  <a:schemeClr val="bg1"/>
                </a:solidFill>
                <a:latin typeface="Constantia" pitchFamily="18" charset="0"/>
                <a:ea typeface="ＭＳ Ｐゴシック" charset="0"/>
                <a:cs typeface="+mn-cs"/>
              </a:rPr>
              <a:t> BODIE, KANE, MARCUS</a:t>
            </a:r>
          </a:p>
        </p:txBody>
      </p:sp>
      <p:sp>
        <p:nvSpPr>
          <p:cNvPr id="1029"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bg1"/>
          </a:solidFill>
          <a:latin typeface="Constantia" pitchFamily="18" charset="0"/>
          <a:ea typeface="+mj-ea"/>
          <a:cs typeface="+mj-cs"/>
        </a:defRPr>
      </a:lvl1pPr>
      <a:lvl2pPr algn="ctr" rtl="0" fontAlgn="base">
        <a:spcBef>
          <a:spcPct val="0"/>
        </a:spcBef>
        <a:spcAft>
          <a:spcPct val="0"/>
        </a:spcAft>
        <a:defRPr sz="4400">
          <a:solidFill>
            <a:schemeClr val="bg1"/>
          </a:solidFill>
          <a:latin typeface="Constantia" pitchFamily="18" charset="0"/>
        </a:defRPr>
      </a:lvl2pPr>
      <a:lvl3pPr algn="ctr" rtl="0" fontAlgn="base">
        <a:spcBef>
          <a:spcPct val="0"/>
        </a:spcBef>
        <a:spcAft>
          <a:spcPct val="0"/>
        </a:spcAft>
        <a:defRPr sz="4400">
          <a:solidFill>
            <a:schemeClr val="bg1"/>
          </a:solidFill>
          <a:latin typeface="Constantia" pitchFamily="18" charset="0"/>
        </a:defRPr>
      </a:lvl3pPr>
      <a:lvl4pPr algn="ctr" rtl="0" fontAlgn="base">
        <a:spcBef>
          <a:spcPct val="0"/>
        </a:spcBef>
        <a:spcAft>
          <a:spcPct val="0"/>
        </a:spcAft>
        <a:defRPr sz="4400">
          <a:solidFill>
            <a:schemeClr val="bg1"/>
          </a:solidFill>
          <a:latin typeface="Constantia" pitchFamily="18" charset="0"/>
        </a:defRPr>
      </a:lvl4pPr>
      <a:lvl5pPr algn="ctr" rtl="0" fontAlgn="base">
        <a:spcBef>
          <a:spcPct val="0"/>
        </a:spcBef>
        <a:spcAft>
          <a:spcPct val="0"/>
        </a:spcAft>
        <a:defRPr sz="4400">
          <a:solidFill>
            <a:schemeClr val="bg1"/>
          </a:solidFill>
          <a:latin typeface="Constantia" pitchFamily="18" charset="0"/>
        </a:defRPr>
      </a:lvl5pPr>
      <a:lvl6pPr marL="457200" algn="ctr" rtl="0" fontAlgn="base">
        <a:spcBef>
          <a:spcPct val="0"/>
        </a:spcBef>
        <a:spcAft>
          <a:spcPct val="0"/>
        </a:spcAft>
        <a:defRPr sz="4400">
          <a:solidFill>
            <a:schemeClr val="bg1"/>
          </a:solidFill>
          <a:latin typeface="Constantia" pitchFamily="18" charset="0"/>
        </a:defRPr>
      </a:lvl6pPr>
      <a:lvl7pPr marL="914400" algn="ctr" rtl="0" fontAlgn="base">
        <a:spcBef>
          <a:spcPct val="0"/>
        </a:spcBef>
        <a:spcAft>
          <a:spcPct val="0"/>
        </a:spcAft>
        <a:defRPr sz="4400">
          <a:solidFill>
            <a:schemeClr val="bg1"/>
          </a:solidFill>
          <a:latin typeface="Constantia" pitchFamily="18" charset="0"/>
        </a:defRPr>
      </a:lvl7pPr>
      <a:lvl8pPr marL="1371600" algn="ctr" rtl="0" fontAlgn="base">
        <a:spcBef>
          <a:spcPct val="0"/>
        </a:spcBef>
        <a:spcAft>
          <a:spcPct val="0"/>
        </a:spcAft>
        <a:defRPr sz="4400">
          <a:solidFill>
            <a:schemeClr val="bg1"/>
          </a:solidFill>
          <a:latin typeface="Constantia" pitchFamily="18" charset="0"/>
        </a:defRPr>
      </a:lvl8pPr>
      <a:lvl9pPr marL="1828800" algn="ctr" rtl="0" fontAlgn="base">
        <a:spcBef>
          <a:spcPct val="0"/>
        </a:spcBef>
        <a:spcAft>
          <a:spcPct val="0"/>
        </a:spcAft>
        <a:defRPr sz="4400">
          <a:solidFill>
            <a:schemeClr val="bg1"/>
          </a:solidFill>
          <a:latin typeface="Constantia" pitchFamily="18" charset="0"/>
        </a:defRPr>
      </a:lvl9pPr>
    </p:titleStyle>
    <p:bodyStyle>
      <a:lvl1pPr marL="342900" indent="-342900" algn="l" rtl="0" fontAlgn="base">
        <a:spcBef>
          <a:spcPct val="20000"/>
        </a:spcBef>
        <a:spcAft>
          <a:spcPct val="0"/>
        </a:spcAft>
        <a:buFont typeface="Arial" charset="0"/>
        <a:buChar char="•"/>
        <a:defRPr lang="en-US"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lang="en-US"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lang="en-US"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lang="en-US"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lang="en-U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6BB467-ACD7-42C9-937B-91FC219CFB08}" type="slidenum">
              <a:rPr lang="en-US"/>
              <a:pPr>
                <a:defRPr/>
              </a:pPr>
              <a:t>‹#›</a:t>
            </a:fld>
            <a:endParaRPr lang="en-US"/>
          </a:p>
        </p:txBody>
      </p:sp>
    </p:spTree>
    <p:extLst>
      <p:ext uri="{BB962C8B-B14F-4D97-AF65-F5344CB8AC3E}">
        <p14:creationId xmlns:p14="http://schemas.microsoft.com/office/powerpoint/2010/main" val="15213902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55275896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vestopedia.com/ask/answers/111015/when-did-facebook-go-public.asp#:~:text=The%20company%20was%20founded%20in,a%20share%20price%20of%20%24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blearns.buffalo.edu/d2l/le/content/356015/viewContent/5368813/View" TargetMode="External"/><Relationship Id="rId2" Type="http://schemas.openxmlformats.org/officeDocument/2006/relationships/hyperlink" Target="http://www.acsu.buffalo.edu/~keechung/Lecture%20Notes%20and%20Syllabus%20(MGF633)/IPOs2016Statistics%20Jay%20Ritte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csu.buffalo.edu/~keechung/Lecture%20Notes%20and%20Syllabus%20(MGF633)/NBBO.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acsu.buffalo.edu/~keechung/Lecture%20Notes%20and%20Syllabus%20(MGF633)/COLLUSION%20HYPOTHESIS-Lecture%20note.doc"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apers.ssrn.com/sol3/papers.cfm?abstract_id=269760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slide" Target="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en-US"/>
              <a:t>Chapter Three</a:t>
            </a:r>
          </a:p>
        </p:txBody>
      </p:sp>
      <p:sp>
        <p:nvSpPr>
          <p:cNvPr id="56323" name="Rectangle 3"/>
          <p:cNvSpPr>
            <a:spLocks noGrp="1" noChangeArrowheads="1"/>
          </p:cNvSpPr>
          <p:nvPr>
            <p:ph type="subTitle" idx="1"/>
          </p:nvPr>
        </p:nvSpPr>
        <p:spPr/>
        <p:txBody>
          <a:bodyPr>
            <a:normAutofit/>
          </a:bodyPr>
          <a:lstStyle/>
          <a:p>
            <a:r>
              <a:rPr dirty="0">
                <a:solidFill>
                  <a:srgbClr val="595959"/>
                </a:solidFill>
              </a:rPr>
              <a:t>How Securities Are Traded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p:txBody>
          <a:bodyPr lIns="90488" tIns="44450" rIns="90488" bIns="44450"/>
          <a:lstStyle/>
          <a:p>
            <a:pPr>
              <a:spcBef>
                <a:spcPct val="40000"/>
              </a:spcBef>
              <a:buFont typeface="Arial" charset="0"/>
              <a:buChar char="•"/>
            </a:pPr>
            <a:r>
              <a:rPr dirty="0"/>
              <a:t>Initial Public Offerings</a:t>
            </a:r>
          </a:p>
          <a:p>
            <a:pPr lvl="1">
              <a:spcBef>
                <a:spcPct val="40000"/>
              </a:spcBef>
              <a:buFont typeface="Arial" charset="0"/>
              <a:buChar char="•"/>
            </a:pPr>
            <a:r>
              <a:rPr dirty="0"/>
              <a:t>Underwriter bears price risk associated with placement of securities:</a:t>
            </a:r>
          </a:p>
          <a:p>
            <a:pPr lvl="2">
              <a:buFont typeface="Arial" charset="0"/>
              <a:buChar char="•"/>
            </a:pPr>
            <a:r>
              <a:rPr sz="2800" dirty="0"/>
              <a:t>IPOs are commonly underpriced compared to the price they could be marketed</a:t>
            </a:r>
            <a:r>
              <a:rPr lang="en-US" sz="2800" dirty="0"/>
              <a:t> </a:t>
            </a:r>
          </a:p>
          <a:p>
            <a:pPr lvl="2">
              <a:buFont typeface="Arial" charset="0"/>
              <a:buChar char="•"/>
            </a:pPr>
            <a:r>
              <a:rPr sz="2800" dirty="0"/>
              <a:t>Some IPOs, however, are well overpriced (ex.: </a:t>
            </a:r>
            <a:r>
              <a:rPr sz="2800" dirty="0">
                <a:hlinkClick r:id="rId2"/>
              </a:rPr>
              <a:t>Facebook</a:t>
            </a:r>
            <a:r>
              <a:rPr sz="2800" dirty="0"/>
              <a:t>); others cannot even fully be sold</a:t>
            </a:r>
          </a:p>
          <a:p>
            <a:pPr lvl="2">
              <a:spcBef>
                <a:spcPct val="40000"/>
              </a:spcBef>
              <a:buFontTx/>
              <a:buNone/>
            </a:pPr>
            <a:endParaRPr sz="2600" dirty="0"/>
          </a:p>
        </p:txBody>
      </p:sp>
      <p:sp>
        <p:nvSpPr>
          <p:cNvPr id="23555" name="Rectangle 2"/>
          <p:cNvSpPr>
            <a:spLocks noGrp="1" noChangeArrowheads="1"/>
          </p:cNvSpPr>
          <p:nvPr>
            <p:ph type="title"/>
          </p:nvPr>
        </p:nvSpPr>
        <p:spPr/>
        <p:txBody>
          <a:bodyPr lIns="90488" tIns="44450" rIns="90488" bIns="44450" anchorCtr="1"/>
          <a:lstStyle/>
          <a:p>
            <a:r>
              <a:rPr lang="en-US" sz="3800"/>
              <a:t>How Firms Issue Securities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altLang="en-US" sz="2800" dirty="0"/>
              <a:t>Average Initial Returns for IPOs in Various Countries</a:t>
            </a:r>
          </a:p>
        </p:txBody>
      </p:sp>
      <p:pic>
        <p:nvPicPr>
          <p:cNvPr id="1152003" name="Picture 3" descr="bod30611_030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1752600"/>
            <a:ext cx="6477000" cy="4814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857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p:nvGraphicFramePr>
        <p:xfrm>
          <a:off x="228600" y="685800"/>
          <a:ext cx="8686800" cy="4890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025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p:nvGraphicFramePr>
        <p:xfrm>
          <a:off x="125413" y="552450"/>
          <a:ext cx="8861425" cy="4745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5562600"/>
            <a:ext cx="4800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Prof. Jay Ritter, University of Florida</a:t>
            </a:r>
          </a:p>
        </p:txBody>
      </p:sp>
    </p:spTree>
    <p:extLst>
      <p:ext uri="{BB962C8B-B14F-4D97-AF65-F5344CB8AC3E}">
        <p14:creationId xmlns:p14="http://schemas.microsoft.com/office/powerpoint/2010/main" val="185171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altLang="en-US" sz="3200" dirty="0"/>
              <a:t>Long-term Relative Performance of Initial Public Offerings</a:t>
            </a:r>
          </a:p>
        </p:txBody>
      </p:sp>
      <p:pic>
        <p:nvPicPr>
          <p:cNvPr id="1158147" name="Picture 3" descr="bod30611_030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524000"/>
            <a:ext cx="6324600" cy="4408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174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http://www.acsu.buffalo.edu/~keechung/Lecture%20Notes%20and%20Syllabus%20(MGF633)/IPOs2016Statistics%20Jay%20Ritter.pdf</a:t>
            </a:r>
            <a:endParaRPr lang="en-US" dirty="0"/>
          </a:p>
          <a:p>
            <a:r>
              <a:rPr lang="en-US" dirty="0">
                <a:hlinkClick r:id="rId3"/>
              </a:rPr>
              <a:t>https://ublearns.buffalo.edu/d2l/le/content/356015/viewContent/5368813/View</a:t>
            </a:r>
            <a:endParaRPr lang="en-US" dirty="0"/>
          </a:p>
          <a:p>
            <a:endParaRPr lang="en-US" dirty="0"/>
          </a:p>
        </p:txBody>
      </p:sp>
      <p:sp>
        <p:nvSpPr>
          <p:cNvPr id="3" name="Title 2"/>
          <p:cNvSpPr>
            <a:spLocks noGrp="1"/>
          </p:cNvSpPr>
          <p:nvPr>
            <p:ph type="title"/>
          </p:nvPr>
        </p:nvSpPr>
        <p:spPr/>
        <p:txBody>
          <a:bodyPr/>
          <a:lstStyle/>
          <a:p>
            <a:r>
              <a:rPr lang="en-US" dirty="0"/>
              <a:t>Further evidence on IPO</a:t>
            </a:r>
          </a:p>
        </p:txBody>
      </p:sp>
    </p:spTree>
    <p:extLst>
      <p:ext uri="{BB962C8B-B14F-4D97-AF65-F5344CB8AC3E}">
        <p14:creationId xmlns:p14="http://schemas.microsoft.com/office/powerpoint/2010/main" val="9208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lIns="90488" tIns="44450" rIns="90488" bIns="44450" rtlCol="0">
            <a:normAutofit fontScale="92500" lnSpcReduction="10000"/>
          </a:bodyPr>
          <a:lstStyle/>
          <a:p>
            <a:pPr fontAlgn="auto">
              <a:lnSpc>
                <a:spcPct val="85000"/>
              </a:lnSpc>
              <a:spcAft>
                <a:spcPts val="0"/>
              </a:spcAft>
              <a:buFontTx/>
              <a:buNone/>
              <a:defRPr/>
            </a:pPr>
            <a:r>
              <a:rPr sz="3500" dirty="0"/>
              <a:t>Types of Markets:</a:t>
            </a:r>
          </a:p>
          <a:p>
            <a:pPr fontAlgn="auto">
              <a:lnSpc>
                <a:spcPct val="85000"/>
              </a:lnSpc>
              <a:spcAft>
                <a:spcPts val="0"/>
              </a:spcAft>
              <a:defRPr/>
            </a:pPr>
            <a:r>
              <a:rPr sz="3500" dirty="0"/>
              <a:t>Direct search</a:t>
            </a:r>
          </a:p>
          <a:p>
            <a:pPr lvl="1" fontAlgn="auto">
              <a:lnSpc>
                <a:spcPct val="85000"/>
              </a:lnSpc>
              <a:spcAft>
                <a:spcPts val="0"/>
              </a:spcAft>
              <a:defRPr/>
            </a:pPr>
            <a:r>
              <a:rPr sz="3000" dirty="0"/>
              <a:t>Buyers and sellers seek each other</a:t>
            </a:r>
          </a:p>
          <a:p>
            <a:pPr fontAlgn="auto">
              <a:lnSpc>
                <a:spcPct val="85000"/>
              </a:lnSpc>
              <a:spcAft>
                <a:spcPts val="0"/>
              </a:spcAft>
              <a:defRPr/>
            </a:pPr>
            <a:r>
              <a:rPr sz="3500" dirty="0"/>
              <a:t>Brokered markets</a:t>
            </a:r>
          </a:p>
          <a:p>
            <a:pPr lvl="1" fontAlgn="auto">
              <a:lnSpc>
                <a:spcPct val="85000"/>
              </a:lnSpc>
              <a:spcAft>
                <a:spcPts val="0"/>
              </a:spcAft>
              <a:defRPr/>
            </a:pPr>
            <a:r>
              <a:rPr sz="3000" dirty="0"/>
              <a:t>Brokers search out buyers and sellers</a:t>
            </a:r>
          </a:p>
          <a:p>
            <a:pPr fontAlgn="auto">
              <a:lnSpc>
                <a:spcPct val="85000"/>
              </a:lnSpc>
              <a:spcAft>
                <a:spcPts val="0"/>
              </a:spcAft>
              <a:defRPr/>
            </a:pPr>
            <a:r>
              <a:rPr sz="3500" dirty="0"/>
              <a:t>Dealer markets</a:t>
            </a:r>
          </a:p>
          <a:p>
            <a:pPr lvl="1" fontAlgn="auto">
              <a:lnSpc>
                <a:spcPct val="85000"/>
              </a:lnSpc>
              <a:spcAft>
                <a:spcPts val="0"/>
              </a:spcAft>
              <a:defRPr/>
            </a:pPr>
            <a:r>
              <a:rPr sz="3000" dirty="0"/>
              <a:t>Dealers have inventories of assets from which they buy and sell</a:t>
            </a:r>
          </a:p>
          <a:p>
            <a:pPr fontAlgn="auto">
              <a:lnSpc>
                <a:spcPct val="85000"/>
              </a:lnSpc>
              <a:spcAft>
                <a:spcPts val="0"/>
              </a:spcAft>
              <a:defRPr/>
            </a:pPr>
            <a:r>
              <a:rPr sz="3500" dirty="0"/>
              <a:t>Auction markets</a:t>
            </a:r>
          </a:p>
          <a:p>
            <a:pPr lvl="1" fontAlgn="auto">
              <a:spcAft>
                <a:spcPts val="0"/>
              </a:spcAft>
              <a:defRPr/>
            </a:pPr>
            <a:r>
              <a:rPr sz="3000" dirty="0"/>
              <a:t>Traders converge at one place to trade</a:t>
            </a:r>
          </a:p>
          <a:p>
            <a:pPr fontAlgn="auto">
              <a:lnSpc>
                <a:spcPct val="85000"/>
              </a:lnSpc>
              <a:spcAft>
                <a:spcPts val="0"/>
              </a:spcAft>
              <a:defRPr/>
            </a:pPr>
            <a:endParaRPr sz="3600" dirty="0"/>
          </a:p>
        </p:txBody>
      </p:sp>
      <p:sp>
        <p:nvSpPr>
          <p:cNvPr id="24579" name="Rectangle 2"/>
          <p:cNvSpPr>
            <a:spLocks noGrp="1" noChangeArrowheads="1"/>
          </p:cNvSpPr>
          <p:nvPr>
            <p:ph type="title"/>
          </p:nvPr>
        </p:nvSpPr>
        <p:spPr/>
        <p:txBody>
          <a:bodyPr lIns="90488" tIns="44450" rIns="90488" bIns="44450" anchorCtr="1"/>
          <a:lstStyle/>
          <a:p>
            <a:r>
              <a:rPr lang="en-US" sz="3800"/>
              <a:t>How Securities are Traded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스캔0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44204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p:txBody>
          <a:bodyPr/>
          <a:lstStyle/>
          <a:p>
            <a:r>
              <a:rPr lang="en-US" altLang="en-US"/>
              <a:t>Costs of Trading</a:t>
            </a:r>
          </a:p>
        </p:txBody>
      </p:sp>
      <p:sp>
        <p:nvSpPr>
          <p:cNvPr id="1173508" name="Rectangle 4"/>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i="1" u="sng" dirty="0"/>
              <a:t>Commission</a:t>
            </a:r>
            <a:r>
              <a:rPr lang="en-US" altLang="en-US" dirty="0"/>
              <a:t>: fee paid to broker for making the transaction (zero for retail trading from 2019) </a:t>
            </a:r>
          </a:p>
          <a:p>
            <a:r>
              <a:rPr lang="en-US" altLang="en-US" i="1" u="sng" dirty="0"/>
              <a:t>Spread</a:t>
            </a:r>
            <a:r>
              <a:rPr lang="en-US" altLang="en-US" dirty="0"/>
              <a:t>: cost of trading with dealer</a:t>
            </a:r>
          </a:p>
          <a:p>
            <a:pPr lvl="1"/>
            <a:r>
              <a:rPr lang="en-US" altLang="en-US" u="sng" dirty="0"/>
              <a:t>Bid</a:t>
            </a:r>
            <a:r>
              <a:rPr lang="en-US" altLang="en-US" dirty="0"/>
              <a:t>: price dealer will buy from you</a:t>
            </a:r>
          </a:p>
          <a:p>
            <a:pPr lvl="1"/>
            <a:r>
              <a:rPr lang="en-US" altLang="en-US" u="sng" dirty="0"/>
              <a:t>Ask</a:t>
            </a:r>
            <a:r>
              <a:rPr lang="en-US" altLang="en-US" dirty="0"/>
              <a:t>: price dealer will sell to you</a:t>
            </a:r>
          </a:p>
          <a:p>
            <a:pPr lvl="1"/>
            <a:r>
              <a:rPr lang="en-US" altLang="en-US" u="sng" dirty="0"/>
              <a:t>Spread</a:t>
            </a:r>
            <a:r>
              <a:rPr lang="en-US" altLang="en-US" dirty="0"/>
              <a:t>: ask - bid</a:t>
            </a:r>
          </a:p>
          <a:p>
            <a:r>
              <a:rPr lang="en-US" altLang="en-US" i="1" u="sng" dirty="0"/>
              <a:t>Combination</a:t>
            </a:r>
            <a:r>
              <a:rPr lang="en-US" altLang="en-US" dirty="0"/>
              <a:t>: on some trades both are paid</a:t>
            </a:r>
          </a:p>
        </p:txBody>
      </p:sp>
    </p:spTree>
    <p:extLst>
      <p:ext uri="{BB962C8B-B14F-4D97-AF65-F5344CB8AC3E}">
        <p14:creationId xmlns:p14="http://schemas.microsoft.com/office/powerpoint/2010/main" val="269030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35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73508">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350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73508">
                                            <p:txEl>
                                              <p:pRg st="1" end="1"/>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499"/>
                                          </p:stCondLst>
                                        </p:cTn>
                                        <p:tgtEl>
                                          <p:spTgt spid="117350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73508">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499"/>
                                          </p:stCondLst>
                                        </p:cTn>
                                        <p:tgtEl>
                                          <p:spTgt spid="117350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73508">
                                            <p:txEl>
                                              <p:pRg st="3" end="3"/>
                                            </p:txEl>
                                          </p:spTgt>
                                        </p:tgtEl>
                                        <p:attrNameLst>
                                          <p:attrName>ppt_c</p:attrName>
                                        </p:attrNameLst>
                                      </p:cBhvr>
                                      <p:to>
                                        <a:schemeClr val="accent1"/>
                                      </p:to>
                                    </p:animClr>
                                  </p:subTnLst>
                                </p:cTn>
                              </p:par>
                              <p:par>
                                <p:cTn id="15" presetID="1" presetClass="entr" presetSubtype="0" fill="hold" grpId="0" nodeType="withEffect">
                                  <p:stCondLst>
                                    <p:cond delay="0"/>
                                  </p:stCondLst>
                                  <p:childTnLst>
                                    <p:set>
                                      <p:cBhvr>
                                        <p:cTn id="16" dur="1" fill="hold">
                                          <p:stCondLst>
                                            <p:cond delay="499"/>
                                          </p:stCondLst>
                                        </p:cTn>
                                        <p:tgtEl>
                                          <p:spTgt spid="117350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73508">
                                            <p:txEl>
                                              <p:pRg st="4" end="4"/>
                                            </p:txEl>
                                          </p:spTgt>
                                        </p:tgtEl>
                                        <p:attrNameLst>
                                          <p:attrName>ppt_c</p:attrName>
                                        </p:attrNameLst>
                                      </p:cBhvr>
                                      <p:to>
                                        <a:schemeClr val="accent1"/>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7350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7350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body" idx="1"/>
          </p:nvPr>
        </p:nvSpPr>
        <p:spPr>
          <a:xfrm>
            <a:off x="533400" y="1371600"/>
            <a:ext cx="8004175" cy="3244850"/>
          </a:xfrm>
        </p:spPr>
        <p:txBody>
          <a:bodyPr/>
          <a:lstStyle/>
          <a:p>
            <a:pPr>
              <a:buFont typeface="Wingdings" panose="05000000000000000000" pitchFamily="2" charset="2"/>
              <a:buNone/>
            </a:pPr>
            <a:endParaRPr lang="en-US" altLang="en-US"/>
          </a:p>
          <a:p>
            <a:pPr algn="ctr">
              <a:buFont typeface="Wingdings" panose="05000000000000000000" pitchFamily="2" charset="2"/>
              <a:buNone/>
            </a:pPr>
            <a:r>
              <a:rPr lang="en-US" altLang="en-US" sz="5400"/>
              <a:t>Orders and Order Properties</a:t>
            </a:r>
          </a:p>
        </p:txBody>
      </p:sp>
    </p:spTree>
    <p:extLst>
      <p:ext uri="{BB962C8B-B14F-4D97-AF65-F5344CB8AC3E}">
        <p14:creationId xmlns:p14="http://schemas.microsoft.com/office/powerpoint/2010/main" val="335190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457200" y="381000"/>
            <a:ext cx="8458200" cy="685800"/>
          </a:xfrm>
        </p:spPr>
        <p:txBody>
          <a:bodyPr/>
          <a:lstStyle/>
          <a:p>
            <a:br>
              <a:rPr lang="en-US" altLang="en-US" dirty="0"/>
            </a:br>
            <a:r>
              <a:rPr lang="en-US" altLang="en-US" dirty="0"/>
              <a:t>Topics Covered</a:t>
            </a:r>
            <a:br>
              <a:rPr lang="en-US" altLang="en-US" dirty="0"/>
            </a:br>
            <a:endParaRPr lang="en-US" altLang="en-US" dirty="0"/>
          </a:p>
        </p:txBody>
      </p:sp>
      <p:sp>
        <p:nvSpPr>
          <p:cNvPr id="1142787" name="Rectangle 3"/>
          <p:cNvSpPr>
            <a:spLocks noGrp="1" noChangeArrowheads="1"/>
          </p:cNvSpPr>
          <p:nvPr>
            <p:ph type="body" idx="1"/>
          </p:nvPr>
        </p:nvSpPr>
        <p:spPr>
          <a:xfrm>
            <a:off x="533400" y="1447800"/>
            <a:ext cx="8382000" cy="5105400"/>
          </a:xfrm>
        </p:spPr>
        <p:txBody>
          <a:bodyPr/>
          <a:lstStyle/>
          <a:p>
            <a:pPr>
              <a:lnSpc>
                <a:spcPct val="80000"/>
              </a:lnSpc>
              <a:buFont typeface="Wingdings" panose="05000000000000000000" pitchFamily="2" charset="2"/>
              <a:buChar char="Ø"/>
            </a:pPr>
            <a:r>
              <a:rPr lang="en-US" altLang="en-US" dirty="0"/>
              <a:t>How securities are first marketed to the public by investment bankers </a:t>
            </a:r>
          </a:p>
          <a:p>
            <a:pPr lvl="1">
              <a:lnSpc>
                <a:spcPct val="80000"/>
              </a:lnSpc>
              <a:buFont typeface="Wingdings" panose="05000000000000000000" pitchFamily="2" charset="2"/>
              <a:buChar char="Ø"/>
            </a:pPr>
            <a:endParaRPr lang="en-US" altLang="en-US" sz="2400" dirty="0"/>
          </a:p>
          <a:p>
            <a:pPr lvl="2">
              <a:lnSpc>
                <a:spcPct val="80000"/>
              </a:lnSpc>
              <a:buFont typeface="Wingdings" panose="05000000000000000000" pitchFamily="2" charset="2"/>
              <a:buNone/>
            </a:pPr>
            <a:r>
              <a:rPr lang="en-US" altLang="en-US" dirty="0"/>
              <a:t>Underwriters, IPOs – Underpricing, SEOs</a:t>
            </a:r>
          </a:p>
          <a:p>
            <a:pPr>
              <a:lnSpc>
                <a:spcPct val="80000"/>
              </a:lnSpc>
              <a:buFont typeface="Wingdings" panose="05000000000000000000" pitchFamily="2" charset="2"/>
              <a:buNone/>
            </a:pPr>
            <a:r>
              <a:rPr lang="en-US" altLang="en-US" sz="2400" dirty="0"/>
              <a:t> </a:t>
            </a:r>
          </a:p>
          <a:p>
            <a:pPr>
              <a:lnSpc>
                <a:spcPct val="80000"/>
              </a:lnSpc>
              <a:buFont typeface="Wingdings" panose="05000000000000000000" pitchFamily="2" charset="2"/>
              <a:buChar char="Ø"/>
            </a:pPr>
            <a:r>
              <a:rPr lang="en-US" altLang="en-US" dirty="0"/>
              <a:t>How and where already-issued securities are traded among investors.</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None/>
            </a:pPr>
            <a:r>
              <a:rPr lang="en-US" altLang="en-US" sz="2400" dirty="0"/>
              <a:t>		Mechanics of trading – ECNs, specialist markets, dealer				  markets </a:t>
            </a:r>
          </a:p>
          <a:p>
            <a:pPr>
              <a:lnSpc>
                <a:spcPct val="80000"/>
              </a:lnSpc>
              <a:buFont typeface="Wingdings" panose="05000000000000000000" pitchFamily="2" charset="2"/>
              <a:buNone/>
            </a:pPr>
            <a:r>
              <a:rPr lang="en-US" altLang="en-US" sz="2400" dirty="0"/>
              <a:t>		Costs of trading – spreads, commissions</a:t>
            </a:r>
          </a:p>
          <a:p>
            <a:pPr>
              <a:lnSpc>
                <a:spcPct val="80000"/>
              </a:lnSpc>
              <a:buFont typeface="Wingdings" panose="05000000000000000000" pitchFamily="2" charset="2"/>
              <a:buNone/>
            </a:pPr>
            <a:r>
              <a:rPr lang="en-US" altLang="en-US" sz="2400" dirty="0"/>
              <a:t>		Buying on margin and short selling</a:t>
            </a:r>
          </a:p>
        </p:txBody>
      </p:sp>
    </p:spTree>
    <p:extLst>
      <p:ext uri="{BB962C8B-B14F-4D97-AF65-F5344CB8AC3E}">
        <p14:creationId xmlns:p14="http://schemas.microsoft.com/office/powerpoint/2010/main" val="77982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914400"/>
          </a:xfrm>
        </p:spPr>
        <p:txBody>
          <a:bodyPr/>
          <a:lstStyle/>
          <a:p>
            <a:r>
              <a:rPr lang="en-US" altLang="en-US" sz="4000"/>
              <a:t>Orders</a:t>
            </a:r>
          </a:p>
        </p:txBody>
      </p:sp>
      <p:sp>
        <p:nvSpPr>
          <p:cNvPr id="5123" name="Rectangle 3"/>
          <p:cNvSpPr>
            <a:spLocks noGrp="1" noChangeArrowheads="1"/>
          </p:cNvSpPr>
          <p:nvPr>
            <p:ph type="body" idx="1"/>
          </p:nvPr>
        </p:nvSpPr>
        <p:spPr>
          <a:xfrm>
            <a:off x="533400" y="1447800"/>
            <a:ext cx="8229600" cy="5029200"/>
          </a:xfrm>
        </p:spPr>
        <p:txBody>
          <a:bodyPr/>
          <a:lstStyle/>
          <a:p>
            <a:pPr>
              <a:buClr>
                <a:schemeClr val="tx1"/>
              </a:buClr>
              <a:buFont typeface="Wingdings" panose="05000000000000000000" pitchFamily="2" charset="2"/>
              <a:buChar char="Ø"/>
            </a:pPr>
            <a:r>
              <a:rPr lang="en-US" altLang="en-US"/>
              <a:t>Orders are instructions to trade that traders give to brokers and exchanges that arrange their trades.</a:t>
            </a:r>
          </a:p>
          <a:p>
            <a:pPr>
              <a:buClr>
                <a:schemeClr val="tx1"/>
              </a:buClr>
              <a:buFont typeface="Wingdings" panose="05000000000000000000" pitchFamily="2" charset="2"/>
              <a:buNone/>
            </a:pPr>
            <a:endParaRPr lang="en-US" altLang="en-US"/>
          </a:p>
          <a:p>
            <a:pPr>
              <a:buClr>
                <a:schemeClr val="tx1"/>
              </a:buClr>
              <a:buFont typeface="Wingdings" panose="05000000000000000000" pitchFamily="2" charset="2"/>
              <a:buChar char="Ø"/>
            </a:pPr>
            <a:r>
              <a:rPr lang="en-US" altLang="en-US"/>
              <a:t>Orders always specify</a:t>
            </a:r>
          </a:p>
          <a:p>
            <a:pPr lvl="1">
              <a:lnSpc>
                <a:spcPct val="80000"/>
              </a:lnSpc>
            </a:pPr>
            <a:r>
              <a:rPr lang="en-US" altLang="en-US"/>
              <a:t>The security to be traded</a:t>
            </a:r>
          </a:p>
          <a:p>
            <a:pPr lvl="1">
              <a:lnSpc>
                <a:spcPct val="80000"/>
              </a:lnSpc>
            </a:pPr>
            <a:r>
              <a:rPr lang="en-US" altLang="en-US"/>
              <a:t>The quantity to be traded</a:t>
            </a:r>
          </a:p>
          <a:p>
            <a:pPr lvl="1">
              <a:lnSpc>
                <a:spcPct val="80000"/>
              </a:lnSpc>
            </a:pPr>
            <a:r>
              <a:rPr lang="en-US" altLang="en-US"/>
              <a:t>The side of the order (buy or sell)</a:t>
            </a:r>
          </a:p>
          <a:p>
            <a:pPr>
              <a:lnSpc>
                <a:spcPct val="80000"/>
              </a:lnSpc>
              <a:buClr>
                <a:schemeClr val="tx1"/>
              </a:buClr>
              <a:buFontTx/>
              <a:buChar char="•"/>
            </a:pPr>
            <a:endParaRPr lang="en-US" altLang="en-US"/>
          </a:p>
        </p:txBody>
      </p:sp>
    </p:spTree>
    <p:extLst>
      <p:ext uri="{BB962C8B-B14F-4D97-AF65-F5344CB8AC3E}">
        <p14:creationId xmlns:p14="http://schemas.microsoft.com/office/powerpoint/2010/main" val="328509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8" name="Rectangle 4"/>
          <p:cNvSpPr>
            <a:spLocks noChangeArrowheads="1"/>
          </p:cNvSpPr>
          <p:nvPr/>
        </p:nvSpPr>
        <p:spPr bwMode="auto">
          <a:xfrm>
            <a:off x="685800" y="1066800"/>
            <a:ext cx="7772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669925" indent="-325438">
              <a:spcBef>
                <a:spcPct val="20000"/>
              </a:spcBef>
              <a:buClr>
                <a:schemeClr val="tx1"/>
              </a:buClr>
              <a:buSzPct val="80000"/>
              <a:buChar char="•"/>
              <a:defRPr sz="2800">
                <a:solidFill>
                  <a:schemeClr val="tx1"/>
                </a:solidFill>
                <a:latin typeface="Arial" panose="020B0604020202020204" pitchFamily="34" charset="0"/>
              </a:defRPr>
            </a:lvl2pPr>
            <a:lvl3pPr marL="1022350" indent="-350838">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1681163" indent="-339725">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endParaRPr>
          </a:p>
          <a:p>
            <a:pPr marL="342900" marR="0" lvl="0" indent="-342900" algn="l" defTabSz="914400" rtl="0" eaLnBrk="1" fontAlgn="base" latinLnBrk="0" hangingPunct="1">
              <a:lnSpc>
                <a:spcPct val="100000"/>
              </a:lnSpc>
              <a:spcBef>
                <a:spcPct val="20000"/>
              </a:spcBef>
              <a:spcAft>
                <a:spcPct val="0"/>
              </a:spcAft>
              <a:buClr>
                <a:prstClr val="black"/>
              </a:buClr>
              <a:buSzPct val="75000"/>
              <a:buFont typeface="Wingdings" panose="05000000000000000000" pitchFamily="2" charset="2"/>
              <a:buChar char="Ø"/>
              <a:tabLst/>
              <a:defRPr/>
            </a:pPr>
            <a:r>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rPr>
              <a:t>Orders may specify</a:t>
            </a:r>
          </a:p>
          <a:p>
            <a:pPr marL="669925" marR="0" lvl="1" indent="-325438" algn="l" defTabSz="914400" rtl="0" eaLnBrk="1" fontAlgn="base" latinLnBrk="0" hangingPunct="1">
              <a:lnSpc>
                <a:spcPct val="100000"/>
              </a:lnSpc>
              <a:spcBef>
                <a:spcPct val="20000"/>
              </a:spcBef>
              <a:spcAft>
                <a:spcPct val="0"/>
              </a:spcAft>
              <a:buClr>
                <a:prstClr val="black"/>
              </a:buClr>
              <a:buSzPct val="80000"/>
              <a:buFontTx/>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rPr>
              <a:t>Price specifications</a:t>
            </a:r>
          </a:p>
          <a:p>
            <a:pPr marL="669925" marR="0" lvl="1" indent="-325438" algn="l" defTabSz="914400" rtl="0" eaLnBrk="1" fontAlgn="base" latinLnBrk="0" hangingPunct="1">
              <a:lnSpc>
                <a:spcPct val="100000"/>
              </a:lnSpc>
              <a:spcBef>
                <a:spcPct val="20000"/>
              </a:spcBef>
              <a:spcAft>
                <a:spcPct val="0"/>
              </a:spcAft>
              <a:buClr>
                <a:prstClr val="black"/>
              </a:buClr>
              <a:buSzPct val="80000"/>
              <a:buFontTx/>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rPr>
              <a:t>How long the order is valid</a:t>
            </a:r>
          </a:p>
          <a:p>
            <a:pPr marL="669925" marR="0" lvl="1" indent="-325438" algn="l" defTabSz="914400" rtl="0" eaLnBrk="1" fontAlgn="base" latinLnBrk="0" hangingPunct="1">
              <a:lnSpc>
                <a:spcPct val="100000"/>
              </a:lnSpc>
              <a:spcBef>
                <a:spcPct val="20000"/>
              </a:spcBef>
              <a:spcAft>
                <a:spcPct val="0"/>
              </a:spcAft>
              <a:buClr>
                <a:prstClr val="black"/>
              </a:buClr>
              <a:buSzPct val="80000"/>
              <a:buFontTx/>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rPr>
              <a:t>When the order can be executed</a:t>
            </a:r>
          </a:p>
          <a:p>
            <a:pPr marL="669925" marR="0" lvl="1" indent="-325438" algn="l" defTabSz="914400" rtl="0" eaLnBrk="1" fontAlgn="base" latinLnBrk="0" hangingPunct="1">
              <a:lnSpc>
                <a:spcPct val="100000"/>
              </a:lnSpc>
              <a:spcBef>
                <a:spcPct val="20000"/>
              </a:spcBef>
              <a:spcAft>
                <a:spcPct val="0"/>
              </a:spcAft>
              <a:buClr>
                <a:prstClr val="black"/>
              </a:buClr>
              <a:buSzPct val="80000"/>
              <a:buFontTx/>
              <a:buChar char="•"/>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rPr>
              <a:t>Whether they can be partially filled or not</a:t>
            </a:r>
          </a:p>
          <a:p>
            <a:pPr marL="342900" marR="0" lvl="0" indent="-342900" algn="l" defTabSz="914400" rtl="0" eaLnBrk="1" fontAlgn="base" latinLnBrk="0" hangingPunct="1">
              <a:lnSpc>
                <a:spcPct val="100000"/>
              </a:lnSpc>
              <a:spcBef>
                <a:spcPct val="20000"/>
              </a:spcBef>
              <a:spcAft>
                <a:spcPct val="0"/>
              </a:spcAft>
              <a:buClr>
                <a:prstClr val="black"/>
              </a:buClr>
              <a:buSzPct val="75000"/>
              <a:buFontTx/>
              <a:buChar char="•"/>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endParaRPr>
          </a:p>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charset="0"/>
            </a:endParaRPr>
          </a:p>
        </p:txBody>
      </p:sp>
    </p:spTree>
    <p:extLst>
      <p:ext uri="{BB962C8B-B14F-4D97-AF65-F5344CB8AC3E}">
        <p14:creationId xmlns:p14="http://schemas.microsoft.com/office/powerpoint/2010/main" val="373210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304800"/>
            <a:ext cx="7710488" cy="942975"/>
          </a:xfrm>
        </p:spPr>
        <p:txBody>
          <a:bodyPr/>
          <a:lstStyle/>
          <a:p>
            <a:br>
              <a:rPr lang="en-US" altLang="en-US" sz="4000" dirty="0"/>
            </a:br>
            <a:r>
              <a:rPr lang="en-US" altLang="en-US" sz="4000" dirty="0"/>
              <a:t>Some important terms 1</a:t>
            </a:r>
            <a:br>
              <a:rPr lang="en-US" altLang="en-US" sz="4000" dirty="0"/>
            </a:br>
            <a:endParaRPr lang="en-US" altLang="en-US" sz="4000" dirty="0"/>
          </a:p>
        </p:txBody>
      </p:sp>
      <p:sp>
        <p:nvSpPr>
          <p:cNvPr id="480259" name="Rectangle 3"/>
          <p:cNvSpPr>
            <a:spLocks noGrp="1" noChangeArrowheads="1"/>
          </p:cNvSpPr>
          <p:nvPr>
            <p:ph type="body" idx="1"/>
          </p:nvPr>
        </p:nvSpPr>
        <p:spPr>
          <a:xfrm>
            <a:off x="669073" y="1371600"/>
            <a:ext cx="8153400" cy="4724400"/>
          </a:xfrm>
        </p:spPr>
        <p:txBody>
          <a:bodyPr/>
          <a:lstStyle/>
          <a:p>
            <a:pPr>
              <a:lnSpc>
                <a:spcPct val="90000"/>
              </a:lnSpc>
              <a:buClr>
                <a:schemeClr val="tx1"/>
              </a:buClr>
              <a:buFont typeface="Wingdings" panose="05000000000000000000" pitchFamily="2" charset="2"/>
              <a:buNone/>
            </a:pPr>
            <a:endParaRPr lang="en-US" altLang="en-US" b="1" dirty="0"/>
          </a:p>
          <a:p>
            <a:pPr>
              <a:lnSpc>
                <a:spcPct val="90000"/>
              </a:lnSpc>
              <a:buClr>
                <a:schemeClr val="tx1"/>
              </a:buClr>
              <a:buFont typeface="Wingdings" panose="05000000000000000000" pitchFamily="2" charset="2"/>
              <a:buChar char="Ø"/>
            </a:pPr>
            <a:r>
              <a:rPr lang="en-US" altLang="en-US" b="1" dirty="0"/>
              <a:t>Bid</a:t>
            </a:r>
            <a:r>
              <a:rPr lang="en-US" altLang="en-US" dirty="0"/>
              <a:t>: </a:t>
            </a:r>
            <a:r>
              <a:rPr lang="en-US" altLang="en-US" i="1" dirty="0"/>
              <a:t>buy order specifying a price </a:t>
            </a:r>
            <a:r>
              <a:rPr lang="en-US" altLang="en-US" dirty="0"/>
              <a:t>(price is called the </a:t>
            </a:r>
            <a:r>
              <a:rPr lang="en-US" altLang="en-US" i="1" dirty="0"/>
              <a:t>bid</a:t>
            </a:r>
            <a:r>
              <a:rPr lang="en-US" altLang="en-US" dirty="0"/>
              <a:t>).</a:t>
            </a:r>
          </a:p>
          <a:p>
            <a:pPr>
              <a:lnSpc>
                <a:spcPct val="90000"/>
              </a:lnSpc>
              <a:buClr>
                <a:schemeClr val="tx1"/>
              </a:buClr>
              <a:buFont typeface="Wingdings" panose="05000000000000000000" pitchFamily="2" charset="2"/>
              <a:buChar char="Ø"/>
            </a:pPr>
            <a:r>
              <a:rPr lang="en-US" altLang="en-US" b="1" dirty="0"/>
              <a:t>Offer</a:t>
            </a:r>
            <a:r>
              <a:rPr lang="en-US" altLang="en-US" dirty="0"/>
              <a:t>: </a:t>
            </a:r>
            <a:r>
              <a:rPr lang="en-US" altLang="en-US" i="1" dirty="0"/>
              <a:t>sell order specifying a price </a:t>
            </a:r>
            <a:r>
              <a:rPr lang="en-US" altLang="en-US" dirty="0"/>
              <a:t>(price is called </a:t>
            </a:r>
            <a:r>
              <a:rPr lang="en-US" altLang="en-US" i="1" dirty="0"/>
              <a:t>offer </a:t>
            </a:r>
            <a:r>
              <a:rPr lang="en-US" altLang="en-US" dirty="0"/>
              <a:t>or </a:t>
            </a:r>
            <a:r>
              <a:rPr lang="en-US" altLang="en-US" i="1" dirty="0"/>
              <a:t>ask</a:t>
            </a:r>
            <a:r>
              <a:rPr lang="en-US" altLang="en-US" dirty="0"/>
              <a:t>).</a:t>
            </a:r>
          </a:p>
          <a:p>
            <a:pPr>
              <a:lnSpc>
                <a:spcPct val="90000"/>
              </a:lnSpc>
              <a:buClr>
                <a:schemeClr val="tx1"/>
              </a:buClr>
              <a:buFont typeface="Wingdings" panose="05000000000000000000" pitchFamily="2" charset="2"/>
              <a:buChar char="Ø"/>
            </a:pPr>
            <a:r>
              <a:rPr lang="en-US" altLang="en-US" b="1" dirty="0"/>
              <a:t>Best Bid</a:t>
            </a:r>
            <a:r>
              <a:rPr lang="en-US" altLang="en-US" dirty="0"/>
              <a:t>: </a:t>
            </a:r>
            <a:r>
              <a:rPr lang="en-US" altLang="en-US" i="1" dirty="0"/>
              <a:t>standing buy order that bids the highest price bid.</a:t>
            </a:r>
          </a:p>
          <a:p>
            <a:pPr>
              <a:lnSpc>
                <a:spcPct val="90000"/>
              </a:lnSpc>
              <a:buClr>
                <a:schemeClr val="tx1"/>
              </a:buClr>
              <a:buFont typeface="Wingdings" panose="05000000000000000000" pitchFamily="2" charset="2"/>
              <a:buChar char="Ø"/>
            </a:pPr>
            <a:r>
              <a:rPr lang="en-US" altLang="en-US" b="1" dirty="0"/>
              <a:t>Best offer</a:t>
            </a:r>
            <a:r>
              <a:rPr lang="en-US" altLang="en-US" dirty="0"/>
              <a:t>: </a:t>
            </a:r>
            <a:r>
              <a:rPr lang="en-US" altLang="en-US" i="1" dirty="0"/>
              <a:t>standing sell order that has the lowest price offer.</a:t>
            </a:r>
          </a:p>
        </p:txBody>
      </p:sp>
    </p:spTree>
    <p:extLst>
      <p:ext uri="{BB962C8B-B14F-4D97-AF65-F5344CB8AC3E}">
        <p14:creationId xmlns:p14="http://schemas.microsoft.com/office/powerpoint/2010/main" val="125697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07020" y="228600"/>
            <a:ext cx="8153400" cy="1325563"/>
          </a:xfrm>
        </p:spPr>
        <p:txBody>
          <a:bodyPr/>
          <a:lstStyle/>
          <a:p>
            <a:br>
              <a:rPr lang="en-US" altLang="en-US" sz="4000" b="1" dirty="0"/>
            </a:br>
            <a:r>
              <a:rPr lang="en-US" altLang="en-US" sz="4000" dirty="0"/>
              <a:t>Some important terms 2</a:t>
            </a:r>
            <a:br>
              <a:rPr lang="en-US" altLang="en-US" sz="4000" dirty="0"/>
            </a:br>
            <a:endParaRPr lang="en-US" altLang="en-US" sz="4000" dirty="0"/>
          </a:p>
        </p:txBody>
      </p:sp>
      <p:sp>
        <p:nvSpPr>
          <p:cNvPr id="324611" name="Rectangle 3"/>
          <p:cNvSpPr>
            <a:spLocks noGrp="1" noChangeArrowheads="1"/>
          </p:cNvSpPr>
          <p:nvPr>
            <p:ph type="body" idx="1"/>
          </p:nvPr>
        </p:nvSpPr>
        <p:spPr>
          <a:xfrm>
            <a:off x="533400" y="2133600"/>
            <a:ext cx="8001000" cy="3581400"/>
          </a:xfrm>
        </p:spPr>
        <p:txBody>
          <a:bodyPr/>
          <a:lstStyle/>
          <a:p>
            <a:pPr>
              <a:lnSpc>
                <a:spcPct val="80000"/>
              </a:lnSpc>
              <a:buClr>
                <a:schemeClr val="tx1"/>
              </a:buClr>
              <a:buFont typeface="Wingdings" panose="05000000000000000000" pitchFamily="2" charset="2"/>
              <a:buChar char="Ø"/>
            </a:pPr>
            <a:r>
              <a:rPr lang="en-US" altLang="en-US"/>
              <a:t>Dealers have an obligation to continuously quote bids and offers, and the associated sizes (number of shares), when they are registered market markers for the stock.</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Char char="Ø"/>
            </a:pPr>
            <a:r>
              <a:rPr lang="en-US" altLang="en-US"/>
              <a:t>Their quotes also have to be </a:t>
            </a:r>
            <a:r>
              <a:rPr lang="en-US" altLang="en-US">
                <a:solidFill>
                  <a:srgbClr val="FF3300"/>
                </a:solidFill>
              </a:rPr>
              <a:t>firm</a:t>
            </a:r>
            <a:r>
              <a:rPr lang="en-US" altLang="en-US"/>
              <a:t> during regular market hours.</a:t>
            </a:r>
          </a:p>
        </p:txBody>
      </p:sp>
    </p:spTree>
    <p:extLst>
      <p:ext uri="{BB962C8B-B14F-4D97-AF65-F5344CB8AC3E}">
        <p14:creationId xmlns:p14="http://schemas.microsoft.com/office/powerpoint/2010/main" val="243977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457200" y="381000"/>
            <a:ext cx="8458200" cy="838200"/>
          </a:xfrm>
        </p:spPr>
        <p:txBody>
          <a:bodyPr/>
          <a:lstStyle/>
          <a:p>
            <a:br>
              <a:rPr lang="en-US" altLang="en-US" dirty="0"/>
            </a:br>
            <a:r>
              <a:rPr lang="en-US" altLang="en-US" sz="4000" dirty="0"/>
              <a:t>Some important terms 3</a:t>
            </a:r>
            <a:br>
              <a:rPr lang="en-US" altLang="en-US" sz="4000" dirty="0"/>
            </a:br>
            <a:endParaRPr lang="en-US" altLang="en-US" sz="4000" dirty="0"/>
          </a:p>
        </p:txBody>
      </p:sp>
      <p:sp>
        <p:nvSpPr>
          <p:cNvPr id="483331" name="Rectangle 3"/>
          <p:cNvSpPr>
            <a:spLocks noGrp="1" noChangeArrowheads="1"/>
          </p:cNvSpPr>
          <p:nvPr>
            <p:ph type="body" idx="1"/>
          </p:nvPr>
        </p:nvSpPr>
        <p:spPr>
          <a:xfrm>
            <a:off x="533400" y="1752600"/>
            <a:ext cx="8305800" cy="4495800"/>
          </a:xfrm>
        </p:spPr>
        <p:txBody>
          <a:bodyPr/>
          <a:lstStyle/>
          <a:p>
            <a:pPr>
              <a:lnSpc>
                <a:spcPct val="80000"/>
              </a:lnSpc>
              <a:buFont typeface="Wingdings" panose="05000000000000000000" pitchFamily="2" charset="2"/>
              <a:buChar char="Ø"/>
            </a:pPr>
            <a:r>
              <a:rPr lang="en-US" altLang="en-US" dirty="0"/>
              <a:t>Public orders with a price limit can also become the market bid or offer if they are at a better price than those currently quoted by a registered market maker.</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The market’s best bid and offer constitute the inside market, the best bid/ask, or the BBO.  The best bid and offer across all markets trading an instrument is called the </a:t>
            </a:r>
            <a:r>
              <a:rPr lang="en-US" altLang="en-US" dirty="0">
                <a:hlinkClick r:id="rId2"/>
              </a:rPr>
              <a:t>NBBO</a:t>
            </a:r>
            <a:r>
              <a:rPr lang="en-US" altLang="en-US" dirty="0"/>
              <a:t>.</a:t>
            </a:r>
          </a:p>
        </p:txBody>
      </p:sp>
    </p:spTree>
    <p:extLst>
      <p:ext uri="{BB962C8B-B14F-4D97-AF65-F5344CB8AC3E}">
        <p14:creationId xmlns:p14="http://schemas.microsoft.com/office/powerpoint/2010/main" val="165003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457200" y="581025"/>
            <a:ext cx="8151813" cy="714375"/>
          </a:xfrm>
        </p:spPr>
        <p:txBody>
          <a:bodyPr/>
          <a:lstStyle/>
          <a:p>
            <a:br>
              <a:rPr lang="en-US" altLang="en-US" sz="4000"/>
            </a:br>
            <a:r>
              <a:rPr lang="en-US" altLang="en-US" sz="4000"/>
              <a:t>Some important terms 4</a:t>
            </a:r>
            <a:br>
              <a:rPr lang="en-US" altLang="en-US" sz="4000"/>
            </a:br>
            <a:endParaRPr lang="en-US" altLang="en-US" sz="4000"/>
          </a:p>
        </p:txBody>
      </p:sp>
      <p:sp>
        <p:nvSpPr>
          <p:cNvPr id="481283" name="Rectangle 3"/>
          <p:cNvSpPr>
            <a:spLocks noGrp="1" noChangeArrowheads="1"/>
          </p:cNvSpPr>
          <p:nvPr>
            <p:ph type="body" idx="1"/>
          </p:nvPr>
        </p:nvSpPr>
        <p:spPr>
          <a:xfrm>
            <a:off x="457200" y="1524000"/>
            <a:ext cx="8382000" cy="4572000"/>
          </a:xfrm>
        </p:spPr>
        <p:txBody>
          <a:bodyPr/>
          <a:lstStyle/>
          <a:p>
            <a:pPr>
              <a:lnSpc>
                <a:spcPct val="80000"/>
              </a:lnSpc>
              <a:buClr>
                <a:schemeClr val="tx1"/>
              </a:buClr>
              <a:buFont typeface="Wingdings" panose="05000000000000000000" pitchFamily="2" charset="2"/>
              <a:buChar char="Ø"/>
            </a:pPr>
            <a:r>
              <a:rPr lang="en-US" altLang="en-US"/>
              <a:t>The difference between the best offer and the best bid is the bid/ask spread, or the inside spread (touch).</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Char char="Ø"/>
            </a:pPr>
            <a:r>
              <a:rPr lang="en-US" altLang="en-US"/>
              <a:t>Orders </a:t>
            </a:r>
            <a:r>
              <a:rPr lang="en-US" altLang="en-US" i="1"/>
              <a:t>supply</a:t>
            </a:r>
            <a:r>
              <a:rPr lang="en-US" altLang="en-US"/>
              <a:t> liquidity if they give other traders the opportunity to trade.</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Char char="Ø"/>
            </a:pPr>
            <a:r>
              <a:rPr lang="en-US" altLang="en-US"/>
              <a:t>Orders </a:t>
            </a:r>
            <a:r>
              <a:rPr lang="en-US" altLang="en-US" i="1"/>
              <a:t>demand</a:t>
            </a:r>
            <a:r>
              <a:rPr lang="en-US" altLang="en-US"/>
              <a:t> liquidity (immediacy) if they take advantage of the liquidity supplied by other traders’ orders.</a:t>
            </a:r>
          </a:p>
        </p:txBody>
      </p:sp>
    </p:spTree>
    <p:extLst>
      <p:ext uri="{BB962C8B-B14F-4D97-AF65-F5344CB8AC3E}">
        <p14:creationId xmlns:p14="http://schemas.microsoft.com/office/powerpoint/2010/main" val="219797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81000" y="304800"/>
            <a:ext cx="8229600" cy="1143000"/>
          </a:xfrm>
        </p:spPr>
        <p:txBody>
          <a:bodyPr/>
          <a:lstStyle/>
          <a:p>
            <a:r>
              <a:rPr lang="en-US" altLang="en-US" sz="4000" dirty="0"/>
              <a:t>What are agency/proprietary orders?</a:t>
            </a:r>
          </a:p>
        </p:txBody>
      </p:sp>
      <p:sp>
        <p:nvSpPr>
          <p:cNvPr id="326659" name="Rectangle 3"/>
          <p:cNvSpPr>
            <a:spLocks noGrp="1" noChangeArrowheads="1"/>
          </p:cNvSpPr>
          <p:nvPr>
            <p:ph type="body" idx="1"/>
          </p:nvPr>
        </p:nvSpPr>
        <p:spPr>
          <a:xfrm>
            <a:off x="381000" y="1371600"/>
            <a:ext cx="8382000" cy="4267200"/>
          </a:xfrm>
        </p:spPr>
        <p:txBody>
          <a:bodyPr/>
          <a:lstStyle/>
          <a:p>
            <a:pPr>
              <a:lnSpc>
                <a:spcPct val="90000"/>
              </a:lnSpc>
              <a:buClr>
                <a:schemeClr val="tx1"/>
              </a:buClr>
              <a:buFont typeface="Wingdings" panose="05000000000000000000" pitchFamily="2" charset="2"/>
              <a:buChar char="Ø"/>
            </a:pPr>
            <a:r>
              <a:rPr lang="en-US" altLang="en-US"/>
              <a:t>Orders submitted by traders for their own account are proprietary orders.</a:t>
            </a:r>
          </a:p>
          <a:p>
            <a:pPr lvl="1">
              <a:lnSpc>
                <a:spcPct val="90000"/>
              </a:lnSpc>
            </a:pPr>
            <a:r>
              <a:rPr lang="en-US" altLang="en-US" sz="3200"/>
              <a:t>Broker-dealers and dealers.</a:t>
            </a:r>
          </a:p>
          <a:p>
            <a:pPr lvl="1">
              <a:lnSpc>
                <a:spcPct val="90000"/>
              </a:lnSpc>
            </a:pPr>
            <a:endParaRPr lang="en-US" altLang="en-US" sz="3200"/>
          </a:p>
          <a:p>
            <a:pPr>
              <a:lnSpc>
                <a:spcPct val="90000"/>
              </a:lnSpc>
              <a:buClr>
                <a:schemeClr val="tx1"/>
              </a:buClr>
              <a:buFont typeface="Wingdings" panose="05000000000000000000" pitchFamily="2" charset="2"/>
              <a:buChar char="Ø"/>
            </a:pPr>
            <a:r>
              <a:rPr lang="en-US" altLang="en-US"/>
              <a:t>Since most traders are unable to directly access the markets, most order are instead agency orders.</a:t>
            </a:r>
          </a:p>
          <a:p>
            <a:pPr lvl="1">
              <a:lnSpc>
                <a:spcPct val="90000"/>
              </a:lnSpc>
            </a:pPr>
            <a:r>
              <a:rPr lang="en-US" altLang="en-US" sz="3200"/>
              <a:t>Presented by a broker to the market.</a:t>
            </a:r>
          </a:p>
        </p:txBody>
      </p:sp>
    </p:spTree>
    <p:extLst>
      <p:ext uri="{BB962C8B-B14F-4D97-AF65-F5344CB8AC3E}">
        <p14:creationId xmlns:p14="http://schemas.microsoft.com/office/powerpoint/2010/main" val="2568257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762000"/>
          </a:xfrm>
        </p:spPr>
        <p:txBody>
          <a:bodyPr/>
          <a:lstStyle/>
          <a:p>
            <a:r>
              <a:rPr lang="en-US" altLang="en-US"/>
              <a:t>Market orders</a:t>
            </a:r>
          </a:p>
        </p:txBody>
      </p:sp>
      <p:sp>
        <p:nvSpPr>
          <p:cNvPr id="7171" name="Rectangle 3"/>
          <p:cNvSpPr>
            <a:spLocks noGrp="1" noChangeArrowheads="1"/>
          </p:cNvSpPr>
          <p:nvPr>
            <p:ph type="body" idx="1"/>
          </p:nvPr>
        </p:nvSpPr>
        <p:spPr>
          <a:xfrm>
            <a:off x="609600" y="1371600"/>
            <a:ext cx="8153400" cy="4724400"/>
          </a:xfrm>
        </p:spPr>
        <p:txBody>
          <a:bodyPr/>
          <a:lstStyle/>
          <a:p>
            <a:pPr>
              <a:lnSpc>
                <a:spcPct val="80000"/>
              </a:lnSpc>
              <a:buClr>
                <a:schemeClr val="tx1"/>
              </a:buClr>
              <a:buFont typeface="Wingdings" panose="05000000000000000000" pitchFamily="2" charset="2"/>
              <a:buNone/>
            </a:pPr>
            <a:r>
              <a:rPr lang="en-US" altLang="en-US" i="1"/>
              <a:t>Instruction to trade at the best price currently available in the market.</a:t>
            </a:r>
          </a:p>
          <a:p>
            <a:pPr>
              <a:lnSpc>
                <a:spcPct val="80000"/>
              </a:lnSpc>
              <a:buClr>
                <a:schemeClr val="tx1"/>
              </a:buClr>
              <a:buFont typeface="Wingdings" panose="05000000000000000000" pitchFamily="2" charset="2"/>
              <a:buNone/>
            </a:pPr>
            <a:endParaRPr lang="en-US" altLang="en-US" i="1"/>
          </a:p>
          <a:p>
            <a:pPr lvl="1">
              <a:lnSpc>
                <a:spcPct val="80000"/>
              </a:lnSpc>
            </a:pPr>
            <a:r>
              <a:rPr lang="en-US" altLang="en-US" sz="3200"/>
              <a:t>Immediacy</a:t>
            </a:r>
          </a:p>
          <a:p>
            <a:pPr lvl="1">
              <a:lnSpc>
                <a:spcPct val="80000"/>
              </a:lnSpc>
            </a:pPr>
            <a:r>
              <a:rPr lang="en-US" altLang="en-US" sz="3200"/>
              <a:t>Buy at ask/sell at bid =&gt; pay the bid/ask spread</a:t>
            </a:r>
          </a:p>
          <a:p>
            <a:pPr lvl="1">
              <a:lnSpc>
                <a:spcPct val="80000"/>
              </a:lnSpc>
            </a:pPr>
            <a:r>
              <a:rPr lang="en-US" altLang="en-US" sz="3200"/>
              <a:t>Price uncertainty</a:t>
            </a:r>
          </a:p>
          <a:p>
            <a:pPr>
              <a:lnSpc>
                <a:spcPct val="80000"/>
              </a:lnSpc>
              <a:buClr>
                <a:schemeClr val="tx1"/>
              </a:buClr>
              <a:buFont typeface="Wingdings" panose="05000000000000000000" pitchFamily="2" charset="2"/>
              <a:buNone/>
            </a:pPr>
            <a:endParaRPr lang="en-US" altLang="en-US" i="1"/>
          </a:p>
          <a:p>
            <a:pPr>
              <a:lnSpc>
                <a:spcPct val="80000"/>
              </a:lnSpc>
              <a:buClr>
                <a:schemeClr val="tx1"/>
              </a:buClr>
              <a:buFont typeface="Wingdings" panose="05000000000000000000" pitchFamily="2" charset="2"/>
              <a:buChar char="Ø"/>
            </a:pPr>
            <a:r>
              <a:rPr lang="en-US" altLang="en-US"/>
              <a:t>Fills quickly but sometimes at inferior prices.</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None/>
            </a:pPr>
            <a:endParaRPr lang="en-US" altLang="en-US" sz="2000"/>
          </a:p>
        </p:txBody>
      </p:sp>
    </p:spTree>
    <p:extLst>
      <p:ext uri="{BB962C8B-B14F-4D97-AF65-F5344CB8AC3E}">
        <p14:creationId xmlns:p14="http://schemas.microsoft.com/office/powerpoint/2010/main" val="218516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p:cNvSpPr>
            <a:spLocks noGrp="1" noChangeArrowheads="1"/>
          </p:cNvSpPr>
          <p:nvPr>
            <p:ph type="body" idx="1"/>
          </p:nvPr>
        </p:nvSpPr>
        <p:spPr>
          <a:xfrm>
            <a:off x="457200" y="1447800"/>
            <a:ext cx="8305800" cy="5562600"/>
          </a:xfrm>
        </p:spPr>
        <p:txBody>
          <a:bodyPr/>
          <a:lstStyle/>
          <a:p>
            <a:pPr>
              <a:lnSpc>
                <a:spcPct val="80000"/>
              </a:lnSpc>
              <a:buClr>
                <a:schemeClr val="tx1"/>
              </a:buClr>
              <a:buFont typeface="Wingdings" panose="05000000000000000000" pitchFamily="2" charset="2"/>
              <a:buChar char="Ø"/>
            </a:pPr>
            <a:r>
              <a:rPr lang="en-US" altLang="en-US" dirty="0"/>
              <a:t>Used by impatient traders and traders who want to be sure that they will trade. It is usually thought that insiders use that type of order.</a:t>
            </a:r>
          </a:p>
          <a:p>
            <a:pPr>
              <a:lnSpc>
                <a:spcPct val="80000"/>
              </a:lnSpc>
              <a:buClr>
                <a:schemeClr val="tx1"/>
              </a:buClr>
              <a:buFont typeface="Wingdings" panose="05000000000000000000" pitchFamily="2" charset="2"/>
              <a:buChar char="Ø"/>
            </a:pPr>
            <a:r>
              <a:rPr lang="en-US" altLang="en-US" dirty="0"/>
              <a:t>When submitting a market order execution is nearly certain but the execution price is uncertain.</a:t>
            </a:r>
          </a:p>
          <a:p>
            <a:pPr>
              <a:lnSpc>
                <a:spcPct val="80000"/>
              </a:lnSpc>
              <a:buClr>
                <a:schemeClr val="tx1"/>
              </a:buClr>
              <a:buFont typeface="Wingdings" panose="05000000000000000000" pitchFamily="2" charset="2"/>
              <a:buChar char="Ø"/>
            </a:pPr>
            <a:r>
              <a:rPr lang="en-US" altLang="en-US" dirty="0"/>
              <a:t>Takes liquidity from the market in terms of immediacy. They then pay a price for immediacy which is the bid-ask spread.</a:t>
            </a:r>
          </a:p>
          <a:p>
            <a:pPr>
              <a:lnSpc>
                <a:spcPct val="80000"/>
              </a:lnSpc>
              <a:buClr>
                <a:schemeClr val="tx1"/>
              </a:buClr>
              <a:buFont typeface="Wingdings" panose="05000000000000000000" pitchFamily="2" charset="2"/>
              <a:buNone/>
            </a:pPr>
            <a:endParaRPr lang="en-US" altLang="en-US" dirty="0"/>
          </a:p>
        </p:txBody>
      </p:sp>
    </p:spTree>
    <p:extLst>
      <p:ext uri="{BB962C8B-B14F-4D97-AF65-F5344CB8AC3E}">
        <p14:creationId xmlns:p14="http://schemas.microsoft.com/office/powerpoint/2010/main" val="257080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76275"/>
            <a:ext cx="8153400" cy="523875"/>
          </a:xfrm>
        </p:spPr>
        <p:txBody>
          <a:bodyPr/>
          <a:lstStyle/>
          <a:p>
            <a:r>
              <a:rPr lang="en-US" altLang="en-US" sz="4000"/>
              <a:t>Market order: Example 1</a:t>
            </a:r>
          </a:p>
        </p:txBody>
      </p:sp>
      <p:sp>
        <p:nvSpPr>
          <p:cNvPr id="8195" name="Rectangle 3"/>
          <p:cNvSpPr>
            <a:spLocks noGrp="1" noChangeArrowheads="1"/>
          </p:cNvSpPr>
          <p:nvPr>
            <p:ph type="body" idx="1"/>
          </p:nvPr>
        </p:nvSpPr>
        <p:spPr>
          <a:xfrm>
            <a:off x="152400" y="1752600"/>
            <a:ext cx="8763000" cy="4343400"/>
          </a:xfrm>
        </p:spPr>
        <p:txBody>
          <a:bodyPr/>
          <a:lstStyle/>
          <a:p>
            <a:pPr>
              <a:lnSpc>
                <a:spcPct val="80000"/>
              </a:lnSpc>
              <a:buClr>
                <a:schemeClr val="tx1"/>
              </a:buClr>
              <a:buFont typeface="Wingdings" panose="05000000000000000000" pitchFamily="2" charset="2"/>
              <a:buNone/>
            </a:pPr>
            <a:r>
              <a:rPr lang="en-US" altLang="en-US"/>
              <a:t>Suppose that the quote is 20 bid, 24 offered. Suppose that the best estimate of the true value of the security is 22.</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Char char="Ø"/>
            </a:pPr>
            <a:r>
              <a:rPr lang="en-US" altLang="en-US"/>
              <a:t>A market buy order would be executed at 24 for a security worth 22.</a:t>
            </a:r>
          </a:p>
          <a:p>
            <a:pPr>
              <a:lnSpc>
                <a:spcPct val="80000"/>
              </a:lnSpc>
              <a:buClr>
                <a:schemeClr val="tx1"/>
              </a:buClr>
              <a:buFont typeface="Wingdings" panose="05000000000000000000" pitchFamily="2" charset="2"/>
              <a:buNone/>
            </a:pPr>
            <a:endParaRPr lang="en-US" altLang="en-US"/>
          </a:p>
          <a:p>
            <a:pPr>
              <a:lnSpc>
                <a:spcPct val="80000"/>
              </a:lnSpc>
              <a:buClr>
                <a:schemeClr val="tx1"/>
              </a:buClr>
              <a:buFont typeface="Wingdings" panose="05000000000000000000" pitchFamily="2" charset="2"/>
              <a:buChar char="Ø"/>
            </a:pPr>
            <a:r>
              <a:rPr lang="en-US" altLang="en-US"/>
              <a:t>The price paid would be 24 and therefore the price of immediacy would then be 2.</a:t>
            </a:r>
          </a:p>
          <a:p>
            <a:pPr>
              <a:lnSpc>
                <a:spcPct val="80000"/>
              </a:lnSpc>
              <a:buClr>
                <a:schemeClr val="tx1"/>
              </a:buClr>
              <a:buFont typeface="Wingdings" panose="05000000000000000000" pitchFamily="2" charset="2"/>
              <a:buNone/>
            </a:pPr>
            <a:endParaRPr lang="en-US" altLang="en-US"/>
          </a:p>
        </p:txBody>
      </p:sp>
    </p:spTree>
    <p:extLst>
      <p:ext uri="{BB962C8B-B14F-4D97-AF65-F5344CB8AC3E}">
        <p14:creationId xmlns:p14="http://schemas.microsoft.com/office/powerpoint/2010/main" val="412355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lIns="90488" tIns="44450" rIns="90488" bIns="44450"/>
          <a:lstStyle/>
          <a:p>
            <a:pPr>
              <a:buFont typeface="Arial" charset="0"/>
              <a:buChar char="•"/>
            </a:pPr>
            <a:r>
              <a:rPr i="1"/>
              <a:t>Primary Market</a:t>
            </a:r>
          </a:p>
          <a:p>
            <a:pPr lvl="1">
              <a:buFont typeface="Arial" charset="0"/>
              <a:buChar char="•"/>
            </a:pPr>
            <a:r>
              <a:t>Market for newly-issued securities </a:t>
            </a:r>
          </a:p>
          <a:p>
            <a:pPr lvl="1">
              <a:buFont typeface="Arial" charset="0"/>
              <a:buChar char="•"/>
            </a:pPr>
            <a:r>
              <a:t>Firms issue new securities through underwriter (investment banker) to public</a:t>
            </a:r>
          </a:p>
          <a:p>
            <a:pPr>
              <a:buFont typeface="Arial" charset="0"/>
              <a:buChar char="•"/>
            </a:pPr>
            <a:endParaRPr i="1"/>
          </a:p>
          <a:p>
            <a:pPr>
              <a:buFont typeface="Arial" charset="0"/>
              <a:buChar char="•"/>
            </a:pPr>
            <a:r>
              <a:rPr i="1"/>
              <a:t>Secondary Market</a:t>
            </a:r>
          </a:p>
          <a:p>
            <a:pPr lvl="1">
              <a:buFont typeface="Arial" charset="0"/>
              <a:buChar char="•"/>
            </a:pPr>
            <a:r>
              <a:t>Investors trade previously issued securities among themselves</a:t>
            </a:r>
          </a:p>
          <a:p>
            <a:pPr>
              <a:buFont typeface="Arial" charset="0"/>
              <a:buChar char="•"/>
            </a:pPr>
            <a:endParaRPr/>
          </a:p>
        </p:txBody>
      </p:sp>
      <p:sp>
        <p:nvSpPr>
          <p:cNvPr id="17411" name="Rectangle 2"/>
          <p:cNvSpPr>
            <a:spLocks noGrp="1" noChangeArrowheads="1"/>
          </p:cNvSpPr>
          <p:nvPr>
            <p:ph type="title"/>
          </p:nvPr>
        </p:nvSpPr>
        <p:spPr/>
        <p:txBody>
          <a:bodyPr lIns="90488" tIns="44450" rIns="90488" bIns="44450" anchorCtr="1"/>
          <a:lstStyle/>
          <a:p>
            <a:r>
              <a:rPr lang="en-US" sz="3800"/>
              <a:t>How Firms Issue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0" end="0"/>
                                            </p:txEl>
                                          </p:spTgt>
                                        </p:tgtEl>
                                        <p:attrNameLst>
                                          <p:attrName>ppt_c</p:attrName>
                                        </p:attrNameLst>
                                      </p:cBhvr>
                                      <p:to>
                                        <a:schemeClr val="tx1"/>
                                      </p:to>
                                    </p:animClr>
                                  </p:subTnLst>
                                </p:cTn>
                              </p:par>
                              <p:par>
                                <p:cTn id="7" presetID="1" presetClass="entr" presetSubtype="0" fill="hold" grpId="0" nodeType="withEffect">
                                  <p:stCondLst>
                                    <p:cond delay="0"/>
                                  </p:stCondLst>
                                  <p:childTnLst>
                                    <p:set>
                                      <p:cBhvr>
                                        <p:cTn id="8" dur="1" fill="hold">
                                          <p:stCondLst>
                                            <p:cond delay="499"/>
                                          </p:stCondLst>
                                        </p:cTn>
                                        <p:tgtEl>
                                          <p:spTgt spid="337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1" end="1"/>
                                            </p:txEl>
                                          </p:spTgt>
                                        </p:tgtEl>
                                        <p:attrNameLst>
                                          <p:attrName>ppt_c</p:attrName>
                                        </p:attrNameLst>
                                      </p:cBhvr>
                                      <p:to>
                                        <a:schemeClr val="tx1"/>
                                      </p:to>
                                    </p:animClr>
                                  </p:subTnLst>
                                </p:cTn>
                              </p:par>
                              <p:par>
                                <p:cTn id="9" presetID="1" presetClass="entr" presetSubtype="0" fill="hold" grpId="0" nodeType="withEffect">
                                  <p:stCondLst>
                                    <p:cond delay="0"/>
                                  </p:stCondLst>
                                  <p:childTnLst>
                                    <p:set>
                                      <p:cBhvr>
                                        <p:cTn id="10" dur="1" fill="hold">
                                          <p:stCondLst>
                                            <p:cond delay="499"/>
                                          </p:stCondLst>
                                        </p:cTn>
                                        <p:tgtEl>
                                          <p:spTgt spid="337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2" end="2"/>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4" end="4"/>
                                            </p:txEl>
                                          </p:spTgt>
                                        </p:tgtEl>
                                        <p:attrNameLst>
                                          <p:attrName>ppt_c</p:attrName>
                                        </p:attrNameLst>
                                      </p:cBhvr>
                                      <p:to>
                                        <a:schemeClr val="tx1"/>
                                      </p:to>
                                    </p:animClr>
                                  </p:subTnLst>
                                </p:cTn>
                              </p:par>
                              <p:par>
                                <p:cTn id="15" presetID="1" presetClass="entr" presetSubtype="0" fill="hold" grpId="0" nodeType="withEffect">
                                  <p:stCondLst>
                                    <p:cond delay="0"/>
                                  </p:stCondLst>
                                  <p:childTnLst>
                                    <p:set>
                                      <p:cBhvr>
                                        <p:cTn id="16" dur="1" fill="hold">
                                          <p:stCondLst>
                                            <p:cond delay="499"/>
                                          </p:stCondLst>
                                        </p:cTn>
                                        <p:tgtEl>
                                          <p:spTgt spid="337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1000" y="533400"/>
            <a:ext cx="8077200" cy="723900"/>
          </a:xfrm>
        </p:spPr>
        <p:txBody>
          <a:bodyPr/>
          <a:lstStyle/>
          <a:p>
            <a:r>
              <a:rPr lang="en-US" altLang="en-US" sz="4000"/>
              <a:t>Market order: Example 2</a:t>
            </a:r>
          </a:p>
        </p:txBody>
      </p:sp>
      <p:sp>
        <p:nvSpPr>
          <p:cNvPr id="487427" name="Rectangle 3"/>
          <p:cNvSpPr>
            <a:spLocks noGrp="1" noChangeArrowheads="1"/>
          </p:cNvSpPr>
          <p:nvPr>
            <p:ph type="body" idx="1"/>
          </p:nvPr>
        </p:nvSpPr>
        <p:spPr>
          <a:xfrm>
            <a:off x="609600" y="1447800"/>
            <a:ext cx="8305800" cy="4648200"/>
          </a:xfrm>
        </p:spPr>
        <p:txBody>
          <a:bodyPr/>
          <a:lstStyle/>
          <a:p>
            <a:pPr>
              <a:lnSpc>
                <a:spcPct val="80000"/>
              </a:lnSpc>
              <a:buClr>
                <a:schemeClr val="tx1"/>
              </a:buClr>
              <a:buFont typeface="Wingdings" panose="05000000000000000000" pitchFamily="2" charset="2"/>
              <a:buChar char="Ø"/>
            </a:pPr>
            <a:endParaRPr lang="en-US" altLang="en-US" sz="2400"/>
          </a:p>
          <a:p>
            <a:pPr>
              <a:lnSpc>
                <a:spcPct val="80000"/>
              </a:lnSpc>
              <a:buClr>
                <a:schemeClr val="tx1"/>
              </a:buClr>
              <a:buFont typeface="Wingdings" panose="05000000000000000000" pitchFamily="2" charset="2"/>
              <a:buChar char="Ø"/>
            </a:pPr>
            <a:r>
              <a:rPr lang="en-US" altLang="en-US"/>
              <a:t>A market sell order would be executed at 20 for a security worth 22.</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Char char="Ø"/>
            </a:pPr>
            <a:r>
              <a:rPr lang="en-US" altLang="en-US"/>
              <a:t>The price received would be 20 and therefore the price of immediacy would then be 2.</a:t>
            </a:r>
          </a:p>
          <a:p>
            <a:pPr>
              <a:lnSpc>
                <a:spcPct val="80000"/>
              </a:lnSpc>
              <a:buClr>
                <a:schemeClr val="tx1"/>
              </a:buClr>
              <a:buFont typeface="Wingdings" panose="05000000000000000000" pitchFamily="2" charset="2"/>
              <a:buChar char="Ø"/>
            </a:pPr>
            <a:endParaRPr lang="en-US" altLang="en-US"/>
          </a:p>
          <a:p>
            <a:pPr>
              <a:lnSpc>
                <a:spcPct val="80000"/>
              </a:lnSpc>
              <a:buClr>
                <a:schemeClr val="tx1"/>
              </a:buClr>
              <a:buFont typeface="Wingdings" panose="05000000000000000000" pitchFamily="2" charset="2"/>
              <a:buChar char="Ø"/>
            </a:pPr>
            <a:r>
              <a:rPr lang="en-US" altLang="en-US"/>
              <a:t>The price of immediacy is the bid-ask spread.</a:t>
            </a:r>
          </a:p>
          <a:p>
            <a:pPr>
              <a:lnSpc>
                <a:spcPct val="80000"/>
              </a:lnSpc>
              <a:buClr>
                <a:schemeClr val="tx1"/>
              </a:buClr>
              <a:buFont typeface="Wingdings" panose="05000000000000000000" pitchFamily="2" charset="2"/>
              <a:buNone/>
            </a:pPr>
            <a:endParaRPr lang="en-US" altLang="en-US"/>
          </a:p>
        </p:txBody>
      </p:sp>
    </p:spTree>
    <p:extLst>
      <p:ext uri="{BB962C8B-B14F-4D97-AF65-F5344CB8AC3E}">
        <p14:creationId xmlns:p14="http://schemas.microsoft.com/office/powerpoint/2010/main" val="58828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1000" y="609600"/>
            <a:ext cx="8001000" cy="809625"/>
          </a:xfrm>
        </p:spPr>
        <p:txBody>
          <a:bodyPr/>
          <a:lstStyle/>
          <a:p>
            <a:r>
              <a:rPr lang="en-US" altLang="en-US"/>
              <a:t>Market impact</a:t>
            </a:r>
          </a:p>
        </p:txBody>
      </p:sp>
      <p:sp>
        <p:nvSpPr>
          <p:cNvPr id="315395" name="Rectangle 3"/>
          <p:cNvSpPr>
            <a:spLocks noGrp="1" noChangeArrowheads="1"/>
          </p:cNvSpPr>
          <p:nvPr>
            <p:ph type="body" idx="1"/>
          </p:nvPr>
        </p:nvSpPr>
        <p:spPr>
          <a:xfrm>
            <a:off x="533400" y="1676400"/>
            <a:ext cx="8305800" cy="4724400"/>
          </a:xfrm>
        </p:spPr>
        <p:txBody>
          <a:bodyPr/>
          <a:lstStyle/>
          <a:p>
            <a:pPr>
              <a:lnSpc>
                <a:spcPct val="90000"/>
              </a:lnSpc>
              <a:buClr>
                <a:schemeClr val="tx1"/>
              </a:buClr>
              <a:buFont typeface="Wingdings" panose="05000000000000000000" pitchFamily="2" charset="2"/>
              <a:buChar char="Ø"/>
            </a:pPr>
            <a:r>
              <a:rPr lang="en-US" altLang="en-US"/>
              <a:t>Large market orders tend to move prices.</a:t>
            </a:r>
          </a:p>
          <a:p>
            <a:pPr>
              <a:lnSpc>
                <a:spcPct val="90000"/>
              </a:lnSpc>
              <a:buClr>
                <a:schemeClr val="tx1"/>
              </a:buClr>
              <a:buFont typeface="Wingdings" panose="05000000000000000000" pitchFamily="2" charset="2"/>
              <a:buChar char="Ø"/>
            </a:pPr>
            <a:endParaRPr lang="en-US" altLang="en-US"/>
          </a:p>
          <a:p>
            <a:pPr>
              <a:lnSpc>
                <a:spcPct val="90000"/>
              </a:lnSpc>
              <a:buClr>
                <a:schemeClr val="tx1"/>
              </a:buClr>
              <a:buFont typeface="Wingdings" panose="05000000000000000000" pitchFamily="2" charset="2"/>
              <a:buChar char="Ø"/>
            </a:pPr>
            <a:r>
              <a:rPr lang="en-US" altLang="en-US"/>
              <a:t>Liquidity might not be sufficient at the inside quotes for large orders to fill at the best price.</a:t>
            </a:r>
          </a:p>
          <a:p>
            <a:pPr>
              <a:lnSpc>
                <a:spcPct val="90000"/>
              </a:lnSpc>
              <a:buFont typeface="Wingdings" panose="05000000000000000000" pitchFamily="2" charset="2"/>
              <a:buChar char="Ø"/>
            </a:pPr>
            <a:endParaRPr lang="en-US" altLang="en-US" sz="2800"/>
          </a:p>
          <a:p>
            <a:pPr>
              <a:lnSpc>
                <a:spcPct val="90000"/>
              </a:lnSpc>
              <a:buFont typeface="Wingdings" panose="05000000000000000000" pitchFamily="2" charset="2"/>
              <a:buChar char="Ø"/>
            </a:pPr>
            <a:r>
              <a:rPr lang="en-US" altLang="en-US"/>
              <a:t>Prices might move further following the trade.</a:t>
            </a:r>
          </a:p>
          <a:p>
            <a:pPr lvl="1">
              <a:lnSpc>
                <a:spcPct val="90000"/>
              </a:lnSpc>
            </a:pPr>
            <a:r>
              <a:rPr lang="en-US" altLang="en-US" sz="3200"/>
              <a:t>Information and liquidity reasons.</a:t>
            </a:r>
          </a:p>
          <a:p>
            <a:pPr>
              <a:lnSpc>
                <a:spcPct val="90000"/>
              </a:lnSpc>
              <a:buClr>
                <a:schemeClr val="tx1"/>
              </a:buClr>
              <a:buFont typeface="Wingdings" panose="05000000000000000000" pitchFamily="2" charset="2"/>
              <a:buChar char="Ø"/>
            </a:pPr>
            <a:endParaRPr lang="en-US" altLang="en-US"/>
          </a:p>
        </p:txBody>
      </p:sp>
      <p:sp>
        <p:nvSpPr>
          <p:cNvPr id="315396" name="Rectangle 4"/>
          <p:cNvSpPr>
            <a:spLocks noChangeArrowheads="1"/>
          </p:cNvSpPr>
          <p:nvPr/>
        </p:nvSpPr>
        <p:spPr bwMode="auto">
          <a:xfrm>
            <a:off x="5562600" y="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1F497D"/>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007794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533400" y="457200"/>
            <a:ext cx="8077200" cy="676275"/>
          </a:xfrm>
        </p:spPr>
        <p:txBody>
          <a:bodyPr/>
          <a:lstStyle/>
          <a:p>
            <a:r>
              <a:rPr lang="en-US" altLang="en-US" sz="4000"/>
              <a:t>Market impact: Example</a:t>
            </a:r>
          </a:p>
        </p:txBody>
      </p:sp>
      <p:sp>
        <p:nvSpPr>
          <p:cNvPr id="489475" name="Rectangle 3"/>
          <p:cNvSpPr>
            <a:spLocks noGrp="1" noChangeArrowheads="1"/>
          </p:cNvSpPr>
          <p:nvPr>
            <p:ph type="body" idx="1"/>
          </p:nvPr>
        </p:nvSpPr>
        <p:spPr>
          <a:xfrm>
            <a:off x="609600" y="1219200"/>
            <a:ext cx="8229600" cy="5257800"/>
          </a:xfrm>
        </p:spPr>
        <p:txBody>
          <a:bodyPr/>
          <a:lstStyle/>
          <a:p>
            <a:pPr marL="669925" lvl="1" indent="-325438">
              <a:buFont typeface="Wingdings" panose="05000000000000000000" pitchFamily="2" charset="2"/>
              <a:buChar char="Ø"/>
            </a:pPr>
            <a:r>
              <a:rPr lang="en-US" altLang="en-US" sz="3200" dirty="0"/>
              <a:t>For example, suppose that a 2,000 share market buy order arrives and the best offer (ask) is $10 for 1,000 shares.  </a:t>
            </a:r>
          </a:p>
          <a:p>
            <a:pPr marL="669925" lvl="1" indent="-325438">
              <a:buFont typeface="Wingdings" panose="05000000000000000000" pitchFamily="2" charset="2"/>
              <a:buChar char="Ø"/>
            </a:pPr>
            <a:r>
              <a:rPr lang="en-US" altLang="en-US" sz="3200" dirty="0"/>
              <a:t>Half the order will fill at $10, but the next 1,000 will have to fill at the next price in the book, say at $11 (where we assume that there is also 1,000 offered).  </a:t>
            </a:r>
          </a:p>
          <a:p>
            <a:pPr marL="669925" lvl="1" indent="-325438">
              <a:buFont typeface="Wingdings" panose="05000000000000000000" pitchFamily="2" charset="2"/>
              <a:buChar char="Ø"/>
            </a:pPr>
            <a:r>
              <a:rPr lang="en-US" altLang="en-US" sz="3200" dirty="0"/>
              <a:t>The volume-weighted average price for the order will be $10.5, which is larger than $10.  </a:t>
            </a:r>
          </a:p>
        </p:txBody>
      </p:sp>
      <p:sp>
        <p:nvSpPr>
          <p:cNvPr id="489476" name="Rectangle 4"/>
          <p:cNvSpPr>
            <a:spLocks noChangeArrowheads="1"/>
          </p:cNvSpPr>
          <p:nvPr/>
        </p:nvSpPr>
        <p:spPr bwMode="auto">
          <a:xfrm>
            <a:off x="5562600" y="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1F497D"/>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94168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151813" cy="800100"/>
          </a:xfrm>
        </p:spPr>
        <p:txBody>
          <a:bodyPr/>
          <a:lstStyle/>
          <a:p>
            <a:r>
              <a:rPr lang="en-US" altLang="en-US" dirty="0"/>
              <a:t>Limit orders</a:t>
            </a:r>
          </a:p>
        </p:txBody>
      </p:sp>
      <p:sp>
        <p:nvSpPr>
          <p:cNvPr id="9219" name="Rectangle 3"/>
          <p:cNvSpPr>
            <a:spLocks noGrp="1" noChangeArrowheads="1"/>
          </p:cNvSpPr>
          <p:nvPr>
            <p:ph type="body" idx="1"/>
          </p:nvPr>
        </p:nvSpPr>
        <p:spPr>
          <a:xfrm>
            <a:off x="609600" y="1676400"/>
            <a:ext cx="8077200" cy="4724400"/>
          </a:xfrm>
        </p:spPr>
        <p:txBody>
          <a:bodyPr/>
          <a:lstStyle/>
          <a:p>
            <a:pPr>
              <a:lnSpc>
                <a:spcPct val="80000"/>
              </a:lnSpc>
              <a:buClr>
                <a:schemeClr val="tx1"/>
              </a:buClr>
              <a:buFont typeface="Wingdings" panose="05000000000000000000" pitchFamily="2" charset="2"/>
              <a:buChar char="Ø"/>
            </a:pPr>
            <a:r>
              <a:rPr lang="en-US" altLang="en-US"/>
              <a:t>A limit order is an instruction to trade at the best price available, but only if it is no worse than the limit price specified by the trader.</a:t>
            </a:r>
          </a:p>
          <a:p>
            <a:pPr>
              <a:lnSpc>
                <a:spcPct val="80000"/>
              </a:lnSpc>
            </a:pPr>
            <a:endParaRPr lang="en-US" altLang="en-US"/>
          </a:p>
          <a:p>
            <a:pPr lvl="1">
              <a:lnSpc>
                <a:spcPct val="80000"/>
              </a:lnSpc>
            </a:pPr>
            <a:r>
              <a:rPr lang="en-US" altLang="en-US" sz="3200"/>
              <a:t>For a limit buy order, the limit price specifies a maximum price.</a:t>
            </a:r>
          </a:p>
          <a:p>
            <a:pPr>
              <a:lnSpc>
                <a:spcPct val="80000"/>
              </a:lnSpc>
              <a:buClr>
                <a:schemeClr val="tx1"/>
              </a:buClr>
              <a:buFontTx/>
              <a:buChar char="•"/>
            </a:pPr>
            <a:endParaRPr lang="en-US" altLang="en-US"/>
          </a:p>
          <a:p>
            <a:pPr lvl="1">
              <a:lnSpc>
                <a:spcPct val="80000"/>
              </a:lnSpc>
            </a:pPr>
            <a:r>
              <a:rPr lang="en-US" altLang="en-US" sz="3200"/>
              <a:t>For a limit sell order, the limit price specifies a minimum price.</a:t>
            </a:r>
          </a:p>
          <a:p>
            <a:pPr>
              <a:lnSpc>
                <a:spcPct val="80000"/>
              </a:lnSpc>
              <a:buClr>
                <a:schemeClr val="tx1"/>
              </a:buClr>
              <a:buFont typeface="Wingdings" panose="05000000000000000000" pitchFamily="2" charset="2"/>
              <a:buChar char="Ø"/>
            </a:pPr>
            <a:endParaRPr lang="en-US" altLang="en-US"/>
          </a:p>
        </p:txBody>
      </p:sp>
    </p:spTree>
    <p:extLst>
      <p:ext uri="{BB962C8B-B14F-4D97-AF65-F5344CB8AC3E}">
        <p14:creationId xmlns:p14="http://schemas.microsoft.com/office/powerpoint/2010/main" val="314300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609600"/>
            <a:ext cx="8001000" cy="762000"/>
          </a:xfrm>
        </p:spPr>
        <p:txBody>
          <a:bodyPr/>
          <a:lstStyle/>
          <a:p>
            <a:r>
              <a:rPr lang="en-US" altLang="en-US"/>
              <a:t>Limit orders: Examples</a:t>
            </a:r>
          </a:p>
        </p:txBody>
      </p:sp>
      <p:sp>
        <p:nvSpPr>
          <p:cNvPr id="491523" name="Rectangle 3"/>
          <p:cNvSpPr>
            <a:spLocks noGrp="1" noChangeArrowheads="1"/>
          </p:cNvSpPr>
          <p:nvPr>
            <p:ph type="body" idx="1"/>
          </p:nvPr>
        </p:nvSpPr>
        <p:spPr>
          <a:xfrm>
            <a:off x="457200" y="1524000"/>
            <a:ext cx="8229600" cy="4572000"/>
          </a:xfrm>
        </p:spPr>
        <p:txBody>
          <a:bodyPr/>
          <a:lstStyle/>
          <a:p>
            <a:pPr>
              <a:lnSpc>
                <a:spcPct val="90000"/>
              </a:lnSpc>
              <a:buFont typeface="Wingdings" panose="05000000000000000000" pitchFamily="2" charset="2"/>
              <a:buChar char="Ø"/>
            </a:pPr>
            <a:r>
              <a:rPr lang="en-US" altLang="en-US"/>
              <a:t>If you submit a </a:t>
            </a:r>
            <a:r>
              <a:rPr lang="en-US" altLang="en-US" i="1"/>
              <a:t>limit buy order </a:t>
            </a:r>
            <a:r>
              <a:rPr lang="en-US" altLang="en-US"/>
              <a:t>for 100 shares (round lot) of Dell with </a:t>
            </a:r>
            <a:r>
              <a:rPr lang="en-US" altLang="en-US" i="1"/>
              <a:t>limit price of $20</a:t>
            </a:r>
            <a:r>
              <a:rPr lang="en-US" altLang="en-US"/>
              <a:t>. This means that </a:t>
            </a:r>
            <a:r>
              <a:rPr lang="en-US" altLang="en-US" i="1"/>
              <a:t>you do not want to buy those 100 shares of Dell at a price above $20</a:t>
            </a:r>
            <a:r>
              <a:rPr lang="en-US" altLang="en-US"/>
              <a:t>.</a:t>
            </a:r>
          </a:p>
          <a:p>
            <a:pPr>
              <a:lnSpc>
                <a:spcPct val="90000"/>
              </a:lnSpc>
              <a:buClr>
                <a:schemeClr val="tx1"/>
              </a:buClr>
              <a:buFont typeface="Wingdings" panose="05000000000000000000" pitchFamily="2" charset="2"/>
              <a:buChar char="Ø"/>
            </a:pPr>
            <a:r>
              <a:rPr lang="en-US" altLang="en-US"/>
              <a:t>If you submit a </a:t>
            </a:r>
            <a:r>
              <a:rPr lang="en-US" altLang="en-US" i="1"/>
              <a:t>limit sell order </a:t>
            </a:r>
            <a:r>
              <a:rPr lang="en-US" altLang="en-US"/>
              <a:t>for 100 shares (round lot) of Dell with </a:t>
            </a:r>
            <a:r>
              <a:rPr lang="en-US" altLang="en-US" i="1"/>
              <a:t>limit price of $24</a:t>
            </a:r>
            <a:r>
              <a:rPr lang="en-US" altLang="en-US"/>
              <a:t>. This means that </a:t>
            </a:r>
            <a:r>
              <a:rPr lang="en-US" altLang="en-US" i="1"/>
              <a:t>you do not want to sell those 100 shares of Dell at a price below $24</a:t>
            </a:r>
            <a:r>
              <a:rPr lang="en-US" altLang="en-US"/>
              <a:t>.</a:t>
            </a:r>
          </a:p>
          <a:p>
            <a:pPr>
              <a:lnSpc>
                <a:spcPct val="90000"/>
              </a:lnSpc>
              <a:buFont typeface="Wingdings" panose="05000000000000000000" pitchFamily="2" charset="2"/>
              <a:buChar char="Ø"/>
            </a:pPr>
            <a:endParaRPr lang="en-US" altLang="en-US"/>
          </a:p>
          <a:p>
            <a:pPr>
              <a:lnSpc>
                <a:spcPct val="90000"/>
              </a:lnSpc>
              <a:buClr>
                <a:schemeClr val="tx1"/>
              </a:buClr>
              <a:buFont typeface="Wingdings" panose="05000000000000000000" pitchFamily="2" charset="2"/>
              <a:buChar char="Ø"/>
            </a:pPr>
            <a:endParaRPr lang="en-US" altLang="en-US"/>
          </a:p>
          <a:p>
            <a:pPr>
              <a:lnSpc>
                <a:spcPct val="90000"/>
              </a:lnSpc>
              <a:buClr>
                <a:schemeClr val="tx1"/>
              </a:buClr>
              <a:buFont typeface="Wingdings" panose="05000000000000000000" pitchFamily="2" charset="2"/>
              <a:buChar char="Ø"/>
            </a:pPr>
            <a:endParaRPr lang="en-US" altLang="en-US" sz="3600"/>
          </a:p>
        </p:txBody>
      </p:sp>
    </p:spTree>
    <p:extLst>
      <p:ext uri="{BB962C8B-B14F-4D97-AF65-F5344CB8AC3E}">
        <p14:creationId xmlns:p14="http://schemas.microsoft.com/office/powerpoint/2010/main" val="1422038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a:xfrm>
            <a:off x="533400" y="1295400"/>
            <a:ext cx="8305800" cy="5638800"/>
          </a:xfrm>
        </p:spPr>
        <p:txBody>
          <a:bodyPr/>
          <a:lstStyle/>
          <a:p>
            <a:pPr>
              <a:buClr>
                <a:schemeClr val="tx1"/>
              </a:buClr>
              <a:buFont typeface="Wingdings" panose="05000000000000000000" pitchFamily="2" charset="2"/>
              <a:buChar char="Ø"/>
            </a:pPr>
            <a:r>
              <a:rPr lang="en-US" altLang="en-US" dirty="0"/>
              <a:t>If the limit order is executable (marketable), than the broker (or an exchange) will fill the order right away.</a:t>
            </a:r>
          </a:p>
          <a:p>
            <a:pPr>
              <a:buClr>
                <a:schemeClr val="tx1"/>
              </a:buClr>
              <a:buFont typeface="Wingdings" panose="05000000000000000000" pitchFamily="2" charset="2"/>
              <a:buChar char="Ø"/>
            </a:pPr>
            <a:r>
              <a:rPr lang="en-US" altLang="en-US" dirty="0"/>
              <a:t>If the order is not executable, the order will be a standing offer to trade.</a:t>
            </a:r>
          </a:p>
          <a:p>
            <a:pPr lvl="1"/>
            <a:r>
              <a:rPr lang="en-US" altLang="en-US" sz="3200" dirty="0"/>
              <a:t>Waiting for incoming order to obtain a fill.</a:t>
            </a:r>
          </a:p>
          <a:p>
            <a:pPr lvl="1"/>
            <a:r>
              <a:rPr lang="en-US" altLang="en-US" sz="3200" dirty="0"/>
              <a:t>Cancel the order.</a:t>
            </a:r>
          </a:p>
          <a:p>
            <a:pPr>
              <a:buClr>
                <a:schemeClr val="tx1"/>
              </a:buClr>
              <a:buFont typeface="Wingdings" panose="05000000000000000000" pitchFamily="2" charset="2"/>
              <a:buChar char="Ø"/>
            </a:pPr>
            <a:r>
              <a:rPr lang="en-US" altLang="en-US" dirty="0"/>
              <a:t>Standing orders are placed in a file called a limit order book.</a:t>
            </a:r>
          </a:p>
        </p:txBody>
      </p:sp>
    </p:spTree>
    <p:extLst>
      <p:ext uri="{BB962C8B-B14F-4D97-AF65-F5344CB8AC3E}">
        <p14:creationId xmlns:p14="http://schemas.microsoft.com/office/powerpoint/2010/main" val="308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4868"/>
            <a:ext cx="8153400" cy="1430337"/>
          </a:xfrm>
        </p:spPr>
        <p:txBody>
          <a:bodyPr/>
          <a:lstStyle/>
          <a:p>
            <a:br>
              <a:rPr lang="en-US" altLang="en-US" sz="3200" dirty="0"/>
            </a:br>
            <a:r>
              <a:rPr lang="en-US" altLang="en-US" sz="3600" dirty="0"/>
              <a:t>Limit price placement: (from very aggressive to least aggressive)</a:t>
            </a:r>
            <a:br>
              <a:rPr lang="en-US" altLang="en-US" sz="3600" dirty="0"/>
            </a:br>
            <a:endParaRPr lang="en-US" altLang="en-US" sz="3600" dirty="0"/>
          </a:p>
        </p:txBody>
      </p:sp>
      <p:sp>
        <p:nvSpPr>
          <p:cNvPr id="10243" name="Rectangle 3"/>
          <p:cNvSpPr>
            <a:spLocks noGrp="1" noChangeArrowheads="1"/>
          </p:cNvSpPr>
          <p:nvPr>
            <p:ph type="body" idx="1"/>
          </p:nvPr>
        </p:nvSpPr>
        <p:spPr>
          <a:xfrm>
            <a:off x="685800" y="1600200"/>
            <a:ext cx="8229600" cy="4648200"/>
          </a:xfrm>
        </p:spPr>
        <p:txBody>
          <a:bodyPr/>
          <a:lstStyle/>
          <a:p>
            <a:pPr>
              <a:lnSpc>
                <a:spcPct val="80000"/>
              </a:lnSpc>
              <a:buFont typeface="Wingdings" panose="05000000000000000000" pitchFamily="2" charset="2"/>
              <a:buNone/>
            </a:pPr>
            <a:endParaRPr lang="en-US" altLang="en-US" sz="2800" dirty="0"/>
          </a:p>
          <a:p>
            <a:pPr>
              <a:lnSpc>
                <a:spcPct val="80000"/>
              </a:lnSpc>
              <a:buClr>
                <a:schemeClr val="tx1"/>
              </a:buClr>
              <a:buFont typeface="Wingdings" panose="05000000000000000000" pitchFamily="2" charset="2"/>
              <a:buChar char="Ø"/>
            </a:pPr>
            <a:r>
              <a:rPr lang="en-US" altLang="en-US" sz="2800" b="1" dirty="0"/>
              <a:t>Marketable limit order</a:t>
            </a:r>
            <a:r>
              <a:rPr lang="en-US" altLang="en-US" sz="2800" dirty="0"/>
              <a:t>: order that can immediately execute upon submission (limit price of a buy order is at or above the best offer),</a:t>
            </a:r>
          </a:p>
          <a:p>
            <a:pPr>
              <a:lnSpc>
                <a:spcPct val="80000"/>
              </a:lnSpc>
              <a:buFont typeface="Wingdings" panose="05000000000000000000" pitchFamily="2" charset="2"/>
              <a:buNone/>
            </a:pPr>
            <a:endParaRPr lang="en-US" altLang="en-US" sz="2800" dirty="0"/>
          </a:p>
          <a:p>
            <a:pPr>
              <a:lnSpc>
                <a:spcPct val="80000"/>
              </a:lnSpc>
              <a:buFont typeface="Wingdings" panose="05000000000000000000" pitchFamily="2" charset="2"/>
              <a:buChar char="Ø"/>
            </a:pPr>
            <a:r>
              <a:rPr lang="en-US" altLang="en-US" sz="2800" b="1" dirty="0"/>
              <a:t>At the market limit order</a:t>
            </a:r>
            <a:r>
              <a:rPr lang="en-US" altLang="en-US" sz="2800" dirty="0"/>
              <a:t>: limit buy order with limit price equal to the best bid and limit sell order with limit price equal to the best offer,</a:t>
            </a:r>
          </a:p>
          <a:p>
            <a:pPr>
              <a:lnSpc>
                <a:spcPct val="80000"/>
              </a:lnSpc>
              <a:buFont typeface="Wingdings" panose="05000000000000000000" pitchFamily="2" charset="2"/>
              <a:buNone/>
            </a:pPr>
            <a:r>
              <a:rPr lang="en-US" altLang="en-US" sz="2800" dirty="0"/>
              <a:t>	</a:t>
            </a:r>
          </a:p>
          <a:p>
            <a:pPr>
              <a:lnSpc>
                <a:spcPct val="80000"/>
              </a:lnSpc>
              <a:buClr>
                <a:schemeClr val="tx1"/>
              </a:buClr>
              <a:buFont typeface="Wingdings" panose="05000000000000000000" pitchFamily="2" charset="2"/>
              <a:buChar char="Ø"/>
            </a:pPr>
            <a:r>
              <a:rPr lang="en-US" altLang="en-US" sz="2800" b="1" dirty="0"/>
              <a:t>Behind the market limit order</a:t>
            </a:r>
            <a:r>
              <a:rPr lang="en-US" altLang="en-US" sz="2800" dirty="0"/>
              <a:t>: limit buy order with limit price below the best bid and limit sell order with limit price above the best offer.</a:t>
            </a:r>
          </a:p>
          <a:p>
            <a:pPr>
              <a:lnSpc>
                <a:spcPct val="80000"/>
              </a:lnSpc>
              <a:buFont typeface="Wingdings" panose="05000000000000000000" pitchFamily="2" charset="2"/>
              <a:buNone/>
            </a:pPr>
            <a:endParaRPr lang="en-US" altLang="en-US" sz="2800" dirty="0"/>
          </a:p>
        </p:txBody>
      </p:sp>
    </p:spTree>
    <p:extLst>
      <p:ext uri="{BB962C8B-B14F-4D97-AF65-F5344CB8AC3E}">
        <p14:creationId xmlns:p14="http://schemas.microsoft.com/office/powerpoint/2010/main" val="657086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524000"/>
            <a:ext cx="8458200" cy="3994150"/>
          </a:xfrm>
        </p:spPr>
      </p:pic>
    </p:spTree>
    <p:extLst>
      <p:ext uri="{BB962C8B-B14F-4D97-AF65-F5344CB8AC3E}">
        <p14:creationId xmlns:p14="http://schemas.microsoft.com/office/powerpoint/2010/main" val="563999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457200" y="-228600"/>
            <a:ext cx="8305800" cy="1905000"/>
          </a:xfrm>
        </p:spPr>
        <p:txBody>
          <a:bodyPr/>
          <a:lstStyle/>
          <a:p>
            <a:br>
              <a:rPr lang="en-US" altLang="en-US" sz="4000" dirty="0"/>
            </a:br>
            <a:r>
              <a:rPr lang="en-US" altLang="en-US" sz="4000" dirty="0"/>
              <a:t>A standing limit order is a trading option that offers liquidity</a:t>
            </a:r>
            <a:br>
              <a:rPr lang="en-US" altLang="en-US" sz="4000" dirty="0"/>
            </a:br>
            <a:endParaRPr lang="en-US" altLang="en-US" sz="4000" dirty="0"/>
          </a:p>
        </p:txBody>
      </p:sp>
      <p:sp>
        <p:nvSpPr>
          <p:cNvPr id="921603" name="Rectangle 3"/>
          <p:cNvSpPr>
            <a:spLocks noGrp="1" noChangeArrowheads="1"/>
          </p:cNvSpPr>
          <p:nvPr>
            <p:ph type="body" idx="1"/>
          </p:nvPr>
        </p:nvSpPr>
        <p:spPr>
          <a:xfrm>
            <a:off x="572429" y="1371600"/>
            <a:ext cx="8153400" cy="4419600"/>
          </a:xfrm>
        </p:spPr>
        <p:txBody>
          <a:bodyPr/>
          <a:lstStyle/>
          <a:p>
            <a:pPr>
              <a:lnSpc>
                <a:spcPct val="90000"/>
              </a:lnSpc>
              <a:buFont typeface="Wingdings" panose="05000000000000000000" pitchFamily="2" charset="2"/>
              <a:buChar char="Ø"/>
            </a:pPr>
            <a:r>
              <a:rPr lang="en-US" altLang="en-US" dirty="0"/>
              <a:t>A limit sell order is a call option and a limit buy order is a put option. Their strike prices are the limit prices.</a:t>
            </a:r>
          </a:p>
          <a:p>
            <a:pPr>
              <a:lnSpc>
                <a:spcPct val="90000"/>
              </a:lnSpc>
              <a:buFont typeface="Wingdings" panose="05000000000000000000" pitchFamily="2" charset="2"/>
              <a:buChar char="Ø"/>
            </a:pPr>
            <a:r>
              <a:rPr lang="en-US" altLang="en-US" dirty="0"/>
              <a:t>A limit order is not an option contract (not sold).</a:t>
            </a:r>
          </a:p>
          <a:p>
            <a:pPr>
              <a:lnSpc>
                <a:spcPct val="90000"/>
              </a:lnSpc>
              <a:buFont typeface="Wingdings" panose="05000000000000000000" pitchFamily="2" charset="2"/>
              <a:buChar char="Ø"/>
            </a:pPr>
            <a:r>
              <a:rPr lang="en-US" altLang="en-US" dirty="0"/>
              <a:t>The option is good until cancelled or until the order expires.</a:t>
            </a:r>
          </a:p>
          <a:p>
            <a:pPr>
              <a:lnSpc>
                <a:spcPct val="90000"/>
              </a:lnSpc>
              <a:buFont typeface="Wingdings" panose="05000000000000000000" pitchFamily="2" charset="2"/>
              <a:buChar char="Ø"/>
            </a:pPr>
            <a:r>
              <a:rPr lang="en-US" altLang="en-US" dirty="0"/>
              <a:t>The value of the implicit limit order option increases with maturity.</a:t>
            </a:r>
          </a:p>
          <a:p>
            <a:pPr>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1559180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379141" y="228600"/>
            <a:ext cx="8229600" cy="1143000"/>
          </a:xfrm>
        </p:spPr>
        <p:txBody>
          <a:bodyPr/>
          <a:lstStyle/>
          <a:p>
            <a:r>
              <a:rPr lang="en-US" altLang="en-US" sz="3600" dirty="0"/>
              <a:t>Why would anyone use limit orders?</a:t>
            </a:r>
          </a:p>
        </p:txBody>
      </p:sp>
      <p:sp>
        <p:nvSpPr>
          <p:cNvPr id="356355" name="Rectangle 3"/>
          <p:cNvSpPr>
            <a:spLocks noGrp="1" noChangeArrowheads="1"/>
          </p:cNvSpPr>
          <p:nvPr>
            <p:ph type="body" idx="1"/>
          </p:nvPr>
        </p:nvSpPr>
        <p:spPr>
          <a:xfrm>
            <a:off x="381000" y="1828800"/>
            <a:ext cx="8458200" cy="3581400"/>
          </a:xfrm>
        </p:spPr>
        <p:txBody>
          <a:bodyPr/>
          <a:lstStyle/>
          <a:p>
            <a:pPr>
              <a:buClr>
                <a:schemeClr val="tx1"/>
              </a:buClr>
              <a:buFont typeface="Wingdings" panose="05000000000000000000" pitchFamily="2" charset="2"/>
              <a:buChar char="Ø"/>
            </a:pPr>
            <a:r>
              <a:rPr lang="en-US" altLang="en-US"/>
              <a:t>The compensation that limit order traders hope to receive for giving away free trading options is to trade at a better price.</a:t>
            </a:r>
          </a:p>
          <a:p>
            <a:pPr>
              <a:buClr>
                <a:schemeClr val="tx1"/>
              </a:buClr>
              <a:buFont typeface="Wingdings" panose="05000000000000000000" pitchFamily="2" charset="2"/>
              <a:buChar char="Ø"/>
            </a:pPr>
            <a:r>
              <a:rPr lang="en-US" altLang="en-US"/>
              <a:t>However, options might not fill (execution uncertainty).</a:t>
            </a:r>
          </a:p>
          <a:p>
            <a:pPr lvl="1"/>
            <a:r>
              <a:rPr lang="en-US" altLang="en-US" sz="3200"/>
              <a:t>Chasing the price.</a:t>
            </a:r>
          </a:p>
        </p:txBody>
      </p:sp>
    </p:spTree>
    <p:extLst>
      <p:ext uri="{BB962C8B-B14F-4D97-AF65-F5344CB8AC3E}">
        <p14:creationId xmlns:p14="http://schemas.microsoft.com/office/powerpoint/2010/main" val="119448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22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524000"/>
            <a:ext cx="8229600" cy="3886200"/>
          </a:xfrm>
        </p:spPr>
      </p:pic>
    </p:spTree>
    <p:extLst>
      <p:ext uri="{BB962C8B-B14F-4D97-AF65-F5344CB8AC3E}">
        <p14:creationId xmlns:p14="http://schemas.microsoft.com/office/powerpoint/2010/main" val="2556166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Grp="1" noChangeArrowheads="1"/>
          </p:cNvSpPr>
          <p:nvPr>
            <p:ph type="body" idx="1"/>
          </p:nvPr>
        </p:nvSpPr>
        <p:spPr>
          <a:xfrm>
            <a:off x="457200" y="1524000"/>
            <a:ext cx="8382000" cy="4114800"/>
          </a:xfrm>
        </p:spPr>
        <p:txBody>
          <a:bodyPr/>
          <a:lstStyle/>
          <a:p>
            <a:pPr>
              <a:buClr>
                <a:schemeClr val="tx1"/>
              </a:buClr>
              <a:buFont typeface="Wingdings" panose="05000000000000000000" pitchFamily="2" charset="2"/>
              <a:buChar char="Ø"/>
            </a:pPr>
            <a:r>
              <a:rPr lang="en-US" altLang="en-US" dirty="0"/>
              <a:t>Limit order traders might also regret having had their order filled (adverse selection)…</a:t>
            </a:r>
          </a:p>
          <a:p>
            <a:pPr marL="669925" lvl="1" indent="-325438"/>
            <a:r>
              <a:rPr lang="en-US" altLang="en-US" sz="3200" dirty="0"/>
              <a:t>What could cause a limit order to regret obtaining a fill?</a:t>
            </a:r>
          </a:p>
          <a:p>
            <a:pPr marL="669925" lvl="1" indent="-325438"/>
            <a:r>
              <a:rPr lang="en-US" altLang="en-US" sz="3200" dirty="0"/>
              <a:t>How would this fact affect strategies involving limit orders?</a:t>
            </a:r>
          </a:p>
        </p:txBody>
      </p:sp>
    </p:spTree>
    <p:extLst>
      <p:ext uri="{BB962C8B-B14F-4D97-AF65-F5344CB8AC3E}">
        <p14:creationId xmlns:p14="http://schemas.microsoft.com/office/powerpoint/2010/main" val="930937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4495800" cy="914400"/>
          </a:xfrm>
        </p:spPr>
        <p:txBody>
          <a:bodyPr/>
          <a:lstStyle/>
          <a:p>
            <a:r>
              <a:rPr lang="en-US" altLang="en-US" dirty="0"/>
              <a:t>Stop orders</a:t>
            </a:r>
          </a:p>
        </p:txBody>
      </p:sp>
      <p:sp>
        <p:nvSpPr>
          <p:cNvPr id="58371" name="Rectangle 3"/>
          <p:cNvSpPr>
            <a:spLocks noGrp="1" noChangeArrowheads="1"/>
          </p:cNvSpPr>
          <p:nvPr>
            <p:ph type="body" idx="1"/>
          </p:nvPr>
        </p:nvSpPr>
        <p:spPr>
          <a:xfrm>
            <a:off x="304800" y="1905000"/>
            <a:ext cx="8458200" cy="4191000"/>
          </a:xfrm>
        </p:spPr>
        <p:txBody>
          <a:bodyPr/>
          <a:lstStyle/>
          <a:p>
            <a:pPr>
              <a:buFont typeface="Wingdings" panose="05000000000000000000" pitchFamily="2" charset="2"/>
              <a:buChar char="Ø"/>
            </a:pPr>
            <a:r>
              <a:rPr lang="en-US" altLang="en-US" dirty="0"/>
              <a:t>Activates when the price of the stock reaches or passes through a predetermined limit (</a:t>
            </a:r>
            <a:r>
              <a:rPr lang="en-US" altLang="en-US" i="1" dirty="0"/>
              <a:t>stop price</a:t>
            </a:r>
            <a:r>
              <a:rPr lang="en-US" altLang="en-US" dirty="0"/>
              <a:t>). When the trade takes place the order becomes a </a:t>
            </a:r>
            <a:r>
              <a:rPr lang="en-US" altLang="en-US" i="1" dirty="0"/>
              <a:t>market order </a:t>
            </a:r>
            <a:r>
              <a:rPr lang="en-US" altLang="en-US" dirty="0"/>
              <a:t>(conditional market order). </a:t>
            </a:r>
          </a:p>
          <a:p>
            <a:pPr>
              <a:buFont typeface="Wingdings" panose="05000000000000000000" pitchFamily="2" charset="2"/>
              <a:buChar char="Ø"/>
            </a:pPr>
            <a:r>
              <a:rPr lang="en-US" altLang="en-US" dirty="0"/>
              <a:t>Buy only after price rises to the stop price.</a:t>
            </a:r>
          </a:p>
          <a:p>
            <a:pPr>
              <a:buFont typeface="Wingdings" panose="05000000000000000000" pitchFamily="2" charset="2"/>
              <a:buChar char="Ø"/>
            </a:pPr>
            <a:r>
              <a:rPr lang="en-US" altLang="en-US" dirty="0"/>
              <a:t>Sell only after price falls to the stop price.</a:t>
            </a:r>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3565241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304800" y="1066800"/>
            <a:ext cx="8610600" cy="4038600"/>
          </a:xfrm>
        </p:spPr>
        <p:txBody>
          <a:bodyPr/>
          <a:lstStyle/>
          <a:p>
            <a:pPr>
              <a:lnSpc>
                <a:spcPct val="80000"/>
              </a:lnSpc>
              <a:buFont typeface="Wingdings" panose="05000000000000000000" pitchFamily="2" charset="2"/>
              <a:buChar char="Ø"/>
            </a:pPr>
            <a:endParaRPr lang="en-US" altLang="en-US"/>
          </a:p>
          <a:p>
            <a:pPr>
              <a:lnSpc>
                <a:spcPct val="80000"/>
              </a:lnSpc>
              <a:buFont typeface="Wingdings" panose="05000000000000000000" pitchFamily="2" charset="2"/>
              <a:buChar char="Ø"/>
            </a:pPr>
            <a:r>
              <a:rPr lang="en-US" altLang="en-US"/>
              <a:t>Stop orders are typically used to close down losing positions (stop loss orders).</a:t>
            </a:r>
          </a:p>
          <a:p>
            <a:pPr>
              <a:lnSpc>
                <a:spcPct val="80000"/>
              </a:lnSpc>
              <a:buFont typeface="Wingdings" panose="05000000000000000000" pitchFamily="2" charset="2"/>
              <a:buChar char="Ø"/>
            </a:pPr>
            <a:endParaRPr lang="en-US" altLang="en-US"/>
          </a:p>
          <a:p>
            <a:pPr>
              <a:lnSpc>
                <a:spcPct val="80000"/>
              </a:lnSpc>
              <a:buFont typeface="Wingdings" panose="05000000000000000000" pitchFamily="2" charset="2"/>
              <a:buChar char="Ø"/>
            </a:pPr>
            <a:r>
              <a:rPr lang="en-US" altLang="en-US"/>
              <a:t>Mainly used on market orders and few on limit orders.</a:t>
            </a:r>
          </a:p>
          <a:p>
            <a:pPr>
              <a:lnSpc>
                <a:spcPct val="80000"/>
              </a:lnSpc>
              <a:buFont typeface="Wingdings" panose="05000000000000000000" pitchFamily="2" charset="2"/>
              <a:buChar char="Ø"/>
            </a:pPr>
            <a:endParaRPr lang="en-US" altLang="en-US"/>
          </a:p>
          <a:p>
            <a:pPr>
              <a:lnSpc>
                <a:spcPct val="80000"/>
              </a:lnSpc>
              <a:buFont typeface="Wingdings" panose="05000000000000000000" pitchFamily="2" charset="2"/>
              <a:buChar char="Ø"/>
            </a:pPr>
            <a:endParaRPr lang="en-US" altLang="en-US"/>
          </a:p>
        </p:txBody>
      </p:sp>
    </p:spTree>
    <p:extLst>
      <p:ext uri="{BB962C8B-B14F-4D97-AF65-F5344CB8AC3E}">
        <p14:creationId xmlns:p14="http://schemas.microsoft.com/office/powerpoint/2010/main" val="156200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body" idx="1"/>
          </p:nvPr>
        </p:nvSpPr>
        <p:spPr>
          <a:xfrm>
            <a:off x="304800" y="1295400"/>
            <a:ext cx="8458200" cy="6019800"/>
          </a:xfrm>
        </p:spPr>
        <p:txBody>
          <a:bodyPr/>
          <a:lstStyle/>
          <a:p>
            <a:pPr>
              <a:lnSpc>
                <a:spcPct val="80000"/>
              </a:lnSpc>
              <a:buFont typeface="Wingdings" panose="05000000000000000000" pitchFamily="2" charset="2"/>
              <a:buNone/>
            </a:pPr>
            <a:r>
              <a:rPr lang="en-US" altLang="en-US" sz="2800" dirty="0"/>
              <a:t>Example: Suppose that the market for Dell is currently 20 bid, 24 offered. </a:t>
            </a:r>
          </a:p>
          <a:p>
            <a:pPr>
              <a:lnSpc>
                <a:spcPct val="80000"/>
              </a:lnSpc>
              <a:buFont typeface="Wingdings" panose="05000000000000000000" pitchFamily="2" charset="2"/>
              <a:buNone/>
            </a:pPr>
            <a:endParaRPr lang="en-US" altLang="en-US" sz="2800" dirty="0"/>
          </a:p>
          <a:p>
            <a:pPr>
              <a:lnSpc>
                <a:spcPct val="80000"/>
              </a:lnSpc>
              <a:buFont typeface="Wingdings" panose="05000000000000000000" pitchFamily="2" charset="2"/>
              <a:buChar char="Ø"/>
            </a:pPr>
            <a:r>
              <a:rPr lang="en-US" altLang="en-US" sz="2800" dirty="0"/>
              <a:t>Suppose that you place a stop loss order for 1,000 shares of Dell at a stop price of 15.</a:t>
            </a:r>
          </a:p>
          <a:p>
            <a:pPr>
              <a:lnSpc>
                <a:spcPct val="80000"/>
              </a:lnSpc>
              <a:buFont typeface="Wingdings" panose="05000000000000000000" pitchFamily="2" charset="2"/>
              <a:buChar char="Ø"/>
            </a:pPr>
            <a:r>
              <a:rPr lang="en-US" altLang="en-US" sz="2800" dirty="0"/>
              <a:t>Suppose that after having placed that order, the market falls to: 13 bid, 15 offered. </a:t>
            </a:r>
            <a:r>
              <a:rPr lang="en-US" altLang="en-US" sz="2800" i="1" dirty="0"/>
              <a:t>The bid price passed your stop price</a:t>
            </a:r>
            <a:r>
              <a:rPr lang="en-US" altLang="en-US" sz="2800" dirty="0"/>
              <a:t>.</a:t>
            </a:r>
          </a:p>
          <a:p>
            <a:pPr>
              <a:lnSpc>
                <a:spcPct val="80000"/>
              </a:lnSpc>
              <a:buFont typeface="Wingdings" panose="05000000000000000000" pitchFamily="2" charset="2"/>
              <a:buChar char="Ø"/>
            </a:pPr>
            <a:r>
              <a:rPr lang="en-US" altLang="en-US" sz="2800" dirty="0"/>
              <a:t>Your order is then executed at 13 provided there is enough quantity at that price.</a:t>
            </a:r>
          </a:p>
          <a:p>
            <a:pPr>
              <a:lnSpc>
                <a:spcPct val="80000"/>
              </a:lnSpc>
              <a:buFont typeface="Wingdings" panose="05000000000000000000" pitchFamily="2" charset="2"/>
              <a:buChar char="Ø"/>
            </a:pPr>
            <a:r>
              <a:rPr lang="en-US" altLang="en-US" sz="2800" dirty="0"/>
              <a:t>The stop price may not be the price at which you are executed, as above.</a:t>
            </a:r>
          </a:p>
          <a:p>
            <a:pPr>
              <a:lnSpc>
                <a:spcPct val="80000"/>
              </a:lnSpc>
            </a:pPr>
            <a:endParaRPr lang="en-US" altLang="en-US" sz="2800" dirty="0"/>
          </a:p>
        </p:txBody>
      </p:sp>
    </p:spTree>
    <p:extLst>
      <p:ext uri="{BB962C8B-B14F-4D97-AF65-F5344CB8AC3E}">
        <p14:creationId xmlns:p14="http://schemas.microsoft.com/office/powerpoint/2010/main" val="283056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457200" y="228600"/>
            <a:ext cx="7772400" cy="990600"/>
          </a:xfrm>
        </p:spPr>
        <p:txBody>
          <a:bodyPr/>
          <a:lstStyle/>
          <a:p>
            <a:r>
              <a:rPr lang="en-US" altLang="en-US" sz="4000" dirty="0"/>
              <a:t>Difference between stop orders and limit orders</a:t>
            </a:r>
          </a:p>
        </p:txBody>
      </p:sp>
      <p:sp>
        <p:nvSpPr>
          <p:cNvPr id="925699" name="Rectangle 3"/>
          <p:cNvSpPr>
            <a:spLocks noGrp="1" noChangeArrowheads="1"/>
          </p:cNvSpPr>
          <p:nvPr>
            <p:ph type="body" idx="1"/>
          </p:nvPr>
        </p:nvSpPr>
        <p:spPr>
          <a:xfrm>
            <a:off x="457200" y="1676400"/>
            <a:ext cx="8458200" cy="4876800"/>
          </a:xfrm>
        </p:spPr>
        <p:txBody>
          <a:bodyPr/>
          <a:lstStyle/>
          <a:p>
            <a:pPr>
              <a:lnSpc>
                <a:spcPct val="90000"/>
              </a:lnSpc>
              <a:buFont typeface="Wingdings" panose="05000000000000000000" pitchFamily="2" charset="2"/>
              <a:buChar char="Ø"/>
            </a:pPr>
            <a:r>
              <a:rPr lang="en-US" altLang="en-US" dirty="0"/>
              <a:t>The difference lies in their relation with respect to the order flow.</a:t>
            </a:r>
          </a:p>
          <a:p>
            <a:pPr>
              <a:lnSpc>
                <a:spcPct val="90000"/>
              </a:lnSpc>
              <a:buFont typeface="Wingdings" panose="05000000000000000000" pitchFamily="2" charset="2"/>
              <a:buChar char="Ø"/>
            </a:pPr>
            <a:r>
              <a:rPr lang="en-US" altLang="en-US" dirty="0"/>
              <a:t>A stop loss order transacts when the market is falling and it is a sell order. Therefore such an order takes liquidity away from the market (it must be accommodated so it provides impetus to any downward movement).</a:t>
            </a:r>
          </a:p>
          <a:p>
            <a:pPr>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806569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3" name="Rectangle 3"/>
          <p:cNvSpPr>
            <a:spLocks noGrp="1" noChangeArrowheads="1"/>
          </p:cNvSpPr>
          <p:nvPr>
            <p:ph type="body" idx="1"/>
          </p:nvPr>
        </p:nvSpPr>
        <p:spPr>
          <a:xfrm>
            <a:off x="304800" y="914400"/>
            <a:ext cx="8686800" cy="5410200"/>
          </a:xfrm>
        </p:spPr>
        <p:txBody>
          <a:bodyPr/>
          <a:lstStyle/>
          <a:p>
            <a:pPr>
              <a:buFont typeface="Wingdings" panose="05000000000000000000" pitchFamily="2" charset="2"/>
              <a:buChar char="Ø"/>
            </a:pPr>
            <a:endParaRPr lang="en-US" altLang="en-US"/>
          </a:p>
          <a:p>
            <a:pPr>
              <a:buFont typeface="Wingdings" panose="05000000000000000000" pitchFamily="2" charset="2"/>
              <a:buChar char="Ø"/>
            </a:pPr>
            <a:r>
              <a:rPr lang="en-US" altLang="en-US"/>
              <a:t>A limit order trades on the opposite side of the market movement. If the market is rising, the upward movement triggers limit sell orders.</a:t>
            </a:r>
          </a:p>
          <a:p>
            <a:pPr>
              <a:buFont typeface="Wingdings" panose="05000000000000000000" pitchFamily="2" charset="2"/>
              <a:buChar char="Ø"/>
            </a:pPr>
            <a:endParaRPr lang="en-US" altLang="en-US"/>
          </a:p>
          <a:p>
            <a:pPr>
              <a:buFont typeface="Wingdings" panose="05000000000000000000" pitchFamily="2" charset="2"/>
              <a:buChar char="Ø"/>
            </a:pPr>
            <a:r>
              <a:rPr lang="en-US" altLang="en-US"/>
              <a:t>Outstanding limit orders provide liquidity to the market.</a:t>
            </a:r>
          </a:p>
          <a:p>
            <a:pPr>
              <a:buFont typeface="Wingdings" panose="05000000000000000000" pitchFamily="2" charset="2"/>
              <a:buNone/>
            </a:pPr>
            <a:endParaRPr lang="en-US" altLang="en-US"/>
          </a:p>
        </p:txBody>
      </p:sp>
    </p:spTree>
    <p:extLst>
      <p:ext uri="{BB962C8B-B14F-4D97-AF65-F5344CB8AC3E}">
        <p14:creationId xmlns:p14="http://schemas.microsoft.com/office/powerpoint/2010/main" val="1643592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lIns="90488" tIns="44450" rIns="90488" bIns="44450"/>
          <a:lstStyle/>
          <a:p>
            <a:pPr>
              <a:buFont typeface="Arial" charset="0"/>
              <a:buChar char="•"/>
            </a:pPr>
            <a:r>
              <a:rPr dirty="0"/>
              <a:t>Dealer markets</a:t>
            </a:r>
          </a:p>
          <a:p>
            <a:pPr>
              <a:buFont typeface="Arial" charset="0"/>
              <a:buChar char="•"/>
            </a:pPr>
            <a:r>
              <a:rPr dirty="0"/>
              <a:t>Electronic communication networks (ECNs)</a:t>
            </a:r>
          </a:p>
          <a:p>
            <a:pPr lvl="1">
              <a:buFont typeface="Arial" charset="0"/>
              <a:buChar char="•"/>
            </a:pPr>
            <a:r>
              <a:rPr dirty="0"/>
              <a:t>Trading systems that automatically execute orders</a:t>
            </a:r>
          </a:p>
          <a:p>
            <a:pPr>
              <a:buFont typeface="Arial" charset="0"/>
              <a:buChar char="•"/>
            </a:pPr>
            <a:r>
              <a:rPr dirty="0"/>
              <a:t>Specialists markets</a:t>
            </a:r>
          </a:p>
          <a:p>
            <a:pPr lvl="1">
              <a:buFont typeface="Arial" charset="0"/>
              <a:buChar char="•"/>
            </a:pPr>
            <a:r>
              <a:rPr dirty="0"/>
              <a:t>Maintain a </a:t>
            </a:r>
            <a:r>
              <a:rPr lang="ja-JP" altLang="en-US" dirty="0">
                <a:latin typeface="Arial" charset="0"/>
              </a:rPr>
              <a:t>“</a:t>
            </a:r>
            <a:r>
              <a:rPr dirty="0"/>
              <a:t>fair and orderly market</a:t>
            </a:r>
            <a:r>
              <a:rPr lang="ja-JP" altLang="en-US" dirty="0">
                <a:latin typeface="Arial" charset="0"/>
              </a:rPr>
              <a:t>”</a:t>
            </a:r>
            <a:endParaRPr altLang="ja-JP" dirty="0">
              <a:latin typeface="Arial" charset="0"/>
            </a:endParaRPr>
          </a:p>
          <a:p>
            <a:pPr lvl="1">
              <a:buFont typeface="Arial" charset="0"/>
              <a:buChar char="•"/>
            </a:pPr>
            <a:r>
              <a:rPr dirty="0"/>
              <a:t>Have been largely replaced by ECNs</a:t>
            </a:r>
          </a:p>
        </p:txBody>
      </p:sp>
      <p:sp>
        <p:nvSpPr>
          <p:cNvPr id="28675" name="Rectangle 2"/>
          <p:cNvSpPr>
            <a:spLocks noGrp="1" noChangeArrowheads="1"/>
          </p:cNvSpPr>
          <p:nvPr>
            <p:ph type="title"/>
          </p:nvPr>
        </p:nvSpPr>
        <p:spPr/>
        <p:txBody>
          <a:bodyPr lIns="90488" tIns="44450" rIns="90488" bIns="44450"/>
          <a:lstStyle/>
          <a:p>
            <a:r>
              <a:rPr lang="en-US" sz="3800" dirty="0"/>
              <a:t>Trading Mechanisms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p:txBody>
          <a:bodyPr lIns="90488" tIns="44450" rIns="90488" bIns="44450"/>
          <a:lstStyle/>
          <a:p>
            <a:pPr>
              <a:buFont typeface="Arial" charset="0"/>
              <a:buChar char="•"/>
            </a:pPr>
            <a:r>
              <a:rPr dirty="0"/>
              <a:t>In the US, the share of electronic trading rose from 16% to 80% in 2000s and was triggered by an interaction of new technologies and new regulations</a:t>
            </a:r>
          </a:p>
          <a:p>
            <a:pPr>
              <a:buFont typeface="Arial" charset="0"/>
              <a:buChar char="•"/>
            </a:pPr>
            <a:r>
              <a:rPr dirty="0"/>
              <a:t>1975: Elimination of fixed commissions on the NYSE  </a:t>
            </a:r>
            <a:endParaRPr lang="en-US" dirty="0"/>
          </a:p>
          <a:p>
            <a:pPr>
              <a:buFont typeface="Arial" charset="0"/>
              <a:buChar char="•"/>
            </a:pPr>
            <a:r>
              <a:rPr dirty="0"/>
              <a:t>199</a:t>
            </a:r>
            <a:r>
              <a:rPr lang="en-US" dirty="0"/>
              <a:t>7</a:t>
            </a:r>
            <a:r>
              <a:rPr dirty="0"/>
              <a:t>: </a:t>
            </a:r>
            <a:r>
              <a:rPr lang="en-US" dirty="0"/>
              <a:t>Limit order display rule </a:t>
            </a:r>
            <a:r>
              <a:rPr dirty="0"/>
              <a:t>on NASDAQ, leading to narrower bid-ask spreads</a:t>
            </a:r>
          </a:p>
        </p:txBody>
      </p:sp>
      <p:sp>
        <p:nvSpPr>
          <p:cNvPr id="29699" name="Rectangle 2"/>
          <p:cNvSpPr>
            <a:spLocks noGrp="1" noChangeArrowheads="1"/>
          </p:cNvSpPr>
          <p:nvPr>
            <p:ph type="title"/>
          </p:nvPr>
        </p:nvSpPr>
        <p:spPr/>
        <p:txBody>
          <a:bodyPr lIns="90488" tIns="44450" rIns="90488" bIns="44450"/>
          <a:lstStyle/>
          <a:p>
            <a:r>
              <a:rPr lang="en-US" sz="3800"/>
              <a:t>The Rise of Electronic Trading</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idx="1"/>
          </p:nvPr>
        </p:nvSpPr>
        <p:spPr/>
        <p:txBody>
          <a:bodyPr lIns="90488" tIns="44450" rIns="90488" bIns="44450"/>
          <a:lstStyle/>
          <a:p>
            <a:pPr>
              <a:buFont typeface="Arial" charset="0"/>
              <a:buChar char="•"/>
            </a:pPr>
            <a:r>
              <a:t>1997 and 2001: Reduction of minimum tick size from one-eighth to one-sixteenth, and 1 cent, respectively</a:t>
            </a:r>
          </a:p>
          <a:p>
            <a:pPr>
              <a:buFont typeface="Arial" charset="0"/>
              <a:buChar char="•"/>
            </a:pPr>
            <a:r>
              <a:t>2000: Emergence of NASDAQ Stock Market</a:t>
            </a:r>
          </a:p>
          <a:p>
            <a:pPr>
              <a:buFont typeface="Arial" charset="0"/>
              <a:buChar char="•"/>
            </a:pPr>
            <a:r>
              <a:t>2006: NYSE is renamed to NYSE Arca after acquiring the electronic Archipelago Exchange</a:t>
            </a:r>
          </a:p>
          <a:p>
            <a:pPr>
              <a:buFont typeface="Arial" charset="0"/>
              <a:buChar char="•"/>
            </a:pPr>
            <a:r>
              <a:t>2007: Creation of National Market System (NMS) to link exchanges electronically</a:t>
            </a:r>
          </a:p>
        </p:txBody>
      </p:sp>
      <p:sp>
        <p:nvSpPr>
          <p:cNvPr id="30723" name="Rectangle 2"/>
          <p:cNvSpPr>
            <a:spLocks noGrp="1" noChangeArrowheads="1"/>
          </p:cNvSpPr>
          <p:nvPr>
            <p:ph type="title"/>
          </p:nvPr>
        </p:nvSpPr>
        <p:spPr/>
        <p:txBody>
          <a:bodyPr lIns="90488" tIns="44450" rIns="90488" bIns="44450"/>
          <a:lstStyle/>
          <a:p>
            <a:r>
              <a:rPr lang="en-US" sz="3800"/>
              <a:t>The Rise of Electronic Trading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8305800" cy="1143000"/>
          </a:xfrm>
        </p:spPr>
        <p:txBody>
          <a:bodyPr lIns="90488" tIns="44450" rIns="90488" bIns="44450"/>
          <a:lstStyle/>
          <a:p>
            <a:r>
              <a:rPr lang="en-US" sz="3200" dirty="0"/>
              <a:t>Figure 3.5 The Effective Spread Fell Dramatically as the Minimum Tick Size Fell</a:t>
            </a:r>
          </a:p>
        </p:txBody>
      </p:sp>
      <p:sp>
        <p:nvSpPr>
          <p:cNvPr id="31747" name="Content Placeholder 1"/>
          <p:cNvSpPr>
            <a:spLocks noGrp="1"/>
          </p:cNvSpPr>
          <p:nvPr>
            <p:ph idx="1"/>
          </p:nvPr>
        </p:nvSpPr>
        <p:spPr>
          <a:xfrm>
            <a:off x="685800" y="5410200"/>
            <a:ext cx="8382000" cy="658813"/>
          </a:xfrm>
        </p:spPr>
        <p:txBody>
          <a:bodyPr/>
          <a:lstStyle/>
          <a:p>
            <a:pPr marL="0" indent="0">
              <a:buFont typeface="Arial" charset="0"/>
              <a:buNone/>
            </a:pPr>
            <a:r>
              <a:t>(Value-weighted average of NYSE-listed shares) </a:t>
            </a:r>
          </a:p>
        </p:txBody>
      </p:sp>
      <p:pic>
        <p:nvPicPr>
          <p:cNvPr id="31748" name="Picture 2"/>
          <p:cNvPicPr>
            <a:picLocks noChangeAspect="1" noChangeArrowheads="1"/>
          </p:cNvPicPr>
          <p:nvPr/>
        </p:nvPicPr>
        <p:blipFill>
          <a:blip r:embed="rId2"/>
          <a:srcRect/>
          <a:stretch>
            <a:fillRect/>
          </a:stretch>
        </p:blipFill>
        <p:spPr bwMode="auto">
          <a:xfrm>
            <a:off x="990600" y="1327150"/>
            <a:ext cx="7272338" cy="405765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lIns="90488" tIns="44450" rIns="90488" bIns="44450"/>
          <a:lstStyle/>
          <a:p>
            <a:pPr>
              <a:buFont typeface="Arial" charset="0"/>
              <a:buChar char="•"/>
            </a:pPr>
            <a:r>
              <a:rPr dirty="0"/>
              <a:t>Privately Held Firms</a:t>
            </a:r>
          </a:p>
          <a:p>
            <a:pPr lvl="1">
              <a:buFont typeface="Arial" charset="0"/>
              <a:buChar char="•"/>
            </a:pPr>
            <a:r>
              <a:rPr dirty="0"/>
              <a:t>Up to 1,999 shareholders (from 2012)</a:t>
            </a:r>
          </a:p>
          <a:p>
            <a:pPr lvl="1">
              <a:buFont typeface="Arial" charset="0"/>
              <a:buChar char="•"/>
            </a:pPr>
            <a:r>
              <a:rPr dirty="0"/>
              <a:t>Raise funds through </a:t>
            </a:r>
            <a:r>
              <a:rPr i="1" dirty="0"/>
              <a:t>private placement</a:t>
            </a:r>
            <a:endParaRPr dirty="0"/>
          </a:p>
          <a:p>
            <a:pPr lvl="1">
              <a:buFont typeface="Arial" charset="0"/>
              <a:buChar char="•"/>
            </a:pPr>
            <a:r>
              <a:rPr dirty="0"/>
              <a:t>Lower liquidity of shares</a:t>
            </a:r>
          </a:p>
          <a:p>
            <a:pPr lvl="1">
              <a:buFont typeface="Arial" charset="0"/>
              <a:buChar char="•"/>
            </a:pPr>
            <a:r>
              <a:rPr dirty="0"/>
              <a:t>Have fewer obligations to release financial statements and other information</a:t>
            </a:r>
          </a:p>
          <a:p>
            <a:pPr>
              <a:spcBef>
                <a:spcPct val="40000"/>
              </a:spcBef>
              <a:buFont typeface="Arial" charset="0"/>
              <a:buChar char="•"/>
            </a:pPr>
            <a:endParaRPr dirty="0"/>
          </a:p>
        </p:txBody>
      </p:sp>
      <p:sp>
        <p:nvSpPr>
          <p:cNvPr id="18435" name="Rectangle 2"/>
          <p:cNvSpPr>
            <a:spLocks noGrp="1" noChangeArrowheads="1"/>
          </p:cNvSpPr>
          <p:nvPr>
            <p:ph type="title"/>
          </p:nvPr>
        </p:nvSpPr>
        <p:spPr/>
        <p:txBody>
          <a:bodyPr lIns="90488" tIns="44450" rIns="90488" bIns="44450"/>
          <a:lstStyle/>
          <a:p>
            <a:r>
              <a:rPr lang="en-US" sz="3800"/>
              <a:t>How Firms Issue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81000" y="1371600"/>
            <a:ext cx="8305800" cy="4876800"/>
          </a:xfrm>
        </p:spPr>
        <p:txBody>
          <a:bodyPr lIns="90488" tIns="44450" rIns="90488" bIns="44450"/>
          <a:lstStyle/>
          <a:p>
            <a:pPr>
              <a:buFont typeface="Arial" charset="0"/>
              <a:buChar char="•"/>
            </a:pPr>
            <a:r>
              <a:rPr dirty="0"/>
              <a:t>NASDAQ</a:t>
            </a:r>
          </a:p>
          <a:p>
            <a:pPr lvl="1">
              <a:buFont typeface="Arial" charset="0"/>
              <a:buChar char="•"/>
            </a:pPr>
            <a:r>
              <a:rPr dirty="0"/>
              <a:t>Lists about 3,000 firms</a:t>
            </a:r>
          </a:p>
          <a:p>
            <a:pPr lvl="1">
              <a:buFont typeface="Arial" charset="0"/>
              <a:buChar char="•"/>
            </a:pPr>
            <a:r>
              <a:rPr dirty="0"/>
              <a:t>Originally, NASDAQ was primarily a dealer market with a price quotation system</a:t>
            </a:r>
          </a:p>
          <a:p>
            <a:pPr lvl="1">
              <a:buFont typeface="Arial" charset="0"/>
              <a:buChar char="•"/>
            </a:pPr>
            <a:r>
              <a:rPr lang="en-US" u="sng" dirty="0">
                <a:hlinkClick r:id="rId2"/>
              </a:rPr>
              <a:t>Dealer collusion</a:t>
            </a:r>
            <a:endParaRPr u="sng" dirty="0"/>
          </a:p>
          <a:p>
            <a:pPr lvl="1">
              <a:buFont typeface="Arial" charset="0"/>
              <a:buChar char="•"/>
            </a:pPr>
            <a:r>
              <a:rPr dirty="0"/>
              <a:t>Today, NASDAQ’s Market Center offers a sophisticated electronic trading platform with automatic trade execution</a:t>
            </a:r>
          </a:p>
          <a:p>
            <a:pPr lvl="1">
              <a:buFont typeface="Arial" charset="0"/>
              <a:buChar char="•"/>
            </a:pPr>
            <a:r>
              <a:rPr dirty="0"/>
              <a:t>Large orders may still be negotiated through brokers and dealers</a:t>
            </a:r>
          </a:p>
        </p:txBody>
      </p:sp>
      <p:sp>
        <p:nvSpPr>
          <p:cNvPr id="32771" name="Rectangle 2"/>
          <p:cNvSpPr>
            <a:spLocks noGrp="1" noChangeArrowheads="1"/>
          </p:cNvSpPr>
          <p:nvPr>
            <p:ph type="title"/>
          </p:nvPr>
        </p:nvSpPr>
        <p:spPr/>
        <p:txBody>
          <a:bodyPr lIns="90488" tIns="44450" rIns="90488" bIns="44450"/>
          <a:lstStyle/>
          <a:p>
            <a:r>
              <a:rPr lang="en-US" sz="3800"/>
              <a:t>U.S. Markets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lIns="90488" tIns="44450" rIns="90488" bIns="44450" rtlCol="0">
            <a:normAutofit lnSpcReduction="10000"/>
          </a:bodyPr>
          <a:lstStyle/>
          <a:p>
            <a:pPr fontAlgn="auto">
              <a:spcAft>
                <a:spcPts val="0"/>
              </a:spcAft>
              <a:defRPr/>
            </a:pPr>
            <a:r>
              <a:rPr dirty="0"/>
              <a:t>The New York Stock Exchange</a:t>
            </a:r>
          </a:p>
          <a:p>
            <a:pPr lvl="1" fontAlgn="auto">
              <a:spcAft>
                <a:spcPts val="0"/>
              </a:spcAft>
              <a:defRPr/>
            </a:pPr>
            <a:r>
              <a:rPr dirty="0"/>
              <a:t>The largest U.S. stock exchange as measured by the value of the stocks listed on the exchange</a:t>
            </a:r>
          </a:p>
          <a:p>
            <a:pPr lvl="1" fontAlgn="auto">
              <a:spcAft>
                <a:spcPts val="0"/>
              </a:spcAft>
              <a:defRPr/>
            </a:pPr>
            <a:r>
              <a:rPr dirty="0"/>
              <a:t>Automatic electronic trading runs side-by-side with traditional broker/specialist system</a:t>
            </a:r>
          </a:p>
          <a:p>
            <a:pPr lvl="2" fontAlgn="auto">
              <a:spcAft>
                <a:spcPts val="0"/>
              </a:spcAft>
              <a:defRPr/>
            </a:pPr>
            <a:r>
              <a:rPr sz="2600" dirty="0" err="1"/>
              <a:t>SuperDot</a:t>
            </a:r>
            <a:r>
              <a:rPr sz="2600" dirty="0"/>
              <a:t> : Electronic order-routing system</a:t>
            </a:r>
          </a:p>
          <a:p>
            <a:pPr lvl="2" fontAlgn="auto">
              <a:spcAft>
                <a:spcPts val="0"/>
              </a:spcAft>
              <a:defRPr/>
            </a:pPr>
            <a:r>
              <a:rPr sz="2600" dirty="0" err="1"/>
              <a:t>DirectPlus</a:t>
            </a:r>
            <a:r>
              <a:rPr sz="2600" dirty="0"/>
              <a:t>: Fully automated execution for small orders</a:t>
            </a:r>
          </a:p>
          <a:p>
            <a:pPr lvl="2" fontAlgn="auto">
              <a:spcAft>
                <a:spcPts val="0"/>
              </a:spcAft>
              <a:defRPr/>
            </a:pPr>
            <a:r>
              <a:rPr sz="2600" dirty="0"/>
              <a:t>Specialists: Handle large orders and maintain orderly trading</a:t>
            </a:r>
          </a:p>
        </p:txBody>
      </p:sp>
      <p:sp>
        <p:nvSpPr>
          <p:cNvPr id="33795" name="Rectangle 2"/>
          <p:cNvSpPr>
            <a:spLocks noGrp="1" noChangeArrowheads="1"/>
          </p:cNvSpPr>
          <p:nvPr>
            <p:ph type="title"/>
          </p:nvPr>
        </p:nvSpPr>
        <p:spPr/>
        <p:txBody>
          <a:bodyPr lIns="90488" tIns="44450" rIns="90488" bIns="44450"/>
          <a:lstStyle/>
          <a:p>
            <a:r>
              <a:rPr lang="en-US" sz="3800"/>
              <a:t>U.S. Markets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lIns="90488" tIns="44450" rIns="90488" bIns="44450"/>
          <a:lstStyle/>
          <a:p>
            <a:pPr>
              <a:buFont typeface="Arial" charset="0"/>
              <a:buChar char="•"/>
            </a:pPr>
            <a:r>
              <a:rPr dirty="0"/>
              <a:t>ECNs</a:t>
            </a:r>
            <a:r>
              <a:rPr lang="en-US" dirty="0"/>
              <a:t> (Electronic Communication Networks) </a:t>
            </a:r>
            <a:endParaRPr dirty="0"/>
          </a:p>
          <a:p>
            <a:pPr lvl="1">
              <a:buFont typeface="Arial" charset="0"/>
              <a:buChar char="•"/>
            </a:pPr>
            <a:r>
              <a:rPr lang="en-US" sz="2000" dirty="0"/>
              <a:t>ECNs are electronic trading venues that automatically match buy and sell orders using a limit order book, without a traditional human market maker stepping in.</a:t>
            </a:r>
          </a:p>
          <a:p>
            <a:pPr lvl="1">
              <a:buFont typeface="Arial" charset="0"/>
              <a:buChar char="•"/>
            </a:pPr>
            <a:r>
              <a:rPr lang="en-US" sz="2000" dirty="0"/>
              <a:t>Collects limit orders (bids and offers), ranks them by price–time priority, automatically matches compatible orders, and publishes quotes to the broader market (often contributing to the NBBO)</a:t>
            </a:r>
          </a:p>
          <a:p>
            <a:pPr lvl="1">
              <a:buFont typeface="Arial" charset="0"/>
              <a:buChar char="•"/>
            </a:pPr>
            <a:r>
              <a:rPr sz="2000" dirty="0"/>
              <a:t>Compete in terms of the speed they can offer</a:t>
            </a:r>
          </a:p>
          <a:p>
            <a:pPr lvl="2">
              <a:buFont typeface="Arial" charset="0"/>
              <a:buChar char="•"/>
            </a:pPr>
            <a:r>
              <a:rPr sz="2000" i="1" dirty="0"/>
              <a:t>Latency</a:t>
            </a:r>
            <a:r>
              <a:rPr sz="2000" dirty="0"/>
              <a:t>: The time it takes to accept, process, and deliver a trading order</a:t>
            </a:r>
          </a:p>
          <a:p>
            <a:pPr lvl="1">
              <a:buFont typeface="Arial" charset="0"/>
              <a:buChar char="•"/>
            </a:pPr>
            <a:r>
              <a:rPr sz="2000" dirty="0"/>
              <a:t>Major ECNs include Direct Edge, BATS, and NYSE </a:t>
            </a:r>
            <a:r>
              <a:rPr sz="2000" dirty="0" err="1"/>
              <a:t>Arca</a:t>
            </a:r>
            <a:endParaRPr sz="2000" dirty="0"/>
          </a:p>
          <a:p>
            <a:pPr lvl="1">
              <a:buFont typeface="Arial" charset="0"/>
              <a:buChar char="•"/>
            </a:pPr>
            <a:endParaRPr dirty="0"/>
          </a:p>
        </p:txBody>
      </p:sp>
      <p:sp>
        <p:nvSpPr>
          <p:cNvPr id="34819" name="Rectangle 2"/>
          <p:cNvSpPr>
            <a:spLocks noGrp="1" noChangeArrowheads="1"/>
          </p:cNvSpPr>
          <p:nvPr>
            <p:ph type="title"/>
          </p:nvPr>
        </p:nvSpPr>
        <p:spPr/>
        <p:txBody>
          <a:bodyPr lIns="90488" tIns="44450" rIns="90488" bIns="44450"/>
          <a:lstStyle/>
          <a:p>
            <a:r>
              <a:rPr lang="en-US" sz="3800"/>
              <a:t>U.S. Markets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lIns="90488" tIns="44450" rIns="90488" bIns="44450" rtlCol="0">
            <a:normAutofit fontScale="77500" lnSpcReduction="20000"/>
          </a:bodyPr>
          <a:lstStyle/>
          <a:p>
            <a:pPr fontAlgn="auto">
              <a:spcAft>
                <a:spcPts val="0"/>
              </a:spcAft>
              <a:defRPr/>
            </a:pPr>
            <a:r>
              <a:rPr dirty="0"/>
              <a:t>Algorithmic Trading</a:t>
            </a:r>
          </a:p>
          <a:p>
            <a:pPr lvl="1" fontAlgn="auto">
              <a:spcAft>
                <a:spcPts val="0"/>
              </a:spcAft>
              <a:defRPr/>
            </a:pPr>
            <a:r>
              <a:rPr dirty="0"/>
              <a:t>The use of computer programs to make trading decisions</a:t>
            </a:r>
          </a:p>
          <a:p>
            <a:pPr lvl="1" fontAlgn="auto">
              <a:spcAft>
                <a:spcPts val="0"/>
              </a:spcAft>
              <a:defRPr/>
            </a:pPr>
            <a:r>
              <a:rPr lang="en-US" dirty="0"/>
              <a:t>Algorithmic trading (a.k.a. </a:t>
            </a:r>
            <a:r>
              <a:rPr lang="en-US" dirty="0" err="1"/>
              <a:t>algo</a:t>
            </a:r>
            <a:r>
              <a:rPr lang="en-US" dirty="0"/>
              <a:t> trading) is when computers automatically place, modify, and cancel trades based on pre-specified rules—speed, price, volume, timing, or signals from data. Humans design the rules; machines execute them fast and consistently.</a:t>
            </a:r>
            <a:endParaRPr dirty="0"/>
          </a:p>
          <a:p>
            <a:pPr fontAlgn="auto">
              <a:spcAft>
                <a:spcPts val="0"/>
              </a:spcAft>
              <a:defRPr/>
            </a:pPr>
            <a:r>
              <a:rPr dirty="0"/>
              <a:t>High-Frequency Trading</a:t>
            </a:r>
          </a:p>
          <a:p>
            <a:pPr lvl="1" fontAlgn="auto">
              <a:spcAft>
                <a:spcPts val="0"/>
              </a:spcAft>
              <a:defRPr/>
            </a:pPr>
            <a:r>
              <a:rPr dirty="0"/>
              <a:t>Special class of algorithmic with very short order execution time </a:t>
            </a:r>
          </a:p>
          <a:p>
            <a:pPr marL="457200" lvl="1" indent="0" fontAlgn="auto">
              <a:spcAft>
                <a:spcPts val="0"/>
              </a:spcAft>
              <a:buNone/>
              <a:defRPr/>
            </a:pPr>
            <a:r>
              <a:rPr lang="en-US" dirty="0">
                <a:hlinkClick r:id="rId2"/>
              </a:rPr>
              <a:t>https://papers.ssrn.com/sol3/papers.cfm?abstract_id=2697604</a:t>
            </a:r>
            <a:endParaRPr lang="en-US" dirty="0"/>
          </a:p>
          <a:p>
            <a:pPr fontAlgn="auto">
              <a:spcAft>
                <a:spcPts val="0"/>
              </a:spcAft>
              <a:defRPr/>
            </a:pPr>
            <a:r>
              <a:rPr dirty="0"/>
              <a:t>Dark Pools </a:t>
            </a:r>
          </a:p>
          <a:p>
            <a:pPr lvl="1" fontAlgn="auto">
              <a:spcAft>
                <a:spcPts val="0"/>
              </a:spcAft>
              <a:defRPr/>
            </a:pPr>
            <a:r>
              <a:rPr dirty="0"/>
              <a:t>Trading venues that preserve anonymity, mainly relevant in block trading</a:t>
            </a:r>
          </a:p>
          <a:p>
            <a:pPr lvl="1" fontAlgn="auto">
              <a:spcAft>
                <a:spcPts val="0"/>
              </a:spcAft>
              <a:defRPr/>
            </a:pPr>
            <a:endParaRPr dirty="0"/>
          </a:p>
        </p:txBody>
      </p:sp>
      <p:sp>
        <p:nvSpPr>
          <p:cNvPr id="35843" name="Rectangle 2"/>
          <p:cNvSpPr>
            <a:spLocks noGrp="1" noChangeArrowheads="1"/>
          </p:cNvSpPr>
          <p:nvPr>
            <p:ph type="title"/>
          </p:nvPr>
        </p:nvSpPr>
        <p:spPr/>
        <p:txBody>
          <a:bodyPr lIns="90488" tIns="44450" rIns="90488" bIns="44450"/>
          <a:lstStyle/>
          <a:p>
            <a:r>
              <a:rPr lang="en-US" sz="3800"/>
              <a:t>New Trading Strategies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lIns="90488" tIns="44450" rIns="90488" bIns="44450"/>
          <a:lstStyle/>
          <a:p>
            <a:pPr>
              <a:buFont typeface="Arial" charset="0"/>
              <a:buChar char="•"/>
            </a:pPr>
            <a:r>
              <a:t>Bond Trading</a:t>
            </a:r>
          </a:p>
          <a:p>
            <a:pPr lvl="1">
              <a:buFont typeface="Arial" charset="0"/>
              <a:buChar char="•"/>
            </a:pPr>
            <a:r>
              <a:t>Most bond trading takes place in the OTC market among bond dealers</a:t>
            </a:r>
          </a:p>
          <a:p>
            <a:pPr lvl="1">
              <a:buFont typeface="Arial" charset="0"/>
              <a:buChar char="•"/>
            </a:pPr>
            <a:r>
              <a:t>NYSE Bonds is the largest centralized bond market of any U.S. exchange</a:t>
            </a:r>
          </a:p>
          <a:p>
            <a:pPr lvl="1">
              <a:buFont typeface="Arial" charset="0"/>
              <a:buChar char="•"/>
            </a:pPr>
            <a:r>
              <a:t>Market for many bond issues is “thin” and is subject to liquidity risk</a:t>
            </a:r>
          </a:p>
          <a:p>
            <a:pPr lvl="1">
              <a:buFont typeface="Arial" charset="0"/>
              <a:buChar char="•"/>
            </a:pPr>
            <a:endParaRPr/>
          </a:p>
        </p:txBody>
      </p:sp>
      <p:sp>
        <p:nvSpPr>
          <p:cNvPr id="36867" name="Rectangle 2"/>
          <p:cNvSpPr>
            <a:spLocks noGrp="1" noChangeArrowheads="1"/>
          </p:cNvSpPr>
          <p:nvPr>
            <p:ph type="title"/>
          </p:nvPr>
        </p:nvSpPr>
        <p:spPr/>
        <p:txBody>
          <a:bodyPr lIns="90488" tIns="44450" rIns="90488" bIns="44450"/>
          <a:lstStyle/>
          <a:p>
            <a:r>
              <a:rPr lang="en-US" sz="3800"/>
              <a:t>New Trading Strategies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ABD1D-DDC3-4201-B5BE-3C1B9E4A8E5F}"/>
              </a:ext>
            </a:extLst>
          </p:cNvPr>
          <p:cNvSpPr>
            <a:spLocks noGrp="1"/>
          </p:cNvSpPr>
          <p:nvPr>
            <p:ph type="title"/>
          </p:nvPr>
        </p:nvSpPr>
        <p:spPr/>
        <p:txBody>
          <a:bodyPr>
            <a:normAutofit fontScale="90000"/>
          </a:bodyPr>
          <a:lstStyle/>
          <a:p>
            <a:r>
              <a:rPr lang="en-US" noProof="0" dirty="0"/>
              <a:t>Figure 3.7 Biggest Stock Markets in the World</a:t>
            </a:r>
          </a:p>
        </p:txBody>
      </p:sp>
      <p:pic>
        <p:nvPicPr>
          <p:cNvPr id="9" name="Picture 8" descr="A bar graph plots dollars in trillion versus market capitalization.">
            <a:extLst>
              <a:ext uri="{FF2B5EF4-FFF2-40B4-BE49-F238E27FC236}">
                <a16:creationId xmlns:a16="http://schemas.microsoft.com/office/drawing/2014/main" id="{A5035C4B-99A2-4448-8F0F-9823599E1FA8}"/>
              </a:ext>
            </a:extLst>
          </p:cNvPr>
          <p:cNvPicPr>
            <a:picLocks noChangeAspect="1"/>
          </p:cNvPicPr>
          <p:nvPr/>
        </p:nvPicPr>
        <p:blipFill>
          <a:blip r:embed="rId3"/>
          <a:stretch>
            <a:fillRect/>
          </a:stretch>
        </p:blipFill>
        <p:spPr>
          <a:xfrm>
            <a:off x="1474963" y="1382763"/>
            <a:ext cx="6194073" cy="4407790"/>
          </a:xfrm>
          <a:prstGeom prst="rect">
            <a:avLst/>
          </a:prstGeom>
        </p:spPr>
      </p:pic>
      <p:sp>
        <p:nvSpPr>
          <p:cNvPr id="5" name="Text Placeholder 4">
            <a:extLst>
              <a:ext uri="{FF2B5EF4-FFF2-40B4-BE49-F238E27FC236}">
                <a16:creationId xmlns:a16="http://schemas.microsoft.com/office/drawing/2014/main" id="{447A4BCD-3B4B-4CAF-8F53-EDE3692958D8}"/>
              </a:ext>
            </a:extLst>
          </p:cNvPr>
          <p:cNvSpPr>
            <a:spLocks noGrp="1"/>
          </p:cNvSpPr>
          <p:nvPr>
            <p:ph type="body" sz="quarter" idx="12"/>
          </p:nvPr>
        </p:nvSpPr>
        <p:spPr>
          <a:xfrm>
            <a:off x="2995449" y="6306206"/>
            <a:ext cx="3173344" cy="208893"/>
          </a:xfrm>
        </p:spPr>
        <p:txBody>
          <a:bodyPr/>
          <a:lstStyle/>
          <a:p>
            <a:r>
              <a:rPr lang="en-US" sz="1200" noProof="0" dirty="0">
                <a:hlinkClick r:id="rId4" action="ppaction://hlinksldjump"/>
              </a:rPr>
              <a:t>Access the text alternative for these images</a:t>
            </a:r>
          </a:p>
        </p:txBody>
      </p:sp>
      <p:sp>
        <p:nvSpPr>
          <p:cNvPr id="8" name="Text Placeholder 7">
            <a:extLst>
              <a:ext uri="{FF2B5EF4-FFF2-40B4-BE49-F238E27FC236}">
                <a16:creationId xmlns:a16="http://schemas.microsoft.com/office/drawing/2014/main" id="{D7B9847B-4703-4A21-9848-F8519DE36E6B}"/>
              </a:ext>
            </a:extLst>
          </p:cNvPr>
          <p:cNvSpPr>
            <a:spLocks noGrp="1"/>
          </p:cNvSpPr>
          <p:nvPr>
            <p:ph type="body" sz="quarter" idx="13"/>
          </p:nvPr>
        </p:nvSpPr>
        <p:spPr/>
        <p:txBody>
          <a:bodyPr/>
          <a:lstStyle/>
          <a:p>
            <a:r>
              <a:rPr lang="en-US" noProof="0" dirty="0"/>
              <a:t>Source: https://www.stockmarketclock.com/exchanges, December 2018.</a:t>
            </a: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35704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14400" y="304800"/>
            <a:ext cx="7162800" cy="838200"/>
          </a:xfrm>
        </p:spPr>
        <p:txBody>
          <a:bodyPr/>
          <a:lstStyle/>
          <a:p>
            <a:br>
              <a:rPr lang="en-US" altLang="en-US" sz="4000" b="1" dirty="0"/>
            </a:br>
            <a:r>
              <a:rPr lang="en-US" altLang="en-US" sz="3200" dirty="0"/>
              <a:t>Short sale: </a:t>
            </a:r>
            <a:r>
              <a:rPr lang="en-US" altLang="en-US" sz="3200" i="1" dirty="0"/>
              <a:t>sale of a security that you do not own</a:t>
            </a:r>
            <a:br>
              <a:rPr lang="en-US" altLang="en-US" i="1" dirty="0"/>
            </a:br>
            <a:endParaRPr lang="en-US" altLang="en-US" i="1" dirty="0"/>
          </a:p>
        </p:txBody>
      </p:sp>
      <p:sp>
        <p:nvSpPr>
          <p:cNvPr id="62467" name="Rectangle 3"/>
          <p:cNvSpPr>
            <a:spLocks noGrp="1" noChangeArrowheads="1"/>
          </p:cNvSpPr>
          <p:nvPr>
            <p:ph type="body" idx="1"/>
          </p:nvPr>
        </p:nvSpPr>
        <p:spPr>
          <a:xfrm>
            <a:off x="477644" y="1752600"/>
            <a:ext cx="8305800" cy="3200400"/>
          </a:xfrm>
        </p:spPr>
        <p:txBody>
          <a:bodyPr/>
          <a:lstStyle/>
          <a:p>
            <a:pPr>
              <a:buFont typeface="Wingdings" panose="05000000000000000000" pitchFamily="2" charset="2"/>
              <a:buNone/>
            </a:pPr>
            <a:endParaRPr lang="en-US" altLang="en-US" sz="2800" dirty="0"/>
          </a:p>
          <a:p>
            <a:pPr>
              <a:buFont typeface="Wingdings" panose="05000000000000000000" pitchFamily="2" charset="2"/>
              <a:buChar char="Ø"/>
            </a:pPr>
            <a:r>
              <a:rPr lang="en-US" altLang="en-US" dirty="0"/>
              <a:t>To sell it, you must borrow it from someone who owns it. You get some cash from the sale of the security but you remain indebted to the lender for the security.</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11140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5" name="Rectangle 3"/>
          <p:cNvSpPr>
            <a:spLocks noGrp="1" noChangeArrowheads="1"/>
          </p:cNvSpPr>
          <p:nvPr>
            <p:ph type="body" idx="1"/>
          </p:nvPr>
        </p:nvSpPr>
        <p:spPr>
          <a:xfrm>
            <a:off x="381000" y="1371600"/>
            <a:ext cx="8382000" cy="4953000"/>
          </a:xfrm>
        </p:spPr>
        <p:txBody>
          <a:bodyPr/>
          <a:lstStyle/>
          <a:p>
            <a:pPr>
              <a:buFont typeface="Wingdings" panose="05000000000000000000" pitchFamily="2" charset="2"/>
              <a:buChar char="Ø"/>
            </a:pPr>
            <a:r>
              <a:rPr lang="en-US" altLang="en-US" dirty="0"/>
              <a:t>The trader engaging in such a strategy expects the security to decline in value.</a:t>
            </a:r>
          </a:p>
          <a:p>
            <a:pPr>
              <a:buFont typeface="Wingdings" panose="05000000000000000000" pitchFamily="2" charset="2"/>
              <a:buChar char="Ø"/>
            </a:pPr>
            <a:r>
              <a:rPr lang="en-US" altLang="en-US" dirty="0"/>
              <a:t>As, if it is the case, he will be able to buy back the security at the a price lower than the price at which he sold.</a:t>
            </a:r>
          </a:p>
          <a:p>
            <a:pPr>
              <a:buFont typeface="Wingdings" panose="05000000000000000000" pitchFamily="2" charset="2"/>
              <a:buChar char="Ø"/>
            </a:pPr>
            <a:r>
              <a:rPr lang="en-US" altLang="en-US" dirty="0"/>
              <a:t>The profit margin comes from that difference in prices.</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1231032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8600" y="228600"/>
            <a:ext cx="8229600" cy="1143000"/>
          </a:xfrm>
        </p:spPr>
        <p:txBody>
          <a:bodyPr/>
          <a:lstStyle/>
          <a:p>
            <a:r>
              <a:rPr lang="en-US" altLang="en-US"/>
              <a:t>Short sale - Initial conditions</a:t>
            </a:r>
          </a:p>
        </p:txBody>
      </p:sp>
      <p:sp>
        <p:nvSpPr>
          <p:cNvPr id="547843" name="Rectangle 3"/>
          <p:cNvSpPr>
            <a:spLocks noGrp="1" noChangeArrowheads="1"/>
          </p:cNvSpPr>
          <p:nvPr>
            <p:ph type="body" idx="1"/>
          </p:nvPr>
        </p:nvSpPr>
        <p:spPr>
          <a:xfrm>
            <a:off x="612775" y="2373312"/>
            <a:ext cx="8074025" cy="3875087"/>
          </a:xfrm>
        </p:spPr>
        <p:txBody>
          <a:bodyPr/>
          <a:lstStyle/>
          <a:p>
            <a:pPr>
              <a:lnSpc>
                <a:spcPct val="90000"/>
              </a:lnSpc>
              <a:buFont typeface="Wingdings" panose="05000000000000000000" pitchFamily="2" charset="2"/>
              <a:buNone/>
            </a:pPr>
            <a:r>
              <a:rPr lang="en-US" altLang="en-US" sz="2800" dirty="0"/>
              <a:t>Z Corp		100 Shares</a:t>
            </a:r>
          </a:p>
          <a:p>
            <a:pPr>
              <a:lnSpc>
                <a:spcPct val="90000"/>
              </a:lnSpc>
              <a:buFont typeface="Wingdings" panose="05000000000000000000" pitchFamily="2" charset="2"/>
              <a:buNone/>
            </a:pPr>
            <a:r>
              <a:rPr lang="en-US" altLang="en-US" sz="2800" dirty="0"/>
              <a:t>50%			Initial Margin</a:t>
            </a:r>
          </a:p>
          <a:p>
            <a:pPr>
              <a:lnSpc>
                <a:spcPct val="90000"/>
              </a:lnSpc>
              <a:buFont typeface="Wingdings" panose="05000000000000000000" pitchFamily="2" charset="2"/>
              <a:buNone/>
            </a:pPr>
            <a:r>
              <a:rPr lang="en-US" altLang="en-US" sz="2800" dirty="0"/>
              <a:t>30%			Maintenance Margin</a:t>
            </a:r>
          </a:p>
          <a:p>
            <a:pPr>
              <a:lnSpc>
                <a:spcPct val="90000"/>
              </a:lnSpc>
              <a:buFont typeface="Wingdings" panose="05000000000000000000" pitchFamily="2" charset="2"/>
              <a:buNone/>
            </a:pPr>
            <a:r>
              <a:rPr lang="en-US" altLang="en-US" sz="2800" dirty="0"/>
              <a:t>$100			Initial Price</a:t>
            </a:r>
          </a:p>
          <a:p>
            <a:pPr>
              <a:lnSpc>
                <a:spcPct val="90000"/>
              </a:lnSpc>
              <a:buFont typeface="Wingdings" panose="05000000000000000000" pitchFamily="2" charset="2"/>
              <a:buNone/>
            </a:pPr>
            <a:endParaRPr lang="en-US" altLang="en-US" sz="2800" dirty="0"/>
          </a:p>
          <a:p>
            <a:pPr>
              <a:lnSpc>
                <a:spcPct val="90000"/>
              </a:lnSpc>
              <a:buFont typeface="Wingdings" panose="05000000000000000000" pitchFamily="2" charset="2"/>
              <a:buNone/>
            </a:pPr>
            <a:r>
              <a:rPr lang="en-US" altLang="en-US" sz="2800" dirty="0"/>
              <a:t>Sale Proceeds	$10,000</a:t>
            </a:r>
          </a:p>
          <a:p>
            <a:pPr>
              <a:lnSpc>
                <a:spcPct val="90000"/>
              </a:lnSpc>
              <a:buFont typeface="Wingdings" panose="05000000000000000000" pitchFamily="2" charset="2"/>
              <a:buNone/>
            </a:pPr>
            <a:r>
              <a:rPr lang="en-US" altLang="en-US" sz="2800" dirty="0"/>
              <a:t>Margin &amp; Equity	  $5,000</a:t>
            </a:r>
          </a:p>
          <a:p>
            <a:pPr>
              <a:lnSpc>
                <a:spcPct val="90000"/>
              </a:lnSpc>
              <a:buFont typeface="Wingdings" panose="05000000000000000000" pitchFamily="2" charset="2"/>
              <a:buNone/>
            </a:pPr>
            <a:r>
              <a:rPr lang="en-US" altLang="en-US" sz="2800" dirty="0"/>
              <a:t>Stock Owed 	  	$10,000</a:t>
            </a:r>
          </a:p>
        </p:txBody>
      </p:sp>
    </p:spTree>
    <p:extLst>
      <p:ext uri="{BB962C8B-B14F-4D97-AF65-F5344CB8AC3E}">
        <p14:creationId xmlns:p14="http://schemas.microsoft.com/office/powerpoint/2010/main" val="265896682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28600" y="152400"/>
            <a:ext cx="8229600" cy="1143000"/>
          </a:xfrm>
        </p:spPr>
        <p:txBody>
          <a:bodyPr/>
          <a:lstStyle/>
          <a:p>
            <a:r>
              <a:rPr lang="en-US" altLang="en-US" dirty="0"/>
              <a:t>Short sale -</a:t>
            </a:r>
            <a:r>
              <a:rPr lang="en-US" altLang="en-US" sz="4000" dirty="0"/>
              <a:t> Maintenance margin</a:t>
            </a:r>
          </a:p>
        </p:txBody>
      </p:sp>
      <p:sp>
        <p:nvSpPr>
          <p:cNvPr id="548867" name="Rectangle 3"/>
          <p:cNvSpPr>
            <a:spLocks noGrp="1" noChangeArrowheads="1"/>
          </p:cNvSpPr>
          <p:nvPr>
            <p:ph type="body" idx="1"/>
          </p:nvPr>
        </p:nvSpPr>
        <p:spPr>
          <a:xfrm>
            <a:off x="457200" y="1676400"/>
            <a:ext cx="8229600" cy="4038600"/>
          </a:xfrm>
        </p:spPr>
        <p:txBody>
          <a:bodyPr/>
          <a:lstStyle/>
          <a:p>
            <a:pPr>
              <a:lnSpc>
                <a:spcPct val="90000"/>
              </a:lnSpc>
              <a:buFont typeface="Wingdings" panose="05000000000000000000" pitchFamily="2" charset="2"/>
              <a:buNone/>
            </a:pPr>
            <a:r>
              <a:rPr lang="en-US" altLang="en-US" dirty="0"/>
              <a:t>Stock Price Rises to $110</a:t>
            </a:r>
          </a:p>
          <a:p>
            <a:pPr>
              <a:lnSpc>
                <a:spcPct val="90000"/>
              </a:lnSpc>
              <a:buFont typeface="Wingdings" panose="05000000000000000000" pitchFamily="2" charset="2"/>
              <a:buNone/>
            </a:pPr>
            <a:endParaRPr lang="en-US" altLang="en-US" dirty="0"/>
          </a:p>
          <a:p>
            <a:pPr>
              <a:lnSpc>
                <a:spcPct val="90000"/>
              </a:lnSpc>
              <a:buFont typeface="Wingdings" panose="05000000000000000000" pitchFamily="2" charset="2"/>
              <a:buNone/>
            </a:pPr>
            <a:r>
              <a:rPr lang="en-US" altLang="en-US" dirty="0"/>
              <a:t>Sale Proceeds			$10,000</a:t>
            </a:r>
          </a:p>
          <a:p>
            <a:pPr>
              <a:lnSpc>
                <a:spcPct val="90000"/>
              </a:lnSpc>
              <a:buFont typeface="Wingdings" panose="05000000000000000000" pitchFamily="2" charset="2"/>
              <a:buNone/>
            </a:pPr>
            <a:r>
              <a:rPr lang="en-US" altLang="en-US" dirty="0"/>
              <a:t>Initial Margin			  $5,000</a:t>
            </a:r>
          </a:p>
          <a:p>
            <a:pPr>
              <a:lnSpc>
                <a:spcPct val="90000"/>
              </a:lnSpc>
              <a:buFont typeface="Wingdings" panose="05000000000000000000" pitchFamily="2" charset="2"/>
              <a:buNone/>
            </a:pPr>
            <a:r>
              <a:rPr lang="en-US" altLang="en-US" dirty="0"/>
              <a:t>Stock Owed			$11,000</a:t>
            </a:r>
          </a:p>
          <a:p>
            <a:pPr>
              <a:lnSpc>
                <a:spcPct val="90000"/>
              </a:lnSpc>
              <a:buFont typeface="Wingdings" panose="05000000000000000000" pitchFamily="2" charset="2"/>
              <a:buNone/>
            </a:pPr>
            <a:r>
              <a:rPr lang="en-US" altLang="en-US" dirty="0"/>
              <a:t>Net Equity			    	  $4,000</a:t>
            </a:r>
          </a:p>
          <a:p>
            <a:pPr>
              <a:lnSpc>
                <a:spcPct val="90000"/>
              </a:lnSpc>
              <a:buFont typeface="Wingdings" panose="05000000000000000000" pitchFamily="2" charset="2"/>
              <a:buNone/>
            </a:pPr>
            <a:r>
              <a:rPr lang="en-US" altLang="en-US" dirty="0"/>
              <a:t>Margin %  (4000/11000)	      36%	</a:t>
            </a:r>
          </a:p>
        </p:txBody>
      </p:sp>
    </p:spTree>
    <p:extLst>
      <p:ext uri="{BB962C8B-B14F-4D97-AF65-F5344CB8AC3E}">
        <p14:creationId xmlns:p14="http://schemas.microsoft.com/office/powerpoint/2010/main" val="7242366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lIns="90488" tIns="44450" rIns="90488" bIns="44450"/>
          <a:lstStyle/>
          <a:p>
            <a:pPr>
              <a:buFont typeface="Arial" charset="0"/>
              <a:buChar char="•"/>
            </a:pPr>
            <a:r>
              <a:rPr dirty="0"/>
              <a:t>Publicly Traded Companies</a:t>
            </a:r>
          </a:p>
          <a:p>
            <a:pPr lvl="1">
              <a:buFont typeface="Arial" charset="0"/>
              <a:buChar char="•"/>
            </a:pPr>
            <a:r>
              <a:rPr dirty="0"/>
              <a:t>Raise capital from a wider range of investors through </a:t>
            </a:r>
            <a:r>
              <a:rPr i="1" dirty="0"/>
              <a:t>initial public offering </a:t>
            </a:r>
            <a:r>
              <a:rPr dirty="0"/>
              <a:t>(IPO)</a:t>
            </a:r>
          </a:p>
          <a:p>
            <a:pPr lvl="1">
              <a:buFont typeface="Arial" charset="0"/>
              <a:buChar char="•"/>
            </a:pPr>
            <a:r>
              <a:rPr dirty="0"/>
              <a:t>Public offerings are marketed by investment bankers or </a:t>
            </a:r>
            <a:r>
              <a:rPr i="1" dirty="0"/>
              <a:t>underwriters</a:t>
            </a:r>
            <a:endParaRPr dirty="0"/>
          </a:p>
          <a:p>
            <a:pPr lvl="1">
              <a:buFont typeface="Arial" charset="0"/>
              <a:buChar char="•"/>
            </a:pPr>
            <a:r>
              <a:rPr dirty="0"/>
              <a:t>Registration must be filed with the SEC</a:t>
            </a:r>
          </a:p>
          <a:p>
            <a:pPr>
              <a:spcBef>
                <a:spcPct val="40000"/>
              </a:spcBef>
              <a:buFont typeface="Arial" charset="0"/>
              <a:buChar char="•"/>
            </a:pPr>
            <a:endParaRPr dirty="0"/>
          </a:p>
        </p:txBody>
      </p:sp>
      <p:sp>
        <p:nvSpPr>
          <p:cNvPr id="19459" name="Rectangle 2"/>
          <p:cNvSpPr>
            <a:spLocks noGrp="1" noChangeArrowheads="1"/>
          </p:cNvSpPr>
          <p:nvPr>
            <p:ph type="title"/>
          </p:nvPr>
        </p:nvSpPr>
        <p:spPr/>
        <p:txBody>
          <a:bodyPr lIns="90488" tIns="44450" rIns="90488" bIns="44450"/>
          <a:lstStyle/>
          <a:p>
            <a:r>
              <a:rPr lang="en-US" sz="3800"/>
              <a:t>How Firms Issue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152400" y="152400"/>
            <a:ext cx="8229600" cy="1143000"/>
          </a:xfrm>
        </p:spPr>
        <p:txBody>
          <a:bodyPr/>
          <a:lstStyle/>
          <a:p>
            <a:r>
              <a:rPr lang="en-US" altLang="en-US" dirty="0"/>
              <a:t>Short sale - Margin call</a:t>
            </a:r>
          </a:p>
        </p:txBody>
      </p:sp>
      <p:sp>
        <p:nvSpPr>
          <p:cNvPr id="549891" name="Rectangle 3"/>
          <p:cNvSpPr>
            <a:spLocks noGrp="1" noChangeArrowheads="1"/>
          </p:cNvSpPr>
          <p:nvPr>
            <p:ph type="body" idx="1"/>
          </p:nvPr>
        </p:nvSpPr>
        <p:spPr>
          <a:xfrm>
            <a:off x="304800" y="1600200"/>
            <a:ext cx="8534400" cy="3886200"/>
          </a:xfrm>
        </p:spPr>
        <p:txBody>
          <a:bodyPr/>
          <a:lstStyle/>
          <a:p>
            <a:pPr>
              <a:lnSpc>
                <a:spcPct val="90000"/>
              </a:lnSpc>
              <a:buFont typeface="Wingdings" panose="05000000000000000000" pitchFamily="2" charset="2"/>
              <a:buNone/>
            </a:pPr>
            <a:r>
              <a:rPr lang="en-US" altLang="en-US" sz="2800" dirty="0"/>
              <a:t>How much can the stock price rise before a margin call?</a:t>
            </a:r>
          </a:p>
          <a:p>
            <a:pPr>
              <a:lnSpc>
                <a:spcPct val="90000"/>
              </a:lnSpc>
              <a:buFont typeface="Wingdings" panose="05000000000000000000" pitchFamily="2" charset="2"/>
              <a:buNone/>
            </a:pPr>
            <a:endParaRPr lang="en-US" altLang="en-US" sz="2800" dirty="0"/>
          </a:p>
          <a:p>
            <a:pPr>
              <a:lnSpc>
                <a:spcPct val="90000"/>
              </a:lnSpc>
              <a:buFont typeface="Wingdings" panose="05000000000000000000" pitchFamily="2" charset="2"/>
              <a:buNone/>
            </a:pPr>
            <a:r>
              <a:rPr lang="en-US" altLang="en-US" sz="2800" dirty="0"/>
              <a:t>	($15,000* - 100P) / (100P) = 30%</a:t>
            </a:r>
          </a:p>
          <a:p>
            <a:pPr>
              <a:lnSpc>
                <a:spcPct val="90000"/>
              </a:lnSpc>
              <a:buFont typeface="Wingdings" panose="05000000000000000000" pitchFamily="2" charset="2"/>
              <a:buNone/>
            </a:pPr>
            <a:r>
              <a:rPr lang="en-US" altLang="en-US" sz="2800" dirty="0"/>
              <a:t>	P = $115.38  </a:t>
            </a:r>
          </a:p>
          <a:p>
            <a:pPr>
              <a:lnSpc>
                <a:spcPct val="90000"/>
              </a:lnSpc>
              <a:buFont typeface="Wingdings" panose="05000000000000000000" pitchFamily="2" charset="2"/>
              <a:buNone/>
            </a:pPr>
            <a:endParaRPr lang="en-US" altLang="en-US" sz="2800" dirty="0"/>
          </a:p>
          <a:p>
            <a:pPr>
              <a:lnSpc>
                <a:spcPct val="90000"/>
              </a:lnSpc>
              <a:buFont typeface="Wingdings" panose="05000000000000000000" pitchFamily="2" charset="2"/>
              <a:buNone/>
            </a:pPr>
            <a:r>
              <a:rPr lang="en-US" altLang="en-US" sz="2800" dirty="0"/>
              <a:t>*  Initial margin plus sale proceeds</a:t>
            </a:r>
          </a:p>
          <a:p>
            <a:pPr>
              <a:lnSpc>
                <a:spcPct val="90000"/>
              </a:lnSpc>
              <a:buFont typeface="Wingdings" panose="05000000000000000000" pitchFamily="2" charset="2"/>
              <a:buNone/>
            </a:pPr>
            <a:r>
              <a:rPr lang="en-US" altLang="en-US" sz="2800" dirty="0"/>
              <a:t>					</a:t>
            </a:r>
          </a:p>
        </p:txBody>
      </p:sp>
    </p:spTree>
    <p:extLst>
      <p:ext uri="{BB962C8B-B14F-4D97-AF65-F5344CB8AC3E}">
        <p14:creationId xmlns:p14="http://schemas.microsoft.com/office/powerpoint/2010/main" val="350187248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body" idx="1"/>
          </p:nvPr>
        </p:nvSpPr>
        <p:spPr>
          <a:xfrm>
            <a:off x="457200" y="1981200"/>
            <a:ext cx="8382000" cy="3657600"/>
          </a:xfrm>
          <a:noFill/>
          <a:ln/>
          <a:extLst>
            <a:ext uri="{91240B29-F687-4F45-9708-019B960494DF}">
              <a14:hiddenLine xmlns:a14="http://schemas.microsoft.com/office/drawing/2010/main" w="12700">
                <a:solidFill>
                  <a:schemeClr val="tx1"/>
                </a:solidFill>
                <a:miter lim="800000"/>
                <a:headEnd/>
                <a:tailEnd/>
              </a14:hiddenLine>
            </a:ext>
          </a:extLst>
        </p:spPr>
        <p:txBody>
          <a:bodyPr lIns="90484" tIns="44448" rIns="90484" bIns="44448"/>
          <a:lstStyle/>
          <a:p>
            <a:pPr>
              <a:lnSpc>
                <a:spcPct val="90000"/>
              </a:lnSpc>
              <a:buClr>
                <a:schemeClr val="tx1"/>
              </a:buClr>
              <a:buFontTx/>
              <a:buChar char="•"/>
            </a:pPr>
            <a:r>
              <a:rPr lang="en-US" altLang="en-US"/>
              <a:t>Using only a portion of the proceeds for an investment.</a:t>
            </a:r>
          </a:p>
          <a:p>
            <a:pPr>
              <a:lnSpc>
                <a:spcPct val="90000"/>
              </a:lnSpc>
              <a:buClr>
                <a:schemeClr val="tx1"/>
              </a:buClr>
              <a:buFontTx/>
              <a:buChar char="•"/>
            </a:pPr>
            <a:endParaRPr lang="en-US" altLang="en-US"/>
          </a:p>
          <a:p>
            <a:pPr>
              <a:lnSpc>
                <a:spcPct val="90000"/>
              </a:lnSpc>
              <a:buClr>
                <a:schemeClr val="tx1"/>
              </a:buClr>
              <a:buFontTx/>
              <a:buChar char="•"/>
            </a:pPr>
            <a:r>
              <a:rPr lang="en-US" altLang="en-US"/>
              <a:t>Borrow remaining component.</a:t>
            </a:r>
          </a:p>
          <a:p>
            <a:pPr>
              <a:lnSpc>
                <a:spcPct val="90000"/>
              </a:lnSpc>
              <a:buClr>
                <a:schemeClr val="tx1"/>
              </a:buClr>
              <a:buFontTx/>
              <a:buChar char="•"/>
            </a:pPr>
            <a:endParaRPr lang="en-US" altLang="en-US"/>
          </a:p>
          <a:p>
            <a:pPr>
              <a:lnSpc>
                <a:spcPct val="90000"/>
              </a:lnSpc>
              <a:buClr>
                <a:schemeClr val="tx1"/>
              </a:buClr>
              <a:buFontTx/>
              <a:buChar char="•"/>
            </a:pPr>
            <a:r>
              <a:rPr lang="en-US" altLang="en-US"/>
              <a:t>Margin arrangements differ for stocks and futures.</a:t>
            </a:r>
          </a:p>
        </p:txBody>
      </p:sp>
      <p:sp>
        <p:nvSpPr>
          <p:cNvPr id="552963" name="Rectangle 3"/>
          <p:cNvSpPr>
            <a:spLocks noGrp="1" noChangeArrowheads="1"/>
          </p:cNvSpPr>
          <p:nvPr>
            <p:ph type="title"/>
          </p:nvPr>
        </p:nvSpPr>
        <p:spPr>
          <a:xfrm>
            <a:off x="228600" y="228600"/>
            <a:ext cx="8229600" cy="1219200"/>
          </a:xfrm>
        </p:spPr>
        <p:txBody>
          <a:bodyPr/>
          <a:lstStyle/>
          <a:p>
            <a:r>
              <a:rPr lang="en-US" altLang="en-US" dirty="0"/>
              <a:t>Margin trading</a:t>
            </a:r>
          </a:p>
        </p:txBody>
      </p:sp>
    </p:spTree>
    <p:extLst>
      <p:ext uri="{BB962C8B-B14F-4D97-AF65-F5344CB8AC3E}">
        <p14:creationId xmlns:p14="http://schemas.microsoft.com/office/powerpoint/2010/main" val="308250383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body" idx="1"/>
          </p:nvPr>
        </p:nvSpPr>
        <p:spPr>
          <a:xfrm>
            <a:off x="533400" y="1524000"/>
            <a:ext cx="8229600" cy="4495800"/>
          </a:xfrm>
          <a:noFill/>
          <a:ln/>
          <a:extLst>
            <a:ext uri="{91240B29-F687-4F45-9708-019B960494DF}">
              <a14:hiddenLine xmlns:a14="http://schemas.microsoft.com/office/drawing/2010/main" w="12700">
                <a:solidFill>
                  <a:schemeClr val="tx1"/>
                </a:solidFill>
                <a:miter lim="800000"/>
                <a:headEnd/>
                <a:tailEnd/>
              </a14:hiddenLine>
            </a:ext>
          </a:extLst>
        </p:spPr>
        <p:txBody>
          <a:bodyPr lIns="90484" tIns="44448" rIns="90484" bIns="44448"/>
          <a:lstStyle/>
          <a:p>
            <a:pPr>
              <a:lnSpc>
                <a:spcPct val="85000"/>
              </a:lnSpc>
              <a:spcBef>
                <a:spcPct val="15000"/>
              </a:spcBef>
              <a:buSzTx/>
              <a:buFont typeface="Wingdings" panose="05000000000000000000" pitchFamily="2" charset="2"/>
              <a:buChar char="Ø"/>
            </a:pPr>
            <a:r>
              <a:rPr lang="en-US" altLang="en-US"/>
              <a:t>Maximum margin</a:t>
            </a:r>
          </a:p>
          <a:p>
            <a:pPr lvl="1">
              <a:lnSpc>
                <a:spcPct val="85000"/>
              </a:lnSpc>
              <a:spcBef>
                <a:spcPct val="15000"/>
              </a:spcBef>
              <a:buSzTx/>
            </a:pPr>
            <a:r>
              <a:rPr lang="en-US" altLang="en-US" sz="3200"/>
              <a:t>Currently 50%</a:t>
            </a:r>
          </a:p>
          <a:p>
            <a:pPr lvl="1">
              <a:lnSpc>
                <a:spcPct val="85000"/>
              </a:lnSpc>
              <a:spcBef>
                <a:spcPct val="15000"/>
              </a:spcBef>
              <a:buSzTx/>
            </a:pPr>
            <a:r>
              <a:rPr lang="en-US" altLang="en-US" sz="3200"/>
              <a:t>Set by the Fed</a:t>
            </a:r>
          </a:p>
          <a:p>
            <a:pPr lvl="1">
              <a:lnSpc>
                <a:spcPct val="85000"/>
              </a:lnSpc>
              <a:spcBef>
                <a:spcPct val="15000"/>
              </a:spcBef>
              <a:buSzTx/>
            </a:pPr>
            <a:endParaRPr lang="en-US" altLang="en-US" sz="3200"/>
          </a:p>
          <a:p>
            <a:pPr>
              <a:lnSpc>
                <a:spcPct val="85000"/>
              </a:lnSpc>
              <a:spcBef>
                <a:spcPct val="15000"/>
              </a:spcBef>
              <a:buSzTx/>
              <a:buFont typeface="Wingdings" panose="05000000000000000000" pitchFamily="2" charset="2"/>
              <a:buChar char="Ø"/>
            </a:pPr>
            <a:r>
              <a:rPr lang="en-US" altLang="en-US"/>
              <a:t>Maintenance margin</a:t>
            </a:r>
          </a:p>
          <a:p>
            <a:pPr lvl="1">
              <a:lnSpc>
                <a:spcPct val="85000"/>
              </a:lnSpc>
              <a:spcBef>
                <a:spcPct val="15000"/>
              </a:spcBef>
              <a:buSzTx/>
            </a:pPr>
            <a:r>
              <a:rPr lang="en-US" altLang="en-US" sz="3200"/>
              <a:t>Minimum level the equity margin can be</a:t>
            </a:r>
          </a:p>
          <a:p>
            <a:pPr lvl="1">
              <a:lnSpc>
                <a:spcPct val="85000"/>
              </a:lnSpc>
              <a:spcBef>
                <a:spcPct val="15000"/>
              </a:spcBef>
              <a:buSzTx/>
            </a:pPr>
            <a:endParaRPr lang="en-US" altLang="en-US" sz="3200"/>
          </a:p>
          <a:p>
            <a:pPr>
              <a:lnSpc>
                <a:spcPct val="85000"/>
              </a:lnSpc>
              <a:spcBef>
                <a:spcPct val="15000"/>
              </a:spcBef>
              <a:buSzTx/>
              <a:buFont typeface="Wingdings" panose="05000000000000000000" pitchFamily="2" charset="2"/>
              <a:buChar char="Ø"/>
            </a:pPr>
            <a:r>
              <a:rPr lang="en-US" altLang="en-US"/>
              <a:t>Margin call</a:t>
            </a:r>
          </a:p>
          <a:p>
            <a:pPr lvl="1">
              <a:lnSpc>
                <a:spcPct val="85000"/>
              </a:lnSpc>
              <a:spcBef>
                <a:spcPct val="15000"/>
              </a:spcBef>
              <a:buSzTx/>
            </a:pPr>
            <a:r>
              <a:rPr lang="en-US" altLang="en-US" sz="3200"/>
              <a:t>Call for more equity funds</a:t>
            </a:r>
            <a:endParaRPr lang="en-US" altLang="en-US" sz="2500"/>
          </a:p>
        </p:txBody>
      </p:sp>
      <p:sp>
        <p:nvSpPr>
          <p:cNvPr id="553987" name="Rectangle 3"/>
          <p:cNvSpPr>
            <a:spLocks noGrp="1" noChangeArrowheads="1"/>
          </p:cNvSpPr>
          <p:nvPr>
            <p:ph type="title"/>
          </p:nvPr>
        </p:nvSpPr>
        <p:spPr>
          <a:xfrm>
            <a:off x="381000" y="381000"/>
            <a:ext cx="8229600" cy="1143000"/>
          </a:xfrm>
        </p:spPr>
        <p:txBody>
          <a:bodyPr/>
          <a:lstStyle/>
          <a:p>
            <a:r>
              <a:rPr lang="en-US" altLang="en-US"/>
              <a:t>Stock margin trading</a:t>
            </a:r>
          </a:p>
        </p:txBody>
      </p:sp>
    </p:spTree>
    <p:extLst>
      <p:ext uri="{BB962C8B-B14F-4D97-AF65-F5344CB8AC3E}">
        <p14:creationId xmlns:p14="http://schemas.microsoft.com/office/powerpoint/2010/main" val="96520880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body" idx="1"/>
          </p:nvPr>
        </p:nvSpPr>
        <p:spPr>
          <a:xfrm>
            <a:off x="533400" y="1905000"/>
            <a:ext cx="8382000" cy="4419600"/>
          </a:xfrm>
          <a:noFill/>
          <a:ln/>
          <a:extLst>
            <a:ext uri="{91240B29-F687-4F45-9708-019B960494DF}">
              <a14:hiddenLine xmlns:a14="http://schemas.microsoft.com/office/drawing/2010/main" w="12700">
                <a:solidFill>
                  <a:schemeClr val="tx1"/>
                </a:solidFill>
                <a:miter lim="800000"/>
                <a:headEnd/>
                <a:tailEnd/>
              </a14:hiddenLine>
            </a:ext>
          </a:extLst>
        </p:spPr>
        <p:txBody>
          <a:bodyPr lIns="90484" tIns="44448" rIns="90484" bIns="44448"/>
          <a:lstStyle/>
          <a:p>
            <a:pPr>
              <a:lnSpc>
                <a:spcPct val="90000"/>
              </a:lnSpc>
              <a:buFont typeface="Wingdings" panose="05000000000000000000" pitchFamily="2" charset="2"/>
              <a:buNone/>
            </a:pPr>
            <a:r>
              <a:rPr lang="en-US" altLang="en-US" dirty="0"/>
              <a:t>X Corp		$70</a:t>
            </a:r>
          </a:p>
          <a:p>
            <a:pPr>
              <a:lnSpc>
                <a:spcPct val="90000"/>
              </a:lnSpc>
              <a:buFont typeface="Wingdings" panose="05000000000000000000" pitchFamily="2" charset="2"/>
              <a:buNone/>
            </a:pPr>
            <a:r>
              <a:rPr lang="en-US" altLang="en-US" dirty="0"/>
              <a:t>50%			Initial Margin</a:t>
            </a:r>
          </a:p>
          <a:p>
            <a:pPr>
              <a:lnSpc>
                <a:spcPct val="90000"/>
              </a:lnSpc>
              <a:buFont typeface="Wingdings" panose="05000000000000000000" pitchFamily="2" charset="2"/>
              <a:buNone/>
            </a:pPr>
            <a:r>
              <a:rPr lang="en-US" altLang="en-US" dirty="0"/>
              <a:t>40%			Maintenance Margin</a:t>
            </a:r>
          </a:p>
          <a:p>
            <a:pPr>
              <a:lnSpc>
                <a:spcPct val="90000"/>
              </a:lnSpc>
              <a:buFont typeface="Wingdings" panose="05000000000000000000" pitchFamily="2" charset="2"/>
              <a:buNone/>
            </a:pPr>
            <a:r>
              <a:rPr lang="en-US" altLang="en-US" dirty="0"/>
              <a:t>1000			Shares Purchased</a:t>
            </a:r>
          </a:p>
          <a:p>
            <a:pPr>
              <a:lnSpc>
                <a:spcPct val="90000"/>
              </a:lnSpc>
              <a:buFont typeface="Wingdings" panose="05000000000000000000" pitchFamily="2" charset="2"/>
              <a:buNone/>
            </a:pPr>
            <a:r>
              <a:rPr lang="en-US" altLang="en-US" u="sng" dirty="0"/>
              <a:t>Initial Position</a:t>
            </a:r>
            <a:endParaRPr lang="en-US" altLang="en-US" dirty="0"/>
          </a:p>
          <a:p>
            <a:pPr>
              <a:lnSpc>
                <a:spcPct val="90000"/>
              </a:lnSpc>
              <a:buFont typeface="Wingdings" panose="05000000000000000000" pitchFamily="2" charset="2"/>
              <a:buNone/>
            </a:pPr>
            <a:r>
              <a:rPr lang="en-US" altLang="en-US" dirty="0"/>
              <a:t>Stock   $70,000  Borrowed  	$35,000</a:t>
            </a:r>
          </a:p>
          <a:p>
            <a:pPr>
              <a:lnSpc>
                <a:spcPct val="90000"/>
              </a:lnSpc>
              <a:buFont typeface="Wingdings" panose="05000000000000000000" pitchFamily="2" charset="2"/>
              <a:buNone/>
            </a:pPr>
            <a:r>
              <a:rPr lang="en-US" altLang="en-US" dirty="0"/>
              <a:t>                             Equity          $35,000</a:t>
            </a:r>
          </a:p>
        </p:txBody>
      </p:sp>
      <p:sp>
        <p:nvSpPr>
          <p:cNvPr id="555011" name="Rectangle 3"/>
          <p:cNvSpPr>
            <a:spLocks noGrp="1" noChangeArrowheads="1"/>
          </p:cNvSpPr>
          <p:nvPr>
            <p:ph type="title"/>
          </p:nvPr>
        </p:nvSpPr>
        <p:spPr>
          <a:xfrm>
            <a:off x="228600" y="228600"/>
            <a:ext cx="8229600" cy="1143000"/>
          </a:xfrm>
        </p:spPr>
        <p:txBody>
          <a:bodyPr/>
          <a:lstStyle/>
          <a:p>
            <a:r>
              <a:rPr lang="en-US" altLang="en-US" sz="4000" dirty="0"/>
              <a:t>Margin trading - Initial conditions</a:t>
            </a:r>
          </a:p>
        </p:txBody>
      </p:sp>
    </p:spTree>
    <p:extLst>
      <p:ext uri="{BB962C8B-B14F-4D97-AF65-F5344CB8AC3E}">
        <p14:creationId xmlns:p14="http://schemas.microsoft.com/office/powerpoint/2010/main" val="274394940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76200" y="152400"/>
            <a:ext cx="8534400" cy="1295400"/>
          </a:xfrm>
        </p:spPr>
        <p:txBody>
          <a:bodyPr/>
          <a:lstStyle/>
          <a:p>
            <a:r>
              <a:rPr lang="en-US" altLang="en-US" sz="4000" dirty="0"/>
              <a:t>Margin trading-Maintenance margin</a:t>
            </a:r>
          </a:p>
        </p:txBody>
      </p:sp>
      <p:sp>
        <p:nvSpPr>
          <p:cNvPr id="556035" name="Rectangle 3"/>
          <p:cNvSpPr>
            <a:spLocks noGrp="1" noChangeArrowheads="1"/>
          </p:cNvSpPr>
          <p:nvPr>
            <p:ph type="body" idx="1"/>
          </p:nvPr>
        </p:nvSpPr>
        <p:spPr>
          <a:xfrm>
            <a:off x="152400" y="1676400"/>
            <a:ext cx="8383588" cy="3505200"/>
          </a:xfrm>
        </p:spPr>
        <p:txBody>
          <a:bodyPr/>
          <a:lstStyle/>
          <a:p>
            <a:pPr>
              <a:lnSpc>
                <a:spcPct val="80000"/>
              </a:lnSpc>
              <a:buFont typeface="Wingdings" panose="05000000000000000000" pitchFamily="2" charset="2"/>
              <a:buNone/>
            </a:pPr>
            <a:r>
              <a:rPr lang="en-US" altLang="en-US" dirty="0"/>
              <a:t>Stock price falls to $60 per share</a:t>
            </a:r>
          </a:p>
          <a:p>
            <a:pPr>
              <a:lnSpc>
                <a:spcPct val="80000"/>
              </a:lnSpc>
              <a:buFont typeface="Wingdings" panose="05000000000000000000" pitchFamily="2" charset="2"/>
              <a:buNone/>
            </a:pPr>
            <a:endParaRPr lang="en-US" altLang="en-US" dirty="0"/>
          </a:p>
          <a:p>
            <a:pPr>
              <a:lnSpc>
                <a:spcPct val="80000"/>
              </a:lnSpc>
              <a:buFont typeface="Wingdings" panose="05000000000000000000" pitchFamily="2" charset="2"/>
              <a:buNone/>
            </a:pPr>
            <a:r>
              <a:rPr lang="en-US" altLang="en-US" dirty="0"/>
              <a:t>New Position</a:t>
            </a:r>
          </a:p>
          <a:p>
            <a:pPr>
              <a:lnSpc>
                <a:spcPct val="80000"/>
              </a:lnSpc>
              <a:buFont typeface="Wingdings" panose="05000000000000000000" pitchFamily="2" charset="2"/>
              <a:buNone/>
            </a:pPr>
            <a:r>
              <a:rPr lang="en-US" altLang="en-US" dirty="0"/>
              <a:t>Stock   $60,000  Borrowed   $35,000</a:t>
            </a:r>
          </a:p>
          <a:p>
            <a:pPr>
              <a:lnSpc>
                <a:spcPct val="80000"/>
              </a:lnSpc>
              <a:buFont typeface="Wingdings" panose="05000000000000000000" pitchFamily="2" charset="2"/>
              <a:buNone/>
            </a:pPr>
            <a:r>
              <a:rPr lang="en-US" altLang="en-US" dirty="0"/>
              <a:t>                             Equity          $25,000</a:t>
            </a:r>
          </a:p>
          <a:p>
            <a:pPr>
              <a:lnSpc>
                <a:spcPct val="80000"/>
              </a:lnSpc>
              <a:buFont typeface="Wingdings" panose="05000000000000000000" pitchFamily="2" charset="2"/>
              <a:buNone/>
            </a:pPr>
            <a:endParaRPr lang="en-US" altLang="en-US" dirty="0"/>
          </a:p>
          <a:p>
            <a:pPr>
              <a:lnSpc>
                <a:spcPct val="80000"/>
              </a:lnSpc>
              <a:buFont typeface="Wingdings" panose="05000000000000000000" pitchFamily="2" charset="2"/>
              <a:buNone/>
            </a:pPr>
            <a:r>
              <a:rPr lang="en-US" altLang="en-US" dirty="0"/>
              <a:t>Margin% = $25,000/$60,000 = 41.67%</a:t>
            </a:r>
          </a:p>
        </p:txBody>
      </p:sp>
    </p:spTree>
    <p:extLst>
      <p:ext uri="{BB962C8B-B14F-4D97-AF65-F5344CB8AC3E}">
        <p14:creationId xmlns:p14="http://schemas.microsoft.com/office/powerpoint/2010/main" val="151931484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533400" y="76200"/>
            <a:ext cx="7239000" cy="1295400"/>
          </a:xfrm>
        </p:spPr>
        <p:txBody>
          <a:bodyPr/>
          <a:lstStyle/>
          <a:p>
            <a:r>
              <a:rPr lang="en-US" altLang="en-US" dirty="0"/>
              <a:t>Margin trading - Margin call</a:t>
            </a:r>
          </a:p>
        </p:txBody>
      </p:sp>
      <p:sp>
        <p:nvSpPr>
          <p:cNvPr id="557059" name="Rectangle 3"/>
          <p:cNvSpPr>
            <a:spLocks noGrp="1" noChangeArrowheads="1"/>
          </p:cNvSpPr>
          <p:nvPr>
            <p:ph type="body" idx="1"/>
          </p:nvPr>
        </p:nvSpPr>
        <p:spPr>
          <a:xfrm>
            <a:off x="304800" y="1524000"/>
            <a:ext cx="8534400" cy="4267200"/>
          </a:xfrm>
        </p:spPr>
        <p:txBody>
          <a:bodyPr/>
          <a:lstStyle/>
          <a:p>
            <a:pPr>
              <a:lnSpc>
                <a:spcPct val="90000"/>
              </a:lnSpc>
              <a:buFont typeface="Wingdings" panose="05000000000000000000" pitchFamily="2" charset="2"/>
              <a:buNone/>
            </a:pPr>
            <a:r>
              <a:rPr lang="en-US" altLang="en-US" dirty="0"/>
              <a:t>How far can the stock price fall before a margin call?</a:t>
            </a:r>
          </a:p>
          <a:p>
            <a:pPr>
              <a:lnSpc>
                <a:spcPct val="90000"/>
              </a:lnSpc>
              <a:buFont typeface="Wingdings" panose="05000000000000000000" pitchFamily="2" charset="2"/>
              <a:buNone/>
            </a:pPr>
            <a:endParaRPr lang="en-US" altLang="en-US" dirty="0"/>
          </a:p>
          <a:p>
            <a:pPr>
              <a:lnSpc>
                <a:spcPct val="90000"/>
              </a:lnSpc>
              <a:buFont typeface="Wingdings" panose="05000000000000000000" pitchFamily="2" charset="2"/>
              <a:buNone/>
            </a:pPr>
            <a:r>
              <a:rPr lang="en-US" altLang="en-US" dirty="0"/>
              <a:t>(1000P - $35,000)* / 1000P = 40%</a:t>
            </a:r>
          </a:p>
          <a:p>
            <a:pPr>
              <a:lnSpc>
                <a:spcPct val="90000"/>
              </a:lnSpc>
              <a:buFont typeface="Wingdings" panose="05000000000000000000" pitchFamily="2" charset="2"/>
              <a:buNone/>
            </a:pPr>
            <a:endParaRPr lang="en-US" altLang="en-US" dirty="0"/>
          </a:p>
          <a:p>
            <a:pPr>
              <a:lnSpc>
                <a:spcPct val="90000"/>
              </a:lnSpc>
              <a:buFont typeface="Wingdings" panose="05000000000000000000" pitchFamily="2" charset="2"/>
              <a:buNone/>
            </a:pPr>
            <a:r>
              <a:rPr lang="en-US" altLang="en-US" dirty="0"/>
              <a:t>P = $58.33</a:t>
            </a:r>
          </a:p>
          <a:p>
            <a:pPr>
              <a:lnSpc>
                <a:spcPct val="90000"/>
              </a:lnSpc>
              <a:buFont typeface="Wingdings" panose="05000000000000000000" pitchFamily="2" charset="2"/>
              <a:buNone/>
            </a:pPr>
            <a:r>
              <a:rPr lang="en-US" altLang="en-US" dirty="0"/>
              <a:t>* 1000P - Amount Borrowed = Equity</a:t>
            </a:r>
          </a:p>
        </p:txBody>
      </p:sp>
    </p:spTree>
    <p:extLst>
      <p:ext uri="{BB962C8B-B14F-4D97-AF65-F5344CB8AC3E}">
        <p14:creationId xmlns:p14="http://schemas.microsoft.com/office/powerpoint/2010/main" val="152586384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p:txBody>
          <a:bodyPr lIns="90488" tIns="44450" rIns="90488" bIns="44450"/>
          <a:lstStyle/>
          <a:p>
            <a:pPr>
              <a:spcBef>
                <a:spcPct val="40000"/>
              </a:spcBef>
              <a:buFont typeface="Arial" charset="0"/>
              <a:buChar char="•"/>
            </a:pPr>
            <a:r>
              <a:t>Officers, directors, major stockholders must report all transactions in firm’s stock</a:t>
            </a:r>
          </a:p>
          <a:p>
            <a:pPr>
              <a:spcBef>
                <a:spcPct val="40000"/>
              </a:spcBef>
              <a:buFont typeface="Arial" charset="0"/>
              <a:buChar char="•"/>
            </a:pPr>
            <a:r>
              <a:t>Insiders do exploit their knowledge</a:t>
            </a:r>
          </a:p>
          <a:p>
            <a:pPr lvl="1">
              <a:spcBef>
                <a:spcPct val="40000"/>
              </a:spcBef>
              <a:buFont typeface="Arial" charset="0"/>
              <a:buChar char="•"/>
            </a:pPr>
            <a:r>
              <a:t>Jaffe study:</a:t>
            </a:r>
          </a:p>
          <a:p>
            <a:pPr lvl="2">
              <a:spcBef>
                <a:spcPct val="40000"/>
              </a:spcBef>
              <a:buFont typeface="Arial" charset="0"/>
              <a:buChar char="•"/>
            </a:pPr>
            <a:r>
              <a:rPr sz="2800"/>
              <a:t>Inside buyers &gt; Inside sellers = Stock does well</a:t>
            </a:r>
          </a:p>
          <a:p>
            <a:pPr lvl="2">
              <a:spcBef>
                <a:spcPct val="40000"/>
              </a:spcBef>
              <a:buFont typeface="Arial" charset="0"/>
              <a:buChar char="•"/>
            </a:pPr>
            <a:r>
              <a:rPr sz="2800"/>
              <a:t>Inside sellers &gt; Inside buyers = Stock does poorly</a:t>
            </a:r>
          </a:p>
          <a:p>
            <a:pPr lvl="1">
              <a:spcBef>
                <a:spcPct val="40000"/>
              </a:spcBef>
              <a:buFontTx/>
              <a:buNone/>
            </a:pPr>
            <a:endParaRPr/>
          </a:p>
          <a:p>
            <a:pPr lvl="1">
              <a:spcBef>
                <a:spcPct val="40000"/>
              </a:spcBef>
              <a:buFont typeface="Arial" charset="0"/>
              <a:buChar char="•"/>
            </a:pPr>
            <a:endParaRPr sz="2600"/>
          </a:p>
        </p:txBody>
      </p:sp>
      <p:sp>
        <p:nvSpPr>
          <p:cNvPr id="53251" name="Title 1"/>
          <p:cNvSpPr>
            <a:spLocks noGrp="1"/>
          </p:cNvSpPr>
          <p:nvPr>
            <p:ph type="title"/>
          </p:nvPr>
        </p:nvSpPr>
        <p:spPr/>
        <p:txBody>
          <a:bodyPr lIns="90488" tIns="44450" rIns="90488" bIns="44450" anchorCtr="1"/>
          <a:lstStyle/>
          <a:p>
            <a:r>
              <a:rPr lang="en-US" sz="3800"/>
              <a:t>Insider Trading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52400"/>
            <a:ext cx="8153400" cy="1143000"/>
          </a:xfrm>
        </p:spPr>
        <p:txBody>
          <a:bodyPr lIns="90488" tIns="44450" rIns="90488" bIns="44450"/>
          <a:lstStyle/>
          <a:p>
            <a:pPr>
              <a:lnSpc>
                <a:spcPct val="110000"/>
              </a:lnSpc>
            </a:pPr>
            <a:r>
              <a:rPr lang="en-US" sz="3200"/>
              <a:t>Figure 3.1 Relationship Among a Firm Issuing Securities, the Underwriters, and the Public</a:t>
            </a:r>
          </a:p>
        </p:txBody>
      </p:sp>
      <p:pic>
        <p:nvPicPr>
          <p:cNvPr id="20483" name="Content Placeholder 5" descr="3.1.bmp"/>
          <p:cNvPicPr>
            <a:picLocks noGrp="1" noChangeAspect="1"/>
          </p:cNvPicPr>
          <p:nvPr>
            <p:ph idx="4294967295"/>
          </p:nvPr>
        </p:nvPicPr>
        <p:blipFill>
          <a:blip r:embed="rId2"/>
          <a:srcRect/>
          <a:stretch>
            <a:fillRect/>
          </a:stretch>
        </p:blipFill>
        <p:spPr>
          <a:xfrm>
            <a:off x="533400" y="1600200"/>
            <a:ext cx="7543800" cy="4549775"/>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lIns="90488" tIns="44450" rIns="90488" bIns="44450"/>
          <a:lstStyle/>
          <a:p>
            <a:pPr>
              <a:buFont typeface="Arial" charset="0"/>
              <a:buChar char="•"/>
            </a:pPr>
            <a:r>
              <a:t>Shelf Registration</a:t>
            </a:r>
          </a:p>
          <a:p>
            <a:pPr lvl="1">
              <a:buFont typeface="Arial" charset="0"/>
              <a:buChar char="•"/>
            </a:pPr>
            <a:r>
              <a:t>SEC Rule 415: Allows firms to register securities and gradually sell them to the public for two years</a:t>
            </a:r>
          </a:p>
          <a:p>
            <a:pPr lvl="2">
              <a:buFont typeface="Arial" charset="0"/>
              <a:buChar char="•"/>
            </a:pPr>
            <a:r>
              <a:rPr sz="2800"/>
              <a:t>Shares can be sold on short notice and in small amounts without incurring high floatation costs</a:t>
            </a:r>
          </a:p>
          <a:p>
            <a:pPr>
              <a:spcBef>
                <a:spcPct val="40000"/>
              </a:spcBef>
              <a:buFont typeface="Arial" charset="0"/>
              <a:buChar char="•"/>
            </a:pPr>
            <a:endParaRPr/>
          </a:p>
        </p:txBody>
      </p:sp>
      <p:sp>
        <p:nvSpPr>
          <p:cNvPr id="21507" name="Rectangle 2"/>
          <p:cNvSpPr>
            <a:spLocks noGrp="1" noChangeArrowheads="1"/>
          </p:cNvSpPr>
          <p:nvPr>
            <p:ph type="title"/>
          </p:nvPr>
        </p:nvSpPr>
        <p:spPr/>
        <p:txBody>
          <a:bodyPr lIns="90488" tIns="44450" rIns="90488" bIns="44450"/>
          <a:lstStyle/>
          <a:p>
            <a:r>
              <a:rPr lang="en-US" sz="3800"/>
              <a:t>How Firms Issue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lIns="90488" tIns="44450" rIns="90488" bIns="44450"/>
          <a:lstStyle/>
          <a:p>
            <a:pPr>
              <a:buFont typeface="Arial" charset="0"/>
              <a:buChar char="•"/>
            </a:pPr>
            <a:r>
              <a:t>Initial Public Offerings</a:t>
            </a:r>
          </a:p>
          <a:p>
            <a:pPr lvl="1">
              <a:spcBef>
                <a:spcPct val="40000"/>
              </a:spcBef>
              <a:buFont typeface="Arial" charset="0"/>
              <a:buChar char="•"/>
            </a:pPr>
            <a:r>
              <a:t>Road shows to publicize new offering</a:t>
            </a:r>
          </a:p>
          <a:p>
            <a:pPr lvl="1">
              <a:spcBef>
                <a:spcPct val="40000"/>
              </a:spcBef>
              <a:buFont typeface="Arial" charset="0"/>
              <a:buChar char="•"/>
            </a:pPr>
            <a:r>
              <a:t>Bookbuilding to determine demand for the new issue</a:t>
            </a:r>
          </a:p>
          <a:p>
            <a:pPr lvl="1">
              <a:spcBef>
                <a:spcPct val="40000"/>
              </a:spcBef>
              <a:buFont typeface="Arial" charset="0"/>
              <a:buChar char="•"/>
            </a:pPr>
            <a:r>
              <a:t>Degree of investor interest in the new offering provides valuable pricing information</a:t>
            </a:r>
          </a:p>
          <a:p>
            <a:pPr>
              <a:spcBef>
                <a:spcPct val="40000"/>
              </a:spcBef>
              <a:buFont typeface="Arial" charset="0"/>
              <a:buChar char="•"/>
            </a:pPr>
            <a:endParaRPr/>
          </a:p>
        </p:txBody>
      </p:sp>
      <p:sp>
        <p:nvSpPr>
          <p:cNvPr id="22531" name="Rectangle 2"/>
          <p:cNvSpPr>
            <a:spLocks noGrp="1" noChangeArrowheads="1"/>
          </p:cNvSpPr>
          <p:nvPr>
            <p:ph type="title"/>
          </p:nvPr>
        </p:nvSpPr>
        <p:spPr/>
        <p:txBody>
          <a:bodyPr lIns="90488" tIns="44450" rIns="90488" bIns="44450"/>
          <a:lstStyle/>
          <a:p>
            <a:r>
              <a:rPr lang="en-US" sz="3800"/>
              <a:t>How Firms Issue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10e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11838</TotalTime>
  <Words>3032</Words>
  <Application>Microsoft Office PowerPoint</Application>
  <PresentationFormat>On-screen Show (4:3)</PresentationFormat>
  <Paragraphs>342</Paragraphs>
  <Slides>66</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66</vt:i4>
      </vt:variant>
    </vt:vector>
  </HeadingPairs>
  <TitlesOfParts>
    <vt:vector size="75" baseType="lpstr">
      <vt:lpstr>MS PGothic</vt:lpstr>
      <vt:lpstr>Arial</vt:lpstr>
      <vt:lpstr>Calibri</vt:lpstr>
      <vt:lpstr>Constantia</vt:lpstr>
      <vt:lpstr>Times New Roman</vt:lpstr>
      <vt:lpstr>Wingdings</vt:lpstr>
      <vt:lpstr>1_10e PPT template</vt:lpstr>
      <vt:lpstr>Default Design</vt:lpstr>
      <vt:lpstr>MainContentSlideMaster</vt:lpstr>
      <vt:lpstr>Chapter Three</vt:lpstr>
      <vt:lpstr> Topics Covered </vt:lpstr>
      <vt:lpstr>How Firms Issue Securities</vt:lpstr>
      <vt:lpstr>PowerPoint Presentation</vt:lpstr>
      <vt:lpstr>How Firms Issue Securities</vt:lpstr>
      <vt:lpstr>How Firms Issue Securities</vt:lpstr>
      <vt:lpstr>Figure 3.1 Relationship Among a Firm Issuing Securities, the Underwriters, and the Public</vt:lpstr>
      <vt:lpstr>How Firms Issue Securities</vt:lpstr>
      <vt:lpstr>How Firms Issue Securities</vt:lpstr>
      <vt:lpstr>How Firms Issue Securities</vt:lpstr>
      <vt:lpstr>Average Initial Returns for IPOs in Various Countries</vt:lpstr>
      <vt:lpstr>PowerPoint Presentation</vt:lpstr>
      <vt:lpstr>PowerPoint Presentation</vt:lpstr>
      <vt:lpstr>Long-term Relative Performance of Initial Public Offerings</vt:lpstr>
      <vt:lpstr>Further evidence on IPO</vt:lpstr>
      <vt:lpstr>How Securities are Traded</vt:lpstr>
      <vt:lpstr>PowerPoint Presentation</vt:lpstr>
      <vt:lpstr>Costs of Trading</vt:lpstr>
      <vt:lpstr>PowerPoint Presentation</vt:lpstr>
      <vt:lpstr>Orders</vt:lpstr>
      <vt:lpstr>PowerPoint Presentation</vt:lpstr>
      <vt:lpstr> Some important terms 1 </vt:lpstr>
      <vt:lpstr> Some important terms 2 </vt:lpstr>
      <vt:lpstr> Some important terms 3 </vt:lpstr>
      <vt:lpstr> Some important terms 4 </vt:lpstr>
      <vt:lpstr>What are agency/proprietary orders?</vt:lpstr>
      <vt:lpstr>Market orders</vt:lpstr>
      <vt:lpstr>PowerPoint Presentation</vt:lpstr>
      <vt:lpstr>Market order: Example 1</vt:lpstr>
      <vt:lpstr>Market order: Example 2</vt:lpstr>
      <vt:lpstr>Market impact</vt:lpstr>
      <vt:lpstr>Market impact: Example</vt:lpstr>
      <vt:lpstr>Limit orders</vt:lpstr>
      <vt:lpstr>Limit orders: Examples</vt:lpstr>
      <vt:lpstr>PowerPoint Presentation</vt:lpstr>
      <vt:lpstr> Limit price placement: (from very aggressive to least aggressive) </vt:lpstr>
      <vt:lpstr>PowerPoint Presentation</vt:lpstr>
      <vt:lpstr> A standing limit order is a trading option that offers liquidity </vt:lpstr>
      <vt:lpstr>Why would anyone use limit orders?</vt:lpstr>
      <vt:lpstr>PowerPoint Presentation</vt:lpstr>
      <vt:lpstr>Stop orders</vt:lpstr>
      <vt:lpstr>PowerPoint Presentation</vt:lpstr>
      <vt:lpstr>PowerPoint Presentation</vt:lpstr>
      <vt:lpstr>Difference between stop orders and limit orders</vt:lpstr>
      <vt:lpstr>PowerPoint Presentation</vt:lpstr>
      <vt:lpstr>Trading Mechanisms</vt:lpstr>
      <vt:lpstr>The Rise of Electronic Trading</vt:lpstr>
      <vt:lpstr>The Rise of Electronic Trading</vt:lpstr>
      <vt:lpstr>Figure 3.5 The Effective Spread Fell Dramatically as the Minimum Tick Size Fell</vt:lpstr>
      <vt:lpstr>U.S. Markets</vt:lpstr>
      <vt:lpstr>U.S. Markets</vt:lpstr>
      <vt:lpstr>U.S. Markets</vt:lpstr>
      <vt:lpstr>New Trading Strategies</vt:lpstr>
      <vt:lpstr>New Trading Strategies</vt:lpstr>
      <vt:lpstr>Figure 3.7 Biggest Stock Markets in the World</vt:lpstr>
      <vt:lpstr> Short sale: sale of a security that you do not own </vt:lpstr>
      <vt:lpstr>PowerPoint Presentation</vt:lpstr>
      <vt:lpstr>Short sale - Initial conditions</vt:lpstr>
      <vt:lpstr>Short sale - Maintenance margin</vt:lpstr>
      <vt:lpstr>Short sale - Margin call</vt:lpstr>
      <vt:lpstr>Margin trading</vt:lpstr>
      <vt:lpstr>Stock margin trading</vt:lpstr>
      <vt:lpstr>Margin trading - Initial conditions</vt:lpstr>
      <vt:lpstr>Margin trading-Maintenance margin</vt:lpstr>
      <vt:lpstr>Margin trading - Margin call</vt:lpstr>
      <vt:lpstr>Insider Trading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Kee Chung</cp:lastModifiedBy>
  <cp:revision>272</cp:revision>
  <dcterms:created xsi:type="dcterms:W3CDTF">2004-10-03T21:09:17Z</dcterms:created>
  <dcterms:modified xsi:type="dcterms:W3CDTF">2026-02-04T15:20:35Z</dcterms:modified>
</cp:coreProperties>
</file>