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343" r:id="rId16"/>
    <p:sldId id="271" r:id="rId17"/>
    <p:sldId id="270" r:id="rId18"/>
    <p:sldId id="346" r:id="rId19"/>
    <p:sldId id="272" r:id="rId20"/>
    <p:sldId id="345" r:id="rId21"/>
    <p:sldId id="348" r:id="rId22"/>
    <p:sldId id="349" r:id="rId23"/>
    <p:sldId id="350" r:id="rId24"/>
    <p:sldId id="347" r:id="rId25"/>
    <p:sldId id="274" r:id="rId26"/>
    <p:sldId id="275" r:id="rId27"/>
    <p:sldId id="276" r:id="rId28"/>
    <p:sldId id="277" r:id="rId29"/>
    <p:sldId id="278" r:id="rId30"/>
    <p:sldId id="279" r:id="rId31"/>
    <p:sldId id="280" r:id="rId32"/>
    <p:sldId id="281" r:id="rId33"/>
    <p:sldId id="282" r:id="rId34"/>
    <p:sldId id="284" r:id="rId35"/>
    <p:sldId id="285" r:id="rId36"/>
    <p:sldId id="283" r:id="rId37"/>
    <p:sldId id="287" r:id="rId38"/>
    <p:sldId id="288" r:id="rId39"/>
    <p:sldId id="289" r:id="rId40"/>
    <p:sldId id="290" r:id="rId41"/>
    <p:sldId id="291" r:id="rId42"/>
    <p:sldId id="293" r:id="rId43"/>
    <p:sldId id="294" r:id="rId44"/>
    <p:sldId id="295" r:id="rId45"/>
    <p:sldId id="296" r:id="rId46"/>
    <p:sldId id="297" r:id="rId47"/>
    <p:sldId id="298" r:id="rId48"/>
    <p:sldId id="299" r:id="rId49"/>
    <p:sldId id="351" r:id="rId50"/>
    <p:sldId id="300" r:id="rId51"/>
    <p:sldId id="301" r:id="rId52"/>
    <p:sldId id="352" r:id="rId53"/>
    <p:sldId id="302" r:id="rId54"/>
    <p:sldId id="308" r:id="rId55"/>
    <p:sldId id="303" r:id="rId56"/>
    <p:sldId id="309" r:id="rId57"/>
    <p:sldId id="344" r:id="rId58"/>
    <p:sldId id="304" r:id="rId59"/>
    <p:sldId id="305" r:id="rId60"/>
    <p:sldId id="306" r:id="rId61"/>
    <p:sldId id="307" r:id="rId62"/>
    <p:sldId id="310" r:id="rId63"/>
    <p:sldId id="356" r:id="rId64"/>
    <p:sldId id="316" r:id="rId65"/>
    <p:sldId id="311" r:id="rId66"/>
    <p:sldId id="312" r:id="rId67"/>
    <p:sldId id="313" r:id="rId68"/>
    <p:sldId id="325" r:id="rId69"/>
    <p:sldId id="314" r:id="rId70"/>
    <p:sldId id="353" r:id="rId71"/>
    <p:sldId id="318" r:id="rId72"/>
    <p:sldId id="354" r:id="rId73"/>
    <p:sldId id="320" r:id="rId74"/>
    <p:sldId id="321" r:id="rId75"/>
    <p:sldId id="322" r:id="rId76"/>
    <p:sldId id="319" r:id="rId77"/>
    <p:sldId id="323" r:id="rId78"/>
    <p:sldId id="324" r:id="rId79"/>
    <p:sldId id="326" r:id="rId80"/>
    <p:sldId id="327" r:id="rId81"/>
    <p:sldId id="328" r:id="rId82"/>
    <p:sldId id="329" r:id="rId83"/>
    <p:sldId id="342" r:id="rId84"/>
    <p:sldId id="330" r:id="rId85"/>
    <p:sldId id="331" r:id="rId86"/>
    <p:sldId id="332" r:id="rId87"/>
    <p:sldId id="333" r:id="rId88"/>
    <p:sldId id="355" r:id="rId89"/>
    <p:sldId id="334" r:id="rId90"/>
    <p:sldId id="335" r:id="rId91"/>
    <p:sldId id="336" r:id="rId92"/>
    <p:sldId id="337" r:id="rId93"/>
    <p:sldId id="338" r:id="rId9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7" autoAdjust="0"/>
    <p:restoredTop sz="94660"/>
  </p:normalViewPr>
  <p:slideViewPr>
    <p:cSldViewPr snapToGrid="0">
      <p:cViewPr varScale="1">
        <p:scale>
          <a:sx n="86" d="100"/>
          <a:sy n="86" d="100"/>
        </p:scale>
        <p:origin x="96" y="1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notesMaster" Target="notesMasters/notesMaster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9C3C46-CDB5-4340-9E1B-352B05EF3AE1}" type="datetimeFigureOut">
              <a:rPr lang="en-US" smtClean="0"/>
              <a:t>4/26/2018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9C8543-AAB8-449A-8BC3-1367315B6378}" type="slidenum">
              <a:rPr lang="en-US" smtClean="0"/>
              <a:t>‹#›</a:t>
            </a:fld>
            <a:endParaRPr lang="en-US"/>
          </a:p>
        </p:txBody>
      </p:sp>
    </p:spTree>
    <p:extLst>
      <p:ext uri="{BB962C8B-B14F-4D97-AF65-F5344CB8AC3E}">
        <p14:creationId xmlns:p14="http://schemas.microsoft.com/office/powerpoint/2010/main" val="1415268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0FC6208A-839B-4FDE-B8B3-398A517D3150}" type="datetime1">
              <a:rPr lang="en-US" smtClean="0"/>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ECBD7-E299-4981-9F09-05055FC53234}" type="slidenum">
              <a:rPr lang="en-US" smtClean="0"/>
              <a:t>‹#›</a:t>
            </a:fld>
            <a:endParaRPr lang="en-US"/>
          </a:p>
        </p:txBody>
      </p:sp>
    </p:spTree>
    <p:extLst>
      <p:ext uri="{BB962C8B-B14F-4D97-AF65-F5344CB8AC3E}">
        <p14:creationId xmlns:p14="http://schemas.microsoft.com/office/powerpoint/2010/main" val="2135942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DE3BD3-065F-438A-9347-84EB217750C0}" type="datetime1">
              <a:rPr lang="en-US" smtClean="0"/>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ECBD7-E299-4981-9F09-05055FC53234}" type="slidenum">
              <a:rPr lang="en-US" smtClean="0"/>
              <a:t>‹#›</a:t>
            </a:fld>
            <a:endParaRPr lang="en-US"/>
          </a:p>
        </p:txBody>
      </p:sp>
    </p:spTree>
    <p:extLst>
      <p:ext uri="{BB962C8B-B14F-4D97-AF65-F5344CB8AC3E}">
        <p14:creationId xmlns:p14="http://schemas.microsoft.com/office/powerpoint/2010/main" val="393706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0E0B27-B823-459D-BB34-5AD9F1A8B5F0}" type="datetime1">
              <a:rPr lang="en-US" smtClean="0"/>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ECBD7-E299-4981-9F09-05055FC53234}" type="slidenum">
              <a:rPr lang="en-US" smtClean="0"/>
              <a:t>‹#›</a:t>
            </a:fld>
            <a:endParaRPr lang="en-US"/>
          </a:p>
        </p:txBody>
      </p:sp>
    </p:spTree>
    <p:extLst>
      <p:ext uri="{BB962C8B-B14F-4D97-AF65-F5344CB8AC3E}">
        <p14:creationId xmlns:p14="http://schemas.microsoft.com/office/powerpoint/2010/main" val="1350401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sz="3200"/>
            </a:lvl1pPr>
            <a:lvl2pPr>
              <a:defRPr sz="2800"/>
            </a:lvl2pPr>
            <a:lvl3pPr>
              <a:defRPr sz="2400"/>
            </a:lvl3pPr>
            <a:lvl4pPr>
              <a:defRPr sz="2000"/>
            </a:lvl4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E854E098-8350-46BD-B313-BEE2ED58F86C}" type="datetime1">
              <a:rPr lang="en-US" smtClean="0"/>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ECBD7-E299-4981-9F09-05055FC53234}" type="slidenum">
              <a:rPr lang="en-US" smtClean="0"/>
              <a:t>‹#›</a:t>
            </a:fld>
            <a:endParaRPr lang="en-US"/>
          </a:p>
        </p:txBody>
      </p:sp>
    </p:spTree>
    <p:extLst>
      <p:ext uri="{BB962C8B-B14F-4D97-AF65-F5344CB8AC3E}">
        <p14:creationId xmlns:p14="http://schemas.microsoft.com/office/powerpoint/2010/main" val="322386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6D7B164-CD9B-46C1-9B35-B93FB853F239}" type="datetime1">
              <a:rPr lang="en-US" smtClean="0"/>
              <a:t>4/26/2018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4ECBD7-E299-4981-9F09-05055FC53234}" type="slidenum">
              <a:rPr lang="en-US" smtClean="0"/>
              <a:t>‹#›</a:t>
            </a:fld>
            <a:endParaRPr lang="en-US"/>
          </a:p>
        </p:txBody>
      </p:sp>
    </p:spTree>
    <p:extLst>
      <p:ext uri="{BB962C8B-B14F-4D97-AF65-F5344CB8AC3E}">
        <p14:creationId xmlns:p14="http://schemas.microsoft.com/office/powerpoint/2010/main" val="1148403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09E040D-BCC6-47BF-B59D-E7D72E21594F}" type="datetime1">
              <a:rPr lang="en-US" smtClean="0"/>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4ECBD7-E299-4981-9F09-05055FC53234}" type="slidenum">
              <a:rPr lang="en-US" smtClean="0"/>
              <a:t>‹#›</a:t>
            </a:fld>
            <a:endParaRPr lang="en-US"/>
          </a:p>
        </p:txBody>
      </p:sp>
    </p:spTree>
    <p:extLst>
      <p:ext uri="{BB962C8B-B14F-4D97-AF65-F5344CB8AC3E}">
        <p14:creationId xmlns:p14="http://schemas.microsoft.com/office/powerpoint/2010/main" val="2977253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62A562-CCD7-4F67-8594-3BBDF347513F}" type="datetime1">
              <a:rPr lang="en-US" smtClean="0"/>
              <a:t>4/26/2018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4ECBD7-E299-4981-9F09-05055FC53234}" type="slidenum">
              <a:rPr lang="en-US" smtClean="0"/>
              <a:t>‹#›</a:t>
            </a:fld>
            <a:endParaRPr lang="en-US"/>
          </a:p>
        </p:txBody>
      </p:sp>
    </p:spTree>
    <p:extLst>
      <p:ext uri="{BB962C8B-B14F-4D97-AF65-F5344CB8AC3E}">
        <p14:creationId xmlns:p14="http://schemas.microsoft.com/office/powerpoint/2010/main" val="816895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B4DE6B-C31C-4126-9BB9-5AE03AB88AF7}" type="datetime1">
              <a:rPr lang="en-US" smtClean="0"/>
              <a:t>4/26/2018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4ECBD7-E299-4981-9F09-05055FC53234}" type="slidenum">
              <a:rPr lang="en-US" smtClean="0"/>
              <a:t>‹#›</a:t>
            </a:fld>
            <a:endParaRPr lang="en-US"/>
          </a:p>
        </p:txBody>
      </p:sp>
    </p:spTree>
    <p:extLst>
      <p:ext uri="{BB962C8B-B14F-4D97-AF65-F5344CB8AC3E}">
        <p14:creationId xmlns:p14="http://schemas.microsoft.com/office/powerpoint/2010/main" val="665693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C29B0A-1B69-4C55-B9DD-D59D31BC540A}" type="datetime1">
              <a:rPr lang="en-US" smtClean="0"/>
              <a:t>4/26/2018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4ECBD7-E299-4981-9F09-05055FC53234}" type="slidenum">
              <a:rPr lang="en-US" smtClean="0"/>
              <a:t>‹#›</a:t>
            </a:fld>
            <a:endParaRPr lang="en-US"/>
          </a:p>
        </p:txBody>
      </p:sp>
    </p:spTree>
    <p:extLst>
      <p:ext uri="{BB962C8B-B14F-4D97-AF65-F5344CB8AC3E}">
        <p14:creationId xmlns:p14="http://schemas.microsoft.com/office/powerpoint/2010/main" val="1127623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16059F1-AD10-424C-94DD-BAA404BD45D6}" type="datetime1">
              <a:rPr lang="en-US" smtClean="0"/>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4ECBD7-E299-4981-9F09-05055FC53234}" type="slidenum">
              <a:rPr lang="en-US" smtClean="0"/>
              <a:t>‹#›</a:t>
            </a:fld>
            <a:endParaRPr lang="en-US"/>
          </a:p>
        </p:txBody>
      </p:sp>
    </p:spTree>
    <p:extLst>
      <p:ext uri="{BB962C8B-B14F-4D97-AF65-F5344CB8AC3E}">
        <p14:creationId xmlns:p14="http://schemas.microsoft.com/office/powerpoint/2010/main" val="3784267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944DB11-FBEE-4EA4-99D2-B74558CD9FBB}" type="datetime1">
              <a:rPr lang="en-US" smtClean="0"/>
              <a:t>4/26/2018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4ECBD7-E299-4981-9F09-05055FC53234}" type="slidenum">
              <a:rPr lang="en-US" smtClean="0"/>
              <a:t>‹#›</a:t>
            </a:fld>
            <a:endParaRPr lang="en-US"/>
          </a:p>
        </p:txBody>
      </p:sp>
    </p:spTree>
    <p:extLst>
      <p:ext uri="{BB962C8B-B14F-4D97-AF65-F5344CB8AC3E}">
        <p14:creationId xmlns:p14="http://schemas.microsoft.com/office/powerpoint/2010/main" val="3149933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928B17-CEAB-47C4-BD06-B4DAE78910A0}" type="datetime1">
              <a:rPr lang="en-US" smtClean="0"/>
              <a:t>4/26/2018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4ECBD7-E299-4981-9F09-05055FC53234}" type="slidenum">
              <a:rPr lang="en-US" smtClean="0"/>
              <a:t>‹#›</a:t>
            </a:fld>
            <a:endParaRPr lang="en-US"/>
          </a:p>
        </p:txBody>
      </p:sp>
    </p:spTree>
    <p:extLst>
      <p:ext uri="{BB962C8B-B14F-4D97-AF65-F5344CB8AC3E}">
        <p14:creationId xmlns:p14="http://schemas.microsoft.com/office/powerpoint/2010/main" val="10922913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aleth41.com/analytic-philosophy/2010/9/16/analytic-philosophy-and-transformative-philosophy.html"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Davidson and </a:t>
            </a:r>
            <a:r>
              <a:rPr lang="en-US" dirty="0" err="1" smtClean="0"/>
              <a:t>Rorty</a:t>
            </a:r>
            <a:r>
              <a:rPr lang="en-US" dirty="0" smtClean="0"/>
              <a:t> on Truth</a:t>
            </a:r>
            <a:br>
              <a:rPr lang="en-US" dirty="0" smtClean="0"/>
            </a:br>
            <a:r>
              <a:rPr lang="en-US" sz="4400" dirty="0" smtClean="0"/>
              <a:t>Reshaping Analytic Philosophy for a Transcontinental Conversation </a:t>
            </a:r>
            <a:endParaRPr lang="en-US" sz="4400" dirty="0"/>
          </a:p>
        </p:txBody>
      </p:sp>
      <p:sp>
        <p:nvSpPr>
          <p:cNvPr id="3" name="Subtitle 2"/>
          <p:cNvSpPr>
            <a:spLocks noGrp="1"/>
          </p:cNvSpPr>
          <p:nvPr>
            <p:ph type="subTitle" idx="1"/>
          </p:nvPr>
        </p:nvSpPr>
        <p:spPr/>
        <p:txBody>
          <a:bodyPr/>
          <a:lstStyle/>
          <a:p>
            <a:r>
              <a:rPr lang="en-US" i="1" dirty="0" smtClean="0"/>
              <a:t>Mike </a:t>
            </a:r>
            <a:r>
              <a:rPr lang="en-US" i="1" dirty="0" err="1" smtClean="0"/>
              <a:t>Sandbothe</a:t>
            </a:r>
            <a:r>
              <a:rPr lang="en-US" i="1" dirty="0" smtClean="0"/>
              <a:t> </a:t>
            </a:r>
            <a:endParaRPr lang="en-US" i="1" dirty="0"/>
          </a:p>
        </p:txBody>
      </p:sp>
      <p:sp>
        <p:nvSpPr>
          <p:cNvPr id="4" name="Slide Number Placeholder 3"/>
          <p:cNvSpPr>
            <a:spLocks noGrp="1"/>
          </p:cNvSpPr>
          <p:nvPr>
            <p:ph type="sldNum" sz="quarter" idx="12"/>
          </p:nvPr>
        </p:nvSpPr>
        <p:spPr/>
        <p:txBody>
          <a:bodyPr/>
          <a:lstStyle/>
          <a:p>
            <a:fld id="{314ECBD7-E299-4981-9F09-05055FC53234}" type="slidenum">
              <a:rPr lang="en-US" smtClean="0"/>
              <a:t>1</a:t>
            </a:fld>
            <a:endParaRPr lang="en-US"/>
          </a:p>
        </p:txBody>
      </p:sp>
    </p:spTree>
    <p:extLst>
      <p:ext uri="{BB962C8B-B14F-4D97-AF65-F5344CB8AC3E}">
        <p14:creationId xmlns:p14="http://schemas.microsoft.com/office/powerpoint/2010/main" val="28616695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Translating the conceptual scheme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This leads to an </a:t>
            </a:r>
            <a:r>
              <a:rPr lang="en-US" i="1" dirty="0" err="1" smtClean="0"/>
              <a:t>aporia</a:t>
            </a:r>
            <a:endParaRPr lang="en-US" i="1" dirty="0" smtClean="0"/>
          </a:p>
          <a:p>
            <a:pPr lvl="1"/>
            <a:r>
              <a:rPr lang="en-US" dirty="0" smtClean="0"/>
              <a:t>It divorces the </a:t>
            </a:r>
            <a:r>
              <a:rPr lang="en-US" dirty="0" err="1" smtClean="0"/>
              <a:t>relativistically</a:t>
            </a:r>
            <a:r>
              <a:rPr lang="en-US" dirty="0" smtClean="0"/>
              <a:t> articulated truth of a conceptual scheme </a:t>
            </a:r>
          </a:p>
          <a:p>
            <a:pPr lvl="2"/>
            <a:r>
              <a:rPr lang="en-US" dirty="0" smtClean="0"/>
              <a:t>[i.e., a conceptual scheme is relative to the raw material it conceptualizes]</a:t>
            </a:r>
          </a:p>
          <a:p>
            <a:pPr lvl="1"/>
            <a:r>
              <a:rPr lang="en-US" dirty="0"/>
              <a:t>f</a:t>
            </a:r>
            <a:r>
              <a:rPr lang="en-US" dirty="0" smtClean="0"/>
              <a:t>rom its complete or partial </a:t>
            </a:r>
            <a:r>
              <a:rPr lang="en-US" dirty="0" err="1" smtClean="0"/>
              <a:t>intertranslatability</a:t>
            </a:r>
            <a:r>
              <a:rPr lang="en-US" dirty="0" smtClean="0"/>
              <a:t> with other conceptual schemes</a:t>
            </a:r>
          </a:p>
          <a:p>
            <a:r>
              <a:rPr lang="en-US" dirty="0" smtClean="0"/>
              <a:t>I.e., the conceptual scheme in question is only meaningful in relation to the conceptual scheme by which it is examined</a:t>
            </a:r>
          </a:p>
          <a:p>
            <a:pPr lvl="1"/>
            <a:r>
              <a:rPr lang="en-US" dirty="0" smtClean="0"/>
              <a:t>To be translatable into that other scheme—there must be a relationship or commensurability between them</a:t>
            </a:r>
          </a:p>
          <a:p>
            <a:r>
              <a:rPr lang="en-US" dirty="0" smtClean="0"/>
              <a:t>But this issue is quite separate from (divorced from) the role of the conceptual scheme in ordering or transforming the raw data</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10</a:t>
            </a:fld>
            <a:endParaRPr lang="en-US"/>
          </a:p>
        </p:txBody>
      </p:sp>
    </p:spTree>
    <p:extLst>
      <p:ext uri="{BB962C8B-B14F-4D97-AF65-F5344CB8AC3E}">
        <p14:creationId xmlns:p14="http://schemas.microsoft.com/office/powerpoint/2010/main" val="4208673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[Hegel’s critique of Kant</a:t>
            </a:r>
            <a:r>
              <a:rPr lang="en-US" dirty="0"/>
              <a:t>]</a:t>
            </a:r>
          </a:p>
        </p:txBody>
      </p:sp>
      <p:sp>
        <p:nvSpPr>
          <p:cNvPr id="3" name="Content Placeholder 2"/>
          <p:cNvSpPr>
            <a:spLocks noGrp="1"/>
          </p:cNvSpPr>
          <p:nvPr>
            <p:ph idx="1"/>
          </p:nvPr>
        </p:nvSpPr>
        <p:spPr/>
        <p:txBody>
          <a:bodyPr>
            <a:normAutofit fontScale="85000" lnSpcReduction="10000"/>
          </a:bodyPr>
          <a:lstStyle/>
          <a:p>
            <a:r>
              <a:rPr lang="en-US" dirty="0" smtClean="0"/>
              <a:t>Recall Hegel’s critique of Kant’s theory of the categories as conceptual schemes for ordering the data coming from outside</a:t>
            </a:r>
          </a:p>
          <a:p>
            <a:pPr lvl="1"/>
            <a:r>
              <a:rPr lang="en-US" dirty="0" smtClean="0"/>
              <a:t>Kant assumes that we cannot know the reality in itself, because our knowledge is mediated by </a:t>
            </a:r>
            <a:r>
              <a:rPr lang="en-US" i="1" dirty="0" smtClean="0"/>
              <a:t>a priori </a:t>
            </a:r>
            <a:r>
              <a:rPr lang="en-US" dirty="0" smtClean="0"/>
              <a:t>categories</a:t>
            </a:r>
          </a:p>
          <a:p>
            <a:pPr lvl="1"/>
            <a:r>
              <a:rPr lang="en-US" dirty="0" smtClean="0"/>
              <a:t>And yet he assumes we </a:t>
            </a:r>
            <a:r>
              <a:rPr lang="en-US" i="1" dirty="0" smtClean="0"/>
              <a:t>can</a:t>
            </a:r>
            <a:r>
              <a:rPr lang="en-US" dirty="0" smtClean="0"/>
              <a:t> know the these categories themselves</a:t>
            </a:r>
          </a:p>
          <a:p>
            <a:r>
              <a:rPr lang="en-US" dirty="0" smtClean="0"/>
              <a:t>But if we only know something through concepts or conceptual schemes</a:t>
            </a:r>
          </a:p>
          <a:p>
            <a:pPr lvl="1"/>
            <a:r>
              <a:rPr lang="en-US" dirty="0"/>
              <a:t>w</a:t>
            </a:r>
            <a:r>
              <a:rPr lang="en-US" dirty="0" smtClean="0"/>
              <a:t>e can only know our concepts themselves through other concepts, </a:t>
            </a:r>
          </a:p>
          <a:p>
            <a:pPr lvl="1"/>
            <a:r>
              <a:rPr lang="en-US" dirty="0" smtClean="0"/>
              <a:t>and so Kant must hold that we cannot even know our concepts as they are in themselves</a:t>
            </a:r>
          </a:p>
          <a:p>
            <a:r>
              <a:rPr lang="en-US" dirty="0" smtClean="0"/>
              <a:t>And so Kant falls back to empiricism, and supposes we can directly intuit our categories—i.e., make claims that </a:t>
            </a:r>
            <a:r>
              <a:rPr lang="en-US" u="sng" dirty="0" smtClean="0"/>
              <a:t>correspond to </a:t>
            </a:r>
            <a:r>
              <a:rPr lang="en-US" dirty="0" smtClean="0"/>
              <a:t>an objective truth about our concepts</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11</a:t>
            </a:fld>
            <a:endParaRPr lang="en-US"/>
          </a:p>
        </p:txBody>
      </p:sp>
    </p:spTree>
    <p:extLst>
      <p:ext uri="{BB962C8B-B14F-4D97-AF65-F5344CB8AC3E}">
        <p14:creationId xmlns:p14="http://schemas.microsoft.com/office/powerpoint/2010/main" val="1710192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Tarski’s Convention 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Davidson goes on: This uncoupling of truth and translatability conflicts with Tarski’s Convention T</a:t>
            </a:r>
          </a:p>
          <a:p>
            <a:pPr lvl="1"/>
            <a:r>
              <a:rPr lang="en-US" dirty="0"/>
              <a:t>w</a:t>
            </a:r>
            <a:r>
              <a:rPr lang="en-US" dirty="0" smtClean="0"/>
              <a:t>hich “embodies our best intuition as to how the concept of truth is used.”</a:t>
            </a:r>
          </a:p>
          <a:p>
            <a:r>
              <a:rPr lang="en-US" dirty="0" smtClean="0"/>
              <a:t>Tarski’s truth-theoretical insight: </a:t>
            </a:r>
          </a:p>
          <a:p>
            <a:pPr lvl="1"/>
            <a:r>
              <a:rPr lang="en-US" dirty="0" smtClean="0"/>
              <a:t>a theory of truth for a formal language (e.g., computer program, mathematics) can be reconstructed</a:t>
            </a:r>
          </a:p>
          <a:p>
            <a:pPr lvl="1"/>
            <a:r>
              <a:rPr lang="en-US" dirty="0" smtClean="0"/>
              <a:t>by translating every relevant sentence of that language into a sentence in a metalanguage of the form</a:t>
            </a:r>
          </a:p>
          <a:p>
            <a:pPr lvl="1"/>
            <a:r>
              <a:rPr lang="en-US" i="1" dirty="0" smtClean="0"/>
              <a:t>S</a:t>
            </a:r>
            <a:r>
              <a:rPr lang="en-US" dirty="0" smtClean="0"/>
              <a:t> (a sentence in the formal language) is true if and only if </a:t>
            </a:r>
            <a:r>
              <a:rPr lang="en-US" i="1" dirty="0" smtClean="0"/>
              <a:t>p </a:t>
            </a:r>
            <a:r>
              <a:rPr lang="en-US" dirty="0" smtClean="0"/>
              <a:t>(its translation in the metalanguage)</a:t>
            </a:r>
          </a:p>
        </p:txBody>
      </p:sp>
      <p:sp>
        <p:nvSpPr>
          <p:cNvPr id="4" name="Slide Number Placeholder 3"/>
          <p:cNvSpPr>
            <a:spLocks noGrp="1"/>
          </p:cNvSpPr>
          <p:nvPr>
            <p:ph type="sldNum" sz="quarter" idx="12"/>
          </p:nvPr>
        </p:nvSpPr>
        <p:spPr/>
        <p:txBody>
          <a:bodyPr/>
          <a:lstStyle/>
          <a:p>
            <a:fld id="{314ECBD7-E299-4981-9F09-05055FC53234}" type="slidenum">
              <a:rPr lang="en-US" smtClean="0"/>
              <a:t>12</a:t>
            </a:fld>
            <a:endParaRPr lang="en-US"/>
          </a:p>
        </p:txBody>
      </p:sp>
    </p:spTree>
    <p:extLst>
      <p:ext uri="{BB962C8B-B14F-4D97-AF65-F5344CB8AC3E}">
        <p14:creationId xmlns:p14="http://schemas.microsoft.com/office/powerpoint/2010/main" val="35827438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Davidson’s development of Tarski</a:t>
            </a:r>
            <a:endParaRPr lang="en-US" dirty="0"/>
          </a:p>
        </p:txBody>
      </p:sp>
      <p:sp>
        <p:nvSpPr>
          <p:cNvPr id="3" name="Content Placeholder 2"/>
          <p:cNvSpPr>
            <a:spLocks noGrp="1"/>
          </p:cNvSpPr>
          <p:nvPr>
            <p:ph idx="1"/>
          </p:nvPr>
        </p:nvSpPr>
        <p:spPr/>
        <p:txBody>
          <a:bodyPr>
            <a:normAutofit/>
          </a:bodyPr>
          <a:lstStyle/>
          <a:p>
            <a:r>
              <a:rPr lang="en-US" dirty="0" smtClean="0"/>
              <a:t>Davidson applies this to natural languages (e.g., English, German) </a:t>
            </a:r>
          </a:p>
          <a:p>
            <a:pPr lvl="1"/>
            <a:r>
              <a:rPr lang="en-US" dirty="0"/>
              <a:t>a</a:t>
            </a:r>
            <a:r>
              <a:rPr lang="en-US" dirty="0" smtClean="0"/>
              <a:t>nd makes it applicable within a single natural language</a:t>
            </a:r>
          </a:p>
          <a:p>
            <a:pPr lvl="1"/>
            <a:r>
              <a:rPr lang="en-US" dirty="0"/>
              <a:t>s</a:t>
            </a:r>
            <a:r>
              <a:rPr lang="en-US" dirty="0" smtClean="0"/>
              <a:t>erving as its own metalanguage</a:t>
            </a:r>
          </a:p>
          <a:p>
            <a:r>
              <a:rPr lang="en-US" dirty="0" smtClean="0"/>
              <a:t>The theory of truth for a natural language can only be derived </a:t>
            </a:r>
          </a:p>
          <a:p>
            <a:pPr lvl="1"/>
            <a:r>
              <a:rPr lang="en-US" dirty="0" smtClean="0"/>
              <a:t>by translating it into another natural language</a:t>
            </a:r>
          </a:p>
          <a:p>
            <a:pPr lvl="1"/>
            <a:r>
              <a:rPr lang="en-US" dirty="0"/>
              <a:t>o</a:t>
            </a:r>
            <a:r>
              <a:rPr lang="en-US" dirty="0" smtClean="0"/>
              <a:t>r into a metalinguistic utterance of that same natural language</a:t>
            </a:r>
          </a:p>
        </p:txBody>
      </p:sp>
      <p:sp>
        <p:nvSpPr>
          <p:cNvPr id="4" name="Slide Number Placeholder 3"/>
          <p:cNvSpPr>
            <a:spLocks noGrp="1"/>
          </p:cNvSpPr>
          <p:nvPr>
            <p:ph type="sldNum" sz="quarter" idx="12"/>
          </p:nvPr>
        </p:nvSpPr>
        <p:spPr/>
        <p:txBody>
          <a:bodyPr/>
          <a:lstStyle/>
          <a:p>
            <a:fld id="{314ECBD7-E299-4981-9F09-05055FC53234}" type="slidenum">
              <a:rPr lang="en-US" smtClean="0"/>
              <a:t>13</a:t>
            </a:fld>
            <a:endParaRPr lang="en-US"/>
          </a:p>
        </p:txBody>
      </p:sp>
    </p:spTree>
    <p:extLst>
      <p:ext uri="{BB962C8B-B14F-4D97-AF65-F5344CB8AC3E}">
        <p14:creationId xmlns:p14="http://schemas.microsoft.com/office/powerpoint/2010/main" val="40755896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Translations</a:t>
            </a:r>
            <a:endParaRPr lang="en-US" dirty="0"/>
          </a:p>
        </p:txBody>
      </p:sp>
      <p:sp>
        <p:nvSpPr>
          <p:cNvPr id="3" name="Content Placeholder 2"/>
          <p:cNvSpPr>
            <a:spLocks noGrp="1"/>
          </p:cNvSpPr>
          <p:nvPr>
            <p:ph idx="1"/>
          </p:nvPr>
        </p:nvSpPr>
        <p:spPr/>
        <p:txBody>
          <a:bodyPr>
            <a:normAutofit lnSpcReduction="10000"/>
          </a:bodyPr>
          <a:lstStyle/>
          <a:p>
            <a:r>
              <a:rPr lang="en-US" dirty="0" smtClean="0"/>
              <a:t>I.e., a sentence in the natural language, to be meaningful, must be translatable either into another language</a:t>
            </a:r>
          </a:p>
          <a:p>
            <a:pPr lvl="1"/>
            <a:r>
              <a:rPr lang="en-US" dirty="0" smtClean="0"/>
              <a:t>E.g., “</a:t>
            </a:r>
            <a:r>
              <a:rPr lang="en-US" dirty="0" err="1" smtClean="0"/>
              <a:t>Es</a:t>
            </a:r>
            <a:r>
              <a:rPr lang="en-US" dirty="0" smtClean="0"/>
              <a:t> </a:t>
            </a:r>
            <a:r>
              <a:rPr lang="en-US" dirty="0" err="1" smtClean="0"/>
              <a:t>regnet</a:t>
            </a:r>
            <a:r>
              <a:rPr lang="en-US" dirty="0" smtClean="0"/>
              <a:t>” means “It is raining”</a:t>
            </a:r>
          </a:p>
          <a:p>
            <a:pPr lvl="1"/>
            <a:r>
              <a:rPr lang="en-US" dirty="0" smtClean="0"/>
              <a:t>Example of “the radical interpreter”—an English speaker who doesn’t know German at first, and must determine what the German speaker means by “</a:t>
            </a:r>
            <a:r>
              <a:rPr lang="en-US" dirty="0" err="1" smtClean="0"/>
              <a:t>Es</a:t>
            </a:r>
            <a:r>
              <a:rPr lang="en-US" dirty="0" smtClean="0"/>
              <a:t> </a:t>
            </a:r>
            <a:r>
              <a:rPr lang="en-US" dirty="0" err="1" smtClean="0"/>
              <a:t>regnet</a:t>
            </a:r>
            <a:r>
              <a:rPr lang="en-US" dirty="0" smtClean="0"/>
              <a:t>” (during a rainstorm)</a:t>
            </a:r>
          </a:p>
          <a:p>
            <a:r>
              <a:rPr lang="en-US" dirty="0" smtClean="0"/>
              <a:t>Or into a metalinguistic utterance of that same natural language following the Tarski Convention T</a:t>
            </a:r>
          </a:p>
          <a:p>
            <a:pPr lvl="1"/>
            <a:r>
              <a:rPr lang="en-US" dirty="0" smtClean="0"/>
              <a:t>E.g., “‘</a:t>
            </a:r>
            <a:r>
              <a:rPr lang="en-US" dirty="0" err="1" smtClean="0"/>
              <a:t>Es</a:t>
            </a:r>
            <a:r>
              <a:rPr lang="en-US" dirty="0" smtClean="0"/>
              <a:t> </a:t>
            </a:r>
            <a:r>
              <a:rPr lang="en-US" dirty="0" err="1" smtClean="0"/>
              <a:t>regnet</a:t>
            </a:r>
            <a:r>
              <a:rPr lang="en-US" dirty="0" smtClean="0"/>
              <a:t>’ means ‘it is raining’” is true if an only if it is actually raining.</a:t>
            </a: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14</a:t>
            </a:fld>
            <a:endParaRPr lang="en-US"/>
          </a:p>
        </p:txBody>
      </p:sp>
    </p:spTree>
    <p:extLst>
      <p:ext uri="{BB962C8B-B14F-4D97-AF65-F5344CB8AC3E}">
        <p14:creationId xmlns:p14="http://schemas.microsoft.com/office/powerpoint/2010/main" val="3589971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Concept-relative schemes defy translation</a:t>
            </a:r>
            <a:endParaRPr lang="en-US" dirty="0"/>
          </a:p>
        </p:txBody>
      </p:sp>
      <p:sp>
        <p:nvSpPr>
          <p:cNvPr id="3" name="Content Placeholder 2"/>
          <p:cNvSpPr>
            <a:spLocks noGrp="1"/>
          </p:cNvSpPr>
          <p:nvPr>
            <p:ph idx="1"/>
          </p:nvPr>
        </p:nvSpPr>
        <p:spPr/>
        <p:txBody>
          <a:bodyPr>
            <a:normAutofit/>
          </a:bodyPr>
          <a:lstStyle/>
          <a:p>
            <a:r>
              <a:rPr lang="en-US" dirty="0" smtClean="0"/>
              <a:t>But those who defend concept-relative schemes would say that </a:t>
            </a:r>
          </a:p>
          <a:p>
            <a:pPr lvl="1"/>
            <a:r>
              <a:rPr lang="en-US" dirty="0" smtClean="0"/>
              <a:t>“</a:t>
            </a:r>
            <a:r>
              <a:rPr lang="en-US" dirty="0" err="1" smtClean="0"/>
              <a:t>Es</a:t>
            </a:r>
            <a:r>
              <a:rPr lang="en-US" dirty="0" smtClean="0"/>
              <a:t> </a:t>
            </a:r>
            <a:r>
              <a:rPr lang="en-US" dirty="0" err="1" smtClean="0"/>
              <a:t>regnet</a:t>
            </a:r>
            <a:r>
              <a:rPr lang="en-US" dirty="0" smtClean="0"/>
              <a:t>” means “it is raining” because of an a priori conceptual scheme held by the speaker</a:t>
            </a:r>
          </a:p>
          <a:p>
            <a:r>
              <a:rPr lang="en-US" dirty="0" smtClean="0"/>
              <a:t>There is no way then to translate the sentence into a sentence that expresses an observable truth for another speaker</a:t>
            </a:r>
          </a:p>
          <a:p>
            <a:pPr lvl="1"/>
            <a:r>
              <a:rPr lang="en-US" dirty="0" smtClean="0"/>
              <a:t>unless the other speaker holds the same concept-relative scheme</a:t>
            </a:r>
          </a:p>
          <a:p>
            <a:pPr lvl="1"/>
            <a:r>
              <a:rPr lang="en-US" dirty="0" smtClean="0"/>
              <a:t>But that is ruled out for “radical interpretation”</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15</a:t>
            </a:fld>
            <a:endParaRPr lang="en-US"/>
          </a:p>
        </p:txBody>
      </p:sp>
    </p:spTree>
    <p:extLst>
      <p:ext uri="{BB962C8B-B14F-4D97-AF65-F5344CB8AC3E}">
        <p14:creationId xmlns:p14="http://schemas.microsoft.com/office/powerpoint/2010/main" val="13975471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a:bodyPr>
          <a:lstStyle/>
          <a:p>
            <a:r>
              <a:rPr lang="en-US" dirty="0" smtClean="0"/>
              <a:t>1) Hence a conceptual scheme that could be both true and untranslatable is self-contradictory</a:t>
            </a:r>
          </a:p>
          <a:p>
            <a:pPr lvl="1"/>
            <a:r>
              <a:rPr lang="en-US" dirty="0" smtClean="0"/>
              <a:t>i.e., to know the conceptual scheme is to interpret it in or translate it into another conceptual scheme</a:t>
            </a:r>
          </a:p>
          <a:p>
            <a:pPr lvl="1"/>
            <a:r>
              <a:rPr lang="en-US" dirty="0" smtClean="0"/>
              <a:t>But this is not possible according to the position of concept relativism</a:t>
            </a:r>
          </a:p>
          <a:p>
            <a:r>
              <a:rPr lang="en-US" dirty="0" smtClean="0"/>
              <a:t>2) And so the notion of a conceptual scheme whose truth value is determined solely on the basis of the content schematized by it is unintelligible </a:t>
            </a:r>
          </a:p>
          <a:p>
            <a:pPr lvl="1"/>
            <a:endParaRPr lang="en-US" dirty="0" smtClean="0"/>
          </a:p>
          <a:p>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16</a:t>
            </a:fld>
            <a:endParaRPr lang="en-US"/>
          </a:p>
        </p:txBody>
      </p:sp>
    </p:spTree>
    <p:extLst>
      <p:ext uri="{BB962C8B-B14F-4D97-AF65-F5344CB8AC3E}">
        <p14:creationId xmlns:p14="http://schemas.microsoft.com/office/powerpoint/2010/main" val="18382634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priori structuring of experience]</a:t>
            </a:r>
            <a:endParaRPr lang="en-US" dirty="0"/>
          </a:p>
        </p:txBody>
      </p:sp>
      <p:sp>
        <p:nvSpPr>
          <p:cNvPr id="3" name="Content Placeholder 2"/>
          <p:cNvSpPr>
            <a:spLocks noGrp="1"/>
          </p:cNvSpPr>
          <p:nvPr>
            <p:ph idx="1"/>
          </p:nvPr>
        </p:nvSpPr>
        <p:spPr/>
        <p:txBody>
          <a:bodyPr>
            <a:normAutofit/>
          </a:bodyPr>
          <a:lstStyle/>
          <a:p>
            <a:r>
              <a:rPr lang="en-US" dirty="0" smtClean="0"/>
              <a:t>E.g., what does Kant mean by saying that objects in experience are structured </a:t>
            </a:r>
            <a:r>
              <a:rPr lang="en-US" i="1" dirty="0" smtClean="0"/>
              <a:t>a priori </a:t>
            </a:r>
            <a:r>
              <a:rPr lang="en-US" dirty="0" smtClean="0"/>
              <a:t>by the conceptual schema of there being objects in space?</a:t>
            </a:r>
          </a:p>
          <a:p>
            <a:pPr lvl="1"/>
            <a:r>
              <a:rPr lang="en-US" dirty="0" smtClean="0"/>
              <a:t>1) We normally think: “we experience objects in space” is true because we do experience objects in space</a:t>
            </a:r>
          </a:p>
          <a:p>
            <a:pPr lvl="2"/>
            <a:r>
              <a:rPr lang="en-US" dirty="0" smtClean="0"/>
              <a:t>This is intuitively true and somehow we know it</a:t>
            </a:r>
          </a:p>
          <a:p>
            <a:pPr lvl="1"/>
            <a:r>
              <a:rPr lang="en-US" dirty="0" smtClean="0"/>
              <a:t>2) It conforms to the Tarski Convention T for why something is true—and is translatable in this sense</a:t>
            </a:r>
          </a:p>
          <a:p>
            <a:pPr lvl="1"/>
            <a:r>
              <a:rPr lang="en-US" dirty="0" smtClean="0"/>
              <a:t>3) But, Kant argues, it is not true because objects do in fact exist in space but because we conceptualize experience as spatial</a:t>
            </a:r>
          </a:p>
        </p:txBody>
      </p:sp>
      <p:sp>
        <p:nvSpPr>
          <p:cNvPr id="4" name="Slide Number Placeholder 3"/>
          <p:cNvSpPr>
            <a:spLocks noGrp="1"/>
          </p:cNvSpPr>
          <p:nvPr>
            <p:ph type="sldNum" sz="quarter" idx="12"/>
          </p:nvPr>
        </p:nvSpPr>
        <p:spPr/>
        <p:txBody>
          <a:bodyPr/>
          <a:lstStyle/>
          <a:p>
            <a:fld id="{314ECBD7-E299-4981-9F09-05055FC53234}" type="slidenum">
              <a:rPr lang="en-US" smtClean="0"/>
              <a:t>17</a:t>
            </a:fld>
            <a:endParaRPr lang="en-US"/>
          </a:p>
        </p:txBody>
      </p:sp>
    </p:spTree>
    <p:extLst>
      <p:ext uri="{BB962C8B-B14F-4D97-AF65-F5344CB8AC3E}">
        <p14:creationId xmlns:p14="http://schemas.microsoft.com/office/powerpoint/2010/main" val="19565890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 and subject]</a:t>
            </a:r>
            <a:endParaRPr lang="en-US" dirty="0"/>
          </a:p>
        </p:txBody>
      </p:sp>
      <p:sp>
        <p:nvSpPr>
          <p:cNvPr id="3" name="Content Placeholder 2"/>
          <p:cNvSpPr>
            <a:spLocks noGrp="1"/>
          </p:cNvSpPr>
          <p:nvPr>
            <p:ph idx="1"/>
          </p:nvPr>
        </p:nvSpPr>
        <p:spPr/>
        <p:txBody>
          <a:bodyPr/>
          <a:lstStyle/>
          <a:p>
            <a:r>
              <a:rPr lang="en-US" dirty="0"/>
              <a:t>At first we think that the former is true </a:t>
            </a:r>
            <a:endParaRPr lang="en-US" dirty="0" smtClean="0"/>
          </a:p>
          <a:p>
            <a:pPr lvl="1"/>
            <a:r>
              <a:rPr lang="en-US" dirty="0" smtClean="0"/>
              <a:t>object </a:t>
            </a:r>
            <a:r>
              <a:rPr lang="en-US" dirty="0">
                <a:sym typeface="Wingdings" panose="05000000000000000000" pitchFamily="2" charset="2"/>
              </a:rPr>
              <a:t> </a:t>
            </a:r>
            <a:r>
              <a:rPr lang="en-US" dirty="0" smtClean="0">
                <a:sym typeface="Wingdings" panose="05000000000000000000" pitchFamily="2" charset="2"/>
              </a:rPr>
              <a:t>subject</a:t>
            </a:r>
            <a:endParaRPr lang="en-US" dirty="0"/>
          </a:p>
          <a:p>
            <a:r>
              <a:rPr lang="en-US" dirty="0"/>
              <a:t>but on reflection we recognize that what is true is only that our experience is so structured that we </a:t>
            </a:r>
            <a:r>
              <a:rPr lang="en-US" i="1" dirty="0"/>
              <a:t>seem</a:t>
            </a:r>
            <a:r>
              <a:rPr lang="en-US" dirty="0"/>
              <a:t> to see objects in space </a:t>
            </a:r>
            <a:endParaRPr lang="en-US" dirty="0" smtClean="0"/>
          </a:p>
          <a:p>
            <a:pPr lvl="1"/>
            <a:r>
              <a:rPr lang="en-US" dirty="0" smtClean="0"/>
              <a:t>subject </a:t>
            </a:r>
            <a:r>
              <a:rPr lang="en-US" dirty="0">
                <a:sym typeface="Wingdings" panose="05000000000000000000" pitchFamily="2" charset="2"/>
              </a:rPr>
              <a:t> object</a:t>
            </a: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18</a:t>
            </a:fld>
            <a:endParaRPr lang="en-US"/>
          </a:p>
        </p:txBody>
      </p:sp>
    </p:spTree>
    <p:extLst>
      <p:ext uri="{BB962C8B-B14F-4D97-AF65-F5344CB8AC3E}">
        <p14:creationId xmlns:p14="http://schemas.microsoft.com/office/powerpoint/2010/main" val="30791038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is the cat?]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Recall Foucault on the difference between the medieval view of space and the modern one</a:t>
            </a:r>
          </a:p>
          <a:p>
            <a:pPr lvl="1"/>
            <a:r>
              <a:rPr lang="en-US" dirty="0" smtClean="0"/>
              <a:t>Medieval: the cat is on his mat, in her usual place by the hearth in our home</a:t>
            </a:r>
          </a:p>
          <a:p>
            <a:pPr lvl="1"/>
            <a:r>
              <a:rPr lang="en-US" dirty="0" smtClean="0"/>
              <a:t>Modern: the cat is located at x degrees longitude and y degrees latitude and this is also the location of the mat</a:t>
            </a:r>
          </a:p>
          <a:p>
            <a:r>
              <a:rPr lang="en-US" dirty="0" smtClean="0"/>
              <a:t>Something like this latter is what Kant means by an object in space. </a:t>
            </a:r>
          </a:p>
          <a:p>
            <a:pPr lvl="1"/>
            <a:r>
              <a:rPr lang="en-US" dirty="0" smtClean="0"/>
              <a:t>But he recognizes that this system of location is an a priori scheme for our science, </a:t>
            </a:r>
          </a:p>
          <a:p>
            <a:pPr lvl="1"/>
            <a:r>
              <a:rPr lang="en-US" dirty="0" smtClean="0"/>
              <a:t>not a true description of the reality of the world, where other incommensurable schemes may order the indescribable raw data (“the chaos of sensibility”) </a:t>
            </a:r>
          </a:p>
        </p:txBody>
      </p:sp>
      <p:sp>
        <p:nvSpPr>
          <p:cNvPr id="4" name="Slide Number Placeholder 3"/>
          <p:cNvSpPr>
            <a:spLocks noGrp="1"/>
          </p:cNvSpPr>
          <p:nvPr>
            <p:ph type="sldNum" sz="quarter" idx="12"/>
          </p:nvPr>
        </p:nvSpPr>
        <p:spPr/>
        <p:txBody>
          <a:bodyPr/>
          <a:lstStyle/>
          <a:p>
            <a:fld id="{314ECBD7-E299-4981-9F09-05055FC53234}" type="slidenum">
              <a:rPr lang="en-US" smtClean="0"/>
              <a:t>19</a:t>
            </a:fld>
            <a:endParaRPr lang="en-US"/>
          </a:p>
        </p:txBody>
      </p:sp>
    </p:spTree>
    <p:extLst>
      <p:ext uri="{BB962C8B-B14F-4D97-AF65-F5344CB8AC3E}">
        <p14:creationId xmlns:p14="http://schemas.microsoft.com/office/powerpoint/2010/main" val="2458982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Performative use of words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 the first chapter of this book, </a:t>
            </a:r>
            <a:r>
              <a:rPr lang="en-US" dirty="0" err="1" smtClean="0"/>
              <a:t>Rorty</a:t>
            </a:r>
            <a:r>
              <a:rPr lang="en-US" dirty="0" smtClean="0"/>
              <a:t> suggests </a:t>
            </a:r>
          </a:p>
          <a:p>
            <a:pPr lvl="1"/>
            <a:r>
              <a:rPr lang="en-US" dirty="0" smtClean="0"/>
              <a:t>replacing the older distinction between analytic and Continental philosophy</a:t>
            </a:r>
          </a:p>
          <a:p>
            <a:pPr lvl="1"/>
            <a:r>
              <a:rPr lang="en-US" dirty="0"/>
              <a:t>w</a:t>
            </a:r>
            <a:r>
              <a:rPr lang="en-US" dirty="0" smtClean="0"/>
              <a:t>ith that of analytic and </a:t>
            </a:r>
            <a:r>
              <a:rPr lang="en-US" i="1" dirty="0" smtClean="0"/>
              <a:t>conversational</a:t>
            </a:r>
            <a:r>
              <a:rPr lang="en-US" dirty="0" smtClean="0"/>
              <a:t> philosophy</a:t>
            </a:r>
          </a:p>
          <a:p>
            <a:r>
              <a:rPr lang="en-US" dirty="0" smtClean="0"/>
              <a:t>This is a performative example of the </a:t>
            </a:r>
            <a:r>
              <a:rPr lang="en-US" dirty="0" err="1" smtClean="0"/>
              <a:t>metaphilosophical</a:t>
            </a:r>
            <a:r>
              <a:rPr lang="en-US" dirty="0" smtClean="0"/>
              <a:t> position characteristic of conversational philosophers</a:t>
            </a:r>
          </a:p>
          <a:p>
            <a:r>
              <a:rPr lang="en-US" dirty="0" smtClean="0"/>
              <a:t>[“Performative” contrasts with “constative” in J. L. Austin’s </a:t>
            </a:r>
            <a:r>
              <a:rPr lang="en-US" i="1" dirty="0" smtClean="0"/>
              <a:t>How to Do Things with Words</a:t>
            </a:r>
            <a:r>
              <a:rPr lang="en-US" dirty="0" smtClean="0"/>
              <a:t>. Austin was Searle’s teacher</a:t>
            </a:r>
          </a:p>
          <a:p>
            <a:pPr lvl="1"/>
            <a:r>
              <a:rPr lang="en-US" dirty="0" smtClean="0"/>
              <a:t>Conversation is about doing something with words, (“Scat!”) not merely stating (</a:t>
            </a:r>
            <a:r>
              <a:rPr lang="en-US" dirty="0" err="1" smtClean="0"/>
              <a:t>constating</a:t>
            </a:r>
            <a:r>
              <a:rPr lang="en-US" dirty="0" smtClean="0"/>
              <a:t>) what there is (e.g., “There’s a cat on the mat.”)</a:t>
            </a:r>
          </a:p>
          <a:p>
            <a:pPr lvl="1"/>
            <a:r>
              <a:rPr lang="en-US" dirty="0"/>
              <a:t>e</a:t>
            </a:r>
            <a:r>
              <a:rPr lang="en-US" dirty="0" smtClean="0"/>
              <a:t>xpressing </a:t>
            </a:r>
            <a:r>
              <a:rPr lang="en-US" dirty="0" err="1" smtClean="0"/>
              <a:t>Rorty’s</a:t>
            </a:r>
            <a:r>
              <a:rPr lang="en-US" dirty="0" smtClean="0"/>
              <a:t> pragmatism. Elsewhere </a:t>
            </a:r>
            <a:r>
              <a:rPr lang="en-US" dirty="0" err="1" smtClean="0"/>
              <a:t>Rorty</a:t>
            </a:r>
            <a:r>
              <a:rPr lang="en-US" dirty="0" smtClean="0"/>
              <a:t> proposes “Analytic and </a:t>
            </a:r>
            <a:r>
              <a:rPr lang="en-US" i="1" dirty="0" smtClean="0"/>
              <a:t>Transformative</a:t>
            </a:r>
            <a:r>
              <a:rPr lang="en-US" dirty="0" smtClean="0"/>
              <a:t> </a:t>
            </a:r>
            <a:r>
              <a:rPr lang="en-US" dirty="0"/>
              <a:t>P</a:t>
            </a:r>
            <a:r>
              <a:rPr lang="en-US" dirty="0" smtClean="0"/>
              <a:t>hilosophy”]</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2</a:t>
            </a:fld>
            <a:endParaRPr lang="en-US"/>
          </a:p>
        </p:txBody>
      </p:sp>
    </p:spTree>
    <p:extLst>
      <p:ext uri="{BB962C8B-B14F-4D97-AF65-F5344CB8AC3E}">
        <p14:creationId xmlns:p14="http://schemas.microsoft.com/office/powerpoint/2010/main" val="41711821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[Knowing the framework itself]</a:t>
            </a:r>
            <a:endParaRPr lang="en-US" dirty="0"/>
          </a:p>
        </p:txBody>
      </p:sp>
      <p:sp>
        <p:nvSpPr>
          <p:cNvPr id="3" name="Content Placeholder 2"/>
          <p:cNvSpPr>
            <a:spLocks noGrp="1"/>
          </p:cNvSpPr>
          <p:nvPr>
            <p:ph idx="1"/>
          </p:nvPr>
        </p:nvSpPr>
        <p:spPr/>
        <p:txBody>
          <a:bodyPr>
            <a:normAutofit lnSpcReduction="10000"/>
          </a:bodyPr>
          <a:lstStyle/>
          <a:p>
            <a:r>
              <a:rPr lang="en-US" dirty="0"/>
              <a:t>Foucault argues that these conceptions of reality are the result of </a:t>
            </a:r>
            <a:r>
              <a:rPr lang="en-US" dirty="0" smtClean="0"/>
              <a:t>historically variable power relations</a:t>
            </a:r>
            <a:endParaRPr lang="en-US" dirty="0"/>
          </a:p>
          <a:p>
            <a:pPr lvl="1"/>
            <a:r>
              <a:rPr lang="en-US" dirty="0"/>
              <a:t>not a priori </a:t>
            </a:r>
            <a:r>
              <a:rPr lang="en-US" dirty="0" smtClean="0"/>
              <a:t>and </a:t>
            </a:r>
            <a:r>
              <a:rPr lang="en-US" dirty="0"/>
              <a:t>ahistorical human nature </a:t>
            </a:r>
            <a:endParaRPr lang="en-US" dirty="0" smtClean="0"/>
          </a:p>
          <a:p>
            <a:pPr lvl="1"/>
            <a:r>
              <a:rPr lang="en-US" dirty="0" smtClean="0"/>
              <a:t>=neo-Kantian neo-Hegelianism</a:t>
            </a:r>
            <a:endParaRPr lang="en-US" dirty="0"/>
          </a:p>
          <a:p>
            <a:r>
              <a:rPr lang="en-US" dirty="0" smtClean="0"/>
              <a:t>But both Kant and Foucault believe that we can know the conceptual frameworks themselves</a:t>
            </a:r>
          </a:p>
          <a:p>
            <a:pPr lvl="1"/>
            <a:r>
              <a:rPr lang="en-US" dirty="0" smtClean="0"/>
              <a:t>For Kant: we can know our a priori categories as they are in themselves</a:t>
            </a:r>
          </a:p>
          <a:p>
            <a:pPr lvl="1"/>
            <a:r>
              <a:rPr lang="en-US" dirty="0" smtClean="0"/>
              <a:t>For Foucault we can know these frameworks of power, and this knowledge is not itself a result of such power</a:t>
            </a:r>
          </a:p>
        </p:txBody>
      </p:sp>
      <p:sp>
        <p:nvSpPr>
          <p:cNvPr id="4" name="Slide Number Placeholder 3"/>
          <p:cNvSpPr>
            <a:spLocks noGrp="1"/>
          </p:cNvSpPr>
          <p:nvPr>
            <p:ph type="sldNum" sz="quarter" idx="12"/>
          </p:nvPr>
        </p:nvSpPr>
        <p:spPr/>
        <p:txBody>
          <a:bodyPr/>
          <a:lstStyle/>
          <a:p>
            <a:fld id="{314ECBD7-E299-4981-9F09-05055FC53234}" type="slidenum">
              <a:rPr lang="en-US" smtClean="0"/>
              <a:t>20</a:t>
            </a:fld>
            <a:endParaRPr lang="en-US"/>
          </a:p>
        </p:txBody>
      </p:sp>
    </p:spTree>
    <p:extLst>
      <p:ext uri="{BB962C8B-B14F-4D97-AF65-F5344CB8AC3E}">
        <p14:creationId xmlns:p14="http://schemas.microsoft.com/office/powerpoint/2010/main" val="13721283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[Foucault on uses of truth]</a:t>
            </a:r>
            <a:endParaRPr lang="en-US" dirty="0"/>
          </a:p>
        </p:txBody>
      </p:sp>
      <p:sp>
        <p:nvSpPr>
          <p:cNvPr id="3" name="Content Placeholder 2"/>
          <p:cNvSpPr>
            <a:spLocks noGrp="1"/>
          </p:cNvSpPr>
          <p:nvPr>
            <p:ph idx="1"/>
          </p:nvPr>
        </p:nvSpPr>
        <p:spPr/>
        <p:txBody>
          <a:bodyPr>
            <a:normAutofit/>
          </a:bodyPr>
          <a:lstStyle/>
          <a:p>
            <a:r>
              <a:rPr lang="en-US" dirty="0" smtClean="0"/>
              <a:t>1) Criterial use of truth: what counts as true within a discourse</a:t>
            </a:r>
          </a:p>
          <a:p>
            <a:r>
              <a:rPr lang="en-US" dirty="0" smtClean="0"/>
              <a:t>2) Constructivist use: the production of truth in discourse</a:t>
            </a:r>
          </a:p>
          <a:p>
            <a:r>
              <a:rPr lang="en-US" dirty="0" smtClean="0"/>
              <a:t>3) </a:t>
            </a:r>
            <a:r>
              <a:rPr lang="en-US" dirty="0" err="1" smtClean="0"/>
              <a:t>Perspectivist</a:t>
            </a:r>
            <a:r>
              <a:rPr lang="en-US" dirty="0" smtClean="0"/>
              <a:t> use: The incommensurability of truths </a:t>
            </a:r>
          </a:p>
          <a:p>
            <a:r>
              <a:rPr lang="en-US" dirty="0" smtClean="0"/>
              <a:t>4) What Prado calls the </a:t>
            </a:r>
            <a:r>
              <a:rPr lang="en-US" i="1" dirty="0" smtClean="0"/>
              <a:t>Experiential</a:t>
            </a:r>
            <a:r>
              <a:rPr lang="en-US" dirty="0" smtClean="0"/>
              <a:t> use of truth</a:t>
            </a:r>
          </a:p>
        </p:txBody>
      </p:sp>
      <p:sp>
        <p:nvSpPr>
          <p:cNvPr id="4" name="Slide Number Placeholder 3"/>
          <p:cNvSpPr>
            <a:spLocks noGrp="1"/>
          </p:cNvSpPr>
          <p:nvPr>
            <p:ph type="sldNum" sz="quarter" idx="12"/>
          </p:nvPr>
        </p:nvSpPr>
        <p:spPr/>
        <p:txBody>
          <a:bodyPr/>
          <a:lstStyle/>
          <a:p>
            <a:fld id="{16FBAE34-108B-4256-A6F0-223F0DE40DFE}" type="slidenum">
              <a:rPr lang="en-US" smtClean="0"/>
              <a:t>21</a:t>
            </a:fld>
            <a:endParaRPr lang="en-US"/>
          </a:p>
        </p:txBody>
      </p:sp>
    </p:spTree>
    <p:extLst>
      <p:ext uri="{BB962C8B-B14F-4D97-AF65-F5344CB8AC3E}">
        <p14:creationId xmlns:p14="http://schemas.microsoft.com/office/powerpoint/2010/main" val="37271700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[Experiential truth]</a:t>
            </a:r>
            <a:endParaRPr lang="en-US" dirty="0"/>
          </a:p>
        </p:txBody>
      </p:sp>
      <p:sp>
        <p:nvSpPr>
          <p:cNvPr id="3" name="Content Placeholder 2"/>
          <p:cNvSpPr>
            <a:spLocks noGrp="1"/>
          </p:cNvSpPr>
          <p:nvPr>
            <p:ph idx="1"/>
          </p:nvPr>
        </p:nvSpPr>
        <p:spPr/>
        <p:txBody>
          <a:bodyPr>
            <a:normAutofit/>
          </a:bodyPr>
          <a:lstStyle/>
          <a:p>
            <a:r>
              <a:rPr lang="en-US" dirty="0"/>
              <a:t>4) </a:t>
            </a:r>
            <a:r>
              <a:rPr lang="en-US" dirty="0" smtClean="0"/>
              <a:t>The </a:t>
            </a:r>
            <a:r>
              <a:rPr lang="en-US" i="1" dirty="0"/>
              <a:t>Experiential</a:t>
            </a:r>
            <a:r>
              <a:rPr lang="en-US" dirty="0"/>
              <a:t> use of truth: </a:t>
            </a:r>
          </a:p>
          <a:p>
            <a:pPr lvl="1"/>
            <a:r>
              <a:rPr lang="en-US" dirty="0"/>
              <a:t>Truth through inquiry: what an individual comes to believe through investigation, test or </a:t>
            </a:r>
            <a:r>
              <a:rPr lang="en-US" dirty="0" smtClean="0"/>
              <a:t>trial </a:t>
            </a:r>
            <a:endParaRPr lang="en-US" dirty="0"/>
          </a:p>
          <a:p>
            <a:pPr lvl="1"/>
            <a:r>
              <a:rPr lang="en-US" dirty="0"/>
              <a:t>what an individual comes to believe through the experience of “epistemological crises” and reflection on previous criteria used to resolve doubt, potentially forging new criteria</a:t>
            </a:r>
          </a:p>
          <a:p>
            <a:pPr lvl="1"/>
            <a:r>
              <a:rPr lang="en-US" dirty="0"/>
              <a:t>i.e., cognitive change breaking with past rationality </a:t>
            </a:r>
          </a:p>
          <a:p>
            <a:pPr lvl="1"/>
            <a:r>
              <a:rPr lang="en-US" dirty="0"/>
              <a:t>[Establishing what is “true for </a:t>
            </a:r>
            <a:r>
              <a:rPr lang="en-US" dirty="0" smtClean="0"/>
              <a:t>me,” “existential” truth]</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16FBAE34-108B-4256-A6F0-223F0DE40DFE}" type="slidenum">
              <a:rPr lang="en-US" smtClean="0"/>
              <a:t>22</a:t>
            </a:fld>
            <a:endParaRPr lang="en-US"/>
          </a:p>
        </p:txBody>
      </p:sp>
    </p:spTree>
    <p:extLst>
      <p:ext uri="{BB962C8B-B14F-4D97-AF65-F5344CB8AC3E}">
        <p14:creationId xmlns:p14="http://schemas.microsoft.com/office/powerpoint/2010/main" val="34034510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[Going against the regime]</a:t>
            </a:r>
            <a:endParaRPr lang="en-US" dirty="0"/>
          </a:p>
        </p:txBody>
      </p:sp>
      <p:sp>
        <p:nvSpPr>
          <p:cNvPr id="3" name="Content Placeholder 2"/>
          <p:cNvSpPr>
            <a:spLocks noGrp="1"/>
          </p:cNvSpPr>
          <p:nvPr>
            <p:ph idx="1"/>
          </p:nvPr>
        </p:nvSpPr>
        <p:spPr/>
        <p:txBody>
          <a:bodyPr/>
          <a:lstStyle/>
          <a:p>
            <a:r>
              <a:rPr lang="en-US" dirty="0" smtClean="0"/>
              <a:t>Experiential truth is opposed to the first three, </a:t>
            </a:r>
          </a:p>
          <a:p>
            <a:pPr lvl="1"/>
            <a:r>
              <a:rPr lang="en-US" dirty="0" smtClean="0"/>
              <a:t>which involve the production of truth by power</a:t>
            </a:r>
          </a:p>
          <a:p>
            <a:r>
              <a:rPr lang="en-US" dirty="0" smtClean="0"/>
              <a:t>It is based on cognitive and emotional disruption of the ruling power discourses</a:t>
            </a:r>
          </a:p>
          <a:p>
            <a:pPr lvl="1"/>
            <a:r>
              <a:rPr lang="en-US" dirty="0"/>
              <a:t>t</a:t>
            </a:r>
            <a:r>
              <a:rPr lang="en-US" dirty="0" smtClean="0"/>
              <a:t>ruth determined not by the actions of others </a:t>
            </a:r>
          </a:p>
          <a:p>
            <a:pPr lvl="1"/>
            <a:r>
              <a:rPr lang="en-US" dirty="0" smtClean="0"/>
              <a:t>but by individuals in their particular situations and histories</a:t>
            </a:r>
          </a:p>
          <a:p>
            <a:r>
              <a:rPr lang="en-US" dirty="0"/>
              <a:t>But for Foucault, this kind of truth is “repugnant to both science and philosophy”</a:t>
            </a:r>
          </a:p>
          <a:p>
            <a:endParaRPr lang="en-US" dirty="0" smtClean="0"/>
          </a:p>
        </p:txBody>
      </p:sp>
      <p:sp>
        <p:nvSpPr>
          <p:cNvPr id="4" name="Slide Number Placeholder 3"/>
          <p:cNvSpPr>
            <a:spLocks noGrp="1"/>
          </p:cNvSpPr>
          <p:nvPr>
            <p:ph type="sldNum" sz="quarter" idx="12"/>
          </p:nvPr>
        </p:nvSpPr>
        <p:spPr/>
        <p:txBody>
          <a:bodyPr/>
          <a:lstStyle/>
          <a:p>
            <a:fld id="{16FBAE34-108B-4256-A6F0-223F0DE40DFE}" type="slidenum">
              <a:rPr lang="en-US" smtClean="0"/>
              <a:t>23</a:t>
            </a:fld>
            <a:endParaRPr lang="en-US"/>
          </a:p>
        </p:txBody>
      </p:sp>
    </p:spTree>
    <p:extLst>
      <p:ext uri="{BB962C8B-B14F-4D97-AF65-F5344CB8AC3E}">
        <p14:creationId xmlns:p14="http://schemas.microsoft.com/office/powerpoint/2010/main" val="17203718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r>
              <a:rPr lang="en-US" dirty="0" err="1" smtClean="0"/>
              <a:t>Gadamer’s</a:t>
            </a:r>
            <a:r>
              <a:rPr lang="en-US" smtClean="0"/>
              <a:t> experiential </a:t>
            </a:r>
            <a:r>
              <a:rPr lang="en-US" dirty="0" smtClean="0"/>
              <a:t>concept of truth]</a:t>
            </a:r>
            <a:endParaRPr lang="en-US" dirty="0"/>
          </a:p>
        </p:txBody>
      </p:sp>
      <p:sp>
        <p:nvSpPr>
          <p:cNvPr id="3" name="Content Placeholder 2"/>
          <p:cNvSpPr>
            <a:spLocks noGrp="1"/>
          </p:cNvSpPr>
          <p:nvPr>
            <p:ph idx="1"/>
          </p:nvPr>
        </p:nvSpPr>
        <p:spPr/>
        <p:txBody>
          <a:bodyPr/>
          <a:lstStyle/>
          <a:p>
            <a:r>
              <a:rPr lang="en-US" dirty="0" err="1" smtClean="0"/>
              <a:t>Gadamer’s</a:t>
            </a:r>
            <a:r>
              <a:rPr lang="en-US" dirty="0" smtClean="0"/>
              <a:t> conception of truth is this experiential kind</a:t>
            </a:r>
          </a:p>
          <a:p>
            <a:pPr lvl="1"/>
            <a:r>
              <a:rPr lang="en-US" dirty="0" smtClean="0"/>
              <a:t>1) our understanding is deeply embedded in history</a:t>
            </a:r>
          </a:p>
          <a:p>
            <a:pPr lvl="1"/>
            <a:r>
              <a:rPr lang="en-US" dirty="0" smtClean="0"/>
              <a:t>2) This seems to make it impossible to speak of any truth beyond our conceptual frameworks</a:t>
            </a:r>
          </a:p>
          <a:p>
            <a:pPr lvl="1"/>
            <a:r>
              <a:rPr lang="en-US" dirty="0" smtClean="0"/>
              <a:t>3) but when we encounter disruptions of our prejudices or presuppositions we gain insights that align us with what goes beyond our historically determined understandings</a:t>
            </a:r>
          </a:p>
          <a:p>
            <a:pPr lvl="1"/>
            <a:r>
              <a:rPr lang="en-US" dirty="0" smtClean="0"/>
              <a:t>4) We discover truth</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24</a:t>
            </a:fld>
            <a:endParaRPr lang="en-US"/>
          </a:p>
        </p:txBody>
      </p:sp>
    </p:spTree>
    <p:extLst>
      <p:ext uri="{BB962C8B-B14F-4D97-AF65-F5344CB8AC3E}">
        <p14:creationId xmlns:p14="http://schemas.microsoft.com/office/powerpoint/2010/main" val="30016555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Davidson appeals to </a:t>
            </a:r>
            <a:r>
              <a:rPr lang="en-US" dirty="0" err="1" smtClean="0"/>
              <a:t>Rorty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 </a:t>
            </a:r>
            <a:r>
              <a:rPr lang="en-US" dirty="0"/>
              <a:t>1983 Davidson </a:t>
            </a:r>
            <a:r>
              <a:rPr lang="en-US" dirty="0" smtClean="0"/>
              <a:t>applies his criticism of scheme-content dualism</a:t>
            </a:r>
          </a:p>
          <a:p>
            <a:pPr lvl="1"/>
            <a:r>
              <a:rPr lang="en-US" dirty="0"/>
              <a:t>1974 paper “On the Very Idea of a Conceptual Scheme”</a:t>
            </a:r>
          </a:p>
          <a:p>
            <a:r>
              <a:rPr lang="en-US" dirty="0" smtClean="0"/>
              <a:t>to a critique of the explanatory conception of truth in “A Coherence Theory of Truth and Knowledge”</a:t>
            </a:r>
          </a:p>
          <a:p>
            <a:pPr lvl="1"/>
            <a:r>
              <a:rPr lang="en-US" dirty="0" smtClean="0"/>
              <a:t>The explanatory conception of truth assumes truth to be a </a:t>
            </a:r>
            <a:r>
              <a:rPr lang="en-US" dirty="0" err="1" smtClean="0"/>
              <a:t>noncausal</a:t>
            </a:r>
            <a:r>
              <a:rPr lang="en-US" dirty="0" smtClean="0"/>
              <a:t> and </a:t>
            </a:r>
            <a:r>
              <a:rPr lang="en-US" dirty="0" err="1" smtClean="0"/>
              <a:t>atemporal</a:t>
            </a:r>
            <a:r>
              <a:rPr lang="en-US" dirty="0" smtClean="0"/>
              <a:t> relation of correspondence between “scheme” and “content”</a:t>
            </a:r>
          </a:p>
          <a:p>
            <a:pPr lvl="1"/>
            <a:r>
              <a:rPr lang="en-US" dirty="0" smtClean="0"/>
              <a:t>i.e., the scheme corresponds to the content, and this </a:t>
            </a:r>
            <a:r>
              <a:rPr lang="en-US" i="1" dirty="0" smtClean="0"/>
              <a:t>explains</a:t>
            </a:r>
            <a:r>
              <a:rPr lang="en-US" dirty="0" smtClean="0"/>
              <a:t> why there is agreement about it (coherence)</a:t>
            </a:r>
          </a:p>
          <a:p>
            <a:pPr lvl="1"/>
            <a:r>
              <a:rPr lang="en-US" dirty="0"/>
              <a:t>w</a:t>
            </a:r>
            <a:r>
              <a:rPr lang="en-US" dirty="0" smtClean="0"/>
              <a:t>hile coherence </a:t>
            </a:r>
            <a:r>
              <a:rPr lang="en-US" i="1" dirty="0" smtClean="0"/>
              <a:t>tests</a:t>
            </a:r>
            <a:r>
              <a:rPr lang="en-US" dirty="0" smtClean="0"/>
              <a:t> the truth found in the content</a:t>
            </a:r>
          </a:p>
          <a:p>
            <a:r>
              <a:rPr lang="en-US" dirty="0" smtClean="0"/>
              <a:t>Davidson appeals here to </a:t>
            </a:r>
            <a:r>
              <a:rPr lang="en-US" dirty="0" err="1" smtClean="0"/>
              <a:t>Rorty</a:t>
            </a:r>
            <a:r>
              <a:rPr lang="en-US" dirty="0" smtClean="0"/>
              <a:t>:</a:t>
            </a:r>
          </a:p>
          <a:p>
            <a:pPr lvl="1"/>
            <a:r>
              <a:rPr lang="en-US" dirty="0" smtClean="0"/>
              <a:t>“As </a:t>
            </a:r>
            <a:r>
              <a:rPr lang="en-US" dirty="0" err="1" smtClean="0"/>
              <a:t>Rorty</a:t>
            </a:r>
            <a:r>
              <a:rPr lang="en-US" dirty="0" smtClean="0"/>
              <a:t> has put it, nothing counts as justification unless by reference to something we already accept, and there is no way to get outside our beliefs and our language so as to find some test other than coherence.”</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25</a:t>
            </a:fld>
            <a:endParaRPr lang="en-US"/>
          </a:p>
        </p:txBody>
      </p:sp>
    </p:spTree>
    <p:extLst>
      <p:ext uri="{BB962C8B-B14F-4D97-AF65-F5344CB8AC3E}">
        <p14:creationId xmlns:p14="http://schemas.microsoft.com/office/powerpoint/2010/main" val="24947309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truth is still necessary</a:t>
            </a:r>
            <a:endParaRPr lang="en-US" dirty="0"/>
          </a:p>
        </p:txBody>
      </p:sp>
      <p:sp>
        <p:nvSpPr>
          <p:cNvPr id="3" name="Content Placeholder 2"/>
          <p:cNvSpPr>
            <a:spLocks noGrp="1"/>
          </p:cNvSpPr>
          <p:nvPr>
            <p:ph idx="1"/>
          </p:nvPr>
        </p:nvSpPr>
        <p:spPr/>
        <p:txBody>
          <a:bodyPr>
            <a:normAutofit lnSpcReduction="10000"/>
          </a:bodyPr>
          <a:lstStyle/>
          <a:p>
            <a:r>
              <a:rPr lang="en-US" dirty="0" smtClean="0"/>
              <a:t>But while </a:t>
            </a:r>
            <a:r>
              <a:rPr lang="en-US" dirty="0" err="1" smtClean="0"/>
              <a:t>Rorty</a:t>
            </a:r>
            <a:r>
              <a:rPr lang="en-US" dirty="0" smtClean="0"/>
              <a:t> equates coherence and “truth”</a:t>
            </a:r>
          </a:p>
          <a:p>
            <a:pPr lvl="1"/>
            <a:r>
              <a:rPr lang="en-US" dirty="0" smtClean="0"/>
              <a:t>Davidson also criticizes coherence theories as </a:t>
            </a:r>
            <a:r>
              <a:rPr lang="en-US" i="1" dirty="0" smtClean="0"/>
              <a:t>explaining</a:t>
            </a:r>
            <a:r>
              <a:rPr lang="en-US" dirty="0" smtClean="0"/>
              <a:t> truth by referring to the coherence of systems of statements as such</a:t>
            </a:r>
          </a:p>
          <a:p>
            <a:r>
              <a:rPr lang="en-US" dirty="0" smtClean="0"/>
              <a:t>For Davidson the link between coherence and truth comes into play</a:t>
            </a:r>
          </a:p>
          <a:p>
            <a:pPr lvl="1"/>
            <a:r>
              <a:rPr lang="en-US" dirty="0"/>
              <a:t>w</a:t>
            </a:r>
            <a:r>
              <a:rPr lang="en-US" dirty="0" smtClean="0"/>
              <a:t>hen one ceases to understand statements as sentences that actualize an abstract conceptual scheme (the Kantian-</a:t>
            </a:r>
            <a:r>
              <a:rPr lang="en-US" dirty="0" err="1" smtClean="0"/>
              <a:t>Quinian</a:t>
            </a:r>
            <a:r>
              <a:rPr lang="en-US" dirty="0" smtClean="0"/>
              <a:t> theory)</a:t>
            </a:r>
          </a:p>
          <a:p>
            <a:pPr lvl="1"/>
            <a:r>
              <a:rPr lang="en-US" dirty="0"/>
              <a:t>a</a:t>
            </a:r>
            <a:r>
              <a:rPr lang="en-US" dirty="0" smtClean="0"/>
              <a:t>nd begins to see them as expressions of beliefs articulated by a person </a:t>
            </a:r>
            <a:r>
              <a:rPr lang="en-US" i="1" dirty="0" smtClean="0"/>
              <a:t>who takes these beliefs to be true</a:t>
            </a:r>
          </a:p>
        </p:txBody>
      </p:sp>
      <p:sp>
        <p:nvSpPr>
          <p:cNvPr id="4" name="Slide Number Placeholder 3"/>
          <p:cNvSpPr>
            <a:spLocks noGrp="1"/>
          </p:cNvSpPr>
          <p:nvPr>
            <p:ph type="sldNum" sz="quarter" idx="12"/>
          </p:nvPr>
        </p:nvSpPr>
        <p:spPr/>
        <p:txBody>
          <a:bodyPr/>
          <a:lstStyle/>
          <a:p>
            <a:fld id="{314ECBD7-E299-4981-9F09-05055FC53234}" type="slidenum">
              <a:rPr lang="en-US" smtClean="0"/>
              <a:t>26</a:t>
            </a:fld>
            <a:endParaRPr lang="en-US"/>
          </a:p>
        </p:txBody>
      </p:sp>
    </p:spTree>
    <p:extLst>
      <p:ext uri="{BB962C8B-B14F-4D97-AF65-F5344CB8AC3E}">
        <p14:creationId xmlns:p14="http://schemas.microsoft.com/office/powerpoint/2010/main" val="31276824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overcome skepticism</a:t>
            </a:r>
            <a:endParaRPr lang="en-US" dirty="0"/>
          </a:p>
        </p:txBody>
      </p:sp>
      <p:sp>
        <p:nvSpPr>
          <p:cNvPr id="3" name="Content Placeholder 2"/>
          <p:cNvSpPr>
            <a:spLocks noGrp="1"/>
          </p:cNvSpPr>
          <p:nvPr>
            <p:ph idx="1"/>
          </p:nvPr>
        </p:nvSpPr>
        <p:spPr/>
        <p:txBody>
          <a:bodyPr>
            <a:normAutofit/>
          </a:bodyPr>
          <a:lstStyle/>
          <a:p>
            <a:r>
              <a:rPr lang="en-US" dirty="0" smtClean="0"/>
              <a:t>“What </a:t>
            </a:r>
            <a:r>
              <a:rPr lang="en-US" dirty="0"/>
              <a:t>stands in the way of global skepticism of the senses is, in my view, the </a:t>
            </a:r>
            <a:r>
              <a:rPr lang="en-US" dirty="0" smtClean="0"/>
              <a:t>fact that </a:t>
            </a:r>
            <a:r>
              <a:rPr lang="en-US" dirty="0"/>
              <a:t>we must, in the plainest and methodologically most basic cases, take </a:t>
            </a:r>
            <a:r>
              <a:rPr lang="en-US" dirty="0" smtClean="0"/>
              <a:t>the objects </a:t>
            </a:r>
            <a:r>
              <a:rPr lang="en-US" dirty="0"/>
              <a:t>of a belief to be the causes of that belief. And what we, as interpreters</a:t>
            </a:r>
            <a:r>
              <a:rPr lang="en-US" dirty="0" smtClean="0"/>
              <a:t>, must </a:t>
            </a:r>
            <a:r>
              <a:rPr lang="en-US" dirty="0"/>
              <a:t>take them to be is what they in fact are. Communication begins </a:t>
            </a:r>
            <a:r>
              <a:rPr lang="en-US" dirty="0" smtClean="0"/>
              <a:t>where causes </a:t>
            </a:r>
            <a:r>
              <a:rPr lang="en-US" dirty="0"/>
              <a:t>converge: your utterance means what mine does if belief in its truth </a:t>
            </a:r>
            <a:r>
              <a:rPr lang="en-US" dirty="0" smtClean="0"/>
              <a:t>is systematically </a:t>
            </a:r>
            <a:r>
              <a:rPr lang="en-US" dirty="0"/>
              <a:t>caused by the same events and objects</a:t>
            </a:r>
            <a:r>
              <a:rPr lang="en-US" dirty="0" smtClean="0"/>
              <a:t>.” (Davidson, 1983</a:t>
            </a:r>
            <a:r>
              <a:rPr lang="en-US" dirty="0"/>
              <a:t>: 151)</a:t>
            </a:r>
          </a:p>
        </p:txBody>
      </p:sp>
      <p:sp>
        <p:nvSpPr>
          <p:cNvPr id="4" name="Slide Number Placeholder 3"/>
          <p:cNvSpPr>
            <a:spLocks noGrp="1"/>
          </p:cNvSpPr>
          <p:nvPr>
            <p:ph type="sldNum" sz="quarter" idx="12"/>
          </p:nvPr>
        </p:nvSpPr>
        <p:spPr/>
        <p:txBody>
          <a:bodyPr/>
          <a:lstStyle/>
          <a:p>
            <a:fld id="{314ECBD7-E299-4981-9F09-05055FC53234}" type="slidenum">
              <a:rPr lang="en-US" smtClean="0"/>
              <a:t>27</a:t>
            </a:fld>
            <a:endParaRPr lang="en-US"/>
          </a:p>
        </p:txBody>
      </p:sp>
    </p:spTree>
    <p:extLst>
      <p:ext uri="{BB962C8B-B14F-4D97-AF65-F5344CB8AC3E}">
        <p14:creationId xmlns:p14="http://schemas.microsoft.com/office/powerpoint/2010/main" val="13428233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The microstructure of correspondence</a:t>
            </a:r>
            <a:endParaRPr lang="en-US" dirty="0"/>
          </a:p>
        </p:txBody>
      </p:sp>
      <p:sp>
        <p:nvSpPr>
          <p:cNvPr id="3" name="Content Placeholder 2"/>
          <p:cNvSpPr>
            <a:spLocks noGrp="1"/>
          </p:cNvSpPr>
          <p:nvPr>
            <p:ph idx="1"/>
          </p:nvPr>
        </p:nvSpPr>
        <p:spPr/>
        <p:txBody>
          <a:bodyPr/>
          <a:lstStyle/>
          <a:p>
            <a:r>
              <a:rPr lang="en-US" dirty="0" smtClean="0"/>
              <a:t>In 1986, </a:t>
            </a:r>
            <a:r>
              <a:rPr lang="en-US" dirty="0" err="1" smtClean="0"/>
              <a:t>Rorty</a:t>
            </a:r>
            <a:r>
              <a:rPr lang="en-US" dirty="0" smtClean="0"/>
              <a:t> takes up Davidson in “Pragmatism, Davidson, and Truth”</a:t>
            </a:r>
          </a:p>
          <a:p>
            <a:pPr lvl="1"/>
            <a:r>
              <a:rPr lang="en-US" dirty="0" smtClean="0"/>
              <a:t>Davidson’s thesis that “one could not use truth as an explanatory concept” goes back to William James </a:t>
            </a:r>
          </a:p>
          <a:p>
            <a:pPr lvl="1"/>
            <a:r>
              <a:rPr lang="en-US" dirty="0" smtClean="0"/>
              <a:t>who argued for the dismissal of the explanatory concept of truth from the failure of 2000 years of philosophy “to discover … the microstructure of the correspondence relation” </a:t>
            </a:r>
          </a:p>
          <a:p>
            <a:pPr lvl="2"/>
            <a:r>
              <a:rPr lang="en-US" dirty="0" smtClean="0"/>
              <a:t>E.g., between the idea or representation and the thing represented there are corresponding atomic elements in the thing and in me</a:t>
            </a:r>
          </a:p>
          <a:p>
            <a:pPr lvl="1"/>
            <a:r>
              <a:rPr lang="en-US" dirty="0" smtClean="0"/>
              <a:t>The proper conclusion is that “there was nothing there to find.”</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28</a:t>
            </a:fld>
            <a:endParaRPr lang="en-US"/>
          </a:p>
        </p:txBody>
      </p:sp>
    </p:spTree>
    <p:extLst>
      <p:ext uri="{BB962C8B-B14F-4D97-AF65-F5344CB8AC3E}">
        <p14:creationId xmlns:p14="http://schemas.microsoft.com/office/powerpoint/2010/main" val="39184996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ideal point of convergence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For </a:t>
            </a:r>
            <a:r>
              <a:rPr lang="en-US" dirty="0" err="1" smtClean="0"/>
              <a:t>Rorty</a:t>
            </a:r>
            <a:r>
              <a:rPr lang="en-US" dirty="0" smtClean="0"/>
              <a:t>, Pierce’s pragmatist theory of truth</a:t>
            </a:r>
          </a:p>
          <a:p>
            <a:pPr lvl="1"/>
            <a:r>
              <a:rPr lang="en-US" dirty="0"/>
              <a:t>a</a:t>
            </a:r>
            <a:r>
              <a:rPr lang="en-US" dirty="0" smtClean="0"/>
              <a:t>ppeals to an ideal point of </a:t>
            </a:r>
            <a:r>
              <a:rPr lang="en-US" i="1" dirty="0" smtClean="0"/>
              <a:t>convergence</a:t>
            </a:r>
            <a:r>
              <a:rPr lang="en-US" dirty="0" smtClean="0"/>
              <a:t> in the discourse of scientific inquiry</a:t>
            </a:r>
          </a:p>
          <a:p>
            <a:pPr lvl="1"/>
            <a:r>
              <a:rPr lang="en-US" dirty="0"/>
              <a:t>t</a:t>
            </a:r>
            <a:r>
              <a:rPr lang="en-US" dirty="0" smtClean="0"/>
              <a:t>o define correspondence in terms of </a:t>
            </a:r>
            <a:r>
              <a:rPr lang="en-US" i="1" dirty="0" smtClean="0"/>
              <a:t>consensus</a:t>
            </a:r>
          </a:p>
          <a:p>
            <a:pPr lvl="1"/>
            <a:r>
              <a:rPr lang="en-US" dirty="0" smtClean="0"/>
              <a:t>This was a “half-way house between idealist and </a:t>
            </a:r>
            <a:r>
              <a:rPr lang="en-US" dirty="0" err="1" smtClean="0"/>
              <a:t>physicalist</a:t>
            </a:r>
            <a:r>
              <a:rPr lang="en-US" dirty="0" smtClean="0"/>
              <a:t> theories of truth”</a:t>
            </a:r>
          </a:p>
          <a:p>
            <a:r>
              <a:rPr lang="en-US" dirty="0" smtClean="0"/>
              <a:t>Pierce abandoned the notion of the idealists and the </a:t>
            </a:r>
            <a:r>
              <a:rPr lang="en-US" dirty="0" err="1" smtClean="0"/>
              <a:t>physicalists</a:t>
            </a:r>
            <a:r>
              <a:rPr lang="en-US" dirty="0" smtClean="0"/>
              <a:t> </a:t>
            </a:r>
          </a:p>
          <a:p>
            <a:pPr lvl="1"/>
            <a:r>
              <a:rPr lang="en-US" dirty="0" smtClean="0"/>
              <a:t>that truth must be a relation between ontologically homogenous terms</a:t>
            </a:r>
          </a:p>
          <a:p>
            <a:pPr lvl="1"/>
            <a:r>
              <a:rPr lang="en-US" dirty="0"/>
              <a:t>a</a:t>
            </a:r>
            <a:r>
              <a:rPr lang="en-US" dirty="0" smtClean="0"/>
              <a:t>rguing that ‘the “about” and “true of” relations can link utterly disparate </a:t>
            </a:r>
            <a:r>
              <a:rPr lang="en-US" dirty="0" err="1" smtClean="0"/>
              <a:t>relata</a:t>
            </a:r>
            <a:r>
              <a:rPr lang="en-US" dirty="0" smtClean="0"/>
              <a:t>, and that problems of ontological homogeneity need not arise’</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29</a:t>
            </a:fld>
            <a:endParaRPr lang="en-US"/>
          </a:p>
        </p:txBody>
      </p:sp>
    </p:spTree>
    <p:extLst>
      <p:ext uri="{BB962C8B-B14F-4D97-AF65-F5344CB8AC3E}">
        <p14:creationId xmlns:p14="http://schemas.microsoft.com/office/powerpoint/2010/main" val="430615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narratives</a:t>
            </a:r>
            <a:endParaRPr lang="en-US" dirty="0"/>
          </a:p>
        </p:txBody>
      </p:sp>
      <p:sp>
        <p:nvSpPr>
          <p:cNvPr id="3" name="Content Placeholder 2"/>
          <p:cNvSpPr>
            <a:spLocks noGrp="1"/>
          </p:cNvSpPr>
          <p:nvPr>
            <p:ph idx="1"/>
          </p:nvPr>
        </p:nvSpPr>
        <p:spPr/>
        <p:txBody>
          <a:bodyPr>
            <a:normAutofit lnSpcReduction="10000"/>
          </a:bodyPr>
          <a:lstStyle/>
          <a:p>
            <a:r>
              <a:rPr lang="en-US" dirty="0" err="1" smtClean="0"/>
              <a:t>Rorty’s</a:t>
            </a:r>
            <a:r>
              <a:rPr lang="en-US" dirty="0" smtClean="0"/>
              <a:t> conversational philosophers: philosophy should </a:t>
            </a:r>
          </a:p>
          <a:p>
            <a:pPr lvl="1"/>
            <a:r>
              <a:rPr lang="en-US" dirty="0" smtClean="0"/>
              <a:t>stop trying to put itself on the foundations of science</a:t>
            </a:r>
          </a:p>
          <a:p>
            <a:pPr lvl="1"/>
            <a:r>
              <a:rPr lang="en-US" dirty="0"/>
              <a:t>a</a:t>
            </a:r>
            <a:r>
              <a:rPr lang="en-US" dirty="0" smtClean="0"/>
              <a:t>nd instead, contribute to renewing our vocabulary to make it more capable of reacting to the challenges in the arts, sciences, and politics</a:t>
            </a:r>
          </a:p>
          <a:p>
            <a:r>
              <a:rPr lang="en-US" dirty="0" smtClean="0"/>
              <a:t>Continental philosophers (in Europe and the US) are more likely to be sympathetic to this since they</a:t>
            </a:r>
          </a:p>
          <a:p>
            <a:pPr lvl="1"/>
            <a:r>
              <a:rPr lang="en-US" dirty="0" smtClean="0"/>
              <a:t>appreciate the value of historical narrative</a:t>
            </a:r>
          </a:p>
          <a:p>
            <a:pPr lvl="1"/>
            <a:r>
              <a:rPr lang="en-US" dirty="0"/>
              <a:t>r</a:t>
            </a:r>
            <a:r>
              <a:rPr lang="en-US" dirty="0" smtClean="0"/>
              <a:t>econstructing the history of past changes in human thought and action</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3</a:t>
            </a:fld>
            <a:endParaRPr lang="en-US"/>
          </a:p>
        </p:txBody>
      </p:sp>
    </p:spTree>
    <p:extLst>
      <p:ext uri="{BB962C8B-B14F-4D97-AF65-F5344CB8AC3E}">
        <p14:creationId xmlns:p14="http://schemas.microsoft.com/office/powerpoint/2010/main" val="35395952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antecedents]</a:t>
            </a:r>
            <a:endParaRPr lang="en-US" dirty="0"/>
          </a:p>
        </p:txBody>
      </p:sp>
      <p:sp>
        <p:nvSpPr>
          <p:cNvPr id="3" name="Content Placeholder 2"/>
          <p:cNvSpPr>
            <a:spLocks noGrp="1"/>
          </p:cNvSpPr>
          <p:nvPr>
            <p:ph idx="1"/>
          </p:nvPr>
        </p:nvSpPr>
        <p:spPr/>
        <p:txBody>
          <a:bodyPr>
            <a:normAutofit fontScale="77500" lnSpcReduction="20000"/>
          </a:bodyPr>
          <a:lstStyle/>
          <a:p>
            <a:r>
              <a:rPr lang="en-US" dirty="0"/>
              <a:t>Hobbes </a:t>
            </a:r>
            <a:r>
              <a:rPr lang="en-US" dirty="0" smtClean="0"/>
              <a:t>(</a:t>
            </a:r>
            <a:r>
              <a:rPr lang="en-US" dirty="0" err="1" smtClean="0"/>
              <a:t>physicalist</a:t>
            </a:r>
            <a:r>
              <a:rPr lang="en-US" dirty="0" smtClean="0"/>
              <a:t>) thought </a:t>
            </a:r>
            <a:r>
              <a:rPr lang="en-US" dirty="0"/>
              <a:t>that mental “phantasms” correspond to the material reality that causes them</a:t>
            </a:r>
          </a:p>
          <a:p>
            <a:pPr lvl="1"/>
            <a:r>
              <a:rPr lang="en-US" dirty="0"/>
              <a:t>And so must be physical as well—i.e., physical patterns or atoms</a:t>
            </a:r>
          </a:p>
          <a:p>
            <a:pPr lvl="1"/>
            <a:r>
              <a:rPr lang="en-US" dirty="0"/>
              <a:t>Hence “physicalism” or </a:t>
            </a:r>
            <a:r>
              <a:rPr lang="en-US" dirty="0" smtClean="0"/>
              <a:t>materialism </a:t>
            </a:r>
          </a:p>
          <a:p>
            <a:pPr lvl="1"/>
            <a:r>
              <a:rPr lang="en-US" dirty="0" smtClean="0"/>
              <a:t>Recall Dennett</a:t>
            </a:r>
            <a:endParaRPr lang="en-US" dirty="0"/>
          </a:p>
          <a:p>
            <a:r>
              <a:rPr lang="en-US" dirty="0" smtClean="0"/>
              <a:t>Berkeley’s (idealist) question:</a:t>
            </a:r>
          </a:p>
          <a:p>
            <a:pPr lvl="1"/>
            <a:r>
              <a:rPr lang="en-US" dirty="0" smtClean="0"/>
              <a:t>How can ideal representations in the mind possibly correspond to non-ideal material realities? </a:t>
            </a:r>
          </a:p>
          <a:p>
            <a:pPr lvl="1"/>
            <a:r>
              <a:rPr lang="en-US" dirty="0" smtClean="0"/>
              <a:t>Hence idealism: </a:t>
            </a:r>
            <a:r>
              <a:rPr lang="en-US" i="1" dirty="0" smtClean="0"/>
              <a:t>only</a:t>
            </a:r>
            <a:r>
              <a:rPr lang="en-US" dirty="0" smtClean="0"/>
              <a:t> ideal realities (God’s idea constitutes the microstructure underlying correspondence) </a:t>
            </a:r>
          </a:p>
          <a:p>
            <a:pPr lvl="1"/>
            <a:r>
              <a:rPr lang="en-US" dirty="0" smtClean="0"/>
              <a:t>Recall Husserl</a:t>
            </a:r>
          </a:p>
          <a:p>
            <a:r>
              <a:rPr lang="en-US" dirty="0" smtClean="0"/>
              <a:t>In terms of the 20</a:t>
            </a:r>
            <a:r>
              <a:rPr lang="en-US" baseline="30000" dirty="0" smtClean="0"/>
              <a:t>th</a:t>
            </a:r>
            <a:r>
              <a:rPr lang="en-US" dirty="0" smtClean="0"/>
              <a:t> century debate in linguistic philosophy:</a:t>
            </a:r>
          </a:p>
          <a:p>
            <a:pPr lvl="1"/>
            <a:r>
              <a:rPr lang="en-US" dirty="0" smtClean="0"/>
              <a:t>How can linguistically structured representations correspond to a nonlinguistic reality? </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30</a:t>
            </a:fld>
            <a:endParaRPr lang="en-US"/>
          </a:p>
        </p:txBody>
      </p:sp>
    </p:spTree>
    <p:extLst>
      <p:ext uri="{BB962C8B-B14F-4D97-AF65-F5344CB8AC3E}">
        <p14:creationId xmlns:p14="http://schemas.microsoft.com/office/powerpoint/2010/main" val="42129117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Pierce’s solution is also fishy</a:t>
            </a:r>
            <a:endParaRPr lang="en-US" dirty="0"/>
          </a:p>
        </p:txBody>
      </p:sp>
      <p:sp>
        <p:nvSpPr>
          <p:cNvPr id="3" name="Content Placeholder 2"/>
          <p:cNvSpPr>
            <a:spLocks noGrp="1"/>
          </p:cNvSpPr>
          <p:nvPr>
            <p:ph idx="1"/>
          </p:nvPr>
        </p:nvSpPr>
        <p:spPr/>
        <p:txBody>
          <a:bodyPr/>
          <a:lstStyle/>
          <a:p>
            <a:r>
              <a:rPr lang="en-US" dirty="0" err="1" smtClean="0"/>
              <a:t>Rorty</a:t>
            </a:r>
            <a:r>
              <a:rPr lang="en-US" dirty="0" smtClean="0"/>
              <a:t> sees the problem in Pierce’s appeal to an “ideal” point of convergence</a:t>
            </a:r>
          </a:p>
          <a:p>
            <a:pPr lvl="1"/>
            <a:r>
              <a:rPr lang="en-US" dirty="0"/>
              <a:t>a</a:t>
            </a:r>
            <a:r>
              <a:rPr lang="en-US" dirty="0" smtClean="0"/>
              <a:t>s the ultimate result of scientific inquiry</a:t>
            </a:r>
          </a:p>
          <a:p>
            <a:pPr lvl="1"/>
            <a:r>
              <a:rPr lang="en-US" dirty="0"/>
              <a:t>a</a:t>
            </a:r>
            <a:r>
              <a:rPr lang="en-US" dirty="0" smtClean="0"/>
              <a:t>s the ground of correspondence</a:t>
            </a:r>
          </a:p>
          <a:p>
            <a:r>
              <a:rPr lang="en-US" dirty="0" smtClean="0"/>
              <a:t>This is just as fishy as the notion of correspondence it is meant to define or replace</a:t>
            </a:r>
          </a:p>
          <a:p>
            <a:pPr lvl="1"/>
            <a:r>
              <a:rPr lang="en-US" dirty="0" smtClean="0"/>
              <a:t>Also fishy is Pierce’s notion of the “end” of enquiry as an asymptotic convergence of science</a:t>
            </a:r>
          </a:p>
          <a:p>
            <a:pPr lvl="1"/>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31</a:t>
            </a:fld>
            <a:endParaRPr lang="en-US"/>
          </a:p>
        </p:txBody>
      </p:sp>
    </p:spTree>
    <p:extLst>
      <p:ext uri="{BB962C8B-B14F-4D97-AF65-F5344CB8AC3E}">
        <p14:creationId xmlns:p14="http://schemas.microsoft.com/office/powerpoint/2010/main" val="32853947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Science doesn’t converge (Kuhn)</a:t>
            </a:r>
            <a:endParaRPr lang="en-US" dirty="0"/>
          </a:p>
        </p:txBody>
      </p:sp>
      <p:sp>
        <p:nvSpPr>
          <p:cNvPr id="3" name="Content Placeholder 2"/>
          <p:cNvSpPr>
            <a:spLocks noGrp="1"/>
          </p:cNvSpPr>
          <p:nvPr>
            <p:ph idx="1"/>
          </p:nvPr>
        </p:nvSpPr>
        <p:spPr/>
        <p:txBody>
          <a:bodyPr/>
          <a:lstStyle/>
          <a:p>
            <a:r>
              <a:rPr lang="en-US" dirty="0"/>
              <a:t>But modern philosophy of science since </a:t>
            </a:r>
            <a:r>
              <a:rPr lang="en-US" dirty="0" smtClean="0"/>
              <a:t>Kuhn has shown that science doesn’t converge</a:t>
            </a:r>
          </a:p>
          <a:p>
            <a:pPr lvl="1"/>
            <a:r>
              <a:rPr lang="en-US" dirty="0"/>
              <a:t>e</a:t>
            </a:r>
            <a:r>
              <a:rPr lang="en-US" dirty="0" smtClean="0"/>
              <a:t>xcept in the short term and locally</a:t>
            </a:r>
          </a:p>
          <a:p>
            <a:pPr lvl="1"/>
            <a:r>
              <a:rPr lang="en-US" dirty="0" smtClean="0"/>
              <a:t>But not in terms of the development of science as a whole</a:t>
            </a:r>
          </a:p>
          <a:p>
            <a:r>
              <a:rPr lang="en-US" dirty="0" smtClean="0"/>
              <a:t>However James understood, what Davidson would ground argumentatively, </a:t>
            </a:r>
          </a:p>
          <a:p>
            <a:pPr lvl="1"/>
            <a:r>
              <a:rPr lang="en-US" dirty="0" smtClean="0"/>
              <a:t>that “not only was ‘true of’ not a relation between ontologically homogenous </a:t>
            </a:r>
            <a:r>
              <a:rPr lang="en-US" dirty="0" err="1" smtClean="0"/>
              <a:t>relata</a:t>
            </a:r>
            <a:r>
              <a:rPr lang="en-US" dirty="0" smtClean="0"/>
              <a:t> </a:t>
            </a:r>
          </a:p>
          <a:p>
            <a:pPr lvl="1"/>
            <a:r>
              <a:rPr lang="en-US" dirty="0" smtClean="0"/>
              <a:t>but was not an analyzable relation at all.”</a:t>
            </a:r>
            <a:endParaRPr lang="en-US" dirty="0"/>
          </a:p>
          <a:p>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32</a:t>
            </a:fld>
            <a:endParaRPr lang="en-US"/>
          </a:p>
        </p:txBody>
      </p:sp>
    </p:spTree>
    <p:extLst>
      <p:ext uri="{BB962C8B-B14F-4D97-AF65-F5344CB8AC3E}">
        <p14:creationId xmlns:p14="http://schemas.microsoft.com/office/powerpoint/2010/main" val="22845070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Radicalizing Davidson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At first it seems that </a:t>
            </a:r>
            <a:r>
              <a:rPr lang="en-US" dirty="0" err="1" smtClean="0"/>
              <a:t>Rorty</a:t>
            </a:r>
            <a:r>
              <a:rPr lang="en-US" dirty="0" smtClean="0"/>
              <a:t> is merely </a:t>
            </a:r>
            <a:r>
              <a:rPr lang="en-US" dirty="0"/>
              <a:t>summarizing </a:t>
            </a:r>
            <a:r>
              <a:rPr lang="en-US" dirty="0" smtClean="0"/>
              <a:t>Davidson’s argument </a:t>
            </a:r>
          </a:p>
          <a:p>
            <a:pPr lvl="1"/>
            <a:r>
              <a:rPr lang="en-US" dirty="0" smtClean="0"/>
              <a:t>and making it more specific by situating it in the history of pragmatism</a:t>
            </a:r>
          </a:p>
          <a:p>
            <a:r>
              <a:rPr lang="en-US" dirty="0" err="1" smtClean="0"/>
              <a:t>Rorty</a:t>
            </a:r>
            <a:r>
              <a:rPr lang="en-US" dirty="0" smtClean="0"/>
              <a:t> brings out the connections between </a:t>
            </a:r>
          </a:p>
          <a:p>
            <a:pPr lvl="1"/>
            <a:r>
              <a:rPr lang="en-US" dirty="0"/>
              <a:t>c</a:t>
            </a:r>
            <a:r>
              <a:rPr lang="en-US" dirty="0" smtClean="0"/>
              <a:t>onsensus theories, coherence theories, and correspondence theories of truth, on the one hand,</a:t>
            </a:r>
          </a:p>
          <a:p>
            <a:pPr lvl="1"/>
            <a:r>
              <a:rPr lang="en-US" dirty="0" smtClean="0"/>
              <a:t>And the explanatory conception of truth and scheme-content dualism, on the other</a:t>
            </a:r>
          </a:p>
          <a:p>
            <a:r>
              <a:rPr lang="en-US" dirty="0"/>
              <a:t>But in fact what this does thereby is make Davidson’s critique of the explanatory theory of truth more </a:t>
            </a:r>
            <a:r>
              <a:rPr lang="en-US" dirty="0" smtClean="0"/>
              <a:t>radical:</a:t>
            </a:r>
          </a:p>
          <a:p>
            <a:pPr lvl="1"/>
            <a:r>
              <a:rPr lang="en-US" dirty="0" smtClean="0"/>
              <a:t>We no longer need to take truth seriously in philosophy, says </a:t>
            </a:r>
            <a:r>
              <a:rPr lang="en-US" dirty="0" err="1" smtClean="0"/>
              <a:t>Rorty</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33</a:t>
            </a:fld>
            <a:endParaRPr lang="en-US"/>
          </a:p>
        </p:txBody>
      </p:sp>
    </p:spTree>
    <p:extLst>
      <p:ext uri="{BB962C8B-B14F-4D97-AF65-F5344CB8AC3E}">
        <p14:creationId xmlns:p14="http://schemas.microsoft.com/office/powerpoint/2010/main" val="32477082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consensus back to correspondence </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Rorty</a:t>
            </a:r>
            <a:r>
              <a:rPr lang="en-US" dirty="0" smtClean="0"/>
              <a:t> shows that consensus theories of truth adhere implicitly to the correspondence model, as illustrated by Pierce</a:t>
            </a:r>
          </a:p>
          <a:p>
            <a:pPr lvl="1"/>
            <a:r>
              <a:rPr lang="en-US" dirty="0"/>
              <a:t>s</a:t>
            </a:r>
            <a:r>
              <a:rPr lang="en-US" dirty="0" smtClean="0"/>
              <a:t>ince their concept of truth remains bound to scheme-content dualism</a:t>
            </a:r>
          </a:p>
          <a:p>
            <a:pPr lvl="1"/>
            <a:r>
              <a:rPr lang="en-US" dirty="0" smtClean="0"/>
              <a:t>i.e. the schemes correspond because of convergence of content in scientific progress</a:t>
            </a:r>
          </a:p>
          <a:p>
            <a:r>
              <a:rPr lang="en-US" dirty="0" smtClean="0"/>
              <a:t>Peirce begins by emphasizing the scheme side at the cost of the content side</a:t>
            </a:r>
          </a:p>
          <a:p>
            <a:pPr lvl="1"/>
            <a:r>
              <a:rPr lang="en-US" dirty="0"/>
              <a:t>[</a:t>
            </a:r>
            <a:r>
              <a:rPr lang="en-US" dirty="0" smtClean="0"/>
              <a:t>Pierce’s neo-Kantian neo-Hegelianism of multiple schemes</a:t>
            </a:r>
            <a:r>
              <a:rPr lang="en-US" dirty="0"/>
              <a:t>]</a:t>
            </a:r>
            <a:endParaRPr lang="en-US" dirty="0" smtClean="0"/>
          </a:p>
          <a:p>
            <a:r>
              <a:rPr lang="en-US" dirty="0" smtClean="0"/>
              <a:t>He ends up reintroducing content </a:t>
            </a:r>
          </a:p>
          <a:p>
            <a:pPr lvl="1"/>
            <a:r>
              <a:rPr lang="en-US" dirty="0" smtClean="0"/>
              <a:t>as the surplus value ultimately accruing to the scientific community</a:t>
            </a:r>
          </a:p>
          <a:p>
            <a:pPr lvl="1"/>
            <a:r>
              <a:rPr lang="en-US" dirty="0"/>
              <a:t>w</a:t>
            </a:r>
            <a:r>
              <a:rPr lang="en-US" dirty="0" smtClean="0"/>
              <a:t>hen the process of inquiry has come to an end</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34</a:t>
            </a:fld>
            <a:endParaRPr lang="en-US"/>
          </a:p>
        </p:txBody>
      </p:sp>
    </p:spTree>
    <p:extLst>
      <p:ext uri="{BB962C8B-B14F-4D97-AF65-F5344CB8AC3E}">
        <p14:creationId xmlns:p14="http://schemas.microsoft.com/office/powerpoint/2010/main" val="42501672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Coherence theories go next</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smtClean="0"/>
              <a:t>Rorty</a:t>
            </a:r>
            <a:r>
              <a:rPr lang="en-US" dirty="0" smtClean="0"/>
              <a:t> carries over this criticism of Pierce to coherence theories </a:t>
            </a:r>
          </a:p>
          <a:p>
            <a:pPr lvl="1"/>
            <a:r>
              <a:rPr lang="en-US" dirty="0"/>
              <a:t>t</a:t>
            </a:r>
            <a:r>
              <a:rPr lang="en-US" dirty="0" smtClean="0"/>
              <a:t>hat try to secure something like “correspondence with reality” beyond the scheme-content duality</a:t>
            </a:r>
          </a:p>
          <a:p>
            <a:pPr lvl="1"/>
            <a:r>
              <a:rPr lang="en-US" dirty="0" smtClean="0"/>
              <a:t>And without the confrontation of mind and world regarded as somehow the same kind of things</a:t>
            </a:r>
          </a:p>
          <a:p>
            <a:r>
              <a:rPr lang="en-US" dirty="0" smtClean="0"/>
              <a:t>Davidson thinks that after getting rid of scheme-content dualism, philosophy must show </a:t>
            </a:r>
          </a:p>
          <a:p>
            <a:pPr lvl="1"/>
            <a:r>
              <a:rPr lang="en-US" dirty="0"/>
              <a:t>h</a:t>
            </a:r>
            <a:r>
              <a:rPr lang="en-US" dirty="0" smtClean="0"/>
              <a:t>ow we can “have knowledge of, and talk about, an objective public world which is not of our own making”</a:t>
            </a:r>
          </a:p>
          <a:p>
            <a:r>
              <a:rPr lang="en-US" dirty="0"/>
              <a:t>But for </a:t>
            </a:r>
            <a:r>
              <a:rPr lang="en-US" dirty="0" err="1"/>
              <a:t>Rorty</a:t>
            </a:r>
            <a:r>
              <a:rPr lang="en-US" dirty="0"/>
              <a:t>, as soon as we drop that dualism, the whole problem is done away with</a:t>
            </a:r>
          </a:p>
          <a:p>
            <a:pPr lvl="1"/>
            <a:r>
              <a:rPr lang="en-US" dirty="0"/>
              <a:t>We no longer need to find the answer to the sceptic as Davidson persists in looking </a:t>
            </a:r>
            <a:r>
              <a:rPr lang="en-US" dirty="0" smtClean="0"/>
              <a:t>for</a:t>
            </a:r>
            <a:endParaRPr lang="en-US" dirty="0"/>
          </a:p>
          <a:p>
            <a:pPr lvl="1"/>
            <a:r>
              <a:rPr lang="en-US" dirty="0" smtClean="0"/>
              <a:t>If we agree with one another about some matter that is all that matters; there is no need to bring in some objective truth</a:t>
            </a:r>
          </a:p>
        </p:txBody>
      </p:sp>
      <p:sp>
        <p:nvSpPr>
          <p:cNvPr id="4" name="Slide Number Placeholder 3"/>
          <p:cNvSpPr>
            <a:spLocks noGrp="1"/>
          </p:cNvSpPr>
          <p:nvPr>
            <p:ph type="sldNum" sz="quarter" idx="12"/>
          </p:nvPr>
        </p:nvSpPr>
        <p:spPr/>
        <p:txBody>
          <a:bodyPr/>
          <a:lstStyle/>
          <a:p>
            <a:fld id="{314ECBD7-E299-4981-9F09-05055FC53234}" type="slidenum">
              <a:rPr lang="en-US" smtClean="0"/>
              <a:t>35</a:t>
            </a:fld>
            <a:endParaRPr lang="en-US"/>
          </a:p>
        </p:txBody>
      </p:sp>
    </p:spTree>
    <p:extLst>
      <p:ext uri="{BB962C8B-B14F-4D97-AF65-F5344CB8AC3E}">
        <p14:creationId xmlns:p14="http://schemas.microsoft.com/office/powerpoint/2010/main" val="9646968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Davidson’s progress</a:t>
            </a:r>
            <a:endParaRPr lang="en-US" dirty="0"/>
          </a:p>
        </p:txBody>
      </p:sp>
      <p:sp>
        <p:nvSpPr>
          <p:cNvPr id="3" name="Content Placeholder 2"/>
          <p:cNvSpPr>
            <a:spLocks noGrp="1"/>
          </p:cNvSpPr>
          <p:nvPr>
            <p:ph idx="1"/>
          </p:nvPr>
        </p:nvSpPr>
        <p:spPr/>
        <p:txBody>
          <a:bodyPr/>
          <a:lstStyle/>
          <a:p>
            <a:r>
              <a:rPr lang="en-US" dirty="0"/>
              <a:t>In his </a:t>
            </a:r>
            <a:r>
              <a:rPr lang="en-US" dirty="0" smtClean="0"/>
              <a:t>“</a:t>
            </a:r>
            <a:r>
              <a:rPr lang="en-US" dirty="0"/>
              <a:t>C</a:t>
            </a:r>
            <a:r>
              <a:rPr lang="en-US" dirty="0" smtClean="0"/>
              <a:t>oherence Theory</a:t>
            </a:r>
            <a:r>
              <a:rPr lang="en-US" dirty="0"/>
              <a:t>” paper of 1983, Davidson summarizes his earlier </a:t>
            </a:r>
            <a:r>
              <a:rPr lang="en-US" dirty="0" smtClean="0"/>
              <a:t>paper on “Conceptual Schemes”</a:t>
            </a:r>
            <a:endParaRPr lang="en-US" dirty="0"/>
          </a:p>
          <a:p>
            <a:pPr lvl="1"/>
            <a:r>
              <a:rPr lang="en-US" dirty="0"/>
              <a:t>“Truth, as applied to utterances of sentences, shows the </a:t>
            </a:r>
            <a:r>
              <a:rPr lang="en-US" dirty="0" err="1"/>
              <a:t>disquotational</a:t>
            </a:r>
            <a:r>
              <a:rPr lang="en-US" dirty="0"/>
              <a:t> feature enshrined in Tarski’s Convention T, and that is enough to fix its domain of application.”</a:t>
            </a:r>
          </a:p>
          <a:p>
            <a:r>
              <a:rPr lang="en-US" dirty="0"/>
              <a:t>He then analyzes this use by means of the field linguist</a:t>
            </a:r>
          </a:p>
          <a:p>
            <a:pPr lvl="1"/>
            <a:r>
              <a:rPr lang="en-US" dirty="0"/>
              <a:t>introduced by Quine in </a:t>
            </a:r>
            <a:r>
              <a:rPr lang="en-US" i="1" dirty="0"/>
              <a:t>Word and Object </a:t>
            </a:r>
            <a:r>
              <a:rPr lang="en-US" dirty="0"/>
              <a:t>(1960</a:t>
            </a:r>
            <a:r>
              <a:rPr lang="en-US" dirty="0" smtClean="0"/>
              <a:t>)</a:t>
            </a:r>
          </a:p>
          <a:p>
            <a:r>
              <a:rPr lang="en-US" dirty="0" smtClean="0"/>
              <a:t>The field linguist is in a situation of radical translation</a:t>
            </a:r>
          </a:p>
          <a:p>
            <a:pPr lvl="1"/>
            <a:r>
              <a:rPr lang="en-US" dirty="0" smtClean="0"/>
              <a:t>i.e., he doesn’t know the native’s language</a:t>
            </a:r>
            <a:endParaRPr lang="en-US" dirty="0"/>
          </a:p>
          <a:p>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36</a:t>
            </a:fld>
            <a:endParaRPr lang="en-US"/>
          </a:p>
        </p:txBody>
      </p:sp>
    </p:spTree>
    <p:extLst>
      <p:ext uri="{BB962C8B-B14F-4D97-AF65-F5344CB8AC3E}">
        <p14:creationId xmlns:p14="http://schemas.microsoft.com/office/powerpoint/2010/main" val="5964572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principle of charity</a:t>
            </a:r>
            <a:endParaRPr lang="en-US" dirty="0"/>
          </a:p>
        </p:txBody>
      </p:sp>
      <p:sp>
        <p:nvSpPr>
          <p:cNvPr id="3" name="Content Placeholder 2"/>
          <p:cNvSpPr>
            <a:spLocks noGrp="1"/>
          </p:cNvSpPr>
          <p:nvPr>
            <p:ph idx="1"/>
          </p:nvPr>
        </p:nvSpPr>
        <p:spPr/>
        <p:txBody>
          <a:bodyPr>
            <a:normAutofit fontScale="92500"/>
          </a:bodyPr>
          <a:lstStyle/>
          <a:p>
            <a:r>
              <a:rPr lang="en-US" dirty="0" smtClean="0"/>
              <a:t>Davidson assumes that the development of a theory of truth for the foreign language</a:t>
            </a:r>
          </a:p>
          <a:p>
            <a:pPr lvl="1"/>
            <a:r>
              <a:rPr lang="en-US" dirty="0"/>
              <a:t>f</a:t>
            </a:r>
            <a:r>
              <a:rPr lang="en-US" dirty="0" smtClean="0"/>
              <a:t>orms the condition of possibility for developing a translation manual</a:t>
            </a:r>
          </a:p>
          <a:p>
            <a:pPr lvl="1"/>
            <a:r>
              <a:rPr lang="en-US" dirty="0"/>
              <a:t>f</a:t>
            </a:r>
            <a:r>
              <a:rPr lang="en-US" dirty="0" smtClean="0"/>
              <a:t>or deriving statements about the meaning of the sounds the native makes</a:t>
            </a:r>
          </a:p>
          <a:p>
            <a:r>
              <a:rPr lang="en-US" dirty="0" smtClean="0"/>
              <a:t>A “principle of charity” is a presupposition</a:t>
            </a:r>
          </a:p>
          <a:p>
            <a:pPr lvl="1"/>
            <a:r>
              <a:rPr lang="en-US" dirty="0" smtClean="0"/>
              <a:t>that makes it possible to construct a theory of truth for a foreign language</a:t>
            </a:r>
          </a:p>
          <a:p>
            <a:pPr lvl="1"/>
            <a:r>
              <a:rPr lang="en-US" dirty="0"/>
              <a:t>a</a:t>
            </a:r>
            <a:r>
              <a:rPr lang="en-US" dirty="0" smtClean="0"/>
              <a:t>nd guarantees that the beliefs of the speaker of that language are mostly true</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37</a:t>
            </a:fld>
            <a:endParaRPr lang="en-US"/>
          </a:p>
        </p:txBody>
      </p:sp>
    </p:spTree>
    <p:extLst>
      <p:ext uri="{BB962C8B-B14F-4D97-AF65-F5344CB8AC3E}">
        <p14:creationId xmlns:p14="http://schemas.microsoft.com/office/powerpoint/2010/main" val="6902249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Gavagai</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principle of charity</a:t>
            </a:r>
          </a:p>
          <a:p>
            <a:pPr lvl="1"/>
            <a:r>
              <a:rPr lang="en-US" dirty="0" smtClean="0"/>
              <a:t>“urges us to interpret what the speaker accepts as true when we can”</a:t>
            </a:r>
          </a:p>
          <a:p>
            <a:r>
              <a:rPr lang="en-US" dirty="0" smtClean="0"/>
              <a:t>This principle guides us in the simplest cases</a:t>
            </a:r>
          </a:p>
          <a:p>
            <a:pPr lvl="1"/>
            <a:r>
              <a:rPr lang="en-US" dirty="0"/>
              <a:t>t</a:t>
            </a:r>
            <a:r>
              <a:rPr lang="en-US" dirty="0" smtClean="0"/>
              <a:t>o assume that the objects we perceive as the causal stimuli for the utterance of a one-word sentence such as “</a:t>
            </a:r>
            <a:r>
              <a:rPr lang="en-US" dirty="0" err="1" smtClean="0"/>
              <a:t>Gavagai</a:t>
            </a:r>
            <a:r>
              <a:rPr lang="en-US" dirty="0" smtClean="0"/>
              <a:t>”</a:t>
            </a:r>
          </a:p>
          <a:p>
            <a:pPr lvl="1"/>
            <a:r>
              <a:rPr lang="en-US" dirty="0"/>
              <a:t>a</a:t>
            </a:r>
            <a:r>
              <a:rPr lang="en-US" dirty="0" smtClean="0"/>
              <a:t>re in fact those to which he means to refer</a:t>
            </a:r>
          </a:p>
          <a:p>
            <a:r>
              <a:rPr lang="en-US" dirty="0" smtClean="0"/>
              <a:t>We can then employ Tarski’s Convention T in constructing a theory of truth for a natural language</a:t>
            </a:r>
          </a:p>
          <a:p>
            <a:pPr lvl="1"/>
            <a:r>
              <a:rPr lang="en-US" dirty="0" smtClean="0"/>
              <a:t>Formulating sentences such as “The one-word sentence ‘</a:t>
            </a:r>
            <a:r>
              <a:rPr lang="en-US" dirty="0" err="1" smtClean="0"/>
              <a:t>Gavagai</a:t>
            </a:r>
            <a:r>
              <a:rPr lang="en-US" dirty="0" smtClean="0"/>
              <a:t>’ is true if an only if there is a rabbit.”</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38</a:t>
            </a:fld>
            <a:endParaRPr lang="en-US"/>
          </a:p>
        </p:txBody>
      </p:sp>
    </p:spTree>
    <p:extLst>
      <p:ext uri="{BB962C8B-B14F-4D97-AF65-F5344CB8AC3E}">
        <p14:creationId xmlns:p14="http://schemas.microsoft.com/office/powerpoint/2010/main" val="1301567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Hermeneutic triangulation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background for Davidson is Quine’s theory of the field linguist. Quine assumes a language-neutral stimulus pattern as the cause of the native’s utterance</a:t>
            </a:r>
          </a:p>
          <a:p>
            <a:pPr lvl="1"/>
            <a:r>
              <a:rPr lang="en-US" dirty="0" smtClean="0"/>
              <a:t>I.e., the same causal reality is there for both the native and the observer</a:t>
            </a:r>
          </a:p>
          <a:p>
            <a:r>
              <a:rPr lang="en-US" dirty="0" smtClean="0"/>
              <a:t>Davidson gives a hermeneutic twist to Quine’s naturalized epistemology</a:t>
            </a:r>
          </a:p>
          <a:p>
            <a:pPr lvl="1"/>
            <a:r>
              <a:rPr lang="en-US" dirty="0"/>
              <a:t>b</a:t>
            </a:r>
            <a:r>
              <a:rPr lang="en-US" dirty="0" smtClean="0"/>
              <a:t>y determining the point of reference of the native utterance from the ethnocentric point of view of the interpreter, the field linguist</a:t>
            </a:r>
          </a:p>
          <a:p>
            <a:r>
              <a:rPr lang="en-US" dirty="0" smtClean="0"/>
              <a:t>This hermeneutic triangulation that is at the heart of Davidson’s theory of radical interpretation</a:t>
            </a:r>
          </a:p>
          <a:p>
            <a:pPr lvl="1"/>
            <a:r>
              <a:rPr lang="en-US" dirty="0"/>
              <a:t>m</a:t>
            </a:r>
            <a:r>
              <a:rPr lang="en-US" dirty="0" smtClean="0"/>
              <a:t>akes it possible to describe the truth relation not as </a:t>
            </a:r>
            <a:r>
              <a:rPr lang="en-US" i="1" dirty="0" smtClean="0"/>
              <a:t>internal</a:t>
            </a:r>
            <a:r>
              <a:rPr lang="en-US" dirty="0" smtClean="0"/>
              <a:t> to the native’s own statements</a:t>
            </a:r>
          </a:p>
          <a:p>
            <a:pPr lvl="1"/>
            <a:r>
              <a:rPr lang="en-US" dirty="0"/>
              <a:t>b</a:t>
            </a:r>
            <a:r>
              <a:rPr lang="en-US" dirty="0" smtClean="0"/>
              <a:t>ut as </a:t>
            </a:r>
            <a:r>
              <a:rPr lang="en-US" i="1" dirty="0" smtClean="0"/>
              <a:t>external</a:t>
            </a:r>
            <a:r>
              <a:rPr lang="en-US" dirty="0" smtClean="0"/>
              <a:t> coherence between the native’s statements and those of the field linguist</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39</a:t>
            </a:fld>
            <a:endParaRPr lang="en-US"/>
          </a:p>
        </p:txBody>
      </p:sp>
    </p:spTree>
    <p:extLst>
      <p:ext uri="{BB962C8B-B14F-4D97-AF65-F5344CB8AC3E}">
        <p14:creationId xmlns:p14="http://schemas.microsoft.com/office/powerpoint/2010/main" val="3071779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Shoving the World-Spirit along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“By telling stories about past transformative encounters, members of these departments hope to put students in a better position to have similar encounters of their own, encounters some of which may help shove the World-Spirit along.” </a:t>
            </a:r>
          </a:p>
          <a:p>
            <a:pPr lvl="1"/>
            <a:r>
              <a:rPr lang="en-US" u="sng" dirty="0" smtClean="0">
                <a:hlinkClick r:id="rId2"/>
              </a:rPr>
              <a:t>http</a:t>
            </a:r>
            <a:r>
              <a:rPr lang="en-US" u="sng" dirty="0">
                <a:hlinkClick r:id="rId2"/>
              </a:rPr>
              <a:t>://www.aleth41.com/analytic-philosophy/2010/9/16/analytic-philosophy-and-transformative-philosophy.html</a:t>
            </a:r>
            <a:endParaRPr lang="en-US" dirty="0"/>
          </a:p>
          <a:p>
            <a:r>
              <a:rPr lang="en-US" dirty="0" smtClean="0"/>
              <a:t>But analytic philosophy can also have this transformative effect</a:t>
            </a:r>
          </a:p>
          <a:p>
            <a:pPr lvl="1"/>
            <a:r>
              <a:rPr lang="en-US" dirty="0" smtClean="0"/>
              <a:t>“For all its pseudo-scientific pretensions, and despite the countless dead-ends it has backed itself into, twentieth-century analytic philosophy will also have transformative effects, and so will put our descendants in our debt.” (</a:t>
            </a:r>
            <a:r>
              <a:rPr lang="en-US" dirty="0" err="1" smtClean="0"/>
              <a:t>Rorty</a:t>
            </a:r>
            <a:r>
              <a:rPr lang="en-US" dirty="0" smtClean="0"/>
              <a:t>)</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4</a:t>
            </a:fld>
            <a:endParaRPr lang="en-US"/>
          </a:p>
        </p:txBody>
      </p:sp>
    </p:spTree>
    <p:extLst>
      <p:ext uri="{BB962C8B-B14F-4D97-AF65-F5344CB8AC3E}">
        <p14:creationId xmlns:p14="http://schemas.microsoft.com/office/powerpoint/2010/main" val="32072779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Coherence yields correspondence</a:t>
            </a:r>
            <a:endParaRPr lang="en-US" dirty="0"/>
          </a:p>
        </p:txBody>
      </p:sp>
      <p:sp>
        <p:nvSpPr>
          <p:cNvPr id="3" name="Content Placeholder 2"/>
          <p:cNvSpPr>
            <a:spLocks noGrp="1"/>
          </p:cNvSpPr>
          <p:nvPr>
            <p:ph idx="1"/>
          </p:nvPr>
        </p:nvSpPr>
        <p:spPr/>
        <p:txBody>
          <a:bodyPr/>
          <a:lstStyle/>
          <a:p>
            <a:r>
              <a:rPr lang="en-US" dirty="0" smtClean="0"/>
              <a:t>Hence Davidson can define truth qua correspondence</a:t>
            </a:r>
          </a:p>
          <a:p>
            <a:pPr lvl="1"/>
            <a:r>
              <a:rPr lang="en-US" dirty="0" smtClean="0"/>
              <a:t>i.e., between the native and the rabbit</a:t>
            </a:r>
          </a:p>
          <a:p>
            <a:r>
              <a:rPr lang="en-US" dirty="0"/>
              <a:t>o</a:t>
            </a:r>
            <a:r>
              <a:rPr lang="en-US" dirty="0" smtClean="0"/>
              <a:t>n the basis of, and as secondary to, truth qua coherence</a:t>
            </a:r>
          </a:p>
          <a:p>
            <a:pPr lvl="1"/>
            <a:r>
              <a:rPr lang="en-US" dirty="0" smtClean="0"/>
              <a:t>i.e., between the native and the field linguist</a:t>
            </a:r>
          </a:p>
          <a:p>
            <a:r>
              <a:rPr lang="en-US" dirty="0" smtClean="0"/>
              <a:t>“[The] theory that I defend is not in competition with a correspondence theory, but depends for its </a:t>
            </a:r>
            <a:r>
              <a:rPr lang="en-US" dirty="0" err="1" smtClean="0"/>
              <a:t>defence</a:t>
            </a:r>
            <a:r>
              <a:rPr lang="en-US" dirty="0" smtClean="0"/>
              <a:t> on an argument that purports to show that coherence yields correspondence.”</a:t>
            </a:r>
          </a:p>
          <a:p>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40</a:t>
            </a:fld>
            <a:endParaRPr lang="en-US"/>
          </a:p>
        </p:txBody>
      </p:sp>
    </p:spTree>
    <p:extLst>
      <p:ext uri="{BB962C8B-B14F-4D97-AF65-F5344CB8AC3E}">
        <p14:creationId xmlns:p14="http://schemas.microsoft.com/office/powerpoint/2010/main" val="18477437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realist view of truth</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Davidson has said that even if we give up the explanatory conception of truth </a:t>
            </a:r>
          </a:p>
          <a:p>
            <a:pPr lvl="1"/>
            <a:r>
              <a:rPr lang="en-US" dirty="0" smtClean="0"/>
              <a:t>i.e., that a </a:t>
            </a:r>
            <a:r>
              <a:rPr lang="en-US" dirty="0" err="1" smtClean="0"/>
              <a:t>noncausal</a:t>
            </a:r>
            <a:r>
              <a:rPr lang="en-US" dirty="0" smtClean="0"/>
              <a:t> and </a:t>
            </a:r>
            <a:r>
              <a:rPr lang="en-US" dirty="0" err="1" smtClean="0"/>
              <a:t>atemporal</a:t>
            </a:r>
            <a:r>
              <a:rPr lang="en-US" dirty="0" smtClean="0"/>
              <a:t> relation between linguistic statements and nonlinguistic reality (i.e., correspondence) explains why a statement is capable of coherence or consensus</a:t>
            </a:r>
          </a:p>
          <a:p>
            <a:r>
              <a:rPr lang="en-US" dirty="0"/>
              <a:t>a</a:t>
            </a:r>
            <a:r>
              <a:rPr lang="en-US" dirty="0" smtClean="0"/>
              <a:t> serious theory of truth must still answer the skeptic</a:t>
            </a:r>
          </a:p>
          <a:p>
            <a:pPr lvl="1"/>
            <a:r>
              <a:rPr lang="en-US" dirty="0" smtClean="0"/>
              <a:t>Davidson now thinks he has done this: </a:t>
            </a:r>
          </a:p>
          <a:p>
            <a:r>
              <a:rPr lang="en-US" dirty="0" smtClean="0"/>
              <a:t>“My slogan is: correspondence without confrontation. Given a correct epistemology, we can be realists in all departments. We can accept objective truth conditions as the key to meaning, a realist view of truth, and we can insist that knowledge is of an objective world independent of our thought or language.”</a:t>
            </a:r>
          </a:p>
          <a:p>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41</a:t>
            </a:fld>
            <a:endParaRPr lang="en-US"/>
          </a:p>
        </p:txBody>
      </p:sp>
    </p:spTree>
    <p:extLst>
      <p:ext uri="{BB962C8B-B14F-4D97-AF65-F5344CB8AC3E}">
        <p14:creationId xmlns:p14="http://schemas.microsoft.com/office/powerpoint/2010/main" val="23406051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Davidson deflates truth </a:t>
            </a:r>
            <a:br>
              <a:rPr lang="en-US" dirty="0" smtClean="0"/>
            </a:br>
            <a:r>
              <a:rPr lang="en-US" dirty="0" smtClean="0"/>
              <a:t>and the philosophy of </a:t>
            </a:r>
            <a:r>
              <a:rPr lang="en-US" dirty="0" err="1" smtClean="0"/>
              <a:t>languate</a:t>
            </a:r>
            <a:endParaRPr lang="en-US" dirty="0"/>
          </a:p>
        </p:txBody>
      </p:sp>
      <p:sp>
        <p:nvSpPr>
          <p:cNvPr id="3" name="Content Placeholder 2"/>
          <p:cNvSpPr>
            <a:spLocks noGrp="1"/>
          </p:cNvSpPr>
          <p:nvPr>
            <p:ph idx="1"/>
          </p:nvPr>
        </p:nvSpPr>
        <p:spPr/>
        <p:txBody>
          <a:bodyPr/>
          <a:lstStyle/>
          <a:p>
            <a:r>
              <a:rPr lang="en-US" dirty="0" err="1" smtClean="0"/>
              <a:t>Rorty’s</a:t>
            </a:r>
            <a:r>
              <a:rPr lang="en-US" dirty="0" smtClean="0"/>
              <a:t> interpretive strategy in “Pragmatism, Davidson, and Truth” (1986) </a:t>
            </a:r>
          </a:p>
          <a:p>
            <a:pPr lvl="1"/>
            <a:r>
              <a:rPr lang="en-US" dirty="0"/>
              <a:t>c</a:t>
            </a:r>
            <a:r>
              <a:rPr lang="en-US" dirty="0" smtClean="0"/>
              <a:t>onsists in describing Davidson’s position as essentially a deflation of the concept of truth</a:t>
            </a:r>
          </a:p>
          <a:p>
            <a:pPr lvl="1"/>
            <a:r>
              <a:rPr lang="en-US" dirty="0"/>
              <a:t>w</a:t>
            </a:r>
            <a:r>
              <a:rPr lang="en-US" dirty="0" smtClean="0"/>
              <a:t>ithout needing the epistemic assumptions and realist rhetoric tacked on to it</a:t>
            </a:r>
          </a:p>
          <a:p>
            <a:r>
              <a:rPr lang="en-US" dirty="0" smtClean="0"/>
              <a:t>He also deflates the philosophy of language</a:t>
            </a:r>
          </a:p>
          <a:p>
            <a:pPr lvl="1"/>
            <a:r>
              <a:rPr lang="en-US" dirty="0" smtClean="0"/>
              <a:t>“The philosophy of language of the field linguist … is all the philosophy of language … anybody needs.” </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42</a:t>
            </a:fld>
            <a:endParaRPr lang="en-US"/>
          </a:p>
        </p:txBody>
      </p:sp>
    </p:spTree>
    <p:extLst>
      <p:ext uri="{BB962C8B-B14F-4D97-AF65-F5344CB8AC3E}">
        <p14:creationId xmlns:p14="http://schemas.microsoft.com/office/powerpoint/2010/main" val="27530037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skeptic replies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skeptic would reply that</a:t>
            </a:r>
          </a:p>
          <a:p>
            <a:pPr lvl="1"/>
            <a:r>
              <a:rPr lang="en-US" dirty="0"/>
              <a:t>m</a:t>
            </a:r>
            <a:r>
              <a:rPr lang="en-US" dirty="0" smtClean="0"/>
              <a:t>ore is needed than the demands of linguistic field research</a:t>
            </a:r>
          </a:p>
          <a:p>
            <a:pPr lvl="1"/>
            <a:r>
              <a:rPr lang="en-US" dirty="0"/>
              <a:t>t</a:t>
            </a:r>
            <a:r>
              <a:rPr lang="en-US" dirty="0" smtClean="0"/>
              <a:t>o refute the possibility that we are in fundamental error about the way things are</a:t>
            </a:r>
          </a:p>
          <a:p>
            <a:r>
              <a:rPr lang="en-US" dirty="0" smtClean="0"/>
              <a:t>The skeptic “will think </a:t>
            </a:r>
          </a:p>
          <a:p>
            <a:pPr lvl="1"/>
            <a:r>
              <a:rPr lang="en-US" dirty="0" smtClean="0"/>
              <a:t>that Davidson has shown no more than that the field linguist must assume that the natives believe mostly what we do, </a:t>
            </a:r>
          </a:p>
          <a:p>
            <a:pPr lvl="1"/>
            <a:r>
              <a:rPr lang="en-US" dirty="0" smtClean="0"/>
              <a:t>and that the question of whether most of </a:t>
            </a:r>
            <a:r>
              <a:rPr lang="en-US" i="1" dirty="0" smtClean="0"/>
              <a:t>our</a:t>
            </a:r>
            <a:r>
              <a:rPr lang="en-US" dirty="0" smtClean="0"/>
              <a:t> beliefs are true is still wide open.”</a:t>
            </a:r>
          </a:p>
          <a:p>
            <a:r>
              <a:rPr lang="en-US" dirty="0" smtClean="0"/>
              <a:t>And the only thing Davidson can say in reply is a cryptic remark</a:t>
            </a:r>
          </a:p>
          <a:p>
            <a:pPr lvl="1"/>
            <a:r>
              <a:rPr lang="en-US" dirty="0" smtClean="0"/>
              <a:t>“that radical interpretation begins at home.”</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43</a:t>
            </a:fld>
            <a:endParaRPr lang="en-US"/>
          </a:p>
        </p:txBody>
      </p:sp>
    </p:spTree>
    <p:extLst>
      <p:ext uri="{BB962C8B-B14F-4D97-AF65-F5344CB8AC3E}">
        <p14:creationId xmlns:p14="http://schemas.microsoft.com/office/powerpoint/2010/main" val="350802570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job left for philosophers</a:t>
            </a:r>
            <a:endParaRPr lang="en-US" dirty="0"/>
          </a:p>
        </p:txBody>
      </p:sp>
      <p:sp>
        <p:nvSpPr>
          <p:cNvPr id="3" name="Content Placeholder 2"/>
          <p:cNvSpPr>
            <a:spLocks noGrp="1"/>
          </p:cNvSpPr>
          <p:nvPr>
            <p:ph idx="1"/>
          </p:nvPr>
        </p:nvSpPr>
        <p:spPr/>
        <p:txBody>
          <a:bodyPr>
            <a:normAutofit/>
          </a:bodyPr>
          <a:lstStyle/>
          <a:p>
            <a:r>
              <a:rPr lang="en-US" dirty="0" smtClean="0"/>
              <a:t>The simple lesson of all this, says </a:t>
            </a:r>
            <a:r>
              <a:rPr lang="en-US" dirty="0" err="1" smtClean="0"/>
              <a:t>Rorty</a:t>
            </a:r>
            <a:r>
              <a:rPr lang="en-US" dirty="0" smtClean="0"/>
              <a:t>, is that </a:t>
            </a:r>
          </a:p>
          <a:p>
            <a:pPr lvl="1"/>
            <a:r>
              <a:rPr lang="en-US" dirty="0" smtClean="0"/>
              <a:t>“since we already have (in dictionaries) a translation manual for ourselves,</a:t>
            </a:r>
          </a:p>
          <a:p>
            <a:pPr lvl="1"/>
            <a:r>
              <a:rPr lang="en-US" dirty="0"/>
              <a:t>a</a:t>
            </a:r>
            <a:r>
              <a:rPr lang="en-US" dirty="0" smtClean="0"/>
              <a:t>s well as (in encyclopedias) an </a:t>
            </a:r>
            <a:r>
              <a:rPr lang="en-US" dirty="0" err="1" smtClean="0"/>
              <a:t>autoethnography</a:t>
            </a:r>
            <a:r>
              <a:rPr lang="en-US" dirty="0" smtClean="0"/>
              <a:t>,</a:t>
            </a:r>
          </a:p>
          <a:p>
            <a:r>
              <a:rPr lang="en-US" dirty="0"/>
              <a:t>t</a:t>
            </a:r>
            <a:r>
              <a:rPr lang="en-US" dirty="0" smtClean="0"/>
              <a:t>here is nothing more for us to know about our relation to reality than we already know.</a:t>
            </a:r>
          </a:p>
          <a:p>
            <a:pPr lvl="1"/>
            <a:r>
              <a:rPr lang="en-US" dirty="0" smtClean="0"/>
              <a:t>There is no further job for philosophy to do.”</a:t>
            </a:r>
          </a:p>
          <a:p>
            <a:pPr lvl="1"/>
            <a:r>
              <a:rPr lang="en-US" dirty="0" smtClean="0"/>
              <a:t>i.e., there is no need for a theory of truth on top of this.</a:t>
            </a:r>
          </a:p>
        </p:txBody>
      </p:sp>
      <p:sp>
        <p:nvSpPr>
          <p:cNvPr id="4" name="Slide Number Placeholder 3"/>
          <p:cNvSpPr>
            <a:spLocks noGrp="1"/>
          </p:cNvSpPr>
          <p:nvPr>
            <p:ph type="sldNum" sz="quarter" idx="12"/>
          </p:nvPr>
        </p:nvSpPr>
        <p:spPr/>
        <p:txBody>
          <a:bodyPr/>
          <a:lstStyle/>
          <a:p>
            <a:fld id="{314ECBD7-E299-4981-9F09-05055FC53234}" type="slidenum">
              <a:rPr lang="en-US" smtClean="0"/>
              <a:t>44</a:t>
            </a:fld>
            <a:endParaRPr lang="en-US"/>
          </a:p>
        </p:txBody>
      </p:sp>
    </p:spTree>
    <p:extLst>
      <p:ext uri="{BB962C8B-B14F-4D97-AF65-F5344CB8AC3E}">
        <p14:creationId xmlns:p14="http://schemas.microsoft.com/office/powerpoint/2010/main" val="2457213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Davidson was a bit misleading</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That is what the pragmatist has always been telling the skeptic</a:t>
            </a:r>
          </a:p>
          <a:p>
            <a:pPr lvl="1"/>
            <a:r>
              <a:rPr lang="en-US" dirty="0"/>
              <a:t>a</a:t>
            </a:r>
            <a:r>
              <a:rPr lang="en-US" dirty="0" smtClean="0"/>
              <a:t>nd </a:t>
            </a:r>
            <a:r>
              <a:rPr lang="en-US" dirty="0"/>
              <a:t>this is where Davidson has been heading</a:t>
            </a:r>
          </a:p>
          <a:p>
            <a:r>
              <a:rPr lang="en-US" dirty="0"/>
              <a:t>However his attempt to save the old realist vocabulary of correspondence </a:t>
            </a:r>
            <a:endParaRPr lang="en-US" dirty="0" smtClean="0"/>
          </a:p>
          <a:p>
            <a:pPr lvl="1"/>
            <a:r>
              <a:rPr lang="en-US" dirty="0" smtClean="0"/>
              <a:t>has </a:t>
            </a:r>
            <a:r>
              <a:rPr lang="en-US" dirty="0"/>
              <a:t>prevented him </a:t>
            </a:r>
            <a:r>
              <a:rPr lang="en-US" dirty="0" smtClean="0"/>
              <a:t>from </a:t>
            </a:r>
            <a:r>
              <a:rPr lang="en-US" dirty="0"/>
              <a:t>putting the matter in its </a:t>
            </a:r>
            <a:r>
              <a:rPr lang="en-US" dirty="0" smtClean="0"/>
              <a:t>proper terms</a:t>
            </a:r>
            <a:r>
              <a:rPr lang="en-US" dirty="0"/>
              <a:t>. </a:t>
            </a:r>
            <a:endParaRPr lang="en-US" dirty="0" smtClean="0"/>
          </a:p>
          <a:p>
            <a:r>
              <a:rPr lang="en-US" dirty="0" smtClean="0"/>
              <a:t>Davidson was “a bit misleading in suggesting that he was going to show us how coherence yields correspondence. </a:t>
            </a:r>
          </a:p>
          <a:p>
            <a:pPr lvl="1"/>
            <a:r>
              <a:rPr lang="en-US" dirty="0" smtClean="0"/>
              <a:t>It would have been better to have said that he was going to offer the sceptic a way of speaking which would prevent him from asking his question, </a:t>
            </a:r>
          </a:p>
          <a:p>
            <a:pPr lvl="1"/>
            <a:r>
              <a:rPr lang="en-US" dirty="0" smtClean="0"/>
              <a:t>than to say that he was going to answer that question.”</a:t>
            </a:r>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45</a:t>
            </a:fld>
            <a:endParaRPr lang="en-US"/>
          </a:p>
        </p:txBody>
      </p:sp>
    </p:spTree>
    <p:extLst>
      <p:ext uri="{BB962C8B-B14F-4D97-AF65-F5344CB8AC3E}">
        <p14:creationId xmlns:p14="http://schemas.microsoft.com/office/powerpoint/2010/main" val="24786334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Nonexplanatory</a:t>
            </a:r>
            <a:r>
              <a:rPr lang="en-US" dirty="0" smtClean="0"/>
              <a:t> uses of “true”</a:t>
            </a:r>
            <a:endParaRPr lang="en-US" dirty="0"/>
          </a:p>
        </p:txBody>
      </p:sp>
      <p:sp>
        <p:nvSpPr>
          <p:cNvPr id="3" name="Content Placeholder 2"/>
          <p:cNvSpPr>
            <a:spLocks noGrp="1"/>
          </p:cNvSpPr>
          <p:nvPr>
            <p:ph idx="1"/>
          </p:nvPr>
        </p:nvSpPr>
        <p:spPr/>
        <p:txBody>
          <a:bodyPr>
            <a:normAutofit/>
          </a:bodyPr>
          <a:lstStyle/>
          <a:p>
            <a:r>
              <a:rPr lang="en-US" dirty="0" err="1" smtClean="0"/>
              <a:t>Rorty</a:t>
            </a:r>
            <a:r>
              <a:rPr lang="en-US" dirty="0" smtClean="0"/>
              <a:t> thus clarifies for Davidson what his real position is</a:t>
            </a:r>
          </a:p>
          <a:p>
            <a:pPr lvl="1"/>
            <a:r>
              <a:rPr lang="en-US" dirty="0" smtClean="0"/>
              <a:t>But he also brings out distinctions implicit in Davidson about </a:t>
            </a:r>
            <a:r>
              <a:rPr lang="en-US" dirty="0" err="1" smtClean="0"/>
              <a:t>nonexplantory</a:t>
            </a:r>
            <a:r>
              <a:rPr lang="en-US" dirty="0" smtClean="0"/>
              <a:t> uses of “true”</a:t>
            </a:r>
          </a:p>
          <a:p>
            <a:r>
              <a:rPr lang="en-US" dirty="0" smtClean="0"/>
              <a:t>1) The </a:t>
            </a:r>
            <a:r>
              <a:rPr lang="en-US" dirty="0" err="1" smtClean="0"/>
              <a:t>disquotational</a:t>
            </a:r>
            <a:r>
              <a:rPr lang="en-US" dirty="0" smtClean="0"/>
              <a:t> use: A descriptive use by the interpreter (or field linguist) from an external perspective </a:t>
            </a:r>
          </a:p>
          <a:p>
            <a:r>
              <a:rPr lang="en-US" dirty="0" smtClean="0"/>
              <a:t>2) But also normative uses by the speaker herself  from an internal perspective</a:t>
            </a:r>
          </a:p>
          <a:p>
            <a:pPr lvl="1"/>
            <a:r>
              <a:rPr lang="en-US" dirty="0" smtClean="0"/>
              <a:t>(1) The endorsing use</a:t>
            </a:r>
          </a:p>
          <a:p>
            <a:pPr lvl="1"/>
            <a:r>
              <a:rPr lang="en-US" dirty="0" smtClean="0"/>
              <a:t>(2) The cautionary use</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46</a:t>
            </a:fld>
            <a:endParaRPr lang="en-US"/>
          </a:p>
        </p:txBody>
      </p:sp>
    </p:spTree>
    <p:extLst>
      <p:ext uri="{BB962C8B-B14F-4D97-AF65-F5344CB8AC3E}">
        <p14:creationId xmlns:p14="http://schemas.microsoft.com/office/powerpoint/2010/main" val="347416551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External and internal perspectives</a:t>
            </a:r>
            <a:endParaRPr lang="en-US" dirty="0"/>
          </a:p>
        </p:txBody>
      </p:sp>
      <p:sp>
        <p:nvSpPr>
          <p:cNvPr id="3" name="Content Placeholder 2"/>
          <p:cNvSpPr>
            <a:spLocks noGrp="1"/>
          </p:cNvSpPr>
          <p:nvPr>
            <p:ph idx="1"/>
          </p:nvPr>
        </p:nvSpPr>
        <p:spPr/>
        <p:txBody>
          <a:bodyPr/>
          <a:lstStyle/>
          <a:p>
            <a:r>
              <a:rPr lang="en-US" dirty="0" smtClean="0"/>
              <a:t>1) The </a:t>
            </a:r>
            <a:r>
              <a:rPr lang="en-US" i="1" dirty="0" smtClean="0"/>
              <a:t>interpreter</a:t>
            </a:r>
            <a:r>
              <a:rPr lang="en-US" dirty="0" smtClean="0"/>
              <a:t> or field linguist uses the adjective “true” </a:t>
            </a:r>
          </a:p>
          <a:p>
            <a:pPr lvl="1"/>
            <a:r>
              <a:rPr lang="en-US" dirty="0" smtClean="0"/>
              <a:t>to point out a causal connection “between the organism and its environment” </a:t>
            </a:r>
          </a:p>
          <a:p>
            <a:r>
              <a:rPr lang="en-US" dirty="0" smtClean="0"/>
              <a:t>2) The </a:t>
            </a:r>
            <a:r>
              <a:rPr lang="en-US" i="1" dirty="0" smtClean="0"/>
              <a:t>native speaker </a:t>
            </a:r>
            <a:r>
              <a:rPr lang="en-US" dirty="0" smtClean="0"/>
              <a:t>takes an internal perspective, using “true”</a:t>
            </a:r>
          </a:p>
          <a:p>
            <a:pPr lvl="1"/>
            <a:r>
              <a:rPr lang="en-US" dirty="0" smtClean="0"/>
              <a:t>(1) “either as a term of praise for endorsing” beliefs</a:t>
            </a:r>
          </a:p>
          <a:p>
            <a:pPr lvl="1"/>
            <a:r>
              <a:rPr lang="en-US" dirty="0" smtClean="0"/>
              <a:t>(2) or as a cautionary term “in such remarks as “Your belief </a:t>
            </a:r>
            <a:r>
              <a:rPr lang="en-US" i="1" dirty="0" smtClean="0"/>
              <a:t>S</a:t>
            </a:r>
            <a:r>
              <a:rPr lang="en-US" dirty="0" smtClean="0"/>
              <a:t> is perfectly justified, but perhaps not true”</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47</a:t>
            </a:fld>
            <a:endParaRPr lang="en-US"/>
          </a:p>
        </p:txBody>
      </p:sp>
    </p:spTree>
    <p:extLst>
      <p:ext uri="{BB962C8B-B14F-4D97-AF65-F5344CB8AC3E}">
        <p14:creationId xmlns:p14="http://schemas.microsoft.com/office/powerpoint/2010/main" val="429089541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three uses are equal</a:t>
            </a:r>
            <a:endParaRPr lang="en-US" dirty="0"/>
          </a:p>
        </p:txBody>
      </p:sp>
      <p:sp>
        <p:nvSpPr>
          <p:cNvPr id="3" name="Content Placeholder 2"/>
          <p:cNvSpPr>
            <a:spLocks noGrp="1"/>
          </p:cNvSpPr>
          <p:nvPr>
            <p:ph idx="1"/>
          </p:nvPr>
        </p:nvSpPr>
        <p:spPr/>
        <p:txBody>
          <a:bodyPr/>
          <a:lstStyle/>
          <a:p>
            <a:r>
              <a:rPr lang="en-US" dirty="0" smtClean="0"/>
              <a:t>William James on the endorsing use:</a:t>
            </a:r>
          </a:p>
          <a:p>
            <a:pPr lvl="1"/>
            <a:r>
              <a:rPr lang="en-US" dirty="0" smtClean="0"/>
              <a:t>“‘The true’ … </a:t>
            </a:r>
            <a:r>
              <a:rPr lang="en-US" i="1" dirty="0" smtClean="0"/>
              <a:t>is only the expedient in the way of our thinking</a:t>
            </a:r>
            <a:r>
              <a:rPr lang="en-US" dirty="0" smtClean="0"/>
              <a:t>”</a:t>
            </a:r>
          </a:p>
          <a:p>
            <a:r>
              <a:rPr lang="en-US" dirty="0" smtClean="0"/>
              <a:t>On the cautionary use:</a:t>
            </a:r>
          </a:p>
          <a:p>
            <a:pPr lvl="1"/>
            <a:r>
              <a:rPr lang="en-US" dirty="0" smtClean="0"/>
              <a:t>“justification is relative to, and no better than, the beliefs cited as grounds for </a:t>
            </a:r>
            <a:r>
              <a:rPr lang="en-US" i="1" dirty="0" smtClean="0"/>
              <a:t>S</a:t>
            </a:r>
            <a:r>
              <a:rPr lang="en-US" dirty="0" smtClean="0"/>
              <a:t> and that such justification is no guarantee that things will go well if we take </a:t>
            </a:r>
            <a:r>
              <a:rPr lang="en-US" i="1" dirty="0" smtClean="0"/>
              <a:t>S</a:t>
            </a:r>
            <a:r>
              <a:rPr lang="en-US" dirty="0" smtClean="0"/>
              <a:t> as a “rule for action.’”</a:t>
            </a:r>
          </a:p>
          <a:p>
            <a:r>
              <a:rPr lang="en-US" dirty="0" smtClean="0"/>
              <a:t>Re the three </a:t>
            </a:r>
            <a:r>
              <a:rPr lang="en-US" dirty="0" err="1" smtClean="0"/>
              <a:t>nonexplanatory</a:t>
            </a:r>
            <a:r>
              <a:rPr lang="en-US" dirty="0" smtClean="0"/>
              <a:t> uses of true, </a:t>
            </a:r>
          </a:p>
          <a:p>
            <a:pPr lvl="1"/>
            <a:r>
              <a:rPr lang="en-US" dirty="0"/>
              <a:t>w</a:t>
            </a:r>
            <a:r>
              <a:rPr lang="en-US" dirty="0" smtClean="0"/>
              <a:t>e should reject restricting the use to one of them</a:t>
            </a:r>
          </a:p>
          <a:p>
            <a:pPr lvl="1"/>
            <a:r>
              <a:rPr lang="en-US" dirty="0"/>
              <a:t>o</a:t>
            </a:r>
            <a:r>
              <a:rPr lang="en-US" dirty="0" smtClean="0"/>
              <a:t>r making one of them a foundation for the others</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48</a:t>
            </a:fld>
            <a:endParaRPr lang="en-US"/>
          </a:p>
        </p:txBody>
      </p:sp>
    </p:spTree>
    <p:extLst>
      <p:ext uri="{BB962C8B-B14F-4D97-AF65-F5344CB8AC3E}">
        <p14:creationId xmlns:p14="http://schemas.microsoft.com/office/powerpoint/2010/main" val="18951144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[Recall James on “truth” in psycho-physical research]</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1) Description: </a:t>
            </a:r>
          </a:p>
          <a:p>
            <a:pPr lvl="1"/>
            <a:r>
              <a:rPr lang="en-US" dirty="0" smtClean="0"/>
              <a:t>A stimulus is applied to the person’s brain</a:t>
            </a:r>
          </a:p>
          <a:p>
            <a:pPr lvl="1"/>
            <a:r>
              <a:rPr lang="en-US" dirty="0" smtClean="0"/>
              <a:t>And the person has a mystical experience</a:t>
            </a:r>
          </a:p>
          <a:p>
            <a:r>
              <a:rPr lang="en-US" dirty="0" smtClean="0"/>
              <a:t>2) Explanation A: mind is a product of the brain</a:t>
            </a:r>
          </a:p>
          <a:p>
            <a:pPr lvl="1"/>
            <a:r>
              <a:rPr lang="en-US" dirty="0" smtClean="0"/>
              <a:t>Just as when one heats a kettle steam comes out of it</a:t>
            </a:r>
          </a:p>
          <a:p>
            <a:r>
              <a:rPr lang="en-US" dirty="0" smtClean="0"/>
              <a:t>3) Explanation B: the brain is a </a:t>
            </a:r>
            <a:r>
              <a:rPr lang="en-US" dirty="0" err="1" smtClean="0"/>
              <a:t>tranmissive</a:t>
            </a:r>
            <a:r>
              <a:rPr lang="en-US" dirty="0" smtClean="0"/>
              <a:t> device for consciousness</a:t>
            </a:r>
          </a:p>
          <a:p>
            <a:pPr lvl="1"/>
            <a:r>
              <a:rPr lang="en-US" dirty="0" smtClean="0"/>
              <a:t>The action on the brain lowers the threshold for the transmission of consciousness</a:t>
            </a:r>
          </a:p>
          <a:p>
            <a:r>
              <a:rPr lang="en-US" dirty="0" smtClean="0"/>
              <a:t>4) Pragmatism: drop the attempt to explain, drop “truth”</a:t>
            </a:r>
          </a:p>
          <a:p>
            <a:pPr lvl="1"/>
            <a:r>
              <a:rPr lang="en-US" dirty="0" smtClean="0"/>
              <a:t>Decide which explanation works best for you: which do you endorse?</a:t>
            </a:r>
          </a:p>
          <a:p>
            <a:pPr lvl="1"/>
            <a:r>
              <a:rPr lang="en-US" dirty="0"/>
              <a:t>w</a:t>
            </a:r>
            <a:r>
              <a:rPr lang="en-US" dirty="0" smtClean="0"/>
              <a:t>ith the cautionary proviso: this may not be true</a:t>
            </a:r>
          </a:p>
          <a:p>
            <a:pPr lvl="1"/>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49</a:t>
            </a:fld>
            <a:endParaRPr lang="en-US"/>
          </a:p>
        </p:txBody>
      </p:sp>
    </p:spTree>
    <p:extLst>
      <p:ext uri="{BB962C8B-B14F-4D97-AF65-F5344CB8AC3E}">
        <p14:creationId xmlns:p14="http://schemas.microsoft.com/office/powerpoint/2010/main" val="3926516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this chapter</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following chapter aims at showing how the recent history of analytic philosophy can change our use of the concept of truth</a:t>
            </a:r>
          </a:p>
          <a:p>
            <a:pPr lvl="1"/>
            <a:r>
              <a:rPr lang="en-US" dirty="0" smtClean="0"/>
              <a:t>Since the 1970’s Davidson and </a:t>
            </a:r>
            <a:r>
              <a:rPr lang="en-US" dirty="0" err="1" smtClean="0"/>
              <a:t>Rorty</a:t>
            </a:r>
            <a:r>
              <a:rPr lang="en-US" dirty="0" smtClean="0"/>
              <a:t> have debated the significance of “truth” </a:t>
            </a:r>
          </a:p>
          <a:p>
            <a:pPr lvl="1"/>
            <a:r>
              <a:rPr lang="en-US" dirty="0" smtClean="0"/>
              <a:t>mostly using the technical means of analytic philosophy</a:t>
            </a:r>
          </a:p>
          <a:p>
            <a:r>
              <a:rPr lang="en-US" dirty="0" err="1" smtClean="0"/>
              <a:t>Sandbothe</a:t>
            </a:r>
            <a:r>
              <a:rPr lang="en-US" dirty="0" smtClean="0"/>
              <a:t> aims here to reconstruct this debate in the Continental narrative style</a:t>
            </a:r>
          </a:p>
          <a:p>
            <a:pPr lvl="1"/>
            <a:r>
              <a:rPr lang="en-US" dirty="0" smtClean="0"/>
              <a:t>The editors of the journal in which he first published this article thought this was an analytical article</a:t>
            </a:r>
          </a:p>
          <a:p>
            <a:r>
              <a:rPr lang="en-US" dirty="0" smtClean="0"/>
              <a:t>Not really, he replies, </a:t>
            </a:r>
          </a:p>
          <a:p>
            <a:pPr lvl="1"/>
            <a:r>
              <a:rPr lang="en-US" dirty="0" smtClean="0"/>
              <a:t>because he is not proposing a contribution to solving a problem, but because he is telling a story to see what lessons it holds</a:t>
            </a:r>
          </a:p>
          <a:p>
            <a:pPr lvl="1"/>
            <a:r>
              <a:rPr lang="en-US" dirty="0"/>
              <a:t>t</a:t>
            </a:r>
            <a:r>
              <a:rPr lang="en-US" dirty="0" smtClean="0"/>
              <a:t>o bring about future transformations of common sense</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5</a:t>
            </a:fld>
            <a:endParaRPr lang="en-US"/>
          </a:p>
        </p:txBody>
      </p:sp>
    </p:spTree>
    <p:extLst>
      <p:ext uri="{BB962C8B-B14F-4D97-AF65-F5344CB8AC3E}">
        <p14:creationId xmlns:p14="http://schemas.microsoft.com/office/powerpoint/2010/main" val="353665730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Bringing pragmatism up to date</a:t>
            </a:r>
            <a:endParaRPr lang="en-US" dirty="0"/>
          </a:p>
        </p:txBody>
      </p:sp>
      <p:sp>
        <p:nvSpPr>
          <p:cNvPr id="3" name="Content Placeholder 2"/>
          <p:cNvSpPr>
            <a:spLocks noGrp="1"/>
          </p:cNvSpPr>
          <p:nvPr>
            <p:ph idx="1"/>
          </p:nvPr>
        </p:nvSpPr>
        <p:spPr/>
        <p:txBody>
          <a:bodyPr>
            <a:normAutofit/>
          </a:bodyPr>
          <a:lstStyle/>
          <a:p>
            <a:r>
              <a:rPr lang="en-US" dirty="0" err="1" smtClean="0"/>
              <a:t>Rorty</a:t>
            </a:r>
            <a:r>
              <a:rPr lang="en-US" dirty="0" smtClean="0"/>
              <a:t> thus brings classic pragmatist theory of truth</a:t>
            </a:r>
          </a:p>
          <a:p>
            <a:pPr lvl="1"/>
            <a:r>
              <a:rPr lang="en-US" dirty="0"/>
              <a:t>w</a:t>
            </a:r>
            <a:r>
              <a:rPr lang="en-US" dirty="0" smtClean="0"/>
              <a:t>hich in James focused on the endorsing use</a:t>
            </a:r>
          </a:p>
          <a:p>
            <a:pPr lvl="1"/>
            <a:r>
              <a:rPr lang="en-US" dirty="0"/>
              <a:t>a</a:t>
            </a:r>
            <a:r>
              <a:rPr lang="en-US" dirty="0" smtClean="0"/>
              <a:t>nd in Pierce on the cautionary use</a:t>
            </a:r>
          </a:p>
          <a:p>
            <a:r>
              <a:rPr lang="en-US" dirty="0" smtClean="0"/>
              <a:t>Up to the analytic standards of Davidson</a:t>
            </a:r>
          </a:p>
          <a:p>
            <a:pPr lvl="1"/>
            <a:r>
              <a:rPr lang="en-US" dirty="0" smtClean="0"/>
              <a:t>“who has given us an account of truth which has a place for each of these uses </a:t>
            </a:r>
          </a:p>
          <a:p>
            <a:pPr lvl="1"/>
            <a:r>
              <a:rPr lang="en-US" dirty="0" smtClean="0"/>
              <a:t>while eschewing the idea that the expediency of a belief can be explained by its truth.”</a:t>
            </a:r>
          </a:p>
        </p:txBody>
      </p:sp>
      <p:sp>
        <p:nvSpPr>
          <p:cNvPr id="4" name="Slide Number Placeholder 3"/>
          <p:cNvSpPr>
            <a:spLocks noGrp="1"/>
          </p:cNvSpPr>
          <p:nvPr>
            <p:ph type="sldNum" sz="quarter" idx="12"/>
          </p:nvPr>
        </p:nvSpPr>
        <p:spPr/>
        <p:txBody>
          <a:bodyPr/>
          <a:lstStyle/>
          <a:p>
            <a:fld id="{314ECBD7-E299-4981-9F09-05055FC53234}" type="slidenum">
              <a:rPr lang="en-US" smtClean="0"/>
              <a:t>50</a:t>
            </a:fld>
            <a:endParaRPr lang="en-US"/>
          </a:p>
        </p:txBody>
      </p:sp>
    </p:spTree>
    <p:extLst>
      <p:ext uri="{BB962C8B-B14F-4D97-AF65-F5344CB8AC3E}">
        <p14:creationId xmlns:p14="http://schemas.microsoft.com/office/powerpoint/2010/main" val="335077209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Davidson’s reductionism?</a:t>
            </a:r>
            <a:endParaRPr lang="en-US" dirty="0"/>
          </a:p>
        </p:txBody>
      </p:sp>
      <p:sp>
        <p:nvSpPr>
          <p:cNvPr id="3" name="Content Placeholder 2"/>
          <p:cNvSpPr>
            <a:spLocks noGrp="1"/>
          </p:cNvSpPr>
          <p:nvPr>
            <p:ph idx="1"/>
          </p:nvPr>
        </p:nvSpPr>
        <p:spPr/>
        <p:txBody>
          <a:bodyPr>
            <a:normAutofit/>
          </a:bodyPr>
          <a:lstStyle/>
          <a:p>
            <a:r>
              <a:rPr lang="en-US" dirty="0"/>
              <a:t>This touches on a vulnerable point in Davidson whose argument in “Coherence Theory” </a:t>
            </a:r>
          </a:p>
          <a:p>
            <a:pPr lvl="1"/>
            <a:r>
              <a:rPr lang="en-US" dirty="0"/>
              <a:t>suggests reducing the normative use to a correspondence with reality</a:t>
            </a:r>
          </a:p>
          <a:p>
            <a:pPr lvl="1"/>
            <a:r>
              <a:rPr lang="en-US" dirty="0"/>
              <a:t>which in turn would result from a </a:t>
            </a:r>
            <a:r>
              <a:rPr lang="en-US" dirty="0" err="1"/>
              <a:t>disquotational</a:t>
            </a:r>
            <a:r>
              <a:rPr lang="en-US" dirty="0"/>
              <a:t> use of “true” independent of scheme-content </a:t>
            </a:r>
            <a:r>
              <a:rPr lang="en-US" dirty="0" smtClean="0"/>
              <a:t>dualism</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51</a:t>
            </a:fld>
            <a:endParaRPr lang="en-US"/>
          </a:p>
        </p:txBody>
      </p:sp>
    </p:spTree>
    <p:extLst>
      <p:ext uri="{BB962C8B-B14F-4D97-AF65-F5344CB8AC3E}">
        <p14:creationId xmlns:p14="http://schemas.microsoft.com/office/powerpoint/2010/main" val="256178241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Telling the sceptic to get lost</a:t>
            </a:r>
            <a:endParaRPr lang="en-US" dirty="0"/>
          </a:p>
        </p:txBody>
      </p:sp>
      <p:sp>
        <p:nvSpPr>
          <p:cNvPr id="3" name="Content Placeholder 2"/>
          <p:cNvSpPr>
            <a:spLocks noGrp="1"/>
          </p:cNvSpPr>
          <p:nvPr>
            <p:ph idx="1"/>
          </p:nvPr>
        </p:nvSpPr>
        <p:spPr/>
        <p:txBody>
          <a:bodyPr>
            <a:normAutofit lnSpcReduction="10000"/>
          </a:bodyPr>
          <a:lstStyle/>
          <a:p>
            <a:r>
              <a:rPr lang="en-US" dirty="0"/>
              <a:t>Davidson’s realist rhetoric points in the direction that </a:t>
            </a:r>
            <a:r>
              <a:rPr lang="en-US" dirty="0" err="1"/>
              <a:t>Rorty</a:t>
            </a:r>
            <a:r>
              <a:rPr lang="en-US" dirty="0"/>
              <a:t> says he has avoided</a:t>
            </a:r>
          </a:p>
          <a:p>
            <a:pPr lvl="1"/>
            <a:r>
              <a:rPr lang="en-US" dirty="0"/>
              <a:t>In his “Afterthoughts, 1987” published in the 1990 </a:t>
            </a:r>
            <a:r>
              <a:rPr lang="en-US" i="1" dirty="0"/>
              <a:t>Reading </a:t>
            </a:r>
            <a:r>
              <a:rPr lang="en-US" i="1" dirty="0" err="1"/>
              <a:t>Rorty</a:t>
            </a:r>
            <a:r>
              <a:rPr lang="en-US" dirty="0"/>
              <a:t>, Davidson retracts this rhetoric</a:t>
            </a:r>
            <a:r>
              <a:rPr lang="en-US" dirty="0" smtClean="0"/>
              <a:t>:</a:t>
            </a:r>
          </a:p>
          <a:p>
            <a:r>
              <a:rPr lang="en-US" dirty="0" smtClean="0"/>
              <a:t>“</a:t>
            </a:r>
            <a:r>
              <a:rPr lang="en-US" dirty="0" err="1"/>
              <a:t>Rorty</a:t>
            </a:r>
            <a:r>
              <a:rPr lang="en-US" dirty="0"/>
              <a:t> urges two things: that my view of truth amounts to a rejection of both coherence and correspondence theories and should properly be classed as belonging to the pragmatist tradition, and that I should not pretend that I am answering the sceptic when I am really telling him to get lost. I pretty much concur with him on both points.”</a:t>
            </a:r>
          </a:p>
          <a:p>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52</a:t>
            </a:fld>
            <a:endParaRPr lang="en-US"/>
          </a:p>
        </p:txBody>
      </p:sp>
    </p:spTree>
    <p:extLst>
      <p:ext uri="{BB962C8B-B14F-4D97-AF65-F5344CB8AC3E}">
        <p14:creationId xmlns:p14="http://schemas.microsoft.com/office/powerpoint/2010/main" val="40667472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truth?</a:t>
            </a:r>
            <a:endParaRPr lang="en-US" dirty="0"/>
          </a:p>
        </p:txBody>
      </p:sp>
      <p:sp>
        <p:nvSpPr>
          <p:cNvPr id="3" name="Content Placeholder 2"/>
          <p:cNvSpPr>
            <a:spLocks noGrp="1"/>
          </p:cNvSpPr>
          <p:nvPr>
            <p:ph idx="1"/>
          </p:nvPr>
        </p:nvSpPr>
        <p:spPr/>
        <p:txBody>
          <a:bodyPr>
            <a:normAutofit/>
          </a:bodyPr>
          <a:lstStyle/>
          <a:p>
            <a:r>
              <a:rPr lang="en-US" dirty="0" smtClean="0"/>
              <a:t>“We should not say that truth is </a:t>
            </a:r>
          </a:p>
          <a:p>
            <a:pPr lvl="1"/>
            <a:r>
              <a:rPr lang="en-US" dirty="0" smtClean="0"/>
              <a:t>correspondence, </a:t>
            </a:r>
          </a:p>
          <a:p>
            <a:pPr lvl="1"/>
            <a:r>
              <a:rPr lang="en-US" dirty="0" smtClean="0"/>
              <a:t>coherence, </a:t>
            </a:r>
          </a:p>
          <a:p>
            <a:pPr lvl="1"/>
            <a:r>
              <a:rPr lang="en-US" dirty="0" smtClean="0"/>
              <a:t>warranted </a:t>
            </a:r>
            <a:r>
              <a:rPr lang="en-US" dirty="0" err="1" smtClean="0"/>
              <a:t>assertability</a:t>
            </a:r>
            <a:r>
              <a:rPr lang="en-US" dirty="0" smtClean="0"/>
              <a:t>, </a:t>
            </a:r>
          </a:p>
          <a:p>
            <a:pPr lvl="1"/>
            <a:r>
              <a:rPr lang="en-US" dirty="0" smtClean="0"/>
              <a:t>ideally justified </a:t>
            </a:r>
            <a:r>
              <a:rPr lang="en-US" dirty="0" err="1" smtClean="0"/>
              <a:t>assertability</a:t>
            </a:r>
            <a:r>
              <a:rPr lang="en-US" dirty="0" smtClean="0"/>
              <a:t>, </a:t>
            </a:r>
          </a:p>
          <a:p>
            <a:pPr lvl="1"/>
            <a:r>
              <a:rPr lang="en-US" dirty="0" smtClean="0"/>
              <a:t>what is accepted in the conversation of the right people, </a:t>
            </a:r>
          </a:p>
          <a:p>
            <a:pPr lvl="1"/>
            <a:r>
              <a:rPr lang="en-US" dirty="0" smtClean="0"/>
              <a:t>what science will end up maintaining, </a:t>
            </a:r>
          </a:p>
          <a:p>
            <a:pPr lvl="1"/>
            <a:r>
              <a:rPr lang="en-US" dirty="0" smtClean="0"/>
              <a:t>what explains the convergence of single theories in science, </a:t>
            </a:r>
          </a:p>
          <a:p>
            <a:pPr lvl="1"/>
            <a:r>
              <a:rPr lang="en-US" dirty="0" smtClean="0"/>
              <a:t>or the success of our ordinary beliefs. </a:t>
            </a:r>
          </a:p>
        </p:txBody>
      </p:sp>
      <p:sp>
        <p:nvSpPr>
          <p:cNvPr id="4" name="Slide Number Placeholder 3"/>
          <p:cNvSpPr>
            <a:spLocks noGrp="1"/>
          </p:cNvSpPr>
          <p:nvPr>
            <p:ph type="sldNum" sz="quarter" idx="12"/>
          </p:nvPr>
        </p:nvSpPr>
        <p:spPr/>
        <p:txBody>
          <a:bodyPr/>
          <a:lstStyle/>
          <a:p>
            <a:fld id="{314ECBD7-E299-4981-9F09-05055FC53234}" type="slidenum">
              <a:rPr lang="en-US" smtClean="0"/>
              <a:t>53</a:t>
            </a:fld>
            <a:endParaRPr lang="en-US"/>
          </a:p>
        </p:txBody>
      </p:sp>
    </p:spTree>
    <p:extLst>
      <p:ext uri="{BB962C8B-B14F-4D97-AF65-F5344CB8AC3E}">
        <p14:creationId xmlns:p14="http://schemas.microsoft.com/office/powerpoint/2010/main" val="15284646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Neither realism nor antirealism</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“To </a:t>
            </a:r>
            <a:r>
              <a:rPr lang="en-US" dirty="0"/>
              <a:t>the extent that realism and antirealism depend on one or another of these views of truth </a:t>
            </a:r>
            <a:endParaRPr lang="en-US" dirty="0" smtClean="0"/>
          </a:p>
          <a:p>
            <a:pPr lvl="1"/>
            <a:r>
              <a:rPr lang="en-US" dirty="0" smtClean="0"/>
              <a:t>we </a:t>
            </a:r>
            <a:r>
              <a:rPr lang="en-US" dirty="0"/>
              <a:t>should refuse to endorse </a:t>
            </a:r>
            <a:r>
              <a:rPr lang="en-US" dirty="0" smtClean="0"/>
              <a:t>either</a:t>
            </a:r>
            <a:r>
              <a:rPr lang="en-US" dirty="0"/>
              <a:t>. </a:t>
            </a:r>
            <a:endParaRPr lang="en-US" dirty="0" smtClean="0"/>
          </a:p>
          <a:p>
            <a:r>
              <a:rPr lang="en-US" dirty="0" smtClean="0"/>
              <a:t>Realism</a:t>
            </a:r>
            <a:r>
              <a:rPr lang="en-US" dirty="0"/>
              <a:t>, with its insistence on radically </a:t>
            </a:r>
            <a:r>
              <a:rPr lang="en-US" dirty="0" err="1"/>
              <a:t>nonepistemic</a:t>
            </a:r>
            <a:r>
              <a:rPr lang="en-US" dirty="0"/>
              <a:t> correspondence, </a:t>
            </a:r>
            <a:endParaRPr lang="en-US" dirty="0" smtClean="0"/>
          </a:p>
          <a:p>
            <a:pPr lvl="1"/>
            <a:r>
              <a:rPr lang="en-US" dirty="0" smtClean="0"/>
              <a:t>asks </a:t>
            </a:r>
            <a:r>
              <a:rPr lang="en-US" dirty="0"/>
              <a:t>more of truth than we can understand; </a:t>
            </a:r>
            <a:endParaRPr lang="en-US" dirty="0" smtClean="0"/>
          </a:p>
          <a:p>
            <a:r>
              <a:rPr lang="en-US" dirty="0" smtClean="0"/>
              <a:t>antirealism</a:t>
            </a:r>
            <a:r>
              <a:rPr lang="en-US" dirty="0"/>
              <a:t>, with its limitation of truth to what can be ascertained, </a:t>
            </a:r>
            <a:endParaRPr lang="en-US" dirty="0" smtClean="0"/>
          </a:p>
          <a:p>
            <a:pPr lvl="1"/>
            <a:r>
              <a:rPr lang="en-US" dirty="0" smtClean="0"/>
              <a:t>deprives </a:t>
            </a:r>
            <a:r>
              <a:rPr lang="en-US" dirty="0"/>
              <a:t>truth of its role as an intersubjective standard.”</a:t>
            </a:r>
          </a:p>
          <a:p>
            <a:r>
              <a:rPr lang="en-US" dirty="0"/>
              <a:t>--Davidson, “The Structure and Content of Truth” (1990)</a:t>
            </a:r>
          </a:p>
          <a:p>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54</a:t>
            </a:fld>
            <a:endParaRPr lang="en-US"/>
          </a:p>
        </p:txBody>
      </p:sp>
    </p:spTree>
    <p:extLst>
      <p:ext uri="{BB962C8B-B14F-4D97-AF65-F5344CB8AC3E}">
        <p14:creationId xmlns:p14="http://schemas.microsoft.com/office/powerpoint/2010/main" val="161808165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usual complaint about correspondence</a:t>
            </a:r>
            <a:endParaRPr lang="en-US" dirty="0"/>
          </a:p>
        </p:txBody>
      </p:sp>
      <p:sp>
        <p:nvSpPr>
          <p:cNvPr id="3" name="Content Placeholder 2"/>
          <p:cNvSpPr>
            <a:spLocks noGrp="1"/>
          </p:cNvSpPr>
          <p:nvPr>
            <p:ph idx="1"/>
          </p:nvPr>
        </p:nvSpPr>
        <p:spPr/>
        <p:txBody>
          <a:bodyPr>
            <a:normAutofit/>
          </a:bodyPr>
          <a:lstStyle/>
          <a:p>
            <a:r>
              <a:rPr lang="en-US" dirty="0" smtClean="0"/>
              <a:t>Davidson summarizes the argument against his “A Coherence Theory” occasioned by </a:t>
            </a:r>
            <a:r>
              <a:rPr lang="en-US" dirty="0" err="1" smtClean="0"/>
              <a:t>Rorty</a:t>
            </a:r>
            <a:endParaRPr lang="en-US" dirty="0" smtClean="0"/>
          </a:p>
          <a:p>
            <a:pPr lvl="1"/>
            <a:r>
              <a:rPr lang="en-US" dirty="0" smtClean="0"/>
              <a:t>“The usual complaint about correspondence theories is that it makes no sense </a:t>
            </a:r>
          </a:p>
          <a:p>
            <a:pPr lvl="1"/>
            <a:r>
              <a:rPr lang="en-US" dirty="0" smtClean="0"/>
              <a:t>to suggest that it is somehow possible to compare one’s words or beliefs with the world, </a:t>
            </a:r>
          </a:p>
          <a:p>
            <a:pPr lvl="1"/>
            <a:r>
              <a:rPr lang="en-US" dirty="0" smtClean="0"/>
              <a:t>since the attempt must always end up simply with the acquisition of more beliefs.”</a:t>
            </a:r>
          </a:p>
          <a:p>
            <a:r>
              <a:rPr lang="en-US" dirty="0" smtClean="0"/>
              <a:t>So such realism “</a:t>
            </a:r>
            <a:r>
              <a:rPr lang="en-US" dirty="0"/>
              <a:t>asks more of truth than we can </a:t>
            </a:r>
            <a:r>
              <a:rPr lang="en-US" dirty="0" smtClean="0"/>
              <a:t>understand”</a:t>
            </a:r>
          </a:p>
        </p:txBody>
      </p:sp>
      <p:sp>
        <p:nvSpPr>
          <p:cNvPr id="4" name="Slide Number Placeholder 3"/>
          <p:cNvSpPr>
            <a:spLocks noGrp="1"/>
          </p:cNvSpPr>
          <p:nvPr>
            <p:ph type="sldNum" sz="quarter" idx="12"/>
          </p:nvPr>
        </p:nvSpPr>
        <p:spPr/>
        <p:txBody>
          <a:bodyPr/>
          <a:lstStyle/>
          <a:p>
            <a:fld id="{314ECBD7-E299-4981-9F09-05055FC53234}" type="slidenum">
              <a:rPr lang="en-US" smtClean="0"/>
              <a:t>55</a:t>
            </a:fld>
            <a:endParaRPr lang="en-US"/>
          </a:p>
        </p:txBody>
      </p:sp>
    </p:spTree>
    <p:extLst>
      <p:ext uri="{BB962C8B-B14F-4D97-AF65-F5344CB8AC3E}">
        <p14:creationId xmlns:p14="http://schemas.microsoft.com/office/powerpoint/2010/main" val="96911445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Truth is not an epistemic relation</a:t>
            </a:r>
            <a:endParaRPr lang="en-US" dirty="0"/>
          </a:p>
        </p:txBody>
      </p:sp>
      <p:sp>
        <p:nvSpPr>
          <p:cNvPr id="3" name="Content Placeholder 2"/>
          <p:cNvSpPr>
            <a:spLocks noGrp="1"/>
          </p:cNvSpPr>
          <p:nvPr>
            <p:ph idx="1"/>
          </p:nvPr>
        </p:nvSpPr>
        <p:spPr/>
        <p:txBody>
          <a:bodyPr>
            <a:normAutofit/>
          </a:bodyPr>
          <a:lstStyle/>
          <a:p>
            <a:r>
              <a:rPr lang="en-US" dirty="0" smtClean="0"/>
              <a:t>“</a:t>
            </a:r>
            <a:r>
              <a:rPr lang="en-US" dirty="0"/>
              <a:t>This complaint against correspondence theories is not sound. </a:t>
            </a:r>
            <a:endParaRPr lang="en-US" dirty="0" smtClean="0"/>
          </a:p>
          <a:p>
            <a:pPr lvl="1"/>
            <a:r>
              <a:rPr lang="en-US" dirty="0" smtClean="0"/>
              <a:t>One </a:t>
            </a:r>
            <a:r>
              <a:rPr lang="en-US" dirty="0"/>
              <a:t>reason it is not sound is that it depends on assuming that some form of epistemic theory is correct; </a:t>
            </a:r>
            <a:endParaRPr lang="en-US" dirty="0" smtClean="0"/>
          </a:p>
          <a:p>
            <a:pPr lvl="1"/>
            <a:r>
              <a:rPr lang="en-US" dirty="0" smtClean="0"/>
              <a:t>therefore </a:t>
            </a:r>
            <a:r>
              <a:rPr lang="en-US" dirty="0"/>
              <a:t>it would be a legitimate </a:t>
            </a:r>
            <a:r>
              <a:rPr lang="en-US" dirty="0" smtClean="0"/>
              <a:t>complaint </a:t>
            </a:r>
            <a:r>
              <a:rPr lang="en-US" dirty="0"/>
              <a:t>only if truth were an epistemic concept. </a:t>
            </a:r>
            <a:endParaRPr lang="en-US" dirty="0" smtClean="0"/>
          </a:p>
          <a:p>
            <a:pPr lvl="1"/>
            <a:r>
              <a:rPr lang="en-US" dirty="0" smtClean="0"/>
              <a:t>i.e., a relation between a representation, thought, sentence, and a reality outside of this </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56</a:t>
            </a:fld>
            <a:endParaRPr lang="en-US"/>
          </a:p>
        </p:txBody>
      </p:sp>
    </p:spTree>
    <p:extLst>
      <p:ext uri="{BB962C8B-B14F-4D97-AF65-F5344CB8AC3E}">
        <p14:creationId xmlns:p14="http://schemas.microsoft.com/office/powerpoint/2010/main" val="366359390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could all be wrong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“If </a:t>
            </a:r>
            <a:r>
              <a:rPr lang="en-US" dirty="0"/>
              <a:t>this were the only reason for rejecting correspondence theories, </a:t>
            </a:r>
            <a:endParaRPr lang="en-US" dirty="0" smtClean="0"/>
          </a:p>
          <a:p>
            <a:pPr lvl="1"/>
            <a:r>
              <a:rPr lang="en-US" dirty="0" smtClean="0"/>
              <a:t>the </a:t>
            </a:r>
            <a:r>
              <a:rPr lang="en-US" dirty="0"/>
              <a:t>realist could simply reply that his position is untouched; </a:t>
            </a:r>
            <a:endParaRPr lang="en-US" dirty="0" smtClean="0"/>
          </a:p>
          <a:p>
            <a:r>
              <a:rPr lang="en-US" dirty="0" smtClean="0"/>
              <a:t>he </a:t>
            </a:r>
            <a:r>
              <a:rPr lang="en-US" dirty="0"/>
              <a:t>always maintained that truth was independent of our beliefs or our ability to learn the truth.”</a:t>
            </a:r>
          </a:p>
          <a:p>
            <a:pPr lvl="1"/>
            <a:r>
              <a:rPr lang="en-US" dirty="0" smtClean="0"/>
              <a:t>I.e</a:t>
            </a:r>
            <a:r>
              <a:rPr lang="en-US" dirty="0"/>
              <a:t>., the realist says that truth is independent of what anyone </a:t>
            </a:r>
            <a:r>
              <a:rPr lang="en-US" dirty="0" smtClean="0"/>
              <a:t>thinks</a:t>
            </a:r>
          </a:p>
          <a:p>
            <a:r>
              <a:rPr lang="en-US" dirty="0" smtClean="0"/>
              <a:t>Our beliefs could cohere, and be useful, but we </a:t>
            </a:r>
            <a:r>
              <a:rPr lang="en-US" dirty="0"/>
              <a:t>could all </a:t>
            </a:r>
            <a:r>
              <a:rPr lang="en-US" dirty="0" smtClean="0"/>
              <a:t>still be wrong!</a:t>
            </a:r>
          </a:p>
          <a:p>
            <a:pPr lvl="1"/>
            <a:r>
              <a:rPr lang="en-US" dirty="0" smtClean="0"/>
              <a:t>[Recall: geocentric worldview and concept of closed space of the middle ages]</a:t>
            </a:r>
            <a:endParaRPr lang="en-US" dirty="0"/>
          </a:p>
          <a:p>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57</a:t>
            </a:fld>
            <a:endParaRPr lang="en-US"/>
          </a:p>
        </p:txBody>
      </p:sp>
    </p:spTree>
    <p:extLst>
      <p:ext uri="{BB962C8B-B14F-4D97-AF65-F5344CB8AC3E}">
        <p14:creationId xmlns:p14="http://schemas.microsoft.com/office/powerpoint/2010/main" val="362878237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did the realist actually say?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argument against correspondence theories in “Coherence Theory” –formulated in response to an early remark by </a:t>
            </a:r>
            <a:r>
              <a:rPr lang="en-US" dirty="0" err="1" smtClean="0"/>
              <a:t>Rorty</a:t>
            </a:r>
            <a:r>
              <a:rPr lang="en-US" dirty="0" smtClean="0"/>
              <a:t> –misses the point (</a:t>
            </a:r>
            <a:r>
              <a:rPr lang="en-US" dirty="0" err="1" smtClean="0"/>
              <a:t>Sandbothe</a:t>
            </a:r>
            <a:r>
              <a:rPr lang="en-US" dirty="0" smtClean="0"/>
              <a:t>)</a:t>
            </a:r>
          </a:p>
          <a:p>
            <a:r>
              <a:rPr lang="en-US" dirty="0" smtClean="0"/>
              <a:t>The realist can reply to the objection to realism</a:t>
            </a:r>
          </a:p>
          <a:p>
            <a:pPr lvl="1"/>
            <a:r>
              <a:rPr lang="en-US" dirty="0"/>
              <a:t>t</a:t>
            </a:r>
            <a:r>
              <a:rPr lang="en-US" dirty="0" smtClean="0"/>
              <a:t>hat we cannot step out of our language in order to make statements of a one-to-one correspondence between language and reality, </a:t>
            </a:r>
          </a:p>
          <a:p>
            <a:r>
              <a:rPr lang="en-US" dirty="0"/>
              <a:t>b</a:t>
            </a:r>
            <a:r>
              <a:rPr lang="en-US" dirty="0" smtClean="0"/>
              <a:t>y pointing out that he did not say this in the first place</a:t>
            </a:r>
          </a:p>
          <a:p>
            <a:pPr lvl="1"/>
            <a:r>
              <a:rPr lang="en-US" dirty="0" smtClean="0"/>
              <a:t>He has insisted that reality can deviate from the picture we make of it in our language</a:t>
            </a:r>
          </a:p>
          <a:p>
            <a:pPr lvl="1"/>
            <a:r>
              <a:rPr lang="en-US" dirty="0" smtClean="0"/>
              <a:t>and such a possibility has nothing to do with the question of whether we can come to recognize that deviation or not</a:t>
            </a:r>
          </a:p>
          <a:p>
            <a:pPr lvl="1"/>
            <a:r>
              <a:rPr lang="en-US" dirty="0" smtClean="0"/>
              <a:t>since the relation of correspondence, in realist terms, is not an epistemic relation.</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58</a:t>
            </a:fld>
            <a:endParaRPr lang="en-US"/>
          </a:p>
        </p:txBody>
      </p:sp>
    </p:spTree>
    <p:extLst>
      <p:ext uri="{BB962C8B-B14F-4D97-AF65-F5344CB8AC3E}">
        <p14:creationId xmlns:p14="http://schemas.microsoft.com/office/powerpoint/2010/main" val="147305092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real objection to correspondence theories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Hence it is necessary to replace the false refutation with a correct one</a:t>
            </a:r>
          </a:p>
          <a:p>
            <a:r>
              <a:rPr lang="en-US" dirty="0" smtClean="0"/>
              <a:t>“The correct objection to correspondence theories is not, then, </a:t>
            </a:r>
          </a:p>
          <a:p>
            <a:pPr lvl="1"/>
            <a:r>
              <a:rPr lang="en-US" dirty="0" smtClean="0"/>
              <a:t>that they make truth something to which humans can never legitimately aspire; </a:t>
            </a:r>
          </a:p>
          <a:p>
            <a:r>
              <a:rPr lang="en-US" dirty="0" smtClean="0"/>
              <a:t>the real objection is rather that </a:t>
            </a:r>
          </a:p>
          <a:p>
            <a:pPr lvl="1"/>
            <a:r>
              <a:rPr lang="en-US" dirty="0" smtClean="0"/>
              <a:t>such theories fail to provide entities to which truth vehicles (whether we take these to be statements, sentences or utterances) can be said to correspond”</a:t>
            </a:r>
          </a:p>
          <a:p>
            <a:r>
              <a:rPr lang="en-US" dirty="0" smtClean="0"/>
              <a:t>[We understand our subjective framework, </a:t>
            </a:r>
          </a:p>
          <a:p>
            <a:pPr lvl="1"/>
            <a:r>
              <a:rPr lang="en-US" dirty="0" smtClean="0"/>
              <a:t>but what is “reality” in itself supposed to be?</a:t>
            </a:r>
          </a:p>
          <a:p>
            <a:pPr lvl="1"/>
            <a:r>
              <a:rPr lang="en-US" dirty="0" smtClean="0"/>
              <a:t>E.g., individual things? The universe as a whole? The True? The facts?]</a:t>
            </a:r>
          </a:p>
        </p:txBody>
      </p:sp>
      <p:sp>
        <p:nvSpPr>
          <p:cNvPr id="4" name="Slide Number Placeholder 3"/>
          <p:cNvSpPr>
            <a:spLocks noGrp="1"/>
          </p:cNvSpPr>
          <p:nvPr>
            <p:ph type="sldNum" sz="quarter" idx="12"/>
          </p:nvPr>
        </p:nvSpPr>
        <p:spPr/>
        <p:txBody>
          <a:bodyPr/>
          <a:lstStyle/>
          <a:p>
            <a:fld id="{314ECBD7-E299-4981-9F09-05055FC53234}" type="slidenum">
              <a:rPr lang="en-US" smtClean="0"/>
              <a:t>59</a:t>
            </a:fld>
            <a:endParaRPr lang="en-US"/>
          </a:p>
        </p:txBody>
      </p:sp>
    </p:spTree>
    <p:extLst>
      <p:ext uri="{BB962C8B-B14F-4D97-AF65-F5344CB8AC3E}">
        <p14:creationId xmlns:p14="http://schemas.microsoft.com/office/powerpoint/2010/main" val="2217598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explanatory notion of truth</a:t>
            </a:r>
            <a:endParaRPr lang="en-US" dirty="0"/>
          </a:p>
        </p:txBody>
      </p:sp>
      <p:sp>
        <p:nvSpPr>
          <p:cNvPr id="3" name="Content Placeholder 2"/>
          <p:cNvSpPr>
            <a:spLocks noGrp="1"/>
          </p:cNvSpPr>
          <p:nvPr>
            <p:ph idx="1"/>
          </p:nvPr>
        </p:nvSpPr>
        <p:spPr/>
        <p:txBody>
          <a:bodyPr>
            <a:normAutofit lnSpcReduction="10000"/>
          </a:bodyPr>
          <a:lstStyle/>
          <a:p>
            <a:r>
              <a:rPr lang="en-US" dirty="0" smtClean="0"/>
              <a:t>Both </a:t>
            </a:r>
            <a:r>
              <a:rPr lang="en-US" dirty="0" err="1" smtClean="0"/>
              <a:t>Rorty</a:t>
            </a:r>
            <a:r>
              <a:rPr lang="en-US" dirty="0" smtClean="0"/>
              <a:t> and Davidson reject the explanatory notion of truth</a:t>
            </a:r>
          </a:p>
          <a:p>
            <a:pPr lvl="1"/>
            <a:r>
              <a:rPr lang="en-US" dirty="0" smtClean="0"/>
              <a:t>Truth as a </a:t>
            </a:r>
            <a:r>
              <a:rPr lang="en-US" dirty="0" err="1" smtClean="0"/>
              <a:t>noncausal</a:t>
            </a:r>
            <a:r>
              <a:rPr lang="en-US" dirty="0" smtClean="0"/>
              <a:t> and </a:t>
            </a:r>
            <a:r>
              <a:rPr lang="en-US" dirty="0" err="1" smtClean="0"/>
              <a:t>atemporal</a:t>
            </a:r>
            <a:r>
              <a:rPr lang="en-US" dirty="0" smtClean="0"/>
              <a:t> relation between linguistic statements and non-linguistic reality</a:t>
            </a:r>
          </a:p>
          <a:p>
            <a:pPr lvl="1"/>
            <a:r>
              <a:rPr lang="en-US" dirty="0"/>
              <a:t>t</a:t>
            </a:r>
            <a:r>
              <a:rPr lang="en-US" dirty="0" smtClean="0"/>
              <a:t>hat is supposed to explain why a statement is capable of coherence or consensus</a:t>
            </a:r>
          </a:p>
          <a:p>
            <a:pPr lvl="2"/>
            <a:r>
              <a:rPr lang="en-US" dirty="0" smtClean="0"/>
              <a:t>[E.g., we all agree that “there is a cat on the mat” because (explanation) it is true that there </a:t>
            </a:r>
            <a:r>
              <a:rPr lang="en-US" i="1" dirty="0" smtClean="0"/>
              <a:t>is</a:t>
            </a:r>
            <a:r>
              <a:rPr lang="en-US" dirty="0" smtClean="0"/>
              <a:t> a cat on the mat.]</a:t>
            </a:r>
          </a:p>
          <a:p>
            <a:r>
              <a:rPr lang="en-US" dirty="0" smtClean="0"/>
              <a:t>The issue: </a:t>
            </a:r>
          </a:p>
          <a:p>
            <a:pPr lvl="1"/>
            <a:r>
              <a:rPr lang="en-US" dirty="0" smtClean="0"/>
              <a:t>what is to replace this notion</a:t>
            </a:r>
          </a:p>
          <a:p>
            <a:pPr lvl="1"/>
            <a:r>
              <a:rPr lang="en-US" dirty="0" smtClean="0"/>
              <a:t>And what this implies for the philosophical relevance of “truth”</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6</a:t>
            </a:fld>
            <a:endParaRPr lang="en-US"/>
          </a:p>
        </p:txBody>
      </p:sp>
    </p:spTree>
    <p:extLst>
      <p:ext uri="{BB962C8B-B14F-4D97-AF65-F5344CB8AC3E}">
        <p14:creationId xmlns:p14="http://schemas.microsoft.com/office/powerpoint/2010/main" val="34739375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describe the terms of the relation?</a:t>
            </a:r>
            <a:endParaRPr lang="en-US" dirty="0"/>
          </a:p>
        </p:txBody>
      </p:sp>
      <p:sp>
        <p:nvSpPr>
          <p:cNvPr id="3" name="Content Placeholder 2"/>
          <p:cNvSpPr>
            <a:spLocks noGrp="1"/>
          </p:cNvSpPr>
          <p:nvPr>
            <p:ph idx="1"/>
          </p:nvPr>
        </p:nvSpPr>
        <p:spPr/>
        <p:txBody>
          <a:bodyPr/>
          <a:lstStyle/>
          <a:p>
            <a:r>
              <a:rPr lang="en-US" dirty="0"/>
              <a:t>The false or superficial criticism</a:t>
            </a:r>
          </a:p>
          <a:p>
            <a:pPr lvl="1"/>
            <a:r>
              <a:rPr lang="en-US" dirty="0" smtClean="0"/>
              <a:t>begins </a:t>
            </a:r>
            <a:r>
              <a:rPr lang="en-US" dirty="0"/>
              <a:t>with the epistemic question of whether we can come to know of the correspondence relation</a:t>
            </a:r>
          </a:p>
          <a:p>
            <a:r>
              <a:rPr lang="en-US" dirty="0"/>
              <a:t>The correct and incisive criticism</a:t>
            </a:r>
          </a:p>
          <a:p>
            <a:pPr lvl="1"/>
            <a:r>
              <a:rPr lang="en-US" dirty="0"/>
              <a:t>aims at the prior question of whether and how the terms of the relation can be described as such</a:t>
            </a:r>
          </a:p>
          <a:p>
            <a:pPr lvl="1"/>
            <a:r>
              <a:rPr lang="en-US" dirty="0"/>
              <a:t>and independent of their relation to each other</a:t>
            </a:r>
          </a:p>
          <a:p>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60</a:t>
            </a:fld>
            <a:endParaRPr lang="en-US"/>
          </a:p>
        </p:txBody>
      </p:sp>
    </p:spTree>
    <p:extLst>
      <p:ext uri="{BB962C8B-B14F-4D97-AF65-F5344CB8AC3E}">
        <p14:creationId xmlns:p14="http://schemas.microsoft.com/office/powerpoint/2010/main" val="127057328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about the conceptual frame of reference?</a:t>
            </a:r>
            <a:endParaRPr lang="en-US" dirty="0"/>
          </a:p>
        </p:txBody>
      </p:sp>
      <p:sp>
        <p:nvSpPr>
          <p:cNvPr id="3" name="Content Placeholder 2"/>
          <p:cNvSpPr>
            <a:spLocks noGrp="1"/>
          </p:cNvSpPr>
          <p:nvPr>
            <p:ph idx="1"/>
          </p:nvPr>
        </p:nvSpPr>
        <p:spPr/>
        <p:txBody>
          <a:bodyPr/>
          <a:lstStyle/>
          <a:p>
            <a:r>
              <a:rPr lang="en-US" dirty="0" smtClean="0"/>
              <a:t>The theoretical realist concedes that reference to individual things as the objects of our statements </a:t>
            </a:r>
          </a:p>
          <a:p>
            <a:pPr lvl="1"/>
            <a:r>
              <a:rPr lang="en-US" dirty="0"/>
              <a:t>a</a:t>
            </a:r>
            <a:r>
              <a:rPr lang="en-US" dirty="0" smtClean="0"/>
              <a:t>lways supposes some “conceptual frame of reference” within which they are described</a:t>
            </a:r>
          </a:p>
          <a:p>
            <a:r>
              <a:rPr lang="en-US" dirty="0" smtClean="0"/>
              <a:t>He is left with no other way out than to claim, with </a:t>
            </a:r>
            <a:r>
              <a:rPr lang="en-US" dirty="0" err="1" smtClean="0"/>
              <a:t>Frege</a:t>
            </a:r>
            <a:r>
              <a:rPr lang="en-US" dirty="0" smtClean="0"/>
              <a:t>,</a:t>
            </a:r>
          </a:p>
          <a:p>
            <a:pPr lvl="1"/>
            <a:r>
              <a:rPr lang="en-US" dirty="0" smtClean="0"/>
              <a:t>“that, if true sentences correspond to anything at all, it must be the universe as a whole” </a:t>
            </a:r>
          </a:p>
          <a:p>
            <a:pPr lvl="1"/>
            <a:r>
              <a:rPr lang="en-US" dirty="0" smtClean="0"/>
              <a:t>But that makes correspondence trivial </a:t>
            </a:r>
          </a:p>
          <a:p>
            <a:pPr lvl="1"/>
            <a:r>
              <a:rPr lang="en-US" dirty="0" smtClean="0"/>
              <a:t>[Any and every sentence could be true for this reason]</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61</a:t>
            </a:fld>
            <a:endParaRPr lang="en-US"/>
          </a:p>
        </p:txBody>
      </p:sp>
    </p:spTree>
    <p:extLst>
      <p:ext uri="{BB962C8B-B14F-4D97-AF65-F5344CB8AC3E}">
        <p14:creationId xmlns:p14="http://schemas.microsoft.com/office/powerpoint/2010/main" val="30902921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Dropping correspondence to the universe</a:t>
            </a:r>
            <a:endParaRPr lang="en-US" dirty="0"/>
          </a:p>
        </p:txBody>
      </p:sp>
      <p:sp>
        <p:nvSpPr>
          <p:cNvPr id="3" name="Content Placeholder 2"/>
          <p:cNvSpPr>
            <a:spLocks noGrp="1"/>
          </p:cNvSpPr>
          <p:nvPr>
            <p:ph idx="1"/>
          </p:nvPr>
        </p:nvSpPr>
        <p:spPr/>
        <p:txBody>
          <a:bodyPr>
            <a:normAutofit lnSpcReduction="10000"/>
          </a:bodyPr>
          <a:lstStyle/>
          <a:p>
            <a:r>
              <a:rPr lang="en-US" dirty="0" smtClean="0"/>
              <a:t>“There is no interest in the relation of correspondence if there is only one thing to which to correspond [the universe as a whole] since, as in any such case, the relation may as well be collapsed into a simple property: thus</a:t>
            </a:r>
          </a:p>
          <a:p>
            <a:pPr lvl="1"/>
            <a:r>
              <a:rPr lang="en-US" dirty="0" smtClean="0"/>
              <a:t>‘s corresponds to the universe’</a:t>
            </a:r>
          </a:p>
          <a:p>
            <a:pPr lvl="1"/>
            <a:r>
              <a:rPr lang="en-US" dirty="0"/>
              <a:t>l</a:t>
            </a:r>
            <a:r>
              <a:rPr lang="en-US" dirty="0" smtClean="0"/>
              <a:t>ike ‘s corresponds to (or names) the True’</a:t>
            </a:r>
          </a:p>
          <a:p>
            <a:pPr lvl="1"/>
            <a:r>
              <a:rPr lang="en-US" dirty="0"/>
              <a:t>o</a:t>
            </a:r>
            <a:r>
              <a:rPr lang="en-US" dirty="0" smtClean="0"/>
              <a:t>r ‘s corresponds to the facts’</a:t>
            </a:r>
          </a:p>
          <a:p>
            <a:pPr lvl="1"/>
            <a:r>
              <a:rPr lang="en-US" dirty="0"/>
              <a:t>c</a:t>
            </a:r>
            <a:r>
              <a:rPr lang="en-US" dirty="0" smtClean="0"/>
              <a:t>an be less misleadingly read as ‘s is true’”</a:t>
            </a:r>
          </a:p>
          <a:p>
            <a:r>
              <a:rPr lang="en-US" dirty="0" smtClean="0"/>
              <a:t>i.e., “corresponds” drops out of what we need to say, along with any term for describing reality</a:t>
            </a:r>
          </a:p>
        </p:txBody>
      </p:sp>
      <p:sp>
        <p:nvSpPr>
          <p:cNvPr id="4" name="Slide Number Placeholder 3"/>
          <p:cNvSpPr>
            <a:spLocks noGrp="1"/>
          </p:cNvSpPr>
          <p:nvPr>
            <p:ph type="sldNum" sz="quarter" idx="12"/>
          </p:nvPr>
        </p:nvSpPr>
        <p:spPr/>
        <p:txBody>
          <a:bodyPr/>
          <a:lstStyle/>
          <a:p>
            <a:fld id="{314ECBD7-E299-4981-9F09-05055FC53234}" type="slidenum">
              <a:rPr lang="en-US" smtClean="0"/>
              <a:t>62</a:t>
            </a:fld>
            <a:endParaRPr lang="en-US"/>
          </a:p>
        </p:txBody>
      </p:sp>
    </p:spTree>
    <p:extLst>
      <p:ext uri="{BB962C8B-B14F-4D97-AF65-F5344CB8AC3E}">
        <p14:creationId xmlns:p14="http://schemas.microsoft.com/office/powerpoint/2010/main" val="66698959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a thing what it is?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What’s wrong with the universe as a whole being the reality? Recall </a:t>
            </a:r>
            <a:r>
              <a:rPr lang="en-US" dirty="0" err="1" smtClean="0"/>
              <a:t>Rorty</a:t>
            </a:r>
            <a:r>
              <a:rPr lang="en-US" dirty="0" smtClean="0"/>
              <a:t> chapter: </a:t>
            </a:r>
          </a:p>
          <a:p>
            <a:r>
              <a:rPr lang="en-US" dirty="0"/>
              <a:t>Hegelians </a:t>
            </a:r>
            <a:r>
              <a:rPr lang="en-US" dirty="0" smtClean="0"/>
              <a:t>(synthetic thinking) think </a:t>
            </a:r>
            <a:r>
              <a:rPr lang="en-US" dirty="0"/>
              <a:t>progress is made </a:t>
            </a:r>
          </a:p>
          <a:p>
            <a:pPr lvl="1"/>
            <a:r>
              <a:rPr lang="en-US" dirty="0"/>
              <a:t>by blurring old distinctions</a:t>
            </a:r>
          </a:p>
          <a:p>
            <a:pPr lvl="1"/>
            <a:r>
              <a:rPr lang="en-US" dirty="0"/>
              <a:t>This is systematically done in </a:t>
            </a:r>
            <a:r>
              <a:rPr lang="en-US" i="1" dirty="0"/>
              <a:t>The Phenomenology of </a:t>
            </a:r>
            <a:r>
              <a:rPr lang="en-US" i="1" dirty="0" smtClean="0"/>
              <a:t>Spirit: </a:t>
            </a:r>
            <a:r>
              <a:rPr lang="en-US" dirty="0" smtClean="0"/>
              <a:t>the truth is in the whole</a:t>
            </a:r>
            <a:endParaRPr lang="en-US" dirty="0"/>
          </a:p>
          <a:p>
            <a:r>
              <a:rPr lang="en-US" dirty="0"/>
              <a:t>Neo-Kantians (</a:t>
            </a:r>
            <a:r>
              <a:rPr lang="en-US" smtClean="0"/>
              <a:t>analytic thinking) </a:t>
            </a:r>
            <a:r>
              <a:rPr lang="en-US" dirty="0"/>
              <a:t>approve Bishop Butler’s maxim</a:t>
            </a:r>
          </a:p>
          <a:p>
            <a:pPr lvl="1"/>
            <a:r>
              <a:rPr lang="en-US" dirty="0"/>
              <a:t>“a thing is what it is and no other thing” [logical principle of identity]</a:t>
            </a:r>
          </a:p>
          <a:p>
            <a:pPr lvl="1"/>
            <a:r>
              <a:rPr lang="en-US" dirty="0"/>
              <a:t>[Directed against British neo-Hegelians, who say that things are what they are only in relation to other things, to the totality of things, and not by themselves]</a:t>
            </a:r>
          </a:p>
          <a:p>
            <a:pPr lvl="1"/>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63</a:t>
            </a:fld>
            <a:endParaRPr lang="en-US"/>
          </a:p>
        </p:txBody>
      </p:sp>
    </p:spTree>
    <p:extLst>
      <p:ext uri="{BB962C8B-B14F-4D97-AF65-F5344CB8AC3E}">
        <p14:creationId xmlns:p14="http://schemas.microsoft.com/office/powerpoint/2010/main" val="241323637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Simplifying all this</a:t>
            </a:r>
            <a:endParaRPr lang="en-US" dirty="0"/>
          </a:p>
        </p:txBody>
      </p:sp>
      <p:sp>
        <p:nvSpPr>
          <p:cNvPr id="3" name="Content Placeholder 2"/>
          <p:cNvSpPr>
            <a:spLocks noGrp="1"/>
          </p:cNvSpPr>
          <p:nvPr>
            <p:ph idx="1"/>
          </p:nvPr>
        </p:nvSpPr>
        <p:spPr/>
        <p:txBody>
          <a:bodyPr>
            <a:normAutofit/>
          </a:bodyPr>
          <a:lstStyle/>
          <a:p>
            <a:r>
              <a:rPr lang="en-US" dirty="0" smtClean="0"/>
              <a:t>Davidson</a:t>
            </a:r>
            <a:r>
              <a:rPr lang="en-US" smtClean="0"/>
              <a:t>: let’s </a:t>
            </a:r>
            <a:r>
              <a:rPr lang="en-US" dirty="0"/>
              <a:t>just </a:t>
            </a:r>
            <a:r>
              <a:rPr lang="en-US" dirty="0" smtClean="0"/>
              <a:t>simply </a:t>
            </a:r>
            <a:r>
              <a:rPr lang="en-US" dirty="0"/>
              <a:t>say</a:t>
            </a:r>
          </a:p>
          <a:p>
            <a:pPr lvl="1"/>
            <a:r>
              <a:rPr lang="en-US" dirty="0"/>
              <a:t>“The cat is on the mat” is </a:t>
            </a:r>
            <a:r>
              <a:rPr lang="en-US" dirty="0" smtClean="0"/>
              <a:t>true </a:t>
            </a:r>
          </a:p>
          <a:p>
            <a:pPr lvl="1"/>
            <a:r>
              <a:rPr lang="en-US" dirty="0" smtClean="0"/>
              <a:t>without </a:t>
            </a:r>
            <a:r>
              <a:rPr lang="en-US" dirty="0"/>
              <a:t>mentioning “</a:t>
            </a:r>
            <a:r>
              <a:rPr lang="en-US" dirty="0" smtClean="0"/>
              <a:t>correspondence,” </a:t>
            </a:r>
          </a:p>
          <a:p>
            <a:pPr lvl="1"/>
            <a:r>
              <a:rPr lang="en-US" dirty="0"/>
              <a:t>w</a:t>
            </a:r>
            <a:r>
              <a:rPr lang="en-US" dirty="0" smtClean="0"/>
              <a:t>ithout characterizing the objective referent, reality, in any other terms</a:t>
            </a:r>
          </a:p>
          <a:p>
            <a:r>
              <a:rPr lang="en-US" dirty="0" smtClean="0"/>
              <a:t>[As the cause of the statement, in the naturalist framework, there is nothing more to say about this reality than what is said</a:t>
            </a:r>
          </a:p>
          <a:p>
            <a:pPr lvl="1"/>
            <a:r>
              <a:rPr lang="en-US" dirty="0"/>
              <a:t>“The cat is on the mat” is true [because the cat is on the </a:t>
            </a:r>
            <a:r>
              <a:rPr lang="en-US" dirty="0" smtClean="0"/>
              <a:t>mat]</a:t>
            </a:r>
          </a:p>
        </p:txBody>
      </p:sp>
      <p:sp>
        <p:nvSpPr>
          <p:cNvPr id="4" name="Slide Number Placeholder 3"/>
          <p:cNvSpPr>
            <a:spLocks noGrp="1"/>
          </p:cNvSpPr>
          <p:nvPr>
            <p:ph type="sldNum" sz="quarter" idx="12"/>
          </p:nvPr>
        </p:nvSpPr>
        <p:spPr/>
        <p:txBody>
          <a:bodyPr/>
          <a:lstStyle/>
          <a:p>
            <a:fld id="{314ECBD7-E299-4981-9F09-05055FC53234}" type="slidenum">
              <a:rPr lang="en-US" smtClean="0"/>
              <a:t>64</a:t>
            </a:fld>
            <a:endParaRPr lang="en-US"/>
          </a:p>
        </p:txBody>
      </p:sp>
    </p:spTree>
    <p:extLst>
      <p:ext uri="{BB962C8B-B14F-4D97-AF65-F5344CB8AC3E}">
        <p14:creationId xmlns:p14="http://schemas.microsoft.com/office/powerpoint/2010/main" val="37893181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Criticizing coherence theories</a:t>
            </a:r>
            <a:endParaRPr lang="en-US" dirty="0"/>
          </a:p>
        </p:txBody>
      </p:sp>
      <p:sp>
        <p:nvSpPr>
          <p:cNvPr id="3" name="Content Placeholder 2"/>
          <p:cNvSpPr>
            <a:spLocks noGrp="1"/>
          </p:cNvSpPr>
          <p:nvPr>
            <p:ph idx="1"/>
          </p:nvPr>
        </p:nvSpPr>
        <p:spPr/>
        <p:txBody>
          <a:bodyPr/>
          <a:lstStyle/>
          <a:p>
            <a:r>
              <a:rPr lang="en-US" dirty="0" smtClean="0"/>
              <a:t>Davidson produces an equally radicalized critique of coherence theories</a:t>
            </a:r>
          </a:p>
          <a:p>
            <a:pPr lvl="1"/>
            <a:r>
              <a:rPr lang="en-US" dirty="0" smtClean="0"/>
              <a:t>Coherence theories are based on consistent sets of beliefs held by individual persons </a:t>
            </a:r>
          </a:p>
          <a:p>
            <a:pPr lvl="2"/>
            <a:r>
              <a:rPr lang="en-US" dirty="0"/>
              <a:t>r</a:t>
            </a:r>
            <a:r>
              <a:rPr lang="en-US" dirty="0" smtClean="0"/>
              <a:t>ather than on sets of statements as such </a:t>
            </a:r>
          </a:p>
          <a:p>
            <a:pPr lvl="1"/>
            <a:r>
              <a:rPr lang="en-US" dirty="0" smtClean="0"/>
              <a:t>But this does not yield a test for truth “for here the obvious objection is that many different consistent sets of beliefs [on the part of individuals] are possible which are not consistent with one another.”</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65</a:t>
            </a:fld>
            <a:endParaRPr lang="en-US"/>
          </a:p>
        </p:txBody>
      </p:sp>
    </p:spTree>
    <p:extLst>
      <p:ext uri="{BB962C8B-B14F-4D97-AF65-F5344CB8AC3E}">
        <p14:creationId xmlns:p14="http://schemas.microsoft.com/office/powerpoint/2010/main" val="120509560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Coherence is not enough</a:t>
            </a:r>
            <a:endParaRPr lang="en-US" dirty="0"/>
          </a:p>
        </p:txBody>
      </p:sp>
      <p:sp>
        <p:nvSpPr>
          <p:cNvPr id="3" name="Content Placeholder 2"/>
          <p:cNvSpPr>
            <a:spLocks noGrp="1"/>
          </p:cNvSpPr>
          <p:nvPr>
            <p:ph idx="1"/>
          </p:nvPr>
        </p:nvSpPr>
        <p:spPr/>
        <p:txBody>
          <a:bodyPr/>
          <a:lstStyle/>
          <a:p>
            <a:r>
              <a:rPr lang="en-US" dirty="0" smtClean="0"/>
              <a:t>The crucial point: it is not sufficient to show </a:t>
            </a:r>
          </a:p>
          <a:p>
            <a:pPr lvl="1"/>
            <a:r>
              <a:rPr lang="en-US" dirty="0" smtClean="0"/>
              <a:t>“how beliefs are causally and logically related to each other”</a:t>
            </a:r>
          </a:p>
          <a:p>
            <a:pPr lvl="1"/>
            <a:r>
              <a:rPr lang="en-US" dirty="0"/>
              <a:t>i</a:t>
            </a:r>
            <a:r>
              <a:rPr lang="en-US" dirty="0" smtClean="0"/>
              <a:t>n order to construct a theory of truth for a natural language</a:t>
            </a:r>
          </a:p>
          <a:p>
            <a:pPr lvl="1"/>
            <a:r>
              <a:rPr lang="en-US" dirty="0" smtClean="0"/>
              <a:t>[i.e., coherence by itself is not enough]</a:t>
            </a:r>
          </a:p>
          <a:p>
            <a:r>
              <a:rPr lang="en-US" dirty="0" smtClean="0"/>
              <a:t>It is also necessary to show </a:t>
            </a:r>
          </a:p>
          <a:p>
            <a:pPr lvl="1"/>
            <a:r>
              <a:rPr lang="en-US" dirty="0" smtClean="0"/>
              <a:t>“how the content of a belief depends on its causal connections with the world.”</a:t>
            </a:r>
          </a:p>
          <a:p>
            <a:r>
              <a:rPr lang="en-US" dirty="0"/>
              <a:t>What he means by this should be clear from his hermeneutic reinterpretation of </a:t>
            </a:r>
            <a:r>
              <a:rPr lang="en-US" dirty="0" smtClean="0"/>
              <a:t>Quine’s </a:t>
            </a:r>
            <a:r>
              <a:rPr lang="en-US" dirty="0"/>
              <a:t>field linguist</a:t>
            </a:r>
          </a:p>
          <a:p>
            <a:endParaRPr lang="en-US" dirty="0" smtClean="0"/>
          </a:p>
        </p:txBody>
      </p:sp>
      <p:sp>
        <p:nvSpPr>
          <p:cNvPr id="4" name="Slide Number Placeholder 3"/>
          <p:cNvSpPr>
            <a:spLocks noGrp="1"/>
          </p:cNvSpPr>
          <p:nvPr>
            <p:ph type="sldNum" sz="quarter" idx="12"/>
          </p:nvPr>
        </p:nvSpPr>
        <p:spPr/>
        <p:txBody>
          <a:bodyPr/>
          <a:lstStyle/>
          <a:p>
            <a:fld id="{314ECBD7-E299-4981-9F09-05055FC53234}" type="slidenum">
              <a:rPr lang="en-US" smtClean="0"/>
              <a:t>66</a:t>
            </a:fld>
            <a:endParaRPr lang="en-US"/>
          </a:p>
        </p:txBody>
      </p:sp>
    </p:spTree>
    <p:extLst>
      <p:ext uri="{BB962C8B-B14F-4D97-AF65-F5344CB8AC3E}">
        <p14:creationId xmlns:p14="http://schemas.microsoft.com/office/powerpoint/2010/main" val="341571727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 to the field linguist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a:t>
            </a:r>
            <a:r>
              <a:rPr lang="en-US" dirty="0"/>
              <a:t>relation between our beliefs and the </a:t>
            </a:r>
            <a:r>
              <a:rPr lang="en-US" dirty="0" smtClean="0"/>
              <a:t>world can be spelled out on the basis</a:t>
            </a:r>
          </a:p>
          <a:p>
            <a:pPr lvl="1"/>
            <a:r>
              <a:rPr lang="en-US" dirty="0"/>
              <a:t>n</a:t>
            </a:r>
            <a:r>
              <a:rPr lang="en-US" dirty="0" smtClean="0"/>
              <a:t>either of the correspondence </a:t>
            </a:r>
          </a:p>
          <a:p>
            <a:pPr lvl="1"/>
            <a:r>
              <a:rPr lang="en-US" dirty="0" smtClean="0"/>
              <a:t>nor of a coherence theory claiming a </a:t>
            </a:r>
            <a:r>
              <a:rPr lang="en-US" dirty="0" err="1" smtClean="0"/>
              <a:t>noncausal</a:t>
            </a:r>
            <a:r>
              <a:rPr lang="en-US" dirty="0" smtClean="0"/>
              <a:t> relation of correspondence</a:t>
            </a:r>
          </a:p>
          <a:p>
            <a:r>
              <a:rPr lang="en-US" dirty="0" smtClean="0"/>
              <a:t>But on the basis of a causal relation of conditioning </a:t>
            </a:r>
          </a:p>
          <a:p>
            <a:pPr lvl="1"/>
            <a:r>
              <a:rPr lang="en-US" dirty="0"/>
              <a:t>w</a:t>
            </a:r>
            <a:r>
              <a:rPr lang="en-US" dirty="0" smtClean="0"/>
              <a:t>hich comes into view in the external perspective of the field linguist </a:t>
            </a:r>
          </a:p>
          <a:p>
            <a:pPr lvl="1"/>
            <a:r>
              <a:rPr lang="en-US" dirty="0"/>
              <a:t>w</a:t>
            </a:r>
            <a:r>
              <a:rPr lang="en-US" dirty="0" smtClean="0"/>
              <a:t>ho uses her interpretation of the world in conformity with the principle of charity</a:t>
            </a:r>
          </a:p>
          <a:p>
            <a:pPr lvl="1"/>
            <a:r>
              <a:rPr lang="en-US" dirty="0"/>
              <a:t>a</a:t>
            </a:r>
            <a:r>
              <a:rPr lang="en-US" dirty="0" smtClean="0"/>
              <a:t>s a frame of reference for making the natives’ beliefs intelligible to herself</a:t>
            </a:r>
          </a:p>
          <a:p>
            <a:pPr lvl="1"/>
            <a:endParaRPr lang="en-US" dirty="0"/>
          </a:p>
          <a:p>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67</a:t>
            </a:fld>
            <a:endParaRPr lang="en-US"/>
          </a:p>
        </p:txBody>
      </p:sp>
    </p:spTree>
    <p:extLst>
      <p:ext uri="{BB962C8B-B14F-4D97-AF65-F5344CB8AC3E}">
        <p14:creationId xmlns:p14="http://schemas.microsoft.com/office/powerpoint/2010/main" val="302007616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Rorty</a:t>
            </a:r>
            <a:r>
              <a:rPr lang="en-US" dirty="0" smtClean="0"/>
              <a:t> on uses of true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Recall </a:t>
            </a:r>
            <a:r>
              <a:rPr lang="en-US" dirty="0" err="1" smtClean="0"/>
              <a:t>Rorty’s</a:t>
            </a:r>
            <a:r>
              <a:rPr lang="en-US" dirty="0" smtClean="0"/>
              <a:t> position on </a:t>
            </a:r>
            <a:r>
              <a:rPr lang="en-US" dirty="0" err="1" smtClean="0"/>
              <a:t>nonexplantory</a:t>
            </a:r>
            <a:r>
              <a:rPr lang="en-US" dirty="0" smtClean="0"/>
              <a:t> uses of “true”</a:t>
            </a:r>
          </a:p>
          <a:p>
            <a:r>
              <a:rPr lang="en-US" dirty="0"/>
              <a:t>1) The </a:t>
            </a:r>
            <a:r>
              <a:rPr lang="en-US" dirty="0" err="1"/>
              <a:t>disquotational</a:t>
            </a:r>
            <a:r>
              <a:rPr lang="en-US" dirty="0"/>
              <a:t> use</a:t>
            </a:r>
          </a:p>
          <a:p>
            <a:pPr lvl="1"/>
            <a:r>
              <a:rPr lang="en-US" dirty="0"/>
              <a:t>A descriptive use by the interpreter (or field linguist) from an external perspective </a:t>
            </a:r>
            <a:endParaRPr lang="en-US" dirty="0" smtClean="0"/>
          </a:p>
          <a:p>
            <a:pPr lvl="1"/>
            <a:r>
              <a:rPr lang="en-US" dirty="0" smtClean="0"/>
              <a:t>“</a:t>
            </a:r>
            <a:r>
              <a:rPr lang="en-US" dirty="0" err="1" smtClean="0"/>
              <a:t>Gavagai</a:t>
            </a:r>
            <a:r>
              <a:rPr lang="en-US" dirty="0" smtClean="0"/>
              <a:t>” is true if and only if there is a rabbit there. </a:t>
            </a:r>
          </a:p>
          <a:p>
            <a:pPr lvl="1"/>
            <a:r>
              <a:rPr lang="en-US" dirty="0" smtClean="0"/>
              <a:t>But this is a “truth” about the dictionary and the encyclopedia of the linguist, and is only as good, or a useful as these tools</a:t>
            </a:r>
            <a:endParaRPr lang="en-US" dirty="0"/>
          </a:p>
          <a:p>
            <a:r>
              <a:rPr lang="en-US" dirty="0"/>
              <a:t>But also normative uses by the speaker herself  from an internal perspective</a:t>
            </a:r>
          </a:p>
          <a:p>
            <a:pPr lvl="1"/>
            <a:r>
              <a:rPr lang="en-US" dirty="0"/>
              <a:t>2) The endorsing use</a:t>
            </a:r>
          </a:p>
          <a:p>
            <a:pPr lvl="1"/>
            <a:r>
              <a:rPr lang="en-US" dirty="0"/>
              <a:t>3) The cautionary use</a:t>
            </a:r>
          </a:p>
          <a:p>
            <a:endParaRPr lang="en-US" dirty="0" smtClean="0"/>
          </a:p>
        </p:txBody>
      </p:sp>
      <p:sp>
        <p:nvSpPr>
          <p:cNvPr id="4" name="Slide Number Placeholder 3"/>
          <p:cNvSpPr>
            <a:spLocks noGrp="1"/>
          </p:cNvSpPr>
          <p:nvPr>
            <p:ph type="sldNum" sz="quarter" idx="12"/>
          </p:nvPr>
        </p:nvSpPr>
        <p:spPr/>
        <p:txBody>
          <a:bodyPr/>
          <a:lstStyle/>
          <a:p>
            <a:fld id="{314ECBD7-E299-4981-9F09-05055FC53234}" type="slidenum">
              <a:rPr lang="en-US" smtClean="0"/>
              <a:t>68</a:t>
            </a:fld>
            <a:endParaRPr lang="en-US"/>
          </a:p>
        </p:txBody>
      </p:sp>
    </p:spTree>
    <p:extLst>
      <p:ext uri="{BB962C8B-B14F-4D97-AF65-F5344CB8AC3E}">
        <p14:creationId xmlns:p14="http://schemas.microsoft.com/office/powerpoint/2010/main" val="73330326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Remaining differences</a:t>
            </a:r>
            <a:endParaRPr lang="en-US" dirty="0"/>
          </a:p>
        </p:txBody>
      </p:sp>
      <p:sp>
        <p:nvSpPr>
          <p:cNvPr id="3" name="Content Placeholder 2"/>
          <p:cNvSpPr>
            <a:spLocks noGrp="1"/>
          </p:cNvSpPr>
          <p:nvPr>
            <p:ph idx="1"/>
          </p:nvPr>
        </p:nvSpPr>
        <p:spPr/>
        <p:txBody>
          <a:bodyPr>
            <a:normAutofit/>
          </a:bodyPr>
          <a:lstStyle/>
          <a:p>
            <a:r>
              <a:rPr lang="en-US" dirty="0" smtClean="0"/>
              <a:t>Davidson is following </a:t>
            </a:r>
            <a:r>
              <a:rPr lang="en-US" dirty="0" err="1" smtClean="0"/>
              <a:t>Rorty’s</a:t>
            </a:r>
            <a:r>
              <a:rPr lang="en-US" dirty="0" smtClean="0"/>
              <a:t> suggestion</a:t>
            </a:r>
          </a:p>
          <a:p>
            <a:pPr lvl="1"/>
            <a:r>
              <a:rPr lang="en-US" dirty="0"/>
              <a:t>t</a:t>
            </a:r>
            <a:r>
              <a:rPr lang="en-US" dirty="0" smtClean="0"/>
              <a:t>hat he formulate the consequences of his theory of truth in a vocabulary that is neither realist nor antirealist</a:t>
            </a:r>
          </a:p>
          <a:p>
            <a:r>
              <a:rPr lang="en-US" dirty="0" smtClean="0"/>
              <a:t>But in his conclusion Davidson points out remaining differences</a:t>
            </a:r>
          </a:p>
          <a:p>
            <a:pPr lvl="1"/>
            <a:r>
              <a:rPr lang="en-US" dirty="0" smtClean="0"/>
              <a:t>The empirical theory of truth, formulated in the external perspective of the ethnologist</a:t>
            </a:r>
          </a:p>
          <a:p>
            <a:pPr lvl="1"/>
            <a:r>
              <a:rPr lang="en-US" dirty="0"/>
              <a:t>d</a:t>
            </a:r>
            <a:r>
              <a:rPr lang="en-US" dirty="0" smtClean="0"/>
              <a:t>oes possess a certain explanatory force, in a weakened sense</a:t>
            </a:r>
          </a:p>
          <a:p>
            <a:pPr lvl="1"/>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69</a:t>
            </a:fld>
            <a:endParaRPr lang="en-US"/>
          </a:p>
        </p:txBody>
      </p:sp>
    </p:spTree>
    <p:extLst>
      <p:ext uri="{BB962C8B-B14F-4D97-AF65-F5344CB8AC3E}">
        <p14:creationId xmlns:p14="http://schemas.microsoft.com/office/powerpoint/2010/main" val="4024335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argument</a:t>
            </a:r>
            <a:endParaRPr lang="en-US" dirty="0"/>
          </a:p>
        </p:txBody>
      </p:sp>
      <p:sp>
        <p:nvSpPr>
          <p:cNvPr id="3" name="Content Placeholder 2"/>
          <p:cNvSpPr>
            <a:spLocks noGrp="1"/>
          </p:cNvSpPr>
          <p:nvPr>
            <p:ph idx="1"/>
          </p:nvPr>
        </p:nvSpPr>
        <p:spPr/>
        <p:txBody>
          <a:bodyPr>
            <a:normAutofit lnSpcReduction="10000"/>
          </a:bodyPr>
          <a:lstStyle/>
          <a:p>
            <a:r>
              <a:rPr lang="en-US" dirty="0" smtClean="0"/>
              <a:t>Stages of the argument: </a:t>
            </a:r>
          </a:p>
          <a:p>
            <a:r>
              <a:rPr lang="en-US" dirty="0" smtClean="0"/>
              <a:t>1) Their arguments criticizing the explanatory conception of truth</a:t>
            </a:r>
          </a:p>
          <a:p>
            <a:pPr lvl="1"/>
            <a:r>
              <a:rPr lang="en-US" dirty="0"/>
              <a:t>s</a:t>
            </a:r>
            <a:r>
              <a:rPr lang="en-US" dirty="0" smtClean="0"/>
              <a:t>howing basic shared concerns and certain differences</a:t>
            </a:r>
          </a:p>
          <a:p>
            <a:r>
              <a:rPr lang="en-US" dirty="0" smtClean="0"/>
              <a:t>2) How this leads to </a:t>
            </a:r>
            <a:r>
              <a:rPr lang="en-US" dirty="0" err="1" smtClean="0"/>
              <a:t>nonexplantory</a:t>
            </a:r>
            <a:r>
              <a:rPr lang="en-US" dirty="0" smtClean="0"/>
              <a:t> uses of “true”</a:t>
            </a:r>
          </a:p>
          <a:p>
            <a:r>
              <a:rPr lang="en-US" dirty="0" smtClean="0"/>
              <a:t>3) How the difference between them relates to </a:t>
            </a:r>
          </a:p>
          <a:p>
            <a:pPr lvl="1"/>
            <a:r>
              <a:rPr lang="en-US" dirty="0" smtClean="0"/>
              <a:t>the </a:t>
            </a:r>
            <a:r>
              <a:rPr lang="en-US" dirty="0" err="1" smtClean="0"/>
              <a:t>metaphilosophical</a:t>
            </a:r>
            <a:r>
              <a:rPr lang="en-US" dirty="0" smtClean="0"/>
              <a:t> distinction between analytic and conversational philosophy</a:t>
            </a:r>
          </a:p>
          <a:p>
            <a:pPr lvl="1"/>
            <a:r>
              <a:rPr lang="en-US" dirty="0"/>
              <a:t>a</a:t>
            </a:r>
            <a:r>
              <a:rPr lang="en-US" dirty="0" smtClean="0"/>
              <a:t>nd the sociological distinction analytic-Continental</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7</a:t>
            </a:fld>
            <a:endParaRPr lang="en-US"/>
          </a:p>
        </p:txBody>
      </p:sp>
    </p:spTree>
    <p:extLst>
      <p:ext uri="{BB962C8B-B14F-4D97-AF65-F5344CB8AC3E}">
        <p14:creationId xmlns:p14="http://schemas.microsoft.com/office/powerpoint/2010/main" val="103895923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theory of truth is for …</a:t>
            </a:r>
            <a:endParaRPr lang="en-US" dirty="0"/>
          </a:p>
        </p:txBody>
      </p:sp>
      <p:sp>
        <p:nvSpPr>
          <p:cNvPr id="3" name="Content Placeholder 2"/>
          <p:cNvSpPr>
            <a:spLocks noGrp="1"/>
          </p:cNvSpPr>
          <p:nvPr>
            <p:ph idx="1"/>
          </p:nvPr>
        </p:nvSpPr>
        <p:spPr/>
        <p:txBody>
          <a:bodyPr/>
          <a:lstStyle/>
          <a:p>
            <a:r>
              <a:rPr lang="en-US" dirty="0"/>
              <a:t>“… a theory of truth is a theory for describing, explaining, understanding, and predicting a basic aspect of verbal behavior. Since the concept of truth is central to the theory, we are justified in saying truth is a crucially important explanatory concept.”</a:t>
            </a:r>
          </a:p>
          <a:p>
            <a:r>
              <a:rPr lang="en-US" dirty="0"/>
              <a:t>Which “truth” is he talking about? </a:t>
            </a:r>
            <a:endParaRPr lang="en-US" dirty="0" smtClean="0"/>
          </a:p>
          <a:p>
            <a:r>
              <a:rPr lang="en-US" dirty="0" smtClean="0"/>
              <a:t>Where </a:t>
            </a:r>
            <a:r>
              <a:rPr lang="en-US" dirty="0"/>
              <a:t>is the common ground with </a:t>
            </a:r>
            <a:r>
              <a:rPr lang="en-US" dirty="0" err="1"/>
              <a:t>Rorty</a:t>
            </a:r>
            <a:r>
              <a:rPr lang="en-US" dirty="0"/>
              <a:t>? </a:t>
            </a:r>
            <a:endParaRPr lang="en-US" dirty="0" smtClean="0"/>
          </a:p>
          <a:p>
            <a:r>
              <a:rPr lang="en-US" dirty="0" smtClean="0">
                <a:sym typeface="Wingdings" panose="05000000000000000000" pitchFamily="2" charset="2"/>
              </a:rPr>
              <a:t> </a:t>
            </a:r>
            <a:r>
              <a:rPr lang="en-US" dirty="0">
                <a:sym typeface="Wingdings" panose="05000000000000000000" pitchFamily="2" charset="2"/>
              </a:rPr>
              <a:t>the next phase of the debate</a:t>
            </a:r>
            <a:endParaRPr lang="en-US" dirty="0"/>
          </a:p>
          <a:p>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70</a:t>
            </a:fld>
            <a:endParaRPr lang="en-US"/>
          </a:p>
        </p:txBody>
      </p:sp>
    </p:spTree>
    <p:extLst>
      <p:ext uri="{BB962C8B-B14F-4D97-AF65-F5344CB8AC3E}">
        <p14:creationId xmlns:p14="http://schemas.microsoft.com/office/powerpoint/2010/main" val="296724606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a:t>
            </a:r>
            <a:r>
              <a:rPr lang="en-US" dirty="0" err="1" smtClean="0"/>
              <a:t>Rorty’s</a:t>
            </a:r>
            <a:r>
              <a:rPr lang="en-US" dirty="0" smtClean="0"/>
              <a:t> reaction</a:t>
            </a:r>
            <a:endParaRPr lang="en-US" dirty="0"/>
          </a:p>
        </p:txBody>
      </p:sp>
      <p:sp>
        <p:nvSpPr>
          <p:cNvPr id="3" name="Content Placeholder 2"/>
          <p:cNvSpPr>
            <a:spLocks noGrp="1"/>
          </p:cNvSpPr>
          <p:nvPr>
            <p:ph idx="1"/>
          </p:nvPr>
        </p:nvSpPr>
        <p:spPr/>
        <p:txBody>
          <a:bodyPr>
            <a:normAutofit/>
          </a:bodyPr>
          <a:lstStyle/>
          <a:p>
            <a:r>
              <a:rPr lang="en-US" dirty="0" err="1" smtClean="0"/>
              <a:t>Rorty’s</a:t>
            </a:r>
            <a:r>
              <a:rPr lang="en-US" dirty="0" smtClean="0"/>
              <a:t> reaction to Davidson is in his 1995 paper, “Is Truth a Goal of Inquiry?”</a:t>
            </a:r>
          </a:p>
          <a:p>
            <a:pPr lvl="1"/>
            <a:r>
              <a:rPr lang="en-US" dirty="0" smtClean="0"/>
              <a:t>He takes a step in Davidson’s direction: “I am quite wiling to withdraw my 1986 claim that ‘true’ has no explanatory use.”</a:t>
            </a:r>
          </a:p>
          <a:p>
            <a:r>
              <a:rPr lang="en-US" dirty="0" smtClean="0"/>
              <a:t>He agrees that “the pattern of behavior necessarily exhibited by language users (logical inference)” may serve an explanatory purpose</a:t>
            </a:r>
          </a:p>
          <a:p>
            <a:pPr lvl="1"/>
            <a:r>
              <a:rPr lang="en-US" dirty="0" smtClean="0"/>
              <a:t>[“There is a cat on the mat” is true only if there is a cat on the mat.]</a:t>
            </a:r>
          </a:p>
          <a:p>
            <a:endParaRPr lang="en-US" dirty="0"/>
          </a:p>
          <a:p>
            <a:endParaRPr lang="en-US" dirty="0" smtClean="0"/>
          </a:p>
        </p:txBody>
      </p:sp>
      <p:sp>
        <p:nvSpPr>
          <p:cNvPr id="4" name="Slide Number Placeholder 3"/>
          <p:cNvSpPr>
            <a:spLocks noGrp="1"/>
          </p:cNvSpPr>
          <p:nvPr>
            <p:ph type="sldNum" sz="quarter" idx="12"/>
          </p:nvPr>
        </p:nvSpPr>
        <p:spPr/>
        <p:txBody>
          <a:bodyPr/>
          <a:lstStyle/>
          <a:p>
            <a:fld id="{314ECBD7-E299-4981-9F09-05055FC53234}" type="slidenum">
              <a:rPr lang="en-US" smtClean="0"/>
              <a:t>71</a:t>
            </a:fld>
            <a:endParaRPr lang="en-US"/>
          </a:p>
        </p:txBody>
      </p:sp>
    </p:spTree>
    <p:extLst>
      <p:ext uri="{BB962C8B-B14F-4D97-AF65-F5344CB8AC3E}">
        <p14:creationId xmlns:p14="http://schemas.microsoft.com/office/powerpoint/2010/main" val="324546507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Description, meaning and rationality</a:t>
            </a:r>
            <a:endParaRPr lang="en-US" dirty="0"/>
          </a:p>
        </p:txBody>
      </p:sp>
      <p:sp>
        <p:nvSpPr>
          <p:cNvPr id="3" name="Content Placeholder 2"/>
          <p:cNvSpPr>
            <a:spLocks noGrp="1"/>
          </p:cNvSpPr>
          <p:nvPr>
            <p:ph idx="1"/>
          </p:nvPr>
        </p:nvSpPr>
        <p:spPr/>
        <p:txBody>
          <a:bodyPr>
            <a:normAutofit fontScale="85000" lnSpcReduction="20000"/>
          </a:bodyPr>
          <a:lstStyle/>
          <a:p>
            <a:r>
              <a:rPr lang="en-US" dirty="0"/>
              <a:t>But, against Davidson, </a:t>
            </a:r>
          </a:p>
          <a:p>
            <a:pPr lvl="1"/>
            <a:r>
              <a:rPr lang="en-US" dirty="0"/>
              <a:t>he does not think this explanatory power is primarily due to the use of the word “true” in such a description</a:t>
            </a:r>
          </a:p>
          <a:p>
            <a:pPr lvl="1"/>
            <a:r>
              <a:rPr lang="en-US" dirty="0"/>
              <a:t>nor that “true” has any central or privileged role to play</a:t>
            </a:r>
          </a:p>
          <a:p>
            <a:r>
              <a:rPr lang="en-US" dirty="0" smtClean="0"/>
              <a:t>1) because, as Davidson himself has shown, </a:t>
            </a:r>
          </a:p>
          <a:p>
            <a:pPr lvl="1"/>
            <a:r>
              <a:rPr lang="en-US" dirty="0" smtClean="0"/>
              <a:t>an empirical theory of truth is “automatically a theory of meaning and rationality”</a:t>
            </a:r>
          </a:p>
          <a:p>
            <a:r>
              <a:rPr lang="en-US" dirty="0" smtClean="0"/>
              <a:t>Recall: </a:t>
            </a:r>
            <a:r>
              <a:rPr lang="en-US" dirty="0"/>
              <a:t>“The usual complaint about correspondence theories is that it makes no sense </a:t>
            </a:r>
          </a:p>
          <a:p>
            <a:pPr lvl="1"/>
            <a:r>
              <a:rPr lang="en-US" dirty="0"/>
              <a:t>to suggest that it is somehow possible to compare one’s words or beliefs with the world, </a:t>
            </a:r>
          </a:p>
          <a:p>
            <a:pPr lvl="1"/>
            <a:r>
              <a:rPr lang="en-US" dirty="0"/>
              <a:t>since the attempt must always end up simply with the acquisition of more beliefs.”</a:t>
            </a:r>
          </a:p>
          <a:p>
            <a:pPr lvl="1"/>
            <a:endParaRPr lang="en-US" dirty="0" smtClean="0"/>
          </a:p>
          <a:p>
            <a:pPr marL="0" indent="0">
              <a:buNone/>
            </a:pP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72</a:t>
            </a:fld>
            <a:endParaRPr lang="en-US"/>
          </a:p>
        </p:txBody>
      </p:sp>
    </p:spTree>
    <p:extLst>
      <p:ext uri="{BB962C8B-B14F-4D97-AF65-F5344CB8AC3E}">
        <p14:creationId xmlns:p14="http://schemas.microsoft.com/office/powerpoint/2010/main" val="309566887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“true” explain?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2) The hermeneutic triangulation analyzed by Davidson</a:t>
            </a:r>
          </a:p>
          <a:p>
            <a:pPr lvl="1"/>
            <a:r>
              <a:rPr lang="en-US" dirty="0"/>
              <a:t>m</a:t>
            </a:r>
            <a:r>
              <a:rPr lang="en-US" dirty="0" smtClean="0"/>
              <a:t>ay shed light on the endorsing and cautionary uses of “true”</a:t>
            </a:r>
          </a:p>
          <a:p>
            <a:pPr lvl="1"/>
            <a:r>
              <a:rPr lang="en-US" dirty="0"/>
              <a:t>b</a:t>
            </a:r>
            <a:r>
              <a:rPr lang="en-US" dirty="0" smtClean="0"/>
              <a:t>ut it possesses no explanatory virtues with respect to the concept of truth as such</a:t>
            </a:r>
          </a:p>
          <a:p>
            <a:r>
              <a:rPr lang="en-US" dirty="0" smtClean="0"/>
              <a:t>Even though the adjective “true” fulfills an important function </a:t>
            </a:r>
          </a:p>
          <a:p>
            <a:pPr lvl="1"/>
            <a:r>
              <a:rPr lang="en-US" dirty="0" smtClean="0"/>
              <a:t>in the empirical description of causal relations between sentences and their objects</a:t>
            </a:r>
          </a:p>
          <a:p>
            <a:pPr lvl="1"/>
            <a:r>
              <a:rPr lang="en-US" dirty="0"/>
              <a:t>t</a:t>
            </a:r>
            <a:r>
              <a:rPr lang="en-US" dirty="0" smtClean="0"/>
              <a:t>his function is purely descriptive, not normative</a:t>
            </a:r>
          </a:p>
          <a:p>
            <a:r>
              <a:rPr lang="en-US" dirty="0"/>
              <a:t>a</a:t>
            </a:r>
            <a:r>
              <a:rPr lang="en-US" dirty="0" smtClean="0"/>
              <a:t>nd so the formal </a:t>
            </a:r>
            <a:r>
              <a:rPr lang="en-US" dirty="0" err="1" smtClean="0"/>
              <a:t>disquotational</a:t>
            </a:r>
            <a:r>
              <a:rPr lang="en-US" dirty="0" smtClean="0"/>
              <a:t> “true” is not the ground of the endorsing or the cautionary concepts of true</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73</a:t>
            </a:fld>
            <a:endParaRPr lang="en-US"/>
          </a:p>
        </p:txBody>
      </p:sp>
    </p:spTree>
    <p:extLst>
      <p:ext uri="{BB962C8B-B14F-4D97-AF65-F5344CB8AC3E}">
        <p14:creationId xmlns:p14="http://schemas.microsoft.com/office/powerpoint/2010/main" val="265867216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we use the same word?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There </a:t>
            </a:r>
            <a:r>
              <a:rPr lang="en-US" dirty="0"/>
              <a:t>is no deep reason </a:t>
            </a:r>
            <a:endParaRPr lang="en-US" dirty="0" smtClean="0"/>
          </a:p>
          <a:p>
            <a:pPr lvl="1"/>
            <a:r>
              <a:rPr lang="en-US" dirty="0" smtClean="0"/>
              <a:t>“</a:t>
            </a:r>
            <a:r>
              <a:rPr lang="en-US" dirty="0"/>
              <a:t>why one of the words that we use to describe the pattern of behavior necessarily exhibited by language users (logical </a:t>
            </a:r>
            <a:r>
              <a:rPr lang="en-US" dirty="0" smtClean="0"/>
              <a:t>inference)</a:t>
            </a:r>
            <a:endParaRPr lang="en-US" dirty="0"/>
          </a:p>
          <a:p>
            <a:pPr lvl="1"/>
            <a:r>
              <a:rPr lang="en-US" dirty="0"/>
              <a:t>should also be one of the words we use to caution that they may be believing something that better-advised people would not believe</a:t>
            </a:r>
            <a:r>
              <a:rPr lang="en-US" dirty="0" smtClean="0"/>
              <a:t>”</a:t>
            </a:r>
          </a:p>
          <a:p>
            <a:r>
              <a:rPr lang="en-US" dirty="0" smtClean="0"/>
              <a:t>But Davidson seems to think so</a:t>
            </a:r>
          </a:p>
          <a:p>
            <a:pPr lvl="1"/>
            <a:r>
              <a:rPr lang="en-US" dirty="0" smtClean="0"/>
              <a:t>“Davidson thinks it significant that we use the same word to designate what is preserved by valid inference </a:t>
            </a:r>
          </a:p>
          <a:p>
            <a:pPr lvl="1"/>
            <a:r>
              <a:rPr lang="en-US" dirty="0" smtClean="0"/>
              <a:t>as we use to caution people that beliefs justified to us may not be justified to other, better audiences”</a:t>
            </a:r>
          </a:p>
          <a:p>
            <a:r>
              <a:rPr lang="en-US" dirty="0" smtClean="0"/>
              <a:t>“as far as I can see, there is no deep reason why ‘true’ is used to do both of these jobs”</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74</a:t>
            </a:fld>
            <a:endParaRPr lang="en-US"/>
          </a:p>
        </p:txBody>
      </p:sp>
    </p:spTree>
    <p:extLst>
      <p:ext uri="{BB962C8B-B14F-4D97-AF65-F5344CB8AC3E}">
        <p14:creationId xmlns:p14="http://schemas.microsoft.com/office/powerpoint/2010/main" val="369620881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Davidson agrees with the second objection</a:t>
            </a:r>
            <a:endParaRPr lang="en-US" dirty="0"/>
          </a:p>
        </p:txBody>
      </p:sp>
      <p:sp>
        <p:nvSpPr>
          <p:cNvPr id="3" name="Content Placeholder 2"/>
          <p:cNvSpPr>
            <a:spLocks noGrp="1"/>
          </p:cNvSpPr>
          <p:nvPr>
            <p:ph idx="1"/>
          </p:nvPr>
        </p:nvSpPr>
        <p:spPr/>
        <p:txBody>
          <a:bodyPr>
            <a:normAutofit lnSpcReduction="10000"/>
          </a:bodyPr>
          <a:lstStyle/>
          <a:p>
            <a:r>
              <a:rPr lang="en-US" dirty="0" smtClean="0"/>
              <a:t>In “Truth Rehabilitated” (in </a:t>
            </a:r>
            <a:r>
              <a:rPr lang="en-US" i="1" dirty="0" err="1" smtClean="0"/>
              <a:t>Rorty</a:t>
            </a:r>
            <a:r>
              <a:rPr lang="en-US" i="1" dirty="0" smtClean="0"/>
              <a:t> and his Critics</a:t>
            </a:r>
            <a:r>
              <a:rPr lang="en-US" dirty="0" smtClean="0"/>
              <a:t>, 2000)</a:t>
            </a:r>
          </a:p>
          <a:p>
            <a:pPr lvl="1"/>
            <a:r>
              <a:rPr lang="en-US" dirty="0" smtClean="0"/>
              <a:t>Davidson denies that he was searching for some deeper source of the various uses of truth</a:t>
            </a:r>
          </a:p>
          <a:p>
            <a:pPr lvl="1"/>
            <a:r>
              <a:rPr lang="en-US" dirty="0" smtClean="0"/>
              <a:t>And so he reaffirms his agreement with </a:t>
            </a:r>
            <a:r>
              <a:rPr lang="en-US" dirty="0" err="1" smtClean="0"/>
              <a:t>Rorty</a:t>
            </a:r>
            <a:endParaRPr lang="en-US" dirty="0" smtClean="0"/>
          </a:p>
          <a:p>
            <a:r>
              <a:rPr lang="en-US" dirty="0" smtClean="0"/>
              <a:t>As to why we use the same word</a:t>
            </a:r>
          </a:p>
          <a:p>
            <a:pPr lvl="1"/>
            <a:r>
              <a:rPr lang="en-US" dirty="0"/>
              <a:t>t</a:t>
            </a:r>
            <a:r>
              <a:rPr lang="en-US" dirty="0" smtClean="0"/>
              <a:t>o explain logical validity</a:t>
            </a:r>
          </a:p>
          <a:p>
            <a:pPr lvl="1"/>
            <a:r>
              <a:rPr lang="en-US" dirty="0"/>
              <a:t>a</a:t>
            </a:r>
            <a:r>
              <a:rPr lang="en-US" dirty="0" smtClean="0"/>
              <a:t>nd to caution our fellow humans about their claims to justification</a:t>
            </a:r>
          </a:p>
          <a:p>
            <a:r>
              <a:rPr lang="en-US" dirty="0" smtClean="0"/>
              <a:t>Davidson replies: “I doubt we can explain this in a philosophically interesting way.”</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75</a:t>
            </a:fld>
            <a:endParaRPr lang="en-US"/>
          </a:p>
        </p:txBody>
      </p:sp>
    </p:spTree>
    <p:extLst>
      <p:ext uri="{BB962C8B-B14F-4D97-AF65-F5344CB8AC3E}">
        <p14:creationId xmlns:p14="http://schemas.microsoft.com/office/powerpoint/2010/main" val="256563562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Truth is one golden apple among others</a:t>
            </a:r>
            <a:endParaRPr lang="en-US" dirty="0"/>
          </a:p>
        </p:txBody>
      </p:sp>
      <p:sp>
        <p:nvSpPr>
          <p:cNvPr id="3" name="Content Placeholder 2"/>
          <p:cNvSpPr>
            <a:spLocks noGrp="1"/>
          </p:cNvSpPr>
          <p:nvPr>
            <p:ph idx="1"/>
          </p:nvPr>
        </p:nvSpPr>
        <p:spPr/>
        <p:txBody>
          <a:bodyPr/>
          <a:lstStyle/>
          <a:p>
            <a:r>
              <a:rPr lang="en-US" dirty="0" smtClean="0"/>
              <a:t>Davidson concedes the second argument of </a:t>
            </a:r>
            <a:r>
              <a:rPr lang="en-US" dirty="0" err="1" smtClean="0"/>
              <a:t>Rorty</a:t>
            </a:r>
            <a:r>
              <a:rPr lang="en-US" dirty="0" smtClean="0"/>
              <a:t>, but turns to the first to show a difference</a:t>
            </a:r>
          </a:p>
          <a:p>
            <a:pPr lvl="1"/>
            <a:r>
              <a:rPr lang="en-US" dirty="0" smtClean="0"/>
              <a:t>He agrees “that truth is one concept among a number of other related concepts which we use in describing, explaining, and predicting human behavior.”</a:t>
            </a:r>
          </a:p>
          <a:p>
            <a:r>
              <a:rPr lang="en-US" dirty="0" smtClean="0"/>
              <a:t> But truth remains central in this context</a:t>
            </a:r>
          </a:p>
          <a:p>
            <a:pPr lvl="1"/>
            <a:r>
              <a:rPr lang="en-US" dirty="0" smtClean="0"/>
              <a:t>“All these concepts (and more) are essential to thought, and cannot be reduced to anything simpler or more fundamental. Why be niggardly in awarding prizes; I’m happy to hand out golden apples all around.”</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76</a:t>
            </a:fld>
            <a:endParaRPr lang="en-US"/>
          </a:p>
        </p:txBody>
      </p:sp>
    </p:spTree>
    <p:extLst>
      <p:ext uri="{BB962C8B-B14F-4D97-AF65-F5344CB8AC3E}">
        <p14:creationId xmlns:p14="http://schemas.microsoft.com/office/powerpoint/2010/main" val="325819138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a:t>
            </a:r>
            <a:r>
              <a:rPr lang="en-US" dirty="0" err="1" smtClean="0"/>
              <a:t>Rorty</a:t>
            </a:r>
            <a:r>
              <a:rPr lang="en-US" dirty="0" smtClean="0"/>
              <a:t> deflates terms</a:t>
            </a:r>
            <a:endParaRPr lang="en-US" dirty="0"/>
          </a:p>
        </p:txBody>
      </p:sp>
      <p:sp>
        <p:nvSpPr>
          <p:cNvPr id="3" name="Content Placeholder 2"/>
          <p:cNvSpPr>
            <a:spLocks noGrp="1"/>
          </p:cNvSpPr>
          <p:nvPr>
            <p:ph idx="1"/>
          </p:nvPr>
        </p:nvSpPr>
        <p:spPr/>
        <p:txBody>
          <a:bodyPr/>
          <a:lstStyle/>
          <a:p>
            <a:r>
              <a:rPr lang="en-US" dirty="0" err="1"/>
              <a:t>Rorty</a:t>
            </a:r>
            <a:r>
              <a:rPr lang="en-US" dirty="0"/>
              <a:t> reacts to Davidson’s “Truth Rehabilitated” in two articles: </a:t>
            </a:r>
          </a:p>
          <a:p>
            <a:pPr lvl="1"/>
            <a:r>
              <a:rPr lang="en-US" dirty="0"/>
              <a:t>1) “Davidson between Wittgenstein and Tarski” (1998)</a:t>
            </a:r>
          </a:p>
          <a:p>
            <a:pPr lvl="1"/>
            <a:r>
              <a:rPr lang="en-US" dirty="0"/>
              <a:t>2) “Response to Donald Davidson” in </a:t>
            </a:r>
            <a:r>
              <a:rPr lang="en-US" i="1" dirty="0" err="1"/>
              <a:t>Rorty</a:t>
            </a:r>
            <a:r>
              <a:rPr lang="en-US" i="1" dirty="0"/>
              <a:t> and His Critics </a:t>
            </a:r>
            <a:r>
              <a:rPr lang="en-US" dirty="0"/>
              <a:t>(2000)</a:t>
            </a:r>
          </a:p>
          <a:p>
            <a:r>
              <a:rPr lang="en-US" dirty="0" err="1" smtClean="0"/>
              <a:t>Rorty</a:t>
            </a:r>
            <a:r>
              <a:rPr lang="en-US" dirty="0" smtClean="0"/>
              <a:t> deflates the basic philosophical concepts such as “truth,” “meaning,” “rationality”</a:t>
            </a:r>
          </a:p>
          <a:p>
            <a:pPr lvl="1"/>
            <a:r>
              <a:rPr lang="en-US" dirty="0" smtClean="0"/>
              <a:t>This points out an important difference between their understanding of themselves as philosophers</a:t>
            </a:r>
          </a:p>
        </p:txBody>
      </p:sp>
      <p:sp>
        <p:nvSpPr>
          <p:cNvPr id="4" name="Slide Number Placeholder 3"/>
          <p:cNvSpPr>
            <a:spLocks noGrp="1"/>
          </p:cNvSpPr>
          <p:nvPr>
            <p:ph type="sldNum" sz="quarter" idx="12"/>
          </p:nvPr>
        </p:nvSpPr>
        <p:spPr/>
        <p:txBody>
          <a:bodyPr/>
          <a:lstStyle/>
          <a:p>
            <a:fld id="{314ECBD7-E299-4981-9F09-05055FC53234}" type="slidenum">
              <a:rPr lang="en-US" smtClean="0"/>
              <a:t>77</a:t>
            </a:fld>
            <a:endParaRPr lang="en-US"/>
          </a:p>
        </p:txBody>
      </p:sp>
    </p:spTree>
    <p:extLst>
      <p:ext uri="{BB962C8B-B14F-4D97-AF65-F5344CB8AC3E}">
        <p14:creationId xmlns:p14="http://schemas.microsoft.com/office/powerpoint/2010/main" val="19918216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Metaphilosophical</a:t>
            </a:r>
            <a:r>
              <a:rPr lang="en-US" dirty="0" smtClean="0"/>
              <a:t> analysis</a:t>
            </a:r>
            <a:endParaRPr lang="en-US" dirty="0"/>
          </a:p>
        </p:txBody>
      </p:sp>
      <p:sp>
        <p:nvSpPr>
          <p:cNvPr id="3" name="Content Placeholder 2"/>
          <p:cNvSpPr>
            <a:spLocks noGrp="1"/>
          </p:cNvSpPr>
          <p:nvPr>
            <p:ph idx="1"/>
          </p:nvPr>
        </p:nvSpPr>
        <p:spPr/>
        <p:txBody>
          <a:bodyPr/>
          <a:lstStyle/>
          <a:p>
            <a:r>
              <a:rPr lang="en-US" dirty="0"/>
              <a:t>In both essays </a:t>
            </a:r>
            <a:r>
              <a:rPr lang="en-US" dirty="0" err="1"/>
              <a:t>Rorty</a:t>
            </a:r>
            <a:r>
              <a:rPr lang="en-US" dirty="0"/>
              <a:t> takes a </a:t>
            </a:r>
            <a:r>
              <a:rPr lang="en-US" dirty="0" err="1"/>
              <a:t>metaphilosophical</a:t>
            </a:r>
            <a:r>
              <a:rPr lang="en-US" dirty="0"/>
              <a:t> </a:t>
            </a:r>
            <a:r>
              <a:rPr lang="en-US" dirty="0" smtClean="0"/>
              <a:t>approach</a:t>
            </a:r>
          </a:p>
          <a:p>
            <a:pPr lvl="1"/>
            <a:r>
              <a:rPr lang="en-US" dirty="0" smtClean="0"/>
              <a:t>Analytic philosophers divide in seeing “philosophy as therapy and philosophy as system-building”</a:t>
            </a:r>
          </a:p>
          <a:p>
            <a:pPr lvl="1"/>
            <a:r>
              <a:rPr lang="en-US" dirty="0" smtClean="0"/>
              <a:t>It is characteristic of Davidson that he bridges both approaches</a:t>
            </a:r>
          </a:p>
          <a:p>
            <a:r>
              <a:rPr lang="en-US" dirty="0" smtClean="0"/>
              <a:t>But </a:t>
            </a:r>
            <a:r>
              <a:rPr lang="en-US" dirty="0" err="1" smtClean="0"/>
              <a:t>Rorty</a:t>
            </a:r>
            <a:r>
              <a:rPr lang="en-US" dirty="0" smtClean="0"/>
              <a:t> sees himself as wholly therapeutic: </a:t>
            </a:r>
          </a:p>
          <a:p>
            <a:pPr lvl="1"/>
            <a:r>
              <a:rPr lang="en-US" dirty="0" smtClean="0"/>
              <a:t>And so in relation to Davidson’s project of formalizing in the tradition of Tarski</a:t>
            </a:r>
          </a:p>
          <a:p>
            <a:pPr lvl="1"/>
            <a:r>
              <a:rPr lang="en-US" dirty="0" smtClean="0"/>
              <a:t>“We therapists tend to think that we can keep most of the arguments while ignoring the project.” </a:t>
            </a:r>
            <a:endParaRPr lang="en-US" dirty="0"/>
          </a:p>
          <a:p>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78</a:t>
            </a:fld>
            <a:endParaRPr lang="en-US"/>
          </a:p>
        </p:txBody>
      </p:sp>
    </p:spTree>
    <p:extLst>
      <p:ext uri="{BB962C8B-B14F-4D97-AF65-F5344CB8AC3E}">
        <p14:creationId xmlns:p14="http://schemas.microsoft.com/office/powerpoint/2010/main" val="165701269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Davidson shines apples; </a:t>
            </a:r>
            <a:r>
              <a:rPr lang="en-US" dirty="0" err="1" smtClean="0"/>
              <a:t>Rorty</a:t>
            </a:r>
            <a:r>
              <a:rPr lang="en-US" dirty="0" smtClean="0"/>
              <a:t> slices them</a:t>
            </a:r>
            <a:endParaRPr lang="en-US" dirty="0"/>
          </a:p>
        </p:txBody>
      </p:sp>
      <p:sp>
        <p:nvSpPr>
          <p:cNvPr id="3" name="Content Placeholder 2"/>
          <p:cNvSpPr>
            <a:spLocks noGrp="1"/>
          </p:cNvSpPr>
          <p:nvPr>
            <p:ph idx="1"/>
          </p:nvPr>
        </p:nvSpPr>
        <p:spPr/>
        <p:txBody>
          <a:bodyPr>
            <a:normAutofit lnSpcReduction="10000"/>
          </a:bodyPr>
          <a:lstStyle/>
          <a:p>
            <a:r>
              <a:rPr lang="en-US" dirty="0" smtClean="0"/>
              <a:t>Davidson’s interest in the basic philosophical concepts of modernity is a descriptive one</a:t>
            </a:r>
          </a:p>
          <a:p>
            <a:pPr lvl="1"/>
            <a:r>
              <a:rPr lang="en-US" dirty="0" smtClean="0"/>
              <a:t>He wants to make the golden conceptual apples of modern philosophy shine with glowing light</a:t>
            </a:r>
          </a:p>
          <a:p>
            <a:pPr lvl="1"/>
            <a:r>
              <a:rPr lang="en-US" dirty="0"/>
              <a:t>b</a:t>
            </a:r>
            <a:r>
              <a:rPr lang="en-US" dirty="0" smtClean="0"/>
              <a:t>y offering a sophisticated analysis reconstructing each concept in terms of its varying uses</a:t>
            </a:r>
          </a:p>
          <a:p>
            <a:r>
              <a:rPr lang="en-US" dirty="0" smtClean="0"/>
              <a:t>But </a:t>
            </a:r>
            <a:r>
              <a:rPr lang="en-US" dirty="0" err="1" smtClean="0"/>
              <a:t>Rorty</a:t>
            </a:r>
            <a:r>
              <a:rPr lang="en-US" dirty="0" smtClean="0"/>
              <a:t> “dubious about the concept of ‘concept’”</a:t>
            </a:r>
          </a:p>
          <a:p>
            <a:pPr lvl="1"/>
            <a:r>
              <a:rPr lang="en-US" dirty="0" smtClean="0"/>
              <a:t>Instead of polishing the apples</a:t>
            </a:r>
          </a:p>
          <a:p>
            <a:pPr lvl="1"/>
            <a:r>
              <a:rPr lang="en-US" dirty="0"/>
              <a:t>w</a:t>
            </a:r>
            <a:r>
              <a:rPr lang="en-US" dirty="0" smtClean="0"/>
              <a:t>e should slice them up, and retain only the parts we are able to digest</a:t>
            </a:r>
          </a:p>
        </p:txBody>
      </p:sp>
      <p:sp>
        <p:nvSpPr>
          <p:cNvPr id="4" name="Slide Number Placeholder 3"/>
          <p:cNvSpPr>
            <a:spLocks noGrp="1"/>
          </p:cNvSpPr>
          <p:nvPr>
            <p:ph type="sldNum" sz="quarter" idx="12"/>
          </p:nvPr>
        </p:nvSpPr>
        <p:spPr/>
        <p:txBody>
          <a:bodyPr/>
          <a:lstStyle/>
          <a:p>
            <a:fld id="{314ECBD7-E299-4981-9F09-05055FC53234}" type="slidenum">
              <a:rPr lang="en-US" smtClean="0"/>
              <a:t>79</a:t>
            </a:fld>
            <a:endParaRPr lang="en-US"/>
          </a:p>
        </p:txBody>
      </p:sp>
    </p:spTree>
    <p:extLst>
      <p:ext uri="{BB962C8B-B14F-4D97-AF65-F5344CB8AC3E}">
        <p14:creationId xmlns:p14="http://schemas.microsoft.com/office/powerpoint/2010/main" val="652672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Scheme and content</a:t>
            </a:r>
            <a:endParaRPr lang="en-US" dirty="0"/>
          </a:p>
        </p:txBody>
      </p:sp>
      <p:sp>
        <p:nvSpPr>
          <p:cNvPr id="3" name="Content Placeholder 2"/>
          <p:cNvSpPr>
            <a:spLocks noGrp="1"/>
          </p:cNvSpPr>
          <p:nvPr>
            <p:ph idx="1"/>
          </p:nvPr>
        </p:nvSpPr>
        <p:spPr/>
        <p:txBody>
          <a:bodyPr>
            <a:normAutofit/>
          </a:bodyPr>
          <a:lstStyle/>
          <a:p>
            <a:r>
              <a:rPr lang="en-US" dirty="0" smtClean="0"/>
              <a:t>Davidson’s 1974 paper “On the Very Idea of a Conceptual Scheme”</a:t>
            </a:r>
          </a:p>
          <a:p>
            <a:r>
              <a:rPr lang="en-US" dirty="0"/>
              <a:t>c</a:t>
            </a:r>
            <a:r>
              <a:rPr lang="en-US" dirty="0" smtClean="0"/>
              <a:t>riticizing the dualism of conceptual scheme and content</a:t>
            </a:r>
          </a:p>
          <a:p>
            <a:pPr lvl="1"/>
            <a:r>
              <a:rPr lang="en-US" dirty="0"/>
              <a:t>w</a:t>
            </a:r>
            <a:r>
              <a:rPr lang="en-US" dirty="0" smtClean="0"/>
              <a:t>hich he regards as the unquestioned basic presupposition of modern philosophy</a:t>
            </a:r>
          </a:p>
          <a:p>
            <a:pPr lvl="1"/>
            <a:r>
              <a:rPr lang="en-US" dirty="0"/>
              <a:t>w</a:t>
            </a:r>
            <a:r>
              <a:rPr lang="en-US" dirty="0" smtClean="0"/>
              <a:t>hile lacking an intelligible basis for two reasons:</a:t>
            </a:r>
          </a:p>
        </p:txBody>
      </p:sp>
      <p:sp>
        <p:nvSpPr>
          <p:cNvPr id="4" name="Slide Number Placeholder 3"/>
          <p:cNvSpPr>
            <a:spLocks noGrp="1"/>
          </p:cNvSpPr>
          <p:nvPr>
            <p:ph type="sldNum" sz="quarter" idx="12"/>
          </p:nvPr>
        </p:nvSpPr>
        <p:spPr/>
        <p:txBody>
          <a:bodyPr/>
          <a:lstStyle/>
          <a:p>
            <a:fld id="{314ECBD7-E299-4981-9F09-05055FC53234}" type="slidenum">
              <a:rPr lang="en-US" smtClean="0"/>
              <a:t>8</a:t>
            </a:fld>
            <a:endParaRPr lang="en-US"/>
          </a:p>
        </p:txBody>
      </p:sp>
    </p:spTree>
    <p:extLst>
      <p:ext uri="{BB962C8B-B14F-4D97-AF65-F5344CB8AC3E}">
        <p14:creationId xmlns:p14="http://schemas.microsoft.com/office/powerpoint/2010/main" val="259512178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Normative uses don’t need much thought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And so re “truth”</a:t>
            </a:r>
          </a:p>
          <a:p>
            <a:pPr lvl="1"/>
            <a:r>
              <a:rPr lang="en-US" dirty="0" smtClean="0"/>
              <a:t>“the question is not whether we have exhausted the concept of truth, or gotten truth right. </a:t>
            </a:r>
          </a:p>
          <a:p>
            <a:pPr lvl="1"/>
            <a:r>
              <a:rPr lang="en-US" dirty="0" smtClean="0"/>
              <a:t>It is, rather, whether we have sorted out the various uses of the word ‘true,’ decided which of them had better be discarded, and specified the functions performed by the remainder.”</a:t>
            </a:r>
          </a:p>
          <a:p>
            <a:r>
              <a:rPr lang="en-US" dirty="0" smtClean="0"/>
              <a:t>The normative uses of “true” – the endorsing and the cautionary” – </a:t>
            </a:r>
          </a:p>
          <a:p>
            <a:pPr lvl="1"/>
            <a:r>
              <a:rPr lang="en-US" dirty="0" smtClean="0"/>
              <a:t>“do not need much philosophical definition or explication”</a:t>
            </a:r>
          </a:p>
          <a:p>
            <a:pPr lvl="1"/>
            <a:r>
              <a:rPr lang="en-US" dirty="0" smtClean="0"/>
              <a:t>It is like such “simple and philosophically unassuming expressions as ‘good!’ ‘right!’ ‘false!’ way to go!’ and ‘watch it!’”</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80</a:t>
            </a:fld>
            <a:endParaRPr lang="en-US"/>
          </a:p>
        </p:txBody>
      </p:sp>
    </p:spTree>
    <p:extLst>
      <p:ext uri="{BB962C8B-B14F-4D97-AF65-F5344CB8AC3E}">
        <p14:creationId xmlns:p14="http://schemas.microsoft.com/office/powerpoint/2010/main" val="418649822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Davidson creates </a:t>
            </a:r>
            <a:r>
              <a:rPr lang="en-US" dirty="0" err="1" smtClean="0"/>
              <a:t>pseudoproblems</a:t>
            </a:r>
            <a:endParaRPr lang="en-US" dirty="0"/>
          </a:p>
        </p:txBody>
      </p:sp>
      <p:sp>
        <p:nvSpPr>
          <p:cNvPr id="3" name="Content Placeholder 2"/>
          <p:cNvSpPr>
            <a:spLocks noGrp="1"/>
          </p:cNvSpPr>
          <p:nvPr>
            <p:ph idx="1"/>
          </p:nvPr>
        </p:nvSpPr>
        <p:spPr/>
        <p:txBody>
          <a:bodyPr/>
          <a:lstStyle/>
          <a:p>
            <a:r>
              <a:rPr lang="en-US" dirty="0" smtClean="0"/>
              <a:t>Their seeming philosophical relevance arises only when we attribute explanatory claims to them, play them off against one another, derive their uses from some fundamental use </a:t>
            </a:r>
          </a:p>
          <a:p>
            <a:pPr lvl="1"/>
            <a:r>
              <a:rPr lang="en-US" dirty="0" smtClean="0"/>
              <a:t>This also applies to the </a:t>
            </a:r>
            <a:r>
              <a:rPr lang="en-US" dirty="0" err="1" smtClean="0"/>
              <a:t>disquotational</a:t>
            </a:r>
            <a:r>
              <a:rPr lang="en-US" dirty="0" smtClean="0"/>
              <a:t> use</a:t>
            </a:r>
          </a:p>
          <a:p>
            <a:r>
              <a:rPr lang="en-US" dirty="0" smtClean="0"/>
              <a:t>As soon as we explicate the trivial role that “true” plays in Davidson’s hermeneutic triangulation</a:t>
            </a:r>
          </a:p>
          <a:p>
            <a:pPr lvl="1"/>
            <a:r>
              <a:rPr lang="en-US" dirty="0"/>
              <a:t>t</a:t>
            </a:r>
            <a:r>
              <a:rPr lang="en-US" dirty="0" smtClean="0"/>
              <a:t>here is no need “to create new </a:t>
            </a:r>
            <a:r>
              <a:rPr lang="en-US" dirty="0" err="1" smtClean="0"/>
              <a:t>pseudoproblems</a:t>
            </a:r>
            <a:r>
              <a:rPr lang="en-US" dirty="0" smtClean="0"/>
              <a:t> in the course of dissolving old ones.”</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81</a:t>
            </a:fld>
            <a:endParaRPr lang="en-US"/>
          </a:p>
        </p:txBody>
      </p:sp>
    </p:spTree>
    <p:extLst>
      <p:ext uri="{BB962C8B-B14F-4D97-AF65-F5344CB8AC3E}">
        <p14:creationId xmlns:p14="http://schemas.microsoft.com/office/powerpoint/2010/main" val="76971589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perspectives on truth</a:t>
            </a:r>
            <a:endParaRPr lang="en-US" dirty="0"/>
          </a:p>
        </p:txBody>
      </p:sp>
      <p:sp>
        <p:nvSpPr>
          <p:cNvPr id="3" name="Content Placeholder 2"/>
          <p:cNvSpPr>
            <a:spLocks noGrp="1"/>
          </p:cNvSpPr>
          <p:nvPr>
            <p:ph idx="1"/>
          </p:nvPr>
        </p:nvSpPr>
        <p:spPr/>
        <p:txBody>
          <a:bodyPr>
            <a:normAutofit/>
          </a:bodyPr>
          <a:lstStyle/>
          <a:p>
            <a:r>
              <a:rPr lang="en-US" dirty="0" smtClean="0"/>
              <a:t>The causal use of “true” differs from the justificatory use in that given expressions of belief </a:t>
            </a:r>
          </a:p>
          <a:p>
            <a:pPr lvl="1"/>
            <a:r>
              <a:rPr lang="en-US" dirty="0" smtClean="0"/>
              <a:t>the one </a:t>
            </a:r>
            <a:r>
              <a:rPr lang="en-US" dirty="0"/>
              <a:t>is from an </a:t>
            </a:r>
            <a:r>
              <a:rPr lang="en-US" dirty="0" smtClean="0"/>
              <a:t>internal perspective (justificatory) </a:t>
            </a:r>
            <a:endParaRPr lang="en-US" dirty="0"/>
          </a:p>
          <a:p>
            <a:pPr lvl="1"/>
            <a:r>
              <a:rPr lang="en-US" dirty="0" smtClean="0"/>
              <a:t>The other is from an external </a:t>
            </a:r>
            <a:r>
              <a:rPr lang="en-US" dirty="0"/>
              <a:t>perspective (causal</a:t>
            </a:r>
            <a:r>
              <a:rPr lang="en-US" dirty="0" smtClean="0"/>
              <a:t>)</a:t>
            </a:r>
          </a:p>
          <a:p>
            <a:r>
              <a:rPr lang="en-US" dirty="0" smtClean="0"/>
              <a:t>The basic difference relates to the relevance of formal systematization</a:t>
            </a:r>
          </a:p>
          <a:p>
            <a:pPr lvl="1"/>
            <a:r>
              <a:rPr lang="en-US" dirty="0"/>
              <a:t>t</a:t>
            </a:r>
            <a:r>
              <a:rPr lang="en-US" dirty="0" smtClean="0"/>
              <a:t>hrough Tarskian </a:t>
            </a:r>
            <a:r>
              <a:rPr lang="en-US" dirty="0" err="1" smtClean="0"/>
              <a:t>disquotational</a:t>
            </a:r>
            <a:r>
              <a:rPr lang="en-US" dirty="0" smtClean="0"/>
              <a:t> translations </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82</a:t>
            </a:fld>
            <a:endParaRPr lang="en-US"/>
          </a:p>
        </p:txBody>
      </p:sp>
    </p:spTree>
    <p:extLst>
      <p:ext uri="{BB962C8B-B14F-4D97-AF65-F5344CB8AC3E}">
        <p14:creationId xmlns:p14="http://schemas.microsoft.com/office/powerpoint/2010/main" val="27008622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basis of the </a:t>
            </a:r>
            <a:r>
              <a:rPr lang="en-US" dirty="0" err="1" smtClean="0"/>
              <a:t>disquotational</a:t>
            </a:r>
            <a:r>
              <a:rPr lang="en-US" dirty="0" smtClean="0"/>
              <a:t> theory?</a:t>
            </a:r>
            <a:endParaRPr lang="en-US" dirty="0"/>
          </a:p>
        </p:txBody>
      </p:sp>
      <p:sp>
        <p:nvSpPr>
          <p:cNvPr id="3" name="Content Placeholder 2"/>
          <p:cNvSpPr>
            <a:spLocks noGrp="1"/>
          </p:cNvSpPr>
          <p:nvPr>
            <p:ph idx="1"/>
          </p:nvPr>
        </p:nvSpPr>
        <p:spPr/>
        <p:txBody>
          <a:bodyPr>
            <a:normAutofit lnSpcReduction="10000"/>
          </a:bodyPr>
          <a:lstStyle/>
          <a:p>
            <a:r>
              <a:rPr lang="en-US" dirty="0" err="1" smtClean="0"/>
              <a:t>Rorty</a:t>
            </a:r>
            <a:r>
              <a:rPr lang="en-US" dirty="0" smtClean="0"/>
              <a:t> holds that a Tarskian </a:t>
            </a:r>
            <a:r>
              <a:rPr lang="en-US" dirty="0" err="1" smtClean="0"/>
              <a:t>disquotational</a:t>
            </a:r>
            <a:r>
              <a:rPr lang="en-US" dirty="0" smtClean="0"/>
              <a:t> theory of truth is essentially</a:t>
            </a:r>
          </a:p>
          <a:p>
            <a:pPr lvl="1"/>
            <a:r>
              <a:rPr lang="en-US" dirty="0" smtClean="0"/>
              <a:t>= a descriptive systematization of inferences </a:t>
            </a:r>
          </a:p>
          <a:p>
            <a:pPr lvl="1"/>
            <a:r>
              <a:rPr lang="en-US" dirty="0"/>
              <a:t>t</a:t>
            </a:r>
            <a:r>
              <a:rPr lang="en-US" dirty="0" smtClean="0"/>
              <a:t>hat we have learned to make within the internal, normative perspective </a:t>
            </a:r>
          </a:p>
          <a:p>
            <a:pPr lvl="1"/>
            <a:r>
              <a:rPr lang="en-US" dirty="0"/>
              <a:t>o</a:t>
            </a:r>
            <a:r>
              <a:rPr lang="en-US" dirty="0" smtClean="0"/>
              <a:t>n the basis of relations of justification and recognition</a:t>
            </a:r>
          </a:p>
          <a:p>
            <a:pPr lvl="1"/>
            <a:r>
              <a:rPr lang="en-US" dirty="0"/>
              <a:t>a</a:t>
            </a:r>
            <a:r>
              <a:rPr lang="en-US" dirty="0" smtClean="0"/>
              <a:t>nd which we have learned to question with the aid of the cautionary use of “true”</a:t>
            </a:r>
          </a:p>
          <a:p>
            <a:r>
              <a:rPr lang="en-US" dirty="0" smtClean="0"/>
              <a:t>I.e., the formal conception of truth that Davidson stresses is secondary to internal, normative perspectives</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83</a:t>
            </a:fld>
            <a:endParaRPr lang="en-US"/>
          </a:p>
        </p:txBody>
      </p:sp>
    </p:spTree>
    <p:extLst>
      <p:ext uri="{BB962C8B-B14F-4D97-AF65-F5344CB8AC3E}">
        <p14:creationId xmlns:p14="http://schemas.microsoft.com/office/powerpoint/2010/main" val="3945715650"/>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truth machine</a:t>
            </a:r>
            <a:endParaRPr lang="en-US" dirty="0"/>
          </a:p>
        </p:txBody>
      </p:sp>
      <p:sp>
        <p:nvSpPr>
          <p:cNvPr id="3" name="Content Placeholder 2"/>
          <p:cNvSpPr>
            <a:spLocks noGrp="1"/>
          </p:cNvSpPr>
          <p:nvPr>
            <p:ph idx="1"/>
          </p:nvPr>
        </p:nvSpPr>
        <p:spPr/>
        <p:txBody>
          <a:bodyPr/>
          <a:lstStyle/>
          <a:p>
            <a:r>
              <a:rPr lang="en-US" dirty="0" smtClean="0"/>
              <a:t>Davidson thinks that formalization of our patterns of justification </a:t>
            </a:r>
          </a:p>
          <a:p>
            <a:pPr lvl="1"/>
            <a:r>
              <a:rPr lang="en-US" dirty="0"/>
              <a:t>i</a:t>
            </a:r>
            <a:r>
              <a:rPr lang="en-US" dirty="0" smtClean="0"/>
              <a:t>s in fact a means of discovering the portable interpreting machine that produces those patterns in the first place</a:t>
            </a:r>
          </a:p>
          <a:p>
            <a:pPr lvl="1"/>
            <a:r>
              <a:rPr lang="en-US" dirty="0"/>
              <a:t>a</a:t>
            </a:r>
            <a:r>
              <a:rPr lang="en-US" dirty="0" smtClean="0"/>
              <a:t> machine that every speaker must be making implicit use of</a:t>
            </a:r>
          </a:p>
          <a:p>
            <a:pPr lvl="1"/>
            <a:r>
              <a:rPr lang="en-US" dirty="0"/>
              <a:t>a</a:t>
            </a:r>
            <a:r>
              <a:rPr lang="en-US" dirty="0" smtClean="0"/>
              <a:t>nd which would make our thought and speech explainable in terms relevant for questions of justification</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84</a:t>
            </a:fld>
            <a:endParaRPr lang="en-US"/>
          </a:p>
        </p:txBody>
      </p:sp>
    </p:spTree>
    <p:extLst>
      <p:ext uri="{BB962C8B-B14F-4D97-AF65-F5344CB8AC3E}">
        <p14:creationId xmlns:p14="http://schemas.microsoft.com/office/powerpoint/2010/main" val="139184380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scientific abstraction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Rorty</a:t>
            </a:r>
            <a:r>
              <a:rPr lang="en-US" dirty="0" smtClean="0"/>
              <a:t> thinks that the recursive formalization of natural languages is just a scientific abstraction after the fact</a:t>
            </a:r>
          </a:p>
          <a:p>
            <a:pPr lvl="1"/>
            <a:r>
              <a:rPr lang="en-US" dirty="0"/>
              <a:t>w</a:t>
            </a:r>
            <a:r>
              <a:rPr lang="en-US" dirty="0" smtClean="0"/>
              <a:t>ith no relevance for the production of speech itself</a:t>
            </a:r>
          </a:p>
          <a:p>
            <a:r>
              <a:rPr lang="en-US" dirty="0" smtClean="0"/>
              <a:t>Davidson’s attempt to apply Tarski to natural languages is </a:t>
            </a:r>
          </a:p>
          <a:p>
            <a:pPr lvl="1"/>
            <a:r>
              <a:rPr lang="en-US" dirty="0"/>
              <a:t>t</a:t>
            </a:r>
            <a:r>
              <a:rPr lang="en-US" dirty="0" smtClean="0"/>
              <a:t>he attempt to construct an underlying order</a:t>
            </a:r>
          </a:p>
          <a:p>
            <a:pPr lvl="1"/>
            <a:r>
              <a:rPr lang="en-US" dirty="0"/>
              <a:t>w</a:t>
            </a:r>
            <a:r>
              <a:rPr lang="en-US" dirty="0" smtClean="0"/>
              <a:t>here in fact there is, for </a:t>
            </a:r>
            <a:r>
              <a:rPr lang="en-US" dirty="0" err="1" smtClean="0"/>
              <a:t>Rorty</a:t>
            </a:r>
            <a:r>
              <a:rPr lang="en-US" dirty="0" smtClean="0"/>
              <a:t>, just “a lot of confusing uses”</a:t>
            </a:r>
          </a:p>
          <a:p>
            <a:r>
              <a:rPr lang="en-US" dirty="0" err="1" smtClean="0"/>
              <a:t>Rorty</a:t>
            </a:r>
            <a:r>
              <a:rPr lang="en-US" dirty="0" smtClean="0"/>
              <a:t> refers to the difference between early and later Wittgenstein:</a:t>
            </a:r>
          </a:p>
          <a:p>
            <a:pPr lvl="1"/>
            <a:r>
              <a:rPr lang="en-US" dirty="0" smtClean="0"/>
              <a:t>“Just as Wittgenstein got over his youthful, Tractarian, desire for structure, </a:t>
            </a:r>
          </a:p>
          <a:p>
            <a:pPr lvl="1"/>
            <a:r>
              <a:rPr lang="en-US" dirty="0" smtClean="0"/>
              <a:t>so maybe we can get over, if not Tarski on formalized languages, at least the desire to carry Tarski over into non-formalized languages.”</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85</a:t>
            </a:fld>
            <a:endParaRPr lang="en-US"/>
          </a:p>
        </p:txBody>
      </p:sp>
    </p:spTree>
    <p:extLst>
      <p:ext uri="{BB962C8B-B14F-4D97-AF65-F5344CB8AC3E}">
        <p14:creationId xmlns:p14="http://schemas.microsoft.com/office/powerpoint/2010/main" val="352192091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Narrow and broad analysis</a:t>
            </a:r>
            <a:endParaRPr lang="en-US" dirty="0"/>
          </a:p>
        </p:txBody>
      </p:sp>
      <p:sp>
        <p:nvSpPr>
          <p:cNvPr id="3" name="Content Placeholder 2"/>
          <p:cNvSpPr>
            <a:spLocks noGrp="1"/>
          </p:cNvSpPr>
          <p:nvPr>
            <p:ph idx="1"/>
          </p:nvPr>
        </p:nvSpPr>
        <p:spPr/>
        <p:txBody>
          <a:bodyPr>
            <a:normAutofit fontScale="92500"/>
          </a:bodyPr>
          <a:lstStyle/>
          <a:p>
            <a:r>
              <a:rPr lang="en-US" dirty="0" smtClean="0"/>
              <a:t>In relation to </a:t>
            </a:r>
            <a:r>
              <a:rPr lang="en-US" dirty="0" err="1" smtClean="0"/>
              <a:t>Rorty’s</a:t>
            </a:r>
            <a:r>
              <a:rPr lang="en-US" dirty="0" smtClean="0"/>
              <a:t> idea of substituting “analytic-conversational for analytic-Continental</a:t>
            </a:r>
          </a:p>
          <a:p>
            <a:pPr lvl="1"/>
            <a:r>
              <a:rPr lang="en-US" dirty="0" smtClean="0"/>
              <a:t>Davidson is open to this because he takes both traditions of analytic philosophy equally seriously</a:t>
            </a:r>
          </a:p>
          <a:p>
            <a:pPr lvl="2"/>
            <a:r>
              <a:rPr lang="en-US" dirty="0"/>
              <a:t>t</a:t>
            </a:r>
            <a:r>
              <a:rPr lang="en-US" dirty="0" smtClean="0"/>
              <a:t>he system-building tradition of the </a:t>
            </a:r>
            <a:r>
              <a:rPr lang="en-US" dirty="0" err="1" smtClean="0"/>
              <a:t>Tractatus</a:t>
            </a:r>
            <a:r>
              <a:rPr lang="en-US" dirty="0" smtClean="0"/>
              <a:t> and Tarski</a:t>
            </a:r>
          </a:p>
          <a:p>
            <a:pPr lvl="2"/>
            <a:r>
              <a:rPr lang="en-US" dirty="0"/>
              <a:t>t</a:t>
            </a:r>
            <a:r>
              <a:rPr lang="en-US" dirty="0" smtClean="0"/>
              <a:t>he therapeutic tradition of late Wittgenstein, Quine, </a:t>
            </a:r>
            <a:r>
              <a:rPr lang="en-US" dirty="0" err="1" smtClean="0"/>
              <a:t>Sellars</a:t>
            </a:r>
            <a:r>
              <a:rPr lang="en-US" dirty="0" smtClean="0"/>
              <a:t>, and </a:t>
            </a:r>
            <a:r>
              <a:rPr lang="en-US" dirty="0" err="1" smtClean="0"/>
              <a:t>Bramdon</a:t>
            </a:r>
            <a:endParaRPr lang="en-US" dirty="0" smtClean="0"/>
          </a:p>
          <a:p>
            <a:r>
              <a:rPr lang="en-US" dirty="0" err="1" smtClean="0"/>
              <a:t>Rorty</a:t>
            </a:r>
            <a:r>
              <a:rPr lang="en-US" dirty="0" smtClean="0"/>
              <a:t> marks off a narrower conception of analytic philosophy </a:t>
            </a:r>
          </a:p>
          <a:p>
            <a:pPr lvl="1"/>
            <a:r>
              <a:rPr lang="en-US" dirty="0" smtClean="0"/>
              <a:t>i.e</a:t>
            </a:r>
            <a:r>
              <a:rPr lang="en-US" dirty="0"/>
              <a:t>., that of making philosophy a strict </a:t>
            </a:r>
            <a:r>
              <a:rPr lang="en-US" dirty="0" smtClean="0"/>
              <a:t>science</a:t>
            </a:r>
          </a:p>
          <a:p>
            <a:pPr lvl="1"/>
            <a:r>
              <a:rPr lang="en-US" dirty="0" smtClean="0"/>
              <a:t>and </a:t>
            </a:r>
            <a:r>
              <a:rPr lang="en-US" dirty="0"/>
              <a:t>here there is an opposition with the “conversational</a:t>
            </a:r>
            <a:r>
              <a:rPr lang="en-US" dirty="0" smtClean="0"/>
              <a:t>”</a:t>
            </a:r>
          </a:p>
          <a:p>
            <a:r>
              <a:rPr lang="en-US" dirty="0" smtClean="0"/>
              <a:t>from a broader one</a:t>
            </a:r>
          </a:p>
        </p:txBody>
      </p:sp>
      <p:sp>
        <p:nvSpPr>
          <p:cNvPr id="4" name="Slide Number Placeholder 3"/>
          <p:cNvSpPr>
            <a:spLocks noGrp="1"/>
          </p:cNvSpPr>
          <p:nvPr>
            <p:ph type="sldNum" sz="quarter" idx="12"/>
          </p:nvPr>
        </p:nvSpPr>
        <p:spPr/>
        <p:txBody>
          <a:bodyPr/>
          <a:lstStyle/>
          <a:p>
            <a:fld id="{314ECBD7-E299-4981-9F09-05055FC53234}" type="slidenum">
              <a:rPr lang="en-US" smtClean="0"/>
              <a:t>86</a:t>
            </a:fld>
            <a:endParaRPr lang="en-US"/>
          </a:p>
        </p:txBody>
      </p:sp>
    </p:spTree>
    <p:extLst>
      <p:ext uri="{BB962C8B-B14F-4D97-AF65-F5344CB8AC3E}">
        <p14:creationId xmlns:p14="http://schemas.microsoft.com/office/powerpoint/2010/main" val="177812485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analytic tension</a:t>
            </a:r>
            <a:endParaRPr lang="en-US" dirty="0"/>
          </a:p>
        </p:txBody>
      </p:sp>
      <p:sp>
        <p:nvSpPr>
          <p:cNvPr id="3" name="Content Placeholder 2"/>
          <p:cNvSpPr>
            <a:spLocks noGrp="1"/>
          </p:cNvSpPr>
          <p:nvPr>
            <p:ph idx="1"/>
          </p:nvPr>
        </p:nvSpPr>
        <p:spPr/>
        <p:txBody>
          <a:bodyPr>
            <a:normAutofit/>
          </a:bodyPr>
          <a:lstStyle/>
          <a:p>
            <a:r>
              <a:rPr lang="en-US" dirty="0" smtClean="0"/>
              <a:t>But analytical philosophy in a broader sense of problem (dis)solving, encompasses both</a:t>
            </a:r>
          </a:p>
          <a:p>
            <a:pPr lvl="1"/>
            <a:r>
              <a:rPr lang="en-US" dirty="0" smtClean="0"/>
              <a:t>the quasi-mathematical formalization</a:t>
            </a:r>
          </a:p>
          <a:p>
            <a:pPr lvl="1"/>
            <a:r>
              <a:rPr lang="en-US" dirty="0"/>
              <a:t>a</a:t>
            </a:r>
            <a:r>
              <a:rPr lang="en-US" dirty="0" smtClean="0"/>
              <a:t>nd the critical countermovement against </a:t>
            </a:r>
            <a:r>
              <a:rPr lang="en-US" dirty="0" err="1" smtClean="0"/>
              <a:t>scientistic</a:t>
            </a:r>
            <a:r>
              <a:rPr lang="en-US" dirty="0" smtClean="0"/>
              <a:t> pretensions</a:t>
            </a:r>
          </a:p>
          <a:p>
            <a:r>
              <a:rPr lang="en-US" dirty="0" err="1" smtClean="0"/>
              <a:t>Rorty</a:t>
            </a:r>
            <a:r>
              <a:rPr lang="en-US" dirty="0" smtClean="0"/>
              <a:t> distinguishes between the therapeutic and the system-building traditions</a:t>
            </a:r>
          </a:p>
          <a:p>
            <a:pPr lvl="1"/>
            <a:r>
              <a:rPr lang="en-US" dirty="0"/>
              <a:t>t</a:t>
            </a:r>
            <a:r>
              <a:rPr lang="en-US" dirty="0" smtClean="0"/>
              <a:t>wo forms of problem (dis)solving within analytic philosophy in the broader sense</a:t>
            </a:r>
          </a:p>
        </p:txBody>
      </p:sp>
      <p:sp>
        <p:nvSpPr>
          <p:cNvPr id="4" name="Slide Number Placeholder 3"/>
          <p:cNvSpPr>
            <a:spLocks noGrp="1"/>
          </p:cNvSpPr>
          <p:nvPr>
            <p:ph type="sldNum" sz="quarter" idx="12"/>
          </p:nvPr>
        </p:nvSpPr>
        <p:spPr/>
        <p:txBody>
          <a:bodyPr/>
          <a:lstStyle/>
          <a:p>
            <a:fld id="{314ECBD7-E299-4981-9F09-05055FC53234}" type="slidenum">
              <a:rPr lang="en-US" smtClean="0"/>
              <a:t>87</a:t>
            </a:fld>
            <a:endParaRPr lang="en-US"/>
          </a:p>
        </p:txBody>
      </p:sp>
    </p:spTree>
    <p:extLst>
      <p:ext uri="{BB962C8B-B14F-4D97-AF65-F5344CB8AC3E}">
        <p14:creationId xmlns:p14="http://schemas.microsoft.com/office/powerpoint/2010/main" val="38952907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Systematic explanations of the </a:t>
            </a:r>
            <a:r>
              <a:rPr lang="en-US" dirty="0" err="1" smtClean="0"/>
              <a:t>pseudoness</a:t>
            </a:r>
            <a:endParaRPr lang="en-US" dirty="0"/>
          </a:p>
        </p:txBody>
      </p:sp>
      <p:sp>
        <p:nvSpPr>
          <p:cNvPr id="3" name="Content Placeholder 2"/>
          <p:cNvSpPr>
            <a:spLocks noGrp="1"/>
          </p:cNvSpPr>
          <p:nvPr>
            <p:ph idx="1"/>
          </p:nvPr>
        </p:nvSpPr>
        <p:spPr/>
        <p:txBody>
          <a:bodyPr/>
          <a:lstStyle/>
          <a:p>
            <a:r>
              <a:rPr lang="en-US" dirty="0" err="1" smtClean="0"/>
              <a:t>Rorty</a:t>
            </a:r>
            <a:r>
              <a:rPr lang="en-US" dirty="0" smtClean="0"/>
              <a:t>: “There </a:t>
            </a:r>
            <a:r>
              <a:rPr lang="en-US" dirty="0"/>
              <a:t>has been a certain amount of tension between </a:t>
            </a:r>
          </a:p>
          <a:p>
            <a:pPr lvl="1"/>
            <a:r>
              <a:rPr lang="en-US" dirty="0"/>
              <a:t>the analytic philosophers who are interested simply in getting rid of pseudo-problems </a:t>
            </a:r>
          </a:p>
          <a:p>
            <a:pPr lvl="1"/>
            <a:r>
              <a:rPr lang="en-US" dirty="0"/>
              <a:t>and those who want to give systematic explanations of the </a:t>
            </a:r>
            <a:r>
              <a:rPr lang="en-US" dirty="0" err="1"/>
              <a:t>pseudoness</a:t>
            </a:r>
            <a:r>
              <a:rPr lang="en-US" dirty="0"/>
              <a:t> of these problems in the form of analyses of the concepts used in their formulation.”</a:t>
            </a:r>
          </a:p>
          <a:p>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88</a:t>
            </a:fld>
            <a:endParaRPr lang="en-US"/>
          </a:p>
        </p:txBody>
      </p:sp>
    </p:spTree>
    <p:extLst>
      <p:ext uri="{BB962C8B-B14F-4D97-AF65-F5344CB8AC3E}">
        <p14:creationId xmlns:p14="http://schemas.microsoft.com/office/powerpoint/2010/main" val="207106828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Continental tension</a:t>
            </a:r>
            <a:endParaRPr lang="en-US" dirty="0"/>
          </a:p>
        </p:txBody>
      </p:sp>
      <p:sp>
        <p:nvSpPr>
          <p:cNvPr id="3" name="Content Placeholder 2"/>
          <p:cNvSpPr>
            <a:spLocks noGrp="1"/>
          </p:cNvSpPr>
          <p:nvPr>
            <p:ph idx="1"/>
          </p:nvPr>
        </p:nvSpPr>
        <p:spPr/>
        <p:txBody>
          <a:bodyPr>
            <a:normAutofit lnSpcReduction="10000"/>
          </a:bodyPr>
          <a:lstStyle/>
          <a:p>
            <a:r>
              <a:rPr lang="en-US" dirty="0" smtClean="0"/>
              <a:t>Similarly, Continental philosophy is divided between</a:t>
            </a:r>
          </a:p>
          <a:p>
            <a:pPr lvl="1"/>
            <a:r>
              <a:rPr lang="en-US" dirty="0"/>
              <a:t>t</a:t>
            </a:r>
            <a:r>
              <a:rPr lang="en-US" dirty="0" smtClean="0"/>
              <a:t>hose concerned with making the narratives of the history of philosophy useful for a conversation re “grasping our time in thought” (Hegel)</a:t>
            </a:r>
          </a:p>
          <a:p>
            <a:pPr lvl="2"/>
            <a:r>
              <a:rPr lang="en-US" dirty="0" smtClean="0"/>
              <a:t>Nietzsche and Kierkegaard</a:t>
            </a:r>
          </a:p>
          <a:p>
            <a:pPr lvl="2"/>
            <a:r>
              <a:rPr lang="en-US" dirty="0" smtClean="0"/>
              <a:t>Hegel and Heidegger</a:t>
            </a:r>
          </a:p>
          <a:p>
            <a:pPr lvl="1"/>
            <a:r>
              <a:rPr lang="en-US" dirty="0"/>
              <a:t>a</a:t>
            </a:r>
            <a:r>
              <a:rPr lang="en-US" dirty="0" smtClean="0"/>
              <a:t>nd those who believe that reconstructing past formations of thought will put philosophy on the secure path of science</a:t>
            </a:r>
          </a:p>
          <a:p>
            <a:pPr lvl="2"/>
            <a:r>
              <a:rPr lang="en-US" dirty="0"/>
              <a:t>b</a:t>
            </a:r>
            <a:r>
              <a:rPr lang="en-US" dirty="0" smtClean="0"/>
              <a:t>y reducing it to pure philology</a:t>
            </a:r>
          </a:p>
          <a:p>
            <a:pPr lvl="2"/>
            <a:r>
              <a:rPr lang="en-US" dirty="0"/>
              <a:t>o</a:t>
            </a:r>
            <a:r>
              <a:rPr lang="en-US" dirty="0" smtClean="0"/>
              <a:t>r by researching ahistorical foundations of knowledge discovered by Kant or Husserl</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89</a:t>
            </a:fld>
            <a:endParaRPr lang="en-US"/>
          </a:p>
        </p:txBody>
      </p:sp>
    </p:spTree>
    <p:extLst>
      <p:ext uri="{BB962C8B-B14F-4D97-AF65-F5344CB8AC3E}">
        <p14:creationId xmlns:p14="http://schemas.microsoft.com/office/powerpoint/2010/main" val="2431449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Kant to Quine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1) from Kant to Quine: a conceptual scheme is an instrument for ordering or appropriating a raw material </a:t>
            </a:r>
          </a:p>
          <a:p>
            <a:pPr lvl="1"/>
            <a:r>
              <a:rPr lang="en-US" dirty="0" smtClean="0"/>
              <a:t>to structure conceptually</a:t>
            </a:r>
          </a:p>
          <a:p>
            <a:pPr lvl="1"/>
            <a:r>
              <a:rPr lang="en-US" dirty="0" smtClean="0"/>
              <a:t>or to cope with technologically</a:t>
            </a:r>
          </a:p>
          <a:p>
            <a:r>
              <a:rPr lang="en-US" dirty="0" smtClean="0"/>
              <a:t>But this idea of raw material is problematic because it is incapable of further explication</a:t>
            </a:r>
          </a:p>
          <a:p>
            <a:r>
              <a:rPr lang="en-US" dirty="0" smtClean="0"/>
              <a:t>2) and the idea of a conceptual scheme is self-contradictory</a:t>
            </a:r>
          </a:p>
          <a:p>
            <a:pPr lvl="1"/>
            <a:r>
              <a:rPr lang="en-US" dirty="0"/>
              <a:t>b</a:t>
            </a:r>
            <a:r>
              <a:rPr lang="en-US" dirty="0" smtClean="0"/>
              <a:t>ecause it supposes other conceptual schemes from which the conceptual scheme in question can be described</a:t>
            </a:r>
          </a:p>
          <a:p>
            <a:pPr lvl="1"/>
            <a:r>
              <a:rPr lang="en-US" dirty="0"/>
              <a:t>i</a:t>
            </a:r>
            <a:r>
              <a:rPr lang="en-US" dirty="0" smtClean="0"/>
              <a:t>mplying a plurality and perhaps an incommensurability of conceptual schemes</a:t>
            </a:r>
          </a:p>
        </p:txBody>
      </p:sp>
      <p:sp>
        <p:nvSpPr>
          <p:cNvPr id="4" name="Slide Number Placeholder 3"/>
          <p:cNvSpPr>
            <a:spLocks noGrp="1"/>
          </p:cNvSpPr>
          <p:nvPr>
            <p:ph type="sldNum" sz="quarter" idx="12"/>
          </p:nvPr>
        </p:nvSpPr>
        <p:spPr/>
        <p:txBody>
          <a:bodyPr/>
          <a:lstStyle/>
          <a:p>
            <a:fld id="{314ECBD7-E299-4981-9F09-05055FC53234}" type="slidenum">
              <a:rPr lang="en-US" smtClean="0"/>
              <a:t>9</a:t>
            </a:fld>
            <a:endParaRPr lang="en-US"/>
          </a:p>
        </p:txBody>
      </p:sp>
    </p:spTree>
    <p:extLst>
      <p:ext uri="{BB962C8B-B14F-4D97-AF65-F5344CB8AC3E}">
        <p14:creationId xmlns:p14="http://schemas.microsoft.com/office/powerpoint/2010/main" val="181921036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Rorty</a:t>
            </a:r>
            <a:r>
              <a:rPr lang="en-US" dirty="0"/>
              <a:t> </a:t>
            </a:r>
            <a:r>
              <a:rPr lang="en-US" dirty="0" smtClean="0"/>
              <a:t>and Davidson as Continental philosophers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Re the broad and narrow sense of analytic philosophy</a:t>
            </a:r>
          </a:p>
          <a:p>
            <a:pPr lvl="1"/>
            <a:r>
              <a:rPr lang="en-US" dirty="0" smtClean="0"/>
              <a:t>Davidson covers both</a:t>
            </a:r>
          </a:p>
          <a:p>
            <a:pPr lvl="1"/>
            <a:r>
              <a:rPr lang="en-US" dirty="0"/>
              <a:t>w</a:t>
            </a:r>
            <a:r>
              <a:rPr lang="en-US" dirty="0" smtClean="0"/>
              <a:t>hile </a:t>
            </a:r>
            <a:r>
              <a:rPr lang="en-US" dirty="0" err="1" smtClean="0"/>
              <a:t>Rorty</a:t>
            </a:r>
            <a:r>
              <a:rPr lang="en-US" dirty="0" smtClean="0"/>
              <a:t> is so only interested in the broad sense</a:t>
            </a:r>
          </a:p>
          <a:p>
            <a:r>
              <a:rPr lang="en-US" dirty="0" smtClean="0"/>
              <a:t>Re the Continental concern for story-telling</a:t>
            </a:r>
          </a:p>
          <a:p>
            <a:pPr lvl="1"/>
            <a:r>
              <a:rPr lang="en-US" dirty="0" err="1" smtClean="0"/>
              <a:t>Rorty</a:t>
            </a:r>
            <a:r>
              <a:rPr lang="en-US" dirty="0" smtClean="0"/>
              <a:t> uses narrative as a source of inspiration for future forms of common sense</a:t>
            </a:r>
          </a:p>
          <a:p>
            <a:r>
              <a:rPr lang="en-US" dirty="0" smtClean="0"/>
              <a:t>Davidson draws on the professional tradition of Continental philosophy in its Kantian and </a:t>
            </a:r>
            <a:r>
              <a:rPr lang="en-US" dirty="0" err="1" smtClean="0"/>
              <a:t>Fregean</a:t>
            </a:r>
            <a:r>
              <a:rPr lang="en-US" dirty="0" smtClean="0"/>
              <a:t> form</a:t>
            </a:r>
          </a:p>
          <a:p>
            <a:pPr lvl="1"/>
            <a:r>
              <a:rPr lang="en-US" dirty="0"/>
              <a:t>t</a:t>
            </a:r>
            <a:r>
              <a:rPr lang="en-US" dirty="0" smtClean="0"/>
              <a:t>o supply his work with a philologically broad and hermeneutically refined foundation</a:t>
            </a:r>
          </a:p>
          <a:p>
            <a:pPr lvl="1"/>
            <a:r>
              <a:rPr lang="en-US" dirty="0"/>
              <a:t>a</a:t>
            </a:r>
            <a:r>
              <a:rPr lang="en-US" dirty="0" smtClean="0"/>
              <a:t>nd to support his opinion that “modes of analysis and adherence to standards of clarity … have always distinguished the best philosophy”</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90</a:t>
            </a:fld>
            <a:endParaRPr lang="en-US"/>
          </a:p>
        </p:txBody>
      </p:sp>
    </p:spTree>
    <p:extLst>
      <p:ext uri="{BB962C8B-B14F-4D97-AF65-F5344CB8AC3E}">
        <p14:creationId xmlns:p14="http://schemas.microsoft.com/office/powerpoint/2010/main" val="54640827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Globalization</a:t>
            </a:r>
            <a:endParaRPr lang="en-US" dirty="0"/>
          </a:p>
        </p:txBody>
      </p:sp>
      <p:sp>
        <p:nvSpPr>
          <p:cNvPr id="3" name="Content Placeholder 2"/>
          <p:cNvSpPr>
            <a:spLocks noGrp="1"/>
          </p:cNvSpPr>
          <p:nvPr>
            <p:ph idx="1"/>
          </p:nvPr>
        </p:nvSpPr>
        <p:spPr/>
        <p:txBody>
          <a:bodyPr/>
          <a:lstStyle/>
          <a:p>
            <a:r>
              <a:rPr lang="en-US" dirty="0" smtClean="0"/>
              <a:t>In an age of globalization</a:t>
            </a:r>
          </a:p>
          <a:p>
            <a:pPr lvl="1"/>
            <a:r>
              <a:rPr lang="en-US" dirty="0"/>
              <a:t>e</a:t>
            </a:r>
            <a:r>
              <a:rPr lang="en-US" dirty="0" smtClean="0"/>
              <a:t>stablishing closer ties between the traditions</a:t>
            </a:r>
          </a:p>
          <a:p>
            <a:pPr lvl="1"/>
            <a:r>
              <a:rPr lang="en-US" dirty="0" smtClean="0"/>
              <a:t>cannot eliminate the </a:t>
            </a:r>
            <a:r>
              <a:rPr lang="en-US" dirty="0" err="1" smtClean="0"/>
              <a:t>metaphilosophical</a:t>
            </a:r>
            <a:r>
              <a:rPr lang="en-US" dirty="0" smtClean="0"/>
              <a:t> differences</a:t>
            </a:r>
          </a:p>
          <a:p>
            <a:r>
              <a:rPr lang="en-US" dirty="0" smtClean="0"/>
              <a:t>Theoretical work on a transcultural concept of philosophy is not enough</a:t>
            </a:r>
          </a:p>
          <a:p>
            <a:pPr lvl="1"/>
            <a:r>
              <a:rPr lang="en-US" dirty="0" smtClean="0"/>
              <a:t>It must be supplemented by political efforts in institutions of philosophical teaching and research</a:t>
            </a:r>
          </a:p>
        </p:txBody>
      </p:sp>
      <p:sp>
        <p:nvSpPr>
          <p:cNvPr id="4" name="Slide Number Placeholder 3"/>
          <p:cNvSpPr>
            <a:spLocks noGrp="1"/>
          </p:cNvSpPr>
          <p:nvPr>
            <p:ph type="sldNum" sz="quarter" idx="12"/>
          </p:nvPr>
        </p:nvSpPr>
        <p:spPr/>
        <p:txBody>
          <a:bodyPr/>
          <a:lstStyle/>
          <a:p>
            <a:fld id="{314ECBD7-E299-4981-9F09-05055FC53234}" type="slidenum">
              <a:rPr lang="en-US" smtClean="0"/>
              <a:t>91</a:t>
            </a:fld>
            <a:endParaRPr lang="en-US"/>
          </a:p>
        </p:txBody>
      </p:sp>
    </p:spTree>
    <p:extLst>
      <p:ext uri="{BB962C8B-B14F-4D97-AF65-F5344CB8AC3E}">
        <p14:creationId xmlns:p14="http://schemas.microsoft.com/office/powerpoint/2010/main" val="262217232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Analytic transformation?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a:t>Rorty</a:t>
            </a:r>
            <a:r>
              <a:rPr lang="en-US" dirty="0"/>
              <a:t> believes that increasing professionalization gives analytical philosophers the advantage</a:t>
            </a:r>
          </a:p>
          <a:p>
            <a:pPr lvl="1"/>
            <a:r>
              <a:rPr lang="en-US" dirty="0" smtClean="0"/>
              <a:t>But this is not necessarily the case. </a:t>
            </a:r>
          </a:p>
          <a:p>
            <a:r>
              <a:rPr lang="en-US" dirty="0" smtClean="0"/>
              <a:t>A truly professional professionalization of philosophy would recognize that</a:t>
            </a:r>
          </a:p>
          <a:p>
            <a:pPr lvl="1"/>
            <a:r>
              <a:rPr lang="en-US" dirty="0"/>
              <a:t>t</a:t>
            </a:r>
            <a:r>
              <a:rPr lang="en-US" dirty="0" smtClean="0"/>
              <a:t>ransformations in media and technology point to widening the economy of philosophical issues step-by-step</a:t>
            </a:r>
          </a:p>
          <a:p>
            <a:pPr lvl="1"/>
            <a:r>
              <a:rPr lang="en-US" dirty="0"/>
              <a:t>a</a:t>
            </a:r>
            <a:r>
              <a:rPr lang="en-US" dirty="0" smtClean="0"/>
              <a:t>nd in using the notion of conversational philosophy to bring the self-understanding of analytic philosophers up to date</a:t>
            </a:r>
          </a:p>
          <a:p>
            <a:pPr lvl="1"/>
            <a:r>
              <a:rPr lang="en-US" dirty="0"/>
              <a:t>w</a:t>
            </a:r>
            <a:r>
              <a:rPr lang="en-US" dirty="0" smtClean="0"/>
              <a:t>edding tradition and innovation in a more timely fashion in the disciplinary matrix of philosophy</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92</a:t>
            </a:fld>
            <a:endParaRPr lang="en-US"/>
          </a:p>
        </p:txBody>
      </p:sp>
    </p:spTree>
    <p:extLst>
      <p:ext uri="{BB962C8B-B14F-4D97-AF65-F5344CB8AC3E}">
        <p14:creationId xmlns:p14="http://schemas.microsoft.com/office/powerpoint/2010/main" val="302458457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Secularizing the language-game of truth</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conversational reinterpretation of Davidson’s and </a:t>
            </a:r>
            <a:r>
              <a:rPr lang="en-US" dirty="0" err="1" smtClean="0"/>
              <a:t>Rorty’s</a:t>
            </a:r>
            <a:r>
              <a:rPr lang="en-US" dirty="0" smtClean="0"/>
              <a:t> theories of truth in this article</a:t>
            </a:r>
          </a:p>
          <a:p>
            <a:pPr lvl="1"/>
            <a:r>
              <a:rPr lang="en-US" dirty="0"/>
              <a:t>i</a:t>
            </a:r>
            <a:r>
              <a:rPr lang="en-US" dirty="0" smtClean="0"/>
              <a:t>s an attempt to use narrative means to work out the pioneering role of analytic philosophy</a:t>
            </a:r>
          </a:p>
          <a:p>
            <a:pPr lvl="1"/>
            <a:r>
              <a:rPr lang="en-US" dirty="0"/>
              <a:t>f</a:t>
            </a:r>
            <a:r>
              <a:rPr lang="en-US" dirty="0" smtClean="0"/>
              <a:t>or reshaping our future understanding of ourselves</a:t>
            </a:r>
          </a:p>
          <a:p>
            <a:r>
              <a:rPr lang="en-US" dirty="0" smtClean="0"/>
              <a:t>Both authors are contributing to the creative reinvention of our understanding of truth</a:t>
            </a:r>
          </a:p>
          <a:p>
            <a:pPr lvl="1"/>
            <a:r>
              <a:rPr lang="en-US" dirty="0"/>
              <a:t>a</a:t>
            </a:r>
            <a:r>
              <a:rPr lang="en-US" dirty="0" smtClean="0"/>
              <a:t>t a time when truth has ceased to become a serious point of reference for our cultural self-understanding</a:t>
            </a:r>
          </a:p>
          <a:p>
            <a:r>
              <a:rPr lang="en-US" dirty="0" smtClean="0"/>
              <a:t>Davidson and </a:t>
            </a:r>
            <a:r>
              <a:rPr lang="en-US" dirty="0" err="1" smtClean="0"/>
              <a:t>Rorty</a:t>
            </a:r>
            <a:r>
              <a:rPr lang="en-US" dirty="0" smtClean="0"/>
              <a:t> are engaging in secularizing the language-game of truth in intelligent ways</a:t>
            </a:r>
          </a:p>
          <a:p>
            <a:pPr lvl="1"/>
            <a:r>
              <a:rPr lang="en-US" dirty="0" smtClean="0"/>
              <a:t>showing both science and common sense a path between the Charybdis of realist exaltation and the Scylla of antirealist reduction</a:t>
            </a:r>
            <a:endParaRPr lang="en-US" dirty="0"/>
          </a:p>
        </p:txBody>
      </p:sp>
      <p:sp>
        <p:nvSpPr>
          <p:cNvPr id="4" name="Slide Number Placeholder 3"/>
          <p:cNvSpPr>
            <a:spLocks noGrp="1"/>
          </p:cNvSpPr>
          <p:nvPr>
            <p:ph type="sldNum" sz="quarter" idx="12"/>
          </p:nvPr>
        </p:nvSpPr>
        <p:spPr/>
        <p:txBody>
          <a:bodyPr/>
          <a:lstStyle/>
          <a:p>
            <a:fld id="{314ECBD7-E299-4981-9F09-05055FC53234}" type="slidenum">
              <a:rPr lang="en-US" smtClean="0"/>
              <a:t>93</a:t>
            </a:fld>
            <a:endParaRPr lang="en-US"/>
          </a:p>
        </p:txBody>
      </p:sp>
    </p:spTree>
    <p:extLst>
      <p:ext uri="{BB962C8B-B14F-4D97-AF65-F5344CB8AC3E}">
        <p14:creationId xmlns:p14="http://schemas.microsoft.com/office/powerpoint/2010/main" val="25336190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1964</TotalTime>
  <Words>8233</Words>
  <Application>Microsoft Office PowerPoint</Application>
  <PresentationFormat>Widescreen</PresentationFormat>
  <Paragraphs>738</Paragraphs>
  <Slides>93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93</vt:i4>
      </vt:variant>
    </vt:vector>
  </HeadingPairs>
  <TitlesOfParts>
    <vt:vector size="98" baseType="lpstr">
      <vt:lpstr>Arial</vt:lpstr>
      <vt:lpstr>Calibri</vt:lpstr>
      <vt:lpstr>Calibri Light</vt:lpstr>
      <vt:lpstr>Wingdings</vt:lpstr>
      <vt:lpstr>Office Theme</vt:lpstr>
      <vt:lpstr>Davidson and Rorty on Truth Reshaping Analytic Philosophy for a Transcontinental Conversation </vt:lpstr>
      <vt:lpstr>Performative use of words</vt:lpstr>
      <vt:lpstr>Historical narratives</vt:lpstr>
      <vt:lpstr>Shoving the World-Spirit along</vt:lpstr>
      <vt:lpstr>Purpose of this chapter</vt:lpstr>
      <vt:lpstr>The explanatory notion of truth</vt:lpstr>
      <vt:lpstr>The argument</vt:lpstr>
      <vt:lpstr>Scheme and content</vt:lpstr>
      <vt:lpstr>From Kant to Quine</vt:lpstr>
      <vt:lpstr>Translating the conceptual scheme</vt:lpstr>
      <vt:lpstr>[Hegel’s critique of Kant]</vt:lpstr>
      <vt:lpstr>Tarski’s Convention T</vt:lpstr>
      <vt:lpstr>Davidson’s development of Tarski</vt:lpstr>
      <vt:lpstr>Translations</vt:lpstr>
      <vt:lpstr>Concept-relative schemes defy translation</vt:lpstr>
      <vt:lpstr>Conclusion</vt:lpstr>
      <vt:lpstr>[A priori structuring of experience]</vt:lpstr>
      <vt:lpstr>[Object and subject]</vt:lpstr>
      <vt:lpstr>[Where is the cat?]</vt:lpstr>
      <vt:lpstr>[Knowing the framework itself]</vt:lpstr>
      <vt:lpstr>[Foucault on uses of truth]</vt:lpstr>
      <vt:lpstr>[Experiential truth]</vt:lpstr>
      <vt:lpstr>[Going against the regime]</vt:lpstr>
      <vt:lpstr>[Gadamer’s experiential concept of truth]</vt:lpstr>
      <vt:lpstr>1) Davidson appeals to Rorty</vt:lpstr>
      <vt:lpstr>But truth is still necessary</vt:lpstr>
      <vt:lpstr>How to overcome skepticism</vt:lpstr>
      <vt:lpstr>2) The microstructure of correspondence</vt:lpstr>
      <vt:lpstr>The ideal point of convergence</vt:lpstr>
      <vt:lpstr>[Historical antecedents]</vt:lpstr>
      <vt:lpstr>Pierce’s solution is also fishy</vt:lpstr>
      <vt:lpstr>Science doesn’t converge (Kuhn)</vt:lpstr>
      <vt:lpstr>Radicalizing Davidson</vt:lpstr>
      <vt:lpstr>From consensus back to correspondence </vt:lpstr>
      <vt:lpstr>Coherence theories go next</vt:lpstr>
      <vt:lpstr>Davidson’s progress</vt:lpstr>
      <vt:lpstr>A principle of charity</vt:lpstr>
      <vt:lpstr>Gavagai</vt:lpstr>
      <vt:lpstr>Hermeneutic triangulation</vt:lpstr>
      <vt:lpstr>Coherence yields correspondence</vt:lpstr>
      <vt:lpstr>A realist view of truth</vt:lpstr>
      <vt:lpstr>Davidson deflates truth  and the philosophy of languate</vt:lpstr>
      <vt:lpstr>The skeptic replies</vt:lpstr>
      <vt:lpstr>No job left for philosophers</vt:lpstr>
      <vt:lpstr>Davidson was a bit misleading</vt:lpstr>
      <vt:lpstr>Nonexplanatory uses of “true”</vt:lpstr>
      <vt:lpstr>External and internal perspectives</vt:lpstr>
      <vt:lpstr>The three uses are equal</vt:lpstr>
      <vt:lpstr>[Recall James on “truth” in psycho-physical research]</vt:lpstr>
      <vt:lpstr>Bringing pragmatism up to date</vt:lpstr>
      <vt:lpstr>Davidson’s reductionism?</vt:lpstr>
      <vt:lpstr>3) Telling the sceptic to get lost</vt:lpstr>
      <vt:lpstr>What is truth?</vt:lpstr>
      <vt:lpstr>Neither realism nor antirealism</vt:lpstr>
      <vt:lpstr>The usual complaint about correspondence</vt:lpstr>
      <vt:lpstr>Truth is not an epistemic relation</vt:lpstr>
      <vt:lpstr>We could all be wrong</vt:lpstr>
      <vt:lpstr>What did the realist actually say?</vt:lpstr>
      <vt:lpstr>The real objection to correspondence theories</vt:lpstr>
      <vt:lpstr>How describe the terms of the relation?</vt:lpstr>
      <vt:lpstr>What about the conceptual frame of reference?</vt:lpstr>
      <vt:lpstr>Dropping correspondence to the universe</vt:lpstr>
      <vt:lpstr>Is a thing what it is? </vt:lpstr>
      <vt:lpstr>Simplifying all this</vt:lpstr>
      <vt:lpstr>Criticizing coherence theories</vt:lpstr>
      <vt:lpstr>Coherence is not enough</vt:lpstr>
      <vt:lpstr>Back to the field linguist</vt:lpstr>
      <vt:lpstr>Rorty on uses of true</vt:lpstr>
      <vt:lpstr>Remaining differences</vt:lpstr>
      <vt:lpstr>A theory of truth is for …</vt:lpstr>
      <vt:lpstr>4) Rorty’s reaction</vt:lpstr>
      <vt:lpstr>Description, meaning and rationality</vt:lpstr>
      <vt:lpstr>What does “true” explain?</vt:lpstr>
      <vt:lpstr>Why do we use the same word?</vt:lpstr>
      <vt:lpstr>5) Davidson agrees with the second objection</vt:lpstr>
      <vt:lpstr>Truth is one golden apple among others</vt:lpstr>
      <vt:lpstr>6) Rorty deflates terms</vt:lpstr>
      <vt:lpstr>Metaphilosophical analysis</vt:lpstr>
      <vt:lpstr>Davidson shines apples; Rorty slices them</vt:lpstr>
      <vt:lpstr>Normative uses don’t need much thought</vt:lpstr>
      <vt:lpstr>Davidson creates pseudoproblems</vt:lpstr>
      <vt:lpstr>Two perspectives on truth</vt:lpstr>
      <vt:lpstr>What is the basis of the disquotational theory?</vt:lpstr>
      <vt:lpstr>The truth machine</vt:lpstr>
      <vt:lpstr>A scientific abstraction</vt:lpstr>
      <vt:lpstr>Conclusion: Narrow and broad analysis</vt:lpstr>
      <vt:lpstr>The analytic tension</vt:lpstr>
      <vt:lpstr>Systematic explanations of the pseudoness</vt:lpstr>
      <vt:lpstr>The Continental tension</vt:lpstr>
      <vt:lpstr>Rorty and Davidson as Continental philosophers</vt:lpstr>
      <vt:lpstr>Globalization</vt:lpstr>
      <vt:lpstr>Analytic transformation?</vt:lpstr>
      <vt:lpstr>Secularizing the language-game of truth</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Davidson and Rorty on Truth Reshaping Analytic Philosophy for a Transcontinental Conversation </dc:title>
  <dc:creator>Lawler, James</dc:creator>
  <cp:lastModifiedBy>Lawler, James</cp:lastModifiedBy>
  <cp:revision>150</cp:revision>
  <dcterms:created xsi:type="dcterms:W3CDTF">2017-09-21T20:25:54Z</dcterms:created>
  <dcterms:modified xsi:type="dcterms:W3CDTF">2018-04-26T17:45:16Z</dcterms:modified>
</cp:coreProperties>
</file>