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2"/>
  </p:notesMasterIdLst>
  <p:sldIdLst>
    <p:sldId id="256" r:id="rId2"/>
    <p:sldId id="257" r:id="rId3"/>
    <p:sldId id="258" r:id="rId4"/>
    <p:sldId id="356" r:id="rId5"/>
    <p:sldId id="259" r:id="rId6"/>
    <p:sldId id="260" r:id="rId7"/>
    <p:sldId id="335" r:id="rId8"/>
    <p:sldId id="261" r:id="rId9"/>
    <p:sldId id="262" r:id="rId10"/>
    <p:sldId id="263" r:id="rId11"/>
    <p:sldId id="301" r:id="rId12"/>
    <p:sldId id="357" r:id="rId13"/>
    <p:sldId id="355" r:id="rId14"/>
    <p:sldId id="378" r:id="rId15"/>
    <p:sldId id="284" r:id="rId16"/>
    <p:sldId id="286" r:id="rId17"/>
    <p:sldId id="287" r:id="rId18"/>
    <p:sldId id="288" r:id="rId19"/>
    <p:sldId id="289" r:id="rId20"/>
    <p:sldId id="290" r:id="rId21"/>
    <p:sldId id="291" r:id="rId22"/>
    <p:sldId id="285" r:id="rId23"/>
    <p:sldId id="302" r:id="rId24"/>
    <p:sldId id="292" r:id="rId25"/>
    <p:sldId id="379" r:id="rId26"/>
    <p:sldId id="293" r:id="rId27"/>
    <p:sldId id="294" r:id="rId28"/>
    <p:sldId id="295" r:id="rId29"/>
    <p:sldId id="296" r:id="rId30"/>
    <p:sldId id="297" r:id="rId31"/>
    <p:sldId id="298" r:id="rId32"/>
    <p:sldId id="299" r:id="rId33"/>
    <p:sldId id="300" r:id="rId34"/>
    <p:sldId id="380" r:id="rId35"/>
    <p:sldId id="303" r:id="rId36"/>
    <p:sldId id="304" r:id="rId37"/>
    <p:sldId id="305" r:id="rId38"/>
    <p:sldId id="386" r:id="rId39"/>
    <p:sldId id="387" r:id="rId40"/>
    <p:sldId id="405" r:id="rId41"/>
    <p:sldId id="388" r:id="rId42"/>
    <p:sldId id="389" r:id="rId43"/>
    <p:sldId id="390" r:id="rId44"/>
    <p:sldId id="391" r:id="rId45"/>
    <p:sldId id="392" r:id="rId46"/>
    <p:sldId id="393" r:id="rId47"/>
    <p:sldId id="381" r:id="rId48"/>
    <p:sldId id="306" r:id="rId49"/>
    <p:sldId id="307" r:id="rId50"/>
    <p:sldId id="308" r:id="rId51"/>
    <p:sldId id="309" r:id="rId52"/>
    <p:sldId id="310" r:id="rId53"/>
    <p:sldId id="311" r:id="rId54"/>
    <p:sldId id="312" r:id="rId55"/>
    <p:sldId id="313" r:id="rId56"/>
    <p:sldId id="382" r:id="rId57"/>
    <p:sldId id="314" r:id="rId58"/>
    <p:sldId id="315" r:id="rId59"/>
    <p:sldId id="316" r:id="rId60"/>
    <p:sldId id="317" r:id="rId61"/>
    <p:sldId id="318" r:id="rId62"/>
    <p:sldId id="319" r:id="rId63"/>
    <p:sldId id="320" r:id="rId64"/>
    <p:sldId id="321" r:id="rId65"/>
    <p:sldId id="322" r:id="rId66"/>
    <p:sldId id="383" r:id="rId67"/>
    <p:sldId id="323" r:id="rId68"/>
    <p:sldId id="324" r:id="rId69"/>
    <p:sldId id="326" r:id="rId70"/>
    <p:sldId id="327" r:id="rId71"/>
    <p:sldId id="384" r:id="rId72"/>
    <p:sldId id="385" r:id="rId73"/>
    <p:sldId id="394" r:id="rId74"/>
    <p:sldId id="395" r:id="rId75"/>
    <p:sldId id="396" r:id="rId76"/>
    <p:sldId id="397" r:id="rId77"/>
    <p:sldId id="398" r:id="rId78"/>
    <p:sldId id="399" r:id="rId79"/>
    <p:sldId id="400" r:id="rId80"/>
    <p:sldId id="401" r:id="rId81"/>
    <p:sldId id="402" r:id="rId82"/>
    <p:sldId id="403" r:id="rId83"/>
    <p:sldId id="404" r:id="rId84"/>
    <p:sldId id="328" r:id="rId85"/>
    <p:sldId id="329" r:id="rId86"/>
    <p:sldId id="331" r:id="rId87"/>
    <p:sldId id="332" r:id="rId88"/>
    <p:sldId id="333" r:id="rId89"/>
    <p:sldId id="334" r:id="rId90"/>
    <p:sldId id="358" r:id="rId9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9" autoAdjust="0"/>
    <p:restoredTop sz="94660"/>
  </p:normalViewPr>
  <p:slideViewPr>
    <p:cSldViewPr snapToGrid="0">
      <p:cViewPr varScale="1">
        <p:scale>
          <a:sx n="104" d="100"/>
          <a:sy n="104" d="100"/>
        </p:scale>
        <p:origin x="15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8D6A1D-6F20-49A8-B5D7-E8474383ACE6}" type="datetimeFigureOut">
              <a:rPr lang="en-US" smtClean="0"/>
              <a:t>4/16/2018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5C210F-2570-41D1-BC55-6CAB359BF81B}" type="slidenum">
              <a:rPr lang="en-US" smtClean="0"/>
              <a:t>‹#›</a:t>
            </a:fld>
            <a:endParaRPr lang="en-US"/>
          </a:p>
        </p:txBody>
      </p:sp>
    </p:spTree>
    <p:extLst>
      <p:ext uri="{BB962C8B-B14F-4D97-AF65-F5344CB8AC3E}">
        <p14:creationId xmlns:p14="http://schemas.microsoft.com/office/powerpoint/2010/main" val="31857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03C3416-E671-4E10-B809-C7C8367054CB}" type="datetime1">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330735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2A3B2E-9EFC-48A3-9758-087EDDACC727}" type="datetime1">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893875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3FECDB-C5AF-4243-8C5A-0E39524591CF}" type="datetime1">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3659122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84B715B-2743-4704-A2C3-AED3589BBC4F}" type="datetime1">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1640557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257482-4DDA-4FE5-A671-1BBEFCDE36D1}" type="datetime1">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191219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2A1785-7392-416F-9FC3-1682B690D379}" type="datetime1">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478461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8EDAF9-D5C6-463A-8E5F-B095086C1AF2}" type="datetime1">
              <a:rPr lang="en-US" smtClean="0"/>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1191185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189CAF-E3E8-4115-86F0-388431B0BF28}" type="datetime1">
              <a:rPr lang="en-US" smtClean="0"/>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178595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0953-526C-45C1-BC79-07C1D47C324F}" type="datetime1">
              <a:rPr lang="en-US" smtClean="0"/>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214492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7148D6-1E83-4407-AED7-378B313C8247}" type="datetime1">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1476079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AB6A94C-27D7-41E5-8C96-BD7D1C9D0592}" type="datetime1">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134FA-70E4-4DE8-8765-3757378B2B20}" type="slidenum">
              <a:rPr lang="en-US" smtClean="0"/>
              <a:t>‹#›</a:t>
            </a:fld>
            <a:endParaRPr lang="en-US"/>
          </a:p>
        </p:txBody>
      </p:sp>
    </p:spTree>
    <p:extLst>
      <p:ext uri="{BB962C8B-B14F-4D97-AF65-F5344CB8AC3E}">
        <p14:creationId xmlns:p14="http://schemas.microsoft.com/office/powerpoint/2010/main" val="299859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68379-21BF-46A0-9E53-15A835D8C814}" type="datetime1">
              <a:rPr lang="en-US" smtClean="0"/>
              <a:t>4/16/2018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134FA-70E4-4DE8-8765-3757378B2B20}" type="slidenum">
              <a:rPr lang="en-US" smtClean="0"/>
              <a:t>‹#›</a:t>
            </a:fld>
            <a:endParaRPr lang="en-US"/>
          </a:p>
        </p:txBody>
      </p:sp>
    </p:spTree>
    <p:extLst>
      <p:ext uri="{BB962C8B-B14F-4D97-AF65-F5344CB8AC3E}">
        <p14:creationId xmlns:p14="http://schemas.microsoft.com/office/powerpoint/2010/main" val="270234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Hermeneutic_circle"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Illuminating Language</a:t>
            </a:r>
            <a:br>
              <a:rPr lang="en-US" sz="4800" dirty="0" smtClean="0"/>
            </a:br>
            <a:r>
              <a:rPr lang="en-US" sz="4800" dirty="0" smtClean="0"/>
              <a:t>Interpretation and Understanding in </a:t>
            </a:r>
            <a:r>
              <a:rPr lang="en-US" sz="4800" dirty="0" err="1" smtClean="0"/>
              <a:t>Gadamer</a:t>
            </a:r>
            <a:r>
              <a:rPr lang="en-US" sz="4800" dirty="0" smtClean="0"/>
              <a:t> and Davidson</a:t>
            </a:r>
            <a:endParaRPr lang="en-US" sz="4800" dirty="0"/>
          </a:p>
        </p:txBody>
      </p:sp>
      <p:sp>
        <p:nvSpPr>
          <p:cNvPr id="3" name="Subtitle 2"/>
          <p:cNvSpPr>
            <a:spLocks noGrp="1"/>
          </p:cNvSpPr>
          <p:nvPr>
            <p:ph type="subTitle" idx="1"/>
          </p:nvPr>
        </p:nvSpPr>
        <p:spPr/>
        <p:txBody>
          <a:bodyPr/>
          <a:lstStyle/>
          <a:p>
            <a:r>
              <a:rPr lang="en-US" dirty="0" err="1" smtClean="0"/>
              <a:t>Byørn</a:t>
            </a:r>
            <a:r>
              <a:rPr lang="en-US" dirty="0" smtClean="0"/>
              <a:t> </a:t>
            </a:r>
            <a:r>
              <a:rPr lang="en-US" dirty="0" err="1" smtClean="0"/>
              <a:t>Torgrim</a:t>
            </a:r>
            <a:r>
              <a:rPr lang="en-US" dirty="0" smtClean="0"/>
              <a:t> </a:t>
            </a:r>
            <a:r>
              <a:rPr lang="en-US" dirty="0" err="1" smtClean="0"/>
              <a:t>Ramberg</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a:t>
            </a:fld>
            <a:endParaRPr lang="en-US"/>
          </a:p>
        </p:txBody>
      </p:sp>
    </p:spTree>
    <p:extLst>
      <p:ext uri="{BB962C8B-B14F-4D97-AF65-F5344CB8AC3E}">
        <p14:creationId xmlns:p14="http://schemas.microsoft.com/office/powerpoint/2010/main" val="1538959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is to see utterances as elements of a whole</a:t>
            </a:r>
            <a:endParaRPr lang="en-US" dirty="0"/>
          </a:p>
        </p:txBody>
      </p:sp>
      <p:sp>
        <p:nvSpPr>
          <p:cNvPr id="3" name="Content Placeholder 2"/>
          <p:cNvSpPr>
            <a:spLocks noGrp="1"/>
          </p:cNvSpPr>
          <p:nvPr>
            <p:ph idx="1"/>
          </p:nvPr>
        </p:nvSpPr>
        <p:spPr/>
        <p:txBody>
          <a:bodyPr>
            <a:normAutofit/>
          </a:bodyPr>
          <a:lstStyle/>
          <a:p>
            <a:r>
              <a:rPr lang="en-US" dirty="0" smtClean="0"/>
              <a:t>The fore-conception of completeness governs all understanding</a:t>
            </a:r>
          </a:p>
          <a:p>
            <a:pPr lvl="1"/>
            <a:r>
              <a:rPr lang="en-US" dirty="0" smtClean="0"/>
              <a:t>all successful interpretation of texts and other expressions</a:t>
            </a:r>
          </a:p>
          <a:p>
            <a:r>
              <a:rPr lang="en-US" dirty="0" smtClean="0"/>
              <a:t>Coming to understand someone in communication</a:t>
            </a:r>
          </a:p>
          <a:p>
            <a:pPr lvl="1"/>
            <a:r>
              <a:rPr lang="en-US" dirty="0"/>
              <a:t>i</a:t>
            </a:r>
            <a:r>
              <a:rPr lang="en-US" dirty="0" smtClean="0"/>
              <a:t>s to see her utterances as elements of a whole</a:t>
            </a:r>
          </a:p>
          <a:p>
            <a:pPr lvl="1"/>
            <a:r>
              <a:rPr lang="en-US" dirty="0"/>
              <a:t>t</a:t>
            </a:r>
            <a:r>
              <a:rPr lang="en-US" dirty="0" smtClean="0"/>
              <a:t>hat represents a </a:t>
            </a:r>
            <a:r>
              <a:rPr lang="en-US" i="1" dirty="0" smtClean="0"/>
              <a:t>coherent</a:t>
            </a:r>
            <a:r>
              <a:rPr lang="en-US" dirty="0" smtClean="0"/>
              <a:t> point of view on the subject matter</a:t>
            </a:r>
          </a:p>
        </p:txBody>
      </p:sp>
      <p:sp>
        <p:nvSpPr>
          <p:cNvPr id="4" name="Slide Number Placeholder 3"/>
          <p:cNvSpPr>
            <a:spLocks noGrp="1"/>
          </p:cNvSpPr>
          <p:nvPr>
            <p:ph type="sldNum" sz="quarter" idx="12"/>
          </p:nvPr>
        </p:nvSpPr>
        <p:spPr/>
        <p:txBody>
          <a:bodyPr/>
          <a:lstStyle/>
          <a:p>
            <a:fld id="{8C2134FA-70E4-4DE8-8765-3757378B2B20}" type="slidenum">
              <a:rPr lang="en-US" smtClean="0"/>
              <a:t>10</a:t>
            </a:fld>
            <a:endParaRPr lang="en-US"/>
          </a:p>
        </p:txBody>
      </p:sp>
    </p:spTree>
    <p:extLst>
      <p:ext uri="{BB962C8B-B14F-4D97-AF65-F5344CB8AC3E}">
        <p14:creationId xmlns:p14="http://schemas.microsoft.com/office/powerpoint/2010/main" val="350351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and truth</a:t>
            </a:r>
            <a:endParaRPr lang="en-US" dirty="0"/>
          </a:p>
        </p:txBody>
      </p:sp>
      <p:sp>
        <p:nvSpPr>
          <p:cNvPr id="3" name="Content Placeholder 2"/>
          <p:cNvSpPr>
            <a:spLocks noGrp="1"/>
          </p:cNvSpPr>
          <p:nvPr>
            <p:ph idx="1"/>
          </p:nvPr>
        </p:nvSpPr>
        <p:spPr/>
        <p:txBody>
          <a:bodyPr/>
          <a:lstStyle/>
          <a:p>
            <a:r>
              <a:rPr lang="en-US" dirty="0"/>
              <a:t>This is not to equate coherence and truth</a:t>
            </a:r>
          </a:p>
          <a:p>
            <a:pPr lvl="1"/>
            <a:r>
              <a:rPr lang="en-US" dirty="0"/>
              <a:t>or reduce truth to coherence</a:t>
            </a:r>
          </a:p>
          <a:p>
            <a:r>
              <a:rPr lang="en-US" dirty="0"/>
              <a:t>The part-whole coherence that we come to understand through dialogue is a coherence owed to truth</a:t>
            </a:r>
          </a:p>
          <a:p>
            <a:pPr lvl="1"/>
            <a:r>
              <a:rPr lang="en-US" dirty="0"/>
              <a:t>The coherence of her expression comes to us by taking it as one from which truth is in view</a:t>
            </a:r>
          </a:p>
          <a:p>
            <a:r>
              <a:rPr lang="en-US" dirty="0"/>
              <a:t>In conversation, a mutual grasp of truth is what makes meaning available</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11</a:t>
            </a:fld>
            <a:endParaRPr lang="en-US"/>
          </a:p>
        </p:txBody>
      </p:sp>
    </p:spTree>
    <p:extLst>
      <p:ext uri="{BB962C8B-B14F-4D97-AF65-F5344CB8AC3E}">
        <p14:creationId xmlns:p14="http://schemas.microsoft.com/office/powerpoint/2010/main" val="758759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Davidson</a:t>
            </a:r>
            <a:endParaRPr lang="en-US" dirty="0"/>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12</a:t>
            </a:fld>
            <a:endParaRPr lang="en-US"/>
          </a:p>
        </p:txBody>
      </p:sp>
    </p:spTree>
    <p:extLst>
      <p:ext uri="{BB962C8B-B14F-4D97-AF65-F5344CB8AC3E}">
        <p14:creationId xmlns:p14="http://schemas.microsoft.com/office/powerpoint/2010/main" val="3780092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philosophical goal of radical interpretation?</a:t>
            </a:r>
            <a:endParaRPr lang="en-US" dirty="0"/>
          </a:p>
        </p:txBody>
      </p:sp>
      <p:sp>
        <p:nvSpPr>
          <p:cNvPr id="3" name="Content Placeholder 2"/>
          <p:cNvSpPr>
            <a:spLocks noGrp="1"/>
          </p:cNvSpPr>
          <p:nvPr>
            <p:ph idx="1"/>
          </p:nvPr>
        </p:nvSpPr>
        <p:spPr/>
        <p:txBody>
          <a:bodyPr>
            <a:normAutofit/>
          </a:bodyPr>
          <a:lstStyle/>
          <a:p>
            <a:r>
              <a:rPr lang="en-US" dirty="0" smtClean="0"/>
              <a:t>Davidson’s “Radical interpretation” shows how</a:t>
            </a:r>
          </a:p>
          <a:p>
            <a:pPr lvl="1"/>
            <a:r>
              <a:rPr lang="en-US" dirty="0"/>
              <a:t>t</a:t>
            </a:r>
            <a:r>
              <a:rPr lang="en-US" dirty="0" smtClean="0"/>
              <a:t>he general knowledge that the creature is an agent</a:t>
            </a:r>
          </a:p>
          <a:p>
            <a:pPr lvl="1"/>
            <a:r>
              <a:rPr lang="en-US" dirty="0"/>
              <a:t>c</a:t>
            </a:r>
            <a:r>
              <a:rPr lang="en-US" dirty="0" smtClean="0"/>
              <a:t>an frame observations of its behavior</a:t>
            </a:r>
          </a:p>
          <a:p>
            <a:pPr lvl="1"/>
            <a:r>
              <a:rPr lang="en-US" dirty="0"/>
              <a:t>t</a:t>
            </a:r>
            <a:r>
              <a:rPr lang="en-US" dirty="0" smtClean="0"/>
              <a:t>o yield fine-gained knowledge of its language and attitudes</a:t>
            </a:r>
          </a:p>
          <a:p>
            <a:r>
              <a:rPr lang="en-US" dirty="0" smtClean="0"/>
              <a:t>We (</a:t>
            </a:r>
            <a:r>
              <a:rPr lang="en-US" dirty="0" err="1" smtClean="0"/>
              <a:t>Ramberg</a:t>
            </a:r>
            <a:r>
              <a:rPr lang="en-US" dirty="0" smtClean="0"/>
              <a:t>) ask: What philosophical goal is thereby achieved?</a:t>
            </a:r>
          </a:p>
        </p:txBody>
      </p:sp>
      <p:sp>
        <p:nvSpPr>
          <p:cNvPr id="4" name="Slide Number Placeholder 3"/>
          <p:cNvSpPr>
            <a:spLocks noGrp="1"/>
          </p:cNvSpPr>
          <p:nvPr>
            <p:ph type="sldNum" sz="quarter" idx="12"/>
          </p:nvPr>
        </p:nvSpPr>
        <p:spPr/>
        <p:txBody>
          <a:bodyPr/>
          <a:lstStyle/>
          <a:p>
            <a:fld id="{8C2134FA-70E4-4DE8-8765-3757378B2B20}" type="slidenum">
              <a:rPr lang="en-US" smtClean="0"/>
              <a:t>13</a:t>
            </a:fld>
            <a:endParaRPr lang="en-US"/>
          </a:p>
        </p:txBody>
      </p:sp>
    </p:spTree>
    <p:extLst>
      <p:ext uri="{BB962C8B-B14F-4D97-AF65-F5344CB8AC3E}">
        <p14:creationId xmlns:p14="http://schemas.microsoft.com/office/powerpoint/2010/main" val="432210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Gavagai</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The interpretation is radical where the interpreter doesn’t understand the language</a:t>
            </a:r>
          </a:p>
          <a:p>
            <a:pPr lvl="1"/>
            <a:r>
              <a:rPr lang="en-US" dirty="0" smtClean="0"/>
              <a:t>E.g., an anthropologist comes into a society whose language she doesn’t understand at all</a:t>
            </a:r>
          </a:p>
          <a:p>
            <a:pPr lvl="1"/>
            <a:r>
              <a:rPr lang="en-US" dirty="0" smtClean="0"/>
              <a:t>How does she learn this language?</a:t>
            </a:r>
          </a:p>
          <a:p>
            <a:r>
              <a:rPr lang="en-US" dirty="0" smtClean="0"/>
              <a:t>E.g., the speaker of the foreign language says “</a:t>
            </a:r>
            <a:r>
              <a:rPr lang="en-US" dirty="0" err="1" smtClean="0"/>
              <a:t>Gavagai</a:t>
            </a:r>
            <a:r>
              <a:rPr lang="en-US" dirty="0" smtClean="0"/>
              <a:t>”</a:t>
            </a:r>
          </a:p>
          <a:p>
            <a:pPr lvl="1"/>
            <a:r>
              <a:rPr lang="en-US" dirty="0" smtClean="0"/>
              <a:t>And the interpreter notes that he is looking at a rabbit leaping out from behind a tree</a:t>
            </a:r>
          </a:p>
          <a:p>
            <a:pPr lvl="1"/>
            <a:r>
              <a:rPr lang="en-US" dirty="0" smtClean="0"/>
              <a:t>She forms the hypothesis that “</a:t>
            </a:r>
            <a:r>
              <a:rPr lang="en-US" dirty="0" err="1" smtClean="0"/>
              <a:t>Gavagai</a:t>
            </a:r>
            <a:r>
              <a:rPr lang="en-US" dirty="0" smtClean="0"/>
              <a:t>” means “rabbit”</a:t>
            </a:r>
          </a:p>
          <a:p>
            <a:r>
              <a:rPr lang="en-US" dirty="0" smtClean="0"/>
              <a:t>And continues from there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14</a:t>
            </a:fld>
            <a:endParaRPr lang="en-US"/>
          </a:p>
        </p:txBody>
      </p:sp>
    </p:spTree>
    <p:extLst>
      <p:ext uri="{BB962C8B-B14F-4D97-AF65-F5344CB8AC3E}">
        <p14:creationId xmlns:p14="http://schemas.microsoft.com/office/powerpoint/2010/main" val="3850604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questions</a:t>
            </a:r>
            <a:endParaRPr lang="en-US" dirty="0"/>
          </a:p>
        </p:txBody>
      </p:sp>
      <p:sp>
        <p:nvSpPr>
          <p:cNvPr id="3" name="Content Placeholder 2"/>
          <p:cNvSpPr>
            <a:spLocks noGrp="1"/>
          </p:cNvSpPr>
          <p:nvPr>
            <p:ph idx="1"/>
          </p:nvPr>
        </p:nvSpPr>
        <p:spPr/>
        <p:txBody>
          <a:bodyPr>
            <a:normAutofit lnSpcReduction="10000"/>
          </a:bodyPr>
          <a:lstStyle/>
          <a:p>
            <a:r>
              <a:rPr lang="en-US" dirty="0" err="1" smtClean="0"/>
              <a:t>Ramberg</a:t>
            </a:r>
            <a:r>
              <a:rPr lang="en-US" dirty="0" smtClean="0"/>
              <a:t> cites Davidson in “Radical Interpretation”: </a:t>
            </a:r>
          </a:p>
          <a:p>
            <a:r>
              <a:rPr lang="en-US" dirty="0" smtClean="0"/>
              <a:t>Kurt </a:t>
            </a:r>
            <a:r>
              <a:rPr lang="en-US" dirty="0"/>
              <a:t>“utters the words ‘</a:t>
            </a:r>
            <a:r>
              <a:rPr lang="en-US" dirty="0" err="1"/>
              <a:t>Es</a:t>
            </a:r>
            <a:r>
              <a:rPr lang="en-US" dirty="0"/>
              <a:t> </a:t>
            </a:r>
            <a:r>
              <a:rPr lang="en-US" dirty="0" err="1"/>
              <a:t>regnet</a:t>
            </a:r>
            <a:r>
              <a:rPr lang="en-US" dirty="0"/>
              <a:t>’ </a:t>
            </a:r>
            <a:endParaRPr lang="en-US" dirty="0" smtClean="0"/>
          </a:p>
          <a:p>
            <a:pPr lvl="1"/>
            <a:r>
              <a:rPr lang="en-US" dirty="0" smtClean="0"/>
              <a:t>and </a:t>
            </a:r>
            <a:r>
              <a:rPr lang="en-US" dirty="0"/>
              <a:t>under the right conditions we know that he has said that it is raining. </a:t>
            </a:r>
            <a:endParaRPr lang="en-US" dirty="0" smtClean="0"/>
          </a:p>
          <a:p>
            <a:r>
              <a:rPr lang="en-US" dirty="0" smtClean="0"/>
              <a:t>Having </a:t>
            </a:r>
            <a:r>
              <a:rPr lang="en-US" dirty="0"/>
              <a:t>identified his utterance as intentional and linguistic, we are able to go on to interpret his words; </a:t>
            </a:r>
            <a:endParaRPr lang="en-US" dirty="0" smtClean="0"/>
          </a:p>
          <a:p>
            <a:pPr lvl="1"/>
            <a:r>
              <a:rPr lang="en-US" dirty="0" smtClean="0"/>
              <a:t>we </a:t>
            </a:r>
            <a:r>
              <a:rPr lang="en-US" dirty="0"/>
              <a:t>can say what his words, on that occasion, meant. </a:t>
            </a:r>
            <a:endParaRPr lang="en-US" dirty="0" smtClean="0"/>
          </a:p>
          <a:p>
            <a:r>
              <a:rPr lang="en-US" dirty="0" smtClean="0"/>
              <a:t>[1] What </a:t>
            </a:r>
            <a:r>
              <a:rPr lang="en-US" dirty="0"/>
              <a:t>could we know that would enable us to do this? </a:t>
            </a:r>
            <a:endParaRPr lang="en-US" dirty="0" smtClean="0"/>
          </a:p>
          <a:p>
            <a:r>
              <a:rPr lang="en-US" dirty="0" smtClean="0"/>
              <a:t>[2] How </a:t>
            </a:r>
            <a:r>
              <a:rPr lang="en-US" dirty="0"/>
              <a:t>could be come to know it?”</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15</a:t>
            </a:fld>
            <a:endParaRPr lang="en-US"/>
          </a:p>
        </p:txBody>
      </p:sp>
    </p:spTree>
    <p:extLst>
      <p:ext uri="{BB962C8B-B14F-4D97-AF65-F5344CB8AC3E}">
        <p14:creationId xmlns:p14="http://schemas.microsoft.com/office/powerpoint/2010/main" val="1561173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about actual knowledge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Having set his topic, Davidson immediately distances this from our </a:t>
            </a:r>
            <a:r>
              <a:rPr lang="en-US" i="1" dirty="0" smtClean="0"/>
              <a:t>actual</a:t>
            </a:r>
            <a:r>
              <a:rPr lang="en-US" dirty="0" smtClean="0"/>
              <a:t> linguistic practice</a:t>
            </a:r>
          </a:p>
          <a:p>
            <a:r>
              <a:rPr lang="en-US" dirty="0" smtClean="0"/>
              <a:t>The first question </a:t>
            </a:r>
          </a:p>
          <a:p>
            <a:pPr lvl="1"/>
            <a:r>
              <a:rPr lang="en-US" dirty="0" smtClean="0"/>
              <a:t>is independent of what we </a:t>
            </a:r>
            <a:r>
              <a:rPr lang="en-US" i="1" dirty="0" smtClean="0"/>
              <a:t>in fact </a:t>
            </a:r>
            <a:r>
              <a:rPr lang="en-US" dirty="0" smtClean="0"/>
              <a:t>know that enables us to understand </a:t>
            </a:r>
          </a:p>
          <a:p>
            <a:r>
              <a:rPr lang="en-US" dirty="0" smtClean="0"/>
              <a:t>The second question is “doubly hypothetical” </a:t>
            </a:r>
          </a:p>
          <a:p>
            <a:pPr lvl="1"/>
            <a:r>
              <a:rPr lang="en-US" dirty="0" smtClean="0"/>
              <a:t>“given a theory that would make interpretation possible, </a:t>
            </a:r>
          </a:p>
          <a:p>
            <a:pPr lvl="1"/>
            <a:r>
              <a:rPr lang="en-US" dirty="0" smtClean="0"/>
              <a:t>what evidence plausibly available to a potential interpreter would support the theory to a reasonable degree?”</a:t>
            </a:r>
          </a:p>
          <a:p>
            <a:r>
              <a:rPr lang="en-US" dirty="0" smtClean="0"/>
              <a:t>The first is a “how-possible question” (John McDowell)</a:t>
            </a:r>
          </a:p>
          <a:p>
            <a:pPr lvl="1"/>
            <a:r>
              <a:rPr lang="en-US" dirty="0" smtClean="0"/>
              <a:t>i.e., it is not about actual knowledge </a:t>
            </a:r>
          </a:p>
          <a:p>
            <a:pPr lvl="1"/>
            <a:r>
              <a:rPr lang="en-US" dirty="0" smtClean="0"/>
              <a:t>but “the ground of the possibility” [Kant</a:t>
            </a:r>
            <a:r>
              <a:rPr lang="en-US" dirty="0"/>
              <a:t>]</a:t>
            </a:r>
            <a:r>
              <a:rPr lang="en-US" dirty="0" smtClean="0"/>
              <a:t> of interpretation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16</a:t>
            </a:fld>
            <a:endParaRPr lang="en-US"/>
          </a:p>
        </p:txBody>
      </p:sp>
    </p:spTree>
    <p:extLst>
      <p:ext uri="{BB962C8B-B14F-4D97-AF65-F5344CB8AC3E}">
        <p14:creationId xmlns:p14="http://schemas.microsoft.com/office/powerpoint/2010/main" val="2868177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kind of evidence is available?</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the difficulty in the face of which the possibility of interpretation is to be established?</a:t>
            </a:r>
          </a:p>
          <a:p>
            <a:pPr lvl="1"/>
            <a:r>
              <a:rPr lang="en-US" dirty="0" smtClean="0"/>
              <a:t>The phrase “evidence plausibly available to an interpreter” </a:t>
            </a:r>
          </a:p>
          <a:p>
            <a:pPr lvl="1"/>
            <a:r>
              <a:rPr lang="en-US" dirty="0" smtClean="0"/>
              <a:t>points to a problematic involving the evidence that would support the theory to be constructed </a:t>
            </a:r>
          </a:p>
          <a:p>
            <a:pPr lvl="1"/>
            <a:r>
              <a:rPr lang="en-US" dirty="0" smtClean="0"/>
              <a:t>if the model is to have explanatory power</a:t>
            </a:r>
          </a:p>
          <a:p>
            <a:r>
              <a:rPr lang="en-US" dirty="0" smtClean="0"/>
              <a:t>As we are trying to better understand what this explanatory task consists in </a:t>
            </a:r>
          </a:p>
          <a:p>
            <a:pPr lvl="1"/>
            <a:r>
              <a:rPr lang="en-US" dirty="0"/>
              <a:t>w</a:t>
            </a:r>
            <a:r>
              <a:rPr lang="en-US" dirty="0" smtClean="0"/>
              <a:t>e should look to the nature of this evidence</a:t>
            </a:r>
          </a:p>
          <a:p>
            <a:pPr lvl="1"/>
            <a:r>
              <a:rPr lang="en-US" dirty="0"/>
              <a:t>a</a:t>
            </a:r>
            <a:r>
              <a:rPr lang="en-US" dirty="0" smtClean="0"/>
              <a:t>nd the gathering of it</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17</a:t>
            </a:fld>
            <a:endParaRPr lang="en-US"/>
          </a:p>
        </p:txBody>
      </p:sp>
    </p:spTree>
    <p:extLst>
      <p:ext uri="{BB962C8B-B14F-4D97-AF65-F5344CB8AC3E}">
        <p14:creationId xmlns:p14="http://schemas.microsoft.com/office/powerpoint/2010/main" val="2503996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radical interpreter does</a:t>
            </a:r>
            <a:endParaRPr lang="en-US" dirty="0"/>
          </a:p>
        </p:txBody>
      </p:sp>
      <p:sp>
        <p:nvSpPr>
          <p:cNvPr id="3" name="Content Placeholder 2"/>
          <p:cNvSpPr>
            <a:spLocks noGrp="1"/>
          </p:cNvSpPr>
          <p:nvPr>
            <p:ph idx="1"/>
          </p:nvPr>
        </p:nvSpPr>
        <p:spPr/>
        <p:txBody>
          <a:bodyPr/>
          <a:lstStyle/>
          <a:p>
            <a:r>
              <a:rPr lang="en-US" dirty="0" smtClean="0"/>
              <a:t>What does the radical interpreter do</a:t>
            </a:r>
          </a:p>
          <a:p>
            <a:pPr lvl="1"/>
            <a:r>
              <a:rPr lang="en-US" dirty="0" smtClean="0"/>
              <a:t>And how does she do it? </a:t>
            </a:r>
          </a:p>
          <a:p>
            <a:r>
              <a:rPr lang="en-US" dirty="0" smtClean="0"/>
              <a:t>1) She registers assertive utterances</a:t>
            </a:r>
          </a:p>
          <a:p>
            <a:pPr lvl="1"/>
            <a:r>
              <a:rPr lang="en-US" dirty="0"/>
              <a:t>u</a:t>
            </a:r>
            <a:r>
              <a:rPr lang="en-US" dirty="0" smtClean="0"/>
              <a:t>nder descriptions involving no reference to specific semantic properties of the utterances</a:t>
            </a:r>
          </a:p>
          <a:p>
            <a:r>
              <a:rPr lang="en-US" dirty="0" smtClean="0"/>
              <a:t>2) She registers the occasions of the assertion</a:t>
            </a:r>
          </a:p>
          <a:p>
            <a:pPr lvl="1"/>
            <a:r>
              <a:rPr lang="en-US" dirty="0"/>
              <a:t>u</a:t>
            </a:r>
            <a:r>
              <a:rPr lang="en-US" dirty="0" smtClean="0"/>
              <a:t>nder detailed and full descriptions</a:t>
            </a:r>
          </a:p>
          <a:p>
            <a:pPr lvl="1"/>
            <a:r>
              <a:rPr lang="en-US" dirty="0"/>
              <a:t>t</a:t>
            </a:r>
            <a:r>
              <a:rPr lang="en-US" dirty="0" smtClean="0"/>
              <a:t>hat capture environmental saliencies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18</a:t>
            </a:fld>
            <a:endParaRPr lang="en-US"/>
          </a:p>
        </p:txBody>
      </p:sp>
    </p:spTree>
    <p:extLst>
      <p:ext uri="{BB962C8B-B14F-4D97-AF65-F5344CB8AC3E}">
        <p14:creationId xmlns:p14="http://schemas.microsoft.com/office/powerpoint/2010/main" val="3440700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theory</a:t>
            </a:r>
            <a:endParaRPr lang="en-US" dirty="0"/>
          </a:p>
        </p:txBody>
      </p:sp>
      <p:sp>
        <p:nvSpPr>
          <p:cNvPr id="3" name="Content Placeholder 2"/>
          <p:cNvSpPr>
            <a:spLocks noGrp="1"/>
          </p:cNvSpPr>
          <p:nvPr>
            <p:ph idx="1"/>
          </p:nvPr>
        </p:nvSpPr>
        <p:spPr/>
        <p:txBody>
          <a:bodyPr/>
          <a:lstStyle/>
          <a:p>
            <a:r>
              <a:rPr lang="en-US" dirty="0" smtClean="0"/>
              <a:t>3) Once enough initial evidence is collected</a:t>
            </a:r>
          </a:p>
          <a:p>
            <a:pPr lvl="1"/>
            <a:r>
              <a:rPr lang="en-US" dirty="0"/>
              <a:t>a</a:t>
            </a:r>
            <a:r>
              <a:rPr lang="en-US" dirty="0" smtClean="0"/>
              <a:t> tentative, holistically constrained articulation of semantic and psychological patterns begins</a:t>
            </a:r>
          </a:p>
          <a:p>
            <a:r>
              <a:rPr lang="en-US" dirty="0" smtClean="0"/>
              <a:t>4) Evidence can then be proactively sought, as theories are developed and tested</a:t>
            </a:r>
          </a:p>
          <a:p>
            <a:r>
              <a:rPr lang="en-US" dirty="0" smtClean="0">
                <a:sym typeface="Wingdings" panose="05000000000000000000" pitchFamily="2" charset="2"/>
              </a:rPr>
              <a:t> an empirically confirmed theory </a:t>
            </a:r>
          </a:p>
          <a:p>
            <a:pPr lvl="1"/>
            <a:r>
              <a:rPr lang="en-US" dirty="0" smtClean="0">
                <a:sym typeface="Wingdings" panose="05000000000000000000" pitchFamily="2" charset="2"/>
              </a:rPr>
              <a:t>that assigns semantic properties to the agent’s words</a:t>
            </a:r>
          </a:p>
          <a:p>
            <a:pPr lvl="1"/>
            <a:r>
              <a:rPr lang="en-US" dirty="0">
                <a:sym typeface="Wingdings" panose="05000000000000000000" pitchFamily="2" charset="2"/>
              </a:rPr>
              <a:t>a</a:t>
            </a:r>
            <a:r>
              <a:rPr lang="en-US" dirty="0" smtClean="0">
                <a:sym typeface="Wingdings" panose="05000000000000000000" pitchFamily="2" charset="2"/>
              </a:rPr>
              <a:t>nd a specification of the agent’s intentional states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19</a:t>
            </a:fld>
            <a:endParaRPr lang="en-US"/>
          </a:p>
        </p:txBody>
      </p:sp>
    </p:spTree>
    <p:extLst>
      <p:ext uri="{BB962C8B-B14F-4D97-AF65-F5344CB8AC3E}">
        <p14:creationId xmlns:p14="http://schemas.microsoft.com/office/powerpoint/2010/main" val="3410894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when we understand?</a:t>
            </a:r>
            <a:endParaRPr lang="en-US" dirty="0"/>
          </a:p>
        </p:txBody>
      </p:sp>
      <p:sp>
        <p:nvSpPr>
          <p:cNvPr id="3" name="Content Placeholder 2"/>
          <p:cNvSpPr>
            <a:spLocks noGrp="1"/>
          </p:cNvSpPr>
          <p:nvPr>
            <p:ph idx="1"/>
          </p:nvPr>
        </p:nvSpPr>
        <p:spPr/>
        <p:txBody>
          <a:bodyPr/>
          <a:lstStyle/>
          <a:p>
            <a:r>
              <a:rPr lang="en-US" dirty="0" smtClean="0"/>
              <a:t>What happens when we understand what a text or an utterance means?</a:t>
            </a:r>
          </a:p>
          <a:p>
            <a:pPr lvl="1"/>
            <a:r>
              <a:rPr lang="en-US" dirty="0" smtClean="0"/>
              <a:t>Both Hans-Georg </a:t>
            </a:r>
            <a:r>
              <a:rPr lang="en-US" dirty="0" err="1" smtClean="0"/>
              <a:t>Gadamer</a:t>
            </a:r>
            <a:r>
              <a:rPr lang="en-US" dirty="0" smtClean="0"/>
              <a:t> and Donald Davidson have provided influential answers to this topic </a:t>
            </a:r>
          </a:p>
          <a:p>
            <a:pPr lvl="1"/>
            <a:r>
              <a:rPr lang="en-US" dirty="0"/>
              <a:t>i</a:t>
            </a:r>
            <a:r>
              <a:rPr lang="en-US" dirty="0" smtClean="0"/>
              <a:t>n their respective </a:t>
            </a:r>
            <a:r>
              <a:rPr lang="en-US" i="1" dirty="0" smtClean="0"/>
              <a:t>theories of interpretation</a:t>
            </a:r>
          </a:p>
          <a:p>
            <a:r>
              <a:rPr lang="en-US" dirty="0" smtClean="0"/>
              <a:t>There is common ground on questions of “theory,” “interpretation,” “understanding,” “language,” and “truth”</a:t>
            </a:r>
          </a:p>
          <a:p>
            <a:pPr lvl="1"/>
            <a:r>
              <a:rPr lang="en-US" dirty="0"/>
              <a:t>b</a:t>
            </a:r>
            <a:r>
              <a:rPr lang="en-US" dirty="0" smtClean="0"/>
              <a:t>ut also deep philosophical differences</a:t>
            </a:r>
          </a:p>
        </p:txBody>
      </p:sp>
      <p:sp>
        <p:nvSpPr>
          <p:cNvPr id="4" name="Slide Number Placeholder 3"/>
          <p:cNvSpPr>
            <a:spLocks noGrp="1"/>
          </p:cNvSpPr>
          <p:nvPr>
            <p:ph type="sldNum" sz="quarter" idx="12"/>
          </p:nvPr>
        </p:nvSpPr>
        <p:spPr/>
        <p:txBody>
          <a:bodyPr/>
          <a:lstStyle/>
          <a:p>
            <a:fld id="{8C2134FA-70E4-4DE8-8765-3757378B2B20}" type="slidenum">
              <a:rPr lang="en-US" smtClean="0"/>
              <a:t>2</a:t>
            </a:fld>
            <a:endParaRPr lang="en-US"/>
          </a:p>
        </p:txBody>
      </p:sp>
    </p:spTree>
    <p:extLst>
      <p:ext uri="{BB962C8B-B14F-4D97-AF65-F5344CB8AC3E}">
        <p14:creationId xmlns:p14="http://schemas.microsoft.com/office/powerpoint/2010/main" val="3603679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 is at that anyone could actually be a radical interpreter?</a:t>
            </a:r>
            <a:endParaRPr lang="en-US" dirty="0"/>
          </a:p>
        </p:txBody>
      </p:sp>
      <p:sp>
        <p:nvSpPr>
          <p:cNvPr id="3" name="Content Placeholder 2"/>
          <p:cNvSpPr>
            <a:spLocks noGrp="1"/>
          </p:cNvSpPr>
          <p:nvPr>
            <p:ph idx="1"/>
          </p:nvPr>
        </p:nvSpPr>
        <p:spPr/>
        <p:txBody>
          <a:bodyPr/>
          <a:lstStyle/>
          <a:p>
            <a:r>
              <a:rPr lang="en-US" dirty="0" smtClean="0"/>
              <a:t>At first this seems like something an actual interpreter could do</a:t>
            </a:r>
          </a:p>
          <a:p>
            <a:pPr lvl="1"/>
            <a:r>
              <a:rPr lang="en-US" dirty="0" smtClean="0"/>
              <a:t>But when we recall the ignorance-conditions imposed on this process, this becomes less plausible</a:t>
            </a:r>
          </a:p>
          <a:p>
            <a:pPr lvl="1"/>
            <a:r>
              <a:rPr lang="en-US" dirty="0" smtClean="0"/>
              <a:t>i.e., the interpreter has no prior convictions as to the specific mental content or language of the agent</a:t>
            </a:r>
          </a:p>
          <a:p>
            <a:r>
              <a:rPr lang="en-US" dirty="0" smtClean="0"/>
              <a:t>Critics say this makes it unlikely that any actual agent would be up to this task</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20</a:t>
            </a:fld>
            <a:endParaRPr lang="en-US"/>
          </a:p>
        </p:txBody>
      </p:sp>
    </p:spTree>
    <p:extLst>
      <p:ext uri="{BB962C8B-B14F-4D97-AF65-F5344CB8AC3E}">
        <p14:creationId xmlns:p14="http://schemas.microsoft.com/office/powerpoint/2010/main" val="3458394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vast powers of the interpreter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this is not an objection to the project</a:t>
            </a:r>
          </a:p>
          <a:p>
            <a:pPr lvl="1"/>
            <a:r>
              <a:rPr lang="en-US" dirty="0" smtClean="0"/>
              <a:t>The radical interpreter has powers of registration, recollection, and combination</a:t>
            </a:r>
          </a:p>
          <a:p>
            <a:pPr lvl="1"/>
            <a:r>
              <a:rPr lang="en-US" dirty="0"/>
              <a:t>t</a:t>
            </a:r>
            <a:r>
              <a:rPr lang="en-US" dirty="0" smtClean="0"/>
              <a:t>hat vastly exceed ours</a:t>
            </a:r>
          </a:p>
          <a:p>
            <a:r>
              <a:rPr lang="en-US" dirty="0" smtClean="0"/>
              <a:t>This is what gives radical interpretation its illuminating power </a:t>
            </a:r>
          </a:p>
          <a:p>
            <a:r>
              <a:rPr lang="en-US" dirty="0" smtClean="0"/>
              <a:t>She is able to construe passing </a:t>
            </a:r>
            <a:r>
              <a:rPr lang="en-US" dirty="0" err="1" smtClean="0"/>
              <a:t>ideolects</a:t>
            </a:r>
            <a:r>
              <a:rPr lang="en-US" dirty="0" smtClean="0"/>
              <a:t>* and provide full characterizations of rich but fleeting sets of attitudes</a:t>
            </a:r>
          </a:p>
          <a:p>
            <a:pPr lvl="1"/>
            <a:r>
              <a:rPr lang="en-US" dirty="0"/>
              <a:t>b</a:t>
            </a:r>
            <a:r>
              <a:rPr lang="en-US" dirty="0" smtClean="0"/>
              <a:t>y means of “evidence” to which ordinary speakers could have not access</a:t>
            </a:r>
          </a:p>
          <a:p>
            <a:pPr lvl="1"/>
            <a:r>
              <a:rPr lang="en-US" dirty="0" smtClean="0"/>
              <a:t>i.e., by virtue of the agent’s </a:t>
            </a:r>
            <a:r>
              <a:rPr lang="en-US" dirty="0" err="1" smtClean="0"/>
              <a:t>unactualized</a:t>
            </a:r>
            <a:r>
              <a:rPr lang="en-US" dirty="0" smtClean="0"/>
              <a:t> dispositions</a:t>
            </a:r>
          </a:p>
          <a:p>
            <a:r>
              <a:rPr lang="en-US" dirty="0" smtClean="0"/>
              <a:t>*See Davidson, “A Nice Derangement of Epitaphs”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21</a:t>
            </a:fld>
            <a:endParaRPr lang="en-US"/>
          </a:p>
        </p:txBody>
      </p:sp>
    </p:spTree>
    <p:extLst>
      <p:ext uri="{BB962C8B-B14F-4D97-AF65-F5344CB8AC3E}">
        <p14:creationId xmlns:p14="http://schemas.microsoft.com/office/powerpoint/2010/main" val="794883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nice derangement of epitaphs</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fictional Mrs. </a:t>
            </a:r>
            <a:r>
              <a:rPr lang="en-US" dirty="0" err="1"/>
              <a:t>Malaprop</a:t>
            </a:r>
            <a:r>
              <a:rPr lang="en-US" dirty="0"/>
              <a:t> in Sheridan's play </a:t>
            </a:r>
            <a:r>
              <a:rPr lang="en-US" i="1" dirty="0"/>
              <a:t>The Rivals</a:t>
            </a:r>
            <a:r>
              <a:rPr lang="en-US" dirty="0"/>
              <a:t> </a:t>
            </a:r>
            <a:r>
              <a:rPr lang="en-US" dirty="0" smtClean="0"/>
              <a:t>[1775] utters </a:t>
            </a:r>
            <a:r>
              <a:rPr lang="en-US" dirty="0"/>
              <a:t>many malapropisms. In Act 3 Scene III, she declares to Captain Absolute, "Sure, if I </a:t>
            </a:r>
            <a:r>
              <a:rPr lang="en-US" i="1" dirty="0"/>
              <a:t>reprehend</a:t>
            </a:r>
            <a:r>
              <a:rPr lang="en-US" dirty="0"/>
              <a:t> any thing in this world it is the use of my </a:t>
            </a:r>
            <a:r>
              <a:rPr lang="en-US" i="1" dirty="0"/>
              <a:t>oracular</a:t>
            </a:r>
            <a:r>
              <a:rPr lang="en-US" dirty="0"/>
              <a:t> tongue, and a nice </a:t>
            </a:r>
            <a:r>
              <a:rPr lang="en-US" i="1" dirty="0"/>
              <a:t>derangement</a:t>
            </a:r>
            <a:r>
              <a:rPr lang="en-US" dirty="0"/>
              <a:t> of </a:t>
            </a:r>
            <a:r>
              <a:rPr lang="en-US" i="1" dirty="0"/>
              <a:t>epitaphs</a:t>
            </a:r>
            <a:r>
              <a:rPr lang="en-US" dirty="0" smtClean="0"/>
              <a:t>!" </a:t>
            </a:r>
            <a:r>
              <a:rPr lang="en-US" dirty="0"/>
              <a:t>This nonsensical utterance might, for example, be corrected to, "If I </a:t>
            </a:r>
            <a:r>
              <a:rPr lang="en-US" i="1" dirty="0"/>
              <a:t>apprehend</a:t>
            </a:r>
            <a:r>
              <a:rPr lang="en-US" dirty="0"/>
              <a:t> anything in this world, it is the use of my </a:t>
            </a:r>
            <a:r>
              <a:rPr lang="en-US" i="1" dirty="0"/>
              <a:t>vernacular</a:t>
            </a:r>
            <a:r>
              <a:rPr lang="en-US" dirty="0"/>
              <a:t> tongue, and a nice </a:t>
            </a:r>
            <a:r>
              <a:rPr lang="en-US" i="1" dirty="0"/>
              <a:t>arrangement</a:t>
            </a:r>
            <a:r>
              <a:rPr lang="en-US" dirty="0"/>
              <a:t> of </a:t>
            </a:r>
            <a:r>
              <a:rPr lang="en-US" i="1" dirty="0"/>
              <a:t>epithets</a:t>
            </a:r>
            <a:r>
              <a:rPr lang="en-US" dirty="0" smtClean="0"/>
              <a:t>"</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22</a:t>
            </a:fld>
            <a:endParaRPr lang="en-US"/>
          </a:p>
        </p:txBody>
      </p:sp>
    </p:spTree>
    <p:extLst>
      <p:ext uri="{BB962C8B-B14F-4D97-AF65-F5344CB8AC3E}">
        <p14:creationId xmlns:p14="http://schemas.microsoft.com/office/powerpoint/2010/main" val="2240928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Mrs. </a:t>
            </a:r>
            <a:r>
              <a:rPr lang="en-US" dirty="0" err="1" smtClean="0"/>
              <a:t>Malaprop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a:t>
            </a:r>
            <a:r>
              <a:rPr lang="en-US" dirty="0"/>
              <a:t>his essay "A Nice Derangement of Epitaphs", philosopher Donald Davidson suggests that malapropisms reveal something about how people process the meanings of words. He argues that language competence must not simply involve learning a set meaning for each word, and then rigidly applying those semantic rules to decode other people's utterances. Rather, he says, people must also be continually making use of other contextual information to interpret the meaning of utterances, and then modifying their understanding of each word's meaning based on those interpretations</a:t>
            </a:r>
            <a:r>
              <a:rPr lang="en-US" dirty="0" smtClean="0"/>
              <a:t>.”</a:t>
            </a:r>
            <a:endParaRPr lang="en-US" dirty="0"/>
          </a:p>
          <a:p>
            <a:pPr lvl="1"/>
            <a:r>
              <a:rPr lang="en-US" dirty="0"/>
              <a:t>https://en.wikipedia.org/wiki/Malapropism</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23</a:t>
            </a:fld>
            <a:endParaRPr lang="en-US"/>
          </a:p>
        </p:txBody>
      </p:sp>
    </p:spTree>
    <p:extLst>
      <p:ext uri="{BB962C8B-B14F-4D97-AF65-F5344CB8AC3E}">
        <p14:creationId xmlns:p14="http://schemas.microsoft.com/office/powerpoint/2010/main" val="472428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are no such things as languages, </a:t>
            </a:r>
            <a:br>
              <a:rPr lang="en-US" dirty="0" smtClean="0"/>
            </a:br>
            <a:r>
              <a:rPr lang="en-US" dirty="0" smtClean="0"/>
              <a:t>just people</a:t>
            </a:r>
            <a:endParaRPr lang="en-US" dirty="0"/>
          </a:p>
        </p:txBody>
      </p:sp>
      <p:sp>
        <p:nvSpPr>
          <p:cNvPr id="3" name="Content Placeholder 2"/>
          <p:cNvSpPr>
            <a:spLocks noGrp="1"/>
          </p:cNvSpPr>
          <p:nvPr>
            <p:ph idx="1"/>
          </p:nvPr>
        </p:nvSpPr>
        <p:spPr/>
        <p:txBody>
          <a:bodyPr>
            <a:normAutofit/>
          </a:bodyPr>
          <a:lstStyle/>
          <a:p>
            <a:r>
              <a:rPr lang="en-US" dirty="0" smtClean="0"/>
              <a:t>For Davidson, a language is </a:t>
            </a:r>
          </a:p>
          <a:p>
            <a:pPr lvl="1"/>
            <a:r>
              <a:rPr lang="en-US" dirty="0" smtClean="0"/>
              <a:t>never fully identified by any actual interpreter </a:t>
            </a:r>
          </a:p>
          <a:p>
            <a:pPr lvl="1"/>
            <a:r>
              <a:rPr lang="en-US" dirty="0" smtClean="0"/>
              <a:t>and never spoken uniquely by any actual speaker</a:t>
            </a:r>
          </a:p>
          <a:p>
            <a:r>
              <a:rPr lang="en-US" dirty="0" smtClean="0"/>
              <a:t>A language is an abstract object for a theory</a:t>
            </a:r>
          </a:p>
          <a:p>
            <a:pPr lvl="1"/>
            <a:r>
              <a:rPr lang="en-US" dirty="0" smtClean="0"/>
              <a:t>Davidson re languages: “there are no such things in the world; </a:t>
            </a:r>
          </a:p>
          <a:p>
            <a:pPr lvl="1"/>
            <a:r>
              <a:rPr lang="en-US" dirty="0" smtClean="0"/>
              <a:t>there are only people and their various written and acoustical products.”</a:t>
            </a:r>
          </a:p>
        </p:txBody>
      </p:sp>
      <p:sp>
        <p:nvSpPr>
          <p:cNvPr id="4" name="Slide Number Placeholder 3"/>
          <p:cNvSpPr>
            <a:spLocks noGrp="1"/>
          </p:cNvSpPr>
          <p:nvPr>
            <p:ph type="sldNum" sz="quarter" idx="12"/>
          </p:nvPr>
        </p:nvSpPr>
        <p:spPr/>
        <p:txBody>
          <a:bodyPr/>
          <a:lstStyle/>
          <a:p>
            <a:fld id="{8C2134FA-70E4-4DE8-8765-3757378B2B20}" type="slidenum">
              <a:rPr lang="en-US" smtClean="0"/>
              <a:t>24</a:t>
            </a:fld>
            <a:endParaRPr lang="en-US"/>
          </a:p>
        </p:txBody>
      </p:sp>
    </p:spTree>
    <p:extLst>
      <p:ext uri="{BB962C8B-B14F-4D97-AF65-F5344CB8AC3E}">
        <p14:creationId xmlns:p14="http://schemas.microsoft.com/office/powerpoint/2010/main" val="3341959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are no such things as radical interpreters</a:t>
            </a:r>
            <a:endParaRPr lang="en-US" dirty="0"/>
          </a:p>
        </p:txBody>
      </p:sp>
      <p:sp>
        <p:nvSpPr>
          <p:cNvPr id="3" name="Content Placeholder 2"/>
          <p:cNvSpPr>
            <a:spLocks noGrp="1"/>
          </p:cNvSpPr>
          <p:nvPr>
            <p:ph idx="1"/>
          </p:nvPr>
        </p:nvSpPr>
        <p:spPr/>
        <p:txBody>
          <a:bodyPr/>
          <a:lstStyle/>
          <a:p>
            <a:r>
              <a:rPr lang="en-US" dirty="0"/>
              <a:t>But similarly, </a:t>
            </a:r>
            <a:r>
              <a:rPr lang="en-US" dirty="0" err="1"/>
              <a:t>Ramberg</a:t>
            </a:r>
            <a:r>
              <a:rPr lang="en-US" dirty="0"/>
              <a:t> proposes, there are no radical interpreters in the world</a:t>
            </a:r>
          </a:p>
          <a:p>
            <a:pPr lvl="1"/>
            <a:r>
              <a:rPr lang="en-US" dirty="0"/>
              <a:t>Radical interpretation is idealized </a:t>
            </a:r>
          </a:p>
          <a:p>
            <a:pPr lvl="1"/>
            <a:r>
              <a:rPr lang="en-US" dirty="0"/>
              <a:t>to capture maximum fineness of grain of empirically differentiable semantic structures</a:t>
            </a:r>
          </a:p>
          <a:p>
            <a:pPr lvl="1"/>
            <a:r>
              <a:rPr lang="en-US" dirty="0"/>
              <a:t>so that any properties of language beyond the powers of this ideal interpreter are empirically vacuous</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25</a:t>
            </a:fld>
            <a:endParaRPr lang="en-US"/>
          </a:p>
        </p:txBody>
      </p:sp>
    </p:spTree>
    <p:extLst>
      <p:ext uri="{BB962C8B-B14F-4D97-AF65-F5344CB8AC3E}">
        <p14:creationId xmlns:p14="http://schemas.microsoft.com/office/powerpoint/2010/main" val="4216134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radical interpreter is a machine</a:t>
            </a:r>
            <a:endParaRPr lang="en-US" dirty="0"/>
          </a:p>
        </p:txBody>
      </p:sp>
      <p:sp>
        <p:nvSpPr>
          <p:cNvPr id="3" name="Content Placeholder 2"/>
          <p:cNvSpPr>
            <a:spLocks noGrp="1"/>
          </p:cNvSpPr>
          <p:nvPr>
            <p:ph idx="1"/>
          </p:nvPr>
        </p:nvSpPr>
        <p:spPr/>
        <p:txBody>
          <a:bodyPr>
            <a:normAutofit/>
          </a:bodyPr>
          <a:lstStyle/>
          <a:p>
            <a:r>
              <a:rPr lang="en-US" dirty="0" smtClean="0"/>
              <a:t>This idealization of the radical interpreter suggests that we think of her or him as an it</a:t>
            </a:r>
          </a:p>
          <a:p>
            <a:pPr lvl="1"/>
            <a:r>
              <a:rPr lang="en-US" dirty="0" smtClean="0"/>
              <a:t>A device embodying a mechanism designed to run a particular process</a:t>
            </a:r>
          </a:p>
          <a:p>
            <a:pPr lvl="1"/>
            <a:r>
              <a:rPr lang="en-US" dirty="0" smtClean="0"/>
              <a:t>i.e., take a certain kind of input and yield a certain kind of output</a:t>
            </a:r>
          </a:p>
          <a:p>
            <a:r>
              <a:rPr lang="en-US" dirty="0" smtClean="0"/>
              <a:t>The point is to see </a:t>
            </a:r>
          </a:p>
          <a:p>
            <a:pPr lvl="1"/>
            <a:r>
              <a:rPr lang="en-US" dirty="0" smtClean="0"/>
              <a:t>what kind of resources might suffice to make the device work</a:t>
            </a:r>
          </a:p>
          <a:p>
            <a:pPr lvl="1"/>
            <a:r>
              <a:rPr lang="en-US" dirty="0"/>
              <a:t>t</a:t>
            </a:r>
            <a:r>
              <a:rPr lang="en-US" dirty="0" smtClean="0"/>
              <a:t>o render transparent what in real creatures is an opaque capacity</a:t>
            </a:r>
          </a:p>
        </p:txBody>
      </p:sp>
      <p:sp>
        <p:nvSpPr>
          <p:cNvPr id="4" name="Slide Number Placeholder 3"/>
          <p:cNvSpPr>
            <a:spLocks noGrp="1"/>
          </p:cNvSpPr>
          <p:nvPr>
            <p:ph type="sldNum" sz="quarter" idx="12"/>
          </p:nvPr>
        </p:nvSpPr>
        <p:spPr/>
        <p:txBody>
          <a:bodyPr/>
          <a:lstStyle/>
          <a:p>
            <a:fld id="{8C2134FA-70E4-4DE8-8765-3757378B2B20}" type="slidenum">
              <a:rPr lang="en-US" smtClean="0"/>
              <a:t>26</a:t>
            </a:fld>
            <a:endParaRPr lang="en-US"/>
          </a:p>
        </p:txBody>
      </p:sp>
    </p:spTree>
    <p:extLst>
      <p:ext uri="{BB962C8B-B14F-4D97-AF65-F5344CB8AC3E}">
        <p14:creationId xmlns:p14="http://schemas.microsoft.com/office/powerpoint/2010/main" val="2099227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point of radical interpretation</a:t>
            </a:r>
            <a:endParaRPr lang="en-US" dirty="0"/>
          </a:p>
        </p:txBody>
      </p:sp>
      <p:sp>
        <p:nvSpPr>
          <p:cNvPr id="3" name="Content Placeholder 2"/>
          <p:cNvSpPr>
            <a:spLocks noGrp="1"/>
          </p:cNvSpPr>
          <p:nvPr>
            <p:ph idx="1"/>
          </p:nvPr>
        </p:nvSpPr>
        <p:spPr/>
        <p:txBody>
          <a:bodyPr/>
          <a:lstStyle/>
          <a:p>
            <a:r>
              <a:rPr lang="en-US" dirty="0" smtClean="0"/>
              <a:t>The point is to reveal </a:t>
            </a:r>
            <a:r>
              <a:rPr lang="en-US" dirty="0"/>
              <a:t>the ground of the possibility of our communication by showing </a:t>
            </a:r>
          </a:p>
          <a:p>
            <a:pPr lvl="1"/>
            <a:r>
              <a:rPr lang="en-US" dirty="0"/>
              <a:t>how resources that would in general be available to creatures like us </a:t>
            </a:r>
            <a:r>
              <a:rPr lang="en-US" dirty="0" smtClean="0"/>
              <a:t>might </a:t>
            </a:r>
            <a:r>
              <a:rPr lang="en-US" dirty="0"/>
              <a:t>suffice to account explicitly and systematically </a:t>
            </a:r>
            <a:endParaRPr lang="en-US" dirty="0" smtClean="0"/>
          </a:p>
          <a:p>
            <a:pPr lvl="1"/>
            <a:r>
              <a:rPr lang="en-US" dirty="0" smtClean="0"/>
              <a:t>for </a:t>
            </a:r>
            <a:r>
              <a:rPr lang="en-US" dirty="0"/>
              <a:t>the distinctions and attributions that we actual speakers all know how to make</a:t>
            </a:r>
          </a:p>
          <a:p>
            <a:pPr lvl="1"/>
            <a:r>
              <a:rPr lang="en-US" dirty="0"/>
              <a:t>without being able to state in what our capacity consists</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27</a:t>
            </a:fld>
            <a:endParaRPr lang="en-US"/>
          </a:p>
        </p:txBody>
      </p:sp>
    </p:spTree>
    <p:extLst>
      <p:ext uri="{BB962C8B-B14F-4D97-AF65-F5344CB8AC3E}">
        <p14:creationId xmlns:p14="http://schemas.microsoft.com/office/powerpoint/2010/main" val="113609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Triangulation makes error possible</a:t>
            </a:r>
            <a:endParaRPr lang="en-US" dirty="0"/>
          </a:p>
        </p:txBody>
      </p:sp>
      <p:sp>
        <p:nvSpPr>
          <p:cNvPr id="3" name="Content Placeholder 2"/>
          <p:cNvSpPr>
            <a:spLocks noGrp="1"/>
          </p:cNvSpPr>
          <p:nvPr>
            <p:ph idx="1"/>
          </p:nvPr>
        </p:nvSpPr>
        <p:spPr/>
        <p:txBody>
          <a:bodyPr/>
          <a:lstStyle/>
          <a:p>
            <a:r>
              <a:rPr lang="en-US" dirty="0" smtClean="0"/>
              <a:t>This idealization becomes even more apparent in relation to Davidson’s discussion of “triangulation”</a:t>
            </a:r>
          </a:p>
          <a:p>
            <a:pPr lvl="1"/>
            <a:r>
              <a:rPr lang="en-US" dirty="0" smtClean="0"/>
              <a:t>The structure that must be in place for there to be talk of minds and content at all</a:t>
            </a:r>
          </a:p>
          <a:p>
            <a:r>
              <a:rPr lang="en-US" dirty="0" smtClean="0"/>
              <a:t>Two creatures’ </a:t>
            </a:r>
            <a:r>
              <a:rPr lang="en-US" i="1" dirty="0" smtClean="0"/>
              <a:t>mutually recognized recognitions </a:t>
            </a:r>
            <a:r>
              <a:rPr lang="en-US" dirty="0" smtClean="0"/>
              <a:t>of common environmental saliencies </a:t>
            </a:r>
            <a:r>
              <a:rPr lang="en-US" dirty="0"/>
              <a:t>[</a:t>
            </a:r>
            <a:r>
              <a:rPr lang="en-US" dirty="0" smtClean="0"/>
              <a:t>it’s raining, or there’s a rabbit]</a:t>
            </a:r>
          </a:p>
          <a:p>
            <a:pPr lvl="1"/>
            <a:r>
              <a:rPr lang="en-US" dirty="0" smtClean="0"/>
              <a:t>is a prerequisite for objective reference</a:t>
            </a:r>
          </a:p>
          <a:p>
            <a:pPr lvl="1"/>
            <a:r>
              <a:rPr lang="en-US" dirty="0"/>
              <a:t>f</a:t>
            </a:r>
            <a:r>
              <a:rPr lang="en-US" dirty="0" smtClean="0"/>
              <a:t>or only then is there “a space for the concept of error, which appears when there is a divergence in normally similar reactions.”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28</a:t>
            </a:fld>
            <a:endParaRPr lang="en-US"/>
          </a:p>
        </p:txBody>
      </p:sp>
    </p:spTree>
    <p:extLst>
      <p:ext uri="{BB962C8B-B14F-4D97-AF65-F5344CB8AC3E}">
        <p14:creationId xmlns:p14="http://schemas.microsoft.com/office/powerpoint/2010/main" val="1481160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Anchoring our responses in a common cause</a:t>
            </a:r>
            <a:endParaRPr lang="en-US" dirty="0"/>
          </a:p>
        </p:txBody>
      </p:sp>
      <p:sp>
        <p:nvSpPr>
          <p:cNvPr id="3" name="Content Placeholder 2"/>
          <p:cNvSpPr>
            <a:spLocks noGrp="1"/>
          </p:cNvSpPr>
          <p:nvPr>
            <p:ph idx="1"/>
          </p:nvPr>
        </p:nvSpPr>
        <p:spPr/>
        <p:txBody>
          <a:bodyPr/>
          <a:lstStyle/>
          <a:p>
            <a:r>
              <a:rPr lang="en-US" dirty="0" smtClean="0"/>
              <a:t>Only when responses to stimuli are anchored in a recognized common cause</a:t>
            </a:r>
          </a:p>
          <a:p>
            <a:pPr lvl="1"/>
            <a:r>
              <a:rPr lang="en-US" dirty="0"/>
              <a:t>i</a:t>
            </a:r>
            <a:r>
              <a:rPr lang="en-US" dirty="0" smtClean="0"/>
              <a:t>s it possible to interpret those responses to stimuli</a:t>
            </a:r>
          </a:p>
          <a:p>
            <a:pPr lvl="1"/>
            <a:r>
              <a:rPr lang="en-US" dirty="0"/>
              <a:t>a</a:t>
            </a:r>
            <a:r>
              <a:rPr lang="en-US" dirty="0" smtClean="0"/>
              <a:t>s expressions of concepts of the objects that cause them</a:t>
            </a:r>
          </a:p>
          <a:p>
            <a:r>
              <a:rPr lang="en-US" dirty="0"/>
              <a:t>b</a:t>
            </a:r>
            <a:r>
              <a:rPr lang="en-US" dirty="0" smtClean="0"/>
              <a:t>ecause only this anchor makes </a:t>
            </a:r>
            <a:r>
              <a:rPr lang="en-US" i="1" dirty="0" smtClean="0"/>
              <a:t>misapplication</a:t>
            </a:r>
            <a:r>
              <a:rPr lang="en-US" dirty="0" smtClean="0"/>
              <a:t> possible</a:t>
            </a:r>
          </a:p>
          <a:p>
            <a:pPr lvl="1"/>
            <a:r>
              <a:rPr lang="en-US" dirty="0" smtClean="0"/>
              <a:t>Because it makes error conceivable, </a:t>
            </a:r>
          </a:p>
          <a:p>
            <a:pPr lvl="1"/>
            <a:r>
              <a:rPr lang="en-US" dirty="0" smtClean="0"/>
              <a:t>“the social scene provides a setting in which we can make sense of the transition from mere dispositions to conceptualization.”</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29</a:t>
            </a:fld>
            <a:endParaRPr lang="en-US"/>
          </a:p>
        </p:txBody>
      </p:sp>
    </p:spTree>
    <p:extLst>
      <p:ext uri="{BB962C8B-B14F-4D97-AF65-F5344CB8AC3E}">
        <p14:creationId xmlns:p14="http://schemas.microsoft.com/office/powerpoint/2010/main" val="3632099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 genuine synthesis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stress on difference is not because of “purism”</a:t>
            </a:r>
          </a:p>
          <a:p>
            <a:pPr lvl="1"/>
            <a:r>
              <a:rPr lang="en-US" dirty="0" smtClean="0"/>
              <a:t>i.e., the opposition to cutting and pasting parts of philosophies</a:t>
            </a:r>
          </a:p>
          <a:p>
            <a:r>
              <a:rPr lang="en-US" dirty="0" smtClean="0"/>
              <a:t>Imaginative juxtapositions are useful to intellectual progress</a:t>
            </a:r>
          </a:p>
          <a:p>
            <a:pPr lvl="1"/>
            <a:r>
              <a:rPr lang="en-US" dirty="0"/>
              <a:t>a</a:t>
            </a:r>
            <a:r>
              <a:rPr lang="en-US" dirty="0" smtClean="0"/>
              <a:t> form of scouting ahead re the philosophical possibilities</a:t>
            </a:r>
          </a:p>
          <a:p>
            <a:r>
              <a:rPr lang="en-US" dirty="0" smtClean="0"/>
              <a:t>But any commensuration must proceed slowly</a:t>
            </a:r>
          </a:p>
          <a:p>
            <a:pPr lvl="1"/>
            <a:r>
              <a:rPr lang="en-US" dirty="0" smtClean="0"/>
              <a:t>through sensitive work in areas where the resistance is greatest</a:t>
            </a:r>
          </a:p>
          <a:p>
            <a:r>
              <a:rPr lang="en-US" dirty="0" smtClean="0"/>
              <a:t>A genuine synthesis, an [Hegelian</a:t>
            </a:r>
            <a:r>
              <a:rPr lang="en-US" dirty="0"/>
              <a:t>]</a:t>
            </a:r>
            <a:r>
              <a:rPr lang="en-US" dirty="0" smtClean="0"/>
              <a:t> </a:t>
            </a:r>
            <a:r>
              <a:rPr lang="en-US" i="1" dirty="0" err="1" smtClean="0"/>
              <a:t>aufhebung</a:t>
            </a:r>
            <a:r>
              <a:rPr lang="en-US" dirty="0" smtClean="0"/>
              <a:t>, of parochial limitations</a:t>
            </a:r>
          </a:p>
          <a:p>
            <a:pPr lvl="1"/>
            <a:r>
              <a:rPr lang="en-US" dirty="0"/>
              <a:t>r</a:t>
            </a:r>
            <a:r>
              <a:rPr lang="en-US" dirty="0" smtClean="0"/>
              <a:t>equires hermeneutical interpretation </a:t>
            </a:r>
          </a:p>
          <a:p>
            <a:pPr lvl="1"/>
            <a:r>
              <a:rPr lang="en-US" dirty="0"/>
              <a:t>t</a:t>
            </a:r>
            <a:r>
              <a:rPr lang="en-US" dirty="0" smtClean="0"/>
              <a:t>hat does not take the identity of key concepts for granted</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a:t>
            </a:fld>
            <a:endParaRPr lang="en-US"/>
          </a:p>
        </p:txBody>
      </p:sp>
    </p:spTree>
    <p:extLst>
      <p:ext uri="{BB962C8B-B14F-4D97-AF65-F5344CB8AC3E}">
        <p14:creationId xmlns:p14="http://schemas.microsoft.com/office/powerpoint/2010/main" val="25641170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core of Davidson’s question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core of Davidson’s question about the possibility of interpretation</a:t>
            </a:r>
          </a:p>
          <a:p>
            <a:pPr lvl="1"/>
            <a:r>
              <a:rPr lang="en-US" dirty="0"/>
              <a:t>i</a:t>
            </a:r>
            <a:r>
              <a:rPr lang="en-US" dirty="0" smtClean="0"/>
              <a:t>s the question about how normativity (i.e., the truth-error contrast)</a:t>
            </a:r>
          </a:p>
          <a:p>
            <a:pPr lvl="1"/>
            <a:r>
              <a:rPr lang="en-US" dirty="0"/>
              <a:t>i</a:t>
            </a:r>
            <a:r>
              <a:rPr lang="en-US" dirty="0" smtClean="0"/>
              <a:t>s possible at all</a:t>
            </a:r>
          </a:p>
          <a:p>
            <a:r>
              <a:rPr lang="en-US" dirty="0" smtClean="0"/>
              <a:t> </a:t>
            </a:r>
            <a:r>
              <a:rPr lang="en-US" dirty="0"/>
              <a:t>The point of this question must be situated in the context of the inheritance of </a:t>
            </a:r>
            <a:r>
              <a:rPr lang="en-US" dirty="0" smtClean="0"/>
              <a:t>Quine (Davidson’s mentor) </a:t>
            </a:r>
            <a:endParaRPr lang="en-US" dirty="0"/>
          </a:p>
          <a:p>
            <a:pPr lvl="1"/>
            <a:r>
              <a:rPr lang="en-US" dirty="0"/>
              <a:t>There is truth</a:t>
            </a:r>
          </a:p>
          <a:p>
            <a:pPr lvl="1"/>
            <a:r>
              <a:rPr lang="en-US" dirty="0"/>
              <a:t>and so a constraint on our thinking about ourselves</a:t>
            </a:r>
          </a:p>
          <a:p>
            <a:pPr lvl="1"/>
            <a:r>
              <a:rPr lang="en-US" dirty="0"/>
              <a:t>in the idea that </a:t>
            </a:r>
            <a:r>
              <a:rPr lang="en-US" dirty="0" smtClean="0"/>
              <a:t>“physics </a:t>
            </a:r>
            <a:r>
              <a:rPr lang="en-US" dirty="0"/>
              <a:t>has full </a:t>
            </a:r>
            <a:r>
              <a:rPr lang="en-US" dirty="0" smtClean="0"/>
              <a:t>coverage”</a:t>
            </a:r>
            <a:endParaRPr lang="en-US" dirty="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30</a:t>
            </a:fld>
            <a:endParaRPr lang="en-US"/>
          </a:p>
        </p:txBody>
      </p:sp>
    </p:spTree>
    <p:extLst>
      <p:ext uri="{BB962C8B-B14F-4D97-AF65-F5344CB8AC3E}">
        <p14:creationId xmlns:p14="http://schemas.microsoft.com/office/powerpoint/2010/main" val="3506188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Causal regularity</a:t>
            </a:r>
            <a:endParaRPr lang="en-US" dirty="0"/>
          </a:p>
        </p:txBody>
      </p:sp>
      <p:sp>
        <p:nvSpPr>
          <p:cNvPr id="3" name="Content Placeholder 2"/>
          <p:cNvSpPr>
            <a:spLocks noGrp="1"/>
          </p:cNvSpPr>
          <p:nvPr>
            <p:ph idx="1"/>
          </p:nvPr>
        </p:nvSpPr>
        <p:spPr/>
        <p:txBody>
          <a:bodyPr>
            <a:normAutofit/>
          </a:bodyPr>
          <a:lstStyle/>
          <a:p>
            <a:r>
              <a:rPr lang="en-US" dirty="0"/>
              <a:t>I</a:t>
            </a:r>
            <a:r>
              <a:rPr lang="en-US" dirty="0" smtClean="0"/>
              <a:t>.e., any event is a natural event</a:t>
            </a:r>
          </a:p>
          <a:p>
            <a:pPr lvl="1"/>
            <a:r>
              <a:rPr lang="en-US" dirty="0"/>
              <a:t>a</a:t>
            </a:r>
            <a:r>
              <a:rPr lang="en-US" dirty="0" smtClean="0"/>
              <a:t>nd in nature all events are instances of causal regularity</a:t>
            </a:r>
          </a:p>
          <a:p>
            <a:r>
              <a:rPr lang="en-US" dirty="0" smtClean="0"/>
              <a:t>The fact that this notion contains an important insight</a:t>
            </a:r>
          </a:p>
          <a:p>
            <a:pPr lvl="1"/>
            <a:r>
              <a:rPr lang="en-US" dirty="0"/>
              <a:t>i</a:t>
            </a:r>
            <a:r>
              <a:rPr lang="en-US" dirty="0" smtClean="0"/>
              <a:t>s the fundamental challenge to the possibility of normativity</a:t>
            </a:r>
          </a:p>
          <a:p>
            <a:pPr lvl="1"/>
            <a:r>
              <a:rPr lang="en-US" dirty="0"/>
              <a:t>t</a:t>
            </a:r>
            <a:r>
              <a:rPr lang="en-US" dirty="0" smtClean="0"/>
              <a:t>hat Davidson’s philosophy of interpretation is designed to meet</a:t>
            </a:r>
          </a:p>
          <a:p>
            <a:r>
              <a:rPr lang="en-US" dirty="0"/>
              <a:t>And so it is unproblematic that we have dispositions</a:t>
            </a:r>
          </a:p>
          <a:p>
            <a:pPr lvl="1"/>
            <a:r>
              <a:rPr lang="en-US" dirty="0"/>
              <a:t>i.e., causally defined states</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31</a:t>
            </a:fld>
            <a:endParaRPr lang="en-US"/>
          </a:p>
        </p:txBody>
      </p:sp>
    </p:spTree>
    <p:extLst>
      <p:ext uri="{BB962C8B-B14F-4D97-AF65-F5344CB8AC3E}">
        <p14:creationId xmlns:p14="http://schemas.microsoft.com/office/powerpoint/2010/main" val="4017679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causation to agency</a:t>
            </a:r>
            <a:endParaRPr lang="en-US" dirty="0"/>
          </a:p>
        </p:txBody>
      </p:sp>
      <p:sp>
        <p:nvSpPr>
          <p:cNvPr id="3" name="Content Placeholder 2"/>
          <p:cNvSpPr>
            <a:spLocks noGrp="1"/>
          </p:cNvSpPr>
          <p:nvPr>
            <p:ph idx="1"/>
          </p:nvPr>
        </p:nvSpPr>
        <p:spPr/>
        <p:txBody>
          <a:bodyPr>
            <a:normAutofit lnSpcReduction="10000"/>
          </a:bodyPr>
          <a:lstStyle/>
          <a:p>
            <a:r>
              <a:rPr lang="en-US" dirty="0" smtClean="0"/>
              <a:t>The question is how states describable in terms of causal regularities </a:t>
            </a:r>
          </a:p>
          <a:p>
            <a:pPr lvl="1"/>
            <a:r>
              <a:rPr lang="en-US" dirty="0"/>
              <a:t>c</a:t>
            </a:r>
            <a:r>
              <a:rPr lang="en-US" dirty="0" smtClean="0"/>
              <a:t>an also be captured in the normative terms of the language of agency</a:t>
            </a:r>
          </a:p>
          <a:p>
            <a:r>
              <a:rPr lang="en-US" dirty="0" smtClean="0"/>
              <a:t>The philosophical goal for Davidson:</a:t>
            </a:r>
          </a:p>
          <a:p>
            <a:pPr lvl="1"/>
            <a:r>
              <a:rPr lang="en-US" dirty="0" smtClean="0"/>
              <a:t>to see how the normatively laden intentional concepts of the vocabulary of agency can be attributed</a:t>
            </a:r>
          </a:p>
          <a:p>
            <a:pPr lvl="1"/>
            <a:r>
              <a:rPr lang="en-US" dirty="0" smtClean="0"/>
              <a:t>by virtue of observation of the behavior of other creatures, </a:t>
            </a:r>
          </a:p>
          <a:p>
            <a:pPr lvl="1"/>
            <a:r>
              <a:rPr lang="en-US" dirty="0" smtClean="0"/>
              <a:t>behavior that we can also observe and describe in a nonintentional vocabulary</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32</a:t>
            </a:fld>
            <a:endParaRPr lang="en-US"/>
          </a:p>
        </p:txBody>
      </p:sp>
    </p:spTree>
    <p:extLst>
      <p:ext uri="{BB962C8B-B14F-4D97-AF65-F5344CB8AC3E}">
        <p14:creationId xmlns:p14="http://schemas.microsoft.com/office/powerpoint/2010/main" val="24712204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Causal generalizations underlie meaning</a:t>
            </a:r>
            <a:endParaRPr lang="en-US" dirty="0"/>
          </a:p>
        </p:txBody>
      </p:sp>
      <p:sp>
        <p:nvSpPr>
          <p:cNvPr id="3" name="Content Placeholder 2"/>
          <p:cNvSpPr>
            <a:spLocks noGrp="1"/>
          </p:cNvSpPr>
          <p:nvPr>
            <p:ph idx="1"/>
          </p:nvPr>
        </p:nvSpPr>
        <p:spPr/>
        <p:txBody>
          <a:bodyPr/>
          <a:lstStyle/>
          <a:p>
            <a:r>
              <a:rPr lang="en-US" dirty="0" smtClean="0"/>
              <a:t>So no event, no reality, need be supposed to account for the fact that we hear meaningful utterances</a:t>
            </a:r>
          </a:p>
          <a:p>
            <a:pPr lvl="1"/>
            <a:r>
              <a:rPr lang="en-US" dirty="0"/>
              <a:t>a</a:t>
            </a:r>
            <a:r>
              <a:rPr lang="en-US" dirty="0" smtClean="0"/>
              <a:t>nd impute knowledge, belief, aims, intentions, etc.</a:t>
            </a:r>
          </a:p>
          <a:p>
            <a:r>
              <a:rPr lang="en-US" dirty="0"/>
              <a:t>b</a:t>
            </a:r>
            <a:r>
              <a:rPr lang="en-US" dirty="0" smtClean="0"/>
              <a:t>eyond what could also be characterized in a language of causal generalizations</a:t>
            </a:r>
          </a:p>
        </p:txBody>
      </p:sp>
      <p:sp>
        <p:nvSpPr>
          <p:cNvPr id="4" name="Slide Number Placeholder 3"/>
          <p:cNvSpPr>
            <a:spLocks noGrp="1"/>
          </p:cNvSpPr>
          <p:nvPr>
            <p:ph type="sldNum" sz="quarter" idx="12"/>
          </p:nvPr>
        </p:nvSpPr>
        <p:spPr/>
        <p:txBody>
          <a:bodyPr/>
          <a:lstStyle/>
          <a:p>
            <a:fld id="{8C2134FA-70E4-4DE8-8765-3757378B2B20}" type="slidenum">
              <a:rPr lang="en-US" smtClean="0"/>
              <a:t>33</a:t>
            </a:fld>
            <a:endParaRPr lang="en-US"/>
          </a:p>
        </p:txBody>
      </p:sp>
    </p:spTree>
    <p:extLst>
      <p:ext uri="{BB962C8B-B14F-4D97-AF65-F5344CB8AC3E}">
        <p14:creationId xmlns:p14="http://schemas.microsoft.com/office/powerpoint/2010/main" val="32994902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dirty="0" smtClean="0"/>
              <a:t>Normativity and truth]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Compare </a:t>
            </a:r>
            <a:r>
              <a:rPr lang="en-US" dirty="0"/>
              <a:t>Kant: </a:t>
            </a:r>
            <a:endParaRPr lang="en-US" dirty="0" smtClean="0"/>
          </a:p>
          <a:p>
            <a:pPr lvl="1"/>
            <a:r>
              <a:rPr lang="en-US" dirty="0" smtClean="0"/>
              <a:t>since </a:t>
            </a:r>
            <a:r>
              <a:rPr lang="en-US" dirty="0"/>
              <a:t>causality is an a priori condition for understanding, in reality and in practical life we could be </a:t>
            </a:r>
            <a:r>
              <a:rPr lang="en-US" dirty="0" smtClean="0"/>
              <a:t>free agents, determining our lives</a:t>
            </a:r>
          </a:p>
          <a:p>
            <a:pPr lvl="1"/>
            <a:r>
              <a:rPr lang="en-US" dirty="0" smtClean="0"/>
              <a:t>And so we can make normative decisions: should I tell a lie or tell the truth</a:t>
            </a:r>
          </a:p>
          <a:p>
            <a:pPr lvl="1"/>
            <a:r>
              <a:rPr lang="en-US" dirty="0"/>
              <a:t>i</a:t>
            </a:r>
            <a:r>
              <a:rPr lang="en-US" dirty="0" smtClean="0"/>
              <a:t>n a situation in which everything pushing me to tell a lie</a:t>
            </a:r>
          </a:p>
          <a:p>
            <a:r>
              <a:rPr lang="en-US" dirty="0" smtClean="0"/>
              <a:t>But the question of whether it is true that it is raining is also a normative matter</a:t>
            </a:r>
          </a:p>
          <a:p>
            <a:pPr lvl="1"/>
            <a:r>
              <a:rPr lang="en-US" dirty="0" smtClean="0"/>
              <a:t>It is not determined solely by causal events in the environment</a:t>
            </a:r>
          </a:p>
          <a:p>
            <a:pPr lvl="1"/>
            <a:r>
              <a:rPr lang="en-US" dirty="0" smtClean="0"/>
              <a:t>Our truth-oriented linguistic behavior involving truth and error—science itself—is also an expression of agency</a:t>
            </a:r>
          </a:p>
          <a:p>
            <a:pPr lvl="1"/>
            <a:r>
              <a:rPr lang="en-US" dirty="0" smtClean="0"/>
              <a:t>It is not a purely mechanical process. How then can “physics have full coverage”? </a:t>
            </a:r>
            <a:endParaRPr lang="en-US" dirty="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34</a:t>
            </a:fld>
            <a:endParaRPr lang="en-US"/>
          </a:p>
        </p:txBody>
      </p:sp>
    </p:spTree>
    <p:extLst>
      <p:ext uri="{BB962C8B-B14F-4D97-AF65-F5344CB8AC3E}">
        <p14:creationId xmlns:p14="http://schemas.microsoft.com/office/powerpoint/2010/main" val="563708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 theoretical account</a:t>
            </a:r>
            <a:endParaRPr lang="en-US" dirty="0"/>
          </a:p>
        </p:txBody>
      </p:sp>
      <p:sp>
        <p:nvSpPr>
          <p:cNvPr id="3" name="Content Placeholder 2"/>
          <p:cNvSpPr>
            <a:spLocks noGrp="1"/>
          </p:cNvSpPr>
          <p:nvPr>
            <p:ph idx="1"/>
          </p:nvPr>
        </p:nvSpPr>
        <p:spPr/>
        <p:txBody>
          <a:bodyPr/>
          <a:lstStyle/>
          <a:p>
            <a:r>
              <a:rPr lang="en-US" dirty="0"/>
              <a:t>Davidson’s account is </a:t>
            </a:r>
            <a:r>
              <a:rPr lang="en-US" i="1" dirty="0" smtClean="0"/>
              <a:t>theoretical </a:t>
            </a:r>
            <a:endParaRPr lang="en-US" dirty="0"/>
          </a:p>
          <a:p>
            <a:pPr lvl="1"/>
            <a:r>
              <a:rPr lang="en-US" dirty="0" smtClean="0"/>
              <a:t>while </a:t>
            </a:r>
            <a:r>
              <a:rPr lang="en-US" dirty="0" err="1" smtClean="0"/>
              <a:t>Gadamer’s</a:t>
            </a:r>
            <a:r>
              <a:rPr lang="en-US" dirty="0" smtClean="0"/>
              <a:t> is </a:t>
            </a:r>
            <a:r>
              <a:rPr lang="en-US" i="1" dirty="0" smtClean="0"/>
              <a:t>ontological</a:t>
            </a:r>
            <a:endParaRPr lang="en-US" dirty="0"/>
          </a:p>
          <a:p>
            <a:r>
              <a:rPr lang="en-US" dirty="0"/>
              <a:t>1) </a:t>
            </a:r>
            <a:r>
              <a:rPr lang="en-US" dirty="0" smtClean="0"/>
              <a:t>Its plausibility depends on an idealized model of a human capacity</a:t>
            </a:r>
          </a:p>
          <a:p>
            <a:r>
              <a:rPr lang="en-US" dirty="0" smtClean="0"/>
              <a:t>2) The conditions for applying the key concepts related to agency are those imposed by the radical interpreter</a:t>
            </a:r>
          </a:p>
          <a:p>
            <a:pPr lvl="1"/>
            <a:r>
              <a:rPr lang="en-US" dirty="0" smtClean="0"/>
              <a:t>i.e., the task of accounting for thought and linguistic interaction from a third person point of view</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35</a:t>
            </a:fld>
            <a:endParaRPr lang="en-US"/>
          </a:p>
        </p:txBody>
      </p:sp>
    </p:spTree>
    <p:extLst>
      <p:ext uri="{BB962C8B-B14F-4D97-AF65-F5344CB8AC3E}">
        <p14:creationId xmlns:p14="http://schemas.microsoft.com/office/powerpoint/2010/main" val="31450000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 theory of truth</a:t>
            </a:r>
            <a:endParaRPr lang="en-US" dirty="0"/>
          </a:p>
        </p:txBody>
      </p:sp>
      <p:sp>
        <p:nvSpPr>
          <p:cNvPr id="3" name="Content Placeholder 2"/>
          <p:cNvSpPr>
            <a:spLocks noGrp="1"/>
          </p:cNvSpPr>
          <p:nvPr>
            <p:ph idx="1"/>
          </p:nvPr>
        </p:nvSpPr>
        <p:spPr/>
        <p:txBody>
          <a:bodyPr>
            <a:normAutofit lnSpcReduction="10000"/>
          </a:bodyPr>
          <a:lstStyle/>
          <a:p>
            <a:r>
              <a:rPr lang="en-US" dirty="0" smtClean="0"/>
              <a:t>Davidson ties detailed proposals in formal semantics (i.e., Tarski)</a:t>
            </a:r>
          </a:p>
          <a:p>
            <a:pPr lvl="1"/>
            <a:r>
              <a:rPr lang="en-US" dirty="0"/>
              <a:t>t</a:t>
            </a:r>
            <a:r>
              <a:rPr lang="en-US" dirty="0" smtClean="0"/>
              <a:t>o triangulation reflections that lead to the conclusion that </a:t>
            </a:r>
          </a:p>
          <a:p>
            <a:pPr lvl="1"/>
            <a:r>
              <a:rPr lang="en-US" i="1" dirty="0"/>
              <a:t>a</a:t>
            </a:r>
            <a:r>
              <a:rPr lang="en-US" i="1" dirty="0" smtClean="0"/>
              <a:t>gents come in sets of more than one</a:t>
            </a:r>
          </a:p>
          <a:p>
            <a:r>
              <a:rPr lang="en-US" dirty="0" smtClean="0"/>
              <a:t>Radical interpretation turns on the ability of the interpreter </a:t>
            </a:r>
          </a:p>
          <a:p>
            <a:pPr lvl="1"/>
            <a:r>
              <a:rPr lang="en-US" dirty="0"/>
              <a:t>t</a:t>
            </a:r>
            <a:r>
              <a:rPr lang="en-US" dirty="0" smtClean="0"/>
              <a:t>o systematically individuate semantic and psychological properties</a:t>
            </a:r>
          </a:p>
          <a:p>
            <a:pPr lvl="1"/>
            <a:r>
              <a:rPr lang="en-US" dirty="0" smtClean="0"/>
              <a:t>on the basis of observations of behavior treated as intentional action</a:t>
            </a:r>
          </a:p>
          <a:p>
            <a:pPr lvl="1"/>
            <a:r>
              <a:rPr lang="en-US" dirty="0"/>
              <a:t>t</a:t>
            </a:r>
            <a:r>
              <a:rPr lang="en-US" dirty="0" smtClean="0"/>
              <a:t>hat centrally involve truth theories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36</a:t>
            </a:fld>
            <a:endParaRPr lang="en-US"/>
          </a:p>
        </p:txBody>
      </p:sp>
    </p:spTree>
    <p:extLst>
      <p:ext uri="{BB962C8B-B14F-4D97-AF65-F5344CB8AC3E}">
        <p14:creationId xmlns:p14="http://schemas.microsoft.com/office/powerpoint/2010/main" val="3863619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interaction is necessary for truth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is an account that makes social interaction a necessary condition of thought</a:t>
            </a:r>
          </a:p>
          <a:p>
            <a:pPr lvl="1"/>
            <a:r>
              <a:rPr lang="en-US" dirty="0" smtClean="0"/>
              <a:t>i.e., the triangle between observer, agent, and environment</a:t>
            </a:r>
          </a:p>
          <a:p>
            <a:r>
              <a:rPr lang="en-US" dirty="0"/>
              <a:t>i</a:t>
            </a:r>
            <a:r>
              <a:rPr lang="en-US" dirty="0" smtClean="0"/>
              <a:t>n order to create space for the truth-error contrast of Tarskian semantics</a:t>
            </a:r>
          </a:p>
          <a:p>
            <a:pPr lvl="1"/>
            <a:r>
              <a:rPr lang="en-US" dirty="0" smtClean="0"/>
              <a:t>i.e., “</a:t>
            </a:r>
            <a:r>
              <a:rPr lang="en-US" dirty="0" err="1" smtClean="0"/>
              <a:t>Es</a:t>
            </a:r>
            <a:r>
              <a:rPr lang="en-US" dirty="0" smtClean="0"/>
              <a:t> </a:t>
            </a:r>
            <a:r>
              <a:rPr lang="en-US" dirty="0" err="1" smtClean="0"/>
              <a:t>regnet</a:t>
            </a:r>
            <a:r>
              <a:rPr lang="en-US" dirty="0" smtClean="0"/>
              <a:t>” means “it is raining” if and only if it is true that it is raining. </a:t>
            </a:r>
          </a:p>
          <a:p>
            <a:r>
              <a:rPr lang="en-US" dirty="0" smtClean="0"/>
              <a:t>But if the observer sees that it is not raining, and yet the agent says “</a:t>
            </a:r>
            <a:r>
              <a:rPr lang="en-US" dirty="0" err="1" smtClean="0"/>
              <a:t>Es</a:t>
            </a:r>
            <a:r>
              <a:rPr lang="en-US" dirty="0" smtClean="0"/>
              <a:t> </a:t>
            </a:r>
            <a:r>
              <a:rPr lang="en-US" dirty="0" err="1" smtClean="0"/>
              <a:t>regnet</a:t>
            </a:r>
            <a:r>
              <a:rPr lang="en-US" dirty="0" smtClean="0"/>
              <a:t>,” then this interpretation must be false</a:t>
            </a:r>
          </a:p>
          <a:p>
            <a:pPr lvl="1"/>
            <a:r>
              <a:rPr lang="en-US" dirty="0" smtClean="0">
                <a:sym typeface="Wingdings" panose="05000000000000000000" pitchFamily="2" charset="2"/>
              </a:rPr>
              <a:t>refinement of the theory (maybe she’s a Mrs. </a:t>
            </a:r>
            <a:r>
              <a:rPr lang="en-US" dirty="0" err="1" smtClean="0">
                <a:sym typeface="Wingdings" panose="05000000000000000000" pitchFamily="2" charset="2"/>
              </a:rPr>
              <a:t>Malaprop</a:t>
            </a:r>
            <a:r>
              <a:rPr lang="en-US" dirty="0" smtClean="0">
                <a:sym typeface="Wingdings" panose="05000000000000000000" pitchFamily="2" charset="2"/>
              </a:rPr>
              <a:t>, and means that “It reigns”)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37</a:t>
            </a:fld>
            <a:endParaRPr lang="en-US"/>
          </a:p>
        </p:txBody>
      </p:sp>
    </p:spTree>
    <p:extLst>
      <p:ext uri="{BB962C8B-B14F-4D97-AF65-F5344CB8AC3E}">
        <p14:creationId xmlns:p14="http://schemas.microsoft.com/office/powerpoint/2010/main" val="16070763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meaning is extracted from truth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Davidson’s </a:t>
            </a:r>
            <a:r>
              <a:rPr lang="en-US" dirty="0"/>
              <a:t>“radical interpretation” suggests </a:t>
            </a:r>
            <a:r>
              <a:rPr lang="en-US" i="1" dirty="0"/>
              <a:t>how</a:t>
            </a:r>
            <a:r>
              <a:rPr lang="en-US" dirty="0"/>
              <a:t> meaning may be extracted from truth.</a:t>
            </a:r>
          </a:p>
          <a:p>
            <a:pPr lvl="1"/>
            <a:r>
              <a:rPr lang="en-US" dirty="0" smtClean="0"/>
              <a:t>That truth undergirds communication will be familiar to readers of Davidson</a:t>
            </a:r>
          </a:p>
          <a:p>
            <a:r>
              <a:rPr lang="en-US" dirty="0" smtClean="0"/>
              <a:t>Radical interpretation is supposed to show how an interpreter</a:t>
            </a:r>
          </a:p>
          <a:p>
            <a:pPr lvl="1"/>
            <a:r>
              <a:rPr lang="en-US" dirty="0"/>
              <a:t>w</a:t>
            </a:r>
            <a:r>
              <a:rPr lang="en-US" dirty="0" smtClean="0"/>
              <a:t>ith evidence that is restricted</a:t>
            </a:r>
          </a:p>
          <a:p>
            <a:r>
              <a:rPr lang="en-US" dirty="0" smtClean="0"/>
              <a:t>might move </a:t>
            </a:r>
          </a:p>
          <a:p>
            <a:pPr lvl="1"/>
            <a:r>
              <a:rPr lang="en-US" dirty="0" smtClean="0"/>
              <a:t>from knowing only general features of minds and language</a:t>
            </a:r>
          </a:p>
          <a:p>
            <a:pPr lvl="1"/>
            <a:r>
              <a:rPr lang="en-US" dirty="0"/>
              <a:t>t</a:t>
            </a:r>
            <a:r>
              <a:rPr lang="en-US" dirty="0" smtClean="0"/>
              <a:t>o a detailed account of what someone’s words mean or what his propositional attitudes are</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38</a:t>
            </a:fld>
            <a:endParaRPr lang="en-US"/>
          </a:p>
        </p:txBody>
      </p:sp>
    </p:spTree>
    <p:extLst>
      <p:ext uri="{BB962C8B-B14F-4D97-AF65-F5344CB8AC3E}">
        <p14:creationId xmlns:p14="http://schemas.microsoft.com/office/powerpoint/2010/main" val="21215914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Truth is the basis of interpretation</a:t>
            </a:r>
            <a:endParaRPr lang="en-US" dirty="0"/>
          </a:p>
        </p:txBody>
      </p:sp>
      <p:sp>
        <p:nvSpPr>
          <p:cNvPr id="3" name="Content Placeholder 2"/>
          <p:cNvSpPr>
            <a:spLocks noGrp="1"/>
          </p:cNvSpPr>
          <p:nvPr>
            <p:ph idx="1"/>
          </p:nvPr>
        </p:nvSpPr>
        <p:spPr/>
        <p:txBody>
          <a:bodyPr>
            <a:normAutofit/>
          </a:bodyPr>
          <a:lstStyle/>
          <a:p>
            <a:r>
              <a:rPr lang="en-US" dirty="0" smtClean="0"/>
              <a:t>The point is to show how the imputation of thought and semantic content as we know it</a:t>
            </a:r>
          </a:p>
          <a:p>
            <a:pPr lvl="1"/>
            <a:r>
              <a:rPr lang="en-US" dirty="0"/>
              <a:t>c</a:t>
            </a:r>
            <a:r>
              <a:rPr lang="en-US" dirty="0" smtClean="0"/>
              <a:t>ould be supported by evidence from observable behavior</a:t>
            </a:r>
          </a:p>
          <a:p>
            <a:r>
              <a:rPr lang="en-US" dirty="0" smtClean="0"/>
              <a:t>The account does not reduce or analyze </a:t>
            </a:r>
          </a:p>
          <a:p>
            <a:pPr lvl="1"/>
            <a:r>
              <a:rPr lang="en-US" dirty="0"/>
              <a:t>i</a:t>
            </a:r>
            <a:r>
              <a:rPr lang="en-US" dirty="0" smtClean="0"/>
              <a:t>ntentional concepts in terms of non-intentional </a:t>
            </a:r>
          </a:p>
          <a:p>
            <a:r>
              <a:rPr lang="en-US" dirty="0" smtClean="0"/>
              <a:t>The role of the concept of truth makes this clear</a:t>
            </a:r>
          </a:p>
          <a:p>
            <a:pPr lvl="1"/>
            <a:r>
              <a:rPr lang="en-US" dirty="0" smtClean="0"/>
              <a:t>That the minded creatures—agents—are knowers of truth</a:t>
            </a:r>
          </a:p>
          <a:p>
            <a:pPr lvl="1"/>
            <a:r>
              <a:rPr lang="en-US" dirty="0"/>
              <a:t>i</a:t>
            </a:r>
            <a:r>
              <a:rPr lang="en-US" dirty="0" smtClean="0"/>
              <a:t>s the basis on which interpretation proceeds to give individuating content to the behavior</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39</a:t>
            </a:fld>
            <a:endParaRPr lang="en-US"/>
          </a:p>
        </p:txBody>
      </p:sp>
    </p:spTree>
    <p:extLst>
      <p:ext uri="{BB962C8B-B14F-4D97-AF65-F5344CB8AC3E}">
        <p14:creationId xmlns:p14="http://schemas.microsoft.com/office/powerpoint/2010/main" val="2918048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err="1" smtClean="0"/>
              <a:t>Gadamer</a:t>
            </a:r>
            <a:endParaRPr lang="en-US" dirty="0"/>
          </a:p>
        </p:txBody>
      </p:sp>
      <p:sp>
        <p:nvSpPr>
          <p:cNvPr id="8" name="Subtitle 7"/>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8C2134FA-70E4-4DE8-8765-3757378B2B20}" type="slidenum">
              <a:rPr lang="en-US" smtClean="0"/>
              <a:t>4</a:t>
            </a:fld>
            <a:endParaRPr lang="en-US"/>
          </a:p>
        </p:txBody>
      </p:sp>
    </p:spTree>
    <p:extLst>
      <p:ext uri="{BB962C8B-B14F-4D97-AF65-F5344CB8AC3E}">
        <p14:creationId xmlns:p14="http://schemas.microsoft.com/office/powerpoint/2010/main" val="13758151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correspondence</a:t>
            </a:r>
            <a:endParaRPr lang="en-US" dirty="0"/>
          </a:p>
        </p:txBody>
      </p:sp>
      <p:sp>
        <p:nvSpPr>
          <p:cNvPr id="3" name="Content Placeholder 2"/>
          <p:cNvSpPr>
            <a:spLocks noGrp="1"/>
          </p:cNvSpPr>
          <p:nvPr>
            <p:ph idx="1"/>
          </p:nvPr>
        </p:nvSpPr>
        <p:spPr/>
        <p:txBody>
          <a:bodyPr>
            <a:normAutofit lnSpcReduction="10000"/>
          </a:bodyPr>
          <a:lstStyle/>
          <a:p>
            <a:r>
              <a:rPr lang="en-US" dirty="0" smtClean="0"/>
              <a:t>This is not a correspondence theory</a:t>
            </a:r>
          </a:p>
          <a:p>
            <a:pPr lvl="1"/>
            <a:r>
              <a:rPr lang="en-US" dirty="0" smtClean="0"/>
              <a:t>Although it may look like it if “</a:t>
            </a:r>
            <a:r>
              <a:rPr lang="en-US" dirty="0" err="1" smtClean="0"/>
              <a:t>Gavagai</a:t>
            </a:r>
            <a:r>
              <a:rPr lang="en-US" dirty="0" smtClean="0"/>
              <a:t>” is true if and only if there is a rabbit </a:t>
            </a:r>
          </a:p>
          <a:p>
            <a:pPr lvl="1"/>
            <a:r>
              <a:rPr lang="en-US" dirty="0" smtClean="0"/>
              <a:t>However this is not a situation of an isolated observer</a:t>
            </a:r>
          </a:p>
          <a:p>
            <a:pPr lvl="1"/>
            <a:r>
              <a:rPr lang="en-US" dirty="0" smtClean="0"/>
              <a:t>A matter of communication between individuals in a worldly context</a:t>
            </a:r>
          </a:p>
          <a:p>
            <a:r>
              <a:rPr lang="en-US" dirty="0" smtClean="0"/>
              <a:t>So we encountered Davidson previously (in Prado) saying against Searle: </a:t>
            </a:r>
          </a:p>
          <a:p>
            <a:pPr lvl="1"/>
            <a:r>
              <a:rPr lang="en-US" dirty="0"/>
              <a:t>“[n]</a:t>
            </a:r>
            <a:r>
              <a:rPr lang="en-US" dirty="0" err="1"/>
              <a:t>othing</a:t>
            </a:r>
            <a:r>
              <a:rPr lang="en-US" dirty="0"/>
              <a:t>, no </a:t>
            </a:r>
            <a:r>
              <a:rPr lang="en-US" i="1" dirty="0"/>
              <a:t>thing</a:t>
            </a:r>
            <a:r>
              <a:rPr lang="en-US" dirty="0"/>
              <a:t>, makes sentences and theories true; not experience … not the world, can make a sentence true</a:t>
            </a:r>
            <a:r>
              <a:rPr lang="en-US" dirty="0" smtClean="0"/>
              <a:t>.”</a:t>
            </a:r>
          </a:p>
          <a:p>
            <a:pPr lvl="1"/>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40</a:t>
            </a:fld>
            <a:endParaRPr lang="en-US"/>
          </a:p>
        </p:txBody>
      </p:sp>
    </p:spTree>
    <p:extLst>
      <p:ext uri="{BB962C8B-B14F-4D97-AF65-F5344CB8AC3E}">
        <p14:creationId xmlns:p14="http://schemas.microsoft.com/office/powerpoint/2010/main" val="31311062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observed creature is an agent</a:t>
            </a:r>
            <a:endParaRPr lang="en-US" dirty="0"/>
          </a:p>
        </p:txBody>
      </p:sp>
      <p:sp>
        <p:nvSpPr>
          <p:cNvPr id="3" name="Content Placeholder 2"/>
          <p:cNvSpPr>
            <a:spLocks noGrp="1"/>
          </p:cNvSpPr>
          <p:nvPr>
            <p:ph idx="1"/>
          </p:nvPr>
        </p:nvSpPr>
        <p:spPr/>
        <p:txBody>
          <a:bodyPr/>
          <a:lstStyle/>
          <a:p>
            <a:r>
              <a:rPr lang="en-US" dirty="0" smtClean="0"/>
              <a:t>The interpreter’s belief is an empirical one </a:t>
            </a:r>
          </a:p>
          <a:p>
            <a:pPr lvl="1"/>
            <a:r>
              <a:rPr lang="en-US" dirty="0" smtClean="0"/>
              <a:t>that some creature is an agent [i.e., not a parrot in a human suit]</a:t>
            </a:r>
          </a:p>
          <a:p>
            <a:pPr lvl="1"/>
            <a:r>
              <a:rPr lang="en-US" dirty="0"/>
              <a:t>m</a:t>
            </a:r>
            <a:r>
              <a:rPr lang="en-US" dirty="0" smtClean="0"/>
              <a:t>aking assertions, entertaining attitudes, realizing intentions (or failing to do so)</a:t>
            </a:r>
          </a:p>
          <a:p>
            <a:r>
              <a:rPr lang="en-US" dirty="0" smtClean="0"/>
              <a:t>Decisive warrant for this belief, however, relies on intentional notions</a:t>
            </a:r>
          </a:p>
          <a:p>
            <a:pPr lvl="1"/>
            <a:r>
              <a:rPr lang="en-US" dirty="0" smtClean="0"/>
              <a:t>The role of observation and evidence is brought out</a:t>
            </a:r>
          </a:p>
          <a:p>
            <a:pPr lvl="1"/>
            <a:r>
              <a:rPr lang="en-US" dirty="0" smtClean="0"/>
              <a:t>But this is not independent of or prior to the characterization of </a:t>
            </a:r>
            <a:r>
              <a:rPr lang="en-US" dirty="0"/>
              <a:t>t</a:t>
            </a:r>
            <a:r>
              <a:rPr lang="en-US" dirty="0" smtClean="0"/>
              <a:t>he observed creature as an agent</a:t>
            </a:r>
          </a:p>
          <a:p>
            <a:pPr lvl="1"/>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41</a:t>
            </a:fld>
            <a:endParaRPr lang="en-US"/>
          </a:p>
        </p:txBody>
      </p:sp>
    </p:spTree>
    <p:extLst>
      <p:ext uri="{BB962C8B-B14F-4D97-AF65-F5344CB8AC3E}">
        <p14:creationId xmlns:p14="http://schemas.microsoft.com/office/powerpoint/2010/main" val="8521159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Taking something to be an agent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kind of evidence and observation is made available</a:t>
            </a:r>
          </a:p>
          <a:p>
            <a:pPr lvl="1"/>
            <a:r>
              <a:rPr lang="en-US" dirty="0"/>
              <a:t>o</a:t>
            </a:r>
            <a:r>
              <a:rPr lang="en-US" dirty="0" smtClean="0"/>
              <a:t>nly insofar as we take the observed person, the subject, to be an agent</a:t>
            </a:r>
          </a:p>
          <a:p>
            <a:r>
              <a:rPr lang="en-US" dirty="0" smtClean="0"/>
              <a:t>Davidson’s account would show how the supposition that something is an agent</a:t>
            </a:r>
          </a:p>
          <a:p>
            <a:pPr lvl="1"/>
            <a:r>
              <a:rPr lang="en-US" dirty="0"/>
              <a:t>a</a:t>
            </a:r>
            <a:r>
              <a:rPr lang="en-US" dirty="0" smtClean="0"/>
              <a:t> creature with knowledge of the world</a:t>
            </a:r>
          </a:p>
          <a:p>
            <a:pPr lvl="1"/>
            <a:r>
              <a:rPr lang="en-US" dirty="0"/>
              <a:t>a</a:t>
            </a:r>
            <a:r>
              <a:rPr lang="en-US" dirty="0" smtClean="0"/>
              <a:t>nd with goals for conduct in the world</a:t>
            </a:r>
          </a:p>
          <a:p>
            <a:r>
              <a:rPr lang="en-US" dirty="0"/>
              <a:t>m</a:t>
            </a:r>
            <a:r>
              <a:rPr lang="en-US" dirty="0" smtClean="0"/>
              <a:t>ay be implemented in or employed to constrain</a:t>
            </a:r>
          </a:p>
          <a:p>
            <a:pPr lvl="1"/>
            <a:r>
              <a:rPr lang="en-US" dirty="0"/>
              <a:t>d</a:t>
            </a:r>
            <a:r>
              <a:rPr lang="en-US" dirty="0" smtClean="0"/>
              <a:t>escriptions of the behavior of the agent</a:t>
            </a:r>
          </a:p>
          <a:p>
            <a:pPr lvl="1"/>
            <a:r>
              <a:rPr lang="en-US" dirty="0"/>
              <a:t>i</a:t>
            </a:r>
            <a:r>
              <a:rPr lang="en-US" dirty="0" smtClean="0"/>
              <a:t>n such a way that individuating features of that particular mind and language are systematically revealed</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42</a:t>
            </a:fld>
            <a:endParaRPr lang="en-US"/>
          </a:p>
        </p:txBody>
      </p:sp>
    </p:spTree>
    <p:extLst>
      <p:ext uri="{BB962C8B-B14F-4D97-AF65-F5344CB8AC3E}">
        <p14:creationId xmlns:p14="http://schemas.microsoft.com/office/powerpoint/2010/main" val="128981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Criterion of success: an axiomatic semantic theory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is a clear success criterion for the radical interpreter:</a:t>
            </a:r>
          </a:p>
          <a:p>
            <a:pPr lvl="1"/>
            <a:r>
              <a:rPr lang="en-US" dirty="0"/>
              <a:t>t</a:t>
            </a:r>
            <a:r>
              <a:rPr lang="en-US" dirty="0" smtClean="0"/>
              <a:t>he production of an axiomatic semantic theory</a:t>
            </a:r>
          </a:p>
          <a:p>
            <a:pPr lvl="1"/>
            <a:r>
              <a:rPr lang="en-US" dirty="0"/>
              <a:t>t</a:t>
            </a:r>
            <a:r>
              <a:rPr lang="en-US" dirty="0" smtClean="0"/>
              <a:t>hat allows for the deduction of the proper theorems</a:t>
            </a:r>
          </a:p>
          <a:p>
            <a:pPr lvl="1"/>
            <a:r>
              <a:rPr lang="en-US" dirty="0" smtClean="0"/>
              <a:t>E.g., the sentence, s</a:t>
            </a:r>
            <a:r>
              <a:rPr lang="en-US" dirty="0"/>
              <a:t>,</a:t>
            </a:r>
            <a:r>
              <a:rPr lang="en-US" dirty="0" smtClean="0"/>
              <a:t> in the alien language means p, if and only if p. </a:t>
            </a:r>
          </a:p>
          <a:p>
            <a:r>
              <a:rPr lang="en-US" dirty="0" smtClean="0"/>
              <a:t>--i.e., those that allow the interpreter to interpret sentences of the agent’s language</a:t>
            </a:r>
          </a:p>
          <a:p>
            <a:pPr lvl="1"/>
            <a:r>
              <a:rPr lang="en-US" dirty="0"/>
              <a:t>s</a:t>
            </a:r>
            <a:r>
              <a:rPr lang="en-US" dirty="0" smtClean="0"/>
              <a:t>uch that the speech and behavior is compatible with the imputation of a largely sound view of the world</a:t>
            </a:r>
          </a:p>
          <a:p>
            <a:r>
              <a:rPr lang="en-US" dirty="0" smtClean="0"/>
              <a:t>A suitable axiomatic semantic theory is one that</a:t>
            </a:r>
          </a:p>
          <a:p>
            <a:pPr lvl="1"/>
            <a:r>
              <a:rPr lang="en-US" dirty="0"/>
              <a:t>c</a:t>
            </a:r>
            <a:r>
              <a:rPr lang="en-US" dirty="0" smtClean="0"/>
              <a:t>haracterizes the truth-functional role of the elements of the agent’s language</a:t>
            </a:r>
          </a:p>
          <a:p>
            <a:pPr lvl="1"/>
            <a:r>
              <a:rPr lang="en-US" dirty="0" smtClean="0"/>
              <a:t>assigning truth-conditions to the sentences of the language</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43</a:t>
            </a:fld>
            <a:endParaRPr lang="en-US"/>
          </a:p>
        </p:txBody>
      </p:sp>
    </p:spTree>
    <p:extLst>
      <p:ext uri="{BB962C8B-B14F-4D97-AF65-F5344CB8AC3E}">
        <p14:creationId xmlns:p14="http://schemas.microsoft.com/office/powerpoint/2010/main" val="3959503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for the theory </a:t>
            </a:r>
            <a:endParaRPr lang="en-US" dirty="0"/>
          </a:p>
        </p:txBody>
      </p:sp>
      <p:sp>
        <p:nvSpPr>
          <p:cNvPr id="3" name="Content Placeholder 2"/>
          <p:cNvSpPr>
            <a:spLocks noGrp="1"/>
          </p:cNvSpPr>
          <p:nvPr>
            <p:ph idx="1"/>
          </p:nvPr>
        </p:nvSpPr>
        <p:spPr/>
        <p:txBody>
          <a:bodyPr>
            <a:normAutofit/>
          </a:bodyPr>
          <a:lstStyle/>
          <a:p>
            <a:r>
              <a:rPr lang="en-US" dirty="0" smtClean="0"/>
              <a:t>Evidence for this assigning is framed in terms of</a:t>
            </a:r>
          </a:p>
          <a:p>
            <a:pPr lvl="1"/>
            <a:r>
              <a:rPr lang="en-US" dirty="0"/>
              <a:t>r</a:t>
            </a:r>
            <a:r>
              <a:rPr lang="en-US" dirty="0" smtClean="0"/>
              <a:t>elative preferences of the agent for the truth of different sentences</a:t>
            </a:r>
          </a:p>
          <a:p>
            <a:r>
              <a:rPr lang="en-US" dirty="0" smtClean="0"/>
              <a:t>The task of radical interpretation is </a:t>
            </a:r>
          </a:p>
          <a:p>
            <a:pPr lvl="1"/>
            <a:r>
              <a:rPr lang="en-US" dirty="0"/>
              <a:t>t</a:t>
            </a:r>
            <a:r>
              <a:rPr lang="en-US" dirty="0" smtClean="0"/>
              <a:t>o capture these preferences and to construe their content</a:t>
            </a:r>
          </a:p>
          <a:p>
            <a:pPr lvl="1"/>
            <a:r>
              <a:rPr lang="en-US" dirty="0"/>
              <a:t>b</a:t>
            </a:r>
            <a:r>
              <a:rPr lang="en-US" dirty="0" smtClean="0"/>
              <a:t>y articulating a truth-theory for the agent’s language</a:t>
            </a:r>
          </a:p>
          <a:p>
            <a:pPr lvl="1"/>
            <a:r>
              <a:rPr lang="en-US" dirty="0"/>
              <a:t>o</a:t>
            </a:r>
            <a:r>
              <a:rPr lang="en-US" dirty="0" smtClean="0"/>
              <a:t>n the basis of observation of utterances and their environmentally salient causes and behavior generally</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44</a:t>
            </a:fld>
            <a:endParaRPr lang="en-US"/>
          </a:p>
        </p:txBody>
      </p:sp>
    </p:spTree>
    <p:extLst>
      <p:ext uri="{BB962C8B-B14F-4D97-AF65-F5344CB8AC3E}">
        <p14:creationId xmlns:p14="http://schemas.microsoft.com/office/powerpoint/2010/main" val="36012306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tough questions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a tough and complicated question </a:t>
            </a:r>
          </a:p>
          <a:p>
            <a:pPr lvl="1"/>
            <a:r>
              <a:rPr lang="en-US" dirty="0" smtClean="0"/>
              <a:t>whether an extensional characterization of elements of a natural language</a:t>
            </a:r>
          </a:p>
          <a:p>
            <a:pPr lvl="1"/>
            <a:r>
              <a:rPr lang="en-US" dirty="0"/>
              <a:t>w</a:t>
            </a:r>
            <a:r>
              <a:rPr lang="en-US" dirty="0" smtClean="0"/>
              <a:t>ill capture all the semantic properties that we would want to invoke in an account of linguistic competence</a:t>
            </a:r>
          </a:p>
          <a:p>
            <a:r>
              <a:rPr lang="en-US" dirty="0" smtClean="0"/>
              <a:t>One may also have doubts about the rationality-constraint</a:t>
            </a:r>
          </a:p>
          <a:p>
            <a:pPr lvl="1"/>
            <a:r>
              <a:rPr lang="en-US" dirty="0"/>
              <a:t>b</a:t>
            </a:r>
            <a:r>
              <a:rPr lang="en-US" dirty="0" smtClean="0"/>
              <a:t>uilt into the general theory of mind</a:t>
            </a:r>
          </a:p>
          <a:p>
            <a:pPr lvl="1"/>
            <a:r>
              <a:rPr lang="en-US" dirty="0"/>
              <a:t>t</a:t>
            </a:r>
            <a:r>
              <a:rPr lang="en-US" dirty="0" smtClean="0"/>
              <a:t>hat gives the radical interpreter a truth-theoretic grip on behavior in the first place</a:t>
            </a:r>
          </a:p>
          <a:p>
            <a:r>
              <a:rPr lang="en-US" dirty="0" smtClean="0"/>
              <a:t>But this article will not be concerned with these challenges to Davidson’s theory</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45</a:t>
            </a:fld>
            <a:endParaRPr lang="en-US"/>
          </a:p>
        </p:txBody>
      </p:sp>
    </p:spTree>
    <p:extLst>
      <p:ext uri="{BB962C8B-B14F-4D97-AF65-F5344CB8AC3E}">
        <p14:creationId xmlns:p14="http://schemas.microsoft.com/office/powerpoint/2010/main" val="27025353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Treating creatures as knowing truths and aiming for the good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These objections question whether </a:t>
            </a:r>
          </a:p>
          <a:p>
            <a:pPr lvl="1"/>
            <a:r>
              <a:rPr lang="en-US" dirty="0"/>
              <a:t>p</a:t>
            </a:r>
            <a:r>
              <a:rPr lang="en-US" dirty="0" smtClean="0"/>
              <a:t>ossessing the concept of truth</a:t>
            </a:r>
          </a:p>
          <a:p>
            <a:pPr lvl="1"/>
            <a:r>
              <a:rPr lang="en-US" dirty="0"/>
              <a:t>h</a:t>
            </a:r>
            <a:r>
              <a:rPr lang="en-US" dirty="0" smtClean="0"/>
              <a:t>aving knowledge of the world</a:t>
            </a:r>
          </a:p>
          <a:p>
            <a:pPr lvl="1"/>
            <a:r>
              <a:rPr lang="en-US" dirty="0"/>
              <a:t>a</a:t>
            </a:r>
            <a:r>
              <a:rPr lang="en-US" dirty="0" smtClean="0"/>
              <a:t>nd being able to understand a language</a:t>
            </a:r>
          </a:p>
          <a:p>
            <a:r>
              <a:rPr lang="en-US" dirty="0"/>
              <a:t>a</a:t>
            </a:r>
            <a:r>
              <a:rPr lang="en-US" dirty="0" smtClean="0"/>
              <a:t>re as directly and intimately linked as Davidson suggests</a:t>
            </a:r>
          </a:p>
          <a:p>
            <a:pPr lvl="1"/>
            <a:r>
              <a:rPr lang="en-US" dirty="0" smtClean="0"/>
              <a:t>But this close link is what connects Davidson and </a:t>
            </a:r>
            <a:r>
              <a:rPr lang="en-US" dirty="0" err="1" smtClean="0"/>
              <a:t>Gadamer</a:t>
            </a:r>
            <a:endParaRPr lang="en-US" dirty="0" smtClean="0"/>
          </a:p>
          <a:p>
            <a:r>
              <a:rPr lang="en-US" dirty="0" smtClean="0"/>
              <a:t>So let us proceed on the assumption</a:t>
            </a:r>
          </a:p>
          <a:p>
            <a:pPr lvl="1"/>
            <a:r>
              <a:rPr lang="en-US" dirty="0"/>
              <a:t>t</a:t>
            </a:r>
            <a:r>
              <a:rPr lang="en-US" dirty="0" smtClean="0"/>
              <a:t>hat the construction of truth-theories allows us to characterize the semantic properties of a language</a:t>
            </a:r>
          </a:p>
          <a:p>
            <a:pPr lvl="1"/>
            <a:r>
              <a:rPr lang="en-US" dirty="0"/>
              <a:t>a</a:t>
            </a:r>
            <a:r>
              <a:rPr lang="en-US" dirty="0" smtClean="0"/>
              <a:t>nd that the radical interpreter succeeds in constructing them by treating creatures as knowing truths and aiming for the good</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46</a:t>
            </a:fld>
            <a:endParaRPr lang="en-US"/>
          </a:p>
        </p:txBody>
      </p:sp>
    </p:spTree>
    <p:extLst>
      <p:ext uri="{BB962C8B-B14F-4D97-AF65-F5344CB8AC3E}">
        <p14:creationId xmlns:p14="http://schemas.microsoft.com/office/powerpoint/2010/main" val="13366945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err="1" smtClean="0"/>
              <a:t>Gadamer</a:t>
            </a:r>
            <a:endParaRPr lang="en-US" dirty="0"/>
          </a:p>
        </p:txBody>
      </p:sp>
      <p:sp>
        <p:nvSpPr>
          <p:cNvPr id="8" name="Subtitle 7"/>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8C2134FA-70E4-4DE8-8765-3757378B2B20}" type="slidenum">
              <a:rPr lang="en-US" smtClean="0"/>
              <a:t>47</a:t>
            </a:fld>
            <a:endParaRPr lang="en-US"/>
          </a:p>
        </p:txBody>
      </p:sp>
    </p:spTree>
    <p:extLst>
      <p:ext uri="{BB962C8B-B14F-4D97-AF65-F5344CB8AC3E}">
        <p14:creationId xmlns:p14="http://schemas.microsoft.com/office/powerpoint/2010/main" val="217890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distance between them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a:t>
            </a:r>
            <a:r>
              <a:rPr lang="en-US" dirty="0" err="1" smtClean="0"/>
              <a:t>Gadamer</a:t>
            </a:r>
            <a:r>
              <a:rPr lang="en-US" dirty="0" smtClean="0"/>
              <a:t>, there are no constructive explanatory tasks</a:t>
            </a:r>
          </a:p>
          <a:p>
            <a:pPr lvl="1"/>
            <a:r>
              <a:rPr lang="en-US" dirty="0"/>
              <a:t>a</a:t>
            </a:r>
            <a:r>
              <a:rPr lang="en-US" dirty="0" smtClean="0"/>
              <a:t>s there is in what </a:t>
            </a:r>
            <a:r>
              <a:rPr lang="en-US" dirty="0" err="1" smtClean="0"/>
              <a:t>Rorty</a:t>
            </a:r>
            <a:r>
              <a:rPr lang="en-US" dirty="0" smtClean="0"/>
              <a:t> called “pure philosophy of language</a:t>
            </a:r>
            <a:r>
              <a:rPr lang="en-US" dirty="0" smtClean="0"/>
              <a:t>”</a:t>
            </a:r>
          </a:p>
          <a:p>
            <a:pPr lvl="1"/>
            <a:r>
              <a:rPr lang="en-US" dirty="0"/>
              <a:t>[</a:t>
            </a:r>
            <a:r>
              <a:rPr lang="en-US" dirty="0" smtClean="0"/>
              <a:t>Davidson seeks to construct a logic that would explain human understanding and communication]</a:t>
            </a:r>
            <a:endParaRPr lang="en-US" dirty="0" smtClean="0"/>
          </a:p>
          <a:p>
            <a:r>
              <a:rPr lang="en-US" dirty="0" smtClean="0"/>
              <a:t>This is because of the distance between </a:t>
            </a:r>
          </a:p>
          <a:p>
            <a:pPr lvl="1"/>
            <a:r>
              <a:rPr lang="en-US" dirty="0" smtClean="0"/>
              <a:t>hermeneutic ontology</a:t>
            </a:r>
          </a:p>
          <a:p>
            <a:pPr lvl="1"/>
            <a:r>
              <a:rPr lang="en-US" dirty="0"/>
              <a:t>a</a:t>
            </a:r>
            <a:r>
              <a:rPr lang="en-US" dirty="0" smtClean="0"/>
              <a:t>nd human action and choice</a:t>
            </a:r>
          </a:p>
          <a:p>
            <a:r>
              <a:rPr lang="en-US" dirty="0" smtClean="0"/>
              <a:t>This is not the kind of distance we find in Davidson </a:t>
            </a:r>
          </a:p>
          <a:p>
            <a:pPr lvl="1"/>
            <a:r>
              <a:rPr lang="en-US" dirty="0" smtClean="0"/>
              <a:t>between theory </a:t>
            </a:r>
            <a:endParaRPr lang="en-US" dirty="0" smtClean="0"/>
          </a:p>
          <a:p>
            <a:pPr lvl="1"/>
            <a:r>
              <a:rPr lang="en-US" dirty="0" smtClean="0"/>
              <a:t>and </a:t>
            </a:r>
            <a:r>
              <a:rPr lang="en-US" dirty="0" smtClean="0"/>
              <a:t>actual </a:t>
            </a:r>
            <a:r>
              <a:rPr lang="en-US" dirty="0" smtClean="0"/>
              <a:t>practice</a:t>
            </a:r>
          </a:p>
          <a:p>
            <a:r>
              <a:rPr lang="en-US" dirty="0"/>
              <a:t>[</a:t>
            </a:r>
            <a:r>
              <a:rPr lang="en-US" dirty="0" smtClean="0"/>
              <a:t>The distance in </a:t>
            </a:r>
            <a:r>
              <a:rPr lang="en-US" dirty="0" err="1" smtClean="0"/>
              <a:t>Gadamer</a:t>
            </a:r>
            <a:r>
              <a:rPr lang="en-US" dirty="0" smtClean="0"/>
              <a:t> is not so extreme]</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48</a:t>
            </a:fld>
            <a:endParaRPr lang="en-US"/>
          </a:p>
        </p:txBody>
      </p:sp>
    </p:spTree>
    <p:extLst>
      <p:ext uri="{BB962C8B-B14F-4D97-AF65-F5344CB8AC3E}">
        <p14:creationId xmlns:p14="http://schemas.microsoft.com/office/powerpoint/2010/main" val="10637313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beyond science</a:t>
            </a:r>
            <a:endParaRPr lang="en-US" dirty="0"/>
          </a:p>
        </p:txBody>
      </p:sp>
      <p:sp>
        <p:nvSpPr>
          <p:cNvPr id="3" name="Content Placeholder 2"/>
          <p:cNvSpPr>
            <a:spLocks noGrp="1"/>
          </p:cNvSpPr>
          <p:nvPr>
            <p:ph idx="1"/>
          </p:nvPr>
        </p:nvSpPr>
        <p:spPr/>
        <p:txBody>
          <a:bodyPr/>
          <a:lstStyle/>
          <a:p>
            <a:r>
              <a:rPr lang="en-US" dirty="0" err="1" smtClean="0"/>
              <a:t>Gadamer’s</a:t>
            </a:r>
            <a:r>
              <a:rPr lang="en-US" dirty="0" smtClean="0"/>
              <a:t> own descriptions “are concerned to seek </a:t>
            </a:r>
          </a:p>
          <a:p>
            <a:pPr lvl="1"/>
            <a:r>
              <a:rPr lang="en-US" dirty="0" smtClean="0"/>
              <a:t>the experience of truth that transcends the domains of scientific method wherever that experience is to be found, </a:t>
            </a:r>
          </a:p>
          <a:p>
            <a:pPr lvl="1"/>
            <a:r>
              <a:rPr lang="en-US" dirty="0" smtClean="0"/>
              <a:t>and to enquire into its legitimacy … </a:t>
            </a:r>
          </a:p>
          <a:p>
            <a:r>
              <a:rPr lang="en-US" dirty="0" smtClean="0"/>
              <a:t>the experience of philosophy, of art, and of history itself … </a:t>
            </a:r>
          </a:p>
          <a:p>
            <a:pPr lvl="1"/>
            <a:r>
              <a:rPr lang="en-US" dirty="0" smtClean="0"/>
              <a:t>cannot be verified by the methodological means proper to science.”</a:t>
            </a:r>
          </a:p>
          <a:p>
            <a:r>
              <a:rPr lang="en-US" dirty="0" smtClean="0"/>
              <a:t>In each of these domains “a truth is experienced that we cannot attain in any other way.”</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49</a:t>
            </a:fld>
            <a:endParaRPr lang="en-US"/>
          </a:p>
        </p:txBody>
      </p:sp>
    </p:spTree>
    <p:extLst>
      <p:ext uri="{BB962C8B-B14F-4D97-AF65-F5344CB8AC3E}">
        <p14:creationId xmlns:p14="http://schemas.microsoft.com/office/powerpoint/2010/main" val="1878714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and truth</a:t>
            </a:r>
            <a:endParaRPr lang="en-US" dirty="0"/>
          </a:p>
        </p:txBody>
      </p:sp>
      <p:sp>
        <p:nvSpPr>
          <p:cNvPr id="3" name="Content Placeholder 2"/>
          <p:cNvSpPr>
            <a:spLocks noGrp="1"/>
          </p:cNvSpPr>
          <p:nvPr>
            <p:ph idx="1"/>
          </p:nvPr>
        </p:nvSpPr>
        <p:spPr/>
        <p:txBody>
          <a:bodyPr>
            <a:normAutofit fontScale="92500"/>
          </a:bodyPr>
          <a:lstStyle/>
          <a:p>
            <a:r>
              <a:rPr lang="en-US" dirty="0" err="1" smtClean="0"/>
              <a:t>Gadamer</a:t>
            </a:r>
            <a:r>
              <a:rPr lang="en-US" dirty="0" smtClean="0"/>
              <a:t> writes: “A person who is trying to understand a text is always projecting.</a:t>
            </a:r>
          </a:p>
          <a:p>
            <a:pPr lvl="1"/>
            <a:r>
              <a:rPr lang="en-US" dirty="0" smtClean="0"/>
              <a:t>He projects a meaning for the text as a whole as soon as some initial meaning emerges in the text.</a:t>
            </a:r>
          </a:p>
          <a:p>
            <a:pPr lvl="1"/>
            <a:r>
              <a:rPr lang="en-US" dirty="0" smtClean="0"/>
              <a:t>Again, some initial meaning emerges only because he is reading the text with particular expectations in regard to a certain meaning.</a:t>
            </a:r>
          </a:p>
          <a:p>
            <a:r>
              <a:rPr lang="en-US" dirty="0" smtClean="0"/>
              <a:t>Working out this fore-projection</a:t>
            </a:r>
          </a:p>
          <a:p>
            <a:pPr lvl="1"/>
            <a:r>
              <a:rPr lang="en-US" dirty="0"/>
              <a:t>w</a:t>
            </a:r>
            <a:r>
              <a:rPr lang="en-US" dirty="0" smtClean="0"/>
              <a:t>hich is constantly revised in terms of what emerges as he penetrates into the meaning,</a:t>
            </a:r>
          </a:p>
          <a:p>
            <a:r>
              <a:rPr lang="en-US" dirty="0"/>
              <a:t>i</a:t>
            </a:r>
            <a:r>
              <a:rPr lang="en-US" dirty="0" smtClean="0"/>
              <a:t>s understanding what is true.”</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a:t>
            </a:fld>
            <a:endParaRPr lang="en-US"/>
          </a:p>
        </p:txBody>
      </p:sp>
    </p:spTree>
    <p:extLst>
      <p:ext uri="{BB962C8B-B14F-4D97-AF65-F5344CB8AC3E}">
        <p14:creationId xmlns:p14="http://schemas.microsoft.com/office/powerpoint/2010/main" val="994324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experience, not an account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a:t>
            </a:r>
            <a:r>
              <a:rPr lang="en-US" dirty="0" err="1" smtClean="0"/>
              <a:t>Gadamer</a:t>
            </a:r>
            <a:r>
              <a:rPr lang="en-US" dirty="0" smtClean="0"/>
              <a:t> is not seeking an </a:t>
            </a:r>
            <a:r>
              <a:rPr lang="en-US" i="1" dirty="0" smtClean="0"/>
              <a:t>account</a:t>
            </a:r>
            <a:r>
              <a:rPr lang="en-US" dirty="0" smtClean="0"/>
              <a:t> of truth </a:t>
            </a:r>
          </a:p>
          <a:p>
            <a:pPr lvl="1"/>
            <a:r>
              <a:rPr lang="en-US" dirty="0"/>
              <a:t>a</a:t>
            </a:r>
            <a:r>
              <a:rPr lang="en-US" dirty="0" smtClean="0"/>
              <a:t>s in Davidson’s third person approach that would tell us what it is for something to be true</a:t>
            </a:r>
          </a:p>
          <a:p>
            <a:r>
              <a:rPr lang="en-US" dirty="0" smtClean="0"/>
              <a:t>but an </a:t>
            </a:r>
            <a:r>
              <a:rPr lang="en-US" i="1" dirty="0" smtClean="0"/>
              <a:t>experience</a:t>
            </a:r>
            <a:r>
              <a:rPr lang="en-US" dirty="0" smtClean="0"/>
              <a:t> of truth</a:t>
            </a:r>
          </a:p>
          <a:p>
            <a:pPr lvl="1"/>
            <a:r>
              <a:rPr lang="en-US" dirty="0"/>
              <a:t>w</a:t>
            </a:r>
            <a:r>
              <a:rPr lang="en-US" dirty="0" smtClean="0"/>
              <a:t>ays </a:t>
            </a:r>
            <a:r>
              <a:rPr lang="en-US" dirty="0" smtClean="0"/>
              <a:t>in which we </a:t>
            </a:r>
            <a:r>
              <a:rPr lang="en-US" i="1" dirty="0" smtClean="0"/>
              <a:t>encounter</a:t>
            </a:r>
            <a:r>
              <a:rPr lang="en-US" dirty="0" smtClean="0"/>
              <a:t> truth</a:t>
            </a:r>
          </a:p>
          <a:p>
            <a:r>
              <a:rPr lang="en-US" dirty="0" smtClean="0"/>
              <a:t>He is aiming at persuading his readers </a:t>
            </a:r>
          </a:p>
          <a:p>
            <a:pPr lvl="1"/>
            <a:r>
              <a:rPr lang="en-US" dirty="0"/>
              <a:t>b</a:t>
            </a:r>
            <a:r>
              <a:rPr lang="en-US" dirty="0" smtClean="0"/>
              <a:t>y means of his ability to characterize the particular experience</a:t>
            </a:r>
          </a:p>
          <a:p>
            <a:pPr lvl="1"/>
            <a:r>
              <a:rPr lang="en-US" dirty="0"/>
              <a:t>a</a:t>
            </a:r>
            <a:r>
              <a:rPr lang="en-US" dirty="0" smtClean="0"/>
              <a:t>s actually or potentially </a:t>
            </a:r>
            <a:r>
              <a:rPr lang="en-US" i="1" dirty="0" smtClean="0"/>
              <a:t>our</a:t>
            </a:r>
            <a:r>
              <a:rPr lang="en-US" dirty="0" smtClean="0"/>
              <a:t> experience</a:t>
            </a:r>
          </a:p>
          <a:p>
            <a:r>
              <a:rPr lang="en-US" dirty="0" smtClean="0"/>
              <a:t>Phenomenological persuasiveness </a:t>
            </a:r>
            <a:r>
              <a:rPr lang="en-US" dirty="0" smtClean="0">
                <a:sym typeface="Wingdings" panose="05000000000000000000" pitchFamily="2" charset="2"/>
              </a:rPr>
              <a:t> self-recognition on the part of the reader</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50</a:t>
            </a:fld>
            <a:endParaRPr lang="en-US"/>
          </a:p>
        </p:txBody>
      </p:sp>
    </p:spTree>
    <p:extLst>
      <p:ext uri="{BB962C8B-B14F-4D97-AF65-F5344CB8AC3E}">
        <p14:creationId xmlns:p14="http://schemas.microsoft.com/office/powerpoint/2010/main" val="32210763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Scientism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2) The experience of truth here is </a:t>
            </a:r>
            <a:r>
              <a:rPr lang="en-US" i="1" dirty="0" smtClean="0"/>
              <a:t>communicative</a:t>
            </a:r>
          </a:p>
          <a:p>
            <a:pPr lvl="1"/>
            <a:r>
              <a:rPr lang="en-US" dirty="0" smtClean="0"/>
              <a:t>What is to be illuminated: the understanding of truth as </a:t>
            </a:r>
            <a:r>
              <a:rPr lang="en-US" i="1" dirty="0" smtClean="0"/>
              <a:t>expressed</a:t>
            </a:r>
            <a:r>
              <a:rPr lang="en-US" dirty="0" smtClean="0"/>
              <a:t> in a work or an utterance</a:t>
            </a:r>
          </a:p>
          <a:p>
            <a:pPr lvl="1"/>
            <a:r>
              <a:rPr lang="en-US" dirty="0" smtClean="0"/>
              <a:t>The experience is available to us as </a:t>
            </a:r>
            <a:r>
              <a:rPr lang="en-US" i="1" dirty="0" smtClean="0"/>
              <a:t>dialogically </a:t>
            </a:r>
            <a:r>
              <a:rPr lang="en-US" i="1" dirty="0" smtClean="0"/>
              <a:t>engaged </a:t>
            </a:r>
            <a:r>
              <a:rPr lang="en-US" dirty="0" smtClean="0"/>
              <a:t>[not as detached observers]</a:t>
            </a:r>
            <a:endParaRPr lang="en-US" i="1" dirty="0" smtClean="0"/>
          </a:p>
          <a:p>
            <a:r>
              <a:rPr lang="en-US" dirty="0" smtClean="0"/>
              <a:t>3) The phenomenological account of communicative experience has </a:t>
            </a:r>
            <a:r>
              <a:rPr lang="en-US" i="1" dirty="0" smtClean="0"/>
              <a:t>normative</a:t>
            </a:r>
            <a:r>
              <a:rPr lang="en-US" dirty="0" smtClean="0"/>
              <a:t> significance</a:t>
            </a:r>
          </a:p>
          <a:p>
            <a:pPr lvl="1"/>
            <a:r>
              <a:rPr lang="en-US" dirty="0" smtClean="0"/>
              <a:t>There are </a:t>
            </a:r>
            <a:r>
              <a:rPr lang="en-US" i="1" dirty="0" smtClean="0"/>
              <a:t>sui generis </a:t>
            </a:r>
            <a:r>
              <a:rPr lang="en-US" dirty="0" smtClean="0"/>
              <a:t>forms of dialogically available knowledge and insight</a:t>
            </a:r>
          </a:p>
          <a:p>
            <a:pPr lvl="1"/>
            <a:r>
              <a:rPr lang="en-US" dirty="0"/>
              <a:t>t</a:t>
            </a:r>
            <a:r>
              <a:rPr lang="en-US" dirty="0" smtClean="0"/>
              <a:t>hat cannot be characterized in terms of methodological </a:t>
            </a:r>
            <a:r>
              <a:rPr lang="en-US" dirty="0" smtClean="0"/>
              <a:t>reflection</a:t>
            </a:r>
          </a:p>
          <a:p>
            <a:pPr lvl="1"/>
            <a:r>
              <a:rPr lang="en-US" dirty="0" smtClean="0"/>
              <a:t>[</a:t>
            </a:r>
            <a:r>
              <a:rPr lang="en-US" dirty="0" err="1" smtClean="0"/>
              <a:t>Gadamer’s</a:t>
            </a:r>
            <a:r>
              <a:rPr lang="en-US" dirty="0" smtClean="0"/>
              <a:t> main book: </a:t>
            </a:r>
            <a:r>
              <a:rPr lang="en-US" i="1" dirty="0" smtClean="0"/>
              <a:t>Truth and Method]</a:t>
            </a:r>
            <a:endParaRPr lang="en-US" i="1" dirty="0" smtClean="0"/>
          </a:p>
          <a:p>
            <a:r>
              <a:rPr lang="en-US" dirty="0" smtClean="0"/>
              <a:t>Versus scientism: </a:t>
            </a:r>
          </a:p>
          <a:p>
            <a:pPr lvl="1"/>
            <a:r>
              <a:rPr lang="en-US" dirty="0" smtClean="0"/>
              <a:t>the tendency to take science as having a fundamental legitimizing role</a:t>
            </a:r>
          </a:p>
          <a:p>
            <a:pPr lvl="1"/>
            <a:r>
              <a:rPr lang="en-US" dirty="0"/>
              <a:t>b</a:t>
            </a:r>
            <a:r>
              <a:rPr lang="en-US" dirty="0" smtClean="0"/>
              <a:t>ecause of its distinctive epistemic </a:t>
            </a:r>
            <a:r>
              <a:rPr lang="en-US" dirty="0" smtClean="0"/>
              <a:t>procedures [i.e., its methods]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51</a:t>
            </a:fld>
            <a:endParaRPr lang="en-US"/>
          </a:p>
        </p:txBody>
      </p:sp>
    </p:spTree>
    <p:extLst>
      <p:ext uri="{BB962C8B-B14F-4D97-AF65-F5344CB8AC3E}">
        <p14:creationId xmlns:p14="http://schemas.microsoft.com/office/powerpoint/2010/main" val="7568975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truth at all possible for historical creatures?</a:t>
            </a:r>
            <a:endParaRPr lang="en-US" dirty="0"/>
          </a:p>
        </p:txBody>
      </p:sp>
      <p:sp>
        <p:nvSpPr>
          <p:cNvPr id="3" name="Content Placeholder 2"/>
          <p:cNvSpPr>
            <a:spLocks noGrp="1"/>
          </p:cNvSpPr>
          <p:nvPr>
            <p:ph idx="1"/>
          </p:nvPr>
        </p:nvSpPr>
        <p:spPr/>
        <p:txBody>
          <a:bodyPr>
            <a:normAutofit/>
          </a:bodyPr>
          <a:lstStyle/>
          <a:p>
            <a:r>
              <a:rPr lang="en-US" dirty="0" smtClean="0"/>
              <a:t>Even science is subject to hermeneutic contextualization</a:t>
            </a:r>
          </a:p>
          <a:p>
            <a:pPr lvl="1"/>
            <a:r>
              <a:rPr lang="en-US" dirty="0" smtClean="0"/>
              <a:t>There is no escape from historicity</a:t>
            </a:r>
          </a:p>
          <a:p>
            <a:r>
              <a:rPr lang="en-US" dirty="0" smtClean="0"/>
              <a:t>The </a:t>
            </a:r>
            <a:r>
              <a:rPr lang="en-US" dirty="0" err="1" smtClean="0"/>
              <a:t>scientistic</a:t>
            </a:r>
            <a:r>
              <a:rPr lang="en-US" dirty="0" smtClean="0"/>
              <a:t> error is corrected</a:t>
            </a:r>
          </a:p>
          <a:p>
            <a:pPr lvl="1"/>
            <a:r>
              <a:rPr lang="en-US" dirty="0"/>
              <a:t>b</a:t>
            </a:r>
            <a:r>
              <a:rPr lang="en-US" dirty="0" smtClean="0"/>
              <a:t>y insight into the fact that it is an arena of </a:t>
            </a:r>
            <a:r>
              <a:rPr lang="en-US" i="1" dirty="0" err="1" smtClean="0"/>
              <a:t>wirkungsgeschichtliches</a:t>
            </a:r>
            <a:r>
              <a:rPr lang="en-US" i="1" dirty="0" smtClean="0"/>
              <a:t> </a:t>
            </a:r>
            <a:r>
              <a:rPr lang="en-US" i="1" dirty="0" err="1" smtClean="0"/>
              <a:t>Bewusstsein</a:t>
            </a:r>
            <a:r>
              <a:rPr lang="en-US" i="1" dirty="0" smtClean="0"/>
              <a:t> </a:t>
            </a:r>
            <a:r>
              <a:rPr lang="en-US" dirty="0"/>
              <a:t>(</a:t>
            </a:r>
            <a:r>
              <a:rPr lang="en-US" dirty="0" smtClean="0"/>
              <a:t>historically effected </a:t>
            </a:r>
            <a:r>
              <a:rPr lang="en-US" dirty="0"/>
              <a:t>consciousness</a:t>
            </a:r>
            <a:r>
              <a:rPr lang="en-US" dirty="0" smtClean="0"/>
              <a:t>)</a:t>
            </a:r>
          </a:p>
          <a:p>
            <a:r>
              <a:rPr lang="en-US" dirty="0" smtClean="0"/>
              <a:t>The real philosophical challenge is not scientism</a:t>
            </a:r>
          </a:p>
          <a:p>
            <a:pPr lvl="1"/>
            <a:r>
              <a:rPr lang="en-US" dirty="0"/>
              <a:t>b</a:t>
            </a:r>
            <a:r>
              <a:rPr lang="en-US" dirty="0" smtClean="0"/>
              <a:t>ut how the experience of historical creatures can be an encounter with truth at all</a:t>
            </a:r>
          </a:p>
        </p:txBody>
      </p:sp>
      <p:sp>
        <p:nvSpPr>
          <p:cNvPr id="4" name="Slide Number Placeholder 3"/>
          <p:cNvSpPr>
            <a:spLocks noGrp="1"/>
          </p:cNvSpPr>
          <p:nvPr>
            <p:ph type="sldNum" sz="quarter" idx="12"/>
          </p:nvPr>
        </p:nvSpPr>
        <p:spPr/>
        <p:txBody>
          <a:bodyPr/>
          <a:lstStyle/>
          <a:p>
            <a:fld id="{8C2134FA-70E4-4DE8-8765-3757378B2B20}" type="slidenum">
              <a:rPr lang="en-US" smtClean="0"/>
              <a:t>52</a:t>
            </a:fld>
            <a:endParaRPr lang="en-US"/>
          </a:p>
        </p:txBody>
      </p:sp>
    </p:spTree>
    <p:extLst>
      <p:ext uri="{BB962C8B-B14F-4D97-AF65-F5344CB8AC3E}">
        <p14:creationId xmlns:p14="http://schemas.microsoft.com/office/powerpoint/2010/main" val="42878193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sciences too are historically conditioned</a:t>
            </a:r>
            <a:endParaRPr lang="en-US" dirty="0"/>
          </a:p>
        </p:txBody>
      </p:sp>
      <p:sp>
        <p:nvSpPr>
          <p:cNvPr id="3" name="Content Placeholder 2"/>
          <p:cNvSpPr>
            <a:spLocks noGrp="1"/>
          </p:cNvSpPr>
          <p:nvPr>
            <p:ph idx="1"/>
          </p:nvPr>
        </p:nvSpPr>
        <p:spPr/>
        <p:txBody>
          <a:bodyPr>
            <a:normAutofit/>
          </a:bodyPr>
          <a:lstStyle/>
          <a:p>
            <a:r>
              <a:rPr lang="en-US" dirty="0"/>
              <a:t>If methodological objectivity is not a foundation for the aspiration to truth</a:t>
            </a:r>
          </a:p>
          <a:p>
            <a:pPr lvl="1"/>
            <a:r>
              <a:rPr lang="en-US" dirty="0"/>
              <a:t>how is such aspiration even possible</a:t>
            </a:r>
            <a:r>
              <a:rPr lang="en-US" dirty="0" smtClean="0"/>
              <a:t>?</a:t>
            </a:r>
          </a:p>
          <a:p>
            <a:r>
              <a:rPr lang="en-US" dirty="0" smtClean="0"/>
              <a:t>The historicity of understanding:</a:t>
            </a:r>
          </a:p>
          <a:p>
            <a:pPr lvl="1"/>
            <a:r>
              <a:rPr lang="en-US" dirty="0" smtClean="0"/>
              <a:t>The limitation of the self-reflective power of individual consciousness</a:t>
            </a:r>
          </a:p>
          <a:p>
            <a:pPr lvl="1"/>
            <a:r>
              <a:rPr lang="en-US" dirty="0"/>
              <a:t>i</a:t>
            </a:r>
            <a:r>
              <a:rPr lang="en-US" dirty="0" smtClean="0"/>
              <a:t>ts historical </a:t>
            </a:r>
            <a:r>
              <a:rPr lang="en-US" dirty="0" err="1" smtClean="0"/>
              <a:t>effectedness</a:t>
            </a:r>
            <a:endParaRPr lang="en-US" dirty="0" smtClean="0"/>
          </a:p>
          <a:p>
            <a:pPr lvl="1"/>
            <a:r>
              <a:rPr lang="en-US" dirty="0"/>
              <a:t>i</a:t>
            </a:r>
            <a:r>
              <a:rPr lang="en-US" dirty="0" smtClean="0"/>
              <a:t>ncluding on our sciences</a:t>
            </a:r>
          </a:p>
        </p:txBody>
      </p:sp>
      <p:sp>
        <p:nvSpPr>
          <p:cNvPr id="4" name="Slide Number Placeholder 3"/>
          <p:cNvSpPr>
            <a:spLocks noGrp="1"/>
          </p:cNvSpPr>
          <p:nvPr>
            <p:ph type="sldNum" sz="quarter" idx="12"/>
          </p:nvPr>
        </p:nvSpPr>
        <p:spPr/>
        <p:txBody>
          <a:bodyPr/>
          <a:lstStyle/>
          <a:p>
            <a:fld id="{8C2134FA-70E4-4DE8-8765-3757378B2B20}" type="slidenum">
              <a:rPr lang="en-US" smtClean="0"/>
              <a:t>53</a:t>
            </a:fld>
            <a:endParaRPr lang="en-US"/>
          </a:p>
        </p:txBody>
      </p:sp>
    </p:spTree>
    <p:extLst>
      <p:ext uri="{BB962C8B-B14F-4D97-AF65-F5344CB8AC3E}">
        <p14:creationId xmlns:p14="http://schemas.microsoft.com/office/powerpoint/2010/main" val="9769960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new method for this</a:t>
            </a:r>
            <a:endParaRPr lang="en-US" dirty="0"/>
          </a:p>
        </p:txBody>
      </p:sp>
      <p:sp>
        <p:nvSpPr>
          <p:cNvPr id="3" name="Content Placeholder 2"/>
          <p:cNvSpPr>
            <a:spLocks noGrp="1"/>
          </p:cNvSpPr>
          <p:nvPr>
            <p:ph idx="1"/>
          </p:nvPr>
        </p:nvSpPr>
        <p:spPr/>
        <p:txBody>
          <a:bodyPr>
            <a:normAutofit fontScale="92500" lnSpcReduction="10000"/>
          </a:bodyPr>
          <a:lstStyle/>
          <a:p>
            <a:r>
              <a:rPr lang="en-US" dirty="0"/>
              <a:t>“One should not see in it merely a modification of self-consciousness; </a:t>
            </a:r>
          </a:p>
          <a:p>
            <a:pPr lvl="1"/>
            <a:r>
              <a:rPr lang="en-US" dirty="0"/>
              <a:t>say, something like an awareness that history is working on us; </a:t>
            </a:r>
          </a:p>
          <a:p>
            <a:pPr lvl="1"/>
            <a:r>
              <a:rPr lang="en-US" dirty="0"/>
              <a:t>nor even something upon which one could base a new hermeneutical method. </a:t>
            </a:r>
          </a:p>
          <a:p>
            <a:r>
              <a:rPr lang="en-US" dirty="0" smtClean="0"/>
              <a:t>Rather through this term one has to recognize the limitation placed on consciousness by history having its effect—</a:t>
            </a:r>
          </a:p>
          <a:p>
            <a:pPr lvl="1"/>
            <a:r>
              <a:rPr lang="en-US" dirty="0" smtClean="0"/>
              <a:t>that is </a:t>
            </a:r>
            <a:r>
              <a:rPr lang="en-US" i="1" dirty="0" err="1" smtClean="0"/>
              <a:t>wirkungsgeschichte</a:t>
            </a:r>
            <a:r>
              <a:rPr lang="en-US" dirty="0" smtClean="0"/>
              <a:t>, </a:t>
            </a:r>
          </a:p>
          <a:p>
            <a:pPr lvl="1"/>
            <a:r>
              <a:rPr lang="en-US" dirty="0" smtClean="0"/>
              <a:t>the history within whose effects we all exist. </a:t>
            </a:r>
          </a:p>
          <a:p>
            <a:r>
              <a:rPr lang="en-US" dirty="0" smtClean="0"/>
              <a:t>It is something that we can never completely go beyond.”</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54</a:t>
            </a:fld>
            <a:endParaRPr lang="en-US"/>
          </a:p>
        </p:txBody>
      </p:sp>
    </p:spTree>
    <p:extLst>
      <p:ext uri="{BB962C8B-B14F-4D97-AF65-F5344CB8AC3E}">
        <p14:creationId xmlns:p14="http://schemas.microsoft.com/office/powerpoint/2010/main" val="10014160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 gift or a curse</a:t>
            </a:r>
            <a:endParaRPr lang="en-US" dirty="0"/>
          </a:p>
        </p:txBody>
      </p:sp>
      <p:sp>
        <p:nvSpPr>
          <p:cNvPr id="3" name="Content Placeholder 2"/>
          <p:cNvSpPr>
            <a:spLocks noGrp="1"/>
          </p:cNvSpPr>
          <p:nvPr>
            <p:ph idx="1"/>
          </p:nvPr>
        </p:nvSpPr>
        <p:spPr/>
        <p:txBody>
          <a:bodyPr>
            <a:normAutofit/>
          </a:bodyPr>
          <a:lstStyle/>
          <a:p>
            <a:r>
              <a:rPr lang="en-US" dirty="0" smtClean="0"/>
              <a:t>All cognitive resources are conditioned by time and chance</a:t>
            </a:r>
          </a:p>
          <a:p>
            <a:pPr lvl="1"/>
            <a:r>
              <a:rPr lang="en-US" dirty="0" smtClean="0"/>
              <a:t>All thinking is locally conditioned, temporally and spatially</a:t>
            </a:r>
          </a:p>
          <a:p>
            <a:r>
              <a:rPr lang="en-US" dirty="0" smtClean="0"/>
              <a:t>Our norms, anticipations of meaning, intuitions about what makes sense</a:t>
            </a:r>
          </a:p>
          <a:p>
            <a:pPr lvl="1"/>
            <a:r>
              <a:rPr lang="en-US" dirty="0"/>
              <a:t>a</a:t>
            </a:r>
            <a:r>
              <a:rPr lang="en-US" dirty="0" smtClean="0"/>
              <a:t>re the gift or curse of our particular past</a:t>
            </a:r>
          </a:p>
          <a:p>
            <a:pPr lvl="1"/>
            <a:r>
              <a:rPr lang="en-US" dirty="0"/>
              <a:t>t</a:t>
            </a:r>
            <a:r>
              <a:rPr lang="en-US" dirty="0" smtClean="0"/>
              <a:t>hat made us what we are</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55</a:t>
            </a:fld>
            <a:endParaRPr lang="en-US"/>
          </a:p>
        </p:txBody>
      </p:sp>
    </p:spTree>
    <p:extLst>
      <p:ext uri="{BB962C8B-B14F-4D97-AF65-F5344CB8AC3E}">
        <p14:creationId xmlns:p14="http://schemas.microsoft.com/office/powerpoint/2010/main" val="6682702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understanding is prejudiced</a:t>
            </a:r>
            <a:endParaRPr lang="en-US" dirty="0"/>
          </a:p>
        </p:txBody>
      </p:sp>
      <p:sp>
        <p:nvSpPr>
          <p:cNvPr id="3" name="Content Placeholder 2"/>
          <p:cNvSpPr>
            <a:spLocks noGrp="1"/>
          </p:cNvSpPr>
          <p:nvPr>
            <p:ph idx="1"/>
          </p:nvPr>
        </p:nvSpPr>
        <p:spPr/>
        <p:txBody>
          <a:bodyPr/>
          <a:lstStyle/>
          <a:p>
            <a:r>
              <a:rPr lang="en-US" dirty="0"/>
              <a:t>All understanding happens by way of our prejudices</a:t>
            </a:r>
          </a:p>
          <a:p>
            <a:pPr lvl="1"/>
            <a:r>
              <a:rPr lang="en-US" dirty="0"/>
              <a:t>which mark our particularity, our finiteness</a:t>
            </a:r>
          </a:p>
          <a:p>
            <a:pPr lvl="1"/>
            <a:r>
              <a:rPr lang="en-US" dirty="0"/>
              <a:t>our belonging to the traditions that shape us as thinkers</a:t>
            </a:r>
          </a:p>
          <a:p>
            <a:r>
              <a:rPr lang="en-US" dirty="0"/>
              <a:t>And so how can there </a:t>
            </a:r>
            <a:r>
              <a:rPr lang="en-US" dirty="0" smtClean="0"/>
              <a:t>be </a:t>
            </a:r>
            <a:r>
              <a:rPr lang="en-US" dirty="0"/>
              <a:t>an experience of truth?</a:t>
            </a:r>
          </a:p>
          <a:p>
            <a:pPr lvl="1"/>
            <a:r>
              <a:rPr lang="en-US" dirty="0"/>
              <a:t>rather than a mere application of prejudice, </a:t>
            </a:r>
          </a:p>
          <a:p>
            <a:pPr lvl="1"/>
            <a:r>
              <a:rPr lang="en-US" dirty="0"/>
              <a:t>an idiosyncratic reaction</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56</a:t>
            </a:fld>
            <a:endParaRPr lang="en-US"/>
          </a:p>
        </p:txBody>
      </p:sp>
    </p:spTree>
    <p:extLst>
      <p:ext uri="{BB962C8B-B14F-4D97-AF65-F5344CB8AC3E}">
        <p14:creationId xmlns:p14="http://schemas.microsoft.com/office/powerpoint/2010/main" val="31889706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negativity of experience</a:t>
            </a:r>
            <a:endParaRPr lang="en-US" dirty="0"/>
          </a:p>
        </p:txBody>
      </p:sp>
      <p:sp>
        <p:nvSpPr>
          <p:cNvPr id="3" name="Content Placeholder 2"/>
          <p:cNvSpPr>
            <a:spLocks noGrp="1"/>
          </p:cNvSpPr>
          <p:nvPr>
            <p:ph idx="1"/>
          </p:nvPr>
        </p:nvSpPr>
        <p:spPr/>
        <p:txBody>
          <a:bodyPr>
            <a:normAutofit/>
          </a:bodyPr>
          <a:lstStyle/>
          <a:p>
            <a:r>
              <a:rPr lang="en-US" dirty="0" err="1" smtClean="0"/>
              <a:t>Gadamer’s</a:t>
            </a:r>
            <a:r>
              <a:rPr lang="en-US" dirty="0" smtClean="0"/>
              <a:t> response: the hermeneutic concept of </a:t>
            </a:r>
            <a:r>
              <a:rPr lang="en-US" i="1" dirty="0" smtClean="0"/>
              <a:t>experience</a:t>
            </a:r>
          </a:p>
          <a:p>
            <a:r>
              <a:rPr lang="en-US" dirty="0" smtClean="0"/>
              <a:t>Experience “involves many disappointments of one’s expectations </a:t>
            </a:r>
          </a:p>
          <a:p>
            <a:pPr lvl="1"/>
            <a:r>
              <a:rPr lang="en-US" dirty="0" smtClean="0"/>
              <a:t>and only thus is experience acquired….</a:t>
            </a:r>
          </a:p>
          <a:p>
            <a:r>
              <a:rPr lang="en-US" dirty="0" smtClean="0"/>
              <a:t>Every experience worthy of the name thwarts an expectation.</a:t>
            </a:r>
          </a:p>
          <a:p>
            <a:pPr lvl="1"/>
            <a:r>
              <a:rPr lang="en-US" dirty="0" smtClean="0"/>
              <a:t>Thus the historical nature of man essentially implies a fundamental </a:t>
            </a:r>
            <a:r>
              <a:rPr lang="en-US" i="1" dirty="0" smtClean="0"/>
              <a:t>negativity</a:t>
            </a:r>
            <a:r>
              <a:rPr lang="en-US" dirty="0" smtClean="0"/>
              <a:t> </a:t>
            </a:r>
          </a:p>
          <a:p>
            <a:pPr lvl="1"/>
            <a:r>
              <a:rPr lang="en-US" dirty="0" smtClean="0"/>
              <a:t>that emerges in the relation between experience and insight.”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57</a:t>
            </a:fld>
            <a:endParaRPr lang="en-US"/>
          </a:p>
        </p:txBody>
      </p:sp>
    </p:spTree>
    <p:extLst>
      <p:ext uri="{BB962C8B-B14F-4D97-AF65-F5344CB8AC3E}">
        <p14:creationId xmlns:p14="http://schemas.microsoft.com/office/powerpoint/2010/main" val="40710100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results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insight of experience is always a matter of self-knowledge</a:t>
            </a:r>
          </a:p>
          <a:p>
            <a:pPr lvl="1"/>
            <a:r>
              <a:rPr lang="en-US" dirty="0" smtClean="0"/>
              <a:t>“the limits of the power and the self-knowledge of planning reason—</a:t>
            </a:r>
          </a:p>
          <a:p>
            <a:pPr lvl="1"/>
            <a:r>
              <a:rPr lang="en-US" dirty="0" smtClean="0"/>
              <a:t>The limited degree to which the future is still open to expectation and planning…</a:t>
            </a:r>
          </a:p>
          <a:p>
            <a:pPr lvl="1"/>
            <a:r>
              <a:rPr lang="en-US" dirty="0"/>
              <a:t>g</a:t>
            </a:r>
            <a:r>
              <a:rPr lang="en-US" dirty="0" smtClean="0"/>
              <a:t>enuine experience is experience of one’s historicity.”</a:t>
            </a:r>
          </a:p>
          <a:p>
            <a:r>
              <a:rPr lang="en-US" dirty="0" smtClean="0"/>
              <a:t>Positively, experience as the encounter with one’s own historicity </a:t>
            </a:r>
          </a:p>
          <a:p>
            <a:pPr lvl="1"/>
            <a:r>
              <a:rPr lang="en-US" dirty="0" smtClean="0"/>
              <a:t>provides discernment</a:t>
            </a:r>
          </a:p>
          <a:p>
            <a:pPr lvl="1"/>
            <a:r>
              <a:rPr lang="en-US" dirty="0"/>
              <a:t>a</a:t>
            </a:r>
            <a:r>
              <a:rPr lang="en-US" dirty="0" smtClean="0"/>
              <a:t>n ability to judge aright and to understand </a:t>
            </a:r>
            <a:r>
              <a:rPr lang="en-US" dirty="0" smtClean="0"/>
              <a:t>correctly</a:t>
            </a:r>
          </a:p>
          <a:p>
            <a:r>
              <a:rPr lang="en-US" dirty="0"/>
              <a:t>But this positive ability is not a matter </a:t>
            </a:r>
          </a:p>
          <a:p>
            <a:pPr lvl="1"/>
            <a:r>
              <a:rPr lang="en-US" dirty="0"/>
              <a:t>of possessing specific knowledge, </a:t>
            </a:r>
          </a:p>
          <a:p>
            <a:pPr lvl="1"/>
            <a:r>
              <a:rPr lang="en-US" dirty="0"/>
              <a:t>of mastering rules or </a:t>
            </a:r>
            <a:r>
              <a:rPr lang="en-US" dirty="0" smtClean="0"/>
              <a:t>procedures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58</a:t>
            </a:fld>
            <a:endParaRPr lang="en-US"/>
          </a:p>
        </p:txBody>
      </p:sp>
    </p:spTree>
    <p:extLst>
      <p:ext uri="{BB962C8B-B14F-4D97-AF65-F5344CB8AC3E}">
        <p14:creationId xmlns:p14="http://schemas.microsoft.com/office/powerpoint/2010/main" val="4235892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experienced</a:t>
            </a:r>
            <a:endParaRPr lang="en-US" dirty="0"/>
          </a:p>
        </p:txBody>
      </p:sp>
      <p:sp>
        <p:nvSpPr>
          <p:cNvPr id="3" name="Content Placeholder 2"/>
          <p:cNvSpPr>
            <a:spLocks noGrp="1"/>
          </p:cNvSpPr>
          <p:nvPr>
            <p:ph idx="1"/>
          </p:nvPr>
        </p:nvSpPr>
        <p:spPr/>
        <p:txBody>
          <a:bodyPr>
            <a:normAutofit lnSpcReduction="10000"/>
          </a:bodyPr>
          <a:lstStyle/>
          <a:p>
            <a:r>
              <a:rPr lang="en-US" dirty="0" smtClean="0"/>
              <a:t>“</a:t>
            </a:r>
            <a:r>
              <a:rPr lang="en-US" dirty="0" smtClean="0"/>
              <a:t>The consummation of … experience, the perfection that we call ‘being experienced,’ </a:t>
            </a:r>
          </a:p>
          <a:p>
            <a:pPr lvl="1"/>
            <a:r>
              <a:rPr lang="en-US" dirty="0" smtClean="0"/>
              <a:t>does not consist in the fact that someone already knows better than anyone else. </a:t>
            </a:r>
          </a:p>
          <a:p>
            <a:r>
              <a:rPr lang="en-US" dirty="0" smtClean="0"/>
              <a:t>Rather the experienced person proves to be, on the contrary, someone who is radically undogmatic … </a:t>
            </a:r>
          </a:p>
          <a:p>
            <a:pPr lvl="1"/>
            <a:r>
              <a:rPr lang="en-US" dirty="0" smtClean="0"/>
              <a:t>the dialectic of experience has its proper fulfillment not in definitive knowledge </a:t>
            </a:r>
          </a:p>
          <a:p>
            <a:pPr lvl="1"/>
            <a:r>
              <a:rPr lang="en-US" dirty="0" smtClean="0"/>
              <a:t>but in the openness of experience that is made possible by experience itself.”</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59</a:t>
            </a:fld>
            <a:endParaRPr lang="en-US"/>
          </a:p>
        </p:txBody>
      </p:sp>
    </p:spTree>
    <p:extLst>
      <p:ext uri="{BB962C8B-B14F-4D97-AF65-F5344CB8AC3E}">
        <p14:creationId xmlns:p14="http://schemas.microsoft.com/office/powerpoint/2010/main" val="2676160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 </a:t>
            </a:r>
            <a:endParaRPr lang="en-US" dirty="0"/>
          </a:p>
        </p:txBody>
      </p:sp>
      <p:sp>
        <p:nvSpPr>
          <p:cNvPr id="3" name="Content Placeholder 2"/>
          <p:cNvSpPr>
            <a:spLocks noGrp="1"/>
          </p:cNvSpPr>
          <p:nvPr>
            <p:ph idx="1"/>
          </p:nvPr>
        </p:nvSpPr>
        <p:spPr/>
        <p:txBody>
          <a:bodyPr>
            <a:normAutofit fontScale="92500"/>
          </a:bodyPr>
          <a:lstStyle/>
          <a:p>
            <a:r>
              <a:rPr lang="en-US" dirty="0" smtClean="0"/>
              <a:t>This is </a:t>
            </a:r>
            <a:r>
              <a:rPr lang="en-US" dirty="0" err="1" smtClean="0"/>
              <a:t>Gadamer’s</a:t>
            </a:r>
            <a:r>
              <a:rPr lang="en-US" dirty="0" smtClean="0"/>
              <a:t> description of interpretation</a:t>
            </a:r>
          </a:p>
          <a:p>
            <a:pPr lvl="1"/>
            <a:r>
              <a:rPr lang="en-US" dirty="0"/>
              <a:t>w</a:t>
            </a:r>
            <a:r>
              <a:rPr lang="en-US" dirty="0" smtClean="0"/>
              <a:t>orked out in terms of the “hermeneutic circle”</a:t>
            </a:r>
          </a:p>
          <a:p>
            <a:r>
              <a:rPr lang="en-US" dirty="0" smtClean="0"/>
              <a:t>This is “interpretation”: a deliberate process, a </a:t>
            </a:r>
            <a:r>
              <a:rPr lang="en-US" i="1" dirty="0" smtClean="0"/>
              <a:t>trying</a:t>
            </a:r>
            <a:r>
              <a:rPr lang="en-US" dirty="0" smtClean="0"/>
              <a:t> to understand</a:t>
            </a:r>
          </a:p>
          <a:p>
            <a:pPr lvl="1"/>
            <a:r>
              <a:rPr lang="en-US" dirty="0" smtClean="0"/>
              <a:t>But this is true of all understanding</a:t>
            </a:r>
          </a:p>
          <a:p>
            <a:r>
              <a:rPr lang="en-US" dirty="0" smtClean="0"/>
              <a:t>This interpretative nature of understanding is especially appreciated</a:t>
            </a:r>
          </a:p>
          <a:p>
            <a:pPr lvl="1"/>
            <a:r>
              <a:rPr lang="en-US" dirty="0"/>
              <a:t>w</a:t>
            </a:r>
            <a:r>
              <a:rPr lang="en-US" dirty="0" smtClean="0"/>
              <a:t>hen our immediate and unreflective projections encounter resistance</a:t>
            </a:r>
          </a:p>
          <a:p>
            <a:pPr lvl="1"/>
            <a:r>
              <a:rPr lang="en-US" dirty="0"/>
              <a:t>a</a:t>
            </a:r>
            <a:r>
              <a:rPr lang="en-US" dirty="0" smtClean="0"/>
              <a:t>nd we become puzzled, surprised, curious, or frustrated (or misled) </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a:t>
            </a:fld>
            <a:endParaRPr lang="en-US"/>
          </a:p>
        </p:txBody>
      </p:sp>
    </p:spTree>
    <p:extLst>
      <p:ext uri="{BB962C8B-B14F-4D97-AF65-F5344CB8AC3E}">
        <p14:creationId xmlns:p14="http://schemas.microsoft.com/office/powerpoint/2010/main" val="31007840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Feeling the ground give way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Experience is not a matter of acquiring knowledge</a:t>
            </a:r>
          </a:p>
          <a:p>
            <a:pPr lvl="1"/>
            <a:r>
              <a:rPr lang="en-US" dirty="0"/>
              <a:t>b</a:t>
            </a:r>
            <a:r>
              <a:rPr lang="en-US" dirty="0" smtClean="0"/>
              <a:t>ut of developing the ability to ask and understand questions.</a:t>
            </a:r>
          </a:p>
          <a:p>
            <a:pPr lvl="1"/>
            <a:r>
              <a:rPr lang="en-US" dirty="0" smtClean="0"/>
              <a:t>Versus the dogmatist—the one who does not question</a:t>
            </a:r>
          </a:p>
          <a:p>
            <a:r>
              <a:rPr lang="en-US" dirty="0" smtClean="0"/>
              <a:t>Failure to question is a failure to understand</a:t>
            </a:r>
          </a:p>
          <a:p>
            <a:pPr lvl="1"/>
            <a:r>
              <a:rPr lang="en-US" dirty="0" smtClean="0"/>
              <a:t>“To understand a question </a:t>
            </a:r>
            <a:r>
              <a:rPr lang="en-US" i="1" dirty="0" smtClean="0"/>
              <a:t>means</a:t>
            </a:r>
            <a:r>
              <a:rPr lang="en-US" dirty="0" smtClean="0"/>
              <a:t> to ask it.”</a:t>
            </a:r>
          </a:p>
          <a:p>
            <a:r>
              <a:rPr lang="en-US" dirty="0" smtClean="0"/>
              <a:t>The negative dimension of insight:</a:t>
            </a:r>
          </a:p>
          <a:p>
            <a:pPr lvl="1"/>
            <a:r>
              <a:rPr lang="en-US" dirty="0"/>
              <a:t>t</a:t>
            </a:r>
            <a:r>
              <a:rPr lang="en-US" dirty="0" smtClean="0"/>
              <a:t>o be brought by experience to question</a:t>
            </a:r>
          </a:p>
          <a:p>
            <a:pPr lvl="1"/>
            <a:r>
              <a:rPr lang="en-US" dirty="0" smtClean="0"/>
              <a:t>to feel the ground of expectation give way</a:t>
            </a:r>
          </a:p>
          <a:p>
            <a:pPr lvl="1"/>
            <a:r>
              <a:rPr lang="en-US" dirty="0"/>
              <a:t>t</a:t>
            </a:r>
            <a:r>
              <a:rPr lang="en-US" dirty="0" smtClean="0"/>
              <a:t>o be brought up short by the inadequacy of one’s prejudices in the face of what is said or what happens</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60</a:t>
            </a:fld>
            <a:endParaRPr lang="en-US"/>
          </a:p>
        </p:txBody>
      </p:sp>
    </p:spTree>
    <p:extLst>
      <p:ext uri="{BB962C8B-B14F-4D97-AF65-F5344CB8AC3E}">
        <p14:creationId xmlns:p14="http://schemas.microsoft.com/office/powerpoint/2010/main" val="6097297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Cognitive virtue</a:t>
            </a:r>
            <a:endParaRPr lang="en-US" dirty="0"/>
          </a:p>
        </p:txBody>
      </p:sp>
      <p:sp>
        <p:nvSpPr>
          <p:cNvPr id="3" name="Content Placeholder 2"/>
          <p:cNvSpPr>
            <a:spLocks noGrp="1"/>
          </p:cNvSpPr>
          <p:nvPr>
            <p:ph idx="1"/>
          </p:nvPr>
        </p:nvSpPr>
        <p:spPr/>
        <p:txBody>
          <a:bodyPr/>
          <a:lstStyle/>
          <a:p>
            <a:r>
              <a:rPr lang="en-US" dirty="0" smtClean="0"/>
              <a:t>We go beyond mere historical accretion of contingent </a:t>
            </a:r>
            <a:r>
              <a:rPr lang="en-US" dirty="0" smtClean="0"/>
              <a:t>reactions</a:t>
            </a:r>
            <a:endParaRPr lang="en-US" dirty="0" smtClean="0"/>
          </a:p>
          <a:p>
            <a:pPr lvl="1"/>
            <a:r>
              <a:rPr lang="en-US" dirty="0"/>
              <a:t>a</a:t>
            </a:r>
            <a:r>
              <a:rPr lang="en-US" dirty="0" smtClean="0"/>
              <a:t>nd on to understanding</a:t>
            </a:r>
          </a:p>
          <a:p>
            <a:pPr lvl="1"/>
            <a:r>
              <a:rPr lang="en-US" dirty="0"/>
              <a:t>a</a:t>
            </a:r>
            <a:r>
              <a:rPr lang="en-US" dirty="0" smtClean="0"/>
              <a:t>s we become transformed into better questioners</a:t>
            </a:r>
          </a:p>
          <a:p>
            <a:r>
              <a:rPr lang="en-US" dirty="0" smtClean="0"/>
              <a:t>Becoming insightful as a cognitive virtue</a:t>
            </a:r>
          </a:p>
          <a:p>
            <a:pPr lvl="1"/>
            <a:r>
              <a:rPr lang="en-US" dirty="0"/>
              <a:t>i</a:t>
            </a:r>
            <a:r>
              <a:rPr lang="en-US" dirty="0" smtClean="0"/>
              <a:t>s not a matter of acquiring greater certainty of belief</a:t>
            </a:r>
          </a:p>
          <a:p>
            <a:pPr lvl="1"/>
            <a:r>
              <a:rPr lang="en-US" dirty="0"/>
              <a:t>o</a:t>
            </a:r>
            <a:r>
              <a:rPr lang="en-US" dirty="0" smtClean="0"/>
              <a:t>r more beliefs to be certain about</a:t>
            </a:r>
          </a:p>
          <a:p>
            <a:pPr lvl="1"/>
            <a:r>
              <a:rPr lang="en-US" dirty="0" smtClean="0"/>
              <a:t>But of becoming a better </a:t>
            </a:r>
            <a:r>
              <a:rPr lang="en-US" dirty="0" err="1" smtClean="0"/>
              <a:t>understander</a:t>
            </a:r>
            <a:r>
              <a:rPr lang="en-US" dirty="0" smtClean="0"/>
              <a:t> by asking better questions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61</a:t>
            </a:fld>
            <a:endParaRPr lang="en-US"/>
          </a:p>
        </p:txBody>
      </p:sp>
    </p:spTree>
    <p:extLst>
      <p:ext uri="{BB962C8B-B14F-4D97-AF65-F5344CB8AC3E}">
        <p14:creationId xmlns:p14="http://schemas.microsoft.com/office/powerpoint/2010/main" val="765439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crippling tension</a:t>
            </a:r>
            <a:endParaRPr lang="en-US" dirty="0"/>
          </a:p>
        </p:txBody>
      </p:sp>
      <p:sp>
        <p:nvSpPr>
          <p:cNvPr id="3" name="Content Placeholder 2"/>
          <p:cNvSpPr>
            <a:spLocks noGrp="1"/>
          </p:cNvSpPr>
          <p:nvPr>
            <p:ph idx="1"/>
          </p:nvPr>
        </p:nvSpPr>
        <p:spPr/>
        <p:txBody>
          <a:bodyPr/>
          <a:lstStyle/>
          <a:p>
            <a:r>
              <a:rPr lang="en-US" dirty="0" smtClean="0"/>
              <a:t>The key point: by shifting the measure of understanding</a:t>
            </a:r>
          </a:p>
          <a:p>
            <a:pPr lvl="1"/>
            <a:r>
              <a:rPr lang="en-US" dirty="0"/>
              <a:t>f</a:t>
            </a:r>
            <a:r>
              <a:rPr lang="en-US" dirty="0" smtClean="0"/>
              <a:t>rom what we are able to assert</a:t>
            </a:r>
          </a:p>
          <a:p>
            <a:pPr lvl="1"/>
            <a:r>
              <a:rPr lang="en-US" dirty="0"/>
              <a:t>t</a:t>
            </a:r>
            <a:r>
              <a:rPr lang="en-US" dirty="0" smtClean="0"/>
              <a:t>o what we are able to question</a:t>
            </a:r>
          </a:p>
          <a:p>
            <a:r>
              <a:rPr lang="en-US" dirty="0" err="1" smtClean="0"/>
              <a:t>Gadamer</a:t>
            </a:r>
            <a:r>
              <a:rPr lang="en-US" dirty="0" smtClean="0"/>
              <a:t> employs the concept of experience to </a:t>
            </a:r>
            <a:r>
              <a:rPr lang="en-US" dirty="0" err="1" smtClean="0"/>
              <a:t>recontextualize</a:t>
            </a:r>
            <a:r>
              <a:rPr lang="en-US" dirty="0" smtClean="0"/>
              <a:t> and render cognitively productive the apparently crippling tension</a:t>
            </a:r>
          </a:p>
          <a:p>
            <a:pPr lvl="1"/>
            <a:r>
              <a:rPr lang="en-US" dirty="0"/>
              <a:t>b</a:t>
            </a:r>
            <a:r>
              <a:rPr lang="en-US" dirty="0" smtClean="0"/>
              <a:t>etween the aspiration to validity, to truth</a:t>
            </a:r>
          </a:p>
          <a:p>
            <a:pPr lvl="1"/>
            <a:r>
              <a:rPr lang="en-US" dirty="0"/>
              <a:t>a</a:t>
            </a:r>
            <a:r>
              <a:rPr lang="en-US" dirty="0" smtClean="0"/>
              <a:t>nd the contingency of historical conditioning that is the lot of finite, temporal agents</a:t>
            </a:r>
          </a:p>
        </p:txBody>
      </p:sp>
      <p:sp>
        <p:nvSpPr>
          <p:cNvPr id="4" name="Slide Number Placeholder 3"/>
          <p:cNvSpPr>
            <a:spLocks noGrp="1"/>
          </p:cNvSpPr>
          <p:nvPr>
            <p:ph type="sldNum" sz="quarter" idx="12"/>
          </p:nvPr>
        </p:nvSpPr>
        <p:spPr/>
        <p:txBody>
          <a:bodyPr/>
          <a:lstStyle/>
          <a:p>
            <a:fld id="{8C2134FA-70E4-4DE8-8765-3757378B2B20}" type="slidenum">
              <a:rPr lang="en-US" smtClean="0"/>
              <a:t>62</a:t>
            </a:fld>
            <a:endParaRPr lang="en-US"/>
          </a:p>
        </p:txBody>
      </p:sp>
    </p:spTree>
    <p:extLst>
      <p:ext uri="{BB962C8B-B14F-4D97-AF65-F5344CB8AC3E}">
        <p14:creationId xmlns:p14="http://schemas.microsoft.com/office/powerpoint/2010/main" val="9486267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Dialogical transformation</a:t>
            </a:r>
            <a:endParaRPr lang="en-US" dirty="0"/>
          </a:p>
        </p:txBody>
      </p:sp>
      <p:sp>
        <p:nvSpPr>
          <p:cNvPr id="3" name="Content Placeholder 2"/>
          <p:cNvSpPr>
            <a:spLocks noGrp="1"/>
          </p:cNvSpPr>
          <p:nvPr>
            <p:ph idx="1"/>
          </p:nvPr>
        </p:nvSpPr>
        <p:spPr/>
        <p:txBody>
          <a:bodyPr/>
          <a:lstStyle/>
          <a:p>
            <a:r>
              <a:rPr lang="en-US" dirty="0" smtClean="0"/>
              <a:t>The encounter with </a:t>
            </a:r>
            <a:r>
              <a:rPr lang="en-US" i="1" dirty="0" smtClean="0"/>
              <a:t>truth beyond method</a:t>
            </a:r>
          </a:p>
          <a:p>
            <a:pPr lvl="1"/>
            <a:r>
              <a:rPr lang="en-US" dirty="0" err="1" smtClean="0"/>
              <a:t>Gadamer’s</a:t>
            </a:r>
            <a:r>
              <a:rPr lang="en-US" dirty="0" smtClean="0"/>
              <a:t> central book: </a:t>
            </a:r>
            <a:r>
              <a:rPr lang="en-US" i="1" dirty="0" smtClean="0"/>
              <a:t>Truth and Method</a:t>
            </a:r>
          </a:p>
          <a:p>
            <a:r>
              <a:rPr lang="en-US" dirty="0" smtClean="0"/>
              <a:t> is the experience of dialogical transformation</a:t>
            </a:r>
          </a:p>
          <a:p>
            <a:r>
              <a:rPr lang="en-US" dirty="0" smtClean="0"/>
              <a:t>i.e., to be brought to new insight</a:t>
            </a:r>
          </a:p>
          <a:p>
            <a:pPr lvl="1"/>
            <a:r>
              <a:rPr lang="en-US" dirty="0"/>
              <a:t>b</a:t>
            </a:r>
            <a:r>
              <a:rPr lang="en-US" dirty="0" smtClean="0"/>
              <a:t>y understanding an utterance or a work as an adequate answer </a:t>
            </a:r>
          </a:p>
          <a:p>
            <a:pPr lvl="1"/>
            <a:r>
              <a:rPr lang="en-US" dirty="0"/>
              <a:t>t</a:t>
            </a:r>
            <a:r>
              <a:rPr lang="en-US" dirty="0" smtClean="0"/>
              <a:t>o a question we previously could not put</a:t>
            </a:r>
          </a:p>
          <a:p>
            <a:pPr lvl="1"/>
            <a:r>
              <a:rPr lang="en-US" dirty="0"/>
              <a:t>b</a:t>
            </a:r>
            <a:r>
              <a:rPr lang="en-US" dirty="0" smtClean="0"/>
              <a:t>ut which the negativity of experience has now opened up to us</a:t>
            </a:r>
          </a:p>
        </p:txBody>
      </p:sp>
      <p:sp>
        <p:nvSpPr>
          <p:cNvPr id="4" name="Slide Number Placeholder 3"/>
          <p:cNvSpPr>
            <a:spLocks noGrp="1"/>
          </p:cNvSpPr>
          <p:nvPr>
            <p:ph type="sldNum" sz="quarter" idx="12"/>
          </p:nvPr>
        </p:nvSpPr>
        <p:spPr/>
        <p:txBody>
          <a:bodyPr/>
          <a:lstStyle/>
          <a:p>
            <a:fld id="{8C2134FA-70E4-4DE8-8765-3757378B2B20}" type="slidenum">
              <a:rPr lang="en-US" smtClean="0"/>
              <a:t>63</a:t>
            </a:fld>
            <a:endParaRPr lang="en-US"/>
          </a:p>
        </p:txBody>
      </p:sp>
    </p:spTree>
    <p:extLst>
      <p:ext uri="{BB962C8B-B14F-4D97-AF65-F5344CB8AC3E}">
        <p14:creationId xmlns:p14="http://schemas.microsoft.com/office/powerpoint/2010/main" val="39715620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experience of truth</a:t>
            </a:r>
            <a:endParaRPr lang="en-US" dirty="0"/>
          </a:p>
        </p:txBody>
      </p:sp>
      <p:sp>
        <p:nvSpPr>
          <p:cNvPr id="3" name="Content Placeholder 2"/>
          <p:cNvSpPr>
            <a:spLocks noGrp="1"/>
          </p:cNvSpPr>
          <p:nvPr>
            <p:ph idx="1"/>
          </p:nvPr>
        </p:nvSpPr>
        <p:spPr/>
        <p:txBody>
          <a:bodyPr>
            <a:normAutofit/>
          </a:bodyPr>
          <a:lstStyle/>
          <a:p>
            <a:r>
              <a:rPr lang="en-US" dirty="0"/>
              <a:t>This </a:t>
            </a:r>
            <a:r>
              <a:rPr lang="en-US" dirty="0" smtClean="0"/>
              <a:t>experience </a:t>
            </a:r>
            <a:r>
              <a:rPr lang="en-US" dirty="0"/>
              <a:t>of </a:t>
            </a:r>
            <a:r>
              <a:rPr lang="en-US" dirty="0" smtClean="0"/>
              <a:t>truth </a:t>
            </a:r>
          </a:p>
          <a:p>
            <a:pPr lvl="1"/>
            <a:r>
              <a:rPr lang="en-US" dirty="0"/>
              <a:t>i</a:t>
            </a:r>
            <a:r>
              <a:rPr lang="en-US" dirty="0" smtClean="0"/>
              <a:t>s always one of </a:t>
            </a:r>
            <a:r>
              <a:rPr lang="en-US" dirty="0" smtClean="0"/>
              <a:t>experiencing limitations </a:t>
            </a:r>
            <a:r>
              <a:rPr lang="en-US" dirty="0" smtClean="0"/>
              <a:t>and of transcending </a:t>
            </a:r>
            <a:r>
              <a:rPr lang="en-US" dirty="0" smtClean="0"/>
              <a:t>these limitations</a:t>
            </a:r>
            <a:endParaRPr lang="en-US" dirty="0" smtClean="0"/>
          </a:p>
          <a:p>
            <a:pPr lvl="1"/>
            <a:r>
              <a:rPr lang="en-US" dirty="0"/>
              <a:t>o</a:t>
            </a:r>
            <a:r>
              <a:rPr lang="en-US" dirty="0" smtClean="0"/>
              <a:t>f gaining new cognitive ground as new questions are opened up to us</a:t>
            </a:r>
            <a:endParaRPr lang="en-US" dirty="0"/>
          </a:p>
          <a:p>
            <a:r>
              <a:rPr lang="en-US" dirty="0" smtClean="0"/>
              <a:t>As insight, such experience is always articulate</a:t>
            </a:r>
          </a:p>
          <a:p>
            <a:pPr lvl="1"/>
            <a:r>
              <a:rPr lang="en-US" dirty="0"/>
              <a:t>b</a:t>
            </a:r>
            <a:r>
              <a:rPr lang="en-US" dirty="0" smtClean="0"/>
              <a:t>ut never </a:t>
            </a:r>
            <a:r>
              <a:rPr lang="en-US" i="1" dirty="0" smtClean="0"/>
              <a:t>exhaustively</a:t>
            </a:r>
            <a:r>
              <a:rPr lang="en-US" dirty="0" smtClean="0"/>
              <a:t> articulated</a:t>
            </a:r>
          </a:p>
          <a:p>
            <a:pPr lvl="1"/>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64</a:t>
            </a:fld>
            <a:endParaRPr lang="en-US"/>
          </a:p>
        </p:txBody>
      </p:sp>
    </p:spTree>
    <p:extLst>
      <p:ext uri="{BB962C8B-B14F-4D97-AF65-F5344CB8AC3E}">
        <p14:creationId xmlns:p14="http://schemas.microsoft.com/office/powerpoint/2010/main" val="26086203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language?</a:t>
            </a:r>
            <a:endParaRPr lang="en-US" dirty="0"/>
          </a:p>
        </p:txBody>
      </p:sp>
      <p:sp>
        <p:nvSpPr>
          <p:cNvPr id="3" name="Content Placeholder 2"/>
          <p:cNvSpPr>
            <a:spLocks noGrp="1"/>
          </p:cNvSpPr>
          <p:nvPr>
            <p:ph idx="1"/>
          </p:nvPr>
        </p:nvSpPr>
        <p:spPr/>
        <p:txBody>
          <a:bodyPr>
            <a:normAutofit/>
          </a:bodyPr>
          <a:lstStyle/>
          <a:p>
            <a:r>
              <a:rPr lang="en-US" dirty="0"/>
              <a:t>It is an achievement of language</a:t>
            </a:r>
          </a:p>
          <a:p>
            <a:pPr lvl="1"/>
            <a:r>
              <a:rPr lang="en-US" dirty="0" smtClean="0"/>
              <a:t>the </a:t>
            </a:r>
            <a:r>
              <a:rPr lang="en-US" dirty="0"/>
              <a:t>medium that allows what is particular, finite, limited, </a:t>
            </a:r>
            <a:r>
              <a:rPr lang="en-US" dirty="0" smtClean="0"/>
              <a:t>contingent</a:t>
            </a:r>
            <a:endParaRPr lang="en-US" dirty="0"/>
          </a:p>
          <a:p>
            <a:pPr lvl="1"/>
            <a:r>
              <a:rPr lang="en-US" dirty="0" smtClean="0"/>
              <a:t>to </a:t>
            </a:r>
            <a:r>
              <a:rPr lang="en-US" dirty="0"/>
              <a:t>reach beyond the merely particular</a:t>
            </a:r>
          </a:p>
          <a:p>
            <a:pPr lvl="1"/>
            <a:r>
              <a:rPr lang="en-US" dirty="0" smtClean="0"/>
              <a:t>and </a:t>
            </a:r>
            <a:r>
              <a:rPr lang="en-US" dirty="0"/>
              <a:t>to participate in a process guided by the aspiration to universal validity, to </a:t>
            </a:r>
            <a:r>
              <a:rPr lang="en-US" dirty="0" smtClean="0"/>
              <a:t>truth</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65</a:t>
            </a:fld>
            <a:endParaRPr lang="en-US"/>
          </a:p>
        </p:txBody>
      </p:sp>
    </p:spTree>
    <p:extLst>
      <p:ext uri="{BB962C8B-B14F-4D97-AF65-F5344CB8AC3E}">
        <p14:creationId xmlns:p14="http://schemas.microsoft.com/office/powerpoint/2010/main" val="16145113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makes it possible to be challenged</a:t>
            </a:r>
          </a:p>
        </p:txBody>
      </p:sp>
      <p:sp>
        <p:nvSpPr>
          <p:cNvPr id="3" name="Content Placeholder 2"/>
          <p:cNvSpPr>
            <a:spLocks noGrp="1"/>
          </p:cNvSpPr>
          <p:nvPr>
            <p:ph idx="1"/>
          </p:nvPr>
        </p:nvSpPr>
        <p:spPr/>
        <p:txBody>
          <a:bodyPr/>
          <a:lstStyle/>
          <a:p>
            <a:r>
              <a:rPr lang="en-US" dirty="0"/>
              <a:t>The particular nature of historical agents ensures that the universal validity-claims</a:t>
            </a:r>
          </a:p>
          <a:p>
            <a:pPr lvl="1"/>
            <a:r>
              <a:rPr lang="en-US" dirty="0"/>
              <a:t>will be challenged, refuted, and overcome without </a:t>
            </a:r>
            <a:r>
              <a:rPr lang="en-US" dirty="0" smtClean="0"/>
              <a:t>end</a:t>
            </a:r>
          </a:p>
          <a:p>
            <a:r>
              <a:rPr lang="en-US" dirty="0" smtClean="0"/>
              <a:t>But </a:t>
            </a:r>
            <a:r>
              <a:rPr lang="en-US" dirty="0"/>
              <a:t>it is thanks to language that our particularity finds expression in something that is </a:t>
            </a:r>
            <a:r>
              <a:rPr lang="en-US" i="1" dirty="0"/>
              <a:t>challengeable</a:t>
            </a:r>
            <a:r>
              <a:rPr lang="en-US" dirty="0"/>
              <a:t> at all</a:t>
            </a:r>
          </a:p>
          <a:p>
            <a:pPr lvl="1"/>
            <a:r>
              <a:rPr lang="en-US" dirty="0"/>
              <a:t>[</a:t>
            </a:r>
            <a:r>
              <a:rPr lang="en-US" dirty="0" smtClean="0"/>
              <a:t>Mute </a:t>
            </a:r>
            <a:r>
              <a:rPr lang="en-US" dirty="0"/>
              <a:t>animals, without language, are wholly immersed in their particularity</a:t>
            </a:r>
            <a:r>
              <a:rPr lang="en-US" dirty="0" smtClean="0"/>
              <a:t>.]</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66</a:t>
            </a:fld>
            <a:endParaRPr lang="en-US"/>
          </a:p>
        </p:txBody>
      </p:sp>
    </p:spTree>
    <p:extLst>
      <p:ext uri="{BB962C8B-B14F-4D97-AF65-F5344CB8AC3E}">
        <p14:creationId xmlns:p14="http://schemas.microsoft.com/office/powerpoint/2010/main" val="8437761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rightness or wrongness</a:t>
            </a:r>
            <a:endParaRPr lang="en-US" dirty="0"/>
          </a:p>
        </p:txBody>
      </p:sp>
      <p:sp>
        <p:nvSpPr>
          <p:cNvPr id="3" name="Content Placeholder 2"/>
          <p:cNvSpPr>
            <a:spLocks noGrp="1"/>
          </p:cNvSpPr>
          <p:nvPr>
            <p:ph idx="1"/>
          </p:nvPr>
        </p:nvSpPr>
        <p:spPr/>
        <p:txBody>
          <a:bodyPr/>
          <a:lstStyle/>
          <a:p>
            <a:r>
              <a:rPr lang="en-US" dirty="0" err="1" smtClean="0"/>
              <a:t>Gadamer’s</a:t>
            </a:r>
            <a:r>
              <a:rPr lang="en-US" dirty="0" smtClean="0"/>
              <a:t> </a:t>
            </a:r>
            <a:r>
              <a:rPr lang="en-US" dirty="0" err="1" smtClean="0"/>
              <a:t>redescription</a:t>
            </a:r>
            <a:r>
              <a:rPr lang="en-US" dirty="0" smtClean="0"/>
              <a:t> of the tension</a:t>
            </a:r>
          </a:p>
          <a:p>
            <a:pPr lvl="1"/>
            <a:r>
              <a:rPr lang="en-US" dirty="0"/>
              <a:t>t</a:t>
            </a:r>
            <a:r>
              <a:rPr lang="en-US" dirty="0" smtClean="0"/>
              <a:t>he duality at the heart of the concrete exercise of reason by finite temporal creatures</a:t>
            </a:r>
          </a:p>
          <a:p>
            <a:r>
              <a:rPr lang="en-US" dirty="0"/>
              <a:t>h</a:t>
            </a:r>
            <a:r>
              <a:rPr lang="en-US" dirty="0" smtClean="0"/>
              <a:t>as little to do with criteria of justification or procedures of validation</a:t>
            </a:r>
          </a:p>
          <a:p>
            <a:pPr lvl="1"/>
            <a:r>
              <a:rPr lang="en-US" dirty="0" smtClean="0"/>
              <a:t>As ontological, it lies beyond the rightness or wrongness of any particular claim</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67</a:t>
            </a:fld>
            <a:endParaRPr lang="en-US"/>
          </a:p>
        </p:txBody>
      </p:sp>
    </p:spTree>
    <p:extLst>
      <p:ext uri="{BB962C8B-B14F-4D97-AF65-F5344CB8AC3E}">
        <p14:creationId xmlns:p14="http://schemas.microsoft.com/office/powerpoint/2010/main" val="12397557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Assertion and submission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Any judgment of truth, any interpretation of content, however right or wrong, responsible or cavalier</a:t>
            </a:r>
          </a:p>
          <a:p>
            <a:pPr lvl="1"/>
            <a:r>
              <a:rPr lang="en-US" dirty="0"/>
              <a:t>i</a:t>
            </a:r>
            <a:r>
              <a:rPr lang="en-US" dirty="0" smtClean="0"/>
              <a:t>s a creative act of self-assertion</a:t>
            </a:r>
          </a:p>
          <a:p>
            <a:pPr lvl="1"/>
            <a:r>
              <a:rPr lang="en-US" dirty="0"/>
              <a:t>a</a:t>
            </a:r>
            <a:r>
              <a:rPr lang="en-US" dirty="0" smtClean="0"/>
              <a:t>nd a yielding act of submission</a:t>
            </a:r>
          </a:p>
          <a:p>
            <a:r>
              <a:rPr lang="en-US" dirty="0" smtClean="0"/>
              <a:t>The tension between these two sides</a:t>
            </a:r>
          </a:p>
          <a:p>
            <a:pPr lvl="1"/>
            <a:r>
              <a:rPr lang="en-US" dirty="0"/>
              <a:t>p</a:t>
            </a:r>
            <a:r>
              <a:rPr lang="en-US" dirty="0" smtClean="0"/>
              <a:t>roduces the dynamic that drives dialogical reason</a:t>
            </a:r>
          </a:p>
          <a:p>
            <a:pPr lvl="1"/>
            <a:r>
              <a:rPr lang="en-US" dirty="0"/>
              <a:t>t</a:t>
            </a:r>
            <a:r>
              <a:rPr lang="en-US" dirty="0" smtClean="0"/>
              <a:t>hat makes reason possible for historically existing individuals</a:t>
            </a:r>
          </a:p>
          <a:p>
            <a:r>
              <a:rPr lang="en-US" dirty="0"/>
              <a:t>For such individuals the exercise of reason is always </a:t>
            </a:r>
          </a:p>
          <a:p>
            <a:pPr lvl="1"/>
            <a:r>
              <a:rPr lang="en-US" dirty="0"/>
              <a:t>the affirmation of the validity of the relevant norms</a:t>
            </a:r>
          </a:p>
          <a:p>
            <a:pPr lvl="1"/>
            <a:r>
              <a:rPr lang="en-US" dirty="0" smtClean="0"/>
              <a:t>that </a:t>
            </a:r>
            <a:r>
              <a:rPr lang="en-US" dirty="0"/>
              <a:t>is beholden for its persuasive </a:t>
            </a:r>
            <a:r>
              <a:rPr lang="en-US" dirty="0" smtClean="0"/>
              <a:t>force to </a:t>
            </a:r>
            <a:r>
              <a:rPr lang="en-US" dirty="0"/>
              <a:t>norms not expressed or accounted </a:t>
            </a:r>
            <a:r>
              <a:rPr lang="en-US" dirty="0" smtClean="0"/>
              <a:t>for</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68</a:t>
            </a:fld>
            <a:endParaRPr lang="en-US"/>
          </a:p>
        </p:txBody>
      </p:sp>
    </p:spTree>
    <p:extLst>
      <p:ext uri="{BB962C8B-B14F-4D97-AF65-F5344CB8AC3E}">
        <p14:creationId xmlns:p14="http://schemas.microsoft.com/office/powerpoint/2010/main" val="27047494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Enrichment through deficiency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Any interpretation </a:t>
            </a:r>
          </a:p>
          <a:p>
            <a:pPr lvl="1"/>
            <a:r>
              <a:rPr lang="en-US" dirty="0"/>
              <a:t>r</a:t>
            </a:r>
            <a:r>
              <a:rPr lang="en-US" dirty="0" smtClean="0"/>
              <a:t>e utterances in conversation between individuals</a:t>
            </a:r>
          </a:p>
          <a:p>
            <a:pPr lvl="1"/>
            <a:r>
              <a:rPr lang="en-US" dirty="0"/>
              <a:t>o</a:t>
            </a:r>
            <a:r>
              <a:rPr lang="en-US" dirty="0" smtClean="0"/>
              <a:t>r in the appropriation of historical events</a:t>
            </a:r>
          </a:p>
          <a:p>
            <a:r>
              <a:rPr lang="en-US" dirty="0"/>
              <a:t>p</a:t>
            </a:r>
            <a:r>
              <a:rPr lang="en-US" dirty="0" smtClean="0"/>
              <a:t>oints beyond itself </a:t>
            </a:r>
          </a:p>
          <a:p>
            <a:pPr lvl="1"/>
            <a:r>
              <a:rPr lang="en-US" dirty="0" smtClean="0"/>
              <a:t>and depends on what is left unaccounted for</a:t>
            </a:r>
          </a:p>
          <a:p>
            <a:r>
              <a:rPr lang="en-US" dirty="0" smtClean="0"/>
              <a:t>The fullest manifestation of this duality of reason:</a:t>
            </a:r>
          </a:p>
          <a:p>
            <a:pPr lvl="1"/>
            <a:r>
              <a:rPr lang="en-US" dirty="0"/>
              <a:t>t</a:t>
            </a:r>
            <a:r>
              <a:rPr lang="en-US" dirty="0" smtClean="0"/>
              <a:t>he transformative power of experience</a:t>
            </a:r>
          </a:p>
          <a:p>
            <a:r>
              <a:rPr lang="en-US" dirty="0"/>
              <a:t>w</a:t>
            </a:r>
            <a:r>
              <a:rPr lang="en-US" dirty="0" smtClean="0"/>
              <a:t>here reflective understanding is enriched </a:t>
            </a:r>
          </a:p>
          <a:p>
            <a:pPr lvl="1"/>
            <a:r>
              <a:rPr lang="en-US" dirty="0" smtClean="0"/>
              <a:t>by encountering its shortcomings</a:t>
            </a:r>
          </a:p>
          <a:p>
            <a:pPr lvl="1"/>
            <a:r>
              <a:rPr lang="en-US" dirty="0"/>
              <a:t>i</a:t>
            </a:r>
            <a:r>
              <a:rPr lang="en-US" dirty="0" smtClean="0"/>
              <a:t>ts fundamental self-insufficiency</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69</a:t>
            </a:fld>
            <a:endParaRPr lang="en-US"/>
          </a:p>
        </p:txBody>
      </p:sp>
    </p:spTree>
    <p:extLst>
      <p:ext uri="{BB962C8B-B14F-4D97-AF65-F5344CB8AC3E}">
        <p14:creationId xmlns:p14="http://schemas.microsoft.com/office/powerpoint/2010/main" val="1230030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Hermeneutic </a:t>
            </a:r>
            <a:r>
              <a:rPr lang="en-US" dirty="0"/>
              <a:t>circle</a:t>
            </a:r>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b="1" dirty="0"/>
              <a:t>hermeneutic circle</a:t>
            </a:r>
            <a:r>
              <a:rPr lang="en-US" dirty="0"/>
              <a:t> (German: </a:t>
            </a:r>
            <a:r>
              <a:rPr lang="en-US" i="1" dirty="0" err="1"/>
              <a:t>hermeneutischer</a:t>
            </a:r>
            <a:r>
              <a:rPr lang="en-US" i="1" dirty="0"/>
              <a:t> </a:t>
            </a:r>
            <a:r>
              <a:rPr lang="en-US" i="1" dirty="0" err="1"/>
              <a:t>Zirkel</a:t>
            </a:r>
            <a:r>
              <a:rPr lang="en-US" dirty="0"/>
              <a:t>) describes the process of understanding a text hermeneutically. It refers to the idea that one's understanding of the text as a whole is established by reference to the individual parts and one's understanding of each individual part by reference to the whole. Neither the whole text nor any individual part can be understood without reference to one another, and hence, it is a circle. However, this circular character of interpretation does not make it impossible to interpret a text; rather, it stresses that the meaning of a text must be found within its cultural, historical, and literary context</a:t>
            </a:r>
            <a:r>
              <a:rPr lang="en-US" dirty="0" smtClean="0"/>
              <a:t>.”</a:t>
            </a:r>
          </a:p>
          <a:p>
            <a:pPr lvl="1"/>
            <a:r>
              <a:rPr lang="en-US" dirty="0">
                <a:hlinkClick r:id="rId2"/>
              </a:rPr>
              <a:t>https://</a:t>
            </a:r>
            <a:r>
              <a:rPr lang="en-US" dirty="0" smtClean="0">
                <a:hlinkClick r:id="rId2"/>
              </a:rPr>
              <a:t>en.wikipedia.org/wiki/Hermeneutic_circle</a:t>
            </a:r>
            <a:endParaRPr lang="en-US" dirty="0" smtClean="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a:t>
            </a:fld>
            <a:endParaRPr lang="en-US"/>
          </a:p>
        </p:txBody>
      </p:sp>
    </p:spTree>
    <p:extLst>
      <p:ext uri="{BB962C8B-B14F-4D97-AF65-F5344CB8AC3E}">
        <p14:creationId xmlns:p14="http://schemas.microsoft.com/office/powerpoint/2010/main" val="15786580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Undermining our legitimizing claims</a:t>
            </a:r>
            <a:endParaRPr lang="en-US" dirty="0"/>
          </a:p>
        </p:txBody>
      </p:sp>
      <p:sp>
        <p:nvSpPr>
          <p:cNvPr id="3" name="Content Placeholder 2"/>
          <p:cNvSpPr>
            <a:spLocks noGrp="1"/>
          </p:cNvSpPr>
          <p:nvPr>
            <p:ph idx="1"/>
          </p:nvPr>
        </p:nvSpPr>
        <p:spPr/>
        <p:txBody>
          <a:bodyPr>
            <a:normAutofit/>
          </a:bodyPr>
          <a:lstStyle/>
          <a:p>
            <a:r>
              <a:rPr lang="en-US" dirty="0" err="1" smtClean="0"/>
              <a:t>Gadamer’s</a:t>
            </a:r>
            <a:r>
              <a:rPr lang="en-US" dirty="0" smtClean="0"/>
              <a:t> ontological account does not provide a more legitimate repertoire of criteria of validity</a:t>
            </a:r>
          </a:p>
          <a:p>
            <a:pPr lvl="1"/>
            <a:r>
              <a:rPr lang="en-US" dirty="0" smtClean="0"/>
              <a:t>Rather, our confidence in such legitimizing claims will be undermined</a:t>
            </a:r>
          </a:p>
          <a:p>
            <a:r>
              <a:rPr lang="en-US" dirty="0" smtClean="0"/>
              <a:t>We will perceive our ability to both understand and critically evaluate truth-claims</a:t>
            </a:r>
          </a:p>
          <a:p>
            <a:pPr lvl="1"/>
            <a:r>
              <a:rPr lang="en-US" dirty="0"/>
              <a:t>a</a:t>
            </a:r>
            <a:r>
              <a:rPr lang="en-US" dirty="0" smtClean="0"/>
              <a:t>s an expression and affirmation of our intellectual dependence </a:t>
            </a:r>
          </a:p>
          <a:p>
            <a:pPr lvl="1"/>
            <a:r>
              <a:rPr lang="en-US" dirty="0" smtClean="0"/>
              <a:t>on the resources of the discourse that allows our evaluation to be expressed</a:t>
            </a:r>
          </a:p>
        </p:txBody>
      </p:sp>
      <p:sp>
        <p:nvSpPr>
          <p:cNvPr id="4" name="Slide Number Placeholder 3"/>
          <p:cNvSpPr>
            <a:spLocks noGrp="1"/>
          </p:cNvSpPr>
          <p:nvPr>
            <p:ph type="sldNum" sz="quarter" idx="12"/>
          </p:nvPr>
        </p:nvSpPr>
        <p:spPr/>
        <p:txBody>
          <a:bodyPr/>
          <a:lstStyle/>
          <a:p>
            <a:fld id="{8C2134FA-70E4-4DE8-8765-3757378B2B20}" type="slidenum">
              <a:rPr lang="en-US" smtClean="0"/>
              <a:t>70</a:t>
            </a:fld>
            <a:endParaRPr lang="en-US"/>
          </a:p>
        </p:txBody>
      </p:sp>
    </p:spTree>
    <p:extLst>
      <p:ext uri="{BB962C8B-B14F-4D97-AF65-F5344CB8AC3E}">
        <p14:creationId xmlns:p14="http://schemas.microsoft.com/office/powerpoint/2010/main" val="10962840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new questions</a:t>
            </a:r>
            <a:endParaRPr lang="en-US" dirty="0"/>
          </a:p>
        </p:txBody>
      </p:sp>
      <p:sp>
        <p:nvSpPr>
          <p:cNvPr id="3" name="Content Placeholder 2"/>
          <p:cNvSpPr>
            <a:spLocks noGrp="1"/>
          </p:cNvSpPr>
          <p:nvPr>
            <p:ph idx="1"/>
          </p:nvPr>
        </p:nvSpPr>
        <p:spPr/>
        <p:txBody>
          <a:bodyPr/>
          <a:lstStyle/>
          <a:p>
            <a:r>
              <a:rPr lang="en-US" dirty="0"/>
              <a:t>And think of our interpretive ability </a:t>
            </a:r>
          </a:p>
          <a:p>
            <a:pPr lvl="1"/>
            <a:r>
              <a:rPr lang="en-US" dirty="0"/>
              <a:t>as an ability to participate in a dialectical process of questioning </a:t>
            </a:r>
          </a:p>
          <a:p>
            <a:r>
              <a:rPr lang="en-US" dirty="0"/>
              <a:t>And of truths we may come to know </a:t>
            </a:r>
          </a:p>
          <a:p>
            <a:pPr lvl="1"/>
            <a:r>
              <a:rPr lang="en-US" dirty="0"/>
              <a:t>as steps on the way to new questions</a:t>
            </a:r>
          </a:p>
          <a:p>
            <a:pPr lvl="1"/>
            <a:r>
              <a:rPr lang="en-US" dirty="0"/>
              <a:t>not as achievements to be collected</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71</a:t>
            </a:fld>
            <a:endParaRPr lang="en-US"/>
          </a:p>
        </p:txBody>
      </p:sp>
    </p:spTree>
    <p:extLst>
      <p:ext uri="{BB962C8B-B14F-4D97-AF65-F5344CB8AC3E}">
        <p14:creationId xmlns:p14="http://schemas.microsoft.com/office/powerpoint/2010/main" val="18822990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Davidson and </a:t>
            </a:r>
            <a:r>
              <a:rPr lang="en-US" dirty="0" err="1" smtClean="0"/>
              <a:t>Gadamer</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8C2134FA-70E4-4DE8-8765-3757378B2B20}" type="slidenum">
              <a:rPr lang="en-US" smtClean="0"/>
              <a:t>72</a:t>
            </a:fld>
            <a:endParaRPr lang="en-US"/>
          </a:p>
        </p:txBody>
      </p:sp>
    </p:spTree>
    <p:extLst>
      <p:ext uri="{BB962C8B-B14F-4D97-AF65-F5344CB8AC3E}">
        <p14:creationId xmlns:p14="http://schemas.microsoft.com/office/powerpoint/2010/main" val="559175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 </a:t>
            </a:r>
            <a:r>
              <a:rPr lang="en-US" dirty="0" err="1" smtClean="0"/>
              <a:t>hermeneuticist</a:t>
            </a:r>
            <a:r>
              <a:rPr lang="en-US" dirty="0" smtClean="0"/>
              <a:t> wants to ask</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From the standpoint of a hermeneutic account of understanding one would want to ask</a:t>
            </a:r>
          </a:p>
          <a:p>
            <a:pPr lvl="1"/>
            <a:r>
              <a:rPr lang="en-US" dirty="0"/>
              <a:t>h</a:t>
            </a:r>
            <a:r>
              <a:rPr lang="en-US" dirty="0" smtClean="0"/>
              <a:t>ow an interpreter would actually achieve the sort of understanding of another that that radical interpreter models</a:t>
            </a:r>
          </a:p>
          <a:p>
            <a:pPr lvl="1"/>
            <a:r>
              <a:rPr lang="en-US" dirty="0" smtClean="0"/>
              <a:t>What actually goes on when the interpreter gets a grip on the other as a unified pattern of rational speech and activity?</a:t>
            </a:r>
          </a:p>
          <a:p>
            <a:r>
              <a:rPr lang="en-US" dirty="0" smtClean="0"/>
              <a:t>When human beings come to an understanding, it can’t just be a look and see affair when they </a:t>
            </a:r>
          </a:p>
          <a:p>
            <a:pPr lvl="1"/>
            <a:r>
              <a:rPr lang="en-US" dirty="0" smtClean="0"/>
              <a:t>map their descriptions</a:t>
            </a:r>
          </a:p>
          <a:p>
            <a:pPr lvl="1"/>
            <a:r>
              <a:rPr lang="en-US" dirty="0"/>
              <a:t>c</a:t>
            </a:r>
            <a:r>
              <a:rPr lang="en-US" dirty="0" smtClean="0"/>
              <a:t>oordinate saliences</a:t>
            </a:r>
          </a:p>
          <a:p>
            <a:pPr lvl="1"/>
            <a:r>
              <a:rPr lang="en-US" dirty="0"/>
              <a:t>p</a:t>
            </a:r>
            <a:r>
              <a:rPr lang="en-US" dirty="0" smtClean="0"/>
              <a:t>enetrate each others motivations and guiding concerns</a:t>
            </a:r>
          </a:p>
          <a:p>
            <a:pPr lvl="1"/>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73</a:t>
            </a:fld>
            <a:endParaRPr lang="en-US"/>
          </a:p>
        </p:txBody>
      </p:sp>
    </p:spTree>
    <p:extLst>
      <p:ext uri="{BB962C8B-B14F-4D97-AF65-F5344CB8AC3E}">
        <p14:creationId xmlns:p14="http://schemas.microsoft.com/office/powerpoint/2010/main" val="41869658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smtClean="0"/>
              <a:t>Davidsonian</a:t>
            </a:r>
            <a:r>
              <a:rPr lang="en-US" dirty="0" smtClean="0"/>
              <a:t> who reads </a:t>
            </a:r>
            <a:r>
              <a:rPr lang="en-US" dirty="0" err="1" smtClean="0"/>
              <a:t>Gadamer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have a right to ask such questions, but Davidson doesn’t give us much to work on here</a:t>
            </a:r>
          </a:p>
          <a:p>
            <a:pPr lvl="1"/>
            <a:r>
              <a:rPr lang="en-US" dirty="0"/>
              <a:t>i</a:t>
            </a:r>
            <a:r>
              <a:rPr lang="en-US" dirty="0" smtClean="0"/>
              <a:t>n trying to see radical interpretation as an actual possibility for a real human thinker</a:t>
            </a:r>
          </a:p>
          <a:p>
            <a:r>
              <a:rPr lang="en-US" dirty="0" smtClean="0"/>
              <a:t>Someone who is familiar with Davidson, and then reads </a:t>
            </a:r>
            <a:r>
              <a:rPr lang="en-US" dirty="0" err="1" smtClean="0"/>
              <a:t>Gadamer</a:t>
            </a:r>
            <a:r>
              <a:rPr lang="en-US" dirty="0" smtClean="0"/>
              <a:t>, might think</a:t>
            </a:r>
          </a:p>
          <a:p>
            <a:pPr lvl="1"/>
            <a:r>
              <a:rPr lang="en-US" dirty="0" err="1" smtClean="0"/>
              <a:t>Gadamer</a:t>
            </a:r>
            <a:r>
              <a:rPr lang="en-US" dirty="0" smtClean="0"/>
              <a:t> has a lot to say about “coming to find a common language” </a:t>
            </a:r>
          </a:p>
          <a:p>
            <a:pPr lvl="1"/>
            <a:r>
              <a:rPr lang="en-US" dirty="0" smtClean="0"/>
              <a:t>(his definition of the process of interpretation)</a:t>
            </a:r>
          </a:p>
          <a:p>
            <a:r>
              <a:rPr lang="en-US" dirty="0"/>
              <a:t>We should not be misled by the fact that for Davidson the two speakers do not share a common language</a:t>
            </a:r>
          </a:p>
          <a:p>
            <a:pPr lvl="1"/>
            <a:r>
              <a:rPr lang="en-US" dirty="0"/>
              <a:t>His point is simply that understanding may be unimpeded </a:t>
            </a:r>
            <a:r>
              <a:rPr lang="en-US" dirty="0" smtClean="0"/>
              <a:t>even though </a:t>
            </a:r>
            <a:r>
              <a:rPr lang="en-US" dirty="0"/>
              <a:t>we have different languages</a:t>
            </a:r>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8C2134FA-70E4-4DE8-8765-3757378B2B20}" type="slidenum">
              <a:rPr lang="en-US" smtClean="0"/>
              <a:t>74</a:t>
            </a:fld>
            <a:endParaRPr lang="en-US"/>
          </a:p>
        </p:txBody>
      </p:sp>
    </p:spTree>
    <p:extLst>
      <p:ext uri="{BB962C8B-B14F-4D97-AF65-F5344CB8AC3E}">
        <p14:creationId xmlns:p14="http://schemas.microsoft.com/office/powerpoint/2010/main" val="142696516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a common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 </a:t>
            </a:r>
            <a:r>
              <a:rPr lang="en-US" dirty="0" err="1" smtClean="0"/>
              <a:t>Gadamer</a:t>
            </a:r>
            <a:r>
              <a:rPr lang="en-US" dirty="0" smtClean="0"/>
              <a:t>, finding a common language </a:t>
            </a:r>
          </a:p>
          <a:p>
            <a:pPr lvl="1"/>
            <a:r>
              <a:rPr lang="en-US" dirty="0" smtClean="0"/>
              <a:t>= bringing one’s concepts into mutual alignment</a:t>
            </a:r>
          </a:p>
          <a:p>
            <a:pPr lvl="1"/>
            <a:r>
              <a:rPr lang="en-US" dirty="0" smtClean="0"/>
              <a:t>enabling each to express the other’s concepts by using his own</a:t>
            </a:r>
          </a:p>
          <a:p>
            <a:r>
              <a:rPr lang="en-US" dirty="0" smtClean="0"/>
              <a:t>does not depend on using the same words</a:t>
            </a:r>
          </a:p>
          <a:p>
            <a:pPr lvl="1"/>
            <a:r>
              <a:rPr lang="en-US" dirty="0" smtClean="0"/>
              <a:t>The same concepts or thought-content can be expressed in different words</a:t>
            </a:r>
          </a:p>
          <a:p>
            <a:r>
              <a:rPr lang="en-US" dirty="0" err="1"/>
              <a:t>Gadamer’s</a:t>
            </a:r>
            <a:r>
              <a:rPr lang="en-US" dirty="0"/>
              <a:t> account: a description of </a:t>
            </a:r>
          </a:p>
          <a:p>
            <a:pPr lvl="1"/>
            <a:r>
              <a:rPr lang="en-US" dirty="0"/>
              <a:t>bringing one’s concepts into alignment with another’s</a:t>
            </a:r>
          </a:p>
          <a:p>
            <a:pPr lvl="1"/>
            <a:r>
              <a:rPr lang="en-US" dirty="0"/>
              <a:t>obtaining confidence that we have become equipped to capture each other’s thoughts</a:t>
            </a:r>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75</a:t>
            </a:fld>
            <a:endParaRPr lang="en-US"/>
          </a:p>
        </p:txBody>
      </p:sp>
    </p:spTree>
    <p:extLst>
      <p:ext uri="{BB962C8B-B14F-4D97-AF65-F5344CB8AC3E}">
        <p14:creationId xmlns:p14="http://schemas.microsoft.com/office/powerpoint/2010/main" val="11875269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appeal to truth</a:t>
            </a:r>
            <a:endParaRPr lang="en-US" dirty="0"/>
          </a:p>
        </p:txBody>
      </p:sp>
      <p:sp>
        <p:nvSpPr>
          <p:cNvPr id="3" name="Content Placeholder 2"/>
          <p:cNvSpPr>
            <a:spLocks noGrp="1"/>
          </p:cNvSpPr>
          <p:nvPr>
            <p:ph idx="1"/>
          </p:nvPr>
        </p:nvSpPr>
        <p:spPr/>
        <p:txBody>
          <a:bodyPr>
            <a:normAutofit lnSpcReduction="10000"/>
          </a:bodyPr>
          <a:lstStyle/>
          <a:p>
            <a:r>
              <a:rPr lang="en-US" dirty="0" smtClean="0"/>
              <a:t>The idea of fusing radical interpretation and the hermeneutic circle</a:t>
            </a:r>
          </a:p>
          <a:p>
            <a:pPr lvl="1"/>
            <a:r>
              <a:rPr lang="en-US" dirty="0"/>
              <a:t>i</a:t>
            </a:r>
            <a:r>
              <a:rPr lang="en-US" dirty="0" smtClean="0"/>
              <a:t>s encouraged by the basic appeal to truth common to both</a:t>
            </a:r>
          </a:p>
          <a:p>
            <a:pPr lvl="1"/>
            <a:r>
              <a:rPr lang="en-US" dirty="0" smtClean="0"/>
              <a:t>--the idea that a grip on common truth makes it possible for sapient creatures to meet in communication</a:t>
            </a:r>
          </a:p>
          <a:p>
            <a:r>
              <a:rPr lang="en-US" dirty="0" err="1" smtClean="0"/>
              <a:t>Gadamer</a:t>
            </a:r>
            <a:r>
              <a:rPr lang="en-US" dirty="0" smtClean="0"/>
              <a:t> calls his an </a:t>
            </a:r>
            <a:r>
              <a:rPr lang="en-US" i="1" dirty="0" smtClean="0"/>
              <a:t>ontological</a:t>
            </a:r>
            <a:r>
              <a:rPr lang="en-US" dirty="0" smtClean="0"/>
              <a:t> account—it is being, reality that brings us together</a:t>
            </a:r>
          </a:p>
          <a:p>
            <a:pPr lvl="1"/>
            <a:r>
              <a:rPr lang="en-US" dirty="0" smtClean="0"/>
              <a:t>We have prejudices or “</a:t>
            </a:r>
            <a:r>
              <a:rPr lang="en-US" dirty="0" err="1" smtClean="0"/>
              <a:t>foreconceptions</a:t>
            </a:r>
            <a:r>
              <a:rPr lang="en-US" dirty="0" smtClean="0"/>
              <a:t>” </a:t>
            </a:r>
          </a:p>
          <a:p>
            <a:pPr lvl="1"/>
            <a:r>
              <a:rPr lang="en-US" dirty="0" smtClean="0"/>
              <a:t>There is a circular movement of their transformation in the encounter with the other person</a:t>
            </a:r>
          </a:p>
        </p:txBody>
      </p:sp>
      <p:sp>
        <p:nvSpPr>
          <p:cNvPr id="4" name="Slide Number Placeholder 3"/>
          <p:cNvSpPr>
            <a:spLocks noGrp="1"/>
          </p:cNvSpPr>
          <p:nvPr>
            <p:ph type="sldNum" sz="quarter" idx="12"/>
          </p:nvPr>
        </p:nvSpPr>
        <p:spPr/>
        <p:txBody>
          <a:bodyPr/>
          <a:lstStyle/>
          <a:p>
            <a:fld id="{8C2134FA-70E4-4DE8-8765-3757378B2B20}" type="slidenum">
              <a:rPr lang="en-US" smtClean="0"/>
              <a:t>76</a:t>
            </a:fld>
            <a:endParaRPr lang="en-US"/>
          </a:p>
        </p:txBody>
      </p:sp>
    </p:spTree>
    <p:extLst>
      <p:ext uri="{BB962C8B-B14F-4D97-AF65-F5344CB8AC3E}">
        <p14:creationId xmlns:p14="http://schemas.microsoft.com/office/powerpoint/2010/main" val="25239748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Fusion of horizons</a:t>
            </a:r>
            <a:endParaRPr lang="en-US" dirty="0"/>
          </a:p>
        </p:txBody>
      </p:sp>
      <p:sp>
        <p:nvSpPr>
          <p:cNvPr id="3" name="Content Placeholder 2"/>
          <p:cNvSpPr>
            <a:spLocks noGrp="1"/>
          </p:cNvSpPr>
          <p:nvPr>
            <p:ph idx="1"/>
          </p:nvPr>
        </p:nvSpPr>
        <p:spPr/>
        <p:txBody>
          <a:bodyPr/>
          <a:lstStyle/>
          <a:p>
            <a:r>
              <a:rPr lang="en-US" dirty="0" smtClean="0"/>
              <a:t>There is a</a:t>
            </a:r>
            <a:r>
              <a:rPr lang="en-US" dirty="0" smtClean="0"/>
              <a:t> </a:t>
            </a:r>
            <a:r>
              <a:rPr lang="en-US" dirty="0"/>
              <a:t>“fusion of horizons” </a:t>
            </a:r>
            <a:endParaRPr lang="en-US" dirty="0" smtClean="0"/>
          </a:p>
          <a:p>
            <a:pPr lvl="1"/>
            <a:r>
              <a:rPr lang="en-US" dirty="0" smtClean="0"/>
              <a:t>when </a:t>
            </a:r>
            <a:r>
              <a:rPr lang="en-US" dirty="0"/>
              <a:t>we are able to achieve a perspective </a:t>
            </a:r>
            <a:endParaRPr lang="en-US" dirty="0" smtClean="0"/>
          </a:p>
          <a:p>
            <a:pPr lvl="1"/>
            <a:r>
              <a:rPr lang="en-US" dirty="0" smtClean="0"/>
              <a:t>that </a:t>
            </a:r>
            <a:r>
              <a:rPr lang="en-US" dirty="0"/>
              <a:t>allows us to articulate the thoughts and concerns of the </a:t>
            </a:r>
            <a:r>
              <a:rPr lang="en-US" dirty="0" smtClean="0"/>
              <a:t>other </a:t>
            </a:r>
          </a:p>
          <a:p>
            <a:pPr lvl="1"/>
            <a:r>
              <a:rPr lang="en-US" dirty="0" smtClean="0"/>
              <a:t>in a compelling way, </a:t>
            </a:r>
            <a:r>
              <a:rPr lang="en-US" i="1" dirty="0" smtClean="0"/>
              <a:t>as</a:t>
            </a:r>
            <a:r>
              <a:rPr lang="en-US" dirty="0" smtClean="0"/>
              <a:t> compelling</a:t>
            </a:r>
          </a:p>
          <a:p>
            <a:r>
              <a:rPr lang="en-US" dirty="0" err="1" smtClean="0"/>
              <a:t>Gadamer’s</a:t>
            </a:r>
            <a:r>
              <a:rPr lang="en-US" dirty="0" smtClean="0"/>
              <a:t> phenomenology of the dynamics of the hermeneutic circle</a:t>
            </a:r>
          </a:p>
          <a:p>
            <a:pPr lvl="1"/>
            <a:r>
              <a:rPr lang="en-US" dirty="0"/>
              <a:t>c</a:t>
            </a:r>
            <a:r>
              <a:rPr lang="en-US" dirty="0" smtClean="0"/>
              <a:t>ontains the truth-constraint of radical interpretation</a:t>
            </a:r>
          </a:p>
          <a:p>
            <a:pPr lvl="1"/>
            <a:r>
              <a:rPr lang="en-US" dirty="0"/>
              <a:t>i</a:t>
            </a:r>
            <a:r>
              <a:rPr lang="en-US" dirty="0" smtClean="0"/>
              <a:t>n terms </a:t>
            </a:r>
            <a:r>
              <a:rPr lang="en-US" dirty="0" smtClean="0"/>
              <a:t>that connect with </a:t>
            </a:r>
            <a:r>
              <a:rPr lang="en-US" dirty="0" smtClean="0"/>
              <a:t>actual </a:t>
            </a:r>
            <a:r>
              <a:rPr lang="en-US" dirty="0" smtClean="0"/>
              <a:t>human experience and possibility</a:t>
            </a:r>
            <a:endParaRPr lang="en-US" dirty="0"/>
          </a:p>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77</a:t>
            </a:fld>
            <a:endParaRPr lang="en-US"/>
          </a:p>
        </p:txBody>
      </p:sp>
    </p:spTree>
    <p:extLst>
      <p:ext uri="{BB962C8B-B14F-4D97-AF65-F5344CB8AC3E}">
        <p14:creationId xmlns:p14="http://schemas.microsoft.com/office/powerpoint/2010/main" val="29450604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understanding is linguistic</a:t>
            </a:r>
            <a:endParaRPr lang="en-US" dirty="0"/>
          </a:p>
        </p:txBody>
      </p:sp>
      <p:sp>
        <p:nvSpPr>
          <p:cNvPr id="3" name="Content Placeholder 2"/>
          <p:cNvSpPr>
            <a:spLocks noGrp="1"/>
          </p:cNvSpPr>
          <p:nvPr>
            <p:ph idx="1"/>
          </p:nvPr>
        </p:nvSpPr>
        <p:spPr/>
        <p:txBody>
          <a:bodyPr>
            <a:normAutofit lnSpcReduction="10000"/>
          </a:bodyPr>
          <a:lstStyle/>
          <a:p>
            <a:r>
              <a:rPr lang="en-US" dirty="0" smtClean="0"/>
              <a:t>Both </a:t>
            </a:r>
            <a:r>
              <a:rPr lang="en-US" dirty="0" err="1" smtClean="0"/>
              <a:t>Gadamer</a:t>
            </a:r>
            <a:r>
              <a:rPr lang="en-US" dirty="0" smtClean="0"/>
              <a:t> and Davidson insist on the linguistic nature of all understanding</a:t>
            </a:r>
          </a:p>
          <a:p>
            <a:pPr lvl="1"/>
            <a:r>
              <a:rPr lang="en-US" dirty="0"/>
              <a:t>o</a:t>
            </a:r>
            <a:r>
              <a:rPr lang="en-US" dirty="0" smtClean="0"/>
              <a:t>n the mind as a phenomenon of language</a:t>
            </a:r>
          </a:p>
          <a:p>
            <a:r>
              <a:rPr lang="en-US" dirty="0" smtClean="0"/>
              <a:t>For both, interpretation is a holistic affair</a:t>
            </a:r>
          </a:p>
          <a:p>
            <a:pPr lvl="1"/>
            <a:r>
              <a:rPr lang="en-US" dirty="0" smtClean="0"/>
              <a:t>The fusion of horizons in dialogue is a symmetrical event</a:t>
            </a:r>
          </a:p>
          <a:p>
            <a:pPr lvl="1"/>
            <a:r>
              <a:rPr lang="en-US" dirty="0" smtClean="0"/>
              <a:t>Interlocutors transform themselves in the interpretation of the other</a:t>
            </a:r>
          </a:p>
          <a:p>
            <a:r>
              <a:rPr lang="en-US" dirty="0" smtClean="0"/>
              <a:t>Radical interpretation creates the impression of a unidirectional process</a:t>
            </a:r>
          </a:p>
          <a:p>
            <a:pPr lvl="1"/>
            <a:r>
              <a:rPr lang="en-US" dirty="0" smtClean="0"/>
              <a:t>But this is not the triangulation that Davidson describes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78</a:t>
            </a:fld>
            <a:endParaRPr lang="en-US"/>
          </a:p>
        </p:txBody>
      </p:sp>
    </p:spTree>
    <p:extLst>
      <p:ext uri="{BB962C8B-B14F-4D97-AF65-F5344CB8AC3E}">
        <p14:creationId xmlns:p14="http://schemas.microsoft.com/office/powerpoint/2010/main" val="169352201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Commonality</a:t>
            </a:r>
            <a:endParaRPr lang="en-US" dirty="0"/>
          </a:p>
        </p:txBody>
      </p:sp>
      <p:sp>
        <p:nvSpPr>
          <p:cNvPr id="3" name="Content Placeholder 2"/>
          <p:cNvSpPr>
            <a:spLocks noGrp="1"/>
          </p:cNvSpPr>
          <p:nvPr>
            <p:ph idx="1"/>
          </p:nvPr>
        </p:nvSpPr>
        <p:spPr/>
        <p:txBody>
          <a:bodyPr/>
          <a:lstStyle/>
          <a:p>
            <a:r>
              <a:rPr lang="en-US" dirty="0" smtClean="0"/>
              <a:t>For both, understanding is the unique achievement of language-users</a:t>
            </a:r>
          </a:p>
          <a:p>
            <a:pPr lvl="1"/>
            <a:r>
              <a:rPr lang="en-US" dirty="0"/>
              <a:t>w</a:t>
            </a:r>
            <a:r>
              <a:rPr lang="en-US" dirty="0" smtClean="0"/>
              <a:t>hich is possible only for agents interacting in a common world</a:t>
            </a:r>
          </a:p>
          <a:p>
            <a:r>
              <a:rPr lang="en-US" dirty="0" smtClean="0"/>
              <a:t>This commonality, shared belonging to the world, is seen in </a:t>
            </a:r>
          </a:p>
          <a:p>
            <a:pPr lvl="1"/>
            <a:r>
              <a:rPr lang="en-US" dirty="0" smtClean="0"/>
              <a:t>the truth-constraint of radical interpretation </a:t>
            </a:r>
          </a:p>
          <a:p>
            <a:pPr lvl="1"/>
            <a:r>
              <a:rPr lang="en-US" dirty="0"/>
              <a:t>a</a:t>
            </a:r>
            <a:r>
              <a:rPr lang="en-US" dirty="0" smtClean="0"/>
              <a:t>nd the universality of the hermeneutic anticipation of completeness</a:t>
            </a:r>
          </a:p>
        </p:txBody>
      </p:sp>
      <p:sp>
        <p:nvSpPr>
          <p:cNvPr id="4" name="Slide Number Placeholder 3"/>
          <p:cNvSpPr>
            <a:spLocks noGrp="1"/>
          </p:cNvSpPr>
          <p:nvPr>
            <p:ph type="sldNum" sz="quarter" idx="12"/>
          </p:nvPr>
        </p:nvSpPr>
        <p:spPr/>
        <p:txBody>
          <a:bodyPr/>
          <a:lstStyle/>
          <a:p>
            <a:fld id="{8C2134FA-70E4-4DE8-8765-3757378B2B20}" type="slidenum">
              <a:rPr lang="en-US" smtClean="0"/>
              <a:t>79</a:t>
            </a:fld>
            <a:endParaRPr lang="en-US"/>
          </a:p>
        </p:txBody>
      </p:sp>
    </p:spTree>
    <p:extLst>
      <p:ext uri="{BB962C8B-B14F-4D97-AF65-F5344CB8AC3E}">
        <p14:creationId xmlns:p14="http://schemas.microsoft.com/office/powerpoint/2010/main" val="3434913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a method</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Gadamer</a:t>
            </a:r>
            <a:r>
              <a:rPr lang="en-US" dirty="0" smtClean="0"/>
              <a:t> is not laying the grounds for a method of trying to understand when meaning is elusive</a:t>
            </a:r>
          </a:p>
          <a:p>
            <a:pPr lvl="1"/>
            <a:r>
              <a:rPr lang="en-US" dirty="0" smtClean="0"/>
              <a:t>He is drawing attention to a movement in all understanding, </a:t>
            </a:r>
          </a:p>
          <a:p>
            <a:pPr lvl="1"/>
            <a:r>
              <a:rPr lang="en-US" dirty="0" smtClean="0"/>
              <a:t>including the most unreflective interpretation of meaning</a:t>
            </a:r>
          </a:p>
          <a:p>
            <a:r>
              <a:rPr lang="en-US" dirty="0" smtClean="0"/>
              <a:t>This movement is a dynamic part-whole relationship</a:t>
            </a:r>
          </a:p>
          <a:p>
            <a:pPr lvl="1"/>
            <a:r>
              <a:rPr lang="en-US" dirty="0"/>
              <a:t>a</a:t>
            </a:r>
            <a:r>
              <a:rPr lang="en-US" dirty="0" smtClean="0"/>
              <a:t> reciprocal accommodation</a:t>
            </a:r>
          </a:p>
          <a:p>
            <a:pPr lvl="1"/>
            <a:r>
              <a:rPr lang="en-US" dirty="0"/>
              <a:t>f</a:t>
            </a:r>
            <a:r>
              <a:rPr lang="en-US" dirty="0" smtClean="0"/>
              <a:t>ueled by our </a:t>
            </a:r>
            <a:r>
              <a:rPr lang="en-US" i="1" dirty="0" smtClean="0"/>
              <a:t>expectations</a:t>
            </a:r>
            <a:r>
              <a:rPr lang="en-US" dirty="0" smtClean="0"/>
              <a:t> of meaning</a:t>
            </a:r>
          </a:p>
          <a:p>
            <a:pPr lvl="1"/>
            <a:r>
              <a:rPr lang="en-US" dirty="0"/>
              <a:t>p</a:t>
            </a:r>
            <a:r>
              <a:rPr lang="en-US" dirty="0" smtClean="0"/>
              <a:t>rogressing through </a:t>
            </a:r>
            <a:r>
              <a:rPr lang="en-US" dirty="0" err="1" smtClean="0"/>
              <a:t>revisability</a:t>
            </a:r>
            <a:r>
              <a:rPr lang="en-US" dirty="0" smtClean="0"/>
              <a:t> and flexibility of expectation</a:t>
            </a:r>
          </a:p>
          <a:p>
            <a:r>
              <a:rPr lang="en-US" dirty="0" smtClean="0"/>
              <a:t>This is a “formal assumption” </a:t>
            </a:r>
          </a:p>
          <a:p>
            <a:pPr lvl="1"/>
            <a:r>
              <a:rPr lang="en-US" dirty="0" smtClean="0"/>
              <a:t>that what is interpreted is a part-whole unity of meaning</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a:t>
            </a:fld>
            <a:endParaRPr lang="en-US"/>
          </a:p>
        </p:txBody>
      </p:sp>
    </p:spTree>
    <p:extLst>
      <p:ext uri="{BB962C8B-B14F-4D97-AF65-F5344CB8AC3E}">
        <p14:creationId xmlns:p14="http://schemas.microsoft.com/office/powerpoint/2010/main" val="22974228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Seeing Davidson as an </a:t>
            </a:r>
            <a:r>
              <a:rPr lang="en-US" dirty="0" err="1" smtClean="0"/>
              <a:t>hermeneuticist</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a:t>Hence David Hoy writes </a:t>
            </a:r>
            <a:r>
              <a:rPr lang="en-US" dirty="0" smtClean="0"/>
              <a:t>(in “Post-Cartesian Interpretation: Hans-Georg </a:t>
            </a:r>
            <a:r>
              <a:rPr lang="en-US" dirty="0" err="1" smtClean="0"/>
              <a:t>Gadamer</a:t>
            </a:r>
            <a:r>
              <a:rPr lang="en-US" dirty="0" smtClean="0"/>
              <a:t> and Donald Davidson”) </a:t>
            </a:r>
            <a:r>
              <a:rPr lang="en-US" dirty="0" smtClean="0"/>
              <a:t>that </a:t>
            </a:r>
            <a:r>
              <a:rPr lang="en-US" dirty="0"/>
              <a:t>both “are at least engaged in the same enterprise”</a:t>
            </a:r>
          </a:p>
          <a:p>
            <a:pPr lvl="1"/>
            <a:r>
              <a:rPr lang="en-US" dirty="0"/>
              <a:t>c</a:t>
            </a:r>
            <a:r>
              <a:rPr lang="en-US" dirty="0" smtClean="0"/>
              <a:t>oncerned with “how interpretation is possible”</a:t>
            </a:r>
          </a:p>
          <a:p>
            <a:pPr lvl="1"/>
            <a:r>
              <a:rPr lang="en-US" dirty="0"/>
              <a:t>a</a:t>
            </a:r>
            <a:r>
              <a:rPr lang="en-US" dirty="0" smtClean="0"/>
              <a:t>nd giving closely related answers</a:t>
            </a:r>
          </a:p>
          <a:p>
            <a:r>
              <a:rPr lang="en-US" dirty="0" smtClean="0"/>
              <a:t>Perhaps then we should see the </a:t>
            </a:r>
            <a:r>
              <a:rPr lang="en-US" dirty="0" err="1" smtClean="0"/>
              <a:t>Davidsonian</a:t>
            </a:r>
            <a:r>
              <a:rPr lang="en-US" dirty="0" smtClean="0"/>
              <a:t> radical interpreter as a </a:t>
            </a:r>
            <a:r>
              <a:rPr lang="en-US" dirty="0" err="1" smtClean="0"/>
              <a:t>hermeneuticist</a:t>
            </a:r>
            <a:endParaRPr lang="en-US" dirty="0" smtClean="0"/>
          </a:p>
          <a:p>
            <a:pPr lvl="1"/>
            <a:r>
              <a:rPr lang="en-US" dirty="0"/>
              <a:t>p</a:t>
            </a:r>
            <a:r>
              <a:rPr lang="en-US" dirty="0" smtClean="0"/>
              <a:t>erforming a dialogical transformation of her own horizon</a:t>
            </a:r>
          </a:p>
          <a:p>
            <a:pPr lvl="1"/>
            <a:r>
              <a:rPr lang="en-US" dirty="0"/>
              <a:t>a</a:t>
            </a:r>
            <a:r>
              <a:rPr lang="en-US" dirty="0" smtClean="0"/>
              <a:t>s she articulates the perspective on the world of the other</a:t>
            </a:r>
          </a:p>
          <a:p>
            <a:r>
              <a:rPr lang="en-US" dirty="0" smtClean="0"/>
              <a:t>And we might see the formal features of radical interpretation </a:t>
            </a:r>
          </a:p>
          <a:p>
            <a:pPr lvl="1"/>
            <a:r>
              <a:rPr lang="en-US" dirty="0"/>
              <a:t>a</a:t>
            </a:r>
            <a:r>
              <a:rPr lang="en-US" dirty="0" smtClean="0"/>
              <a:t>s cashing out the metaphorical talk of horizon fusing</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80</a:t>
            </a:fld>
            <a:endParaRPr lang="en-US"/>
          </a:p>
        </p:txBody>
      </p:sp>
    </p:spTree>
    <p:extLst>
      <p:ext uri="{BB962C8B-B14F-4D97-AF65-F5344CB8AC3E}">
        <p14:creationId xmlns:p14="http://schemas.microsoft.com/office/powerpoint/2010/main" val="40438944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Revising our interpretation of the two interpreters</a:t>
            </a:r>
            <a:endParaRPr lang="en-US" dirty="0"/>
          </a:p>
        </p:txBody>
      </p:sp>
      <p:sp>
        <p:nvSpPr>
          <p:cNvPr id="3" name="Content Placeholder 2"/>
          <p:cNvSpPr>
            <a:spLocks noGrp="1"/>
          </p:cNvSpPr>
          <p:nvPr>
            <p:ph idx="1"/>
          </p:nvPr>
        </p:nvSpPr>
        <p:spPr/>
        <p:txBody>
          <a:bodyPr/>
          <a:lstStyle/>
          <a:p>
            <a:r>
              <a:rPr lang="en-US" dirty="0" smtClean="0"/>
              <a:t>And so a merger of the two horizons would give a fuller illumination of what it is to be a language-using creature</a:t>
            </a:r>
          </a:p>
          <a:p>
            <a:pPr lvl="1"/>
            <a:r>
              <a:rPr lang="en-US" dirty="0"/>
              <a:t>a</a:t>
            </a:r>
            <a:r>
              <a:rPr lang="en-US" dirty="0" smtClean="0"/>
              <a:t> better understanding of human understanding</a:t>
            </a:r>
          </a:p>
          <a:p>
            <a:r>
              <a:rPr lang="en-US" dirty="0" smtClean="0"/>
              <a:t>This suggests that </a:t>
            </a:r>
            <a:r>
              <a:rPr lang="en-US" dirty="0" err="1" smtClean="0"/>
              <a:t>Gadamer</a:t>
            </a:r>
            <a:r>
              <a:rPr lang="en-US" dirty="0" smtClean="0"/>
              <a:t> is aiming at a theory of content</a:t>
            </a:r>
          </a:p>
          <a:p>
            <a:pPr lvl="1"/>
            <a:r>
              <a:rPr lang="en-US" dirty="0" smtClean="0"/>
              <a:t>in his typically wordy, Continental manner</a:t>
            </a:r>
          </a:p>
          <a:p>
            <a:r>
              <a:rPr lang="en-US" dirty="0" smtClean="0"/>
              <a:t>And that Davidson is aiming at an account of actual practice </a:t>
            </a:r>
          </a:p>
          <a:p>
            <a:pPr lvl="1"/>
            <a:r>
              <a:rPr lang="en-US" dirty="0"/>
              <a:t>o</a:t>
            </a:r>
            <a:r>
              <a:rPr lang="en-US" dirty="0" smtClean="0"/>
              <a:t>f intuitions about psychological and historical reality</a:t>
            </a:r>
          </a:p>
          <a:p>
            <a:pPr lvl="1"/>
            <a:r>
              <a:rPr lang="en-US" dirty="0"/>
              <a:t>a</a:t>
            </a:r>
            <a:r>
              <a:rPr lang="en-US" dirty="0" smtClean="0"/>
              <a:t>bout what we are actually able to do</a:t>
            </a:r>
          </a:p>
          <a:p>
            <a:pPr lvl="1"/>
            <a:r>
              <a:rPr lang="en-US" dirty="0"/>
              <a:t>a</a:t>
            </a:r>
            <a:r>
              <a:rPr lang="en-US" dirty="0" smtClean="0"/>
              <a:t>nd what we actually experience in coming to understand</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81</a:t>
            </a:fld>
            <a:endParaRPr lang="en-US"/>
          </a:p>
        </p:txBody>
      </p:sp>
    </p:spTree>
    <p:extLst>
      <p:ext uri="{BB962C8B-B14F-4D97-AF65-F5344CB8AC3E}">
        <p14:creationId xmlns:p14="http://schemas.microsoft.com/office/powerpoint/2010/main" val="92029448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Pulled in different directions</a:t>
            </a:r>
            <a:endParaRPr lang="en-US" dirty="0"/>
          </a:p>
        </p:txBody>
      </p:sp>
      <p:sp>
        <p:nvSpPr>
          <p:cNvPr id="3" name="Content Placeholder 2"/>
          <p:cNvSpPr>
            <a:spLocks noGrp="1"/>
          </p:cNvSpPr>
          <p:nvPr>
            <p:ph idx="1"/>
          </p:nvPr>
        </p:nvSpPr>
        <p:spPr/>
        <p:txBody>
          <a:bodyPr/>
          <a:lstStyle/>
          <a:p>
            <a:r>
              <a:rPr lang="en-US" dirty="0" smtClean="0"/>
              <a:t>But both theories must be held at a philosophical distance from attempts to capture our actual doings and saying</a:t>
            </a:r>
          </a:p>
          <a:p>
            <a:pPr lvl="1"/>
            <a:r>
              <a:rPr lang="en-US" dirty="0"/>
              <a:t>p</a:t>
            </a:r>
            <a:r>
              <a:rPr lang="en-US" dirty="0" smtClean="0"/>
              <a:t>ulled </a:t>
            </a:r>
            <a:r>
              <a:rPr lang="en-US" dirty="0" smtClean="0"/>
              <a:t>away </a:t>
            </a:r>
            <a:r>
              <a:rPr lang="en-US" dirty="0" smtClean="0"/>
              <a:t>from descriptions of </a:t>
            </a:r>
            <a:r>
              <a:rPr lang="en-US" dirty="0" smtClean="0"/>
              <a:t>actual practice</a:t>
            </a:r>
            <a:endParaRPr lang="en-US" dirty="0" smtClean="0"/>
          </a:p>
          <a:p>
            <a:pPr lvl="1"/>
            <a:r>
              <a:rPr lang="en-US" dirty="0"/>
              <a:t>b</a:t>
            </a:r>
            <a:r>
              <a:rPr lang="en-US" dirty="0" smtClean="0"/>
              <a:t>ut in different directions</a:t>
            </a:r>
          </a:p>
          <a:p>
            <a:r>
              <a:rPr lang="en-US" dirty="0" smtClean="0"/>
              <a:t>Consider this a difference between theory and ontology</a:t>
            </a:r>
          </a:p>
          <a:p>
            <a:pPr lvl="1"/>
            <a:r>
              <a:rPr lang="en-US" dirty="0"/>
              <a:t>r</a:t>
            </a:r>
            <a:r>
              <a:rPr lang="en-US" dirty="0" smtClean="0"/>
              <a:t>esponding to different intellectual pressures</a:t>
            </a:r>
          </a:p>
          <a:p>
            <a:pPr lvl="1"/>
            <a:r>
              <a:rPr lang="en-US" dirty="0"/>
              <a:t>a</a:t>
            </a:r>
            <a:r>
              <a:rPr lang="en-US" dirty="0" smtClean="0"/>
              <a:t>nd serving different philosophical purposes</a:t>
            </a:r>
          </a:p>
        </p:txBody>
      </p:sp>
      <p:sp>
        <p:nvSpPr>
          <p:cNvPr id="4" name="Slide Number Placeholder 3"/>
          <p:cNvSpPr>
            <a:spLocks noGrp="1"/>
          </p:cNvSpPr>
          <p:nvPr>
            <p:ph type="sldNum" sz="quarter" idx="12"/>
          </p:nvPr>
        </p:nvSpPr>
        <p:spPr/>
        <p:txBody>
          <a:bodyPr/>
          <a:lstStyle/>
          <a:p>
            <a:fld id="{8C2134FA-70E4-4DE8-8765-3757378B2B20}" type="slidenum">
              <a:rPr lang="en-US" smtClean="0"/>
              <a:t>82</a:t>
            </a:fld>
            <a:endParaRPr lang="en-US"/>
          </a:p>
        </p:txBody>
      </p:sp>
    </p:spTree>
    <p:extLst>
      <p:ext uri="{BB962C8B-B14F-4D97-AF65-F5344CB8AC3E}">
        <p14:creationId xmlns:p14="http://schemas.microsoft.com/office/powerpoint/2010/main" val="36634747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challenges</a:t>
            </a:r>
            <a:endParaRPr lang="en-US" dirty="0"/>
          </a:p>
        </p:txBody>
      </p:sp>
      <p:sp>
        <p:nvSpPr>
          <p:cNvPr id="3" name="Content Placeholder 2"/>
          <p:cNvSpPr>
            <a:spLocks noGrp="1"/>
          </p:cNvSpPr>
          <p:nvPr>
            <p:ph idx="1"/>
          </p:nvPr>
        </p:nvSpPr>
        <p:spPr/>
        <p:txBody>
          <a:bodyPr/>
          <a:lstStyle/>
          <a:p>
            <a:r>
              <a:rPr lang="en-US" dirty="0"/>
              <a:t>Hoy’s idea seems plausible that both want to establish the possibility of interpretation</a:t>
            </a:r>
          </a:p>
          <a:p>
            <a:pPr lvl="1"/>
            <a:r>
              <a:rPr lang="en-US" dirty="0" smtClean="0"/>
              <a:t>But if this is not readily apparent it is because there is a difficulty or obstacle </a:t>
            </a:r>
            <a:r>
              <a:rPr lang="en-US" dirty="0" smtClean="0"/>
              <a:t>that is operating </a:t>
            </a:r>
            <a:r>
              <a:rPr lang="en-US" dirty="0" smtClean="0"/>
              <a:t>and philosophically motivating for each</a:t>
            </a:r>
          </a:p>
          <a:p>
            <a:pPr lvl="1"/>
            <a:r>
              <a:rPr lang="en-US" dirty="0" smtClean="0"/>
              <a:t>They are rising to different challenges </a:t>
            </a:r>
          </a:p>
          <a:p>
            <a:r>
              <a:rPr lang="en-US" dirty="0" smtClean="0"/>
              <a:t>Hoy’s truth is thus a thin one</a:t>
            </a:r>
          </a:p>
          <a:p>
            <a:pPr lvl="1"/>
            <a:r>
              <a:rPr lang="en-US" dirty="0" smtClean="0"/>
              <a:t>Substantive differences remain</a:t>
            </a:r>
          </a:p>
          <a:p>
            <a:pPr lvl="1"/>
            <a:r>
              <a:rPr lang="en-US" dirty="0"/>
              <a:t>r</a:t>
            </a:r>
            <a:r>
              <a:rPr lang="en-US" dirty="0" smtClean="0"/>
              <a:t>e interpretation, understanding, and language</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83</a:t>
            </a:fld>
            <a:endParaRPr lang="en-US"/>
          </a:p>
        </p:txBody>
      </p:sp>
    </p:spTree>
    <p:extLst>
      <p:ext uri="{BB962C8B-B14F-4D97-AF65-F5344CB8AC3E}">
        <p14:creationId xmlns:p14="http://schemas.microsoft.com/office/powerpoint/2010/main" val="5109096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common context?</a:t>
            </a:r>
            <a:endParaRPr lang="en-US" dirty="0"/>
          </a:p>
        </p:txBody>
      </p:sp>
      <p:sp>
        <p:nvSpPr>
          <p:cNvPr id="3" name="Content Placeholder 2"/>
          <p:cNvSpPr>
            <a:spLocks noGrp="1"/>
          </p:cNvSpPr>
          <p:nvPr>
            <p:ph idx="1"/>
          </p:nvPr>
        </p:nvSpPr>
        <p:spPr/>
        <p:txBody>
          <a:bodyPr/>
          <a:lstStyle/>
          <a:p>
            <a:r>
              <a:rPr lang="en-US" dirty="0" smtClean="0"/>
              <a:t>Points of connection between </a:t>
            </a:r>
            <a:r>
              <a:rPr lang="en-US" dirty="0" err="1" smtClean="0"/>
              <a:t>Gadamer</a:t>
            </a:r>
            <a:r>
              <a:rPr lang="en-US" dirty="0" smtClean="0"/>
              <a:t> and Davidson </a:t>
            </a:r>
          </a:p>
          <a:p>
            <a:pPr lvl="1"/>
            <a:r>
              <a:rPr lang="en-US" dirty="0" smtClean="0"/>
              <a:t>make it tempting to use them to overcome gaps and parochialisms in 20</a:t>
            </a:r>
            <a:r>
              <a:rPr lang="en-US" baseline="30000" dirty="0" smtClean="0"/>
              <a:t>th</a:t>
            </a:r>
            <a:r>
              <a:rPr lang="en-US" dirty="0" smtClean="0"/>
              <a:t> c philosophy</a:t>
            </a:r>
          </a:p>
          <a:p>
            <a:r>
              <a:rPr lang="en-US" dirty="0" smtClean="0"/>
              <a:t>But this will be deceptive without a clear common context of inquiry </a:t>
            </a:r>
          </a:p>
          <a:p>
            <a:pPr lvl="1"/>
            <a:r>
              <a:rPr lang="en-US" dirty="0"/>
              <a:t>f</a:t>
            </a:r>
            <a:r>
              <a:rPr lang="en-US" dirty="0" smtClean="0"/>
              <a:t>or the theoretical point of radical interpretation</a:t>
            </a:r>
          </a:p>
          <a:p>
            <a:pPr lvl="1"/>
            <a:r>
              <a:rPr lang="en-US" dirty="0"/>
              <a:t>a</a:t>
            </a:r>
            <a:r>
              <a:rPr lang="en-US" dirty="0" smtClean="0"/>
              <a:t>nd the ontological self-reflective significance of hermeneutics</a:t>
            </a:r>
          </a:p>
          <a:p>
            <a:r>
              <a:rPr lang="en-US" dirty="0" smtClean="0"/>
              <a:t>But </a:t>
            </a:r>
            <a:r>
              <a:rPr lang="en-US" dirty="0" err="1" smtClean="0"/>
              <a:t>Ramberg’s</a:t>
            </a:r>
            <a:r>
              <a:rPr lang="en-US" dirty="0" smtClean="0"/>
              <a:t> </a:t>
            </a:r>
            <a:r>
              <a:rPr lang="en-US" dirty="0" smtClean="0"/>
              <a:t>article calls into question such a common context</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84</a:t>
            </a:fld>
            <a:endParaRPr lang="en-US"/>
          </a:p>
        </p:txBody>
      </p:sp>
    </p:spTree>
    <p:extLst>
      <p:ext uri="{BB962C8B-B14F-4D97-AF65-F5344CB8AC3E}">
        <p14:creationId xmlns:p14="http://schemas.microsoft.com/office/powerpoint/2010/main" val="285332210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Davidson’s </a:t>
            </a:r>
            <a:r>
              <a:rPr lang="en-US" dirty="0" smtClean="0"/>
              <a:t>theory provides a model</a:t>
            </a:r>
            <a:endParaRPr lang="en-US" dirty="0"/>
          </a:p>
        </p:txBody>
      </p:sp>
      <p:sp>
        <p:nvSpPr>
          <p:cNvPr id="3" name="Content Placeholder 2"/>
          <p:cNvSpPr>
            <a:spLocks noGrp="1"/>
          </p:cNvSpPr>
          <p:nvPr>
            <p:ph idx="1"/>
          </p:nvPr>
        </p:nvSpPr>
        <p:spPr/>
        <p:txBody>
          <a:bodyPr>
            <a:normAutofit/>
          </a:bodyPr>
          <a:lstStyle/>
          <a:p>
            <a:r>
              <a:rPr lang="en-US" dirty="0" smtClean="0"/>
              <a:t>Davidson provides a theoretical </a:t>
            </a:r>
            <a:r>
              <a:rPr lang="en-US" dirty="0" smtClean="0"/>
              <a:t>account: A </a:t>
            </a:r>
            <a:r>
              <a:rPr lang="en-US" i="1" dirty="0" smtClean="0"/>
              <a:t>model</a:t>
            </a:r>
            <a:r>
              <a:rPr lang="en-US" dirty="0" smtClean="0"/>
              <a:t> constructed along chosen lines of idealization</a:t>
            </a:r>
          </a:p>
          <a:p>
            <a:pPr lvl="1"/>
            <a:r>
              <a:rPr lang="en-US" dirty="0"/>
              <a:t>i</a:t>
            </a:r>
            <a:r>
              <a:rPr lang="en-US" dirty="0" smtClean="0"/>
              <a:t>lluminating conditions of application of the terms that constitute the vocabulary of agency in a particular way</a:t>
            </a:r>
          </a:p>
          <a:p>
            <a:r>
              <a:rPr lang="en-US" dirty="0" smtClean="0"/>
              <a:t>i.e., such that those conditions appear to be </a:t>
            </a:r>
            <a:r>
              <a:rPr lang="en-US" dirty="0" err="1" smtClean="0"/>
              <a:t>satisfiable</a:t>
            </a:r>
            <a:r>
              <a:rPr lang="en-US" dirty="0" smtClean="0"/>
              <a:t>, </a:t>
            </a:r>
            <a:r>
              <a:rPr lang="en-US" dirty="0" smtClean="0"/>
              <a:t>if circumstances are </a:t>
            </a:r>
            <a:r>
              <a:rPr lang="en-US" dirty="0" smtClean="0"/>
              <a:t>right,</a:t>
            </a:r>
            <a:endParaRPr lang="en-US" dirty="0" smtClean="0"/>
          </a:p>
          <a:p>
            <a:pPr lvl="1"/>
            <a:r>
              <a:rPr lang="en-US" dirty="0"/>
              <a:t>i</a:t>
            </a:r>
            <a:r>
              <a:rPr lang="en-US" dirty="0" smtClean="0"/>
              <a:t>n a world that is also describable in the nonintentional </a:t>
            </a:r>
            <a:r>
              <a:rPr lang="en-US" dirty="0" smtClean="0"/>
              <a:t>vocabulary </a:t>
            </a:r>
            <a:r>
              <a:rPr lang="en-US" dirty="0" smtClean="0"/>
              <a:t>of </a:t>
            </a:r>
            <a:r>
              <a:rPr lang="en-US" dirty="0" smtClean="0"/>
              <a:t>causal </a:t>
            </a:r>
            <a:r>
              <a:rPr lang="en-US" dirty="0" smtClean="0"/>
              <a:t>regularity [</a:t>
            </a:r>
            <a:r>
              <a:rPr lang="en-US" dirty="0" smtClean="0"/>
              <a:t>science!]</a:t>
            </a:r>
            <a:endParaRPr lang="en-US" dirty="0" smtClean="0"/>
          </a:p>
        </p:txBody>
      </p:sp>
      <p:sp>
        <p:nvSpPr>
          <p:cNvPr id="4" name="Slide Number Placeholder 3"/>
          <p:cNvSpPr>
            <a:spLocks noGrp="1"/>
          </p:cNvSpPr>
          <p:nvPr>
            <p:ph type="sldNum" sz="quarter" idx="12"/>
          </p:nvPr>
        </p:nvSpPr>
        <p:spPr/>
        <p:txBody>
          <a:bodyPr/>
          <a:lstStyle/>
          <a:p>
            <a:fld id="{8C2134FA-70E4-4DE8-8765-3757378B2B20}" type="slidenum">
              <a:rPr lang="en-US" smtClean="0"/>
              <a:t>85</a:t>
            </a:fld>
            <a:endParaRPr lang="en-US"/>
          </a:p>
        </p:txBody>
      </p:sp>
    </p:spTree>
    <p:extLst>
      <p:ext uri="{BB962C8B-B14F-4D97-AF65-F5344CB8AC3E}">
        <p14:creationId xmlns:p14="http://schemas.microsoft.com/office/powerpoint/2010/main" val="32193247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Gadamer’s</a:t>
            </a:r>
            <a:r>
              <a:rPr lang="en-US" dirty="0" smtClean="0"/>
              <a:t> ontological task</a:t>
            </a:r>
            <a:endParaRPr lang="en-US" dirty="0"/>
          </a:p>
        </p:txBody>
      </p:sp>
      <p:sp>
        <p:nvSpPr>
          <p:cNvPr id="3" name="Content Placeholder 2"/>
          <p:cNvSpPr>
            <a:spLocks noGrp="1"/>
          </p:cNvSpPr>
          <p:nvPr>
            <p:ph idx="1"/>
          </p:nvPr>
        </p:nvSpPr>
        <p:spPr/>
        <p:txBody>
          <a:bodyPr>
            <a:normAutofit/>
          </a:bodyPr>
          <a:lstStyle/>
          <a:p>
            <a:r>
              <a:rPr lang="en-US" dirty="0" err="1"/>
              <a:t>Gadamer</a:t>
            </a:r>
            <a:r>
              <a:rPr lang="en-US" dirty="0"/>
              <a:t> provides no model</a:t>
            </a:r>
          </a:p>
          <a:p>
            <a:pPr lvl="1"/>
            <a:r>
              <a:rPr lang="en-US" dirty="0"/>
              <a:t>concerned to describe finite thinkers as we actually </a:t>
            </a:r>
            <a:r>
              <a:rPr lang="en-US" i="1" dirty="0"/>
              <a:t>are </a:t>
            </a:r>
            <a:r>
              <a:rPr lang="en-US" dirty="0"/>
              <a:t>(ontology)</a:t>
            </a:r>
          </a:p>
          <a:p>
            <a:pPr lvl="1"/>
            <a:r>
              <a:rPr lang="en-US" dirty="0"/>
              <a:t>no matter what we do (methodologically)</a:t>
            </a:r>
          </a:p>
          <a:p>
            <a:r>
              <a:rPr lang="en-US" dirty="0" smtClean="0"/>
              <a:t>The ontological task:</a:t>
            </a:r>
          </a:p>
          <a:p>
            <a:pPr lvl="1"/>
            <a:r>
              <a:rPr lang="en-US" dirty="0"/>
              <a:t>t</a:t>
            </a:r>
            <a:r>
              <a:rPr lang="en-US" dirty="0" smtClean="0"/>
              <a:t>o show that our finitude, our lack of self-transparency and of </a:t>
            </a:r>
            <a:r>
              <a:rPr lang="en-US" dirty="0" smtClean="0"/>
              <a:t>self-sufficiency, far </a:t>
            </a:r>
            <a:r>
              <a:rPr lang="en-US" dirty="0" smtClean="0"/>
              <a:t>from being an obstacle to </a:t>
            </a:r>
            <a:r>
              <a:rPr lang="en-US" dirty="0" smtClean="0"/>
              <a:t>truth,</a:t>
            </a:r>
            <a:endParaRPr lang="en-US" dirty="0" smtClean="0"/>
          </a:p>
          <a:p>
            <a:pPr lvl="1"/>
            <a:r>
              <a:rPr lang="en-US" dirty="0"/>
              <a:t>i</a:t>
            </a:r>
            <a:r>
              <a:rPr lang="en-US" dirty="0" smtClean="0"/>
              <a:t>s what makes possible the particular self-transforming questioning that opens up new possibilities</a:t>
            </a:r>
          </a:p>
          <a:p>
            <a:r>
              <a:rPr lang="en-US" dirty="0" smtClean="0"/>
              <a:t>= </a:t>
            </a:r>
            <a:r>
              <a:rPr lang="en-US" dirty="0" smtClean="0"/>
              <a:t>the </a:t>
            </a:r>
            <a:r>
              <a:rPr lang="en-US" dirty="0" smtClean="0"/>
              <a:t>experience of truth</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86</a:t>
            </a:fld>
            <a:endParaRPr lang="en-US"/>
          </a:p>
        </p:txBody>
      </p:sp>
    </p:spTree>
    <p:extLst>
      <p:ext uri="{BB962C8B-B14F-4D97-AF65-F5344CB8AC3E}">
        <p14:creationId xmlns:p14="http://schemas.microsoft.com/office/powerpoint/2010/main" val="304109453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hermeneutics of radical interpretation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Hence the differences oppose our taking them as supplementary accounts of a unified “interpretation”</a:t>
            </a:r>
          </a:p>
          <a:p>
            <a:r>
              <a:rPr lang="en-US" dirty="0" smtClean="0"/>
              <a:t>1) The </a:t>
            </a:r>
            <a:r>
              <a:rPr lang="en-US" dirty="0" smtClean="0"/>
              <a:t>idealizations of radical interpretation, particularly the ignorance conditions</a:t>
            </a:r>
          </a:p>
          <a:p>
            <a:pPr lvl="1"/>
            <a:r>
              <a:rPr lang="en-US" dirty="0"/>
              <a:t>r</a:t>
            </a:r>
            <a:r>
              <a:rPr lang="en-US" dirty="0" smtClean="0"/>
              <a:t>ender it incapable of illuminating hermeneutic experience</a:t>
            </a:r>
          </a:p>
          <a:p>
            <a:r>
              <a:rPr lang="en-US" dirty="0" smtClean="0"/>
              <a:t>2) Experience </a:t>
            </a:r>
            <a:r>
              <a:rPr lang="en-US" dirty="0" smtClean="0"/>
              <a:t>for </a:t>
            </a:r>
            <a:r>
              <a:rPr lang="en-US" dirty="0" err="1" smtClean="0"/>
              <a:t>Gadamer</a:t>
            </a:r>
            <a:r>
              <a:rPr lang="en-US" dirty="0" smtClean="0"/>
              <a:t> can only befall a creature that is historical</a:t>
            </a:r>
          </a:p>
          <a:p>
            <a:pPr lvl="1"/>
            <a:r>
              <a:rPr lang="en-US" dirty="0"/>
              <a:t>g</a:t>
            </a:r>
            <a:r>
              <a:rPr lang="en-US" dirty="0" smtClean="0"/>
              <a:t>uided by expectations and preconceptions beyond its reflective control and power</a:t>
            </a:r>
          </a:p>
          <a:p>
            <a:r>
              <a:rPr lang="en-US" dirty="0" smtClean="0"/>
              <a:t>3) Davidson’s </a:t>
            </a:r>
            <a:r>
              <a:rPr lang="en-US" dirty="0" smtClean="0"/>
              <a:t>radical interpreter fuses no horizons, suffers no experience and attains no transforming insights</a:t>
            </a:r>
          </a:p>
          <a:p>
            <a:r>
              <a:rPr lang="en-US" dirty="0" smtClean="0">
                <a:sym typeface="Wingdings" panose="05000000000000000000" pitchFamily="2" charset="2"/>
              </a:rPr>
              <a:t></a:t>
            </a:r>
            <a:r>
              <a:rPr lang="en-US" dirty="0" smtClean="0"/>
              <a:t>There </a:t>
            </a:r>
            <a:r>
              <a:rPr lang="en-US" dirty="0" smtClean="0"/>
              <a:t>can be no hermeneutics of radical interpretation</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87</a:t>
            </a:fld>
            <a:endParaRPr lang="en-US"/>
          </a:p>
        </p:txBody>
      </p:sp>
    </p:spTree>
    <p:extLst>
      <p:ext uri="{BB962C8B-B14F-4D97-AF65-F5344CB8AC3E}">
        <p14:creationId xmlns:p14="http://schemas.microsoft.com/office/powerpoint/2010/main" val="38984658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challenges can be gripping</a:t>
            </a:r>
            <a:endParaRPr lang="en-US" dirty="0"/>
          </a:p>
        </p:txBody>
      </p:sp>
      <p:sp>
        <p:nvSpPr>
          <p:cNvPr id="3" name="Content Placeholder 2"/>
          <p:cNvSpPr>
            <a:spLocks noGrp="1"/>
          </p:cNvSpPr>
          <p:nvPr>
            <p:ph idx="1"/>
          </p:nvPr>
        </p:nvSpPr>
        <p:spPr/>
        <p:txBody>
          <a:bodyPr>
            <a:normAutofit/>
          </a:bodyPr>
          <a:lstStyle/>
          <a:p>
            <a:r>
              <a:rPr lang="en-US" dirty="0" smtClean="0"/>
              <a:t>But both challenges can be gripping, presenting </a:t>
            </a:r>
            <a:r>
              <a:rPr lang="en-US" dirty="0"/>
              <a:t>challenges to one’s faith in a life of reason</a:t>
            </a:r>
            <a:endParaRPr lang="en-US" dirty="0" smtClean="0"/>
          </a:p>
          <a:p>
            <a:pPr lvl="1"/>
            <a:r>
              <a:rPr lang="en-US" dirty="0" smtClean="0"/>
              <a:t>Davidson: the </a:t>
            </a:r>
            <a:r>
              <a:rPr lang="en-US" dirty="0" smtClean="0"/>
              <a:t>ubiquity and lawful character of natural events</a:t>
            </a:r>
          </a:p>
          <a:p>
            <a:pPr lvl="1"/>
            <a:r>
              <a:rPr lang="en-US" dirty="0" err="1" smtClean="0"/>
              <a:t>Gadamer</a:t>
            </a:r>
            <a:r>
              <a:rPr lang="en-US" dirty="0" smtClean="0"/>
              <a:t>: the </a:t>
            </a:r>
            <a:r>
              <a:rPr lang="en-US" dirty="0" smtClean="0"/>
              <a:t>transience, contingency, and historicity of human norms and judgment</a:t>
            </a:r>
          </a:p>
          <a:p>
            <a:r>
              <a:rPr lang="en-US" dirty="0" smtClean="0"/>
              <a:t>A common horizon may be developing</a:t>
            </a:r>
          </a:p>
          <a:p>
            <a:pPr lvl="1"/>
            <a:r>
              <a:rPr lang="en-US" dirty="0"/>
              <a:t>w</a:t>
            </a:r>
            <a:r>
              <a:rPr lang="en-US" dirty="0" smtClean="0"/>
              <a:t>hich may provide a beautiful and fascinating view of what it means to be a thinking being</a:t>
            </a:r>
          </a:p>
          <a:p>
            <a:pPr lvl="1"/>
            <a:r>
              <a:rPr lang="en-US" dirty="0" smtClean="0"/>
              <a:t>And a richer view of our philosophical past and present</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88</a:t>
            </a:fld>
            <a:endParaRPr lang="en-US"/>
          </a:p>
        </p:txBody>
      </p:sp>
    </p:spTree>
    <p:extLst>
      <p:ext uri="{BB962C8B-B14F-4D97-AF65-F5344CB8AC3E}">
        <p14:creationId xmlns:p14="http://schemas.microsoft.com/office/powerpoint/2010/main" val="3065798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fusion of horizons is not a matter </a:t>
            </a:r>
            <a:r>
              <a:rPr lang="en-US" smtClean="0"/>
              <a:t>of will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there is no gain in underplaying the deep diversities in forms and tasks</a:t>
            </a:r>
          </a:p>
          <a:p>
            <a:pPr lvl="1"/>
            <a:r>
              <a:rPr lang="en-US" dirty="0" smtClean="0"/>
              <a:t>Progress only comes in bringing these out in detail</a:t>
            </a:r>
          </a:p>
          <a:p>
            <a:r>
              <a:rPr lang="en-US" dirty="0" err="1" smtClean="0"/>
              <a:t>Gadamer’s</a:t>
            </a:r>
            <a:r>
              <a:rPr lang="en-US" dirty="0" smtClean="0"/>
              <a:t> fusion of horizons</a:t>
            </a:r>
          </a:p>
          <a:p>
            <a:pPr lvl="1"/>
            <a:r>
              <a:rPr lang="en-US" dirty="0"/>
              <a:t>i</a:t>
            </a:r>
            <a:r>
              <a:rPr lang="en-US" dirty="0" smtClean="0"/>
              <a:t>s not something we can do at will</a:t>
            </a:r>
          </a:p>
          <a:p>
            <a:pPr lvl="1"/>
            <a:r>
              <a:rPr lang="en-US" dirty="0"/>
              <a:t>b</a:t>
            </a:r>
            <a:r>
              <a:rPr lang="en-US" dirty="0" smtClean="0"/>
              <a:t>ut something that happens to us in our thinking</a:t>
            </a:r>
          </a:p>
          <a:p>
            <a:r>
              <a:rPr lang="en-US" dirty="0" smtClean="0"/>
              <a:t>It is a</a:t>
            </a:r>
            <a:r>
              <a:rPr lang="en-US" dirty="0" smtClean="0"/>
              <a:t> </a:t>
            </a:r>
            <a:r>
              <a:rPr lang="en-US" dirty="0" smtClean="0"/>
              <a:t>transforming experience we undergo when we are moved</a:t>
            </a:r>
          </a:p>
          <a:p>
            <a:pPr lvl="1"/>
            <a:r>
              <a:rPr lang="en-US" dirty="0"/>
              <a:t>b</a:t>
            </a:r>
            <a:r>
              <a:rPr lang="en-US" dirty="0" smtClean="0"/>
              <a:t>y the force of argument against us</a:t>
            </a:r>
          </a:p>
          <a:p>
            <a:pPr lvl="1"/>
            <a:r>
              <a:rPr lang="en-US" dirty="0"/>
              <a:t>b</a:t>
            </a:r>
            <a:r>
              <a:rPr lang="en-US" dirty="0" smtClean="0"/>
              <a:t>y the strength of resistance to our interpretation</a:t>
            </a:r>
          </a:p>
          <a:p>
            <a:r>
              <a:rPr lang="en-US" dirty="0"/>
              <a:t>t</a:t>
            </a:r>
            <a:r>
              <a:rPr lang="en-US" dirty="0" smtClean="0"/>
              <a:t>o question in other ways </a:t>
            </a:r>
          </a:p>
          <a:p>
            <a:pPr lvl="1"/>
            <a:r>
              <a:rPr lang="en-US" dirty="0" smtClean="0"/>
              <a:t>and see things in richer and more nuanced ways</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89</a:t>
            </a:fld>
            <a:endParaRPr lang="en-US"/>
          </a:p>
        </p:txBody>
      </p:sp>
    </p:spTree>
    <p:extLst>
      <p:ext uri="{BB962C8B-B14F-4D97-AF65-F5344CB8AC3E}">
        <p14:creationId xmlns:p14="http://schemas.microsoft.com/office/powerpoint/2010/main" val="3952433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governing assumption: truth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the governing assumption has to do with content, not this formal feature of interpretation</a:t>
            </a:r>
          </a:p>
          <a:p>
            <a:pPr lvl="1"/>
            <a:r>
              <a:rPr lang="en-US" dirty="0" smtClean="0"/>
              <a:t>“To understand is primarily to understand the content of what is said</a:t>
            </a:r>
          </a:p>
          <a:p>
            <a:pPr lvl="1"/>
            <a:r>
              <a:rPr lang="en-US" dirty="0" smtClean="0"/>
              <a:t>And only secondarily to understand another’s meaning as such.”</a:t>
            </a:r>
          </a:p>
          <a:p>
            <a:r>
              <a:rPr lang="en-US" dirty="0" smtClean="0"/>
              <a:t>This means to take what is said as being about the world</a:t>
            </a:r>
          </a:p>
          <a:p>
            <a:pPr lvl="1"/>
            <a:r>
              <a:rPr lang="en-US" dirty="0"/>
              <a:t>a</a:t>
            </a:r>
            <a:r>
              <a:rPr lang="en-US" dirty="0" smtClean="0"/>
              <a:t>nd only secondarily as opinion, as psychological attitude</a:t>
            </a:r>
          </a:p>
          <a:p>
            <a:r>
              <a:rPr lang="en-US" dirty="0" smtClean="0"/>
              <a:t>i.e., taking what is said, as far as possible, as true</a:t>
            </a:r>
          </a:p>
          <a:p>
            <a:pPr lvl="1"/>
            <a:r>
              <a:rPr lang="en-US" dirty="0" smtClean="0"/>
              <a:t>Such an approach is inevitable, the prejudice of completeness</a:t>
            </a:r>
          </a:p>
          <a:p>
            <a:pPr lvl="1"/>
            <a:r>
              <a:rPr lang="en-US" dirty="0" smtClean="0"/>
              <a:t>It “implies not only this formal element—that a text should completely express its meaning—</a:t>
            </a:r>
          </a:p>
          <a:p>
            <a:pPr lvl="1"/>
            <a:r>
              <a:rPr lang="en-US" dirty="0" smtClean="0"/>
              <a:t>but also that what it says should be the complete truth.”</a:t>
            </a:r>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9</a:t>
            </a:fld>
            <a:endParaRPr lang="en-US"/>
          </a:p>
        </p:txBody>
      </p:sp>
    </p:spTree>
    <p:extLst>
      <p:ext uri="{BB962C8B-B14F-4D97-AF65-F5344CB8AC3E}">
        <p14:creationId xmlns:p14="http://schemas.microsoft.com/office/powerpoint/2010/main" val="2036422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endParaRPr lang="en-US" dirty="0"/>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8C2134FA-70E4-4DE8-8765-3757378B2B20}" type="slidenum">
              <a:rPr lang="en-US" smtClean="0"/>
              <a:t>90</a:t>
            </a:fld>
            <a:endParaRPr lang="en-US"/>
          </a:p>
        </p:txBody>
      </p:sp>
    </p:spTree>
    <p:extLst>
      <p:ext uri="{BB962C8B-B14F-4D97-AF65-F5344CB8AC3E}">
        <p14:creationId xmlns:p14="http://schemas.microsoft.com/office/powerpoint/2010/main" val="1142955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1393</TotalTime>
  <Words>6428</Words>
  <Application>Microsoft Office PowerPoint</Application>
  <PresentationFormat>Widescreen</PresentationFormat>
  <Paragraphs>720</Paragraphs>
  <Slides>90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90</vt:i4>
      </vt:variant>
    </vt:vector>
  </HeadingPairs>
  <TitlesOfParts>
    <vt:vector size="95" baseType="lpstr">
      <vt:lpstr>Arial</vt:lpstr>
      <vt:lpstr>Calibri</vt:lpstr>
      <vt:lpstr>Calibri Light</vt:lpstr>
      <vt:lpstr>Wingdings</vt:lpstr>
      <vt:lpstr>Office Theme</vt:lpstr>
      <vt:lpstr>Illuminating Language Interpretation and Understanding in Gadamer and Davidson</vt:lpstr>
      <vt:lpstr>What happens when we understand?</vt:lpstr>
      <vt:lpstr>For a genuine synthesis</vt:lpstr>
      <vt:lpstr>Gadamer</vt:lpstr>
      <vt:lpstr>Meaning and truth</vt:lpstr>
      <vt:lpstr>Interpretation </vt:lpstr>
      <vt:lpstr>Hermeneutic circle</vt:lpstr>
      <vt:lpstr>It’s not a method</vt:lpstr>
      <vt:lpstr>The governing assumption: truth</vt:lpstr>
      <vt:lpstr>Understanding is to see utterances as elements of a whole</vt:lpstr>
      <vt:lpstr>Coherence and truth</vt:lpstr>
      <vt:lpstr>Davidson</vt:lpstr>
      <vt:lpstr>What is the philosophical goal of radical interpretation?</vt:lpstr>
      <vt:lpstr>Gavagai!</vt:lpstr>
      <vt:lpstr>Two questions</vt:lpstr>
      <vt:lpstr>It’s not about actual knowledge</vt:lpstr>
      <vt:lpstr>What kind of evidence is available?</vt:lpstr>
      <vt:lpstr>What the radical interpreter does</vt:lpstr>
      <vt:lpstr>Developing a theory</vt:lpstr>
      <vt:lpstr>How likely is at that anyone could actually be a radical interpreter?</vt:lpstr>
      <vt:lpstr>The vast powers of the interpreter</vt:lpstr>
      <vt:lpstr>A nice derangement of epitaphs</vt:lpstr>
      <vt:lpstr>Interpreting Mrs. Malaprop</vt:lpstr>
      <vt:lpstr>There are no such things as languages,  just people</vt:lpstr>
      <vt:lpstr>There are no such things as radical interpreters</vt:lpstr>
      <vt:lpstr>The radical interpreter is a machine</vt:lpstr>
      <vt:lpstr>The point of radical interpretation</vt:lpstr>
      <vt:lpstr>Triangulation makes error possible</vt:lpstr>
      <vt:lpstr>Anchoring our responses in a common cause</vt:lpstr>
      <vt:lpstr>The core of Davidson’s question</vt:lpstr>
      <vt:lpstr>Causal regularity</vt:lpstr>
      <vt:lpstr>From causation to agency</vt:lpstr>
      <vt:lpstr>Causal generalizations underlie meaning</vt:lpstr>
      <vt:lpstr>[Normativity and truth]</vt:lpstr>
      <vt:lpstr>It’s a theoretical account</vt:lpstr>
      <vt:lpstr>It’s a theory of truth</vt:lpstr>
      <vt:lpstr>Social interaction is necessary for truth</vt:lpstr>
      <vt:lpstr>How meaning is extracted from truth</vt:lpstr>
      <vt:lpstr>Truth is the basis of interpretation</vt:lpstr>
      <vt:lpstr>It’s not correspondence</vt:lpstr>
      <vt:lpstr>The observed creature is an agent</vt:lpstr>
      <vt:lpstr>Taking something to be an agent</vt:lpstr>
      <vt:lpstr>Criterion of success: an axiomatic semantic theory</vt:lpstr>
      <vt:lpstr>Evidence for the theory </vt:lpstr>
      <vt:lpstr>Some tough questions</vt:lpstr>
      <vt:lpstr>Treating creatures as knowing truths and aiming for the good</vt:lpstr>
      <vt:lpstr>Gadamer</vt:lpstr>
      <vt:lpstr>The distance between them</vt:lpstr>
      <vt:lpstr>Going beyond science</vt:lpstr>
      <vt:lpstr>An experience, not an account</vt:lpstr>
      <vt:lpstr>Scientism</vt:lpstr>
      <vt:lpstr>How is truth at all possible for historical creatures?</vt:lpstr>
      <vt:lpstr>Our sciences too are historically conditioned</vt:lpstr>
      <vt:lpstr>No new method for this</vt:lpstr>
      <vt:lpstr> A gift or a curse</vt:lpstr>
      <vt:lpstr>All understanding is prejudiced</vt:lpstr>
      <vt:lpstr>The negativity of experience</vt:lpstr>
      <vt:lpstr>Positive results</vt:lpstr>
      <vt:lpstr>Being experienced</vt:lpstr>
      <vt:lpstr>Feeling the ground give way</vt:lpstr>
      <vt:lpstr>Cognitive virtue</vt:lpstr>
      <vt:lpstr>A crippling tension</vt:lpstr>
      <vt:lpstr>Dialogical transformation</vt:lpstr>
      <vt:lpstr>The experience of truth</vt:lpstr>
      <vt:lpstr>What is language?</vt:lpstr>
      <vt:lpstr>Language makes it possible to be challenged</vt:lpstr>
      <vt:lpstr>Beyond rightness or wrongness</vt:lpstr>
      <vt:lpstr>Assertion and submission</vt:lpstr>
      <vt:lpstr>Enrichment through deficiency</vt:lpstr>
      <vt:lpstr>Undermining our legitimizing claims</vt:lpstr>
      <vt:lpstr>Steps to new questions</vt:lpstr>
      <vt:lpstr>Davidson and Gadamer</vt:lpstr>
      <vt:lpstr>What a hermeneuticist wants to ask</vt:lpstr>
      <vt:lpstr>A Davidsonian who reads Gadamer</vt:lpstr>
      <vt:lpstr>Sharing a common language</vt:lpstr>
      <vt:lpstr>Both appeal to truth</vt:lpstr>
      <vt:lpstr>Fusion of horizons</vt:lpstr>
      <vt:lpstr>All understanding is linguistic</vt:lpstr>
      <vt:lpstr>Commonality</vt:lpstr>
      <vt:lpstr>Seeing Davidson as an hermeneuticist </vt:lpstr>
      <vt:lpstr>Revising our interpretation of the two interpreters</vt:lpstr>
      <vt:lpstr>Pulled in different directions</vt:lpstr>
      <vt:lpstr>Different challenges</vt:lpstr>
      <vt:lpstr>Where is the common context?</vt:lpstr>
      <vt:lpstr>Davidson’s theory provides a model</vt:lpstr>
      <vt:lpstr>Gadamer’s ontological task</vt:lpstr>
      <vt:lpstr>No hermeneutics of radical interpretation</vt:lpstr>
      <vt:lpstr>Both challenges can be gripping</vt:lpstr>
      <vt:lpstr>A fusion of horizons is not a matter of will</vt:lpstr>
      <vt:lpstr>PowerPoint Presentation</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Illuminating Language Interpretion and Understanding in Gadamer and Davidson</dc:title>
  <dc:creator>Lawler, James</dc:creator>
  <cp:lastModifiedBy>Lawler, James</cp:lastModifiedBy>
  <cp:revision>93</cp:revision>
  <dcterms:created xsi:type="dcterms:W3CDTF">2017-09-27T20:24:04Z</dcterms:created>
  <dcterms:modified xsi:type="dcterms:W3CDTF">2018-04-16T20:24:16Z</dcterms:modified>
</cp:coreProperties>
</file>