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sldIdLst>
    <p:sldId id="256" r:id="rId2"/>
    <p:sldId id="257" r:id="rId3"/>
    <p:sldId id="258" r:id="rId4"/>
    <p:sldId id="259" r:id="rId5"/>
    <p:sldId id="260" r:id="rId6"/>
    <p:sldId id="261" r:id="rId7"/>
    <p:sldId id="262" r:id="rId8"/>
    <p:sldId id="263" r:id="rId9"/>
    <p:sldId id="264" r:id="rId10"/>
    <p:sldId id="265" r:id="rId11"/>
    <p:sldId id="266" r:id="rId12"/>
    <p:sldId id="279" r:id="rId13"/>
    <p:sldId id="267" r:id="rId14"/>
    <p:sldId id="268" r:id="rId15"/>
    <p:sldId id="277" r:id="rId16"/>
    <p:sldId id="278" r:id="rId17"/>
    <p:sldId id="273" r:id="rId18"/>
    <p:sldId id="274" r:id="rId19"/>
    <p:sldId id="275" r:id="rId20"/>
    <p:sldId id="276" r:id="rId21"/>
    <p:sldId id="272" r:id="rId22"/>
    <p:sldId id="280" r:id="rId23"/>
    <p:sldId id="281" r:id="rId24"/>
    <p:sldId id="282" r:id="rId25"/>
    <p:sldId id="283" r:id="rId26"/>
    <p:sldId id="284" r:id="rId27"/>
    <p:sldId id="285" r:id="rId28"/>
    <p:sldId id="286" r:id="rId29"/>
    <p:sldId id="287" r:id="rId30"/>
    <p:sldId id="288" r:id="rId31"/>
    <p:sldId id="289" r:id="rId32"/>
    <p:sldId id="290" r:id="rId33"/>
    <p:sldId id="364" r:id="rId34"/>
    <p:sldId id="292" r:id="rId35"/>
    <p:sldId id="366" r:id="rId36"/>
    <p:sldId id="293" r:id="rId37"/>
    <p:sldId id="294" r:id="rId38"/>
    <p:sldId id="295" r:id="rId39"/>
    <p:sldId id="296" r:id="rId40"/>
    <p:sldId id="297" r:id="rId41"/>
    <p:sldId id="298" r:id="rId42"/>
    <p:sldId id="299" r:id="rId43"/>
    <p:sldId id="300" r:id="rId44"/>
    <p:sldId id="301" r:id="rId45"/>
    <p:sldId id="302" r:id="rId46"/>
    <p:sldId id="303" r:id="rId47"/>
    <p:sldId id="365" r:id="rId48"/>
    <p:sldId id="320" r:id="rId49"/>
    <p:sldId id="291" r:id="rId50"/>
    <p:sldId id="304" r:id="rId51"/>
    <p:sldId id="305" r:id="rId52"/>
    <p:sldId id="306" r:id="rId53"/>
    <p:sldId id="307" r:id="rId54"/>
    <p:sldId id="308" r:id="rId55"/>
    <p:sldId id="309" r:id="rId56"/>
    <p:sldId id="310" r:id="rId57"/>
    <p:sldId id="311" r:id="rId58"/>
    <p:sldId id="312" r:id="rId59"/>
    <p:sldId id="313" r:id="rId60"/>
    <p:sldId id="314" r:id="rId61"/>
    <p:sldId id="367" r:id="rId62"/>
    <p:sldId id="368" r:id="rId63"/>
    <p:sldId id="315" r:id="rId64"/>
    <p:sldId id="317" r:id="rId65"/>
    <p:sldId id="318" r:id="rId66"/>
    <p:sldId id="316" r:id="rId67"/>
    <p:sldId id="319" r:id="rId68"/>
    <p:sldId id="321" r:id="rId69"/>
    <p:sldId id="322" r:id="rId70"/>
    <p:sldId id="323" r:id="rId71"/>
    <p:sldId id="324" r:id="rId72"/>
    <p:sldId id="325" r:id="rId73"/>
    <p:sldId id="327" r:id="rId74"/>
    <p:sldId id="328" r:id="rId75"/>
    <p:sldId id="326" r:id="rId76"/>
    <p:sldId id="329" r:id="rId77"/>
    <p:sldId id="371" r:id="rId78"/>
    <p:sldId id="330" r:id="rId79"/>
    <p:sldId id="331" r:id="rId80"/>
    <p:sldId id="332" r:id="rId81"/>
    <p:sldId id="333" r:id="rId82"/>
    <p:sldId id="334" r:id="rId83"/>
    <p:sldId id="335" r:id="rId84"/>
    <p:sldId id="349" r:id="rId85"/>
    <p:sldId id="348" r:id="rId86"/>
    <p:sldId id="336" r:id="rId87"/>
    <p:sldId id="350" r:id="rId88"/>
    <p:sldId id="351" r:id="rId89"/>
    <p:sldId id="337" r:id="rId90"/>
    <p:sldId id="338" r:id="rId91"/>
    <p:sldId id="339" r:id="rId92"/>
    <p:sldId id="341" r:id="rId93"/>
    <p:sldId id="342" r:id="rId94"/>
    <p:sldId id="343" r:id="rId95"/>
    <p:sldId id="344" r:id="rId96"/>
    <p:sldId id="345" r:id="rId97"/>
    <p:sldId id="374" r:id="rId98"/>
    <p:sldId id="346" r:id="rId99"/>
    <p:sldId id="347" r:id="rId100"/>
    <p:sldId id="340" r:id="rId101"/>
    <p:sldId id="352" r:id="rId102"/>
    <p:sldId id="353" r:id="rId103"/>
    <p:sldId id="354" r:id="rId104"/>
    <p:sldId id="372" r:id="rId105"/>
    <p:sldId id="355" r:id="rId106"/>
    <p:sldId id="375" r:id="rId107"/>
    <p:sldId id="369" r:id="rId108"/>
    <p:sldId id="356" r:id="rId109"/>
    <p:sldId id="370" r:id="rId110"/>
    <p:sldId id="376" r:id="rId111"/>
    <p:sldId id="357" r:id="rId112"/>
    <p:sldId id="358" r:id="rId113"/>
    <p:sldId id="363" r:id="rId114"/>
    <p:sldId id="359" r:id="rId115"/>
    <p:sldId id="360" r:id="rId116"/>
    <p:sldId id="361" r:id="rId117"/>
    <p:sldId id="377" r:id="rId118"/>
    <p:sldId id="373" r:id="rId119"/>
    <p:sldId id="362"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101" d="100"/>
          <a:sy n="101" d="100"/>
        </p:scale>
        <p:origin x="12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7405D-422F-4CD9-8021-F7E84E6080BE}"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70854-5E20-4994-94C7-4D167BB80EB3}" type="slidenum">
              <a:rPr lang="en-US" smtClean="0"/>
              <a:t>‹#›</a:t>
            </a:fld>
            <a:endParaRPr lang="en-US"/>
          </a:p>
        </p:txBody>
      </p:sp>
    </p:spTree>
    <p:extLst>
      <p:ext uri="{BB962C8B-B14F-4D97-AF65-F5344CB8AC3E}">
        <p14:creationId xmlns:p14="http://schemas.microsoft.com/office/powerpoint/2010/main" val="352113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59DDAAD-AB15-420E-9AAA-304B97BA3A60}" type="datetime1">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BAE34-108B-4256-A6F0-223F0DE40DFE}" type="slidenum">
              <a:rPr lang="en-US" smtClean="0"/>
              <a:t>‹#›</a:t>
            </a:fld>
            <a:endParaRPr lang="en-US"/>
          </a:p>
        </p:txBody>
      </p:sp>
    </p:spTree>
    <p:extLst>
      <p:ext uri="{BB962C8B-B14F-4D97-AF65-F5344CB8AC3E}">
        <p14:creationId xmlns:p14="http://schemas.microsoft.com/office/powerpoint/2010/main" val="1399353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59805-070D-41DD-952A-52B91043E211}" type="datetime1">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BAE34-108B-4256-A6F0-223F0DE40DFE}" type="slidenum">
              <a:rPr lang="en-US" smtClean="0"/>
              <a:t>‹#›</a:t>
            </a:fld>
            <a:endParaRPr lang="en-US"/>
          </a:p>
        </p:txBody>
      </p:sp>
    </p:spTree>
    <p:extLst>
      <p:ext uri="{BB962C8B-B14F-4D97-AF65-F5344CB8AC3E}">
        <p14:creationId xmlns:p14="http://schemas.microsoft.com/office/powerpoint/2010/main" val="10678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D13F1-D879-47C1-A320-F097F7FA5792}" type="datetime1">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BAE34-108B-4256-A6F0-223F0DE40DFE}" type="slidenum">
              <a:rPr lang="en-US" smtClean="0"/>
              <a:t>‹#›</a:t>
            </a:fld>
            <a:endParaRPr lang="en-US"/>
          </a:p>
        </p:txBody>
      </p:sp>
    </p:spTree>
    <p:extLst>
      <p:ext uri="{BB962C8B-B14F-4D97-AF65-F5344CB8AC3E}">
        <p14:creationId xmlns:p14="http://schemas.microsoft.com/office/powerpoint/2010/main" val="317362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E7B81-3BE2-4696-ACC1-2F1D72DAEF27}" type="datetime1">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BAE34-108B-4256-A6F0-223F0DE40DFE}" type="slidenum">
              <a:rPr lang="en-US" smtClean="0"/>
              <a:t>‹#›</a:t>
            </a:fld>
            <a:endParaRPr lang="en-US"/>
          </a:p>
        </p:txBody>
      </p:sp>
    </p:spTree>
    <p:extLst>
      <p:ext uri="{BB962C8B-B14F-4D97-AF65-F5344CB8AC3E}">
        <p14:creationId xmlns:p14="http://schemas.microsoft.com/office/powerpoint/2010/main" val="262641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DF83AA-AD31-44AA-9943-40135A906903}" type="datetime1">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BAE34-108B-4256-A6F0-223F0DE40DFE}" type="slidenum">
              <a:rPr lang="en-US" smtClean="0"/>
              <a:t>‹#›</a:t>
            </a:fld>
            <a:endParaRPr lang="en-US"/>
          </a:p>
        </p:txBody>
      </p:sp>
    </p:spTree>
    <p:extLst>
      <p:ext uri="{BB962C8B-B14F-4D97-AF65-F5344CB8AC3E}">
        <p14:creationId xmlns:p14="http://schemas.microsoft.com/office/powerpoint/2010/main" val="47383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58C52E-0FEE-41A7-9476-3318045EE9B3}" type="datetime1">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BAE34-108B-4256-A6F0-223F0DE40DFE}" type="slidenum">
              <a:rPr lang="en-US" smtClean="0"/>
              <a:t>‹#›</a:t>
            </a:fld>
            <a:endParaRPr lang="en-US"/>
          </a:p>
        </p:txBody>
      </p:sp>
    </p:spTree>
    <p:extLst>
      <p:ext uri="{BB962C8B-B14F-4D97-AF65-F5344CB8AC3E}">
        <p14:creationId xmlns:p14="http://schemas.microsoft.com/office/powerpoint/2010/main" val="303519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90FC5E-A49C-4761-912A-401599B3A467}" type="datetime1">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FBAE34-108B-4256-A6F0-223F0DE40DFE}" type="slidenum">
              <a:rPr lang="en-US" smtClean="0"/>
              <a:t>‹#›</a:t>
            </a:fld>
            <a:endParaRPr lang="en-US"/>
          </a:p>
        </p:txBody>
      </p:sp>
    </p:spTree>
    <p:extLst>
      <p:ext uri="{BB962C8B-B14F-4D97-AF65-F5344CB8AC3E}">
        <p14:creationId xmlns:p14="http://schemas.microsoft.com/office/powerpoint/2010/main" val="240419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B0A86-C15A-4C5E-9661-984A41D6A1A2}" type="datetime1">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FBAE34-108B-4256-A6F0-223F0DE40DFE}" type="slidenum">
              <a:rPr lang="en-US" smtClean="0"/>
              <a:t>‹#›</a:t>
            </a:fld>
            <a:endParaRPr lang="en-US"/>
          </a:p>
        </p:txBody>
      </p:sp>
    </p:spTree>
    <p:extLst>
      <p:ext uri="{BB962C8B-B14F-4D97-AF65-F5344CB8AC3E}">
        <p14:creationId xmlns:p14="http://schemas.microsoft.com/office/powerpoint/2010/main" val="315655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CEC65-C351-4BDD-AD47-284E60B917C4}" type="datetime1">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FBAE34-108B-4256-A6F0-223F0DE40DFE}" type="slidenum">
              <a:rPr lang="en-US" smtClean="0"/>
              <a:t>‹#›</a:t>
            </a:fld>
            <a:endParaRPr lang="en-US"/>
          </a:p>
        </p:txBody>
      </p:sp>
    </p:spTree>
    <p:extLst>
      <p:ext uri="{BB962C8B-B14F-4D97-AF65-F5344CB8AC3E}">
        <p14:creationId xmlns:p14="http://schemas.microsoft.com/office/powerpoint/2010/main" val="374360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522156-3239-44F8-99B4-C8F611069425}" type="datetime1">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BAE34-108B-4256-A6F0-223F0DE40DFE}" type="slidenum">
              <a:rPr lang="en-US" smtClean="0"/>
              <a:t>‹#›</a:t>
            </a:fld>
            <a:endParaRPr lang="en-US"/>
          </a:p>
        </p:txBody>
      </p:sp>
    </p:spTree>
    <p:extLst>
      <p:ext uri="{BB962C8B-B14F-4D97-AF65-F5344CB8AC3E}">
        <p14:creationId xmlns:p14="http://schemas.microsoft.com/office/powerpoint/2010/main" val="271788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2A7AA0-3764-44A7-BB40-C2E8EC2B04F5}" type="datetime1">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BAE34-108B-4256-A6F0-223F0DE40DFE}" type="slidenum">
              <a:rPr lang="en-US" smtClean="0"/>
              <a:t>‹#›</a:t>
            </a:fld>
            <a:endParaRPr lang="en-US"/>
          </a:p>
        </p:txBody>
      </p:sp>
    </p:spTree>
    <p:extLst>
      <p:ext uri="{BB962C8B-B14F-4D97-AF65-F5344CB8AC3E}">
        <p14:creationId xmlns:p14="http://schemas.microsoft.com/office/powerpoint/2010/main" val="177184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5DFC3-7FD5-4554-B878-F32509A7120E}" type="datetime1">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BAE34-108B-4256-A6F0-223F0DE40DFE}" type="slidenum">
              <a:rPr lang="en-US" smtClean="0"/>
              <a:t>‹#›</a:t>
            </a:fld>
            <a:endParaRPr lang="en-US"/>
          </a:p>
        </p:txBody>
      </p:sp>
    </p:spTree>
    <p:extLst>
      <p:ext uri="{BB962C8B-B14F-4D97-AF65-F5344CB8AC3E}">
        <p14:creationId xmlns:p14="http://schemas.microsoft.com/office/powerpoint/2010/main" val="159730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Use%E2%80%93mention_distinction#cite_note-Suine40p24-3" TargetMode="External"/><Relationship Id="rId2" Type="http://schemas.openxmlformats.org/officeDocument/2006/relationships/hyperlink" Target="https://en.wikipedia.org/wiki/Use%E2%80%93mention_distinction#cite_note-Devitt99-2" TargetMode="External"/><Relationship Id="rId1" Type="http://schemas.openxmlformats.org/officeDocument/2006/relationships/slideLayout" Target="../slideLayouts/slideLayout2.xml"/><Relationship Id="rId5" Type="http://schemas.openxmlformats.org/officeDocument/2006/relationships/hyperlink" Target="https://en.wikipedia.org/wiki/Sign_(linguistics)" TargetMode="External"/><Relationship Id="rId4" Type="http://schemas.openxmlformats.org/officeDocument/2006/relationships/hyperlink" Target="https://en.wikipedia.org/wiki/Old_English_languag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Correspondence, Construction, and Realism</a:t>
            </a:r>
            <a:br>
              <a:rPr lang="en-US" dirty="0" smtClean="0"/>
            </a:br>
            <a:r>
              <a:rPr lang="en-US" sz="4400" dirty="0" smtClean="0"/>
              <a:t>The Case of Searle and Foucault</a:t>
            </a:r>
            <a:endParaRPr lang="en-US" sz="4400" dirty="0"/>
          </a:p>
        </p:txBody>
      </p:sp>
      <p:sp>
        <p:nvSpPr>
          <p:cNvPr id="3" name="Subtitle 2"/>
          <p:cNvSpPr>
            <a:spLocks noGrp="1"/>
          </p:cNvSpPr>
          <p:nvPr>
            <p:ph type="subTitle" idx="1"/>
          </p:nvPr>
        </p:nvSpPr>
        <p:spPr/>
        <p:txBody>
          <a:bodyPr/>
          <a:lstStyle/>
          <a:p>
            <a:r>
              <a:rPr lang="en-US" i="1" dirty="0" smtClean="0"/>
              <a:t>C. G. Prado</a:t>
            </a:r>
            <a:endParaRPr lang="en-US" i="1" dirty="0"/>
          </a:p>
        </p:txBody>
      </p:sp>
      <p:sp>
        <p:nvSpPr>
          <p:cNvPr id="4" name="Slide Number Placeholder 3"/>
          <p:cNvSpPr>
            <a:spLocks noGrp="1"/>
          </p:cNvSpPr>
          <p:nvPr>
            <p:ph type="sldNum" sz="quarter" idx="12"/>
          </p:nvPr>
        </p:nvSpPr>
        <p:spPr/>
        <p:txBody>
          <a:bodyPr/>
          <a:lstStyle/>
          <a:p>
            <a:fld id="{16FBAE34-108B-4256-A6F0-223F0DE40DFE}" type="slidenum">
              <a:rPr lang="en-US" smtClean="0"/>
              <a:t>1</a:t>
            </a:fld>
            <a:endParaRPr lang="en-US"/>
          </a:p>
        </p:txBody>
      </p:sp>
    </p:spTree>
    <p:extLst>
      <p:ext uri="{BB962C8B-B14F-4D97-AF65-F5344CB8AC3E}">
        <p14:creationId xmlns:p14="http://schemas.microsoft.com/office/powerpoint/2010/main" val="547765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are what they are</a:t>
            </a:r>
            <a:endParaRPr lang="en-US" dirty="0"/>
          </a:p>
        </p:txBody>
      </p:sp>
      <p:sp>
        <p:nvSpPr>
          <p:cNvPr id="3" name="Content Placeholder 2"/>
          <p:cNvSpPr>
            <a:spLocks noGrp="1"/>
          </p:cNvSpPr>
          <p:nvPr>
            <p:ph idx="1"/>
          </p:nvPr>
        </p:nvSpPr>
        <p:spPr/>
        <p:txBody>
          <a:bodyPr/>
          <a:lstStyle/>
          <a:p>
            <a:r>
              <a:rPr lang="en-US" dirty="0" smtClean="0"/>
              <a:t>Searle replies that facts are conditions in the world that satisfy the truth conditions expressed by statements</a:t>
            </a:r>
          </a:p>
          <a:p>
            <a:pPr lvl="1"/>
            <a:r>
              <a:rPr lang="en-US" dirty="0" smtClean="0"/>
              <a:t>To say a sentence corresponds to the facts is “shorthand for the variety of ways in which statements can accurately represent how things are.”</a:t>
            </a:r>
          </a:p>
          <a:p>
            <a:r>
              <a:rPr lang="en-US" dirty="0" smtClean="0"/>
              <a:t>But what is at issue is not the idea that things are as they are</a:t>
            </a:r>
          </a:p>
          <a:p>
            <a:pPr lvl="1"/>
            <a:r>
              <a:rPr lang="en-US" dirty="0" smtClean="0"/>
              <a:t>Epistemology with its doubts about whether there is an “external” reality is a long-lived mistake (Prado)</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10</a:t>
            </a:fld>
            <a:endParaRPr lang="en-US"/>
          </a:p>
        </p:txBody>
      </p:sp>
    </p:spTree>
    <p:extLst>
      <p:ext uri="{BB962C8B-B14F-4D97-AF65-F5344CB8AC3E}">
        <p14:creationId xmlns:p14="http://schemas.microsoft.com/office/powerpoint/2010/main" val="3127568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up easy labels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fundamental grounds of the analytic/Continental distinction evaporate</a:t>
            </a:r>
          </a:p>
          <a:p>
            <a:pPr lvl="1"/>
            <a:r>
              <a:rPr lang="en-US" dirty="0"/>
              <a:t>i</a:t>
            </a:r>
            <a:r>
              <a:rPr lang="en-US" dirty="0" smtClean="0"/>
              <a:t>f </a:t>
            </a:r>
            <a:r>
              <a:rPr lang="en-US" dirty="0" err="1" smtClean="0"/>
              <a:t>Searlean</a:t>
            </a:r>
            <a:r>
              <a:rPr lang="en-US" dirty="0" smtClean="0"/>
              <a:t> </a:t>
            </a:r>
            <a:r>
              <a:rPr lang="en-US" dirty="0" err="1" smtClean="0"/>
              <a:t>representationalism</a:t>
            </a:r>
            <a:r>
              <a:rPr lang="en-US" dirty="0" smtClean="0"/>
              <a:t> is abandoned</a:t>
            </a:r>
          </a:p>
          <a:p>
            <a:pPr lvl="1"/>
            <a:r>
              <a:rPr lang="en-US" dirty="0"/>
              <a:t>i</a:t>
            </a:r>
            <a:r>
              <a:rPr lang="en-US" dirty="0" smtClean="0"/>
              <a:t>f we stop thinking of what we say and believe as propositional facsimiles of things and events</a:t>
            </a:r>
          </a:p>
          <a:p>
            <a:pPr lvl="1"/>
            <a:r>
              <a:rPr lang="en-US" dirty="0"/>
              <a:t>i</a:t>
            </a:r>
            <a:r>
              <a:rPr lang="en-US" dirty="0" smtClean="0"/>
              <a:t>f realism is understood following Putnam rather than Searle</a:t>
            </a:r>
          </a:p>
          <a:p>
            <a:pPr lvl="2"/>
            <a:r>
              <a:rPr lang="en-US" dirty="0"/>
              <a:t>a</a:t>
            </a:r>
            <a:r>
              <a:rPr lang="en-US" dirty="0" smtClean="0"/>
              <a:t>s an impossible attempt to view the world from Nowhere</a:t>
            </a:r>
          </a:p>
          <a:p>
            <a:pPr lvl="1"/>
            <a:r>
              <a:rPr lang="en-US" dirty="0"/>
              <a:t>i</a:t>
            </a:r>
            <a:r>
              <a:rPr lang="en-US" dirty="0" smtClean="0"/>
              <a:t>f truth stops being accurate portrayal</a:t>
            </a:r>
          </a:p>
          <a:p>
            <a:r>
              <a:rPr lang="en-US" dirty="0" smtClean="0"/>
              <a:t>And it becomes necessary to give up easy labels </a:t>
            </a:r>
          </a:p>
          <a:p>
            <a:pPr lvl="1"/>
            <a:r>
              <a:rPr lang="en-US" dirty="0" smtClean="0"/>
              <a:t>and to identify philosophers by their specific positions on particular issues</a:t>
            </a:r>
          </a:p>
        </p:txBody>
      </p:sp>
      <p:sp>
        <p:nvSpPr>
          <p:cNvPr id="4" name="Slide Number Placeholder 3"/>
          <p:cNvSpPr>
            <a:spLocks noGrp="1"/>
          </p:cNvSpPr>
          <p:nvPr>
            <p:ph type="sldNum" sz="quarter" idx="12"/>
          </p:nvPr>
        </p:nvSpPr>
        <p:spPr/>
        <p:txBody>
          <a:bodyPr/>
          <a:lstStyle/>
          <a:p>
            <a:fld id="{16FBAE34-108B-4256-A6F0-223F0DE40DFE}" type="slidenum">
              <a:rPr lang="en-US" smtClean="0"/>
              <a:t>100</a:t>
            </a:fld>
            <a:endParaRPr lang="en-US"/>
          </a:p>
        </p:txBody>
      </p:sp>
    </p:spTree>
    <p:extLst>
      <p:ext uri="{BB962C8B-B14F-4D97-AF65-F5344CB8AC3E}">
        <p14:creationId xmlns:p14="http://schemas.microsoft.com/office/powerpoint/2010/main" val="4880805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(rhetorical) 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Should we abandon </a:t>
            </a:r>
            <a:r>
              <a:rPr lang="en-US" dirty="0" err="1" smtClean="0"/>
              <a:t>representationalism</a:t>
            </a:r>
            <a:r>
              <a:rPr lang="en-US" dirty="0" smtClean="0"/>
              <a:t>?</a:t>
            </a:r>
          </a:p>
          <a:p>
            <a:r>
              <a:rPr lang="en-US" dirty="0" smtClean="0"/>
              <a:t>Should we acknowledge that beliefs and sentences are not little pictures of reality?</a:t>
            </a:r>
          </a:p>
          <a:p>
            <a:r>
              <a:rPr lang="en-US" dirty="0" smtClean="0"/>
              <a:t>Should we give up external realists, like Searle, and become internal realists, like Putnam?</a:t>
            </a:r>
          </a:p>
          <a:p>
            <a:pPr lvl="1"/>
            <a:r>
              <a:rPr lang="en-US" dirty="0" smtClean="0"/>
              <a:t>i.e., </a:t>
            </a:r>
            <a:r>
              <a:rPr lang="en-US" dirty="0" smtClean="0"/>
              <a:t>what we consider to be reality </a:t>
            </a:r>
            <a:r>
              <a:rPr lang="en-US" dirty="0" smtClean="0"/>
              <a:t>is within mind or language, not outside of it</a:t>
            </a:r>
          </a:p>
          <a:p>
            <a:r>
              <a:rPr lang="en-US" dirty="0" smtClean="0"/>
              <a:t>Should we understand truth as wholly linguistic, </a:t>
            </a:r>
            <a:endParaRPr lang="en-US" dirty="0" smtClean="0"/>
          </a:p>
          <a:p>
            <a:pPr lvl="1"/>
            <a:r>
              <a:rPr lang="en-US" dirty="0" smtClean="0"/>
              <a:t>And not as bridging </a:t>
            </a:r>
            <a:r>
              <a:rPr lang="en-US" dirty="0" smtClean="0"/>
              <a:t>a gap between mind and </a:t>
            </a:r>
            <a:r>
              <a:rPr lang="en-US" dirty="0" smtClean="0"/>
              <a:t>language on one side</a:t>
            </a:r>
          </a:p>
          <a:p>
            <a:pPr lvl="1"/>
            <a:r>
              <a:rPr lang="en-US" dirty="0" smtClean="0"/>
              <a:t>and </a:t>
            </a:r>
            <a:r>
              <a:rPr lang="en-US" dirty="0" smtClean="0"/>
              <a:t>brute </a:t>
            </a:r>
            <a:r>
              <a:rPr lang="en-US" dirty="0" smtClean="0"/>
              <a:t>reality on the other?</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101</a:t>
            </a:fld>
            <a:endParaRPr lang="en-US"/>
          </a:p>
        </p:txBody>
      </p:sp>
    </p:spTree>
    <p:extLst>
      <p:ext uri="{BB962C8B-B14F-4D97-AF65-F5344CB8AC3E}">
        <p14:creationId xmlns:p14="http://schemas.microsoft.com/office/powerpoint/2010/main" val="16228650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Searle’s “alternative” seems hollow, quaint</a:t>
            </a:r>
            <a:endParaRPr lang="en-US" dirty="0"/>
          </a:p>
        </p:txBody>
      </p:sp>
      <p:sp>
        <p:nvSpPr>
          <p:cNvPr id="3" name="Content Placeholder 2"/>
          <p:cNvSpPr>
            <a:spLocks noGrp="1"/>
          </p:cNvSpPr>
          <p:nvPr>
            <p:ph idx="1"/>
          </p:nvPr>
        </p:nvSpPr>
        <p:spPr/>
        <p:txBody>
          <a:bodyPr>
            <a:normAutofit/>
          </a:bodyPr>
          <a:lstStyle/>
          <a:p>
            <a:r>
              <a:rPr lang="en-US" dirty="0" smtClean="0"/>
              <a:t>These questions now have a hollow sound</a:t>
            </a:r>
          </a:p>
          <a:p>
            <a:pPr lvl="1"/>
            <a:r>
              <a:rPr lang="en-US" dirty="0" smtClean="0"/>
              <a:t>They seem purely rhetorical</a:t>
            </a:r>
          </a:p>
          <a:p>
            <a:r>
              <a:rPr lang="en-US" dirty="0"/>
              <a:t>Foucault’s view, made inevitable by Kant, has </a:t>
            </a:r>
            <a:r>
              <a:rPr lang="en-US" i="1" dirty="0"/>
              <a:t>displaced</a:t>
            </a:r>
            <a:r>
              <a:rPr lang="en-US" dirty="0"/>
              <a:t> Searle’s</a:t>
            </a:r>
          </a:p>
          <a:p>
            <a:pPr lvl="1"/>
            <a:r>
              <a:rPr lang="en-US" dirty="0" smtClean="0"/>
              <a:t>Foucault’s view does not seem to be </a:t>
            </a:r>
            <a:r>
              <a:rPr lang="en-US" i="1" dirty="0" smtClean="0"/>
              <a:t>an alternative </a:t>
            </a:r>
            <a:r>
              <a:rPr lang="en-US" dirty="0" smtClean="0"/>
              <a:t>to Searle’s</a:t>
            </a:r>
          </a:p>
          <a:p>
            <a:r>
              <a:rPr lang="en-US" dirty="0"/>
              <a:t>How could anybody really think that we only have to </a:t>
            </a:r>
            <a:r>
              <a:rPr lang="en-US" i="1" dirty="0"/>
              <a:t>just look and see</a:t>
            </a:r>
            <a:r>
              <a:rPr lang="en-US" dirty="0"/>
              <a:t> that a belief is </a:t>
            </a:r>
            <a:r>
              <a:rPr lang="en-US" dirty="0" smtClean="0"/>
              <a:t>true?</a:t>
            </a:r>
            <a:endParaRPr lang="en-US" dirty="0"/>
          </a:p>
          <a:p>
            <a:pPr lvl="1"/>
            <a:r>
              <a:rPr lang="en-US" dirty="0" smtClean="0"/>
              <a:t>Searle’s grudging admission of the aspectual nature of awareness now just seems quaint</a:t>
            </a:r>
          </a:p>
        </p:txBody>
      </p:sp>
      <p:sp>
        <p:nvSpPr>
          <p:cNvPr id="4" name="Slide Number Placeholder 3"/>
          <p:cNvSpPr>
            <a:spLocks noGrp="1"/>
          </p:cNvSpPr>
          <p:nvPr>
            <p:ph type="sldNum" sz="quarter" idx="12"/>
          </p:nvPr>
        </p:nvSpPr>
        <p:spPr/>
        <p:txBody>
          <a:bodyPr/>
          <a:lstStyle/>
          <a:p>
            <a:fld id="{16FBAE34-108B-4256-A6F0-223F0DE40DFE}" type="slidenum">
              <a:rPr lang="en-US" smtClean="0"/>
              <a:t>102</a:t>
            </a:fld>
            <a:endParaRPr lang="en-US"/>
          </a:p>
        </p:txBody>
      </p:sp>
    </p:spTree>
    <p:extLst>
      <p:ext uri="{BB962C8B-B14F-4D97-AF65-F5344CB8AC3E}">
        <p14:creationId xmlns:p14="http://schemas.microsoft.com/office/powerpoint/2010/main" val="6468727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intellectual age</a:t>
            </a:r>
            <a:endParaRPr lang="en-US" dirty="0"/>
          </a:p>
        </p:txBody>
      </p:sp>
      <p:sp>
        <p:nvSpPr>
          <p:cNvPr id="3" name="Content Placeholder 2"/>
          <p:cNvSpPr>
            <a:spLocks noGrp="1"/>
          </p:cNvSpPr>
          <p:nvPr>
            <p:ph idx="1"/>
          </p:nvPr>
        </p:nvSpPr>
        <p:spPr/>
        <p:txBody>
          <a:bodyPr/>
          <a:lstStyle/>
          <a:p>
            <a:r>
              <a:rPr lang="en-US" dirty="0" smtClean="0"/>
              <a:t>The analytic/Continental distinction is contingent </a:t>
            </a:r>
          </a:p>
          <a:p>
            <a:pPr lvl="1"/>
            <a:r>
              <a:rPr lang="en-US" dirty="0" smtClean="0"/>
              <a:t>on a conception of philosophical problems as perennial, as </a:t>
            </a:r>
            <a:r>
              <a:rPr lang="en-US" dirty="0" err="1" smtClean="0"/>
              <a:t>ahistoric</a:t>
            </a:r>
            <a:r>
              <a:rPr lang="en-US" dirty="0" smtClean="0"/>
              <a:t> </a:t>
            </a:r>
          </a:p>
          <a:p>
            <a:pPr lvl="1"/>
            <a:r>
              <a:rPr lang="en-US" dirty="0"/>
              <a:t>a</a:t>
            </a:r>
            <a:r>
              <a:rPr lang="en-US" dirty="0" smtClean="0"/>
              <a:t>s </a:t>
            </a:r>
            <a:r>
              <a:rPr lang="en-US" dirty="0" err="1" smtClean="0"/>
              <a:t>Rorty</a:t>
            </a:r>
            <a:r>
              <a:rPr lang="en-US" dirty="0" smtClean="0"/>
              <a:t> argues in Chapter 1 of this book (Prado)</a:t>
            </a:r>
          </a:p>
          <a:p>
            <a:r>
              <a:rPr lang="en-US" dirty="0" smtClean="0"/>
              <a:t>And this conception is itself contingent </a:t>
            </a:r>
          </a:p>
          <a:p>
            <a:pPr lvl="1"/>
            <a:r>
              <a:rPr lang="en-US" dirty="0" smtClean="0"/>
              <a:t>on denying Putnam’s point that mind/language has deeply penetrated “what we call ‘reality’”</a:t>
            </a:r>
          </a:p>
          <a:p>
            <a:r>
              <a:rPr lang="en-US" dirty="0" smtClean="0"/>
              <a:t>What characterizes our intellectual age</a:t>
            </a:r>
          </a:p>
          <a:p>
            <a:pPr lvl="1"/>
            <a:r>
              <a:rPr lang="en-US" dirty="0"/>
              <a:t>i</a:t>
            </a:r>
            <a:r>
              <a:rPr lang="en-US" dirty="0" smtClean="0"/>
              <a:t>s that this denial is impossible</a:t>
            </a:r>
          </a:p>
          <a:p>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103</a:t>
            </a:fld>
            <a:endParaRPr lang="en-US"/>
          </a:p>
        </p:txBody>
      </p:sp>
    </p:spTree>
    <p:extLst>
      <p:ext uri="{BB962C8B-B14F-4D97-AF65-F5344CB8AC3E}">
        <p14:creationId xmlns:p14="http://schemas.microsoft.com/office/powerpoint/2010/main" val="36454206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history of philosophy]</a:t>
            </a:r>
            <a:endParaRPr lang="en-US" dirty="0"/>
          </a:p>
        </p:txBody>
      </p:sp>
      <p:sp>
        <p:nvSpPr>
          <p:cNvPr id="3" name="Content Placeholder 2"/>
          <p:cNvSpPr>
            <a:spLocks noGrp="1"/>
          </p:cNvSpPr>
          <p:nvPr>
            <p:ph idx="1"/>
          </p:nvPr>
        </p:nvSpPr>
        <p:spPr/>
        <p:txBody>
          <a:bodyPr/>
          <a:lstStyle/>
          <a:p>
            <a:r>
              <a:rPr lang="en-US" dirty="0" smtClean="0"/>
              <a:t>Prado concludes by arguing that the Kantian position </a:t>
            </a:r>
          </a:p>
          <a:p>
            <a:pPr lvl="1"/>
            <a:r>
              <a:rPr lang="en-US" dirty="0" smtClean="0"/>
              <a:t>that what we call reality is pervaded by our subjective concepts of reality</a:t>
            </a:r>
          </a:p>
          <a:p>
            <a:r>
              <a:rPr lang="en-US" dirty="0"/>
              <a:t>h</a:t>
            </a:r>
            <a:r>
              <a:rPr lang="en-US" dirty="0" smtClean="0"/>
              <a:t>as displaced the alternative position </a:t>
            </a:r>
          </a:p>
          <a:p>
            <a:pPr lvl="1"/>
            <a:r>
              <a:rPr lang="en-US" dirty="0" smtClean="0"/>
              <a:t>that our concepts are representations of objective reality</a:t>
            </a:r>
          </a:p>
          <a:p>
            <a:pPr lvl="1"/>
            <a:r>
              <a:rPr lang="en-US" dirty="0"/>
              <a:t>c</a:t>
            </a:r>
            <a:r>
              <a:rPr lang="en-US" dirty="0" smtClean="0"/>
              <a:t>lassically presented by John Locke</a:t>
            </a:r>
          </a:p>
          <a:p>
            <a:r>
              <a:rPr lang="en-US" dirty="0" smtClean="0"/>
              <a:t>The problems with Locke’s theory were exposed by Hume’s empiricism</a:t>
            </a:r>
          </a:p>
          <a:p>
            <a:pPr lvl="1"/>
            <a:r>
              <a:rPr lang="en-US" dirty="0" smtClean="0"/>
              <a:t>Hence: Locke </a:t>
            </a:r>
            <a:r>
              <a:rPr lang="en-US" dirty="0" smtClean="0">
                <a:sym typeface="Wingdings" panose="05000000000000000000" pitchFamily="2" charset="2"/>
              </a:rPr>
              <a:t> Hume  Kant</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104</a:t>
            </a:fld>
            <a:endParaRPr lang="en-US"/>
          </a:p>
        </p:txBody>
      </p:sp>
    </p:spTree>
    <p:extLst>
      <p:ext uri="{BB962C8B-B14F-4D97-AF65-F5344CB8AC3E}">
        <p14:creationId xmlns:p14="http://schemas.microsoft.com/office/powerpoint/2010/main" val="6076049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[Hume’s empiricism]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Recall Hume’s distinction between analytical and synthetic truths</a:t>
            </a:r>
          </a:p>
          <a:p>
            <a:r>
              <a:rPr lang="en-US" dirty="0" smtClean="0"/>
              <a:t>Analytical truths are a priori truths about language: </a:t>
            </a:r>
          </a:p>
          <a:p>
            <a:pPr lvl="1"/>
            <a:r>
              <a:rPr lang="en-US" dirty="0" smtClean="0"/>
              <a:t>e.g., “All bachelors are unmarried.” The predicate is already contained </a:t>
            </a:r>
            <a:r>
              <a:rPr lang="en-US" i="1" dirty="0" smtClean="0"/>
              <a:t>a priori</a:t>
            </a:r>
            <a:r>
              <a:rPr lang="en-US" dirty="0" smtClean="0"/>
              <a:t> in the subject. </a:t>
            </a:r>
            <a:endParaRPr lang="en-US" dirty="0" smtClean="0"/>
          </a:p>
          <a:p>
            <a:pPr lvl="1"/>
            <a:r>
              <a:rPr lang="en-US" dirty="0" smtClean="0"/>
              <a:t>Hume: all statements that are universal and necessary, including math and logic, are ultimately tautological</a:t>
            </a:r>
            <a:endParaRPr lang="en-US" dirty="0" smtClean="0"/>
          </a:p>
          <a:p>
            <a:r>
              <a:rPr lang="en-US" dirty="0" smtClean="0"/>
              <a:t>The truths of science are synthetic: the subject and predicate are only combined </a:t>
            </a:r>
            <a:r>
              <a:rPr lang="en-US" i="1" dirty="0" smtClean="0"/>
              <a:t>a posteriori,</a:t>
            </a:r>
            <a:r>
              <a:rPr lang="en-US" dirty="0" smtClean="0"/>
              <a:t> in experience.  “All fire is hot.” </a:t>
            </a:r>
          </a:p>
          <a:p>
            <a:pPr lvl="1"/>
            <a:r>
              <a:rPr lang="en-US" dirty="0" smtClean="0"/>
              <a:t>“Adam</a:t>
            </a:r>
            <a:r>
              <a:rPr lang="en-US" dirty="0"/>
              <a:t>, though his rational faculties be supposed, at the very first, entirely perfect, could not have inferred from the fluidity and transparency of water that it would suffocate him, or from the light and warmth of fire that it would consume him</a:t>
            </a:r>
            <a:r>
              <a:rPr lang="en-US" dirty="0" smtClean="0"/>
              <a:t>.”</a:t>
            </a:r>
          </a:p>
          <a:p>
            <a:pPr lvl="1"/>
            <a:r>
              <a:rPr lang="en-US" dirty="0"/>
              <a:t>Hume, </a:t>
            </a:r>
            <a:r>
              <a:rPr lang="en-US" i="1" dirty="0"/>
              <a:t>Enquiry Concerning Human Understanding</a:t>
            </a:r>
            <a:r>
              <a:rPr lang="en-US" dirty="0"/>
              <a:t>, Section IV, Part I.</a:t>
            </a:r>
            <a:endParaRPr lang="en-US" dirty="0" smtClean="0"/>
          </a:p>
        </p:txBody>
      </p:sp>
      <p:sp>
        <p:nvSpPr>
          <p:cNvPr id="4" name="Slide Number Placeholder 3"/>
          <p:cNvSpPr>
            <a:spLocks noGrp="1"/>
          </p:cNvSpPr>
          <p:nvPr>
            <p:ph type="sldNum" sz="quarter" idx="12"/>
          </p:nvPr>
        </p:nvSpPr>
        <p:spPr/>
        <p:txBody>
          <a:bodyPr/>
          <a:lstStyle/>
          <a:p>
            <a:fld id="{16FBAE34-108B-4256-A6F0-223F0DE40DFE}" type="slidenum">
              <a:rPr lang="en-US" smtClean="0"/>
              <a:t>105</a:t>
            </a:fld>
            <a:endParaRPr lang="en-US"/>
          </a:p>
        </p:txBody>
      </p:sp>
    </p:spTree>
    <p:extLst>
      <p:ext uri="{BB962C8B-B14F-4D97-AF65-F5344CB8AC3E}">
        <p14:creationId xmlns:p14="http://schemas.microsoft.com/office/powerpoint/2010/main" val="37428633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1E0AAD-C08E-452D-B990-0127515B98E5}" type="slidenum">
              <a:rPr lang="en-US" altLang="en-US">
                <a:solidFill>
                  <a:srgbClr val="898989"/>
                </a:solidFill>
              </a:rPr>
              <a:pPr/>
              <a:t>106</a:t>
            </a:fld>
            <a:endParaRPr lang="en-US" altLang="en-US">
              <a:solidFill>
                <a:srgbClr val="898989"/>
              </a:solidFill>
            </a:endParaRPr>
          </a:p>
        </p:txBody>
      </p:sp>
      <p:sp>
        <p:nvSpPr>
          <p:cNvPr id="37891" name="Content Placeholder 2"/>
          <p:cNvSpPr>
            <a:spLocks noGrp="1"/>
          </p:cNvSpPr>
          <p:nvPr>
            <p:ph idx="4294967295"/>
          </p:nvPr>
        </p:nvSpPr>
        <p:spPr>
          <a:xfrm>
            <a:off x="1981200" y="990601"/>
            <a:ext cx="8229600" cy="5135563"/>
          </a:xfrm>
        </p:spPr>
        <p:txBody>
          <a:bodyPr>
            <a:normAutofit fontScale="92500" lnSpcReduction="10000"/>
          </a:bodyPr>
          <a:lstStyle/>
          <a:p>
            <a:endParaRPr lang="en-CA" altLang="en-US" dirty="0" smtClean="0"/>
          </a:p>
          <a:p>
            <a:r>
              <a:rPr lang="en-CA" altLang="en-US" dirty="0" smtClean="0"/>
              <a:t> 		     </a:t>
            </a:r>
            <a:r>
              <a:rPr lang="en-CA" altLang="en-US" sz="2400" b="1" i="1" dirty="0" smtClean="0"/>
              <a:t>A Priori </a:t>
            </a:r>
            <a:r>
              <a:rPr lang="en-CA" altLang="en-US" dirty="0" smtClean="0"/>
              <a:t>		</a:t>
            </a:r>
            <a:r>
              <a:rPr lang="en-CA" altLang="en-US" sz="2400" b="1" i="1" dirty="0" smtClean="0"/>
              <a:t>A Posteriori </a:t>
            </a:r>
          </a:p>
          <a:p>
            <a:endParaRPr lang="en-CA" altLang="en-US" dirty="0" smtClean="0"/>
          </a:p>
          <a:p>
            <a:r>
              <a:rPr lang="en-CA" altLang="en-US" sz="2400" b="1" dirty="0" smtClean="0"/>
              <a:t>Analytic</a:t>
            </a:r>
            <a:r>
              <a:rPr lang="en-CA" altLang="en-US" dirty="0" smtClean="0"/>
              <a:t>	    </a:t>
            </a:r>
            <a:r>
              <a:rPr lang="en-CA" altLang="en-US" sz="2400" dirty="0" smtClean="0"/>
              <a:t>3+2=5</a:t>
            </a:r>
            <a:r>
              <a:rPr lang="en-CA" altLang="en-US" dirty="0" smtClean="0"/>
              <a:t>			</a:t>
            </a:r>
          </a:p>
          <a:p>
            <a:r>
              <a:rPr lang="en-CA" altLang="en-US" dirty="0" smtClean="0"/>
              <a:t>                      </a:t>
            </a:r>
            <a:r>
              <a:rPr lang="en-CA" altLang="en-US" sz="2400" dirty="0" smtClean="0"/>
              <a:t>a</a:t>
            </a:r>
            <a:r>
              <a:rPr lang="en-CA" altLang="en-US" sz="2400" baseline="30000" dirty="0" smtClean="0"/>
              <a:t>2</a:t>
            </a:r>
            <a:r>
              <a:rPr lang="en-CA" altLang="en-US" sz="2400" dirty="0" smtClean="0"/>
              <a:t>+b</a:t>
            </a:r>
            <a:r>
              <a:rPr lang="en-CA" altLang="en-US" sz="2400" baseline="30000" dirty="0" smtClean="0"/>
              <a:t>2</a:t>
            </a:r>
            <a:r>
              <a:rPr lang="en-CA" altLang="en-US" sz="2400" dirty="0" smtClean="0"/>
              <a:t>=c</a:t>
            </a:r>
            <a:r>
              <a:rPr lang="en-CA" altLang="en-US" sz="2400" baseline="30000" dirty="0" smtClean="0"/>
              <a:t>2</a:t>
            </a:r>
          </a:p>
          <a:p>
            <a:r>
              <a:rPr lang="en-CA" altLang="en-US" sz="2400" dirty="0" smtClean="0"/>
              <a:t>                              A = A</a:t>
            </a:r>
          </a:p>
          <a:p>
            <a:r>
              <a:rPr lang="en-CA" altLang="en-US" baseline="30000" dirty="0"/>
              <a:t> </a:t>
            </a:r>
            <a:r>
              <a:rPr lang="en-CA" altLang="en-US" baseline="30000" dirty="0" smtClean="0"/>
              <a:t>                               </a:t>
            </a:r>
            <a:r>
              <a:rPr lang="en-CA" altLang="en-US" sz="2400" dirty="0" smtClean="0"/>
              <a:t>Bachelors are unmarried</a:t>
            </a:r>
            <a:endParaRPr lang="en-CA" altLang="en-US" sz="2400" dirty="0" smtClean="0"/>
          </a:p>
          <a:p>
            <a:endParaRPr lang="en-CA" altLang="en-US" dirty="0" smtClean="0"/>
          </a:p>
          <a:p>
            <a:r>
              <a:rPr lang="en-CA" altLang="en-US" sz="2400" b="1" dirty="0" smtClean="0"/>
              <a:t>Synthetic</a:t>
            </a:r>
            <a:r>
              <a:rPr lang="en-CA" altLang="en-US" dirty="0" smtClean="0"/>
              <a:t>		</a:t>
            </a:r>
            <a:r>
              <a:rPr lang="en-CA" altLang="en-US" dirty="0"/>
              <a:t> </a:t>
            </a:r>
            <a:r>
              <a:rPr lang="en-CA" altLang="en-US" dirty="0" smtClean="0"/>
              <a:t>                   </a:t>
            </a:r>
            <a:r>
              <a:rPr lang="en-CA" altLang="en-US" sz="2400" dirty="0" smtClean="0"/>
              <a:t>(Some) fire </a:t>
            </a:r>
            <a:r>
              <a:rPr lang="en-CA" altLang="en-US" sz="2400" dirty="0" smtClean="0"/>
              <a:t>burns</a:t>
            </a:r>
          </a:p>
          <a:p>
            <a:r>
              <a:rPr lang="en-CA" altLang="en-US" dirty="0" smtClean="0"/>
              <a:t>                                                </a:t>
            </a:r>
            <a:r>
              <a:rPr lang="en-CA" altLang="en-US" dirty="0" smtClean="0"/>
              <a:t>  </a:t>
            </a:r>
            <a:r>
              <a:rPr lang="en-CA" altLang="en-US" sz="2400" dirty="0" smtClean="0"/>
              <a:t>1</a:t>
            </a:r>
            <a:r>
              <a:rPr lang="en-CA" altLang="en-US" sz="2400" baseline="30000" dirty="0" smtClean="0"/>
              <a:t>st</a:t>
            </a:r>
            <a:r>
              <a:rPr lang="en-CA" altLang="en-US" sz="2400" dirty="0" smtClean="0"/>
              <a:t> “Law” </a:t>
            </a:r>
            <a:r>
              <a:rPr lang="en-CA" altLang="en-US" sz="2400" dirty="0" smtClean="0"/>
              <a:t>of </a:t>
            </a:r>
            <a:r>
              <a:rPr lang="en-CA" altLang="en-US" sz="2400" dirty="0" smtClean="0"/>
              <a:t>Newton, </a:t>
            </a:r>
          </a:p>
          <a:p>
            <a:r>
              <a:rPr lang="en-CA" altLang="en-US" sz="2400" dirty="0"/>
              <a:t> </a:t>
            </a:r>
            <a:r>
              <a:rPr lang="en-CA" altLang="en-US" sz="2400" dirty="0" smtClean="0"/>
              <a:t>                                                                  “law” of gravity</a:t>
            </a:r>
            <a:endParaRPr lang="en-CA" altLang="en-US" sz="2400" dirty="0" smtClean="0"/>
          </a:p>
          <a:p>
            <a:endParaRPr lang="en-CA" altLang="en-US" dirty="0" smtClean="0"/>
          </a:p>
          <a:p>
            <a:pPr lvl="2"/>
            <a:endParaRPr lang="en-CA" altLang="en-US" dirty="0" smtClean="0"/>
          </a:p>
        </p:txBody>
      </p:sp>
      <p:sp>
        <p:nvSpPr>
          <p:cNvPr id="2" name="TextBox 1"/>
          <p:cNvSpPr txBox="1"/>
          <p:nvPr/>
        </p:nvSpPr>
        <p:spPr>
          <a:xfrm>
            <a:off x="4448175" y="4819650"/>
            <a:ext cx="450764" cy="707886"/>
          </a:xfrm>
          <a:prstGeom prst="rect">
            <a:avLst/>
          </a:prstGeom>
          <a:noFill/>
        </p:spPr>
        <p:txBody>
          <a:bodyPr wrap="none" rtlCol="0">
            <a:spAutoFit/>
          </a:bodyPr>
          <a:lstStyle/>
          <a:p>
            <a:r>
              <a:rPr lang="en-US" sz="4000" dirty="0" smtClean="0"/>
              <a:t>X</a:t>
            </a:r>
            <a:endParaRPr lang="en-US" sz="4000" dirty="0"/>
          </a:p>
        </p:txBody>
      </p:sp>
      <p:sp>
        <p:nvSpPr>
          <p:cNvPr id="6" name="TextBox 5"/>
          <p:cNvSpPr txBox="1"/>
          <p:nvPr/>
        </p:nvSpPr>
        <p:spPr>
          <a:xfrm>
            <a:off x="7175543" y="2548314"/>
            <a:ext cx="450764" cy="707886"/>
          </a:xfrm>
          <a:prstGeom prst="rect">
            <a:avLst/>
          </a:prstGeom>
          <a:noFill/>
        </p:spPr>
        <p:txBody>
          <a:bodyPr wrap="none" rtlCol="0">
            <a:spAutoFit/>
          </a:bodyPr>
          <a:lstStyle/>
          <a:p>
            <a:r>
              <a:rPr lang="en-US" sz="4000" dirty="0" smtClean="0"/>
              <a:t>X</a:t>
            </a:r>
            <a:endParaRPr lang="en-US" sz="4000" dirty="0"/>
          </a:p>
        </p:txBody>
      </p:sp>
    </p:spTree>
    <p:extLst>
      <p:ext uri="{BB962C8B-B14F-4D97-AF65-F5344CB8AC3E}">
        <p14:creationId xmlns:p14="http://schemas.microsoft.com/office/powerpoint/2010/main" val="26353175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smtClean="0"/>
              <a:t>Is fire </a:t>
            </a:r>
            <a:r>
              <a:rPr lang="en-US" i="1" dirty="0" smtClean="0"/>
              <a:t>necessarily</a:t>
            </a:r>
            <a:r>
              <a:rPr lang="en-US" dirty="0" smtClean="0"/>
              <a:t> hot?]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Recall Kant:</a:t>
            </a:r>
          </a:p>
          <a:p>
            <a:pPr lvl="1"/>
            <a:r>
              <a:rPr lang="en-US" dirty="0" smtClean="0"/>
              <a:t>“But </a:t>
            </a:r>
            <a:r>
              <a:rPr lang="en-US" dirty="0"/>
              <a:t>all attempts to extend our knowledge of objects by establishing something in regard to them </a:t>
            </a:r>
            <a:r>
              <a:rPr lang="en-US" i="1" dirty="0"/>
              <a:t>a priori</a:t>
            </a:r>
            <a:r>
              <a:rPr lang="en-US" dirty="0"/>
              <a:t>, by means of concepts, have, on this assumption, ended in failure</a:t>
            </a:r>
            <a:r>
              <a:rPr lang="en-US" dirty="0" smtClean="0"/>
              <a:t>.”</a:t>
            </a:r>
          </a:p>
          <a:p>
            <a:r>
              <a:rPr lang="en-US" dirty="0" smtClean="0"/>
              <a:t>I.e., to say that “fire is necessarily hot”—is to suppose that the concept is derived from the object (object </a:t>
            </a:r>
            <a:r>
              <a:rPr lang="en-US" dirty="0" smtClean="0">
                <a:sym typeface="Wingdings" panose="05000000000000000000" pitchFamily="2" charset="2"/>
              </a:rPr>
              <a:t> subject)</a:t>
            </a:r>
            <a:endParaRPr lang="en-US" dirty="0" smtClean="0"/>
          </a:p>
          <a:p>
            <a:pPr lvl="1"/>
            <a:r>
              <a:rPr lang="en-US" dirty="0" smtClean="0"/>
              <a:t>But Hume shows that the objects of experience are individual experiences,  </a:t>
            </a:r>
          </a:p>
          <a:p>
            <a:pPr lvl="1"/>
            <a:r>
              <a:rPr lang="en-US" dirty="0" smtClean="0"/>
              <a:t>which we generalize on the basis of limited experience</a:t>
            </a:r>
          </a:p>
          <a:p>
            <a:pPr lvl="1"/>
            <a:r>
              <a:rPr lang="en-US" dirty="0" smtClean="0"/>
              <a:t>And no universally valid knowledge, as in scientific laws, can be derived from such a basis</a:t>
            </a:r>
          </a:p>
        </p:txBody>
      </p:sp>
      <p:sp>
        <p:nvSpPr>
          <p:cNvPr id="4" name="Slide Number Placeholder 3"/>
          <p:cNvSpPr>
            <a:spLocks noGrp="1"/>
          </p:cNvSpPr>
          <p:nvPr>
            <p:ph type="sldNum" sz="quarter" idx="12"/>
          </p:nvPr>
        </p:nvSpPr>
        <p:spPr/>
        <p:txBody>
          <a:bodyPr/>
          <a:lstStyle/>
          <a:p>
            <a:fld id="{16FBAE34-108B-4256-A6F0-223F0DE40DFE}" type="slidenum">
              <a:rPr lang="en-US" smtClean="0"/>
              <a:t>107</a:t>
            </a:fld>
            <a:endParaRPr lang="en-US"/>
          </a:p>
        </p:txBody>
      </p:sp>
    </p:spTree>
    <p:extLst>
      <p:ext uri="{BB962C8B-B14F-4D97-AF65-F5344CB8AC3E}">
        <p14:creationId xmlns:p14="http://schemas.microsoft.com/office/powerpoint/2010/main" val="10541653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[Kant replies to Hume]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Kant </a:t>
            </a:r>
            <a:r>
              <a:rPr lang="en-US" dirty="0"/>
              <a:t>replied that some truths are “a priori synthetic” </a:t>
            </a:r>
          </a:p>
          <a:p>
            <a:pPr lvl="1"/>
            <a:r>
              <a:rPr lang="en-US" dirty="0"/>
              <a:t>E.g., objects exist in time and space, and are governed by causal laws</a:t>
            </a:r>
          </a:p>
          <a:p>
            <a:pPr lvl="1"/>
            <a:r>
              <a:rPr lang="en-US" dirty="0"/>
              <a:t>Such categories are </a:t>
            </a:r>
            <a:r>
              <a:rPr lang="en-US" i="1" dirty="0"/>
              <a:t>presupposed</a:t>
            </a:r>
            <a:r>
              <a:rPr lang="en-US" dirty="0"/>
              <a:t> to our empirical sciences, not derived from experience</a:t>
            </a:r>
          </a:p>
          <a:p>
            <a:r>
              <a:rPr lang="en-US" dirty="0"/>
              <a:t>And </a:t>
            </a:r>
            <a:r>
              <a:rPr lang="en-US" dirty="0" smtClean="0"/>
              <a:t>since they condition science </a:t>
            </a:r>
            <a:r>
              <a:rPr lang="en-US" i="1" dirty="0" smtClean="0"/>
              <a:t>a priori </a:t>
            </a:r>
            <a:r>
              <a:rPr lang="en-US" dirty="0" smtClean="0"/>
              <a:t>it is impossible to say that </a:t>
            </a:r>
            <a:r>
              <a:rPr lang="en-US" i="1" dirty="0" smtClean="0"/>
              <a:t>reality in itself </a:t>
            </a:r>
            <a:r>
              <a:rPr lang="en-US" dirty="0" smtClean="0"/>
              <a:t>consists </a:t>
            </a:r>
          </a:p>
          <a:p>
            <a:pPr lvl="1"/>
            <a:r>
              <a:rPr lang="en-US" dirty="0" smtClean="0"/>
              <a:t>in individual things </a:t>
            </a:r>
          </a:p>
          <a:p>
            <a:pPr lvl="1"/>
            <a:r>
              <a:rPr lang="en-US" dirty="0" smtClean="0"/>
              <a:t>separated in space </a:t>
            </a:r>
          </a:p>
          <a:p>
            <a:pPr lvl="1"/>
            <a:r>
              <a:rPr lang="en-US" dirty="0" smtClean="0"/>
              <a:t>moving in time, </a:t>
            </a:r>
          </a:p>
          <a:p>
            <a:pPr lvl="1"/>
            <a:r>
              <a:rPr lang="en-US" dirty="0" smtClean="0"/>
              <a:t>and governed by causal laws</a:t>
            </a:r>
          </a:p>
          <a:p>
            <a:r>
              <a:rPr lang="en-US" dirty="0" smtClean="0"/>
              <a:t>Our science is phenomenal, about appearances-for-us,</a:t>
            </a:r>
          </a:p>
          <a:p>
            <a:r>
              <a:rPr lang="en-US" dirty="0" smtClean="0"/>
              <a:t> and we can never know things as they are in themselves</a:t>
            </a:r>
            <a:endParaRPr lang="en-US" dirty="0"/>
          </a:p>
          <a:p>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108</a:t>
            </a:fld>
            <a:endParaRPr lang="en-US"/>
          </a:p>
        </p:txBody>
      </p:sp>
    </p:spTree>
    <p:extLst>
      <p:ext uri="{BB962C8B-B14F-4D97-AF65-F5344CB8AC3E}">
        <p14:creationId xmlns:p14="http://schemas.microsoft.com/office/powerpoint/2010/main" val="39804565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[Universal and necessary knowledge that is not just analytic or tautological: science]</a:t>
            </a:r>
            <a:endParaRPr lang="en-US" dirty="0"/>
          </a:p>
        </p:txBody>
      </p:sp>
      <p:sp>
        <p:nvSpPr>
          <p:cNvPr id="3" name="Content Placeholder 2"/>
          <p:cNvSpPr>
            <a:spLocks noGrp="1"/>
          </p:cNvSpPr>
          <p:nvPr>
            <p:ph idx="1"/>
          </p:nvPr>
        </p:nvSpPr>
        <p:spPr/>
        <p:txBody>
          <a:bodyPr>
            <a:normAutofit lnSpcReduction="10000"/>
          </a:bodyPr>
          <a:lstStyle/>
          <a:p>
            <a:r>
              <a:rPr lang="en-US" dirty="0"/>
              <a:t>Kant concludes: we </a:t>
            </a:r>
            <a:r>
              <a:rPr lang="en-US" i="1" dirty="0"/>
              <a:t>can</a:t>
            </a:r>
            <a:r>
              <a:rPr lang="en-US" dirty="0"/>
              <a:t> attain universal and necessary knowledge </a:t>
            </a:r>
            <a:endParaRPr lang="en-US" dirty="0" smtClean="0"/>
          </a:p>
          <a:p>
            <a:pPr lvl="1"/>
            <a:r>
              <a:rPr lang="en-US" dirty="0" smtClean="0"/>
              <a:t>if </a:t>
            </a:r>
            <a:r>
              <a:rPr lang="en-US" dirty="0"/>
              <a:t>we suppose that the objects of experience are determined by our </a:t>
            </a:r>
            <a:r>
              <a:rPr lang="en-US" dirty="0" smtClean="0"/>
              <a:t>concepts</a:t>
            </a:r>
          </a:p>
          <a:p>
            <a:pPr lvl="1"/>
            <a:r>
              <a:rPr lang="en-US" dirty="0" smtClean="0"/>
              <a:t>Subject </a:t>
            </a:r>
            <a:r>
              <a:rPr lang="en-US" dirty="0" smtClean="0">
                <a:sym typeface="Wingdings" panose="05000000000000000000" pitchFamily="2" charset="2"/>
              </a:rPr>
              <a:t> object</a:t>
            </a:r>
            <a:endParaRPr lang="en-US" dirty="0"/>
          </a:p>
          <a:p>
            <a:r>
              <a:rPr lang="en-US" dirty="0"/>
              <a:t>But then we have to give up the notion that </a:t>
            </a:r>
            <a:r>
              <a:rPr lang="en-US" dirty="0" smtClean="0"/>
              <a:t>science represents reality </a:t>
            </a:r>
            <a:r>
              <a:rPr lang="en-US" dirty="0"/>
              <a:t>as it is in itself</a:t>
            </a:r>
          </a:p>
          <a:p>
            <a:pPr lvl="1"/>
            <a:r>
              <a:rPr lang="en-US" dirty="0"/>
              <a:t>All we know consists in appearances for us, shaped by our ways of knowing</a:t>
            </a:r>
          </a:p>
          <a:p>
            <a:pPr lvl="1"/>
            <a:r>
              <a:rPr lang="en-US" dirty="0" smtClean="0"/>
              <a:t>We cannot know</a:t>
            </a:r>
            <a:r>
              <a:rPr lang="en-US" dirty="0" smtClean="0"/>
              <a:t> </a:t>
            </a:r>
            <a:r>
              <a:rPr lang="en-US" dirty="0"/>
              <a:t>things as they are in themselves. </a:t>
            </a:r>
            <a:endParaRPr lang="en-US" dirty="0" smtClean="0"/>
          </a:p>
          <a:p>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109</a:t>
            </a:fld>
            <a:endParaRPr lang="en-US"/>
          </a:p>
        </p:txBody>
      </p:sp>
    </p:spTree>
    <p:extLst>
      <p:ext uri="{BB962C8B-B14F-4D97-AF65-F5344CB8AC3E}">
        <p14:creationId xmlns:p14="http://schemas.microsoft.com/office/powerpoint/2010/main" val="213315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sentence true?</a:t>
            </a:r>
            <a:endParaRPr lang="en-US" dirty="0"/>
          </a:p>
        </p:txBody>
      </p:sp>
      <p:sp>
        <p:nvSpPr>
          <p:cNvPr id="3" name="Content Placeholder 2"/>
          <p:cNvSpPr>
            <a:spLocks noGrp="1"/>
          </p:cNvSpPr>
          <p:nvPr>
            <p:ph idx="1"/>
          </p:nvPr>
        </p:nvSpPr>
        <p:spPr/>
        <p:txBody>
          <a:bodyPr>
            <a:normAutofit lnSpcReduction="10000"/>
          </a:bodyPr>
          <a:lstStyle/>
          <a:p>
            <a:r>
              <a:rPr lang="en-US" dirty="0" smtClean="0"/>
              <a:t>Searle’s </a:t>
            </a:r>
            <a:r>
              <a:rPr lang="en-US" dirty="0" err="1" smtClean="0"/>
              <a:t>correspondism</a:t>
            </a:r>
            <a:endParaRPr lang="en-US" dirty="0" smtClean="0"/>
          </a:p>
          <a:p>
            <a:pPr lvl="1"/>
            <a:r>
              <a:rPr lang="en-US" dirty="0"/>
              <a:t>e</a:t>
            </a:r>
            <a:r>
              <a:rPr lang="en-US" dirty="0" smtClean="0"/>
              <a:t>ntails a relation between sentences and states-of-affairs or facts</a:t>
            </a:r>
          </a:p>
          <a:p>
            <a:pPr lvl="1"/>
            <a:r>
              <a:rPr lang="en-US" dirty="0" smtClean="0"/>
              <a:t>And so he rejects Wilfred </a:t>
            </a:r>
            <a:r>
              <a:rPr lang="en-US" dirty="0" err="1" smtClean="0"/>
              <a:t>Sellar’s</a:t>
            </a:r>
            <a:r>
              <a:rPr lang="en-US" dirty="0" smtClean="0"/>
              <a:t> claim that “[s]</a:t>
            </a:r>
            <a:r>
              <a:rPr lang="en-US" dirty="0" err="1" smtClean="0"/>
              <a:t>emantical</a:t>
            </a:r>
            <a:r>
              <a:rPr lang="en-US" dirty="0" smtClean="0"/>
              <a:t> statements” or attributions of truth “do not assert relations between linguistic and extra-linguistic items”</a:t>
            </a:r>
          </a:p>
          <a:p>
            <a:pPr lvl="1"/>
            <a:r>
              <a:rPr lang="en-US" dirty="0" smtClean="0"/>
              <a:t>And he rejects Davidson’s claim that “[n]</a:t>
            </a:r>
            <a:r>
              <a:rPr lang="en-US" dirty="0" err="1" smtClean="0"/>
              <a:t>othing</a:t>
            </a:r>
            <a:r>
              <a:rPr lang="en-US" dirty="0" smtClean="0"/>
              <a:t>, no </a:t>
            </a:r>
            <a:r>
              <a:rPr lang="en-US" i="1" dirty="0" smtClean="0"/>
              <a:t>thing</a:t>
            </a:r>
            <a:r>
              <a:rPr lang="en-US" dirty="0" smtClean="0"/>
              <a:t>, makes sentences and theories true; not experience … not the world, can make a sentence true.”</a:t>
            </a:r>
          </a:p>
          <a:p>
            <a:pPr lvl="1"/>
            <a:r>
              <a:rPr lang="en-US" dirty="0" smtClean="0"/>
              <a:t>And Peter </a:t>
            </a:r>
            <a:r>
              <a:rPr lang="en-US" dirty="0" err="1" smtClean="0"/>
              <a:t>Strawson</a:t>
            </a:r>
            <a:r>
              <a:rPr lang="en-US" dirty="0" smtClean="0"/>
              <a:t>: the trouble with the correspondence theory is its “misrepresentation of correspondence between statement and fact as a </a:t>
            </a:r>
            <a:r>
              <a:rPr lang="en-US" i="1" dirty="0" smtClean="0"/>
              <a:t>relation</a:t>
            </a:r>
            <a:r>
              <a:rPr lang="en-US" dirty="0" smtClean="0"/>
              <a:t>.”</a:t>
            </a:r>
          </a:p>
          <a:p>
            <a:pPr lvl="1"/>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11</a:t>
            </a:fld>
            <a:endParaRPr lang="en-US"/>
          </a:p>
        </p:txBody>
      </p:sp>
    </p:spTree>
    <p:extLst>
      <p:ext uri="{BB962C8B-B14F-4D97-AF65-F5344CB8AC3E}">
        <p14:creationId xmlns:p14="http://schemas.microsoft.com/office/powerpoint/2010/main" val="36102318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1E0AAD-C08E-452D-B990-0127515B98E5}" type="slidenum">
              <a:rPr lang="en-US" altLang="en-US">
                <a:solidFill>
                  <a:srgbClr val="898989"/>
                </a:solidFill>
              </a:rPr>
              <a:pPr/>
              <a:t>110</a:t>
            </a:fld>
            <a:endParaRPr lang="en-US" altLang="en-US">
              <a:solidFill>
                <a:srgbClr val="898989"/>
              </a:solidFill>
            </a:endParaRPr>
          </a:p>
        </p:txBody>
      </p:sp>
      <p:sp>
        <p:nvSpPr>
          <p:cNvPr id="37891" name="Content Placeholder 2"/>
          <p:cNvSpPr>
            <a:spLocks noGrp="1"/>
          </p:cNvSpPr>
          <p:nvPr>
            <p:ph idx="4294967295"/>
          </p:nvPr>
        </p:nvSpPr>
        <p:spPr>
          <a:xfrm>
            <a:off x="1981200" y="990601"/>
            <a:ext cx="8229600" cy="5135563"/>
          </a:xfrm>
        </p:spPr>
        <p:txBody>
          <a:bodyPr>
            <a:normAutofit fontScale="92500" lnSpcReduction="20000"/>
          </a:bodyPr>
          <a:lstStyle/>
          <a:p>
            <a:endParaRPr lang="en-CA" altLang="en-US" dirty="0" smtClean="0"/>
          </a:p>
          <a:p>
            <a:r>
              <a:rPr lang="en-CA" altLang="en-US" dirty="0" smtClean="0"/>
              <a:t> 		     </a:t>
            </a:r>
            <a:r>
              <a:rPr lang="en-CA" altLang="en-US" sz="2400" b="1" i="1" dirty="0" smtClean="0"/>
              <a:t>A Priori </a:t>
            </a:r>
            <a:r>
              <a:rPr lang="en-CA" altLang="en-US" b="1" dirty="0" smtClean="0"/>
              <a:t>		</a:t>
            </a:r>
            <a:r>
              <a:rPr lang="en-CA" altLang="en-US" b="1" dirty="0" smtClean="0"/>
              <a:t>    </a:t>
            </a:r>
            <a:r>
              <a:rPr lang="en-CA" altLang="en-US" sz="2400" b="1" i="1" dirty="0" smtClean="0"/>
              <a:t>A </a:t>
            </a:r>
            <a:r>
              <a:rPr lang="en-CA" altLang="en-US" sz="2400" b="1" i="1" dirty="0" smtClean="0"/>
              <a:t>Posteriori </a:t>
            </a:r>
          </a:p>
          <a:p>
            <a:endParaRPr lang="en-CA" altLang="en-US" dirty="0" smtClean="0"/>
          </a:p>
          <a:p>
            <a:r>
              <a:rPr lang="en-CA" altLang="en-US" sz="2400" b="1" dirty="0" smtClean="0"/>
              <a:t>Analytic</a:t>
            </a:r>
            <a:r>
              <a:rPr lang="en-CA" altLang="en-US" dirty="0" smtClean="0"/>
              <a:t>	    </a:t>
            </a:r>
            <a:r>
              <a:rPr lang="en-CA" altLang="en-US" sz="2400" dirty="0"/>
              <a:t>Bachelors are unmarried</a:t>
            </a:r>
            <a:r>
              <a:rPr lang="en-CA" altLang="en-US" sz="2400" dirty="0" smtClean="0"/>
              <a:t/>
            </a:r>
            <a:br>
              <a:rPr lang="en-CA" altLang="en-US" sz="2400" dirty="0" smtClean="0"/>
            </a:br>
            <a:r>
              <a:rPr lang="en-CA" altLang="en-US" dirty="0" smtClean="0"/>
              <a:t>		</a:t>
            </a:r>
            <a:r>
              <a:rPr lang="en-CA" altLang="en-US" dirty="0" smtClean="0"/>
              <a:t>    </a:t>
            </a:r>
            <a:r>
              <a:rPr lang="en-CA" altLang="en-US" sz="2400" dirty="0" smtClean="0"/>
              <a:t>A </a:t>
            </a:r>
            <a:r>
              <a:rPr lang="en-CA" altLang="en-US" sz="2400" dirty="0"/>
              <a:t>= A (Logical </a:t>
            </a:r>
            <a:r>
              <a:rPr lang="en-CA" altLang="en-US" sz="2400" dirty="0" smtClean="0"/>
              <a:t>principles)</a:t>
            </a:r>
            <a:endParaRPr lang="en-CA" altLang="en-US" sz="2400" dirty="0" smtClean="0"/>
          </a:p>
          <a:p>
            <a:endParaRPr lang="en-CA" altLang="en-US" sz="2400" dirty="0" smtClean="0"/>
          </a:p>
          <a:p>
            <a:endParaRPr lang="en-CA" altLang="en-US" dirty="0" smtClean="0"/>
          </a:p>
          <a:p>
            <a:r>
              <a:rPr lang="en-CA" altLang="en-US" sz="2400" b="1" dirty="0" smtClean="0"/>
              <a:t>Synthetic</a:t>
            </a:r>
            <a:r>
              <a:rPr lang="en-CA" altLang="en-US" dirty="0" smtClean="0"/>
              <a:t>	</a:t>
            </a:r>
            <a:r>
              <a:rPr lang="en-CA" altLang="en-US" sz="2400" dirty="0" smtClean="0"/>
              <a:t>3+2=5 </a:t>
            </a:r>
            <a:r>
              <a:rPr lang="en-CA" altLang="en-US" dirty="0" smtClean="0"/>
              <a:t>                          </a:t>
            </a:r>
            <a:r>
              <a:rPr lang="en-CA" altLang="en-US" sz="2400" dirty="0" smtClean="0"/>
              <a:t>This </a:t>
            </a:r>
            <a:r>
              <a:rPr lang="en-CA" altLang="en-US" sz="2400" dirty="0"/>
              <a:t>stove is </a:t>
            </a:r>
            <a:r>
              <a:rPr lang="en-CA" altLang="en-US" sz="2400" dirty="0" smtClean="0"/>
              <a:t>hot</a:t>
            </a:r>
          </a:p>
          <a:p>
            <a:r>
              <a:rPr lang="en-CA" altLang="en-US" sz="2400" dirty="0" smtClean="0"/>
              <a:t>                          a</a:t>
            </a:r>
            <a:r>
              <a:rPr lang="en-CA" altLang="en-US" sz="2400" baseline="30000" dirty="0" smtClean="0"/>
              <a:t>2</a:t>
            </a:r>
            <a:r>
              <a:rPr lang="en-CA" altLang="en-US" sz="2400" dirty="0" smtClean="0"/>
              <a:t>+b</a:t>
            </a:r>
            <a:r>
              <a:rPr lang="en-CA" altLang="en-US" sz="2400" baseline="30000" dirty="0" smtClean="0"/>
              <a:t>2</a:t>
            </a:r>
            <a:r>
              <a:rPr lang="en-CA" altLang="en-US" sz="2400" dirty="0" smtClean="0"/>
              <a:t>=c</a:t>
            </a:r>
            <a:r>
              <a:rPr lang="en-CA" altLang="en-US" sz="2400" baseline="30000" dirty="0" smtClean="0"/>
              <a:t>2</a:t>
            </a:r>
            <a:r>
              <a:rPr lang="en-CA" altLang="en-US" sz="2400" dirty="0" smtClean="0"/>
              <a:t>                              </a:t>
            </a:r>
          </a:p>
          <a:p>
            <a:r>
              <a:rPr lang="en-CA" altLang="en-US" sz="2400" dirty="0" smtClean="0"/>
              <a:t>                          1</a:t>
            </a:r>
            <a:r>
              <a:rPr lang="en-CA" altLang="en-US" sz="2400" baseline="30000" dirty="0" smtClean="0"/>
              <a:t>st</a:t>
            </a:r>
            <a:r>
              <a:rPr lang="en-CA" altLang="en-US" sz="2400" dirty="0" smtClean="0"/>
              <a:t> </a:t>
            </a:r>
            <a:r>
              <a:rPr lang="en-CA" altLang="en-US" sz="2400" dirty="0"/>
              <a:t>Law of </a:t>
            </a:r>
            <a:r>
              <a:rPr lang="en-CA" altLang="en-US" sz="2400" dirty="0" smtClean="0"/>
              <a:t>Newton</a:t>
            </a:r>
          </a:p>
          <a:p>
            <a:r>
              <a:rPr lang="en-CA" altLang="en-US" sz="2400" dirty="0"/>
              <a:t> </a:t>
            </a:r>
            <a:r>
              <a:rPr lang="en-CA" altLang="en-US" sz="2400" dirty="0" smtClean="0"/>
              <a:t>                         Law of gravity</a:t>
            </a:r>
          </a:p>
          <a:p>
            <a:r>
              <a:rPr lang="en-CA" altLang="en-US" sz="2400" dirty="0"/>
              <a:t> </a:t>
            </a:r>
            <a:r>
              <a:rPr lang="en-CA" altLang="en-US" sz="2400" dirty="0" smtClean="0"/>
              <a:t>                         Fire necessarily burns</a:t>
            </a:r>
            <a:endParaRPr lang="en-CA" altLang="en-US" sz="2400" dirty="0"/>
          </a:p>
          <a:p>
            <a:endParaRPr lang="en-CA" altLang="en-US" sz="2400" dirty="0"/>
          </a:p>
          <a:p>
            <a:endParaRPr lang="en-CA" altLang="en-US" sz="2400" baseline="30000" dirty="0"/>
          </a:p>
          <a:p>
            <a:endParaRPr lang="en-CA" altLang="en-US" dirty="0" smtClean="0"/>
          </a:p>
          <a:p>
            <a:pPr lvl="2"/>
            <a:endParaRPr lang="en-CA" altLang="en-US" dirty="0" smtClean="0"/>
          </a:p>
        </p:txBody>
      </p:sp>
      <p:sp>
        <p:nvSpPr>
          <p:cNvPr id="3" name="TextBox 2"/>
          <p:cNvSpPr txBox="1"/>
          <p:nvPr/>
        </p:nvSpPr>
        <p:spPr>
          <a:xfrm>
            <a:off x="7886700" y="2686050"/>
            <a:ext cx="450764" cy="707886"/>
          </a:xfrm>
          <a:prstGeom prst="rect">
            <a:avLst/>
          </a:prstGeom>
          <a:noFill/>
        </p:spPr>
        <p:txBody>
          <a:bodyPr wrap="none" rtlCol="0">
            <a:spAutoFit/>
          </a:bodyPr>
          <a:lstStyle/>
          <a:p>
            <a:r>
              <a:rPr lang="en-US" sz="4000" dirty="0" smtClean="0"/>
              <a:t>X</a:t>
            </a:r>
            <a:endParaRPr lang="en-US" sz="4000" dirty="0"/>
          </a:p>
        </p:txBody>
      </p:sp>
    </p:spTree>
    <p:extLst>
      <p:ext uri="{BB962C8B-B14F-4D97-AF65-F5344CB8AC3E}">
        <p14:creationId xmlns:p14="http://schemas.microsoft.com/office/powerpoint/2010/main" val="5519620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[Hegel replies to Kant]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Hegel asked : how does Kant even know what the a priori categories themselves are? </a:t>
            </a:r>
          </a:p>
          <a:p>
            <a:pPr lvl="1"/>
            <a:r>
              <a:rPr lang="en-US" dirty="0" smtClean="0"/>
              <a:t>If </a:t>
            </a:r>
            <a:r>
              <a:rPr lang="en-US" u="sng" dirty="0" smtClean="0"/>
              <a:t>all</a:t>
            </a:r>
            <a:r>
              <a:rPr lang="en-US" dirty="0" smtClean="0"/>
              <a:t> </a:t>
            </a:r>
            <a:r>
              <a:rPr lang="en-US" dirty="0" smtClean="0"/>
              <a:t>knowledge </a:t>
            </a:r>
            <a:r>
              <a:rPr lang="en-US" dirty="0" smtClean="0"/>
              <a:t>is governed by </a:t>
            </a:r>
            <a:r>
              <a:rPr lang="en-US" i="1" dirty="0" smtClean="0"/>
              <a:t>a priori </a:t>
            </a:r>
            <a:r>
              <a:rPr lang="en-US" dirty="0" smtClean="0"/>
              <a:t>categories in such a way that we can never know the nature of the objects we are thinking about</a:t>
            </a:r>
          </a:p>
          <a:p>
            <a:pPr lvl="1"/>
            <a:r>
              <a:rPr lang="en-US" dirty="0"/>
              <a:t>t</a:t>
            </a:r>
            <a:r>
              <a:rPr lang="en-US" dirty="0" smtClean="0"/>
              <a:t>hen this should apply to our knowledge of the categories themselves</a:t>
            </a:r>
          </a:p>
          <a:p>
            <a:pPr lvl="1"/>
            <a:r>
              <a:rPr lang="en-US" dirty="0" smtClean="0"/>
              <a:t>If we know categories themselves only through categories, then we cannot know categories as they are in themselves</a:t>
            </a:r>
          </a:p>
          <a:p>
            <a:r>
              <a:rPr lang="en-US" dirty="0" smtClean="0"/>
              <a:t>But Kant supposes that we </a:t>
            </a:r>
            <a:r>
              <a:rPr lang="en-US" i="1" dirty="0" smtClean="0"/>
              <a:t>can</a:t>
            </a:r>
            <a:r>
              <a:rPr lang="en-US" dirty="0" smtClean="0"/>
              <a:t> know these categories, by reflecting on how our mind works</a:t>
            </a:r>
          </a:p>
          <a:p>
            <a:pPr lvl="1"/>
            <a:r>
              <a:rPr lang="en-US" dirty="0" smtClean="0"/>
              <a:t>Kant thus slides back to Hume, and supposes that we have direct, empirical knowledge of the categories themselves, </a:t>
            </a:r>
          </a:p>
          <a:p>
            <a:pPr lvl="1"/>
            <a:r>
              <a:rPr lang="en-US" dirty="0" smtClean="0"/>
              <a:t>but then we can never say they are universal and necessary</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111</a:t>
            </a:fld>
            <a:endParaRPr lang="en-US"/>
          </a:p>
        </p:txBody>
      </p:sp>
    </p:spTree>
    <p:extLst>
      <p:ext uri="{BB962C8B-B14F-4D97-AF65-F5344CB8AC3E}">
        <p14:creationId xmlns:p14="http://schemas.microsoft.com/office/powerpoint/2010/main" val="3545571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Foucault’s Kantian supposition </a:t>
            </a:r>
            <a:endParaRPr lang="en-US" dirty="0"/>
          </a:p>
        </p:txBody>
      </p:sp>
      <p:sp>
        <p:nvSpPr>
          <p:cNvPr id="3" name="Content Placeholder 2"/>
          <p:cNvSpPr>
            <a:spLocks noGrp="1"/>
          </p:cNvSpPr>
          <p:nvPr>
            <p:ph idx="1"/>
          </p:nvPr>
        </p:nvSpPr>
        <p:spPr/>
        <p:txBody>
          <a:bodyPr>
            <a:normAutofit/>
          </a:bodyPr>
          <a:lstStyle/>
          <a:p>
            <a:r>
              <a:rPr lang="en-US" dirty="0" smtClean="0"/>
              <a:t>So if for Foucault we only know “reality” within “regimes of truth”</a:t>
            </a:r>
          </a:p>
          <a:p>
            <a:pPr lvl="1"/>
            <a:r>
              <a:rPr lang="en-US" dirty="0" smtClean="0"/>
              <a:t>How do we get any objective picture of these regimes themselves?</a:t>
            </a:r>
          </a:p>
          <a:p>
            <a:r>
              <a:rPr lang="en-US" dirty="0" smtClean="0"/>
              <a:t>Foucault examines the shift between the medieval worldview and the one opened up by Galileo</a:t>
            </a:r>
          </a:p>
          <a:p>
            <a:pPr lvl="1"/>
            <a:r>
              <a:rPr lang="en-US" dirty="0" smtClean="0"/>
              <a:t>The shift from closed to open space</a:t>
            </a:r>
          </a:p>
          <a:p>
            <a:pPr lvl="1"/>
            <a:r>
              <a:rPr lang="en-US" dirty="0"/>
              <a:t>w</a:t>
            </a:r>
            <a:r>
              <a:rPr lang="en-US" dirty="0" smtClean="0"/>
              <a:t>ithout supposing anything about objective reality in itself</a:t>
            </a:r>
          </a:p>
          <a:p>
            <a:r>
              <a:rPr lang="en-US" dirty="0" smtClean="0"/>
              <a:t>And yet he supposes that he can know this succession of perspectives </a:t>
            </a:r>
            <a:r>
              <a:rPr lang="en-US" i="1" dirty="0" smtClean="0"/>
              <a:t>as they are in themselves</a:t>
            </a:r>
          </a:p>
        </p:txBody>
      </p:sp>
      <p:sp>
        <p:nvSpPr>
          <p:cNvPr id="4" name="Slide Number Placeholder 3"/>
          <p:cNvSpPr>
            <a:spLocks noGrp="1"/>
          </p:cNvSpPr>
          <p:nvPr>
            <p:ph type="sldNum" sz="quarter" idx="12"/>
          </p:nvPr>
        </p:nvSpPr>
        <p:spPr/>
        <p:txBody>
          <a:bodyPr/>
          <a:lstStyle/>
          <a:p>
            <a:fld id="{16FBAE34-108B-4256-A6F0-223F0DE40DFE}" type="slidenum">
              <a:rPr lang="en-US" smtClean="0"/>
              <a:t>112</a:t>
            </a:fld>
            <a:endParaRPr lang="en-US"/>
          </a:p>
        </p:txBody>
      </p:sp>
    </p:spTree>
    <p:extLst>
      <p:ext uri="{BB962C8B-B14F-4D97-AF65-F5344CB8AC3E}">
        <p14:creationId xmlns:p14="http://schemas.microsoft.com/office/powerpoint/2010/main" val="35632447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correspondence theory returns in Foucault]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Foucault implies that we have </a:t>
            </a:r>
            <a:r>
              <a:rPr lang="en-US" dirty="0"/>
              <a:t>the ability to know objectively certain kinds of </a:t>
            </a:r>
            <a:r>
              <a:rPr lang="en-US" dirty="0" smtClean="0"/>
              <a:t>objects, </a:t>
            </a:r>
          </a:p>
          <a:p>
            <a:pPr lvl="1"/>
            <a:r>
              <a:rPr lang="en-US" dirty="0" smtClean="0"/>
              <a:t>i.e</a:t>
            </a:r>
            <a:r>
              <a:rPr lang="en-US" dirty="0"/>
              <a:t>., the regimes of truth that dominate an era</a:t>
            </a:r>
          </a:p>
          <a:p>
            <a:r>
              <a:rPr lang="en-US" dirty="0"/>
              <a:t>Such knowledge </a:t>
            </a:r>
            <a:r>
              <a:rPr lang="en-US" dirty="0" smtClean="0"/>
              <a:t>about the regimes of truth is </a:t>
            </a:r>
            <a:r>
              <a:rPr lang="en-US" dirty="0"/>
              <a:t>not itself determined by regimes of truth</a:t>
            </a:r>
          </a:p>
          <a:p>
            <a:pPr lvl="1"/>
            <a:r>
              <a:rPr lang="en-US" dirty="0"/>
              <a:t>It is either true or false depending </a:t>
            </a:r>
            <a:r>
              <a:rPr lang="en-US" dirty="0" smtClean="0"/>
              <a:t>on whether </a:t>
            </a:r>
            <a:r>
              <a:rPr lang="en-US" dirty="0"/>
              <a:t>Foucault’s account </a:t>
            </a:r>
            <a:r>
              <a:rPr lang="en-US" i="1" dirty="0"/>
              <a:t>corresponds to </a:t>
            </a:r>
            <a:r>
              <a:rPr lang="en-US" dirty="0" smtClean="0"/>
              <a:t>the </a:t>
            </a:r>
            <a:r>
              <a:rPr lang="en-US" dirty="0"/>
              <a:t>reality itself existing outside our thoughts about </a:t>
            </a:r>
            <a:r>
              <a:rPr lang="en-US" dirty="0" smtClean="0"/>
              <a:t>it</a:t>
            </a:r>
          </a:p>
          <a:p>
            <a:r>
              <a:rPr lang="en-US" dirty="0" smtClean="0"/>
              <a:t>He thus both denies and affirms the correspondence theory of truth</a:t>
            </a:r>
          </a:p>
          <a:p>
            <a:pPr lvl="1"/>
            <a:r>
              <a:rPr lang="en-US" dirty="0" smtClean="0"/>
              <a:t>It is false </a:t>
            </a:r>
            <a:r>
              <a:rPr lang="en-US" dirty="0" smtClean="0"/>
              <a:t>as a depiction of </a:t>
            </a:r>
            <a:r>
              <a:rPr lang="en-US" dirty="0" smtClean="0"/>
              <a:t>“brute reality”</a:t>
            </a:r>
          </a:p>
          <a:p>
            <a:pPr lvl="1"/>
            <a:r>
              <a:rPr lang="en-US" dirty="0" smtClean="0"/>
              <a:t>It is true regarding “regimes of truth”</a:t>
            </a:r>
            <a:endParaRPr lang="en-US" dirty="0"/>
          </a:p>
          <a:p>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113</a:t>
            </a:fld>
            <a:endParaRPr lang="en-US"/>
          </a:p>
        </p:txBody>
      </p:sp>
    </p:spTree>
    <p:extLst>
      <p:ext uri="{BB962C8B-B14F-4D97-AF65-F5344CB8AC3E}">
        <p14:creationId xmlns:p14="http://schemas.microsoft.com/office/powerpoint/2010/main" val="42635262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[Hegel’s Phenomenology]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Hegel’s reply to this dilemma</a:t>
            </a:r>
          </a:p>
          <a:p>
            <a:pPr lvl="1"/>
            <a:r>
              <a:rPr lang="en-US" dirty="0" smtClean="0"/>
              <a:t>We should examine the phenomenal experience of </a:t>
            </a:r>
            <a:r>
              <a:rPr lang="en-US" dirty="0" smtClean="0"/>
              <a:t>objects, </a:t>
            </a:r>
            <a:r>
              <a:rPr lang="en-US" dirty="0" smtClean="0"/>
              <a:t>starting with the simplest</a:t>
            </a:r>
          </a:p>
          <a:p>
            <a:pPr lvl="1"/>
            <a:r>
              <a:rPr lang="en-US" dirty="0" smtClean="0"/>
              <a:t>We can at least know </a:t>
            </a:r>
            <a:r>
              <a:rPr lang="en-US" i="1" dirty="0" smtClean="0"/>
              <a:t>what seems to be true </a:t>
            </a:r>
            <a:r>
              <a:rPr lang="en-US" dirty="0" smtClean="0"/>
              <a:t>from </a:t>
            </a:r>
            <a:r>
              <a:rPr lang="en-US" dirty="0" smtClean="0"/>
              <a:t>different perspectives or concepts</a:t>
            </a:r>
          </a:p>
          <a:p>
            <a:pPr lvl="1"/>
            <a:r>
              <a:rPr lang="en-US" dirty="0"/>
              <a:t>a</a:t>
            </a:r>
            <a:r>
              <a:rPr lang="en-US" dirty="0" smtClean="0"/>
              <a:t>nd follow out the movement in which one concept or approach to an object is transformed into another one</a:t>
            </a:r>
          </a:p>
          <a:p>
            <a:r>
              <a:rPr lang="en-US" dirty="0" smtClean="0"/>
              <a:t>In this process, one perspective does not simply </a:t>
            </a:r>
            <a:r>
              <a:rPr lang="en-US" i="1" dirty="0" smtClean="0"/>
              <a:t>displace</a:t>
            </a:r>
            <a:r>
              <a:rPr lang="en-US" dirty="0" smtClean="0"/>
              <a:t> the other, </a:t>
            </a:r>
            <a:endParaRPr lang="en-US" dirty="0" smtClean="0"/>
          </a:p>
          <a:p>
            <a:pPr lvl="1"/>
            <a:r>
              <a:rPr lang="en-US" dirty="0" smtClean="0"/>
              <a:t>but </a:t>
            </a:r>
            <a:r>
              <a:rPr lang="en-US" dirty="0" smtClean="0"/>
              <a:t>also </a:t>
            </a:r>
            <a:r>
              <a:rPr lang="en-US" i="1" dirty="0" smtClean="0"/>
              <a:t>incorporates</a:t>
            </a:r>
            <a:r>
              <a:rPr lang="en-US" dirty="0" smtClean="0"/>
              <a:t> it in a complex way, building on it all the while negating it</a:t>
            </a:r>
          </a:p>
          <a:p>
            <a:pPr lvl="1"/>
            <a:r>
              <a:rPr lang="en-US" dirty="0" smtClean="0">
                <a:sym typeface="Wingdings" panose="05000000000000000000" pitchFamily="2" charset="2"/>
              </a:rPr>
              <a:t> Hegel’s historical </a:t>
            </a:r>
            <a:r>
              <a:rPr lang="en-US" i="1" dirty="0" smtClean="0">
                <a:sym typeface="Wingdings" panose="05000000000000000000" pitchFamily="2" charset="2"/>
              </a:rPr>
              <a:t>phenomenology</a:t>
            </a:r>
            <a:r>
              <a:rPr lang="en-US" dirty="0" smtClean="0">
                <a:sym typeface="Wingdings" panose="05000000000000000000" pitchFamily="2" charset="2"/>
              </a:rPr>
              <a:t> </a:t>
            </a:r>
            <a:endParaRPr lang="en-US" dirty="0" smtClean="0"/>
          </a:p>
        </p:txBody>
      </p:sp>
      <p:sp>
        <p:nvSpPr>
          <p:cNvPr id="4" name="Slide Number Placeholder 3"/>
          <p:cNvSpPr>
            <a:spLocks noGrp="1"/>
          </p:cNvSpPr>
          <p:nvPr>
            <p:ph type="sldNum" sz="quarter" idx="12"/>
          </p:nvPr>
        </p:nvSpPr>
        <p:spPr/>
        <p:txBody>
          <a:bodyPr/>
          <a:lstStyle/>
          <a:p>
            <a:fld id="{16FBAE34-108B-4256-A6F0-223F0DE40DFE}" type="slidenum">
              <a:rPr lang="en-US" smtClean="0"/>
              <a:t>114</a:t>
            </a:fld>
            <a:endParaRPr lang="en-US"/>
          </a:p>
        </p:txBody>
      </p:sp>
    </p:spTree>
    <p:extLst>
      <p:ext uri="{BB962C8B-B14F-4D97-AF65-F5344CB8AC3E}">
        <p14:creationId xmlns:p14="http://schemas.microsoft.com/office/powerpoint/2010/main" val="38834337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and perspectival nature of philosophy]</a:t>
            </a:r>
            <a:endParaRPr lang="en-US" dirty="0"/>
          </a:p>
        </p:txBody>
      </p:sp>
      <p:sp>
        <p:nvSpPr>
          <p:cNvPr id="3" name="Content Placeholder 2"/>
          <p:cNvSpPr>
            <a:spLocks noGrp="1"/>
          </p:cNvSpPr>
          <p:nvPr>
            <p:ph idx="1"/>
          </p:nvPr>
        </p:nvSpPr>
        <p:spPr/>
        <p:txBody>
          <a:bodyPr>
            <a:normAutofit fontScale="85000" lnSpcReduction="20000"/>
          </a:bodyPr>
          <a:lstStyle/>
          <a:p>
            <a:r>
              <a:rPr lang="en-US" dirty="0"/>
              <a:t>Philosophy is thus intrinsically </a:t>
            </a:r>
            <a:r>
              <a:rPr lang="en-US" dirty="0" smtClean="0"/>
              <a:t>historical and perspectival</a:t>
            </a:r>
            <a:endParaRPr lang="en-US" dirty="0"/>
          </a:p>
          <a:p>
            <a:pPr lvl="1"/>
            <a:r>
              <a:rPr lang="en-US" dirty="0"/>
              <a:t>But we </a:t>
            </a:r>
            <a:r>
              <a:rPr lang="en-US" i="1" dirty="0"/>
              <a:t>can</a:t>
            </a:r>
            <a:r>
              <a:rPr lang="en-US" dirty="0"/>
              <a:t> decipher a logic of development</a:t>
            </a:r>
          </a:p>
          <a:p>
            <a:pPr lvl="1"/>
            <a:r>
              <a:rPr lang="en-US" dirty="0" smtClean="0"/>
              <a:t>E.g., from simple to complex</a:t>
            </a:r>
          </a:p>
          <a:p>
            <a:r>
              <a:rPr lang="en-US" dirty="0" smtClean="0"/>
              <a:t>This is not about an abstract Spirit “runs </a:t>
            </a:r>
            <a:r>
              <a:rPr lang="en-US" dirty="0"/>
              <a:t>in its empty sameness throughout the course of history.” </a:t>
            </a:r>
            <a:endParaRPr lang="en-US" dirty="0" smtClean="0"/>
          </a:p>
          <a:p>
            <a:pPr lvl="1"/>
            <a:r>
              <a:rPr lang="en-US" dirty="0" smtClean="0"/>
              <a:t>But an increasingly complex Spirit of History that develops over time</a:t>
            </a:r>
          </a:p>
          <a:p>
            <a:r>
              <a:rPr lang="en-US" dirty="0" smtClean="0"/>
              <a:t>E.g., the shift from the medieval perspective to the modern one in science</a:t>
            </a:r>
          </a:p>
          <a:p>
            <a:pPr lvl="1"/>
            <a:r>
              <a:rPr lang="en-US" dirty="0" smtClean="0"/>
              <a:t>1) the sun </a:t>
            </a:r>
            <a:r>
              <a:rPr lang="en-US" i="1" dirty="0" smtClean="0"/>
              <a:t>obviously</a:t>
            </a:r>
            <a:r>
              <a:rPr lang="en-US" dirty="0" smtClean="0"/>
              <a:t> goes around the earth: Medieval perspective</a:t>
            </a:r>
          </a:p>
          <a:p>
            <a:pPr lvl="1"/>
            <a:r>
              <a:rPr lang="en-US" dirty="0" smtClean="0"/>
              <a:t>2) the earth </a:t>
            </a:r>
            <a:r>
              <a:rPr lang="en-US" i="1" dirty="0" smtClean="0"/>
              <a:t>really</a:t>
            </a:r>
            <a:r>
              <a:rPr lang="en-US" dirty="0" smtClean="0"/>
              <a:t> goes around the sun, and the first view is an illusory appearance: “the Copernican revolution” in science</a:t>
            </a:r>
          </a:p>
          <a:p>
            <a:r>
              <a:rPr lang="en-US" dirty="0" smtClean="0"/>
              <a:t>Are these </a:t>
            </a:r>
            <a:r>
              <a:rPr lang="en-US" i="1" dirty="0" smtClean="0"/>
              <a:t>incommensurable</a:t>
            </a:r>
            <a:r>
              <a:rPr lang="en-US" dirty="0" smtClean="0"/>
              <a:t> perspectives? </a:t>
            </a:r>
          </a:p>
        </p:txBody>
      </p:sp>
      <p:sp>
        <p:nvSpPr>
          <p:cNvPr id="4" name="Slide Number Placeholder 3"/>
          <p:cNvSpPr>
            <a:spLocks noGrp="1"/>
          </p:cNvSpPr>
          <p:nvPr>
            <p:ph type="sldNum" sz="quarter" idx="12"/>
          </p:nvPr>
        </p:nvSpPr>
        <p:spPr/>
        <p:txBody>
          <a:bodyPr/>
          <a:lstStyle/>
          <a:p>
            <a:fld id="{16FBAE34-108B-4256-A6F0-223F0DE40DFE}" type="slidenum">
              <a:rPr lang="en-US" smtClean="0"/>
              <a:t>115</a:t>
            </a:fld>
            <a:endParaRPr lang="en-US"/>
          </a:p>
        </p:txBody>
      </p:sp>
    </p:spTree>
    <p:extLst>
      <p:ext uri="{BB962C8B-B14F-4D97-AF65-F5344CB8AC3E}">
        <p14:creationId xmlns:p14="http://schemas.microsoft.com/office/powerpoint/2010/main" val="31292193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[Incommensurable perspectives?]</a:t>
            </a:r>
            <a:endParaRPr lang="en-US" dirty="0"/>
          </a:p>
        </p:txBody>
      </p:sp>
      <p:sp>
        <p:nvSpPr>
          <p:cNvPr id="3" name="Content Placeholder 2"/>
          <p:cNvSpPr>
            <a:spLocks noGrp="1"/>
          </p:cNvSpPr>
          <p:nvPr>
            <p:ph idx="1"/>
          </p:nvPr>
        </p:nvSpPr>
        <p:spPr/>
        <p:txBody>
          <a:bodyPr>
            <a:normAutofit/>
          </a:bodyPr>
          <a:lstStyle/>
          <a:p>
            <a:r>
              <a:rPr lang="en-US" dirty="0" smtClean="0"/>
              <a:t>There are two radically different perspectives: </a:t>
            </a:r>
            <a:endParaRPr lang="en-US" dirty="0"/>
          </a:p>
          <a:p>
            <a:pPr lvl="1"/>
            <a:r>
              <a:rPr lang="en-US" dirty="0"/>
              <a:t>one of how things appear </a:t>
            </a:r>
            <a:r>
              <a:rPr lang="en-US" dirty="0" smtClean="0"/>
              <a:t>when we take the world as it immediately appears as if we can directly contemplate it</a:t>
            </a:r>
          </a:p>
          <a:p>
            <a:pPr lvl="2"/>
            <a:r>
              <a:rPr lang="en-US" dirty="0" smtClean="0"/>
              <a:t>Object </a:t>
            </a:r>
            <a:r>
              <a:rPr lang="en-US" dirty="0" smtClean="0">
                <a:sym typeface="Wingdings" panose="05000000000000000000" pitchFamily="2" charset="2"/>
              </a:rPr>
              <a:t> subject</a:t>
            </a:r>
            <a:endParaRPr lang="en-US" dirty="0"/>
          </a:p>
          <a:p>
            <a:pPr lvl="1"/>
            <a:r>
              <a:rPr lang="en-US" dirty="0"/>
              <a:t>and one of </a:t>
            </a:r>
            <a:r>
              <a:rPr lang="en-US" dirty="0" smtClean="0"/>
              <a:t>how things appear when we include our own moving perspective in the picture</a:t>
            </a:r>
          </a:p>
          <a:p>
            <a:pPr lvl="2"/>
            <a:r>
              <a:rPr lang="en-US" dirty="0" smtClean="0"/>
              <a:t>Subject </a:t>
            </a:r>
            <a:r>
              <a:rPr lang="en-US" dirty="0" smtClean="0">
                <a:sym typeface="Wingdings" panose="05000000000000000000" pitchFamily="2" charset="2"/>
              </a:rPr>
              <a:t> object </a:t>
            </a:r>
            <a:r>
              <a:rPr lang="en-US" dirty="0" smtClean="0"/>
              <a:t> </a:t>
            </a:r>
          </a:p>
        </p:txBody>
      </p:sp>
      <p:sp>
        <p:nvSpPr>
          <p:cNvPr id="4" name="Slide Number Placeholder 3"/>
          <p:cNvSpPr>
            <a:spLocks noGrp="1"/>
          </p:cNvSpPr>
          <p:nvPr>
            <p:ph type="sldNum" sz="quarter" idx="12"/>
          </p:nvPr>
        </p:nvSpPr>
        <p:spPr/>
        <p:txBody>
          <a:bodyPr/>
          <a:lstStyle/>
          <a:p>
            <a:fld id="{16FBAE34-108B-4256-A6F0-223F0DE40DFE}" type="slidenum">
              <a:rPr lang="en-US" smtClean="0"/>
              <a:t>116</a:t>
            </a:fld>
            <a:endParaRPr lang="en-US"/>
          </a:p>
        </p:txBody>
      </p:sp>
    </p:spTree>
    <p:extLst>
      <p:ext uri="{BB962C8B-B14F-4D97-AF65-F5344CB8AC3E}">
        <p14:creationId xmlns:p14="http://schemas.microsoft.com/office/powerpoint/2010/main" val="22043838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[Reconciling the differences]</a:t>
            </a:r>
            <a:endParaRPr lang="en-US" dirty="0"/>
          </a:p>
        </p:txBody>
      </p:sp>
      <p:sp>
        <p:nvSpPr>
          <p:cNvPr id="3" name="Content Placeholder 2"/>
          <p:cNvSpPr>
            <a:spLocks noGrp="1"/>
          </p:cNvSpPr>
          <p:nvPr>
            <p:ph idx="1"/>
          </p:nvPr>
        </p:nvSpPr>
        <p:spPr/>
        <p:txBody>
          <a:bodyPr/>
          <a:lstStyle/>
          <a:p>
            <a:r>
              <a:rPr lang="en-US" dirty="0"/>
              <a:t>The two perspectives then can be combined: </a:t>
            </a:r>
          </a:p>
          <a:p>
            <a:pPr lvl="1"/>
            <a:r>
              <a:rPr lang="en-US" dirty="0"/>
              <a:t>We see the sun coming up in the morning: Object </a:t>
            </a:r>
            <a:r>
              <a:rPr lang="en-US" dirty="0">
                <a:sym typeface="Wingdings" panose="05000000000000000000" pitchFamily="2" charset="2"/>
              </a:rPr>
              <a:t> subject</a:t>
            </a:r>
            <a:endParaRPr lang="en-US" dirty="0"/>
          </a:p>
          <a:p>
            <a:pPr lvl="1"/>
            <a:r>
              <a:rPr lang="en-US" dirty="0"/>
              <a:t>Because our perspective is in motion in relation to the world: Subject </a:t>
            </a:r>
            <a:r>
              <a:rPr lang="en-US" dirty="0">
                <a:sym typeface="Wingdings" panose="05000000000000000000" pitchFamily="2" charset="2"/>
              </a:rPr>
              <a:t> object</a:t>
            </a:r>
          </a:p>
          <a:p>
            <a:r>
              <a:rPr lang="en-US" dirty="0">
                <a:sym typeface="Wingdings" panose="05000000000000000000" pitchFamily="2" charset="2"/>
              </a:rPr>
              <a:t>This leads to a more complex picture:</a:t>
            </a:r>
          </a:p>
          <a:p>
            <a:pPr lvl="1"/>
            <a:endParaRPr lang="en-US" dirty="0" smtClean="0">
              <a:sym typeface="Wingdings" panose="05000000000000000000" pitchFamily="2" charset="2"/>
            </a:endParaRPr>
          </a:p>
          <a:p>
            <a:pPr lvl="1"/>
            <a:r>
              <a:rPr lang="en-US" dirty="0" smtClean="0">
                <a:sym typeface="Wingdings" panose="05000000000000000000" pitchFamily="2" charset="2"/>
              </a:rPr>
              <a:t>Object </a:t>
            </a:r>
            <a:r>
              <a:rPr lang="en-US" dirty="0">
                <a:sym typeface="Wingdings" panose="05000000000000000000" pitchFamily="2" charset="2"/>
              </a:rPr>
              <a:t> </a:t>
            </a:r>
            <a:r>
              <a:rPr lang="en-US" dirty="0" smtClean="0">
                <a:sym typeface="Wingdings" panose="05000000000000000000" pitchFamily="2" charset="2"/>
              </a:rPr>
              <a:t>Subject  Object</a:t>
            </a:r>
            <a:r>
              <a:rPr lang="en-US" baseline="30000" dirty="0" smtClean="0">
                <a:sym typeface="Wingdings" panose="05000000000000000000" pitchFamily="2" charset="2"/>
              </a:rPr>
              <a:t>2</a:t>
            </a:r>
            <a:endParaRPr lang="en-US" baseline="30000" dirty="0"/>
          </a:p>
          <a:p>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117</a:t>
            </a:fld>
            <a:endParaRPr lang="en-US"/>
          </a:p>
        </p:txBody>
      </p:sp>
    </p:spTree>
    <p:extLst>
      <p:ext uri="{BB962C8B-B14F-4D97-AF65-F5344CB8AC3E}">
        <p14:creationId xmlns:p14="http://schemas.microsoft.com/office/powerpoint/2010/main" val="12465930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[Historically Progressive Knowledge]</a:t>
            </a:r>
            <a:endParaRPr lang="en-US" dirty="0"/>
          </a:p>
        </p:txBody>
      </p:sp>
      <p:sp>
        <p:nvSpPr>
          <p:cNvPr id="3" name="Content Placeholder 2"/>
          <p:cNvSpPr>
            <a:spLocks noGrp="1"/>
          </p:cNvSpPr>
          <p:nvPr>
            <p:ph idx="1"/>
          </p:nvPr>
        </p:nvSpPr>
        <p:spPr/>
        <p:txBody>
          <a:bodyPr>
            <a:normAutofit lnSpcReduction="10000"/>
          </a:bodyPr>
          <a:lstStyle/>
          <a:p>
            <a:r>
              <a:rPr lang="en-US" dirty="0"/>
              <a:t>All our experience of the world is mediated by our theories of it</a:t>
            </a:r>
          </a:p>
          <a:p>
            <a:pPr lvl="1"/>
            <a:r>
              <a:rPr lang="en-US" dirty="0"/>
              <a:t>But this does not mean that different theories are incommensurable</a:t>
            </a:r>
          </a:p>
          <a:p>
            <a:pPr lvl="1"/>
            <a:r>
              <a:rPr lang="en-US" dirty="0"/>
              <a:t>Or are the result of different systems of measurement (Searle) </a:t>
            </a:r>
          </a:p>
          <a:p>
            <a:r>
              <a:rPr lang="en-US" dirty="0"/>
              <a:t>They build on one another in a progressive, more comprehensive way</a:t>
            </a:r>
          </a:p>
          <a:p>
            <a:pPr lvl="1"/>
            <a:r>
              <a:rPr lang="en-US" dirty="0"/>
              <a:t>as our theoretical knowledge of the world expands and </a:t>
            </a:r>
            <a:r>
              <a:rPr lang="en-US" dirty="0" smtClean="0"/>
              <a:t>deepens</a:t>
            </a:r>
          </a:p>
          <a:p>
            <a:pPr lvl="1"/>
            <a:r>
              <a:rPr lang="en-US" dirty="0" smtClean="0"/>
              <a:t>A limited “paradigm” being replaced by a more comprehensive one</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118</a:t>
            </a:fld>
            <a:endParaRPr lang="en-US"/>
          </a:p>
        </p:txBody>
      </p:sp>
    </p:spTree>
    <p:extLst>
      <p:ext uri="{BB962C8B-B14F-4D97-AF65-F5344CB8AC3E}">
        <p14:creationId xmlns:p14="http://schemas.microsoft.com/office/powerpoint/2010/main" val="21329368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seems to be self-evident today rests on the history of theory]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Today it seems that the heliocentric view of the universe is directly evident</a:t>
            </a:r>
          </a:p>
          <a:p>
            <a:pPr lvl="1"/>
            <a:r>
              <a:rPr lang="en-US" dirty="0"/>
              <a:t>a</a:t>
            </a:r>
            <a:r>
              <a:rPr lang="en-US" dirty="0" smtClean="0"/>
              <a:t>s it is from outer space</a:t>
            </a:r>
          </a:p>
          <a:p>
            <a:pPr lvl="1"/>
            <a:r>
              <a:rPr lang="en-US" dirty="0" smtClean="0"/>
              <a:t>But travel to outer space rests on a complex theoretical basis</a:t>
            </a:r>
          </a:p>
          <a:p>
            <a:r>
              <a:rPr lang="en-US" dirty="0" smtClean="0"/>
              <a:t>We underestimate the extent to which theory penetrates our experience of the world</a:t>
            </a:r>
          </a:p>
          <a:p>
            <a:pPr lvl="1"/>
            <a:r>
              <a:rPr lang="en-US" dirty="0"/>
              <a:t>b</a:t>
            </a:r>
            <a:r>
              <a:rPr lang="en-US" dirty="0" smtClean="0"/>
              <a:t>ecause we take the previous developments of knowledge for granted</a:t>
            </a:r>
          </a:p>
          <a:p>
            <a:r>
              <a:rPr lang="en-US" dirty="0" smtClean="0"/>
              <a:t>Historically oriented philosophy reminds us that the seeming evidences of direct experience</a:t>
            </a:r>
          </a:p>
          <a:p>
            <a:pPr lvl="1"/>
            <a:r>
              <a:rPr lang="en-US" dirty="0"/>
              <a:t>a</a:t>
            </a:r>
            <a:r>
              <a:rPr lang="en-US" dirty="0" smtClean="0"/>
              <a:t>re appearances of a prior history</a:t>
            </a:r>
          </a:p>
          <a:p>
            <a:pPr lvl="1"/>
            <a:r>
              <a:rPr lang="en-US" dirty="0"/>
              <a:t>w</a:t>
            </a:r>
            <a:r>
              <a:rPr lang="en-US" dirty="0" smtClean="0"/>
              <a:t>hich we must understand if we are to understand ourselves and our world</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119</a:t>
            </a:fld>
            <a:endParaRPr lang="en-US"/>
          </a:p>
        </p:txBody>
      </p:sp>
    </p:spTree>
    <p:extLst>
      <p:ext uri="{BB962C8B-B14F-4D97-AF65-F5344CB8AC3E}">
        <p14:creationId xmlns:p14="http://schemas.microsoft.com/office/powerpoint/2010/main" val="1459884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ideas represent material reality?]</a:t>
            </a:r>
            <a:endParaRPr lang="en-US" dirty="0"/>
          </a:p>
        </p:txBody>
      </p:sp>
      <p:sp>
        <p:nvSpPr>
          <p:cNvPr id="3" name="Content Placeholder 2"/>
          <p:cNvSpPr>
            <a:spLocks noGrp="1"/>
          </p:cNvSpPr>
          <p:nvPr>
            <p:ph idx="1"/>
          </p:nvPr>
        </p:nvSpPr>
        <p:spPr/>
        <p:txBody>
          <a:bodyPr>
            <a:normAutofit fontScale="92500"/>
          </a:bodyPr>
          <a:lstStyle/>
          <a:p>
            <a:r>
              <a:rPr lang="en-US" dirty="0" smtClean="0"/>
              <a:t>The problem recalls the criticism that Berkeley gives of Locke’s theory that ideas can represent reality</a:t>
            </a:r>
          </a:p>
          <a:p>
            <a:pPr lvl="1"/>
            <a:r>
              <a:rPr lang="en-US" dirty="0" smtClean="0"/>
              <a:t>Ideas are ideal entities, but reality is supposedly non-ideal, or material.</a:t>
            </a:r>
          </a:p>
          <a:p>
            <a:pPr lvl="1"/>
            <a:r>
              <a:rPr lang="en-US" dirty="0" smtClean="0"/>
              <a:t>How can something non-material, an idea, be said to represent something completely unlike it, i.e., a material fact or reality?</a:t>
            </a:r>
          </a:p>
          <a:p>
            <a:pPr lvl="1"/>
            <a:r>
              <a:rPr lang="en-US" dirty="0" smtClean="0"/>
              <a:t>Berkeley concludes that all we need are ideas, with no need for something non-ideal or material for them to represent: Idealism</a:t>
            </a:r>
          </a:p>
          <a:p>
            <a:r>
              <a:rPr lang="en-US" dirty="0" smtClean="0"/>
              <a:t>Similarly, if “ideas” are linguistic entities, how can they be said to represent, or correspond to, alleged non-linguistic “facts”? </a:t>
            </a:r>
          </a:p>
          <a:p>
            <a:pPr lvl="1"/>
            <a:r>
              <a:rPr lang="en-US" dirty="0" smtClean="0"/>
              <a:t>To deny this correspondence implies “linguistic idealism”</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12</a:t>
            </a:fld>
            <a:endParaRPr lang="en-US"/>
          </a:p>
        </p:txBody>
      </p:sp>
    </p:spTree>
    <p:extLst>
      <p:ext uri="{BB962C8B-B14F-4D97-AF65-F5344CB8AC3E}">
        <p14:creationId xmlns:p14="http://schemas.microsoft.com/office/powerpoint/2010/main" val="310934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“fact” mean?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Searle responds to these criticisms:</a:t>
            </a:r>
          </a:p>
          <a:p>
            <a:r>
              <a:rPr lang="en-US" dirty="0" smtClean="0"/>
              <a:t>The “puzzle about facts” – the worry about what is at the other end of the supposed relation between sentences and reality – </a:t>
            </a:r>
          </a:p>
          <a:p>
            <a:pPr lvl="1"/>
            <a:r>
              <a:rPr lang="en-US" dirty="0" smtClean="0"/>
              <a:t>“is strictly an artifact of a certain philosophical confusion. We have a noun, ‘fact,’ and so we think it must name a type of object. </a:t>
            </a:r>
          </a:p>
          <a:p>
            <a:r>
              <a:rPr lang="en-US" dirty="0" smtClean="0"/>
              <a:t>Whereas in fact, what the word ‘fact’ evolved to do </a:t>
            </a:r>
          </a:p>
          <a:p>
            <a:pPr lvl="1"/>
            <a:r>
              <a:rPr lang="en-US" dirty="0" smtClean="0"/>
              <a:t>was to provide us with, so to speak, the non-linguistic counterpart of true statements stated in a language…. </a:t>
            </a:r>
          </a:p>
          <a:p>
            <a:pPr lvl="1"/>
            <a:r>
              <a:rPr lang="en-US" dirty="0" smtClean="0"/>
              <a:t>[T]hat is, the word ‘fact’ evolved so that you would have a word for the non-linguistic counterpart of the statement in virtue of which the statement is true.” </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13</a:t>
            </a:fld>
            <a:endParaRPr lang="en-US"/>
          </a:p>
        </p:txBody>
      </p:sp>
    </p:spTree>
    <p:extLst>
      <p:ext uri="{BB962C8B-B14F-4D97-AF65-F5344CB8AC3E}">
        <p14:creationId xmlns:p14="http://schemas.microsoft.com/office/powerpoint/2010/main" val="2300844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are non-linguistic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aim here is to avoid reifying facts</a:t>
            </a:r>
          </a:p>
          <a:p>
            <a:pPr lvl="1"/>
            <a:r>
              <a:rPr lang="en-US" dirty="0" smtClean="0"/>
              <a:t>(i.e., treating a fact as a thing)</a:t>
            </a:r>
          </a:p>
          <a:p>
            <a:pPr lvl="1"/>
            <a:r>
              <a:rPr lang="en-US" dirty="0" smtClean="0"/>
              <a:t>But if “fact” denotes the “non-linguistic counterpart” of a statement, it still denotes </a:t>
            </a:r>
            <a:r>
              <a:rPr lang="en-US" i="1" dirty="0" smtClean="0"/>
              <a:t>something—</a:t>
            </a:r>
            <a:r>
              <a:rPr lang="en-US" dirty="0" smtClean="0"/>
              <a:t>i.e., some kind of thing</a:t>
            </a:r>
          </a:p>
          <a:p>
            <a:pPr lvl="1"/>
            <a:r>
              <a:rPr lang="en-US" dirty="0" smtClean="0"/>
              <a:t>And what would this be beyond what has been stated in the sentence? </a:t>
            </a:r>
            <a:endParaRPr lang="en-US" dirty="0"/>
          </a:p>
          <a:p>
            <a:r>
              <a:rPr lang="en-US" dirty="0" smtClean="0"/>
              <a:t>But Searle insists that facts are not linguistic</a:t>
            </a:r>
          </a:p>
          <a:p>
            <a:pPr lvl="1"/>
            <a:r>
              <a:rPr lang="en-US" dirty="0" smtClean="0"/>
              <a:t>“it is a use-mention fallacy to suppose that the linguistic … identification of a fact requires that the fact identified be itself linguistic in nature.”</a:t>
            </a:r>
          </a:p>
          <a:p>
            <a:pPr lvl="1"/>
            <a:r>
              <a:rPr lang="en-US" dirty="0" smtClean="0"/>
              <a:t>Since facts are what makes sentences true they cannot be “identical with their linguistic descriptions.” They cannot be “only what true sentences state.” (as </a:t>
            </a:r>
            <a:r>
              <a:rPr lang="en-US" dirty="0" err="1" smtClean="0"/>
              <a:t>Strawson</a:t>
            </a:r>
            <a:r>
              <a:rPr lang="en-US" dirty="0" smtClean="0"/>
              <a:t> puts it)</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14</a:t>
            </a:fld>
            <a:endParaRPr lang="en-US"/>
          </a:p>
        </p:txBody>
      </p:sp>
    </p:spTree>
    <p:extLst>
      <p:ext uri="{BB962C8B-B14F-4D97-AF65-F5344CB8AC3E}">
        <p14:creationId xmlns:p14="http://schemas.microsoft.com/office/powerpoint/2010/main" val="163910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[Use-mention fallacy]</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b="1" dirty="0" smtClean="0"/>
              <a:t>use–mention distinction</a:t>
            </a:r>
            <a:r>
              <a:rPr lang="en-US" dirty="0" smtClean="0"/>
              <a:t> is a foundational concept of analytic philosophy, according to which it is necessary to make a distinction between </a:t>
            </a:r>
            <a:r>
              <a:rPr lang="en-US" i="1" dirty="0" smtClean="0"/>
              <a:t>using</a:t>
            </a:r>
            <a:r>
              <a:rPr lang="en-US" dirty="0" smtClean="0"/>
              <a:t> a word (or phrase) and </a:t>
            </a:r>
            <a:r>
              <a:rPr lang="en-US" i="1" dirty="0" smtClean="0"/>
              <a:t>mentioning</a:t>
            </a:r>
            <a:r>
              <a:rPr lang="en-US" dirty="0" smtClean="0"/>
              <a:t> it,</a:t>
            </a:r>
            <a:r>
              <a:rPr lang="en-US" baseline="30000" dirty="0"/>
              <a:t> </a:t>
            </a:r>
            <a:r>
              <a:rPr lang="en-US" dirty="0" smtClean="0"/>
              <a:t>and many philosophical works have been "vitiated by a failure to distinguish use and mention". The distinction is disputed by non-analytic philosophers.</a:t>
            </a:r>
            <a:endParaRPr lang="en-US" baseline="30000" dirty="0"/>
          </a:p>
          <a:p>
            <a:endParaRPr lang="en-US" dirty="0" smtClean="0"/>
          </a:p>
        </p:txBody>
      </p:sp>
      <p:sp>
        <p:nvSpPr>
          <p:cNvPr id="4" name="Slide Number Placeholder 3"/>
          <p:cNvSpPr>
            <a:spLocks noGrp="1"/>
          </p:cNvSpPr>
          <p:nvPr>
            <p:ph type="sldNum" sz="quarter" idx="12"/>
          </p:nvPr>
        </p:nvSpPr>
        <p:spPr/>
        <p:txBody>
          <a:bodyPr/>
          <a:lstStyle/>
          <a:p>
            <a:fld id="{16FBAE34-108B-4256-A6F0-223F0DE40DFE}" type="slidenum">
              <a:rPr lang="en-US" smtClean="0"/>
              <a:t>15</a:t>
            </a:fld>
            <a:endParaRPr lang="en-US"/>
          </a:p>
        </p:txBody>
      </p:sp>
    </p:spTree>
    <p:extLst>
      <p:ext uri="{BB962C8B-B14F-4D97-AF65-F5344CB8AC3E}">
        <p14:creationId xmlns:p14="http://schemas.microsoft.com/office/powerpoint/2010/main" val="2658437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[Say “cheese”]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distinction between use and mention can be illustrated for the word </a:t>
            </a:r>
            <a:r>
              <a:rPr lang="en-US" i="1" dirty="0" smtClean="0"/>
              <a:t>cheese</a:t>
            </a:r>
            <a:r>
              <a:rPr lang="en-US" dirty="0" smtClean="0"/>
              <a:t>:</a:t>
            </a:r>
            <a:r>
              <a:rPr lang="en-US" baseline="30000" dirty="0" smtClean="0">
                <a:hlinkClick r:id="rId2"/>
              </a:rPr>
              <a:t>[2]</a:t>
            </a:r>
            <a:r>
              <a:rPr lang="en-US" baseline="30000" dirty="0" smtClean="0">
                <a:hlinkClick r:id="rId3"/>
              </a:rPr>
              <a:t>[3]</a:t>
            </a:r>
            <a:endParaRPr lang="en-US" dirty="0" smtClean="0"/>
          </a:p>
          <a:p>
            <a:r>
              <a:rPr lang="en-US" i="1" dirty="0" smtClean="0"/>
              <a:t>Use</a:t>
            </a:r>
            <a:r>
              <a:rPr lang="en-US" dirty="0" smtClean="0"/>
              <a:t>: Cheese is derived from milk.</a:t>
            </a:r>
          </a:p>
          <a:p>
            <a:r>
              <a:rPr lang="en-US" i="1" dirty="0" smtClean="0"/>
              <a:t>Mention</a:t>
            </a:r>
            <a:r>
              <a:rPr lang="en-US" dirty="0" smtClean="0"/>
              <a:t>: 'Cheese' is derived from the </a:t>
            </a:r>
            <a:r>
              <a:rPr lang="en-US" dirty="0" smtClean="0">
                <a:hlinkClick r:id="rId4" tooltip="Old English language"/>
              </a:rPr>
              <a:t>Old English</a:t>
            </a:r>
            <a:r>
              <a:rPr lang="en-US" dirty="0" smtClean="0"/>
              <a:t> word </a:t>
            </a:r>
            <a:r>
              <a:rPr lang="en-US" i="1" dirty="0" err="1" smtClean="0"/>
              <a:t>ċēse</a:t>
            </a:r>
            <a:r>
              <a:rPr lang="en-US" dirty="0" smtClean="0"/>
              <a:t>.</a:t>
            </a:r>
          </a:p>
          <a:p>
            <a:r>
              <a:rPr lang="en-US" dirty="0" smtClean="0"/>
              <a:t>The first sentence is a statement about the substance called "cheese"; it </a:t>
            </a:r>
            <a:r>
              <a:rPr lang="en-US" i="1" dirty="0" smtClean="0"/>
              <a:t>uses</a:t>
            </a:r>
            <a:r>
              <a:rPr lang="en-US" dirty="0" smtClean="0"/>
              <a:t> the word 'cheese' to refer to that substance. The second is a statement about the word 'cheese' as a </a:t>
            </a:r>
            <a:r>
              <a:rPr lang="en-US" dirty="0" smtClean="0">
                <a:hlinkClick r:id="rId5" tooltip="Sign (linguistics)"/>
              </a:rPr>
              <a:t>signifier</a:t>
            </a:r>
            <a:r>
              <a:rPr lang="en-US" dirty="0" smtClean="0"/>
              <a:t>; it </a:t>
            </a:r>
            <a:r>
              <a:rPr lang="en-US" i="1" dirty="0" smtClean="0"/>
              <a:t>mentions</a:t>
            </a:r>
            <a:r>
              <a:rPr lang="en-US" dirty="0" smtClean="0"/>
              <a:t> the word without </a:t>
            </a:r>
            <a:r>
              <a:rPr lang="en-US" i="1" dirty="0" smtClean="0"/>
              <a:t>using</a:t>
            </a:r>
            <a:r>
              <a:rPr lang="en-US" dirty="0" smtClean="0"/>
              <a:t> it to refer to anything other than itself.’</a:t>
            </a:r>
          </a:p>
          <a:p>
            <a:pPr lvl="1"/>
            <a:r>
              <a:rPr lang="en-US" dirty="0" smtClean="0"/>
              <a:t>https://en.wikipedia.org/wiki/Use%E2%80%93mention_distinction</a:t>
            </a:r>
          </a:p>
        </p:txBody>
      </p:sp>
      <p:sp>
        <p:nvSpPr>
          <p:cNvPr id="4" name="Slide Number Placeholder 3"/>
          <p:cNvSpPr>
            <a:spLocks noGrp="1"/>
          </p:cNvSpPr>
          <p:nvPr>
            <p:ph type="sldNum" sz="quarter" idx="12"/>
          </p:nvPr>
        </p:nvSpPr>
        <p:spPr/>
        <p:txBody>
          <a:bodyPr/>
          <a:lstStyle/>
          <a:p>
            <a:fld id="{16FBAE34-108B-4256-A6F0-223F0DE40DFE}" type="slidenum">
              <a:rPr lang="en-US" smtClean="0"/>
              <a:t>16</a:t>
            </a:fld>
            <a:endParaRPr lang="en-US"/>
          </a:p>
        </p:txBody>
      </p:sp>
    </p:spTree>
    <p:extLst>
      <p:ext uri="{BB962C8B-B14F-4D97-AF65-F5344CB8AC3E}">
        <p14:creationId xmlns:p14="http://schemas.microsoft.com/office/powerpoint/2010/main" val="258307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Disquotation</a:t>
            </a:r>
            <a:endParaRPr lang="en-US" dirty="0"/>
          </a:p>
        </p:txBody>
      </p:sp>
      <p:sp>
        <p:nvSpPr>
          <p:cNvPr id="3" name="Content Placeholder 2"/>
          <p:cNvSpPr>
            <a:spLocks noGrp="1"/>
          </p:cNvSpPr>
          <p:nvPr>
            <p:ph idx="1"/>
          </p:nvPr>
        </p:nvSpPr>
        <p:spPr/>
        <p:txBody>
          <a:bodyPr>
            <a:normAutofit lnSpcReduction="10000"/>
          </a:bodyPr>
          <a:lstStyle/>
          <a:p>
            <a:r>
              <a:rPr lang="en-US" dirty="0" err="1" smtClean="0"/>
              <a:t>Disquotation</a:t>
            </a:r>
            <a:r>
              <a:rPr lang="en-US" dirty="0" smtClean="0"/>
              <a:t> of true sentences articulates how sentences are true: </a:t>
            </a:r>
          </a:p>
          <a:p>
            <a:pPr lvl="1"/>
            <a:r>
              <a:rPr lang="en-US" dirty="0" smtClean="0"/>
              <a:t>“For any sentence </a:t>
            </a:r>
            <a:r>
              <a:rPr lang="en-US" i="1" dirty="0" smtClean="0"/>
              <a:t>s</a:t>
            </a:r>
            <a:r>
              <a:rPr lang="en-US" dirty="0" smtClean="0"/>
              <a:t> used to make a statement </a:t>
            </a:r>
            <a:r>
              <a:rPr lang="en-US" i="1" dirty="0" smtClean="0"/>
              <a:t>p</a:t>
            </a:r>
            <a:r>
              <a:rPr lang="en-US" dirty="0" smtClean="0"/>
              <a:t>, </a:t>
            </a:r>
            <a:r>
              <a:rPr lang="en-US" i="1" dirty="0" smtClean="0"/>
              <a:t>s</a:t>
            </a:r>
            <a:r>
              <a:rPr lang="en-US" dirty="0" smtClean="0"/>
              <a:t> is true if and only if </a:t>
            </a:r>
            <a:r>
              <a:rPr lang="en-US" i="1" dirty="0" smtClean="0"/>
              <a:t>p</a:t>
            </a:r>
            <a:r>
              <a:rPr lang="en-US" dirty="0" smtClean="0"/>
              <a:t>.” (Searle)</a:t>
            </a:r>
          </a:p>
          <a:p>
            <a:pPr lvl="1"/>
            <a:r>
              <a:rPr lang="en-US" dirty="0" smtClean="0"/>
              <a:t>‘The cat is on the mat’ is true if and only if the cat is on the mat.</a:t>
            </a:r>
          </a:p>
          <a:p>
            <a:pPr lvl="2"/>
            <a:r>
              <a:rPr lang="en-US" dirty="0" smtClean="0"/>
              <a:t>Note the logical formulation (“if and only if”) &gt; continuance of logical positivism</a:t>
            </a:r>
          </a:p>
          <a:p>
            <a:r>
              <a:rPr lang="en-US" dirty="0" smtClean="0"/>
              <a:t>The single quote marks on the left, the embedded sentence, is “</a:t>
            </a:r>
            <a:r>
              <a:rPr lang="en-US" dirty="0" err="1" smtClean="0"/>
              <a:t>disquoted</a:t>
            </a:r>
            <a:r>
              <a:rPr lang="en-US" dirty="0" smtClean="0"/>
              <a:t>” on the right of the main predicate</a:t>
            </a:r>
          </a:p>
          <a:p>
            <a:pPr lvl="1"/>
            <a:r>
              <a:rPr lang="en-US" dirty="0" smtClean="0"/>
              <a:t>It states what must be true for the sentence in quotes to be true.</a:t>
            </a:r>
          </a:p>
          <a:p>
            <a:pPr lvl="1"/>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17</a:t>
            </a:fld>
            <a:endParaRPr lang="en-US"/>
          </a:p>
        </p:txBody>
      </p:sp>
    </p:spTree>
    <p:extLst>
      <p:ext uri="{BB962C8B-B14F-4D97-AF65-F5344CB8AC3E}">
        <p14:creationId xmlns:p14="http://schemas.microsoft.com/office/powerpoint/2010/main" val="84535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Left-hand, right-hand</a:t>
            </a:r>
            <a:endParaRPr lang="en-US" dirty="0"/>
          </a:p>
        </p:txBody>
      </p:sp>
      <p:sp>
        <p:nvSpPr>
          <p:cNvPr id="3" name="Content Placeholder 2"/>
          <p:cNvSpPr>
            <a:spLocks noGrp="1"/>
          </p:cNvSpPr>
          <p:nvPr>
            <p:ph idx="1"/>
          </p:nvPr>
        </p:nvSpPr>
        <p:spPr/>
        <p:txBody>
          <a:bodyPr/>
          <a:lstStyle/>
          <a:p>
            <a:r>
              <a:rPr lang="en-US" dirty="0" err="1" smtClean="0"/>
              <a:t>Disquotation</a:t>
            </a:r>
            <a:r>
              <a:rPr lang="en-US" dirty="0" smtClean="0"/>
              <a:t>, usually used to obviate the need for a relation of correspondence, actually coincides with the theory of correspondence if the theory is stated as:</a:t>
            </a:r>
          </a:p>
          <a:p>
            <a:pPr lvl="1"/>
            <a:r>
              <a:rPr lang="en-US" dirty="0" smtClean="0"/>
              <a:t>“A statement </a:t>
            </a:r>
            <a:r>
              <a:rPr lang="en-US" i="1" dirty="0" smtClean="0"/>
              <a:t>p</a:t>
            </a:r>
            <a:r>
              <a:rPr lang="en-US" dirty="0" smtClean="0"/>
              <a:t> is true if and only if the statement </a:t>
            </a:r>
            <a:r>
              <a:rPr lang="en-US" i="1" dirty="0" smtClean="0"/>
              <a:t>p</a:t>
            </a:r>
            <a:r>
              <a:rPr lang="en-US" dirty="0" smtClean="0"/>
              <a:t> corresponds to a fact”</a:t>
            </a:r>
          </a:p>
          <a:p>
            <a:pPr lvl="1"/>
            <a:r>
              <a:rPr lang="en-US" dirty="0" smtClean="0"/>
              <a:t>“if the sentence quoted on the left-hand side … is true, then it is true because it corresponds to the fact stated on the right-hand side.”</a:t>
            </a:r>
          </a:p>
          <a:p>
            <a:pPr lvl="1"/>
            <a:r>
              <a:rPr lang="en-US" dirty="0" smtClean="0"/>
              <a:t>“For any </a:t>
            </a:r>
            <a:r>
              <a:rPr lang="en-US" i="1" dirty="0" smtClean="0"/>
              <a:t>s, s </a:t>
            </a:r>
            <a:r>
              <a:rPr lang="en-US" dirty="0" smtClean="0"/>
              <a:t>is true if </a:t>
            </a:r>
            <a:r>
              <a:rPr lang="en-US" i="1" dirty="0" smtClean="0"/>
              <a:t>s</a:t>
            </a:r>
            <a:r>
              <a:rPr lang="en-US" dirty="0" smtClean="0"/>
              <a:t> corresponds to the fact that</a:t>
            </a:r>
            <a:r>
              <a:rPr lang="en-US" i="1" dirty="0" smtClean="0"/>
              <a:t> p</a:t>
            </a:r>
            <a:r>
              <a:rPr lang="en-US" dirty="0" smtClean="0"/>
              <a:t>”</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18</a:t>
            </a:fld>
            <a:endParaRPr lang="en-US"/>
          </a:p>
        </p:txBody>
      </p:sp>
    </p:spTree>
    <p:extLst>
      <p:ext uri="{BB962C8B-B14F-4D97-AF65-F5344CB8AC3E}">
        <p14:creationId xmlns:p14="http://schemas.microsoft.com/office/powerpoint/2010/main" val="424142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true that p’ and ‘p’</a:t>
            </a:r>
          </a:p>
        </p:txBody>
      </p:sp>
      <p:sp>
        <p:nvSpPr>
          <p:cNvPr id="3" name="Content Placeholder 2"/>
          <p:cNvSpPr>
            <a:spLocks noGrp="1"/>
          </p:cNvSpPr>
          <p:nvPr>
            <p:ph idx="1"/>
          </p:nvPr>
        </p:nvSpPr>
        <p:spPr/>
        <p:txBody>
          <a:bodyPr>
            <a:normAutofit lnSpcReduction="10000"/>
          </a:bodyPr>
          <a:lstStyle/>
          <a:p>
            <a:r>
              <a:rPr lang="en-US" dirty="0" err="1" smtClean="0"/>
              <a:t>Disquotation</a:t>
            </a:r>
            <a:r>
              <a:rPr lang="en-US" dirty="0" smtClean="0"/>
              <a:t> is generally accepted as an analysis of what it means that a sentence is true</a:t>
            </a:r>
          </a:p>
          <a:p>
            <a:pPr lvl="1"/>
            <a:r>
              <a:rPr lang="en-US" dirty="0"/>
              <a:t>n</a:t>
            </a:r>
            <a:r>
              <a:rPr lang="en-US" dirty="0" smtClean="0"/>
              <a:t>ot as a theory of correspondence</a:t>
            </a:r>
          </a:p>
          <a:p>
            <a:r>
              <a:rPr lang="en-US" dirty="0" smtClean="0"/>
              <a:t>But Searle does not embrace the implications of </a:t>
            </a:r>
            <a:r>
              <a:rPr lang="en-US" dirty="0" err="1" smtClean="0"/>
              <a:t>disquotation</a:t>
            </a:r>
            <a:endParaRPr lang="en-US" dirty="0" smtClean="0"/>
          </a:p>
          <a:p>
            <a:pPr lvl="1"/>
            <a:r>
              <a:rPr lang="en-US" dirty="0"/>
              <a:t>r</a:t>
            </a:r>
            <a:r>
              <a:rPr lang="en-US" dirty="0" smtClean="0"/>
              <a:t>ejecting the redundancy account of truth</a:t>
            </a:r>
            <a:r>
              <a:rPr lang="en-US" dirty="0"/>
              <a:t> </a:t>
            </a:r>
            <a:r>
              <a:rPr lang="en-US" dirty="0" smtClean="0"/>
              <a:t>(i.e., we are just saying the same thing twice)</a:t>
            </a:r>
          </a:p>
          <a:p>
            <a:pPr lvl="1"/>
            <a:r>
              <a:rPr lang="en-US" dirty="0" smtClean="0"/>
              <a:t>or the view that “instances of ‘It is true that p’ and ‘p’ have exactly the same meaning.” (Robert Audi, </a:t>
            </a:r>
            <a:r>
              <a:rPr lang="en-US" i="1" dirty="0" smtClean="0"/>
              <a:t>Cambridge Dictionary of Philosophy</a:t>
            </a:r>
            <a:r>
              <a:rPr lang="en-US" dirty="0" smtClean="0"/>
              <a:t>)</a:t>
            </a:r>
          </a:p>
        </p:txBody>
      </p:sp>
      <p:sp>
        <p:nvSpPr>
          <p:cNvPr id="4" name="Slide Number Placeholder 3"/>
          <p:cNvSpPr>
            <a:spLocks noGrp="1"/>
          </p:cNvSpPr>
          <p:nvPr>
            <p:ph type="sldNum" sz="quarter" idx="12"/>
          </p:nvPr>
        </p:nvSpPr>
        <p:spPr/>
        <p:txBody>
          <a:bodyPr/>
          <a:lstStyle/>
          <a:p>
            <a:fld id="{16FBAE34-108B-4256-A6F0-223F0DE40DFE}" type="slidenum">
              <a:rPr lang="en-US" smtClean="0"/>
              <a:t>19</a:t>
            </a:fld>
            <a:endParaRPr lang="en-US"/>
          </a:p>
        </p:txBody>
      </p:sp>
    </p:spTree>
    <p:extLst>
      <p:ext uri="{BB962C8B-B14F-4D97-AF65-F5344CB8AC3E}">
        <p14:creationId xmlns:p14="http://schemas.microsoft.com/office/powerpoint/2010/main" val="406457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Correspondence or constructive?</a:t>
            </a:r>
            <a:endParaRPr lang="en-US" dirty="0"/>
          </a:p>
        </p:txBody>
      </p:sp>
      <p:sp>
        <p:nvSpPr>
          <p:cNvPr id="3" name="Content Placeholder 2"/>
          <p:cNvSpPr>
            <a:spLocks noGrp="1"/>
          </p:cNvSpPr>
          <p:nvPr>
            <p:ph idx="1"/>
          </p:nvPr>
        </p:nvSpPr>
        <p:spPr/>
        <p:txBody>
          <a:bodyPr>
            <a:normAutofit/>
          </a:bodyPr>
          <a:lstStyle/>
          <a:p>
            <a:r>
              <a:rPr lang="en-US" dirty="0" smtClean="0"/>
              <a:t>What is truth?</a:t>
            </a:r>
          </a:p>
          <a:p>
            <a:pPr lvl="1"/>
            <a:r>
              <a:rPr lang="en-US" dirty="0" smtClean="0"/>
              <a:t>1) Correspondence theory: truth is a replication of objective reality in our beliefs and statements</a:t>
            </a:r>
          </a:p>
          <a:p>
            <a:pPr lvl="1"/>
            <a:r>
              <a:rPr lang="en-US" dirty="0" smtClean="0"/>
              <a:t>2) Constructivist theory: what we believe and say determines truth</a:t>
            </a:r>
          </a:p>
          <a:p>
            <a:r>
              <a:rPr lang="en-US" dirty="0" smtClean="0"/>
              <a:t>The correspondence theory dominates analytical philosophy</a:t>
            </a:r>
          </a:p>
          <a:p>
            <a:pPr lvl="1"/>
            <a:r>
              <a:rPr lang="en-US" dirty="0" smtClean="0"/>
              <a:t>But not exclusively as we will see</a:t>
            </a:r>
          </a:p>
          <a:p>
            <a:r>
              <a:rPr lang="en-US" dirty="0" smtClean="0"/>
              <a:t>The constructivist theory is especially strong in French Continental “post structuralism” and “postmodernism”</a:t>
            </a:r>
          </a:p>
          <a:p>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2</a:t>
            </a:fld>
            <a:endParaRPr lang="en-US"/>
          </a:p>
        </p:txBody>
      </p:sp>
    </p:spTree>
    <p:extLst>
      <p:ext uri="{BB962C8B-B14F-4D97-AF65-F5344CB8AC3E}">
        <p14:creationId xmlns:p14="http://schemas.microsoft.com/office/powerpoint/2010/main" val="2618295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Metalinguistic predicates</a:t>
            </a:r>
            <a:endParaRPr lang="en-US" dirty="0"/>
          </a:p>
        </p:txBody>
      </p:sp>
      <p:sp>
        <p:nvSpPr>
          <p:cNvPr id="3" name="Content Placeholder 2"/>
          <p:cNvSpPr>
            <a:spLocks noGrp="1"/>
          </p:cNvSpPr>
          <p:nvPr>
            <p:ph idx="1"/>
          </p:nvPr>
        </p:nvSpPr>
        <p:spPr/>
        <p:txBody>
          <a:bodyPr>
            <a:normAutofit fontScale="92500"/>
          </a:bodyPr>
          <a:lstStyle/>
          <a:p>
            <a:r>
              <a:rPr lang="en-US" dirty="0" smtClean="0"/>
              <a:t>Searle: </a:t>
            </a:r>
            <a:r>
              <a:rPr lang="en-US" dirty="0" err="1" smtClean="0"/>
              <a:t>disquotation</a:t>
            </a:r>
            <a:r>
              <a:rPr lang="en-US" dirty="0" smtClean="0"/>
              <a:t> “makes it look as if ‘is true’ is redundant, but it is not”</a:t>
            </a:r>
          </a:p>
          <a:p>
            <a:pPr lvl="1"/>
            <a:r>
              <a:rPr lang="en-US" dirty="0" smtClean="0"/>
              <a:t>“We need a metalinguistic predicate for assessing success in achieving the word-to-word direction of fit, and that term is ‘true.’”</a:t>
            </a:r>
          </a:p>
          <a:p>
            <a:r>
              <a:rPr lang="en-US" dirty="0" smtClean="0"/>
              <a:t>If being true is corresponding to facts</a:t>
            </a:r>
          </a:p>
          <a:p>
            <a:pPr lvl="1"/>
            <a:r>
              <a:rPr lang="en-US" dirty="0"/>
              <a:t>s</a:t>
            </a:r>
            <a:r>
              <a:rPr lang="en-US" dirty="0" smtClean="0"/>
              <a:t>aying that a sentence corresponds to facts is not a reiteration of the sentence</a:t>
            </a:r>
          </a:p>
          <a:p>
            <a:pPr lvl="1"/>
            <a:r>
              <a:rPr lang="en-US" dirty="0" smtClean="0"/>
              <a:t>Attributing truth to a sentence is the assertion that a relation obtains between the sentence and a fact</a:t>
            </a:r>
          </a:p>
          <a:p>
            <a:pPr lvl="1"/>
            <a:r>
              <a:rPr lang="en-US" dirty="0" smtClean="0"/>
              <a:t>And this is not merely repeating the sentence. </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20</a:t>
            </a:fld>
            <a:endParaRPr lang="en-US"/>
          </a:p>
        </p:txBody>
      </p:sp>
    </p:spTree>
    <p:extLst>
      <p:ext uri="{BB962C8B-B14F-4D97-AF65-F5344CB8AC3E}">
        <p14:creationId xmlns:p14="http://schemas.microsoft.com/office/powerpoint/2010/main" val="2895826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through power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Foucault’s theory of truth is much more complex than Searle’s</a:t>
            </a:r>
          </a:p>
          <a:p>
            <a:pPr lvl="1"/>
            <a:r>
              <a:rPr lang="en-US" dirty="0" smtClean="0"/>
              <a:t>See Prado’s, </a:t>
            </a:r>
            <a:r>
              <a:rPr lang="en-US" i="1" dirty="0" smtClean="0"/>
              <a:t>Starting with Foucault </a:t>
            </a:r>
            <a:r>
              <a:rPr lang="en-US" dirty="0" smtClean="0"/>
              <a:t>(2000)</a:t>
            </a:r>
          </a:p>
          <a:p>
            <a:r>
              <a:rPr lang="en-US" dirty="0" smtClean="0"/>
              <a:t>Foucault has been dismissed by analytic philosophers (Robert Nola, 1994) as having “nothing to say” about central “philosophical theories of truth and knowledge.”</a:t>
            </a:r>
          </a:p>
          <a:p>
            <a:pPr lvl="1"/>
            <a:r>
              <a:rPr lang="en-US" dirty="0" smtClean="0"/>
              <a:t>Or worse: his internalization of truth to discourse is rejected as “linguistic idealism,” </a:t>
            </a:r>
            <a:r>
              <a:rPr lang="en-US" dirty="0" err="1" smtClean="0"/>
              <a:t>irrealism</a:t>
            </a:r>
            <a:r>
              <a:rPr lang="en-US" dirty="0" smtClean="0"/>
              <a:t>—and so also not worth serious consideration</a:t>
            </a:r>
          </a:p>
          <a:p>
            <a:r>
              <a:rPr lang="en-US" dirty="0" smtClean="0"/>
              <a:t>His pivotal concept: we are constantly “subjected to the production of truth through power.”</a:t>
            </a:r>
          </a:p>
          <a:p>
            <a:pPr lvl="1"/>
            <a:r>
              <a:rPr lang="en-US" dirty="0" smtClean="0"/>
              <a:t>Truth is produced “by virtue of multiple forms of constraint”</a:t>
            </a:r>
          </a:p>
          <a:p>
            <a:pPr marL="457200" lvl="1" indent="0">
              <a:buNone/>
            </a:pPr>
            <a:r>
              <a:rPr lang="en-US" dirty="0"/>
              <a:t>b</a:t>
            </a:r>
            <a:r>
              <a:rPr lang="en-US" dirty="0" smtClean="0"/>
              <a:t>y power or power relations</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21</a:t>
            </a:fld>
            <a:endParaRPr lang="en-US"/>
          </a:p>
        </p:txBody>
      </p:sp>
    </p:spTree>
    <p:extLst>
      <p:ext uri="{BB962C8B-B14F-4D97-AF65-F5344CB8AC3E}">
        <p14:creationId xmlns:p14="http://schemas.microsoft.com/office/powerpoint/2010/main" val="3323429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power?</a:t>
            </a:r>
            <a:endParaRPr lang="en-US" dirty="0"/>
          </a:p>
        </p:txBody>
      </p:sp>
      <p:sp>
        <p:nvSpPr>
          <p:cNvPr id="3" name="Content Placeholder 2"/>
          <p:cNvSpPr>
            <a:spLocks noGrp="1"/>
          </p:cNvSpPr>
          <p:nvPr>
            <p:ph idx="1"/>
          </p:nvPr>
        </p:nvSpPr>
        <p:spPr/>
        <p:txBody>
          <a:bodyPr>
            <a:normAutofit fontScale="92500"/>
          </a:bodyPr>
          <a:lstStyle/>
          <a:p>
            <a:r>
              <a:rPr lang="en-US" dirty="0" smtClean="0"/>
              <a:t>Power is not a constraint of individuals but of actions</a:t>
            </a:r>
          </a:p>
          <a:p>
            <a:pPr lvl="1"/>
            <a:r>
              <a:rPr lang="en-US" dirty="0" smtClean="0"/>
              <a:t>Power is not force or capacity or domination or authority</a:t>
            </a:r>
          </a:p>
          <a:p>
            <a:pPr lvl="1"/>
            <a:r>
              <a:rPr lang="en-US" dirty="0" smtClean="0"/>
              <a:t>It is not attributable to anyone nor does it bear on anyone in particular</a:t>
            </a:r>
          </a:p>
          <a:p>
            <a:r>
              <a:rPr lang="en-US" dirty="0" smtClean="0"/>
              <a:t>Foucault insists on the relational character of power</a:t>
            </a:r>
          </a:p>
          <a:p>
            <a:pPr lvl="1"/>
            <a:r>
              <a:rPr lang="en-US" dirty="0" smtClean="0"/>
              <a:t>We must be “</a:t>
            </a:r>
            <a:r>
              <a:rPr lang="en-US" dirty="0" err="1" smtClean="0"/>
              <a:t>nominalistic</a:t>
            </a:r>
            <a:r>
              <a:rPr lang="en-US" dirty="0" smtClean="0"/>
              <a:t>” about power because “power is not an institution and not a structure; neither is it a certain strength.”</a:t>
            </a:r>
          </a:p>
          <a:p>
            <a:pPr lvl="1"/>
            <a:r>
              <a:rPr lang="en-US" dirty="0" smtClean="0"/>
              <a:t>“it is a set of actions upon other actions,” </a:t>
            </a:r>
          </a:p>
          <a:p>
            <a:pPr lvl="1"/>
            <a:r>
              <a:rPr lang="en-US" dirty="0" smtClean="0"/>
              <a:t>“a way in which certain actions modify others,” </a:t>
            </a:r>
          </a:p>
          <a:p>
            <a:pPr lvl="1"/>
            <a:r>
              <a:rPr lang="en-US" dirty="0" smtClean="0"/>
              <a:t>“a mode of action which does not act directly and immediately on others. Instead it acts upon their actions.”</a:t>
            </a:r>
          </a:p>
          <a:p>
            <a:pPr lvl="1"/>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22</a:t>
            </a:fld>
            <a:endParaRPr lang="en-US"/>
          </a:p>
        </p:txBody>
      </p:sp>
    </p:spTree>
    <p:extLst>
      <p:ext uri="{BB962C8B-B14F-4D97-AF65-F5344CB8AC3E}">
        <p14:creationId xmlns:p14="http://schemas.microsoft.com/office/powerpoint/2010/main" val="3077725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an environment</a:t>
            </a:r>
            <a:endParaRPr lang="en-US" dirty="0"/>
          </a:p>
        </p:txBody>
      </p:sp>
      <p:sp>
        <p:nvSpPr>
          <p:cNvPr id="3" name="Content Placeholder 2"/>
          <p:cNvSpPr>
            <a:spLocks noGrp="1"/>
          </p:cNvSpPr>
          <p:nvPr>
            <p:ph idx="1"/>
          </p:nvPr>
        </p:nvSpPr>
        <p:spPr/>
        <p:txBody>
          <a:bodyPr/>
          <a:lstStyle/>
          <a:p>
            <a:r>
              <a:rPr lang="en-US" dirty="0" smtClean="0"/>
              <a:t>Power is “a total structure of actions brought to bear upon possible actions”</a:t>
            </a:r>
          </a:p>
          <a:p>
            <a:pPr lvl="1"/>
            <a:r>
              <a:rPr lang="en-US" dirty="0"/>
              <a:t>e</a:t>
            </a:r>
            <a:r>
              <a:rPr lang="en-US" dirty="0" smtClean="0"/>
              <a:t>nabling and enhancing some actions</a:t>
            </a:r>
          </a:p>
          <a:p>
            <a:pPr lvl="1"/>
            <a:r>
              <a:rPr lang="en-US" dirty="0"/>
              <a:t>a</a:t>
            </a:r>
            <a:r>
              <a:rPr lang="en-US" dirty="0" smtClean="0"/>
              <a:t>nd precluding others</a:t>
            </a:r>
          </a:p>
          <a:p>
            <a:r>
              <a:rPr lang="en-US" dirty="0" smtClean="0"/>
              <a:t>Power is best thought of as an environment in which agents act</a:t>
            </a:r>
          </a:p>
          <a:p>
            <a:pPr lvl="1"/>
            <a:r>
              <a:rPr lang="en-US" dirty="0"/>
              <a:t>c</a:t>
            </a:r>
            <a:r>
              <a:rPr lang="en-US" dirty="0" smtClean="0"/>
              <a:t>onditioning what those agents do and do not do</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23</a:t>
            </a:fld>
            <a:endParaRPr lang="en-US"/>
          </a:p>
        </p:txBody>
      </p:sp>
    </p:spTree>
    <p:extLst>
      <p:ext uri="{BB962C8B-B14F-4D97-AF65-F5344CB8AC3E}">
        <p14:creationId xmlns:p14="http://schemas.microsoft.com/office/powerpoint/2010/main" val="2949574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is the currency of propositions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Power produces truth by determining </a:t>
            </a:r>
          </a:p>
          <a:p>
            <a:pPr lvl="1"/>
            <a:r>
              <a:rPr lang="en-US" dirty="0" smtClean="0"/>
              <a:t>what may be said</a:t>
            </a:r>
          </a:p>
          <a:p>
            <a:pPr lvl="1"/>
            <a:r>
              <a:rPr lang="en-US" dirty="0"/>
              <a:t>w</a:t>
            </a:r>
            <a:r>
              <a:rPr lang="en-US" dirty="0" smtClean="0"/>
              <a:t>hat must be said</a:t>
            </a:r>
          </a:p>
          <a:p>
            <a:pPr lvl="1"/>
            <a:r>
              <a:rPr lang="en-US" dirty="0"/>
              <a:t>a</a:t>
            </a:r>
            <a:r>
              <a:rPr lang="en-US" dirty="0" smtClean="0"/>
              <a:t>nd what may not be said</a:t>
            </a:r>
          </a:p>
          <a:p>
            <a:r>
              <a:rPr lang="en-US" dirty="0" smtClean="0"/>
              <a:t>Truth is the currency of propositions in a discourse or a regime of truth</a:t>
            </a:r>
          </a:p>
          <a:p>
            <a:pPr lvl="1"/>
            <a:r>
              <a:rPr lang="en-US" dirty="0"/>
              <a:t>n</a:t>
            </a:r>
            <a:r>
              <a:rPr lang="en-US" dirty="0" smtClean="0"/>
              <a:t>ot a portrayal or accurate representation of anything</a:t>
            </a:r>
          </a:p>
          <a:p>
            <a:r>
              <a:rPr lang="en-US" dirty="0" smtClean="0"/>
              <a:t>[Currency: truth is like money</a:t>
            </a:r>
          </a:p>
          <a:p>
            <a:pPr lvl="1"/>
            <a:r>
              <a:rPr lang="en-US" dirty="0" smtClean="0"/>
              <a:t>It has value if people value it</a:t>
            </a:r>
          </a:p>
          <a:p>
            <a:pPr lvl="1"/>
            <a:r>
              <a:rPr lang="en-US" dirty="0"/>
              <a:t>But it has no intrinsic value of its own</a:t>
            </a:r>
          </a:p>
          <a:p>
            <a:pPr lvl="1"/>
            <a:r>
              <a:rPr lang="en-US" dirty="0" smtClean="0"/>
              <a:t>And then it gets you what you want]</a:t>
            </a:r>
          </a:p>
        </p:txBody>
      </p:sp>
      <p:sp>
        <p:nvSpPr>
          <p:cNvPr id="4" name="Slide Number Placeholder 3"/>
          <p:cNvSpPr>
            <a:spLocks noGrp="1"/>
          </p:cNvSpPr>
          <p:nvPr>
            <p:ph type="sldNum" sz="quarter" idx="12"/>
          </p:nvPr>
        </p:nvSpPr>
        <p:spPr/>
        <p:txBody>
          <a:bodyPr/>
          <a:lstStyle/>
          <a:p>
            <a:fld id="{16FBAE34-108B-4256-A6F0-223F0DE40DFE}" type="slidenum">
              <a:rPr lang="en-US" smtClean="0"/>
              <a:t>24</a:t>
            </a:fld>
            <a:endParaRPr lang="en-US"/>
          </a:p>
        </p:txBody>
      </p:sp>
    </p:spTree>
    <p:extLst>
      <p:ext uri="{BB962C8B-B14F-4D97-AF65-F5344CB8AC3E}">
        <p14:creationId xmlns:p14="http://schemas.microsoft.com/office/powerpoint/2010/main" val="824124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acts blindly</a:t>
            </a:r>
            <a:endParaRPr lang="en-US" dirty="0"/>
          </a:p>
        </p:txBody>
      </p:sp>
      <p:sp>
        <p:nvSpPr>
          <p:cNvPr id="3" name="Content Placeholder 2"/>
          <p:cNvSpPr>
            <a:spLocks noGrp="1"/>
          </p:cNvSpPr>
          <p:nvPr>
            <p:ph idx="1"/>
          </p:nvPr>
        </p:nvSpPr>
        <p:spPr/>
        <p:txBody>
          <a:bodyPr>
            <a:normAutofit/>
          </a:bodyPr>
          <a:lstStyle/>
          <a:p>
            <a:r>
              <a:rPr lang="en-US" dirty="0" smtClean="0"/>
              <a:t>This is often interpreted as meaning that truth is controlled by a dominant group</a:t>
            </a:r>
          </a:p>
          <a:p>
            <a:pPr lvl="1"/>
            <a:r>
              <a:rPr lang="en-US" dirty="0" smtClean="0"/>
              <a:t>But this supposes an independent truth</a:t>
            </a:r>
          </a:p>
          <a:p>
            <a:pPr lvl="1"/>
            <a:r>
              <a:rPr lang="en-US" dirty="0"/>
              <a:t>t</a:t>
            </a:r>
            <a:r>
              <a:rPr lang="en-US" dirty="0" smtClean="0"/>
              <a:t>hat is distorted by those in power through the imposition of an ideology</a:t>
            </a:r>
          </a:p>
          <a:p>
            <a:r>
              <a:rPr lang="en-US" dirty="0" smtClean="0"/>
              <a:t>But Foucault insists that power relations produce truth blindly and randomly</a:t>
            </a:r>
          </a:p>
          <a:p>
            <a:pPr lvl="1"/>
            <a:r>
              <a:rPr lang="en-US" dirty="0"/>
              <a:t>n</a:t>
            </a:r>
            <a:r>
              <a:rPr lang="en-US" dirty="0" smtClean="0"/>
              <a:t>ot through conscious manipulations and distortions</a:t>
            </a:r>
          </a:p>
        </p:txBody>
      </p:sp>
      <p:sp>
        <p:nvSpPr>
          <p:cNvPr id="4" name="Slide Number Placeholder 3"/>
          <p:cNvSpPr>
            <a:spLocks noGrp="1"/>
          </p:cNvSpPr>
          <p:nvPr>
            <p:ph type="sldNum" sz="quarter" idx="12"/>
          </p:nvPr>
        </p:nvSpPr>
        <p:spPr/>
        <p:txBody>
          <a:bodyPr/>
          <a:lstStyle/>
          <a:p>
            <a:fld id="{16FBAE34-108B-4256-A6F0-223F0DE40DFE}" type="slidenum">
              <a:rPr lang="en-US" smtClean="0"/>
              <a:t>25</a:t>
            </a:fld>
            <a:endParaRPr lang="en-US"/>
          </a:p>
        </p:txBody>
      </p:sp>
    </p:spTree>
    <p:extLst>
      <p:ext uri="{BB962C8B-B14F-4D97-AF65-F5344CB8AC3E}">
        <p14:creationId xmlns:p14="http://schemas.microsoft.com/office/powerpoint/2010/main" val="1763217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err="1" smtClean="0"/>
              <a:t>what</a:t>
            </a:r>
            <a:r>
              <a:rPr lang="en-US" dirty="0" smtClean="0"/>
              <a:t> they do does</a:t>
            </a:r>
            <a:endParaRPr lang="en-US" dirty="0"/>
          </a:p>
        </p:txBody>
      </p:sp>
      <p:sp>
        <p:nvSpPr>
          <p:cNvPr id="3" name="Content Placeholder 2"/>
          <p:cNvSpPr>
            <a:spLocks noGrp="1"/>
          </p:cNvSpPr>
          <p:nvPr>
            <p:ph idx="1"/>
          </p:nvPr>
        </p:nvSpPr>
        <p:spPr/>
        <p:txBody>
          <a:bodyPr/>
          <a:lstStyle/>
          <a:p>
            <a:r>
              <a:rPr lang="en-US" dirty="0" smtClean="0"/>
              <a:t>The agents of power are usually unknowing with respect to the consequences of their actions on others’ actions</a:t>
            </a:r>
          </a:p>
          <a:p>
            <a:pPr lvl="1"/>
            <a:r>
              <a:rPr lang="en-US" dirty="0" smtClean="0"/>
              <a:t>“people know what they do; </a:t>
            </a:r>
          </a:p>
          <a:p>
            <a:pPr lvl="1"/>
            <a:r>
              <a:rPr lang="en-US" dirty="0" smtClean="0"/>
              <a:t>they frequently know why they do what they do; </a:t>
            </a:r>
          </a:p>
          <a:p>
            <a:pPr lvl="1"/>
            <a:r>
              <a:rPr lang="en-US" dirty="0" smtClean="0"/>
              <a:t>but what they don’t know is what </a:t>
            </a:r>
            <a:r>
              <a:rPr lang="en-US" dirty="0" err="1" smtClean="0"/>
              <a:t>what</a:t>
            </a:r>
            <a:r>
              <a:rPr lang="en-US" dirty="0" smtClean="0"/>
              <a:t> they do does.”</a:t>
            </a:r>
          </a:p>
          <a:p>
            <a:r>
              <a:rPr lang="en-US" dirty="0" smtClean="0"/>
              <a:t>Power is thus the sum total of interactions that constrain individuals’ actions</a:t>
            </a:r>
          </a:p>
          <a:p>
            <a:pPr lvl="1"/>
            <a:r>
              <a:rPr lang="en-US" dirty="0" smtClean="0"/>
              <a:t>It is people acting in ways that blindly and impersonally condition the options and actions of others</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26</a:t>
            </a:fld>
            <a:endParaRPr lang="en-US"/>
          </a:p>
        </p:txBody>
      </p:sp>
    </p:spTree>
    <p:extLst>
      <p:ext uri="{BB962C8B-B14F-4D97-AF65-F5344CB8AC3E}">
        <p14:creationId xmlns:p14="http://schemas.microsoft.com/office/powerpoint/2010/main" val="163585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Ideology and truth</a:t>
            </a:r>
            <a:endParaRPr lang="en-US" dirty="0"/>
          </a:p>
        </p:txBody>
      </p:sp>
      <p:sp>
        <p:nvSpPr>
          <p:cNvPr id="3" name="Content Placeholder 2"/>
          <p:cNvSpPr>
            <a:spLocks noGrp="1"/>
          </p:cNvSpPr>
          <p:nvPr>
            <p:ph idx="1"/>
          </p:nvPr>
        </p:nvSpPr>
        <p:spPr/>
        <p:txBody>
          <a:bodyPr/>
          <a:lstStyle/>
          <a:p>
            <a:r>
              <a:rPr lang="en-US" dirty="0" smtClean="0"/>
              <a:t>It is wrongly thought that Foucault is concerned with </a:t>
            </a:r>
          </a:p>
          <a:p>
            <a:pPr lvl="1"/>
            <a:r>
              <a:rPr lang="en-US" dirty="0" smtClean="0"/>
              <a:t>historical or ideological distortions of truth </a:t>
            </a:r>
          </a:p>
          <a:p>
            <a:pPr lvl="1"/>
            <a:r>
              <a:rPr lang="en-US" dirty="0"/>
              <a:t>n</a:t>
            </a:r>
            <a:r>
              <a:rPr lang="en-US" dirty="0" smtClean="0"/>
              <a:t>ot truth itself</a:t>
            </a:r>
          </a:p>
          <a:p>
            <a:r>
              <a:rPr lang="en-US" dirty="0" smtClean="0"/>
              <a:t>He is not interested in what ideology makes pass for truth</a:t>
            </a:r>
          </a:p>
          <a:p>
            <a:pPr lvl="1"/>
            <a:r>
              <a:rPr lang="en-US" dirty="0"/>
              <a:t>b</a:t>
            </a:r>
            <a:r>
              <a:rPr lang="en-US" dirty="0" smtClean="0"/>
              <a:t>ecause the concept of ideology “always stands in … opposition to something else which is supposed to count as truth”</a:t>
            </a:r>
          </a:p>
          <a:p>
            <a:pPr lvl="1"/>
            <a:r>
              <a:rPr lang="en-US" dirty="0" smtClean="0"/>
              <a:t>I.e., there is ideology, and there is the truth of the matter.</a:t>
            </a:r>
          </a:p>
          <a:p>
            <a:pPr lvl="1"/>
            <a:r>
              <a:rPr lang="en-US" dirty="0" smtClean="0"/>
              <a:t>But he rejects any such notion of </a:t>
            </a:r>
            <a:r>
              <a:rPr lang="en-US" dirty="0" err="1" smtClean="0"/>
              <a:t>ahistoric</a:t>
            </a:r>
            <a:r>
              <a:rPr lang="en-US" dirty="0" smtClean="0"/>
              <a:t> truth as Searle holds</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27</a:t>
            </a:fld>
            <a:endParaRPr lang="en-US"/>
          </a:p>
        </p:txBody>
      </p:sp>
    </p:spTree>
    <p:extLst>
      <p:ext uri="{BB962C8B-B14F-4D97-AF65-F5344CB8AC3E}">
        <p14:creationId xmlns:p14="http://schemas.microsoft.com/office/powerpoint/2010/main" val="1512734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Pluralism of truth</a:t>
            </a:r>
            <a:endParaRPr lang="en-US" dirty="0"/>
          </a:p>
        </p:txBody>
      </p:sp>
      <p:sp>
        <p:nvSpPr>
          <p:cNvPr id="3" name="Content Placeholder 2"/>
          <p:cNvSpPr>
            <a:spLocks noGrp="1"/>
          </p:cNvSpPr>
          <p:nvPr>
            <p:ph idx="1"/>
          </p:nvPr>
        </p:nvSpPr>
        <p:spPr/>
        <p:txBody>
          <a:bodyPr/>
          <a:lstStyle/>
          <a:p>
            <a:r>
              <a:rPr lang="en-US" dirty="0" smtClean="0"/>
              <a:t>The main reason for misunderstanding</a:t>
            </a:r>
          </a:p>
          <a:p>
            <a:pPr lvl="1"/>
            <a:r>
              <a:rPr lang="en-US" dirty="0" smtClean="0"/>
              <a:t>He says different things about truth:</a:t>
            </a:r>
          </a:p>
          <a:p>
            <a:pPr lvl="1"/>
            <a:r>
              <a:rPr lang="en-US" dirty="0" smtClean="0"/>
              <a:t>E.g., “there are different truths.”</a:t>
            </a:r>
          </a:p>
          <a:p>
            <a:r>
              <a:rPr lang="en-US" dirty="0" smtClean="0"/>
              <a:t>When he says that there are many truths it is thought that he is not talking about truth itself</a:t>
            </a:r>
          </a:p>
          <a:p>
            <a:pPr lvl="1"/>
            <a:r>
              <a:rPr lang="en-US" dirty="0" smtClean="0"/>
              <a:t>But he is opposed to the traditional philosophical understanding of truth as unitary</a:t>
            </a:r>
          </a:p>
          <a:p>
            <a:pPr lvl="1"/>
            <a:r>
              <a:rPr lang="en-US" dirty="0" smtClean="0"/>
              <a:t>Truth is intrinsically pluralistic</a:t>
            </a:r>
          </a:p>
        </p:txBody>
      </p:sp>
      <p:sp>
        <p:nvSpPr>
          <p:cNvPr id="4" name="Slide Number Placeholder 3"/>
          <p:cNvSpPr>
            <a:spLocks noGrp="1"/>
          </p:cNvSpPr>
          <p:nvPr>
            <p:ph type="sldNum" sz="quarter" idx="12"/>
          </p:nvPr>
        </p:nvSpPr>
        <p:spPr/>
        <p:txBody>
          <a:bodyPr/>
          <a:lstStyle/>
          <a:p>
            <a:fld id="{16FBAE34-108B-4256-A6F0-223F0DE40DFE}" type="slidenum">
              <a:rPr lang="en-US" smtClean="0"/>
              <a:t>28</a:t>
            </a:fld>
            <a:endParaRPr lang="en-US"/>
          </a:p>
        </p:txBody>
      </p:sp>
    </p:spTree>
    <p:extLst>
      <p:ext uri="{BB962C8B-B14F-4D97-AF65-F5344CB8AC3E}">
        <p14:creationId xmlns:p14="http://schemas.microsoft.com/office/powerpoint/2010/main" val="782747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regime of truth</a:t>
            </a:r>
            <a:endParaRPr lang="en-US" dirty="0"/>
          </a:p>
        </p:txBody>
      </p:sp>
      <p:sp>
        <p:nvSpPr>
          <p:cNvPr id="3" name="Content Placeholder 2"/>
          <p:cNvSpPr>
            <a:spLocks noGrp="1"/>
          </p:cNvSpPr>
          <p:nvPr>
            <p:ph idx="1"/>
          </p:nvPr>
        </p:nvSpPr>
        <p:spPr/>
        <p:txBody>
          <a:bodyPr>
            <a:normAutofit fontScale="92500"/>
          </a:bodyPr>
          <a:lstStyle/>
          <a:p>
            <a:r>
              <a:rPr lang="en-US" dirty="0" smtClean="0"/>
              <a:t>1) His </a:t>
            </a:r>
            <a:r>
              <a:rPr lang="en-US" i="1" dirty="0" smtClean="0"/>
              <a:t>criterial</a:t>
            </a:r>
            <a:r>
              <a:rPr lang="en-US" dirty="0" smtClean="0"/>
              <a:t> use of truth: what counts as truth in a given discourse</a:t>
            </a:r>
          </a:p>
          <a:p>
            <a:pPr lvl="1"/>
            <a:r>
              <a:rPr lang="en-US" dirty="0" smtClean="0"/>
              <a:t>Each society “has its regime of truth”</a:t>
            </a:r>
          </a:p>
          <a:p>
            <a:pPr lvl="1"/>
            <a:r>
              <a:rPr lang="en-US" dirty="0" smtClean="0"/>
              <a:t>Each society “has mechanisms … which enable one to distinguish true and false statements” and “means by which each is sanctioned”</a:t>
            </a:r>
          </a:p>
          <a:p>
            <a:pPr lvl="1"/>
            <a:r>
              <a:rPr lang="en-US" dirty="0" smtClean="0"/>
              <a:t>Each society has “procedures accorded value in the acquisition of truth” and “those who are charged with saying what counts as true.”</a:t>
            </a:r>
          </a:p>
          <a:p>
            <a:r>
              <a:rPr lang="en-US" dirty="0" smtClean="0"/>
              <a:t>This view by itself would be consistent with saying that his view is </a:t>
            </a:r>
          </a:p>
          <a:p>
            <a:pPr lvl="1"/>
            <a:r>
              <a:rPr lang="en-US" dirty="0" smtClean="0"/>
              <a:t>about what passes for truth, or ideological distortion</a:t>
            </a:r>
          </a:p>
          <a:p>
            <a:pPr lvl="1"/>
            <a:r>
              <a:rPr lang="en-US" dirty="0"/>
              <a:t>b</a:t>
            </a:r>
            <a:r>
              <a:rPr lang="en-US" dirty="0" smtClean="0"/>
              <a:t>ut not about truth itself</a:t>
            </a:r>
          </a:p>
          <a:p>
            <a:pPr lvl="1"/>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29</a:t>
            </a:fld>
            <a:endParaRPr lang="en-US"/>
          </a:p>
        </p:txBody>
      </p:sp>
    </p:spTree>
    <p:extLst>
      <p:ext uri="{BB962C8B-B14F-4D97-AF65-F5344CB8AC3E}">
        <p14:creationId xmlns:p14="http://schemas.microsoft.com/office/powerpoint/2010/main" val="1878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opposing thinkers</a:t>
            </a:r>
            <a:endParaRPr lang="en-US" dirty="0"/>
          </a:p>
        </p:txBody>
      </p:sp>
      <p:sp>
        <p:nvSpPr>
          <p:cNvPr id="3" name="Content Placeholder 2"/>
          <p:cNvSpPr>
            <a:spLocks noGrp="1"/>
          </p:cNvSpPr>
          <p:nvPr>
            <p:ph idx="1"/>
          </p:nvPr>
        </p:nvSpPr>
        <p:spPr/>
        <p:txBody>
          <a:bodyPr>
            <a:normAutofit lnSpcReduction="10000"/>
          </a:bodyPr>
          <a:lstStyle/>
          <a:p>
            <a:r>
              <a:rPr lang="en-US" dirty="0" smtClean="0"/>
              <a:t>Paradigmatic exponents of this divide</a:t>
            </a:r>
          </a:p>
          <a:p>
            <a:pPr lvl="1"/>
            <a:r>
              <a:rPr lang="en-US" dirty="0" smtClean="0"/>
              <a:t>John Searle: beliefs and statements are true by virtue of accurately representing the objective world</a:t>
            </a:r>
          </a:p>
          <a:p>
            <a:pPr lvl="1"/>
            <a:r>
              <a:rPr lang="en-US" dirty="0" smtClean="0"/>
              <a:t>Michel Foucault: “the world” is what we believe and say it is, and truth is an historical construct</a:t>
            </a:r>
          </a:p>
          <a:p>
            <a:r>
              <a:rPr lang="en-US" dirty="0" smtClean="0"/>
              <a:t>Deeper difference</a:t>
            </a:r>
            <a:endParaRPr lang="en-US" dirty="0"/>
          </a:p>
          <a:p>
            <a:pPr lvl="1"/>
            <a:r>
              <a:rPr lang="en-US" dirty="0" smtClean="0"/>
              <a:t>Searle: beliefs and statements are shown to be true by being compared to an immediately accessible world</a:t>
            </a:r>
          </a:p>
          <a:p>
            <a:pPr lvl="1"/>
            <a:r>
              <a:rPr lang="en-US" dirty="0" smtClean="0"/>
              <a:t>Foucault: </a:t>
            </a:r>
            <a:r>
              <a:rPr lang="en-US" dirty="0" err="1" smtClean="0"/>
              <a:t>extralinguistic</a:t>
            </a:r>
            <a:r>
              <a:rPr lang="en-US" dirty="0" smtClean="0"/>
              <a:t> reality plays no such role, and neither dictates nor serves as a standard for what is said or believed</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3</a:t>
            </a:fld>
            <a:endParaRPr lang="en-US"/>
          </a:p>
        </p:txBody>
      </p:sp>
    </p:spTree>
    <p:extLst>
      <p:ext uri="{BB962C8B-B14F-4D97-AF65-F5344CB8AC3E}">
        <p14:creationId xmlns:p14="http://schemas.microsoft.com/office/powerpoint/2010/main" val="1558866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Moves in chess: what makes them true?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 His </a:t>
            </a:r>
            <a:r>
              <a:rPr lang="en-US" i="1" dirty="0" smtClean="0"/>
              <a:t>constructivist</a:t>
            </a:r>
            <a:r>
              <a:rPr lang="en-US" dirty="0" smtClean="0"/>
              <a:t> view of truth as power-produced</a:t>
            </a:r>
          </a:p>
          <a:p>
            <a:pPr lvl="1"/>
            <a:r>
              <a:rPr lang="en-US" dirty="0"/>
              <a:t>m</a:t>
            </a:r>
            <a:r>
              <a:rPr lang="en-US" dirty="0" smtClean="0"/>
              <a:t>aking clear that there is no truth other than what is produced by power</a:t>
            </a:r>
          </a:p>
          <a:p>
            <a:pPr lvl="1"/>
            <a:r>
              <a:rPr lang="en-US" dirty="0" smtClean="0"/>
              <a:t>Power establishes “correctness” in the way a proper move in chess accords with the rules of chess</a:t>
            </a:r>
          </a:p>
          <a:p>
            <a:r>
              <a:rPr lang="en-US" dirty="0" smtClean="0"/>
              <a:t>The criterial conception has to do with the mechanisms by which truth is established </a:t>
            </a:r>
            <a:r>
              <a:rPr lang="en-US" i="1" dirty="0" smtClean="0"/>
              <a:t>within</a:t>
            </a:r>
            <a:r>
              <a:rPr lang="en-US" dirty="0" smtClean="0"/>
              <a:t> the construction</a:t>
            </a:r>
          </a:p>
          <a:p>
            <a:pPr lvl="1"/>
            <a:r>
              <a:rPr lang="en-US" dirty="0"/>
              <a:t>w</a:t>
            </a:r>
            <a:r>
              <a:rPr lang="en-US" dirty="0" smtClean="0"/>
              <a:t>hile the constructivist use of truth is the original establishment of the rules</a:t>
            </a:r>
          </a:p>
          <a:p>
            <a:r>
              <a:rPr lang="en-US" dirty="0" smtClean="0"/>
              <a:t>The </a:t>
            </a:r>
            <a:r>
              <a:rPr lang="en-US" i="1" dirty="0" smtClean="0"/>
              <a:t>historicity</a:t>
            </a:r>
            <a:r>
              <a:rPr lang="en-US" dirty="0" smtClean="0"/>
              <a:t> of truth: the sum total of actions that shape the discourses’ content</a:t>
            </a:r>
          </a:p>
        </p:txBody>
      </p:sp>
      <p:sp>
        <p:nvSpPr>
          <p:cNvPr id="4" name="Slide Number Placeholder 3"/>
          <p:cNvSpPr>
            <a:spLocks noGrp="1"/>
          </p:cNvSpPr>
          <p:nvPr>
            <p:ph type="sldNum" sz="quarter" idx="12"/>
          </p:nvPr>
        </p:nvSpPr>
        <p:spPr/>
        <p:txBody>
          <a:bodyPr/>
          <a:lstStyle/>
          <a:p>
            <a:fld id="{16FBAE34-108B-4256-A6F0-223F0DE40DFE}" type="slidenum">
              <a:rPr lang="en-US" smtClean="0"/>
              <a:t>30</a:t>
            </a:fld>
            <a:endParaRPr lang="en-US"/>
          </a:p>
        </p:txBody>
      </p:sp>
    </p:spTree>
    <p:extLst>
      <p:ext uri="{BB962C8B-B14F-4D97-AF65-F5344CB8AC3E}">
        <p14:creationId xmlns:p14="http://schemas.microsoft.com/office/powerpoint/2010/main" val="4004178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Radically different perspectives</a:t>
            </a:r>
            <a:endParaRPr lang="en-US" dirty="0"/>
          </a:p>
        </p:txBody>
      </p:sp>
      <p:sp>
        <p:nvSpPr>
          <p:cNvPr id="3" name="Content Placeholder 2"/>
          <p:cNvSpPr>
            <a:spLocks noGrp="1"/>
          </p:cNvSpPr>
          <p:nvPr>
            <p:ph idx="1"/>
          </p:nvPr>
        </p:nvSpPr>
        <p:spPr/>
        <p:txBody>
          <a:bodyPr>
            <a:normAutofit/>
          </a:bodyPr>
          <a:lstStyle/>
          <a:p>
            <a:r>
              <a:rPr lang="en-US" dirty="0" smtClean="0"/>
              <a:t>3) The </a:t>
            </a:r>
            <a:r>
              <a:rPr lang="en-US" dirty="0" err="1" smtClean="0"/>
              <a:t>Nietzschean</a:t>
            </a:r>
            <a:r>
              <a:rPr lang="en-US" dirty="0" smtClean="0"/>
              <a:t> </a:t>
            </a:r>
            <a:r>
              <a:rPr lang="en-US" i="1" dirty="0" smtClean="0"/>
              <a:t>perspectival</a:t>
            </a:r>
            <a:r>
              <a:rPr lang="en-US" dirty="0" smtClean="0"/>
              <a:t> use of truth</a:t>
            </a:r>
          </a:p>
          <a:p>
            <a:pPr lvl="1"/>
            <a:r>
              <a:rPr lang="en-US" dirty="0" smtClean="0"/>
              <a:t>There are only interpretations</a:t>
            </a:r>
          </a:p>
          <a:p>
            <a:pPr lvl="1"/>
            <a:r>
              <a:rPr lang="en-US" dirty="0" smtClean="0"/>
              <a:t>There is no descriptive completeness</a:t>
            </a:r>
          </a:p>
          <a:p>
            <a:pPr lvl="1"/>
            <a:r>
              <a:rPr lang="en-US" dirty="0" smtClean="0"/>
              <a:t>There can be no holistic description within which all diverse perspectives are reconciled [contrary to Hegel’s theory of truth]</a:t>
            </a:r>
          </a:p>
          <a:p>
            <a:r>
              <a:rPr lang="en-US" dirty="0" smtClean="0"/>
              <a:t>This is not conceptual-scheme relativism [i.e., Kant]</a:t>
            </a:r>
          </a:p>
          <a:p>
            <a:pPr lvl="1"/>
            <a:r>
              <a:rPr lang="en-US" dirty="0" smtClean="0"/>
              <a:t>i.e., varying organizations of a </a:t>
            </a:r>
            <a:r>
              <a:rPr lang="en-US" dirty="0" err="1" smtClean="0"/>
              <a:t>noumenal</a:t>
            </a:r>
            <a:r>
              <a:rPr lang="en-US" dirty="0" smtClean="0"/>
              <a:t> reality</a:t>
            </a:r>
          </a:p>
          <a:p>
            <a:pPr lvl="1"/>
            <a:r>
              <a:rPr lang="en-US" dirty="0" smtClean="0"/>
              <a:t>Nietzsche [referring to Kant]:“the antithesis ‘thing-in-itself’ and ‘appearance’ is untenable.” </a:t>
            </a:r>
          </a:p>
        </p:txBody>
      </p:sp>
      <p:sp>
        <p:nvSpPr>
          <p:cNvPr id="4" name="Slide Number Placeholder 3"/>
          <p:cNvSpPr>
            <a:spLocks noGrp="1"/>
          </p:cNvSpPr>
          <p:nvPr>
            <p:ph type="sldNum" sz="quarter" idx="12"/>
          </p:nvPr>
        </p:nvSpPr>
        <p:spPr/>
        <p:txBody>
          <a:bodyPr/>
          <a:lstStyle/>
          <a:p>
            <a:fld id="{16FBAE34-108B-4256-A6F0-223F0DE40DFE}" type="slidenum">
              <a:rPr lang="en-US" smtClean="0"/>
              <a:t>31</a:t>
            </a:fld>
            <a:endParaRPr lang="en-US"/>
          </a:p>
        </p:txBody>
      </p:sp>
    </p:spTree>
    <p:extLst>
      <p:ext uri="{BB962C8B-B14F-4D97-AF65-F5344CB8AC3E}">
        <p14:creationId xmlns:p14="http://schemas.microsoft.com/office/powerpoint/2010/main" val="3553574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Against Kant and Hegel, but for Nietzsche</a:t>
            </a:r>
            <a:endParaRPr lang="en-US" dirty="0"/>
          </a:p>
        </p:txBody>
      </p:sp>
      <p:sp>
        <p:nvSpPr>
          <p:cNvPr id="3" name="Content Placeholder 2"/>
          <p:cNvSpPr>
            <a:spLocks noGrp="1"/>
          </p:cNvSpPr>
          <p:nvPr>
            <p:ph idx="1"/>
          </p:nvPr>
        </p:nvSpPr>
        <p:spPr/>
        <p:txBody>
          <a:bodyPr>
            <a:normAutofit lnSpcReduction="10000"/>
          </a:bodyPr>
          <a:lstStyle/>
          <a:p>
            <a:r>
              <a:rPr lang="en-US" dirty="0" smtClean="0"/>
              <a:t>Foucault is clear about this:</a:t>
            </a:r>
          </a:p>
          <a:p>
            <a:r>
              <a:rPr lang="en-US" dirty="0"/>
              <a:t>d</a:t>
            </a:r>
            <a:r>
              <a:rPr lang="en-US" dirty="0" smtClean="0"/>
              <a:t>ismissing the idea of “a subject which is either transcendental in relation to the field of events”</a:t>
            </a:r>
          </a:p>
          <a:p>
            <a:pPr lvl="1"/>
            <a:r>
              <a:rPr lang="en-US" dirty="0" smtClean="0"/>
              <a:t>[i.e., Kant]</a:t>
            </a:r>
          </a:p>
          <a:p>
            <a:r>
              <a:rPr lang="en-US" dirty="0" smtClean="0"/>
              <a:t>“or runs in its empty sameness throughout the course of history.” </a:t>
            </a:r>
          </a:p>
          <a:p>
            <a:pPr lvl="1"/>
            <a:r>
              <a:rPr lang="en-US" dirty="0" smtClean="0"/>
              <a:t>[meaning, Hegel’s idea of Spirit in history]</a:t>
            </a:r>
          </a:p>
          <a:p>
            <a:r>
              <a:rPr lang="en-US" dirty="0" smtClean="0"/>
              <a:t>[Foucault argues for the history of philosophy as</a:t>
            </a:r>
          </a:p>
          <a:p>
            <a:pPr lvl="1"/>
            <a:r>
              <a:rPr lang="en-US" dirty="0" smtClean="0"/>
              <a:t>Kant </a:t>
            </a:r>
            <a:r>
              <a:rPr lang="en-US" dirty="0" smtClean="0">
                <a:sym typeface="Wingdings" panose="05000000000000000000" pitchFamily="2" charset="2"/>
              </a:rPr>
              <a:t> Hegel  Nietzsche]</a:t>
            </a:r>
            <a:endParaRPr lang="en-US" dirty="0" smtClean="0"/>
          </a:p>
        </p:txBody>
      </p:sp>
      <p:sp>
        <p:nvSpPr>
          <p:cNvPr id="4" name="Slide Number Placeholder 3"/>
          <p:cNvSpPr>
            <a:spLocks noGrp="1"/>
          </p:cNvSpPr>
          <p:nvPr>
            <p:ph type="sldNum" sz="quarter" idx="12"/>
          </p:nvPr>
        </p:nvSpPr>
        <p:spPr/>
        <p:txBody>
          <a:bodyPr/>
          <a:lstStyle/>
          <a:p>
            <a:fld id="{16FBAE34-108B-4256-A6F0-223F0DE40DFE}" type="slidenum">
              <a:rPr lang="en-US" smtClean="0"/>
              <a:t>32</a:t>
            </a:fld>
            <a:endParaRPr lang="en-US"/>
          </a:p>
        </p:txBody>
      </p:sp>
    </p:spTree>
    <p:extLst>
      <p:ext uri="{BB962C8B-B14F-4D97-AF65-F5344CB8AC3E}">
        <p14:creationId xmlns:p14="http://schemas.microsoft.com/office/powerpoint/2010/main" val="1457261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man and the elephant</a:t>
            </a:r>
            <a:endParaRPr lang="en-US" dirty="0"/>
          </a:p>
        </p:txBody>
      </p:sp>
      <p:sp>
        <p:nvSpPr>
          <p:cNvPr id="3" name="Content Placeholder 2"/>
          <p:cNvSpPr>
            <a:spLocks noGrp="1"/>
          </p:cNvSpPr>
          <p:nvPr>
            <p:ph idx="1"/>
          </p:nvPr>
        </p:nvSpPr>
        <p:spPr/>
        <p:txBody>
          <a:bodyPr/>
          <a:lstStyle/>
          <a:p>
            <a:r>
              <a:rPr lang="en-US" dirty="0"/>
              <a:t>Searle would hold that we can rationalize diverse perspectives</a:t>
            </a:r>
          </a:p>
          <a:p>
            <a:pPr lvl="1"/>
            <a:r>
              <a:rPr lang="en-US" dirty="0"/>
              <a:t>by referring to an objective and knowable world</a:t>
            </a:r>
          </a:p>
          <a:p>
            <a:pPr lvl="1"/>
            <a:r>
              <a:rPr lang="en-US" dirty="0"/>
              <a:t>But for Foucault there is no </a:t>
            </a:r>
            <a:r>
              <a:rPr lang="en-US" dirty="0" err="1"/>
              <a:t>transdiscursive</a:t>
            </a:r>
            <a:r>
              <a:rPr lang="en-US" dirty="0"/>
              <a:t> truth in virtue of which the different truths are commensurable</a:t>
            </a:r>
          </a:p>
          <a:p>
            <a:r>
              <a:rPr lang="en-US" dirty="0" smtClean="0"/>
              <a:t>I.e</a:t>
            </a:r>
            <a:r>
              <a:rPr lang="en-US" dirty="0"/>
              <a:t>., </a:t>
            </a:r>
            <a:r>
              <a:rPr lang="en-US" dirty="0" smtClean="0"/>
              <a:t>he rejects the idea that the different truths are </a:t>
            </a:r>
            <a:r>
              <a:rPr lang="en-US" dirty="0"/>
              <a:t>different perspectives on this objective world (like the blind men and the elephant)</a:t>
            </a:r>
          </a:p>
          <a:p>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33</a:t>
            </a:fld>
            <a:endParaRPr lang="en-US"/>
          </a:p>
        </p:txBody>
      </p:sp>
    </p:spTree>
    <p:extLst>
      <p:ext uri="{BB962C8B-B14F-4D97-AF65-F5344CB8AC3E}">
        <p14:creationId xmlns:p14="http://schemas.microsoft.com/office/powerpoint/2010/main" val="4057612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Epistemological crises</a:t>
            </a:r>
            <a:endParaRPr lang="en-US" dirty="0"/>
          </a:p>
        </p:txBody>
      </p:sp>
      <p:sp>
        <p:nvSpPr>
          <p:cNvPr id="3" name="Content Placeholder 2"/>
          <p:cNvSpPr>
            <a:spLocks noGrp="1"/>
          </p:cNvSpPr>
          <p:nvPr>
            <p:ph idx="1"/>
          </p:nvPr>
        </p:nvSpPr>
        <p:spPr/>
        <p:txBody>
          <a:bodyPr>
            <a:normAutofit/>
          </a:bodyPr>
          <a:lstStyle/>
          <a:p>
            <a:r>
              <a:rPr lang="en-US" dirty="0" smtClean="0"/>
              <a:t>1) Criterial use of truth: what counts as true within a discourse</a:t>
            </a:r>
          </a:p>
          <a:p>
            <a:r>
              <a:rPr lang="en-US" dirty="0" smtClean="0"/>
              <a:t>2) Constructivist use: the production of truth in discourse</a:t>
            </a:r>
          </a:p>
          <a:p>
            <a:r>
              <a:rPr lang="en-US" dirty="0" smtClean="0"/>
              <a:t>3) </a:t>
            </a:r>
            <a:r>
              <a:rPr lang="en-US" dirty="0" err="1" smtClean="0"/>
              <a:t>Perspectivist</a:t>
            </a:r>
            <a:r>
              <a:rPr lang="en-US" dirty="0" smtClean="0"/>
              <a:t> use: The incommensurability of truths </a:t>
            </a:r>
          </a:p>
          <a:p>
            <a:r>
              <a:rPr lang="en-US" dirty="0" smtClean="0"/>
              <a:t>4) What Prado calls the </a:t>
            </a:r>
            <a:r>
              <a:rPr lang="en-US" i="1" dirty="0" smtClean="0"/>
              <a:t>Experiential</a:t>
            </a:r>
            <a:r>
              <a:rPr lang="en-US" dirty="0" smtClean="0"/>
              <a:t> use of truth</a:t>
            </a:r>
          </a:p>
        </p:txBody>
      </p:sp>
      <p:sp>
        <p:nvSpPr>
          <p:cNvPr id="4" name="Slide Number Placeholder 3"/>
          <p:cNvSpPr>
            <a:spLocks noGrp="1"/>
          </p:cNvSpPr>
          <p:nvPr>
            <p:ph type="sldNum" sz="quarter" idx="12"/>
          </p:nvPr>
        </p:nvSpPr>
        <p:spPr/>
        <p:txBody>
          <a:bodyPr/>
          <a:lstStyle/>
          <a:p>
            <a:fld id="{16FBAE34-108B-4256-A6F0-223F0DE40DFE}" type="slidenum">
              <a:rPr lang="en-US" smtClean="0"/>
              <a:t>34</a:t>
            </a:fld>
            <a:endParaRPr lang="en-US"/>
          </a:p>
        </p:txBody>
      </p:sp>
    </p:spTree>
    <p:extLst>
      <p:ext uri="{BB962C8B-B14F-4D97-AF65-F5344CB8AC3E}">
        <p14:creationId xmlns:p14="http://schemas.microsoft.com/office/powerpoint/2010/main" val="2120991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Experiential truth</a:t>
            </a:r>
            <a:endParaRPr lang="en-US" dirty="0"/>
          </a:p>
        </p:txBody>
      </p:sp>
      <p:sp>
        <p:nvSpPr>
          <p:cNvPr id="3" name="Content Placeholder 2"/>
          <p:cNvSpPr>
            <a:spLocks noGrp="1"/>
          </p:cNvSpPr>
          <p:nvPr>
            <p:ph idx="1"/>
          </p:nvPr>
        </p:nvSpPr>
        <p:spPr/>
        <p:txBody>
          <a:bodyPr>
            <a:normAutofit/>
          </a:bodyPr>
          <a:lstStyle/>
          <a:p>
            <a:r>
              <a:rPr lang="en-US" dirty="0"/>
              <a:t>4) </a:t>
            </a:r>
            <a:r>
              <a:rPr lang="en-US" dirty="0" smtClean="0"/>
              <a:t>The </a:t>
            </a:r>
            <a:r>
              <a:rPr lang="en-US" i="1" dirty="0"/>
              <a:t>Experiential</a:t>
            </a:r>
            <a:r>
              <a:rPr lang="en-US" dirty="0"/>
              <a:t> use of truth: </a:t>
            </a:r>
          </a:p>
          <a:p>
            <a:pPr lvl="1"/>
            <a:r>
              <a:rPr lang="en-US" dirty="0"/>
              <a:t>Truth through inquiry: what an individual comes to believe through investigation, test or </a:t>
            </a:r>
            <a:r>
              <a:rPr lang="en-US" dirty="0" smtClean="0"/>
              <a:t>trial </a:t>
            </a:r>
            <a:endParaRPr lang="en-US" dirty="0"/>
          </a:p>
          <a:p>
            <a:pPr lvl="1"/>
            <a:r>
              <a:rPr lang="en-US" dirty="0"/>
              <a:t>what an individual comes to believe through the experience of “epistemological crises” and reflection on previous criteria used to resolve doubt, potentially forging new criteria</a:t>
            </a:r>
          </a:p>
          <a:p>
            <a:pPr lvl="1"/>
            <a:r>
              <a:rPr lang="en-US" dirty="0"/>
              <a:t>i.e., cognitive change breaking with past rationality </a:t>
            </a:r>
          </a:p>
          <a:p>
            <a:pPr lvl="1"/>
            <a:r>
              <a:rPr lang="en-US" dirty="0"/>
              <a:t>[Establishing what is “true for </a:t>
            </a:r>
            <a:r>
              <a:rPr lang="en-US" dirty="0" smtClean="0"/>
              <a:t>me,” “existential” truth]</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35</a:t>
            </a:fld>
            <a:endParaRPr lang="en-US"/>
          </a:p>
        </p:txBody>
      </p:sp>
    </p:spTree>
    <p:extLst>
      <p:ext uri="{BB962C8B-B14F-4D97-AF65-F5344CB8AC3E}">
        <p14:creationId xmlns:p14="http://schemas.microsoft.com/office/powerpoint/2010/main" val="1645418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against the regime</a:t>
            </a:r>
            <a:endParaRPr lang="en-US" dirty="0"/>
          </a:p>
        </p:txBody>
      </p:sp>
      <p:sp>
        <p:nvSpPr>
          <p:cNvPr id="3" name="Content Placeholder 2"/>
          <p:cNvSpPr>
            <a:spLocks noGrp="1"/>
          </p:cNvSpPr>
          <p:nvPr>
            <p:ph idx="1"/>
          </p:nvPr>
        </p:nvSpPr>
        <p:spPr/>
        <p:txBody>
          <a:bodyPr/>
          <a:lstStyle/>
          <a:p>
            <a:r>
              <a:rPr lang="en-US" dirty="0" smtClean="0"/>
              <a:t>Experiential truth is opposed to the first three, </a:t>
            </a:r>
          </a:p>
          <a:p>
            <a:pPr lvl="1"/>
            <a:r>
              <a:rPr lang="en-US" dirty="0" smtClean="0"/>
              <a:t>which involve the production of truth by power</a:t>
            </a:r>
          </a:p>
          <a:p>
            <a:r>
              <a:rPr lang="en-US" dirty="0" smtClean="0"/>
              <a:t>It is based on cognitive and emotional disruption of the ruling power discourses</a:t>
            </a:r>
          </a:p>
          <a:p>
            <a:pPr lvl="1"/>
            <a:r>
              <a:rPr lang="en-US" dirty="0"/>
              <a:t>t</a:t>
            </a:r>
            <a:r>
              <a:rPr lang="en-US" dirty="0" smtClean="0"/>
              <a:t>ruth determined not by the actions of others </a:t>
            </a:r>
          </a:p>
          <a:p>
            <a:pPr lvl="1"/>
            <a:r>
              <a:rPr lang="en-US" dirty="0" smtClean="0"/>
              <a:t>but by individuals in their particular situations and histories</a:t>
            </a:r>
          </a:p>
          <a:p>
            <a:r>
              <a:rPr lang="en-US" dirty="0"/>
              <a:t>But for Foucault, this kind of truth is “repugnant to both science and philosophy”</a:t>
            </a:r>
          </a:p>
          <a:p>
            <a:endParaRPr lang="en-US" dirty="0" smtClean="0"/>
          </a:p>
        </p:txBody>
      </p:sp>
      <p:sp>
        <p:nvSpPr>
          <p:cNvPr id="4" name="Slide Number Placeholder 3"/>
          <p:cNvSpPr>
            <a:spLocks noGrp="1"/>
          </p:cNvSpPr>
          <p:nvPr>
            <p:ph type="sldNum" sz="quarter" idx="12"/>
          </p:nvPr>
        </p:nvSpPr>
        <p:spPr/>
        <p:txBody>
          <a:bodyPr/>
          <a:lstStyle/>
          <a:p>
            <a:fld id="{16FBAE34-108B-4256-A6F0-223F0DE40DFE}" type="slidenum">
              <a:rPr lang="en-US" smtClean="0"/>
              <a:t>36</a:t>
            </a:fld>
            <a:endParaRPr lang="en-US"/>
          </a:p>
        </p:txBody>
      </p:sp>
    </p:spTree>
    <p:extLst>
      <p:ext uri="{BB962C8B-B14F-4D97-AF65-F5344CB8AC3E}">
        <p14:creationId xmlns:p14="http://schemas.microsoft.com/office/powerpoint/2010/main" val="592373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world out there?</a:t>
            </a:r>
            <a:endParaRPr lang="en-US" dirty="0"/>
          </a:p>
        </p:txBody>
      </p:sp>
      <p:sp>
        <p:nvSpPr>
          <p:cNvPr id="3" name="Content Placeholder 2"/>
          <p:cNvSpPr>
            <a:spLocks noGrp="1"/>
          </p:cNvSpPr>
          <p:nvPr>
            <p:ph idx="1"/>
          </p:nvPr>
        </p:nvSpPr>
        <p:spPr/>
        <p:txBody>
          <a:bodyPr>
            <a:normAutofit fontScale="92500" lnSpcReduction="20000"/>
          </a:bodyPr>
          <a:lstStyle/>
          <a:p>
            <a:r>
              <a:rPr lang="en-US" dirty="0"/>
              <a:t>Up to this point Foucault would fit Searle’s picture of a linguistic idealist </a:t>
            </a:r>
            <a:endParaRPr lang="en-US" dirty="0" smtClean="0"/>
          </a:p>
          <a:p>
            <a:r>
              <a:rPr lang="en-US" dirty="0" smtClean="0"/>
              <a:t>5</a:t>
            </a:r>
            <a:r>
              <a:rPr lang="en-US" dirty="0"/>
              <a:t>) But there is also the </a:t>
            </a:r>
            <a:r>
              <a:rPr lang="en-US" i="1" dirty="0"/>
              <a:t>tacit-realist</a:t>
            </a:r>
            <a:r>
              <a:rPr lang="en-US" dirty="0"/>
              <a:t> use of truth</a:t>
            </a:r>
          </a:p>
          <a:p>
            <a:pPr lvl="1"/>
            <a:r>
              <a:rPr lang="en-US" dirty="0" smtClean="0"/>
              <a:t>When he speaks of truth as produced by power, Foucault says, he does not mean “the ensemble of truths which are to be discovered and accepted” or “those true things that are waiting to be discovered.”</a:t>
            </a:r>
          </a:p>
          <a:p>
            <a:pPr lvl="1"/>
            <a:r>
              <a:rPr lang="en-US" dirty="0" smtClean="0"/>
              <a:t>I.e., he distinguishes his conception of truth as produced by power from the traditional conception of objective or ahistorical truth</a:t>
            </a:r>
          </a:p>
          <a:p>
            <a:r>
              <a:rPr lang="en-US" dirty="0" smtClean="0"/>
              <a:t>Such tacit-realist remarks seem to suggest that</a:t>
            </a:r>
          </a:p>
          <a:p>
            <a:pPr lvl="1"/>
            <a:r>
              <a:rPr lang="en-US" dirty="0" smtClean="0"/>
              <a:t>He is either inconsistent</a:t>
            </a:r>
          </a:p>
          <a:p>
            <a:pPr lvl="1"/>
            <a:r>
              <a:rPr lang="en-US" dirty="0" smtClean="0"/>
              <a:t>Or his theory is about ideological distortion of “real truth” by power relations</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37</a:t>
            </a:fld>
            <a:endParaRPr lang="en-US"/>
          </a:p>
        </p:txBody>
      </p:sp>
    </p:spTree>
    <p:extLst>
      <p:ext uri="{BB962C8B-B14F-4D97-AF65-F5344CB8AC3E}">
        <p14:creationId xmlns:p14="http://schemas.microsoft.com/office/powerpoint/2010/main" val="611417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irrelevant</a:t>
            </a:r>
            <a:endParaRPr lang="en-US" dirty="0"/>
          </a:p>
        </p:txBody>
      </p:sp>
      <p:sp>
        <p:nvSpPr>
          <p:cNvPr id="3" name="Content Placeholder 2"/>
          <p:cNvSpPr>
            <a:spLocks noGrp="1"/>
          </p:cNvSpPr>
          <p:nvPr>
            <p:ph idx="1"/>
          </p:nvPr>
        </p:nvSpPr>
        <p:spPr/>
        <p:txBody>
          <a:bodyPr>
            <a:normAutofit/>
          </a:bodyPr>
          <a:lstStyle/>
          <a:p>
            <a:r>
              <a:rPr lang="en-US" dirty="0" smtClean="0"/>
              <a:t>Prado: Foucault should not have said “truths” in the above remarks</a:t>
            </a:r>
          </a:p>
          <a:p>
            <a:pPr lvl="1"/>
            <a:r>
              <a:rPr lang="en-US" dirty="0" smtClean="0"/>
              <a:t>He does distinguish between discourse-relative truth and </a:t>
            </a:r>
            <a:r>
              <a:rPr lang="en-US" u="sng" dirty="0" smtClean="0"/>
              <a:t>what is the case</a:t>
            </a:r>
          </a:p>
          <a:p>
            <a:pPr lvl="1"/>
            <a:r>
              <a:rPr lang="en-US" dirty="0" smtClean="0"/>
              <a:t>But not to assert the existence of some “real” truth outside of what is established by power relations</a:t>
            </a:r>
          </a:p>
          <a:p>
            <a:r>
              <a:rPr lang="en-US" dirty="0" smtClean="0"/>
              <a:t>What he means to say is </a:t>
            </a:r>
          </a:p>
          <a:p>
            <a:pPr lvl="1"/>
            <a:r>
              <a:rPr lang="en-US" dirty="0" smtClean="0"/>
              <a:t>that what is the case, or “the ensemble of truths to be discovered” </a:t>
            </a:r>
          </a:p>
          <a:p>
            <a:pPr lvl="1"/>
            <a:r>
              <a:rPr lang="en-US" dirty="0" smtClean="0"/>
              <a:t>is irrelevant to the production of discourse-related truth</a:t>
            </a:r>
          </a:p>
        </p:txBody>
      </p:sp>
      <p:sp>
        <p:nvSpPr>
          <p:cNvPr id="4" name="Slide Number Placeholder 3"/>
          <p:cNvSpPr>
            <a:spLocks noGrp="1"/>
          </p:cNvSpPr>
          <p:nvPr>
            <p:ph type="sldNum" sz="quarter" idx="12"/>
          </p:nvPr>
        </p:nvSpPr>
        <p:spPr/>
        <p:txBody>
          <a:bodyPr/>
          <a:lstStyle/>
          <a:p>
            <a:fld id="{16FBAE34-108B-4256-A6F0-223F0DE40DFE}" type="slidenum">
              <a:rPr lang="en-US" smtClean="0"/>
              <a:t>38</a:t>
            </a:fld>
            <a:endParaRPr lang="en-US"/>
          </a:p>
        </p:txBody>
      </p:sp>
    </p:spTree>
    <p:extLst>
      <p:ext uri="{BB962C8B-B14F-4D97-AF65-F5344CB8AC3E}">
        <p14:creationId xmlns:p14="http://schemas.microsoft.com/office/powerpoint/2010/main" val="3277755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 reality</a:t>
            </a:r>
            <a:endParaRPr lang="en-US" dirty="0"/>
          </a:p>
        </p:txBody>
      </p:sp>
      <p:sp>
        <p:nvSpPr>
          <p:cNvPr id="3" name="Content Placeholder 2"/>
          <p:cNvSpPr>
            <a:spLocks noGrp="1"/>
          </p:cNvSpPr>
          <p:nvPr>
            <p:ph idx="1"/>
          </p:nvPr>
        </p:nvSpPr>
        <p:spPr/>
        <p:txBody>
          <a:bodyPr>
            <a:normAutofit/>
          </a:bodyPr>
          <a:lstStyle/>
          <a:p>
            <a:r>
              <a:rPr lang="en-US" dirty="0"/>
              <a:t>In speaking of an “ensemble of truths,” </a:t>
            </a:r>
            <a:endParaRPr lang="en-US" dirty="0" smtClean="0"/>
          </a:p>
          <a:p>
            <a:pPr lvl="1"/>
            <a:r>
              <a:rPr lang="en-US" dirty="0" smtClean="0"/>
              <a:t>he </a:t>
            </a:r>
            <a:r>
              <a:rPr lang="en-US" dirty="0"/>
              <a:t>is conflating linguistic truth and extra-linguistic states of affairs</a:t>
            </a:r>
          </a:p>
          <a:p>
            <a:pPr lvl="1"/>
            <a:r>
              <a:rPr lang="en-US" dirty="0"/>
              <a:t>i</a:t>
            </a:r>
            <a:r>
              <a:rPr lang="en-US" dirty="0" smtClean="0"/>
              <a:t>n </a:t>
            </a:r>
            <a:r>
              <a:rPr lang="en-US" dirty="0"/>
              <a:t>the same way </a:t>
            </a:r>
            <a:r>
              <a:rPr lang="en-US" dirty="0" smtClean="0"/>
              <a:t>that Searle </a:t>
            </a:r>
            <a:r>
              <a:rPr lang="en-US" dirty="0"/>
              <a:t>tries to make facts </a:t>
            </a:r>
            <a:r>
              <a:rPr lang="en-US" dirty="0" smtClean="0"/>
              <a:t>nonlinguistic</a:t>
            </a:r>
          </a:p>
          <a:p>
            <a:r>
              <a:rPr lang="en-US" dirty="0" smtClean="0"/>
              <a:t>His tacit-realist use of “truth” is a reference to a brute reality</a:t>
            </a:r>
          </a:p>
          <a:p>
            <a:pPr lvl="1"/>
            <a:r>
              <a:rPr lang="en-US" dirty="0" smtClean="0"/>
              <a:t>He is not setting aside truths </a:t>
            </a:r>
            <a:r>
              <a:rPr lang="en-US" i="1" dirty="0" smtClean="0"/>
              <a:t>about</a:t>
            </a:r>
            <a:r>
              <a:rPr lang="en-US" dirty="0" smtClean="0"/>
              <a:t> the world, but </a:t>
            </a:r>
            <a:r>
              <a:rPr lang="en-US" i="1" dirty="0" smtClean="0"/>
              <a:t>the world itself</a:t>
            </a:r>
          </a:p>
          <a:p>
            <a:pPr lvl="1"/>
            <a:r>
              <a:rPr lang="en-US" dirty="0" smtClean="0"/>
              <a:t>[Setting aside: “bracketing” the world]</a:t>
            </a:r>
            <a:endParaRPr lang="en-US" dirty="0"/>
          </a:p>
          <a:p>
            <a:r>
              <a:rPr lang="en-US" dirty="0" smtClean="0"/>
              <a:t>He is not interested in the world</a:t>
            </a:r>
          </a:p>
          <a:p>
            <a:pPr lvl="1"/>
            <a:r>
              <a:rPr lang="en-US" dirty="0"/>
              <a:t>b</a:t>
            </a:r>
            <a:r>
              <a:rPr lang="en-US" dirty="0" smtClean="0"/>
              <a:t>ecause he is interested in what governs objectification and description of the world</a:t>
            </a:r>
          </a:p>
        </p:txBody>
      </p:sp>
      <p:sp>
        <p:nvSpPr>
          <p:cNvPr id="4" name="Slide Number Placeholder 3"/>
          <p:cNvSpPr>
            <a:spLocks noGrp="1"/>
          </p:cNvSpPr>
          <p:nvPr>
            <p:ph type="sldNum" sz="quarter" idx="12"/>
          </p:nvPr>
        </p:nvSpPr>
        <p:spPr/>
        <p:txBody>
          <a:bodyPr/>
          <a:lstStyle/>
          <a:p>
            <a:fld id="{16FBAE34-108B-4256-A6F0-223F0DE40DFE}" type="slidenum">
              <a:rPr lang="en-US" smtClean="0"/>
              <a:t>39</a:t>
            </a:fld>
            <a:endParaRPr lang="en-US"/>
          </a:p>
        </p:txBody>
      </p:sp>
    </p:spTree>
    <p:extLst>
      <p:ext uri="{BB962C8B-B14F-4D97-AF65-F5344CB8AC3E}">
        <p14:creationId xmlns:p14="http://schemas.microsoft.com/office/powerpoint/2010/main" val="198248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Agreement between Foucault and Donaldson</a:t>
            </a:r>
            <a:endParaRPr lang="en-US" dirty="0"/>
          </a:p>
        </p:txBody>
      </p:sp>
      <p:sp>
        <p:nvSpPr>
          <p:cNvPr id="3" name="Content Placeholder 2"/>
          <p:cNvSpPr>
            <a:spLocks noGrp="1"/>
          </p:cNvSpPr>
          <p:nvPr>
            <p:ph idx="1"/>
          </p:nvPr>
        </p:nvSpPr>
        <p:spPr/>
        <p:txBody>
          <a:bodyPr/>
          <a:lstStyle/>
          <a:p>
            <a:r>
              <a:rPr lang="en-US" dirty="0" smtClean="0"/>
              <a:t>The fundamental difference between them:</a:t>
            </a:r>
          </a:p>
          <a:p>
            <a:pPr lvl="1"/>
            <a:r>
              <a:rPr lang="en-US" dirty="0"/>
              <a:t>h</a:t>
            </a:r>
            <a:r>
              <a:rPr lang="en-US" dirty="0" smtClean="0"/>
              <a:t>as to do with realism</a:t>
            </a:r>
          </a:p>
          <a:p>
            <a:pPr lvl="1"/>
            <a:r>
              <a:rPr lang="en-US" dirty="0"/>
              <a:t>a</a:t>
            </a:r>
            <a:r>
              <a:rPr lang="en-US" dirty="0" smtClean="0"/>
              <a:t>nd their understanding of justification</a:t>
            </a:r>
          </a:p>
          <a:p>
            <a:r>
              <a:rPr lang="en-US" dirty="0" smtClean="0"/>
              <a:t>I.e., what justifies “truth” for Searle is the real world</a:t>
            </a:r>
          </a:p>
          <a:p>
            <a:r>
              <a:rPr lang="en-US" dirty="0" smtClean="0"/>
              <a:t>But this is not the case for Foucault</a:t>
            </a:r>
          </a:p>
          <a:p>
            <a:pPr lvl="1"/>
            <a:r>
              <a:rPr lang="en-US" dirty="0" smtClean="0"/>
              <a:t>And in this respect Foucault agrees with Donald Davidson,</a:t>
            </a:r>
          </a:p>
          <a:p>
            <a:pPr lvl="1"/>
            <a:r>
              <a:rPr lang="en-US" dirty="0"/>
              <a:t>t</a:t>
            </a:r>
            <a:r>
              <a:rPr lang="en-US" dirty="0" smtClean="0"/>
              <a:t>he icon of analytic philosophy</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4</a:t>
            </a:fld>
            <a:endParaRPr lang="en-US"/>
          </a:p>
        </p:txBody>
      </p:sp>
    </p:spTree>
    <p:extLst>
      <p:ext uri="{BB962C8B-B14F-4D97-AF65-F5344CB8AC3E}">
        <p14:creationId xmlns:p14="http://schemas.microsoft.com/office/powerpoint/2010/main" val="3361487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Bracketing the world?</a:t>
            </a:r>
            <a:endParaRPr lang="en-US" dirty="0"/>
          </a:p>
        </p:txBody>
      </p:sp>
      <p:sp>
        <p:nvSpPr>
          <p:cNvPr id="3" name="Content Placeholder 2"/>
          <p:cNvSpPr>
            <a:spLocks noGrp="1"/>
          </p:cNvSpPr>
          <p:nvPr>
            <p:ph idx="1"/>
          </p:nvPr>
        </p:nvSpPr>
        <p:spPr/>
        <p:txBody>
          <a:bodyPr/>
          <a:lstStyle/>
          <a:p>
            <a:r>
              <a:rPr lang="en-US" dirty="0" smtClean="0"/>
              <a:t>Prado: “In </a:t>
            </a:r>
            <a:r>
              <a:rPr lang="en-US" dirty="0"/>
              <a:t>an unprecedented way, he is leaving the world aside while saying something complicated about truth</a:t>
            </a:r>
            <a:r>
              <a:rPr lang="en-US" dirty="0" smtClean="0"/>
              <a:t>.”</a:t>
            </a:r>
          </a:p>
          <a:p>
            <a:pPr lvl="1"/>
            <a:r>
              <a:rPr lang="en-US" dirty="0" smtClean="0"/>
              <a:t>Unthinkable as this is to Searle, Foucault is talking about truth without talking about how things are</a:t>
            </a:r>
          </a:p>
          <a:p>
            <a:r>
              <a:rPr lang="en-US" dirty="0" smtClean="0"/>
              <a:t>[But is this really “unprecedented”?</a:t>
            </a:r>
          </a:p>
          <a:p>
            <a:pPr lvl="1"/>
            <a:r>
              <a:rPr lang="en-US" dirty="0" smtClean="0"/>
              <a:t>Prado goes on to trace this approach to “knowledge” back to Kant</a:t>
            </a:r>
          </a:p>
          <a:p>
            <a:pPr lvl="1"/>
            <a:r>
              <a:rPr lang="en-US" dirty="0" smtClean="0"/>
              <a:t>But we have already seen it in Husserl, who “brackets” the world in order to investigate the structures of consciousness]</a:t>
            </a:r>
            <a:endParaRPr lang="en-US" dirty="0"/>
          </a:p>
          <a:p>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40</a:t>
            </a:fld>
            <a:endParaRPr lang="en-US"/>
          </a:p>
        </p:txBody>
      </p:sp>
    </p:spTree>
    <p:extLst>
      <p:ext uri="{BB962C8B-B14F-4D97-AF65-F5344CB8AC3E}">
        <p14:creationId xmlns:p14="http://schemas.microsoft.com/office/powerpoint/2010/main" val="4065576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ways of speaking of truth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Hence Foucault uses “truth” and “true” in five distinctive ways</a:t>
            </a:r>
          </a:p>
          <a:p>
            <a:pPr lvl="1"/>
            <a:r>
              <a:rPr lang="en-US" dirty="0" smtClean="0"/>
              <a:t>1) The criterial use involving the mechanisms of attributing “truth” as determined by concrete systems in play</a:t>
            </a:r>
          </a:p>
          <a:p>
            <a:pPr lvl="1"/>
            <a:r>
              <a:rPr lang="en-US" dirty="0" smtClean="0"/>
              <a:t>2) The constructivist use regarding how these truths are produced in the first place</a:t>
            </a:r>
          </a:p>
          <a:p>
            <a:pPr lvl="1"/>
            <a:r>
              <a:rPr lang="en-US" dirty="0" smtClean="0"/>
              <a:t>3) The </a:t>
            </a:r>
            <a:r>
              <a:rPr lang="en-US" dirty="0" err="1" smtClean="0"/>
              <a:t>perspectivist</a:t>
            </a:r>
            <a:r>
              <a:rPr lang="en-US" dirty="0" smtClean="0"/>
              <a:t> use involving the incommensurable plurality of truths</a:t>
            </a:r>
          </a:p>
          <a:p>
            <a:pPr lvl="1"/>
            <a:r>
              <a:rPr lang="en-US" dirty="0" smtClean="0"/>
              <a:t>4) The experiential use involving how change of beliefs are brought about through crises in individuals’ experience</a:t>
            </a:r>
          </a:p>
          <a:p>
            <a:pPr lvl="1"/>
            <a:r>
              <a:rPr lang="en-US" dirty="0" smtClean="0"/>
              <a:t>5) The tacit-realist use which refers to extra-linguistic states of affairs, but only to dismiss this as irrelevant to the production of truth</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41</a:t>
            </a:fld>
            <a:endParaRPr lang="en-US"/>
          </a:p>
        </p:txBody>
      </p:sp>
    </p:spTree>
    <p:extLst>
      <p:ext uri="{BB962C8B-B14F-4D97-AF65-F5344CB8AC3E}">
        <p14:creationId xmlns:p14="http://schemas.microsoft.com/office/powerpoint/2010/main" val="4116892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Father Kant</a:t>
            </a:r>
            <a:endParaRPr lang="en-US" dirty="0"/>
          </a:p>
        </p:txBody>
      </p:sp>
      <p:sp>
        <p:nvSpPr>
          <p:cNvPr id="3" name="Content Placeholder 2"/>
          <p:cNvSpPr>
            <a:spLocks noGrp="1"/>
          </p:cNvSpPr>
          <p:nvPr>
            <p:ph idx="1"/>
          </p:nvPr>
        </p:nvSpPr>
        <p:spPr/>
        <p:txBody>
          <a:bodyPr/>
          <a:lstStyle/>
          <a:p>
            <a:r>
              <a:rPr lang="en-US" dirty="0" smtClean="0"/>
              <a:t>Contemporary relativistic conceptions of truth as found in Foucault </a:t>
            </a:r>
          </a:p>
          <a:p>
            <a:pPr lvl="1"/>
            <a:r>
              <a:rPr lang="en-US" dirty="0"/>
              <a:t>a</a:t>
            </a:r>
            <a:r>
              <a:rPr lang="en-US" dirty="0" smtClean="0"/>
              <a:t>s well as in William James, John Dewey, Nelson Goodman, and Richard </a:t>
            </a:r>
            <a:r>
              <a:rPr lang="en-US" dirty="0" err="1" smtClean="0"/>
              <a:t>Rorty</a:t>
            </a:r>
            <a:endParaRPr lang="en-US" dirty="0" smtClean="0"/>
          </a:p>
          <a:p>
            <a:r>
              <a:rPr lang="en-US" dirty="0"/>
              <a:t>d</a:t>
            </a:r>
            <a:r>
              <a:rPr lang="en-US" dirty="0" smtClean="0"/>
              <a:t>erive from Kant</a:t>
            </a:r>
          </a:p>
          <a:p>
            <a:pPr lvl="1"/>
            <a:r>
              <a:rPr lang="en-US" dirty="0" smtClean="0"/>
              <a:t>who argued that “we cannot step entirely outside our … conceptions and theories so as to compare them with the world that is not conceptualized at all, a bare ‘whatever there is.’” (Bernard Williams’ description of Kant’s theory of knowledge)</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42</a:t>
            </a:fld>
            <a:endParaRPr lang="en-US"/>
          </a:p>
        </p:txBody>
      </p:sp>
    </p:spTree>
    <p:extLst>
      <p:ext uri="{BB962C8B-B14F-4D97-AF65-F5344CB8AC3E}">
        <p14:creationId xmlns:p14="http://schemas.microsoft.com/office/powerpoint/2010/main" val="1053165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implications of conceptualization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Searle sees this as untenable epistemological skepticism</a:t>
            </a:r>
          </a:p>
          <a:p>
            <a:pPr lvl="1"/>
            <a:r>
              <a:rPr lang="en-US" dirty="0" smtClean="0"/>
              <a:t>And doesn’t see the confirmation of descriptions of facts to be a problem</a:t>
            </a:r>
          </a:p>
          <a:p>
            <a:r>
              <a:rPr lang="en-US" dirty="0" smtClean="0"/>
              <a:t>But for others, once the implications of conceptualization are grasped</a:t>
            </a:r>
          </a:p>
          <a:p>
            <a:pPr lvl="1"/>
            <a:r>
              <a:rPr lang="en-US" dirty="0"/>
              <a:t>i</a:t>
            </a:r>
            <a:r>
              <a:rPr lang="en-US" dirty="0" smtClean="0"/>
              <a:t>t becomes clear that reality is knowable only from some conceptual perspective</a:t>
            </a:r>
          </a:p>
          <a:p>
            <a:pPr lvl="1"/>
            <a:r>
              <a:rPr lang="en-US" dirty="0" smtClean="0"/>
              <a:t>Realism then morphs from naïve “direct” realism to sophisticated indirect forms</a:t>
            </a:r>
          </a:p>
          <a:p>
            <a:pPr lvl="1"/>
            <a:r>
              <a:rPr lang="en-US" dirty="0" smtClean="0"/>
              <a:t>Confirmation or justification of truth-claims become uncertain</a:t>
            </a:r>
          </a:p>
          <a:p>
            <a:pPr lvl="1"/>
            <a:r>
              <a:rPr lang="en-US" dirty="0" smtClean="0"/>
              <a:t>And truth as correspondence appears untenable or even incoherent</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43</a:t>
            </a:fld>
            <a:endParaRPr lang="en-US"/>
          </a:p>
        </p:txBody>
      </p:sp>
    </p:spTree>
    <p:extLst>
      <p:ext uri="{BB962C8B-B14F-4D97-AF65-F5344CB8AC3E}">
        <p14:creationId xmlns:p14="http://schemas.microsoft.com/office/powerpoint/2010/main" val="222093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Confronting words and things</a:t>
            </a:r>
            <a:endParaRPr lang="en-US" dirty="0"/>
          </a:p>
        </p:txBody>
      </p:sp>
      <p:sp>
        <p:nvSpPr>
          <p:cNvPr id="3" name="Content Placeholder 2"/>
          <p:cNvSpPr>
            <a:spLocks noGrp="1"/>
          </p:cNvSpPr>
          <p:nvPr>
            <p:ph idx="1"/>
          </p:nvPr>
        </p:nvSpPr>
        <p:spPr/>
        <p:txBody>
          <a:bodyPr>
            <a:normAutofit lnSpcReduction="10000"/>
          </a:bodyPr>
          <a:lstStyle/>
          <a:p>
            <a:r>
              <a:rPr lang="en-US" dirty="0" smtClean="0"/>
              <a:t>Hence, different forms of relativism are enabled</a:t>
            </a:r>
          </a:p>
          <a:p>
            <a:pPr lvl="1"/>
            <a:r>
              <a:rPr lang="en-US" dirty="0"/>
              <a:t>f</a:t>
            </a:r>
            <a:r>
              <a:rPr lang="en-US" dirty="0" smtClean="0"/>
              <a:t>rom </a:t>
            </a:r>
            <a:r>
              <a:rPr lang="en-US" dirty="0" err="1" smtClean="0"/>
              <a:t>Progagoras</a:t>
            </a:r>
            <a:r>
              <a:rPr lang="en-US" dirty="0" smtClean="0"/>
              <a:t>’ “man is the measure of all things”</a:t>
            </a:r>
          </a:p>
          <a:p>
            <a:pPr lvl="1"/>
            <a:r>
              <a:rPr lang="en-US" dirty="0"/>
              <a:t>t</a:t>
            </a:r>
            <a:r>
              <a:rPr lang="en-US" dirty="0" smtClean="0"/>
              <a:t>o Derrida’s “axial proposition” that “[t]here is nothing outside of the text.”</a:t>
            </a:r>
          </a:p>
          <a:p>
            <a:r>
              <a:rPr lang="en-US" dirty="0" smtClean="0"/>
              <a:t>Davidson: a comparative “confrontation” between what we say or believe with an </a:t>
            </a:r>
            <a:r>
              <a:rPr lang="en-US" dirty="0" err="1" smtClean="0"/>
              <a:t>extralinguistic</a:t>
            </a:r>
            <a:r>
              <a:rPr lang="en-US" dirty="0" smtClean="0"/>
              <a:t> reality is absurd</a:t>
            </a:r>
          </a:p>
          <a:p>
            <a:pPr lvl="1"/>
            <a:r>
              <a:rPr lang="en-US" dirty="0" smtClean="0"/>
              <a:t>We cannot climb out of our conceptualizations of the world</a:t>
            </a:r>
          </a:p>
          <a:p>
            <a:pPr lvl="1"/>
            <a:r>
              <a:rPr lang="en-US" dirty="0"/>
              <a:t>t</a:t>
            </a:r>
            <a:r>
              <a:rPr lang="en-US" dirty="0" smtClean="0"/>
              <a:t>o gain a neutral position from which to compare our beliefs to reality </a:t>
            </a:r>
          </a:p>
          <a:p>
            <a:pPr lvl="1"/>
            <a:r>
              <a:rPr lang="en-US" dirty="0" smtClean="0"/>
              <a:t>in order to establish that their truth conditions are satisfied</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44</a:t>
            </a:fld>
            <a:endParaRPr lang="en-US"/>
          </a:p>
        </p:txBody>
      </p:sp>
    </p:spTree>
    <p:extLst>
      <p:ext uri="{BB962C8B-B14F-4D97-AF65-F5344CB8AC3E}">
        <p14:creationId xmlns:p14="http://schemas.microsoft.com/office/powerpoint/2010/main" val="3024531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outside of our beliefs</a:t>
            </a:r>
            <a:endParaRPr lang="en-US" dirty="0"/>
          </a:p>
        </p:txBody>
      </p:sp>
      <p:sp>
        <p:nvSpPr>
          <p:cNvPr id="3" name="Content Placeholder 2"/>
          <p:cNvSpPr>
            <a:spLocks noGrp="1"/>
          </p:cNvSpPr>
          <p:nvPr>
            <p:ph idx="1"/>
          </p:nvPr>
        </p:nvSpPr>
        <p:spPr/>
        <p:txBody>
          <a:bodyPr>
            <a:normAutofit/>
          </a:bodyPr>
          <a:lstStyle/>
          <a:p>
            <a:r>
              <a:rPr lang="en-US" dirty="0" smtClean="0"/>
              <a:t>Davidson’s own coherence theory of truth and knowledge:</a:t>
            </a:r>
          </a:p>
          <a:p>
            <a:pPr lvl="1"/>
            <a:r>
              <a:rPr lang="en-US" dirty="0" smtClean="0"/>
              <a:t>“nothing can count as a reason for holding a belief except another belief.”</a:t>
            </a:r>
          </a:p>
          <a:p>
            <a:r>
              <a:rPr lang="en-US" dirty="0" smtClean="0"/>
              <a:t>Davidson agrees with </a:t>
            </a:r>
            <a:r>
              <a:rPr lang="en-US" dirty="0" err="1" smtClean="0"/>
              <a:t>Rorty</a:t>
            </a:r>
            <a:r>
              <a:rPr lang="en-US" dirty="0" smtClean="0"/>
              <a:t> on this issue, who says </a:t>
            </a:r>
          </a:p>
          <a:p>
            <a:pPr lvl="1"/>
            <a:r>
              <a:rPr lang="en-US" dirty="0" smtClean="0"/>
              <a:t>“nothing counts as justification unless by reference to what we already accept, </a:t>
            </a:r>
          </a:p>
          <a:p>
            <a:pPr lvl="1"/>
            <a:r>
              <a:rPr lang="en-US" dirty="0" smtClean="0"/>
              <a:t>and there is no way to get outside our beliefs and our language … to find some test.”</a:t>
            </a:r>
          </a:p>
          <a:p>
            <a:r>
              <a:rPr lang="en-US" dirty="0" smtClean="0"/>
              <a:t>But </a:t>
            </a:r>
            <a:r>
              <a:rPr lang="en-US" dirty="0"/>
              <a:t>this could also apply to Foucault</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45</a:t>
            </a:fld>
            <a:endParaRPr lang="en-US"/>
          </a:p>
        </p:txBody>
      </p:sp>
    </p:spTree>
    <p:extLst>
      <p:ext uri="{BB962C8B-B14F-4D97-AF65-F5344CB8AC3E}">
        <p14:creationId xmlns:p14="http://schemas.microsoft.com/office/powerpoint/2010/main" val="3044809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Invading the general culture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Thomas Nagel recognizes that the truth issue </a:t>
            </a:r>
          </a:p>
          <a:p>
            <a:pPr lvl="1"/>
            <a:r>
              <a:rPr lang="en-US" dirty="0" smtClean="0"/>
              <a:t>is not only a philosophical one, </a:t>
            </a:r>
          </a:p>
          <a:p>
            <a:pPr lvl="1"/>
            <a:r>
              <a:rPr lang="en-US" dirty="0" smtClean="0"/>
              <a:t>but “runs through practically every area of inquiry </a:t>
            </a:r>
          </a:p>
          <a:p>
            <a:pPr lvl="1"/>
            <a:r>
              <a:rPr lang="en-US" dirty="0" smtClean="0"/>
              <a:t>and … has even invaded the general culture.”</a:t>
            </a:r>
          </a:p>
          <a:p>
            <a:r>
              <a:rPr lang="en-US" dirty="0" smtClean="0"/>
              <a:t>[“</a:t>
            </a:r>
            <a:r>
              <a:rPr lang="en-US" dirty="0"/>
              <a:t>America’s First Postmodern President”</a:t>
            </a:r>
          </a:p>
          <a:p>
            <a:pPr lvl="1"/>
            <a:r>
              <a:rPr lang="en-US" dirty="0"/>
              <a:t>“Trump's ascendance is no accident. He's the culmination of our epoch of unreality</a:t>
            </a:r>
            <a:r>
              <a:rPr lang="en-US" dirty="0" smtClean="0"/>
              <a:t>.”</a:t>
            </a:r>
            <a:endParaRPr lang="en-US" dirty="0"/>
          </a:p>
          <a:p>
            <a:r>
              <a:rPr lang="en-US" dirty="0" err="1" smtClean="0"/>
              <a:t>Jeet</a:t>
            </a:r>
            <a:r>
              <a:rPr lang="en-US" dirty="0" smtClean="0"/>
              <a:t> </a:t>
            </a:r>
            <a:r>
              <a:rPr lang="en-US" dirty="0" err="1"/>
              <a:t>Heer</a:t>
            </a:r>
            <a:r>
              <a:rPr lang="en-US" dirty="0"/>
              <a:t>, New Republic, July 8, 2017 </a:t>
            </a:r>
            <a:endParaRPr lang="en-US" dirty="0" smtClean="0"/>
          </a:p>
          <a:p>
            <a:pPr lvl="1"/>
            <a:r>
              <a:rPr lang="en-US" dirty="0" smtClean="0"/>
              <a:t>https</a:t>
            </a:r>
            <a:r>
              <a:rPr lang="en-US" dirty="0"/>
              <a:t>://newrepublic.com/article/143730/americas-first-postmodern-president</a:t>
            </a:r>
          </a:p>
          <a:p>
            <a:endParaRPr lang="en-US" dirty="0" smtClean="0"/>
          </a:p>
        </p:txBody>
      </p:sp>
      <p:sp>
        <p:nvSpPr>
          <p:cNvPr id="4" name="Slide Number Placeholder 3"/>
          <p:cNvSpPr>
            <a:spLocks noGrp="1"/>
          </p:cNvSpPr>
          <p:nvPr>
            <p:ph type="sldNum" sz="quarter" idx="12"/>
          </p:nvPr>
        </p:nvSpPr>
        <p:spPr/>
        <p:txBody>
          <a:bodyPr/>
          <a:lstStyle/>
          <a:p>
            <a:fld id="{16FBAE34-108B-4256-A6F0-223F0DE40DFE}" type="slidenum">
              <a:rPr lang="en-US" smtClean="0"/>
              <a:t>46</a:t>
            </a:fld>
            <a:endParaRPr lang="en-US"/>
          </a:p>
        </p:txBody>
      </p:sp>
    </p:spTree>
    <p:extLst>
      <p:ext uri="{BB962C8B-B14F-4D97-AF65-F5344CB8AC3E}">
        <p14:creationId xmlns:p14="http://schemas.microsoft.com/office/powerpoint/2010/main" val="1410375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FBAE34-108B-4256-A6F0-223F0DE40DFE}" type="slidenum">
              <a:rPr lang="en-US" smtClean="0"/>
              <a:t>47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70" y="0"/>
            <a:ext cx="10281859" cy="6858000"/>
          </a:xfrm>
          <a:prstGeom prst="rect">
            <a:avLst/>
          </a:prstGeom>
        </p:spPr>
      </p:pic>
    </p:spTree>
    <p:extLst>
      <p:ext uri="{BB962C8B-B14F-4D97-AF65-F5344CB8AC3E}">
        <p14:creationId xmlns:p14="http://schemas.microsoft.com/office/powerpoint/2010/main" val="3893309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perfect crime]</a:t>
            </a:r>
            <a:endParaRPr lang="en-US" dirty="0"/>
          </a:p>
        </p:txBody>
      </p:sp>
      <p:sp>
        <p:nvSpPr>
          <p:cNvPr id="3" name="Content Placeholder 2"/>
          <p:cNvSpPr>
            <a:spLocks noGrp="1"/>
          </p:cNvSpPr>
          <p:nvPr>
            <p:ph idx="1"/>
          </p:nvPr>
        </p:nvSpPr>
        <p:spPr/>
        <p:txBody>
          <a:bodyPr>
            <a:normAutofit lnSpcReduction="10000"/>
          </a:bodyPr>
          <a:lstStyle/>
          <a:p>
            <a:r>
              <a:rPr lang="en-US" dirty="0" smtClean="0"/>
              <a:t>‘For [Jean] </a:t>
            </a:r>
            <a:r>
              <a:rPr lang="en-US" dirty="0" err="1" smtClean="0"/>
              <a:t>Baudrillard</a:t>
            </a:r>
            <a:r>
              <a:rPr lang="en-US" dirty="0"/>
              <a:t>, “the perfect crime” was the murder of reality, which has been covered up with decoys (“virtual reality” and “reality shows”) that are mistaken for what has been destroyed. </a:t>
            </a:r>
            <a:endParaRPr lang="en-US" dirty="0" smtClean="0"/>
          </a:p>
          <a:p>
            <a:pPr lvl="1"/>
            <a:r>
              <a:rPr lang="en-US" dirty="0" smtClean="0"/>
              <a:t>“</a:t>
            </a:r>
            <a:r>
              <a:rPr lang="en-US" dirty="0"/>
              <a:t>Our culture of meaning is collapsing beneath our excess of meaning, </a:t>
            </a:r>
            <a:endParaRPr lang="en-US" dirty="0" smtClean="0"/>
          </a:p>
          <a:p>
            <a:pPr lvl="1"/>
            <a:r>
              <a:rPr lang="en-US" dirty="0" smtClean="0"/>
              <a:t>the </a:t>
            </a:r>
            <a:r>
              <a:rPr lang="en-US" dirty="0"/>
              <a:t>culture of reality collapsing beneath the excess of reality, </a:t>
            </a:r>
            <a:endParaRPr lang="en-US" dirty="0" smtClean="0"/>
          </a:p>
          <a:p>
            <a:pPr lvl="1"/>
            <a:r>
              <a:rPr lang="en-US" dirty="0" smtClean="0"/>
              <a:t>the </a:t>
            </a:r>
            <a:r>
              <a:rPr lang="en-US" dirty="0"/>
              <a:t>information culture collapsing beneath the excess of information</a:t>
            </a:r>
            <a:r>
              <a:rPr lang="en-US" dirty="0" smtClean="0"/>
              <a:t>—</a:t>
            </a:r>
          </a:p>
          <a:p>
            <a:pPr lvl="1"/>
            <a:r>
              <a:rPr lang="en-US" dirty="0" smtClean="0"/>
              <a:t>the </a:t>
            </a:r>
            <a:r>
              <a:rPr lang="en-US" dirty="0"/>
              <a:t>sign and reality sharing a single shroud,” </a:t>
            </a:r>
            <a:endParaRPr lang="en-US" dirty="0" smtClean="0"/>
          </a:p>
          <a:p>
            <a:pPr lvl="2"/>
            <a:r>
              <a:rPr lang="en-US" dirty="0" err="1" smtClean="0"/>
              <a:t>Baudrillard</a:t>
            </a:r>
            <a:r>
              <a:rPr lang="en-US" dirty="0" smtClean="0"/>
              <a:t> </a:t>
            </a:r>
            <a:r>
              <a:rPr lang="en-US" dirty="0"/>
              <a:t>wrote in </a:t>
            </a:r>
            <a:r>
              <a:rPr lang="en-US" i="1" dirty="0"/>
              <a:t>The Perfect Crime</a:t>
            </a:r>
            <a:r>
              <a:rPr lang="en-US" dirty="0"/>
              <a:t> (1995</a:t>
            </a:r>
            <a:r>
              <a:rPr lang="en-US" dirty="0" smtClean="0"/>
              <a:t>).’ </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48</a:t>
            </a:fld>
            <a:endParaRPr lang="en-US"/>
          </a:p>
        </p:txBody>
      </p:sp>
    </p:spTree>
    <p:extLst>
      <p:ext uri="{BB962C8B-B14F-4D97-AF65-F5344CB8AC3E}">
        <p14:creationId xmlns:p14="http://schemas.microsoft.com/office/powerpoint/2010/main" val="3175281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Clinton and Moral Relativism </a:t>
            </a:r>
            <a:endParaRPr lang="en-US" dirty="0"/>
          </a:p>
        </p:txBody>
      </p:sp>
      <p:sp>
        <p:nvSpPr>
          <p:cNvPr id="3" name="Content Placeholder 2"/>
          <p:cNvSpPr>
            <a:spLocks noGrp="1"/>
          </p:cNvSpPr>
          <p:nvPr>
            <p:ph idx="1"/>
          </p:nvPr>
        </p:nvSpPr>
        <p:spPr/>
        <p:txBody>
          <a:bodyPr/>
          <a:lstStyle/>
          <a:p>
            <a:r>
              <a:rPr lang="en-US" dirty="0" smtClean="0"/>
              <a:t>Nagel writes that sophisticated versions of relativism have invaded every sphere</a:t>
            </a:r>
          </a:p>
          <a:p>
            <a:pPr lvl="1"/>
            <a:r>
              <a:rPr lang="en-US" dirty="0" smtClean="0"/>
              <a:t>Social sciences</a:t>
            </a:r>
          </a:p>
          <a:p>
            <a:pPr lvl="1"/>
            <a:r>
              <a:rPr lang="en-US" dirty="0" smtClean="0"/>
              <a:t>Politics and law</a:t>
            </a:r>
          </a:p>
          <a:p>
            <a:pPr lvl="1"/>
            <a:r>
              <a:rPr lang="en-US" dirty="0" smtClean="0"/>
              <a:t>Media </a:t>
            </a:r>
          </a:p>
          <a:p>
            <a:pPr lvl="1"/>
            <a:r>
              <a:rPr lang="en-US" dirty="0" smtClean="0"/>
              <a:t>Arguments about abortion, capital punishment, </a:t>
            </a:r>
          </a:p>
          <a:p>
            <a:pPr lvl="1"/>
            <a:r>
              <a:rPr lang="en-US" dirty="0" smtClean="0"/>
              <a:t>or a president’s morality </a:t>
            </a:r>
          </a:p>
          <a:p>
            <a:pPr lvl="1"/>
            <a:r>
              <a:rPr lang="en-US" dirty="0" smtClean="0"/>
              <a:t>(our text was published in 2003 after the Clinton sex scandal of 1998)</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49</a:t>
            </a:fld>
            <a:endParaRPr lang="en-US"/>
          </a:p>
        </p:txBody>
      </p:sp>
    </p:spTree>
    <p:extLst>
      <p:ext uri="{BB962C8B-B14F-4D97-AF65-F5344CB8AC3E}">
        <p14:creationId xmlns:p14="http://schemas.microsoft.com/office/powerpoint/2010/main" val="9144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statement true?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Searle the justification of a belief or sentence as corresponding to mind-independent reality</a:t>
            </a:r>
          </a:p>
          <a:p>
            <a:pPr lvl="1"/>
            <a:r>
              <a:rPr lang="en-US" dirty="0" smtClean="0"/>
              <a:t>=&gt; the faithful portrayal of that reality</a:t>
            </a:r>
          </a:p>
          <a:p>
            <a:r>
              <a:rPr lang="en-US" dirty="0" smtClean="0"/>
              <a:t>i.e., Reality, the world, is what makes a sentence true</a:t>
            </a:r>
          </a:p>
          <a:p>
            <a:pPr lvl="1"/>
            <a:r>
              <a:rPr lang="en-US" dirty="0" smtClean="0"/>
              <a:t>And we establish a belief or sentence as true (justify our belief) by checking the world</a:t>
            </a:r>
          </a:p>
          <a:p>
            <a:r>
              <a:rPr lang="en-US" dirty="0" smtClean="0"/>
              <a:t>For Foucault justification is a truth-determining discursive maneuver</a:t>
            </a:r>
          </a:p>
          <a:p>
            <a:pPr lvl="1"/>
            <a:r>
              <a:rPr lang="en-US" dirty="0" smtClean="0"/>
              <a:t>Reality has nothing to do with this. The world neither determines the truth nor is a test of truth</a:t>
            </a:r>
          </a:p>
          <a:p>
            <a:pPr lvl="1"/>
            <a:r>
              <a:rPr lang="en-US" dirty="0" smtClean="0"/>
              <a:t>Justification does not and cannot reach beyond language to the things themselves</a:t>
            </a:r>
          </a:p>
          <a:p>
            <a:pPr lvl="1"/>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5</a:t>
            </a:fld>
            <a:endParaRPr lang="en-US"/>
          </a:p>
        </p:txBody>
      </p:sp>
    </p:spTree>
    <p:extLst>
      <p:ext uri="{BB962C8B-B14F-4D97-AF65-F5344CB8AC3E}">
        <p14:creationId xmlns:p14="http://schemas.microsoft.com/office/powerpoint/2010/main" val="1698603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point of view … and reality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Nagel (</a:t>
            </a:r>
            <a:r>
              <a:rPr lang="en-US" i="1" dirty="0" smtClean="0"/>
              <a:t>The Last Word</a:t>
            </a:r>
            <a:r>
              <a:rPr lang="en-US" dirty="0" smtClean="0"/>
              <a:t>, 1997) articulates the basic issue:</a:t>
            </a:r>
          </a:p>
          <a:p>
            <a:r>
              <a:rPr lang="en-US" dirty="0" smtClean="0"/>
              <a:t>Whether understanding and justification </a:t>
            </a:r>
          </a:p>
          <a:p>
            <a:pPr lvl="1"/>
            <a:r>
              <a:rPr lang="en-US" dirty="0" smtClean="0"/>
              <a:t>“come to an end with objective principles whose validity is independent of our point of view”</a:t>
            </a:r>
          </a:p>
          <a:p>
            <a:pPr lvl="1"/>
            <a:r>
              <a:rPr lang="en-US" dirty="0" smtClean="0"/>
              <a:t>Or whether they “come to an end within our point of view.”</a:t>
            </a:r>
          </a:p>
          <a:p>
            <a:r>
              <a:rPr lang="en-US" dirty="0" smtClean="0"/>
              <a:t>In our time the predominant view is that </a:t>
            </a:r>
          </a:p>
          <a:p>
            <a:pPr lvl="1"/>
            <a:r>
              <a:rPr lang="en-US" dirty="0" smtClean="0"/>
              <a:t>“ultimately, even the most apparently objective and universal principles derive their validity or authority from the perspective and practice of those who follow them.”</a:t>
            </a:r>
          </a:p>
          <a:p>
            <a:r>
              <a:rPr lang="en-US" dirty="0" smtClean="0"/>
              <a:t>The issue, “in a nutshell</a:t>
            </a:r>
          </a:p>
          <a:p>
            <a:pPr lvl="1"/>
            <a:r>
              <a:rPr lang="en-US" dirty="0"/>
              <a:t>i</a:t>
            </a:r>
            <a:r>
              <a:rPr lang="en-US" dirty="0" smtClean="0"/>
              <a:t>s whether the first person, singular or plural, is hiding at the bottom of everything we say or think.”</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50</a:t>
            </a:fld>
            <a:endParaRPr lang="en-US"/>
          </a:p>
        </p:txBody>
      </p:sp>
    </p:spTree>
    <p:extLst>
      <p:ext uri="{BB962C8B-B14F-4D97-AF65-F5344CB8AC3E}">
        <p14:creationId xmlns:p14="http://schemas.microsoft.com/office/powerpoint/2010/main" val="31611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bottom of everything?</a:t>
            </a:r>
            <a:endParaRPr lang="en-US" dirty="0"/>
          </a:p>
        </p:txBody>
      </p:sp>
      <p:sp>
        <p:nvSpPr>
          <p:cNvPr id="3" name="Content Placeholder 2"/>
          <p:cNvSpPr>
            <a:spLocks noGrp="1"/>
          </p:cNvSpPr>
          <p:nvPr>
            <p:ph idx="1"/>
          </p:nvPr>
        </p:nvSpPr>
        <p:spPr/>
        <p:txBody>
          <a:bodyPr/>
          <a:lstStyle/>
          <a:p>
            <a:r>
              <a:rPr lang="en-US" dirty="0" smtClean="0"/>
              <a:t>Searle is the model objectivist</a:t>
            </a:r>
          </a:p>
          <a:p>
            <a:pPr lvl="1"/>
            <a:r>
              <a:rPr lang="en-US" dirty="0" smtClean="0"/>
              <a:t>Justification of the truth of one’s beliefs or sentences consists in</a:t>
            </a:r>
          </a:p>
          <a:p>
            <a:pPr lvl="1"/>
            <a:r>
              <a:rPr lang="en-US" dirty="0"/>
              <a:t>d</a:t>
            </a:r>
            <a:r>
              <a:rPr lang="en-US" dirty="0" smtClean="0"/>
              <a:t>emonstrating their correspondence with the facts</a:t>
            </a:r>
          </a:p>
          <a:p>
            <a:r>
              <a:rPr lang="en-US" dirty="0" smtClean="0"/>
              <a:t>At bottom of what we think and say</a:t>
            </a:r>
          </a:p>
          <a:p>
            <a:pPr lvl="1"/>
            <a:r>
              <a:rPr lang="en-US" dirty="0"/>
              <a:t>w</a:t>
            </a:r>
            <a:r>
              <a:rPr lang="en-US" dirty="0" smtClean="0"/>
              <a:t>hat we appeal to in justifying our claims</a:t>
            </a:r>
          </a:p>
          <a:p>
            <a:r>
              <a:rPr lang="en-US" dirty="0"/>
              <a:t>a</a:t>
            </a:r>
            <a:r>
              <a:rPr lang="en-US" dirty="0" smtClean="0"/>
              <a:t>re things and events </a:t>
            </a:r>
          </a:p>
          <a:p>
            <a:pPr lvl="1"/>
            <a:r>
              <a:rPr lang="en-US" dirty="0"/>
              <a:t>f</a:t>
            </a:r>
            <a:r>
              <a:rPr lang="en-US" dirty="0" smtClean="0"/>
              <a:t>orever untouched by what we say or think about them</a:t>
            </a:r>
          </a:p>
          <a:p>
            <a:r>
              <a:rPr lang="en-US" dirty="0" smtClean="0"/>
              <a:t>The first person is </a:t>
            </a:r>
            <a:r>
              <a:rPr lang="en-US" u="sng" dirty="0" smtClean="0"/>
              <a:t>not</a:t>
            </a:r>
            <a:r>
              <a:rPr lang="en-US" dirty="0" smtClean="0"/>
              <a:t> at the bottom of everything</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51</a:t>
            </a:fld>
            <a:endParaRPr lang="en-US"/>
          </a:p>
        </p:txBody>
      </p:sp>
    </p:spTree>
    <p:extLst>
      <p:ext uri="{BB962C8B-B14F-4D97-AF65-F5344CB8AC3E}">
        <p14:creationId xmlns:p14="http://schemas.microsoft.com/office/powerpoint/2010/main" val="2424066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 is an imposition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Foucault is the model relativist or “subjectivist”:</a:t>
            </a:r>
          </a:p>
          <a:p>
            <a:pPr lvl="1"/>
            <a:r>
              <a:rPr lang="en-US" i="1" dirty="0" smtClean="0"/>
              <a:t>We</a:t>
            </a:r>
            <a:r>
              <a:rPr lang="en-US" dirty="0" smtClean="0"/>
              <a:t> [not I, not experiential truth] are at the bottom of everything we say or think</a:t>
            </a:r>
          </a:p>
          <a:p>
            <a:r>
              <a:rPr lang="en-US" dirty="0" smtClean="0"/>
              <a:t>Justification never comes to an end in an objective reality</a:t>
            </a:r>
          </a:p>
          <a:p>
            <a:pPr lvl="1"/>
            <a:r>
              <a:rPr lang="en-US" dirty="0" smtClean="0"/>
              <a:t>It is a continuous process in ordinary life and in academic disciplines</a:t>
            </a:r>
          </a:p>
          <a:p>
            <a:r>
              <a:rPr lang="en-US" dirty="0" smtClean="0"/>
              <a:t>Establishing that a belief or sentence is true</a:t>
            </a:r>
          </a:p>
          <a:p>
            <a:pPr lvl="1"/>
            <a:r>
              <a:rPr lang="en-US" dirty="0"/>
              <a:t>i</a:t>
            </a:r>
            <a:r>
              <a:rPr lang="en-US" dirty="0" smtClean="0"/>
              <a:t>s judging it or rendering it acceptable in a regime of truth</a:t>
            </a:r>
          </a:p>
          <a:p>
            <a:pPr lvl="1"/>
            <a:r>
              <a:rPr lang="en-US" dirty="0"/>
              <a:t>a</a:t>
            </a:r>
            <a:r>
              <a:rPr lang="en-US" dirty="0" smtClean="0"/>
              <a:t>ccording to the rules and practices of that regime</a:t>
            </a:r>
          </a:p>
          <a:p>
            <a:r>
              <a:rPr lang="en-US" dirty="0" smtClean="0"/>
              <a:t>There is never any confrontation with an </a:t>
            </a:r>
            <a:r>
              <a:rPr lang="en-US" dirty="0" err="1" smtClean="0"/>
              <a:t>extralinguistic</a:t>
            </a:r>
            <a:r>
              <a:rPr lang="en-US" dirty="0" smtClean="0"/>
              <a:t> reality</a:t>
            </a:r>
          </a:p>
          <a:p>
            <a:pPr lvl="1"/>
            <a:r>
              <a:rPr lang="en-US" dirty="0" smtClean="0"/>
              <a:t>Justification is one sort of </a:t>
            </a:r>
            <a:r>
              <a:rPr lang="en-US" i="1" dirty="0" smtClean="0"/>
              <a:t>truth-making</a:t>
            </a:r>
          </a:p>
          <a:p>
            <a:pPr lvl="1"/>
            <a:r>
              <a:rPr lang="en-US" dirty="0" smtClean="0"/>
              <a:t>It is closure imposed on debate about the propriety or acceptability of a move in discourse</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52</a:t>
            </a:fld>
            <a:endParaRPr lang="en-US"/>
          </a:p>
        </p:txBody>
      </p:sp>
    </p:spTree>
    <p:extLst>
      <p:ext uri="{BB962C8B-B14F-4D97-AF65-F5344CB8AC3E}">
        <p14:creationId xmlns:p14="http://schemas.microsoft.com/office/powerpoint/2010/main" val="2166373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 real world out there</a:t>
            </a:r>
            <a:endParaRPr lang="en-US" dirty="0"/>
          </a:p>
        </p:txBody>
      </p:sp>
      <p:sp>
        <p:nvSpPr>
          <p:cNvPr id="3" name="Content Placeholder 2"/>
          <p:cNvSpPr>
            <a:spLocks noGrp="1"/>
          </p:cNvSpPr>
          <p:nvPr>
            <p:ph idx="1"/>
          </p:nvPr>
        </p:nvSpPr>
        <p:spPr/>
        <p:txBody>
          <a:bodyPr>
            <a:normAutofit/>
          </a:bodyPr>
          <a:lstStyle/>
          <a:p>
            <a:r>
              <a:rPr lang="en-US" dirty="0" smtClean="0"/>
              <a:t>Searle’s realism: He thinks that </a:t>
            </a:r>
          </a:p>
          <a:p>
            <a:pPr lvl="1"/>
            <a:r>
              <a:rPr lang="en-US" dirty="0" smtClean="0"/>
              <a:t>“the universe exists quite independently of our minds </a:t>
            </a:r>
          </a:p>
          <a:p>
            <a:pPr lvl="1"/>
            <a:r>
              <a:rPr lang="en-US" dirty="0" smtClean="0"/>
              <a:t>and that, within the limits set by our evolutionary endowments, we can come to comprehend its nature.”</a:t>
            </a:r>
          </a:p>
          <a:p>
            <a:r>
              <a:rPr lang="en-US" dirty="0" smtClean="0"/>
              <a:t>= “Default positions” that he thinks most people hold true</a:t>
            </a:r>
          </a:p>
          <a:p>
            <a:pPr lvl="1"/>
            <a:r>
              <a:rPr lang="en-US" dirty="0" smtClean="0"/>
              <a:t>“There is a real world that exists independently of us, independently of our experiences, our thoughts, our language.” </a:t>
            </a:r>
          </a:p>
          <a:p>
            <a:pPr lvl="1"/>
            <a:r>
              <a:rPr lang="en-US" dirty="0" smtClean="0"/>
              <a:t>“There is a way that things are that is logically independent of all human representations.”</a:t>
            </a:r>
          </a:p>
        </p:txBody>
      </p:sp>
      <p:sp>
        <p:nvSpPr>
          <p:cNvPr id="4" name="Slide Number Placeholder 3"/>
          <p:cNvSpPr>
            <a:spLocks noGrp="1"/>
          </p:cNvSpPr>
          <p:nvPr>
            <p:ph type="sldNum" sz="quarter" idx="12"/>
          </p:nvPr>
        </p:nvSpPr>
        <p:spPr/>
        <p:txBody>
          <a:bodyPr/>
          <a:lstStyle/>
          <a:p>
            <a:fld id="{16FBAE34-108B-4256-A6F0-223F0DE40DFE}" type="slidenum">
              <a:rPr lang="en-US" smtClean="0"/>
              <a:t>53</a:t>
            </a:fld>
            <a:endParaRPr lang="en-US"/>
          </a:p>
        </p:txBody>
      </p:sp>
    </p:spTree>
    <p:extLst>
      <p:ext uri="{BB962C8B-B14F-4D97-AF65-F5344CB8AC3E}">
        <p14:creationId xmlns:p14="http://schemas.microsoft.com/office/powerpoint/2010/main" val="3455545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condition of intelligibility</a:t>
            </a:r>
            <a:endParaRPr lang="en-US" dirty="0"/>
          </a:p>
        </p:txBody>
      </p:sp>
      <p:sp>
        <p:nvSpPr>
          <p:cNvPr id="3" name="Content Placeholder 2"/>
          <p:cNvSpPr>
            <a:spLocks noGrp="1"/>
          </p:cNvSpPr>
          <p:nvPr>
            <p:ph idx="1"/>
          </p:nvPr>
        </p:nvSpPr>
        <p:spPr/>
        <p:txBody>
          <a:bodyPr/>
          <a:lstStyle/>
          <a:p>
            <a:r>
              <a:rPr lang="en-US" dirty="0"/>
              <a:t>Such “external realism” is not a debatable philosophical theory</a:t>
            </a:r>
          </a:p>
          <a:p>
            <a:pPr lvl="1"/>
            <a:r>
              <a:rPr lang="en-US" dirty="0" smtClean="0"/>
              <a:t>but </a:t>
            </a:r>
            <a:r>
              <a:rPr lang="en-US" dirty="0"/>
              <a:t>a “condition of intelligibility</a:t>
            </a:r>
            <a:r>
              <a:rPr lang="en-US" dirty="0" smtClean="0"/>
              <a:t>”</a:t>
            </a:r>
          </a:p>
          <a:p>
            <a:r>
              <a:rPr lang="en-US" dirty="0" smtClean="0"/>
              <a:t>Acceptance of the mind-independent reality of the world</a:t>
            </a:r>
          </a:p>
          <a:p>
            <a:pPr lvl="1"/>
            <a:r>
              <a:rPr lang="en-US" dirty="0"/>
              <a:t>i</a:t>
            </a:r>
            <a:r>
              <a:rPr lang="en-US" dirty="0" smtClean="0"/>
              <a:t>s presupposed in what we think, say, and do</a:t>
            </a:r>
          </a:p>
          <a:p>
            <a:pPr lvl="1"/>
            <a:r>
              <a:rPr lang="en-US" dirty="0" smtClean="0"/>
              <a:t>“For a large classes of utterances, each individual utterance requires for its intelligibility a publicly accessible reality.” </a:t>
            </a:r>
          </a:p>
          <a:p>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54</a:t>
            </a:fld>
            <a:endParaRPr lang="en-US"/>
          </a:p>
        </p:txBody>
      </p:sp>
    </p:spTree>
    <p:extLst>
      <p:ext uri="{BB962C8B-B14F-4D97-AF65-F5344CB8AC3E}">
        <p14:creationId xmlns:p14="http://schemas.microsoft.com/office/powerpoint/2010/main" val="1994739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external reality</a:t>
            </a:r>
            <a:endParaRPr lang="en-US" dirty="0"/>
          </a:p>
        </p:txBody>
      </p:sp>
      <p:sp>
        <p:nvSpPr>
          <p:cNvPr id="3" name="Content Placeholder 2"/>
          <p:cNvSpPr>
            <a:spLocks noGrp="1"/>
          </p:cNvSpPr>
          <p:nvPr>
            <p:ph idx="1"/>
          </p:nvPr>
        </p:nvSpPr>
        <p:spPr/>
        <p:txBody>
          <a:bodyPr>
            <a:normAutofit fontScale="92500"/>
          </a:bodyPr>
          <a:lstStyle/>
          <a:p>
            <a:r>
              <a:rPr lang="en-US" dirty="0"/>
              <a:t>Nevertheless, Searle </a:t>
            </a:r>
            <a:r>
              <a:rPr lang="en-US" dirty="0" smtClean="0"/>
              <a:t>recognizes that</a:t>
            </a:r>
          </a:p>
          <a:p>
            <a:pPr lvl="1"/>
            <a:r>
              <a:rPr lang="en-US" dirty="0" smtClean="0"/>
              <a:t>“There is nothing inevitable about the concepts we have for describing reality”</a:t>
            </a:r>
          </a:p>
          <a:p>
            <a:pPr lvl="1"/>
            <a:r>
              <a:rPr lang="en-US" dirty="0" smtClean="0"/>
              <a:t>And thought and perception are inescapably aspectual (perspectival)</a:t>
            </a:r>
          </a:p>
          <a:p>
            <a:r>
              <a:rPr lang="en-US" dirty="0" smtClean="0"/>
              <a:t>Seeming to agree in this with Davidson, </a:t>
            </a:r>
            <a:r>
              <a:rPr lang="en-US" dirty="0" err="1" smtClean="0"/>
              <a:t>Rorty</a:t>
            </a:r>
            <a:r>
              <a:rPr lang="en-US" dirty="0" smtClean="0"/>
              <a:t>, and Foucault</a:t>
            </a:r>
          </a:p>
          <a:p>
            <a:pPr lvl="1"/>
            <a:r>
              <a:rPr lang="en-US" dirty="0"/>
              <a:t>t</a:t>
            </a:r>
            <a:r>
              <a:rPr lang="en-US" dirty="0" smtClean="0"/>
              <a:t>hat our access to things in themselves is mediated by conceptualization</a:t>
            </a:r>
          </a:p>
          <a:p>
            <a:r>
              <a:rPr lang="en-US" dirty="0" smtClean="0"/>
              <a:t>But he adds that it does not follow from this </a:t>
            </a:r>
          </a:p>
          <a:p>
            <a:pPr lvl="1"/>
            <a:r>
              <a:rPr lang="en-US" dirty="0" smtClean="0"/>
              <a:t>“that external realism is false because we have no access to external reality except through our concepts.”</a:t>
            </a:r>
            <a:endParaRPr lang="en-US" dirty="0"/>
          </a:p>
          <a:p>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55</a:t>
            </a:fld>
            <a:endParaRPr lang="en-US"/>
          </a:p>
        </p:txBody>
      </p:sp>
    </p:spTree>
    <p:extLst>
      <p:ext uri="{BB962C8B-B14F-4D97-AF65-F5344CB8AC3E}">
        <p14:creationId xmlns:p14="http://schemas.microsoft.com/office/powerpoint/2010/main" val="1356389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conceptual schemes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 are different ways of counting the things in a room</a:t>
            </a:r>
          </a:p>
          <a:p>
            <a:pPr lvl="1"/>
            <a:r>
              <a:rPr lang="en-US" dirty="0" smtClean="0"/>
              <a:t>In one “conceptual scheme” it’s a number of individual pieces</a:t>
            </a:r>
          </a:p>
          <a:p>
            <a:pPr lvl="1"/>
            <a:r>
              <a:rPr lang="en-US" dirty="0" smtClean="0"/>
              <a:t>In another its counted as one set</a:t>
            </a:r>
          </a:p>
          <a:p>
            <a:r>
              <a:rPr lang="en-US" dirty="0" smtClean="0"/>
              <a:t>“The appearance of a problem derives entirely </a:t>
            </a:r>
          </a:p>
          <a:p>
            <a:pPr lvl="1"/>
            <a:r>
              <a:rPr lang="en-US" dirty="0" smtClean="0"/>
              <a:t>from the apparent inconsistency in saying there is only one object </a:t>
            </a:r>
          </a:p>
          <a:p>
            <a:pPr lvl="1"/>
            <a:r>
              <a:rPr lang="en-US" dirty="0" smtClean="0"/>
              <a:t>and yet there are several objects.”</a:t>
            </a:r>
          </a:p>
          <a:p>
            <a:r>
              <a:rPr lang="en-US" dirty="0" smtClean="0"/>
              <a:t>But “once you understand the nature of the claims, there is no inconsistency whatever. They are both consistent, and indeed, both are true.”</a:t>
            </a:r>
          </a:p>
          <a:p>
            <a:pPr lvl="1"/>
            <a:r>
              <a:rPr lang="en-US" dirty="0" smtClean="0"/>
              <a:t>“I weigh 160 in pounds and 72 in kilograms. So what do I weigh really? The answer is, both 160 and 72 are true depending on which system of measurement we are using.” </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56</a:t>
            </a:fld>
            <a:endParaRPr lang="en-US"/>
          </a:p>
        </p:txBody>
      </p:sp>
    </p:spTree>
    <p:extLst>
      <p:ext uri="{BB962C8B-B14F-4D97-AF65-F5344CB8AC3E}">
        <p14:creationId xmlns:p14="http://schemas.microsoft.com/office/powerpoint/2010/main" val="3697648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heat a fluid or kinetic energy?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But this is not conceptual relativism. He is simply applying different inclusion criteria and different measurement systems</a:t>
            </a:r>
          </a:p>
          <a:p>
            <a:pPr lvl="1"/>
            <a:r>
              <a:rPr lang="en-US" dirty="0" smtClean="0"/>
              <a:t>I jog a mile at 7 am, when it is 60 Degrees Fahrenheit</a:t>
            </a:r>
          </a:p>
          <a:p>
            <a:pPr lvl="1"/>
            <a:r>
              <a:rPr lang="en-US" dirty="0" smtClean="0"/>
              <a:t>I run 1.6 kilometers at 0700 hours when it is 15 degrees Celsius</a:t>
            </a:r>
          </a:p>
          <a:p>
            <a:r>
              <a:rPr lang="en-US" dirty="0" smtClean="0"/>
              <a:t>But there is conceptual relativity </a:t>
            </a:r>
          </a:p>
          <a:p>
            <a:pPr lvl="1"/>
            <a:r>
              <a:rPr lang="en-US" dirty="0" smtClean="0"/>
              <a:t>when one physicist conceives of cooling as a loss of caloric fluid</a:t>
            </a:r>
          </a:p>
          <a:p>
            <a:pPr lvl="1"/>
            <a:r>
              <a:rPr lang="en-US" dirty="0"/>
              <a:t>a</a:t>
            </a:r>
            <a:r>
              <a:rPr lang="en-US" dirty="0" smtClean="0"/>
              <a:t>nd another as a reduction of mean kinetic energy</a:t>
            </a:r>
          </a:p>
          <a:p>
            <a:r>
              <a:rPr lang="en-US" dirty="0" smtClean="0"/>
              <a:t>Or when a theist sees death as a transition and an atheist as an annihilation</a:t>
            </a:r>
          </a:p>
          <a:p>
            <a:pPr lvl="1"/>
            <a:r>
              <a:rPr lang="en-US" dirty="0" smtClean="0"/>
              <a:t>[Or when William James distinguishes the productive function of mind/body phenomena from a </a:t>
            </a:r>
            <a:r>
              <a:rPr lang="en-US" dirty="0" err="1" smtClean="0"/>
              <a:t>transmissive</a:t>
            </a:r>
            <a:r>
              <a:rPr lang="en-US" dirty="0" smtClean="0"/>
              <a:t> function. </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57</a:t>
            </a:fld>
            <a:endParaRPr lang="en-US"/>
          </a:p>
        </p:txBody>
      </p:sp>
    </p:spTree>
    <p:extLst>
      <p:ext uri="{BB962C8B-B14F-4D97-AF65-F5344CB8AC3E}">
        <p14:creationId xmlns:p14="http://schemas.microsoft.com/office/powerpoint/2010/main" val="15272782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ways of describing a country</a:t>
            </a:r>
            <a:endParaRPr lang="en-US" dirty="0"/>
          </a:p>
        </p:txBody>
      </p:sp>
      <p:sp>
        <p:nvSpPr>
          <p:cNvPr id="3" name="Content Placeholder 2"/>
          <p:cNvSpPr>
            <a:spLocks noGrp="1"/>
          </p:cNvSpPr>
          <p:nvPr>
            <p:ph idx="1"/>
          </p:nvPr>
        </p:nvSpPr>
        <p:spPr/>
        <p:txBody>
          <a:bodyPr/>
          <a:lstStyle/>
          <a:p>
            <a:r>
              <a:rPr lang="en-US" dirty="0" err="1" smtClean="0"/>
              <a:t>Fotion</a:t>
            </a:r>
            <a:r>
              <a:rPr lang="en-US" dirty="0" smtClean="0"/>
              <a:t> defends Searle by noting that one historian describes a people as mainly industrious, another as mainly selfish, and a third as mainly religious</a:t>
            </a:r>
          </a:p>
          <a:p>
            <a:pPr lvl="1"/>
            <a:r>
              <a:rPr lang="en-US" dirty="0" smtClean="0"/>
              <a:t>But these are not mutually exclusive or incommensurable descriptions</a:t>
            </a:r>
          </a:p>
          <a:p>
            <a:pPr lvl="1"/>
            <a:r>
              <a:rPr lang="en-US" dirty="0" smtClean="0"/>
              <a:t>It is a difference in what the historians regard as “mainly”</a:t>
            </a:r>
          </a:p>
          <a:p>
            <a:r>
              <a:rPr lang="en-US" dirty="0" smtClean="0"/>
              <a:t>In pointing to differences in ideology as underlying the different theories, this does suggest incommensurability</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58</a:t>
            </a:fld>
            <a:endParaRPr lang="en-US"/>
          </a:p>
        </p:txBody>
      </p:sp>
    </p:spTree>
    <p:extLst>
      <p:ext uri="{BB962C8B-B14F-4D97-AF65-F5344CB8AC3E}">
        <p14:creationId xmlns:p14="http://schemas.microsoft.com/office/powerpoint/2010/main" val="3294946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true beliefs must be commensurable</a:t>
            </a:r>
            <a:endParaRPr lang="en-US" dirty="0"/>
          </a:p>
        </p:txBody>
      </p:sp>
      <p:sp>
        <p:nvSpPr>
          <p:cNvPr id="3" name="Content Placeholder 2"/>
          <p:cNvSpPr>
            <a:spLocks noGrp="1"/>
          </p:cNvSpPr>
          <p:nvPr>
            <p:ph idx="1"/>
          </p:nvPr>
        </p:nvSpPr>
        <p:spPr/>
        <p:txBody>
          <a:bodyPr>
            <a:normAutofit/>
          </a:bodyPr>
          <a:lstStyle/>
          <a:p>
            <a:r>
              <a:rPr lang="en-US" dirty="0" smtClean="0"/>
              <a:t>But Searle’s realism precludes conceptual relativism and incommensurability</a:t>
            </a:r>
          </a:p>
          <a:p>
            <a:pPr lvl="1"/>
            <a:r>
              <a:rPr lang="en-US" dirty="0"/>
              <a:t>s</a:t>
            </a:r>
            <a:r>
              <a:rPr lang="en-US" dirty="0" smtClean="0"/>
              <a:t>ince he holds that “the facts” are the final arbiters of truth</a:t>
            </a:r>
          </a:p>
          <a:p>
            <a:r>
              <a:rPr lang="en-US" dirty="0" smtClean="0"/>
              <a:t>All true beliefs must be commensurable </a:t>
            </a:r>
          </a:p>
          <a:p>
            <a:pPr lvl="1"/>
            <a:r>
              <a:rPr lang="en-US" dirty="0"/>
              <a:t>n</a:t>
            </a:r>
            <a:r>
              <a:rPr lang="en-US" dirty="0" smtClean="0"/>
              <a:t>o matter how incomplete or selective</a:t>
            </a:r>
          </a:p>
          <a:p>
            <a:r>
              <a:rPr lang="en-US" dirty="0"/>
              <a:t>b</a:t>
            </a:r>
            <a:r>
              <a:rPr lang="en-US" dirty="0" smtClean="0"/>
              <a:t>ecause they portray how things are</a:t>
            </a:r>
          </a:p>
        </p:txBody>
      </p:sp>
      <p:sp>
        <p:nvSpPr>
          <p:cNvPr id="4" name="Slide Number Placeholder 3"/>
          <p:cNvSpPr>
            <a:spLocks noGrp="1"/>
          </p:cNvSpPr>
          <p:nvPr>
            <p:ph type="sldNum" sz="quarter" idx="12"/>
          </p:nvPr>
        </p:nvSpPr>
        <p:spPr/>
        <p:txBody>
          <a:bodyPr/>
          <a:lstStyle/>
          <a:p>
            <a:fld id="{16FBAE34-108B-4256-A6F0-223F0DE40DFE}" type="slidenum">
              <a:rPr lang="en-US" smtClean="0"/>
              <a:t>59</a:t>
            </a:fld>
            <a:endParaRPr lang="en-US"/>
          </a:p>
        </p:txBody>
      </p:sp>
    </p:spTree>
    <p:extLst>
      <p:ext uri="{BB962C8B-B14F-4D97-AF65-F5344CB8AC3E}">
        <p14:creationId xmlns:p14="http://schemas.microsoft.com/office/powerpoint/2010/main" val="2246592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relevant is the world to truth?</a:t>
            </a:r>
            <a:endParaRPr lang="en-US" dirty="0"/>
          </a:p>
        </p:txBody>
      </p:sp>
      <p:sp>
        <p:nvSpPr>
          <p:cNvPr id="3" name="Content Placeholder 2"/>
          <p:cNvSpPr>
            <a:spLocks noGrp="1"/>
          </p:cNvSpPr>
          <p:nvPr>
            <p:ph idx="1"/>
          </p:nvPr>
        </p:nvSpPr>
        <p:spPr/>
        <p:txBody>
          <a:bodyPr>
            <a:normAutofit/>
          </a:bodyPr>
          <a:lstStyle/>
          <a:p>
            <a:r>
              <a:rPr lang="en-US" dirty="0" smtClean="0"/>
              <a:t>Both Searle and Foucault are realists</a:t>
            </a:r>
          </a:p>
          <a:p>
            <a:pPr lvl="1"/>
            <a:r>
              <a:rPr lang="en-US" dirty="0" smtClean="0"/>
              <a:t>“realism” = Both believe there is a world outside of our mind and language</a:t>
            </a:r>
          </a:p>
          <a:p>
            <a:pPr lvl="1"/>
            <a:r>
              <a:rPr lang="en-US" dirty="0" smtClean="0"/>
              <a:t>Foucault’s constructivism does not make him a linguistic idealist as is commonly claimed</a:t>
            </a:r>
          </a:p>
          <a:p>
            <a:r>
              <a:rPr lang="en-US" dirty="0" smtClean="0"/>
              <a:t>What divides them concerns the relevance of the world to truth</a:t>
            </a:r>
          </a:p>
          <a:p>
            <a:pPr lvl="1"/>
            <a:r>
              <a:rPr lang="en-US" dirty="0" smtClean="0"/>
              <a:t>The question as to whether the world has an epistemic role to play in the determination and demonstration of truth</a:t>
            </a:r>
          </a:p>
        </p:txBody>
      </p:sp>
      <p:sp>
        <p:nvSpPr>
          <p:cNvPr id="4" name="Slide Number Placeholder 3"/>
          <p:cNvSpPr>
            <a:spLocks noGrp="1"/>
          </p:cNvSpPr>
          <p:nvPr>
            <p:ph type="sldNum" sz="quarter" idx="12"/>
          </p:nvPr>
        </p:nvSpPr>
        <p:spPr/>
        <p:txBody>
          <a:bodyPr/>
          <a:lstStyle/>
          <a:p>
            <a:fld id="{16FBAE34-108B-4256-A6F0-223F0DE40DFE}" type="slidenum">
              <a:rPr lang="en-US" smtClean="0"/>
              <a:t>6</a:t>
            </a:fld>
            <a:endParaRPr lang="en-US"/>
          </a:p>
        </p:txBody>
      </p:sp>
    </p:spTree>
    <p:extLst>
      <p:ext uri="{BB962C8B-B14F-4D97-AF65-F5344CB8AC3E}">
        <p14:creationId xmlns:p14="http://schemas.microsoft.com/office/powerpoint/2010/main" val="8993803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Descartes’ doubts</a:t>
            </a:r>
            <a:endParaRPr lang="en-US" dirty="0"/>
          </a:p>
        </p:txBody>
      </p:sp>
      <p:sp>
        <p:nvSpPr>
          <p:cNvPr id="3" name="Content Placeholder 2"/>
          <p:cNvSpPr>
            <a:spLocks noGrp="1"/>
          </p:cNvSpPr>
          <p:nvPr>
            <p:ph idx="1"/>
          </p:nvPr>
        </p:nvSpPr>
        <p:spPr/>
        <p:txBody>
          <a:bodyPr>
            <a:normAutofit/>
          </a:bodyPr>
          <a:lstStyle/>
          <a:p>
            <a:r>
              <a:rPr lang="en-US" dirty="0"/>
              <a:t>Searle is impatient with epistemology, with how-do-we-know questions</a:t>
            </a:r>
          </a:p>
          <a:p>
            <a:pPr lvl="1"/>
            <a:r>
              <a:rPr lang="en-US" dirty="0"/>
              <a:t>He dismisses this as Descartes’ unproductive legacy</a:t>
            </a:r>
          </a:p>
          <a:p>
            <a:r>
              <a:rPr lang="en-US" dirty="0"/>
              <a:t>The world is manifest</a:t>
            </a:r>
          </a:p>
          <a:p>
            <a:pPr lvl="1"/>
            <a:r>
              <a:rPr lang="en-US" dirty="0"/>
              <a:t>and all justification requires is that we observe it</a:t>
            </a:r>
          </a:p>
          <a:p>
            <a:pPr lvl="1"/>
            <a:r>
              <a:rPr lang="en-US" dirty="0"/>
              <a:t>to see if what we say and believe about it is </a:t>
            </a:r>
            <a:r>
              <a:rPr lang="en-US" dirty="0" smtClean="0"/>
              <a:t>true</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60</a:t>
            </a:fld>
            <a:endParaRPr lang="en-US"/>
          </a:p>
        </p:txBody>
      </p:sp>
    </p:spTree>
    <p:extLst>
      <p:ext uri="{BB962C8B-B14F-4D97-AF65-F5344CB8AC3E}">
        <p14:creationId xmlns:p14="http://schemas.microsoft.com/office/powerpoint/2010/main" val="4179867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the sun rise in the morning? </a:t>
            </a:r>
            <a:endParaRPr lang="en-US" dirty="0"/>
          </a:p>
        </p:txBody>
      </p:sp>
      <p:sp>
        <p:nvSpPr>
          <p:cNvPr id="3" name="Content Placeholder 2"/>
          <p:cNvSpPr>
            <a:spLocks noGrp="1"/>
          </p:cNvSpPr>
          <p:nvPr>
            <p:ph idx="1"/>
          </p:nvPr>
        </p:nvSpPr>
        <p:spPr/>
        <p:txBody>
          <a:bodyPr>
            <a:normAutofit fontScale="92500" lnSpcReduction="10000"/>
          </a:bodyPr>
          <a:lstStyle/>
          <a:p>
            <a:r>
              <a:rPr lang="en-US" dirty="0"/>
              <a:t>Recall the context of Descartes’ doubt</a:t>
            </a:r>
          </a:p>
          <a:p>
            <a:pPr lvl="1"/>
            <a:r>
              <a:rPr lang="en-US" dirty="0"/>
              <a:t>In 1600 everyone believed that the sun went around the world. This was </a:t>
            </a:r>
            <a:r>
              <a:rPr lang="en-US" i="1" dirty="0"/>
              <a:t>manifest</a:t>
            </a:r>
            <a:r>
              <a:rPr lang="en-US" dirty="0"/>
              <a:t> and all one had to do was look at the sky to justify the belief</a:t>
            </a:r>
          </a:p>
          <a:p>
            <a:pPr lvl="1"/>
            <a:r>
              <a:rPr lang="en-US" dirty="0"/>
              <a:t>But the new astronomy demonstrates that reality is the opposite of this false </a:t>
            </a:r>
            <a:r>
              <a:rPr lang="en-US" dirty="0" smtClean="0"/>
              <a:t>appearance</a:t>
            </a:r>
          </a:p>
          <a:p>
            <a:pPr lvl="1"/>
            <a:r>
              <a:rPr lang="en-US" dirty="0" smtClean="0">
                <a:sym typeface="Wingdings" panose="05000000000000000000" pitchFamily="2" charset="2"/>
              </a:rPr>
              <a:t> look at the appearances in the light of the concept of </a:t>
            </a:r>
            <a:r>
              <a:rPr lang="en-US" dirty="0" err="1" smtClean="0">
                <a:sym typeface="Wingdings" panose="05000000000000000000" pitchFamily="2" charset="2"/>
              </a:rPr>
              <a:t>heliocentrism</a:t>
            </a:r>
            <a:endParaRPr lang="en-US" dirty="0" smtClean="0"/>
          </a:p>
          <a:p>
            <a:r>
              <a:rPr lang="en-US" dirty="0" smtClean="0"/>
              <a:t>Kant describes his philosophy as involving a “Copernican” revolution in philosophy</a:t>
            </a:r>
          </a:p>
          <a:p>
            <a:pPr lvl="1"/>
            <a:r>
              <a:rPr lang="en-US" dirty="0" smtClean="0"/>
              <a:t>Going from one model of knowing: object </a:t>
            </a:r>
            <a:r>
              <a:rPr lang="en-US" dirty="0" smtClean="0">
                <a:sym typeface="Wingdings" panose="05000000000000000000" pitchFamily="2" charset="2"/>
              </a:rPr>
              <a:t> subject</a:t>
            </a:r>
          </a:p>
          <a:p>
            <a:pPr lvl="1"/>
            <a:r>
              <a:rPr lang="en-US" dirty="0" smtClean="0">
                <a:sym typeface="Wingdings" panose="05000000000000000000" pitchFamily="2" charset="2"/>
              </a:rPr>
              <a:t>To a different one: subject  object</a:t>
            </a:r>
            <a:endParaRPr lang="en-US" dirty="0"/>
          </a:p>
          <a:p>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61</a:t>
            </a:fld>
            <a:endParaRPr lang="en-US"/>
          </a:p>
        </p:txBody>
      </p:sp>
    </p:spTree>
    <p:extLst>
      <p:ext uri="{BB962C8B-B14F-4D97-AF65-F5344CB8AC3E}">
        <p14:creationId xmlns:p14="http://schemas.microsoft.com/office/powerpoint/2010/main" val="2068126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[Copernican revolution in philosophy]</a:t>
            </a:r>
            <a:endParaRPr lang="en-US" dirty="0"/>
          </a:p>
        </p:txBody>
      </p:sp>
      <p:sp>
        <p:nvSpPr>
          <p:cNvPr id="3" name="Content Placeholder 2"/>
          <p:cNvSpPr>
            <a:spLocks noGrp="1"/>
          </p:cNvSpPr>
          <p:nvPr>
            <p:ph idx="1"/>
          </p:nvPr>
        </p:nvSpPr>
        <p:spPr/>
        <p:txBody>
          <a:bodyPr/>
          <a:lstStyle/>
          <a:p>
            <a:r>
              <a:rPr lang="en-US" dirty="0" smtClean="0"/>
              <a:t>“Hitherto it has been assumed that all our knowledge must conform to objects. But all attempts to extend our knowledge of objects by establishing something in regard to them </a:t>
            </a:r>
            <a:r>
              <a:rPr lang="en-US" i="1" dirty="0" smtClean="0"/>
              <a:t>a priori</a:t>
            </a:r>
            <a:r>
              <a:rPr lang="en-US" dirty="0" smtClean="0"/>
              <a:t>, by means of concepts, have, on this assumption, ended in failure. We must therefore make trial whether we may not have more success in the tasks of metaphysics, if we suppose that objects must conform to our knowledge.”</a:t>
            </a:r>
          </a:p>
          <a:p>
            <a:pPr lvl="1"/>
            <a:r>
              <a:rPr lang="en-US" dirty="0" smtClean="0"/>
              <a:t>Kant, </a:t>
            </a:r>
            <a:r>
              <a:rPr lang="en-US" i="1" dirty="0" smtClean="0"/>
              <a:t>Critique of Pure Reason</a:t>
            </a:r>
            <a:r>
              <a:rPr lang="en-US" dirty="0" smtClean="0"/>
              <a:t>, B xvi</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62</a:t>
            </a:fld>
            <a:endParaRPr lang="en-US"/>
          </a:p>
        </p:txBody>
      </p:sp>
    </p:spTree>
    <p:extLst>
      <p:ext uri="{BB962C8B-B14F-4D97-AF65-F5344CB8AC3E}">
        <p14:creationId xmlns:p14="http://schemas.microsoft.com/office/powerpoint/2010/main" val="213731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does not come out of somebody’s head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Foucault: we have to talk about truth without talking about how things are</a:t>
            </a:r>
          </a:p>
          <a:p>
            <a:pPr lvl="1"/>
            <a:r>
              <a:rPr lang="en-US" dirty="0" smtClean="0"/>
              <a:t>Truth has to do with us and our practices not with the world</a:t>
            </a:r>
          </a:p>
          <a:p>
            <a:pPr lvl="1"/>
            <a:r>
              <a:rPr lang="en-US" dirty="0" smtClean="0"/>
              <a:t>[Recall: Husserl investigates consciousness while bracketing the world]</a:t>
            </a:r>
          </a:p>
          <a:p>
            <a:r>
              <a:rPr lang="en-US" dirty="0" smtClean="0"/>
              <a:t>We must put the world aside</a:t>
            </a:r>
          </a:p>
          <a:p>
            <a:pPr lvl="1"/>
            <a:r>
              <a:rPr lang="en-US" dirty="0" smtClean="0"/>
              <a:t>And outline how truth is produced and functions in discourse</a:t>
            </a:r>
          </a:p>
          <a:p>
            <a:r>
              <a:rPr lang="en-US" dirty="0" smtClean="0"/>
              <a:t>This does not mean that he is a linguistic idealist or </a:t>
            </a:r>
            <a:r>
              <a:rPr lang="en-US" dirty="0" err="1" smtClean="0"/>
              <a:t>irrealist</a:t>
            </a:r>
            <a:endParaRPr lang="en-US" dirty="0" smtClean="0"/>
          </a:p>
          <a:p>
            <a:pPr lvl="1"/>
            <a:r>
              <a:rPr lang="en-US" dirty="0"/>
              <a:t>h</a:t>
            </a:r>
            <a:r>
              <a:rPr lang="en-US" dirty="0" smtClean="0"/>
              <a:t>olding that there is no world outside of our constructs</a:t>
            </a:r>
          </a:p>
          <a:p>
            <a:pPr lvl="1"/>
            <a:r>
              <a:rPr lang="en-US" dirty="0" smtClean="0"/>
              <a:t>Truth’s internality to discourse “does not mean that there is nothing there and that everything comes out of somebody’s head.” (Foucault)</a:t>
            </a:r>
          </a:p>
          <a:p>
            <a:r>
              <a:rPr lang="en-US" dirty="0" smtClean="0"/>
              <a:t>But he doesn’t say much about this issue </a:t>
            </a:r>
          </a:p>
          <a:p>
            <a:pPr lvl="1"/>
            <a:r>
              <a:rPr lang="en-US" dirty="0" smtClean="0"/>
              <a:t>because he is not interested in it [or because he is a Kantian]</a:t>
            </a:r>
          </a:p>
          <a:p>
            <a:pPr marL="457200" lvl="1" indent="0">
              <a:buNone/>
            </a:pP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63</a:t>
            </a:fld>
            <a:endParaRPr lang="en-US"/>
          </a:p>
        </p:txBody>
      </p:sp>
    </p:spTree>
    <p:extLst>
      <p:ext uri="{BB962C8B-B14F-4D97-AF65-F5344CB8AC3E}">
        <p14:creationId xmlns:p14="http://schemas.microsoft.com/office/powerpoint/2010/main" val="1775189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is … </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Rorty</a:t>
            </a:r>
            <a:r>
              <a:rPr lang="en-US" dirty="0" smtClean="0"/>
              <a:t> does however discuss it in detail</a:t>
            </a:r>
          </a:p>
          <a:p>
            <a:pPr lvl="1"/>
            <a:r>
              <a:rPr lang="en-US" dirty="0" smtClean="0"/>
              <a:t>He is also read as a linguistic idealist because he rejects the correspondence theory</a:t>
            </a:r>
          </a:p>
          <a:p>
            <a:pPr lvl="1"/>
            <a:r>
              <a:rPr lang="en-US" dirty="0" smtClean="0"/>
              <a:t>He holds that attributions of truth are only “a compliment paid to sentences that seem to be paying their way.”</a:t>
            </a:r>
          </a:p>
          <a:p>
            <a:r>
              <a:rPr lang="en-US" dirty="0" err="1" smtClean="0"/>
              <a:t>Rorty</a:t>
            </a:r>
            <a:r>
              <a:rPr lang="en-US" dirty="0" smtClean="0"/>
              <a:t> like Foucault puts the world aside</a:t>
            </a:r>
          </a:p>
          <a:p>
            <a:pPr lvl="1"/>
            <a:r>
              <a:rPr lang="en-US" dirty="0" smtClean="0"/>
              <a:t>As the “vacuous notion of the ineffable cause of sense” </a:t>
            </a:r>
          </a:p>
          <a:p>
            <a:pPr lvl="1"/>
            <a:r>
              <a:rPr lang="en-US" dirty="0" smtClean="0"/>
              <a:t>Or simply everything that “inquiry at the moment is leaving alone.”</a:t>
            </a:r>
          </a:p>
          <a:p>
            <a:pPr lvl="1"/>
            <a:r>
              <a:rPr lang="en-US" dirty="0" smtClean="0"/>
              <a:t>Brute reality has no “epistemic role to play with respect to truth-claims”</a:t>
            </a:r>
          </a:p>
          <a:p>
            <a:pPr lvl="1"/>
            <a:r>
              <a:rPr lang="en-US" dirty="0" smtClean="0"/>
              <a:t>There is “no way of transferring … nonlinguistic brutality to </a:t>
            </a:r>
            <a:r>
              <a:rPr lang="en-US" i="1" dirty="0" smtClean="0"/>
              <a:t>facts</a:t>
            </a:r>
            <a:r>
              <a:rPr lang="en-US" dirty="0" smtClean="0"/>
              <a:t>, to the truth of sentences.”</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64</a:t>
            </a:fld>
            <a:endParaRPr lang="en-US"/>
          </a:p>
        </p:txBody>
      </p:sp>
    </p:spTree>
    <p:extLst>
      <p:ext uri="{BB962C8B-B14F-4D97-AF65-F5344CB8AC3E}">
        <p14:creationId xmlns:p14="http://schemas.microsoft.com/office/powerpoint/2010/main" val="3797460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mind-independent reality is not the standard of truth</a:t>
            </a:r>
            <a:endParaRPr lang="en-US" dirty="0"/>
          </a:p>
        </p:txBody>
      </p:sp>
      <p:sp>
        <p:nvSpPr>
          <p:cNvPr id="3" name="Content Placeholder 2"/>
          <p:cNvSpPr>
            <a:spLocks noGrp="1"/>
          </p:cNvSpPr>
          <p:nvPr>
            <p:ph idx="1"/>
          </p:nvPr>
        </p:nvSpPr>
        <p:spPr/>
        <p:txBody>
          <a:bodyPr/>
          <a:lstStyle/>
          <a:p>
            <a:r>
              <a:rPr lang="en-US" dirty="0" smtClean="0"/>
              <a:t>Like Davidson, </a:t>
            </a:r>
            <a:r>
              <a:rPr lang="en-US" dirty="0" err="1" smtClean="0"/>
              <a:t>Rorty</a:t>
            </a:r>
            <a:r>
              <a:rPr lang="en-US" dirty="0" smtClean="0"/>
              <a:t> denies that any </a:t>
            </a:r>
            <a:r>
              <a:rPr lang="en-US" i="1" dirty="0" smtClean="0"/>
              <a:t>thing</a:t>
            </a:r>
            <a:r>
              <a:rPr lang="en-US" dirty="0" smtClean="0"/>
              <a:t> makes sentences true</a:t>
            </a:r>
          </a:p>
          <a:p>
            <a:pPr lvl="1"/>
            <a:r>
              <a:rPr lang="en-US" dirty="0" smtClean="0"/>
              <a:t>And agrees with </a:t>
            </a:r>
            <a:r>
              <a:rPr lang="en-US" dirty="0" err="1" smtClean="0"/>
              <a:t>Sellars</a:t>
            </a:r>
            <a:r>
              <a:rPr lang="en-US" dirty="0" smtClean="0"/>
              <a:t> that attributions of truth do not affirm that certain relations hold between sentences and the world</a:t>
            </a:r>
          </a:p>
          <a:p>
            <a:r>
              <a:rPr lang="en-US" dirty="0" smtClean="0"/>
              <a:t>This is not to deny mind-independent reality and events</a:t>
            </a:r>
          </a:p>
          <a:p>
            <a:pPr lvl="1"/>
            <a:r>
              <a:rPr lang="en-US" dirty="0" smtClean="0"/>
              <a:t>But only that we can compare our beliefs and sentences to them as the ultimate standard</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65</a:t>
            </a:fld>
            <a:endParaRPr lang="en-US"/>
          </a:p>
        </p:txBody>
      </p:sp>
    </p:spTree>
    <p:extLst>
      <p:ext uri="{BB962C8B-B14F-4D97-AF65-F5344CB8AC3E}">
        <p14:creationId xmlns:p14="http://schemas.microsoft.com/office/powerpoint/2010/main" val="20702970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is this a useful thing to say?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But </a:t>
            </a:r>
            <a:r>
              <a:rPr lang="en-US" dirty="0" err="1" smtClean="0"/>
              <a:t>Rorty’s</a:t>
            </a:r>
            <a:r>
              <a:rPr lang="en-US" dirty="0" smtClean="0"/>
              <a:t> acknowledgement of brute reality is vulnerable</a:t>
            </a:r>
          </a:p>
          <a:p>
            <a:pPr lvl="1"/>
            <a:r>
              <a:rPr lang="en-US" dirty="0" err="1" smtClean="0"/>
              <a:t>Rorty’s</a:t>
            </a:r>
            <a:r>
              <a:rPr lang="en-US" dirty="0" smtClean="0"/>
              <a:t> pragmatism implies that “our symbol sequences are meaningful only insofar as they help bring about habits of action that turn out to be useful.” (Frank Farrell, “</a:t>
            </a:r>
            <a:r>
              <a:rPr lang="en-US" dirty="0" err="1" smtClean="0"/>
              <a:t>Rorty</a:t>
            </a:r>
            <a:r>
              <a:rPr lang="en-US" dirty="0" smtClean="0"/>
              <a:t> and Antirealism”)</a:t>
            </a:r>
          </a:p>
          <a:p>
            <a:r>
              <a:rPr lang="en-US" dirty="0" smtClean="0"/>
              <a:t>In rejecting the correspondence theory, </a:t>
            </a:r>
          </a:p>
          <a:p>
            <a:pPr lvl="1"/>
            <a:r>
              <a:rPr lang="en-US" dirty="0" err="1" smtClean="0"/>
              <a:t>Rorty</a:t>
            </a:r>
            <a:r>
              <a:rPr lang="en-US" dirty="0" smtClean="0"/>
              <a:t> detaches language from the world</a:t>
            </a:r>
          </a:p>
          <a:p>
            <a:pPr lvl="1"/>
            <a:r>
              <a:rPr lang="en-US" dirty="0" smtClean="0"/>
              <a:t>“and gives up reference and representation”</a:t>
            </a:r>
          </a:p>
          <a:p>
            <a:r>
              <a:rPr lang="en-US" dirty="0" smtClean="0"/>
              <a:t>And so his acknowledgement of brute reality turns out to be</a:t>
            </a:r>
          </a:p>
          <a:p>
            <a:pPr lvl="1"/>
            <a:r>
              <a:rPr lang="en-US" dirty="0"/>
              <a:t>j</a:t>
            </a:r>
            <a:r>
              <a:rPr lang="en-US" dirty="0" smtClean="0"/>
              <a:t>ust a statement that may or may not be useful</a:t>
            </a:r>
          </a:p>
          <a:p>
            <a:pPr lvl="1"/>
            <a:r>
              <a:rPr lang="en-US" dirty="0" smtClean="0"/>
              <a:t>[I.e., he cannot claim that there really is a brute reality—that his statement about brute reality </a:t>
            </a:r>
            <a:r>
              <a:rPr lang="en-US" i="1" dirty="0" smtClean="0"/>
              <a:t>refers to </a:t>
            </a:r>
            <a:r>
              <a:rPr lang="en-US" dirty="0" smtClean="0"/>
              <a:t>this brute reality]</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66</a:t>
            </a:fld>
            <a:endParaRPr lang="en-US"/>
          </a:p>
        </p:txBody>
      </p:sp>
    </p:spTree>
    <p:extLst>
      <p:ext uri="{BB962C8B-B14F-4D97-AF65-F5344CB8AC3E}">
        <p14:creationId xmlns:p14="http://schemas.microsoft.com/office/powerpoint/2010/main" val="3167621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up reference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Farrell is right this applies to Foucault as well</a:t>
            </a:r>
          </a:p>
          <a:p>
            <a:pPr lvl="1"/>
            <a:r>
              <a:rPr lang="en-US" dirty="0" smtClean="0"/>
              <a:t>His internalization of truth to discourse gives up the idea of reference—that the truth is a truth about something</a:t>
            </a:r>
          </a:p>
          <a:p>
            <a:r>
              <a:rPr lang="en-US" dirty="0" smtClean="0"/>
              <a:t>And so Foucault’s insistence that truth’s internality to discourse </a:t>
            </a:r>
          </a:p>
          <a:p>
            <a:pPr lvl="1"/>
            <a:r>
              <a:rPr lang="en-US" dirty="0" smtClean="0"/>
              <a:t>would either itself be part of a discourse of power</a:t>
            </a:r>
          </a:p>
          <a:p>
            <a:pPr lvl="1"/>
            <a:r>
              <a:rPr lang="en-US" dirty="0"/>
              <a:t>o</a:t>
            </a:r>
            <a:r>
              <a:rPr lang="en-US" dirty="0" smtClean="0"/>
              <a:t>r completely empty of any meaning</a:t>
            </a:r>
          </a:p>
          <a:p>
            <a:r>
              <a:rPr lang="en-US" dirty="0" smtClean="0"/>
              <a:t>[Or, Foucault says that truth is wholly internal to the discourse of power</a:t>
            </a:r>
          </a:p>
          <a:p>
            <a:pPr lvl="1"/>
            <a:r>
              <a:rPr lang="en-US" dirty="0" smtClean="0"/>
              <a:t>But this assertion is supposed to be an objective truth that is independent of any discourse of power</a:t>
            </a:r>
          </a:p>
          <a:p>
            <a:pPr lvl="1"/>
            <a:r>
              <a:rPr lang="en-US" dirty="0" smtClean="0"/>
              <a:t>And so he affirms that some true discourse—his own—is independent of power ]</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67</a:t>
            </a:fld>
            <a:endParaRPr lang="en-US"/>
          </a:p>
        </p:txBody>
      </p:sp>
    </p:spTree>
    <p:extLst>
      <p:ext uri="{BB962C8B-B14F-4D97-AF65-F5344CB8AC3E}">
        <p14:creationId xmlns:p14="http://schemas.microsoft.com/office/powerpoint/2010/main" val="29602086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Begging the question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Prado: But Farrell begs the question against </a:t>
            </a:r>
            <a:r>
              <a:rPr lang="en-US" dirty="0" err="1" smtClean="0"/>
              <a:t>Rorty</a:t>
            </a:r>
            <a:endParaRPr lang="en-US" dirty="0" smtClean="0"/>
          </a:p>
          <a:p>
            <a:pPr lvl="1"/>
            <a:r>
              <a:rPr lang="en-US" dirty="0" smtClean="0"/>
              <a:t>He supposes that representation is the only way to acknowledge brute reality</a:t>
            </a:r>
          </a:p>
          <a:p>
            <a:pPr lvl="1"/>
            <a:r>
              <a:rPr lang="en-US" dirty="0" smtClean="0"/>
              <a:t>And representation means “hooking up” with what it represents</a:t>
            </a:r>
          </a:p>
          <a:p>
            <a:pPr lvl="1"/>
            <a:r>
              <a:rPr lang="en-US" dirty="0" smtClean="0"/>
              <a:t>But </a:t>
            </a:r>
            <a:r>
              <a:rPr lang="en-US" dirty="0" err="1" smtClean="0"/>
              <a:t>Rorty</a:t>
            </a:r>
            <a:r>
              <a:rPr lang="en-US" dirty="0" smtClean="0"/>
              <a:t> is an anti-</a:t>
            </a:r>
            <a:r>
              <a:rPr lang="en-US" dirty="0" err="1" smtClean="0"/>
              <a:t>representationalist</a:t>
            </a:r>
            <a:r>
              <a:rPr lang="en-US" dirty="0" smtClean="0"/>
              <a:t>: a true statement is a useful one,  not one that represents something</a:t>
            </a:r>
          </a:p>
          <a:p>
            <a:r>
              <a:rPr lang="en-US" dirty="0" smtClean="0"/>
              <a:t>The argument of the analytic Farrell shows that analytic philosophy is still </a:t>
            </a:r>
            <a:r>
              <a:rPr lang="en-US" dirty="0" err="1" smtClean="0"/>
              <a:t>verificationist</a:t>
            </a:r>
            <a:endParaRPr lang="en-US" dirty="0" smtClean="0"/>
          </a:p>
          <a:p>
            <a:pPr lvl="1"/>
            <a:r>
              <a:rPr lang="en-US" dirty="0" smtClean="0"/>
              <a:t>i.e., he supposes that if </a:t>
            </a:r>
            <a:r>
              <a:rPr lang="en-US" dirty="0" err="1" smtClean="0"/>
              <a:t>Rorty’s</a:t>
            </a:r>
            <a:r>
              <a:rPr lang="en-US" dirty="0" smtClean="0"/>
              <a:t> acknowledgement of brute reality is meaningful it must be verified by being shown to correspond to how things are</a:t>
            </a:r>
          </a:p>
          <a:p>
            <a:pPr lvl="1"/>
            <a:r>
              <a:rPr lang="en-US" dirty="0" smtClean="0"/>
              <a:t>But this is precisely what </a:t>
            </a:r>
            <a:r>
              <a:rPr lang="en-US" dirty="0" err="1" smtClean="0"/>
              <a:t>Rorty</a:t>
            </a:r>
            <a:r>
              <a:rPr lang="en-US" dirty="0" smtClean="0"/>
              <a:t> rejects</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68</a:t>
            </a:fld>
            <a:endParaRPr lang="en-US"/>
          </a:p>
        </p:txBody>
      </p:sp>
    </p:spTree>
    <p:extLst>
      <p:ext uri="{BB962C8B-B14F-4D97-AF65-F5344CB8AC3E}">
        <p14:creationId xmlns:p14="http://schemas.microsoft.com/office/powerpoint/2010/main" val="40012094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there is does not determine truth</a:t>
            </a:r>
            <a:endParaRPr lang="en-US" dirty="0"/>
          </a:p>
        </p:txBody>
      </p:sp>
      <p:sp>
        <p:nvSpPr>
          <p:cNvPr id="3" name="Content Placeholder 2"/>
          <p:cNvSpPr>
            <a:spLocks noGrp="1"/>
          </p:cNvSpPr>
          <p:nvPr>
            <p:ph idx="1"/>
          </p:nvPr>
        </p:nvSpPr>
        <p:spPr/>
        <p:txBody>
          <a:bodyPr>
            <a:normAutofit/>
          </a:bodyPr>
          <a:lstStyle/>
          <a:p>
            <a:r>
              <a:rPr lang="en-US" dirty="0" err="1" smtClean="0"/>
              <a:t>Rorty’s</a:t>
            </a:r>
            <a:r>
              <a:rPr lang="en-US" dirty="0" smtClean="0"/>
              <a:t> pragmatism means that acknowledging brute reality can only be either useful or not</a:t>
            </a:r>
          </a:p>
          <a:p>
            <a:pPr lvl="1"/>
            <a:r>
              <a:rPr lang="en-US" dirty="0" smtClean="0"/>
              <a:t>This is not a failure on the part of </a:t>
            </a:r>
            <a:r>
              <a:rPr lang="en-US" dirty="0" err="1" smtClean="0"/>
              <a:t>Rorty</a:t>
            </a:r>
            <a:endParaRPr lang="en-US" dirty="0" smtClean="0"/>
          </a:p>
          <a:p>
            <a:pPr lvl="1"/>
            <a:r>
              <a:rPr lang="en-US" dirty="0" err="1" smtClean="0"/>
              <a:t>Rorty’s</a:t>
            </a:r>
            <a:r>
              <a:rPr lang="en-US" dirty="0" smtClean="0"/>
              <a:t> acknowledgement of brute reality is not an exception to his pragmatism but part of it</a:t>
            </a:r>
          </a:p>
          <a:p>
            <a:r>
              <a:rPr lang="en-US" dirty="0" smtClean="0"/>
              <a:t>Like </a:t>
            </a:r>
            <a:r>
              <a:rPr lang="en-US" dirty="0" err="1" smtClean="0"/>
              <a:t>Rorty</a:t>
            </a:r>
            <a:r>
              <a:rPr lang="en-US" dirty="0" smtClean="0"/>
              <a:t> and Davidson, Foucault denies</a:t>
            </a:r>
          </a:p>
          <a:p>
            <a:pPr lvl="1"/>
            <a:r>
              <a:rPr lang="en-US" dirty="0"/>
              <a:t>t</a:t>
            </a:r>
            <a:r>
              <a:rPr lang="en-US" dirty="0" smtClean="0"/>
              <a:t>hat what there is imposes itself on discourse and determines truth</a:t>
            </a:r>
          </a:p>
        </p:txBody>
      </p:sp>
      <p:sp>
        <p:nvSpPr>
          <p:cNvPr id="4" name="Slide Number Placeholder 3"/>
          <p:cNvSpPr>
            <a:spLocks noGrp="1"/>
          </p:cNvSpPr>
          <p:nvPr>
            <p:ph type="sldNum" sz="quarter" idx="12"/>
          </p:nvPr>
        </p:nvSpPr>
        <p:spPr/>
        <p:txBody>
          <a:bodyPr/>
          <a:lstStyle/>
          <a:p>
            <a:fld id="{16FBAE34-108B-4256-A6F0-223F0DE40DFE}" type="slidenum">
              <a:rPr lang="en-US" smtClean="0"/>
              <a:t>69</a:t>
            </a:fld>
            <a:endParaRPr lang="en-US"/>
          </a:p>
        </p:txBody>
      </p:sp>
    </p:spTree>
    <p:extLst>
      <p:ext uri="{BB962C8B-B14F-4D97-AF65-F5344CB8AC3E}">
        <p14:creationId xmlns:p14="http://schemas.microsoft.com/office/powerpoint/2010/main" val="253092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Foucault is not a solipsist</a:t>
            </a:r>
            <a:endParaRPr lang="en-US" dirty="0"/>
          </a:p>
        </p:txBody>
      </p:sp>
      <p:sp>
        <p:nvSpPr>
          <p:cNvPr id="3" name="Content Placeholder 2"/>
          <p:cNvSpPr>
            <a:spLocks noGrp="1"/>
          </p:cNvSpPr>
          <p:nvPr>
            <p:ph idx="1"/>
          </p:nvPr>
        </p:nvSpPr>
        <p:spPr/>
        <p:txBody>
          <a:bodyPr/>
          <a:lstStyle/>
          <a:p>
            <a:r>
              <a:rPr lang="en-US" dirty="0" smtClean="0"/>
              <a:t>Foucault is often criticized by analytic philosophers as holding a hopeless </a:t>
            </a:r>
            <a:r>
              <a:rPr lang="en-US" dirty="0" err="1" smtClean="0"/>
              <a:t>irrealism</a:t>
            </a:r>
            <a:endParaRPr lang="en-US" dirty="0" smtClean="0"/>
          </a:p>
          <a:p>
            <a:pPr lvl="1"/>
            <a:r>
              <a:rPr lang="en-US" dirty="0"/>
              <a:t>a</a:t>
            </a:r>
            <a:r>
              <a:rPr lang="en-US" dirty="0" smtClean="0"/>
              <a:t>s denying that there is a world outside of our minds</a:t>
            </a:r>
          </a:p>
          <a:p>
            <a:pPr lvl="1"/>
            <a:r>
              <a:rPr lang="en-US" dirty="0"/>
              <a:t>a</a:t>
            </a:r>
            <a:r>
              <a:rPr lang="en-US" dirty="0" smtClean="0"/>
              <a:t>s a solipsist</a:t>
            </a:r>
          </a:p>
          <a:p>
            <a:r>
              <a:rPr lang="en-US" dirty="0"/>
              <a:t>O</a:t>
            </a:r>
            <a:r>
              <a:rPr lang="en-US" dirty="0" smtClean="0"/>
              <a:t>n truth, justification, and realism, he shares much with Davidson and </a:t>
            </a:r>
            <a:r>
              <a:rPr lang="en-US" dirty="0" err="1" smtClean="0"/>
              <a:t>Rorty</a:t>
            </a:r>
            <a:r>
              <a:rPr lang="en-US" dirty="0" smtClean="0"/>
              <a:t> in the analytic tradition</a:t>
            </a:r>
          </a:p>
          <a:p>
            <a:pPr lvl="1"/>
            <a:r>
              <a:rPr lang="en-US" dirty="0"/>
              <a:t>w</a:t>
            </a:r>
            <a:r>
              <a:rPr lang="en-US" dirty="0" smtClean="0"/>
              <a:t>ho disagree with Searle </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7</a:t>
            </a:fld>
            <a:endParaRPr lang="en-US"/>
          </a:p>
        </p:txBody>
      </p:sp>
    </p:spTree>
    <p:extLst>
      <p:ext uri="{BB962C8B-B14F-4D97-AF65-F5344CB8AC3E}">
        <p14:creationId xmlns:p14="http://schemas.microsoft.com/office/powerpoint/2010/main" val="15037091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Affirming brute reality is a move in discourse</a:t>
            </a:r>
            <a:endParaRPr lang="en-US" dirty="0"/>
          </a:p>
        </p:txBody>
      </p:sp>
      <p:sp>
        <p:nvSpPr>
          <p:cNvPr id="3" name="Content Placeholder 2"/>
          <p:cNvSpPr>
            <a:spLocks noGrp="1"/>
          </p:cNvSpPr>
          <p:nvPr>
            <p:ph idx="1"/>
          </p:nvPr>
        </p:nvSpPr>
        <p:spPr/>
        <p:txBody>
          <a:bodyPr/>
          <a:lstStyle/>
          <a:p>
            <a:r>
              <a:rPr lang="en-US" dirty="0"/>
              <a:t>But this does not mean that reality is just what we think and say</a:t>
            </a:r>
          </a:p>
          <a:p>
            <a:pPr lvl="1"/>
            <a:r>
              <a:rPr lang="en-US" dirty="0"/>
              <a:t>b</a:t>
            </a:r>
            <a:r>
              <a:rPr lang="en-US" dirty="0" smtClean="0"/>
              <a:t>ut </a:t>
            </a:r>
            <a:r>
              <a:rPr lang="en-US" dirty="0"/>
              <a:t>rather </a:t>
            </a:r>
            <a:r>
              <a:rPr lang="en-US" dirty="0" smtClean="0"/>
              <a:t>that discursive </a:t>
            </a:r>
            <a:r>
              <a:rPr lang="en-US" dirty="0"/>
              <a:t>practices objectify what count as things and events</a:t>
            </a:r>
          </a:p>
          <a:p>
            <a:pPr lvl="1"/>
            <a:r>
              <a:rPr lang="en-US" dirty="0"/>
              <a:t>a</a:t>
            </a:r>
            <a:r>
              <a:rPr lang="en-US" dirty="0" smtClean="0"/>
              <a:t>nd </a:t>
            </a:r>
            <a:r>
              <a:rPr lang="en-US" dirty="0"/>
              <a:t>determine </a:t>
            </a:r>
            <a:r>
              <a:rPr lang="en-US" dirty="0" smtClean="0"/>
              <a:t>what </a:t>
            </a:r>
            <a:r>
              <a:rPr lang="en-US" dirty="0"/>
              <a:t>may be said about them</a:t>
            </a:r>
          </a:p>
          <a:p>
            <a:r>
              <a:rPr lang="en-US" dirty="0" smtClean="0"/>
              <a:t>Such remarks regarding “brute reality, etc.” are moves in discourse </a:t>
            </a:r>
          </a:p>
          <a:p>
            <a:pPr lvl="1"/>
            <a:r>
              <a:rPr lang="en-US" dirty="0" smtClean="0"/>
              <a:t>to counter </a:t>
            </a:r>
            <a:r>
              <a:rPr lang="en-US" dirty="0" err="1" smtClean="0"/>
              <a:t>irrealist</a:t>
            </a:r>
            <a:r>
              <a:rPr lang="en-US" dirty="0" smtClean="0"/>
              <a:t> moves like Derrida’s assertion that “[t]here is nothing outside of the text.”</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70</a:t>
            </a:fld>
            <a:endParaRPr lang="en-US"/>
          </a:p>
        </p:txBody>
      </p:sp>
    </p:spTree>
    <p:extLst>
      <p:ext uri="{BB962C8B-B14F-4D97-AF65-F5344CB8AC3E}">
        <p14:creationId xmlns:p14="http://schemas.microsoft.com/office/powerpoint/2010/main" val="12673287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daunting idea clarified</a:t>
            </a:r>
            <a:endParaRPr lang="en-US" dirty="0"/>
          </a:p>
        </p:txBody>
      </p:sp>
      <p:sp>
        <p:nvSpPr>
          <p:cNvPr id="3" name="Content Placeholder 2"/>
          <p:cNvSpPr>
            <a:spLocks noGrp="1"/>
          </p:cNvSpPr>
          <p:nvPr>
            <p:ph idx="1"/>
          </p:nvPr>
        </p:nvSpPr>
        <p:spPr/>
        <p:txBody>
          <a:bodyPr/>
          <a:lstStyle/>
          <a:p>
            <a:r>
              <a:rPr lang="en-US" dirty="0" smtClean="0"/>
              <a:t>This is </a:t>
            </a:r>
            <a:r>
              <a:rPr lang="en-US" dirty="0"/>
              <a:t>perhaps a daunting </a:t>
            </a:r>
            <a:r>
              <a:rPr lang="en-US" dirty="0" smtClean="0"/>
              <a:t>idea </a:t>
            </a:r>
            <a:r>
              <a:rPr lang="en-US" dirty="0"/>
              <a:t>(Prado)</a:t>
            </a:r>
          </a:p>
          <a:p>
            <a:pPr lvl="1"/>
            <a:r>
              <a:rPr lang="en-US" dirty="0" smtClean="0"/>
              <a:t>that truth is not determined by how things are in the world</a:t>
            </a:r>
          </a:p>
          <a:p>
            <a:r>
              <a:rPr lang="en-US" dirty="0" smtClean="0"/>
              <a:t>It can be clarified by a parallel to how truth is established in a court of law</a:t>
            </a:r>
          </a:p>
          <a:p>
            <a:pPr lvl="1"/>
            <a:r>
              <a:rPr lang="en-US" dirty="0" smtClean="0"/>
              <a:t>A jury issues a verdict</a:t>
            </a:r>
          </a:p>
          <a:p>
            <a:pPr lvl="1"/>
            <a:r>
              <a:rPr lang="en-US" dirty="0" smtClean="0"/>
              <a:t>And a judge accepts it as the judgment of the court</a:t>
            </a:r>
          </a:p>
          <a:p>
            <a:r>
              <a:rPr lang="en-US" dirty="0" smtClean="0"/>
              <a:t>Prior to this point the defendant’s actions may be described </a:t>
            </a:r>
          </a:p>
          <a:p>
            <a:pPr lvl="1"/>
            <a:r>
              <a:rPr lang="en-US" dirty="0" smtClean="0"/>
              <a:t>as criminally negligent by the prosecution</a:t>
            </a:r>
          </a:p>
          <a:p>
            <a:pPr lvl="1"/>
            <a:r>
              <a:rPr lang="en-US" dirty="0"/>
              <a:t>o</a:t>
            </a:r>
            <a:r>
              <a:rPr lang="en-US" dirty="0" smtClean="0"/>
              <a:t>r innocently injurious by the defense</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71</a:t>
            </a:fld>
            <a:endParaRPr lang="en-US"/>
          </a:p>
        </p:txBody>
      </p:sp>
    </p:spTree>
    <p:extLst>
      <p:ext uri="{BB962C8B-B14F-4D97-AF65-F5344CB8AC3E}">
        <p14:creationId xmlns:p14="http://schemas.microsoft.com/office/powerpoint/2010/main" val="28628674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jury decides what is true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law the actions are indeterminate as to classification and culpability prior to the verdict</a:t>
            </a:r>
          </a:p>
          <a:p>
            <a:pPr lvl="1"/>
            <a:r>
              <a:rPr lang="en-US" dirty="0" smtClean="0"/>
              <a:t>It is only then true that the action was established as criminally negligent</a:t>
            </a:r>
          </a:p>
          <a:p>
            <a:r>
              <a:rPr lang="en-US" dirty="0" smtClean="0"/>
              <a:t>We like to think that the accused either did or did not act in a criminally negligent way</a:t>
            </a:r>
          </a:p>
          <a:p>
            <a:pPr lvl="1"/>
            <a:r>
              <a:rPr lang="en-US" dirty="0" smtClean="0"/>
              <a:t>And the jury members discern what really happened by considering and weighing the evidence</a:t>
            </a:r>
          </a:p>
          <a:p>
            <a:pPr lvl="1"/>
            <a:r>
              <a:rPr lang="en-US" dirty="0"/>
              <a:t>c</a:t>
            </a:r>
            <a:r>
              <a:rPr lang="en-US" dirty="0" smtClean="0"/>
              <a:t>omparing their beliefs to an objective reality</a:t>
            </a:r>
          </a:p>
          <a:p>
            <a:r>
              <a:rPr lang="en-US" dirty="0" smtClean="0"/>
              <a:t>But this is not what the truth of guilt or innocence means in law: </a:t>
            </a:r>
          </a:p>
          <a:p>
            <a:pPr lvl="1"/>
            <a:r>
              <a:rPr lang="en-US" dirty="0" smtClean="0"/>
              <a:t>Prior to the verdict the actions are not yet criminally negligent or innocently injurious from the legal perspective</a:t>
            </a:r>
          </a:p>
          <a:p>
            <a:pPr lvl="1"/>
            <a:r>
              <a:rPr lang="en-US" dirty="0" smtClean="0"/>
              <a:t>This is what the jury decides is true</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72</a:t>
            </a:fld>
            <a:endParaRPr lang="en-US"/>
          </a:p>
        </p:txBody>
      </p:sp>
    </p:spTree>
    <p:extLst>
      <p:ext uri="{BB962C8B-B14F-4D97-AF65-F5344CB8AC3E}">
        <p14:creationId xmlns:p14="http://schemas.microsoft.com/office/powerpoint/2010/main" val="5552451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Copenhagen </a:t>
            </a:r>
            <a:r>
              <a:rPr lang="en-US" dirty="0" smtClean="0"/>
              <a:t>interpretation of quantum mechanics]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a:t>commonly held interpretation of quantum mechanics is the Copenhagen </a:t>
            </a:r>
            <a:r>
              <a:rPr lang="en-US" dirty="0" smtClean="0"/>
              <a:t>interpretation. In </a:t>
            </a:r>
            <a:r>
              <a:rPr lang="en-US" dirty="0"/>
              <a:t>the Copenhagen interpretation, a system stops being a superposition of states and becomes either one or the other when an observation takes place. This thought experiment makes apparent the fact that the nature of measurement, or observation, is not well-defined in this interpretation. The experiment can be interpreted to mean that while the box is closed, the system simultaneously exists in a superposition of the states "decayed nucleus/dead cat" and "</a:t>
            </a:r>
            <a:r>
              <a:rPr lang="en-US" dirty="0" err="1"/>
              <a:t>undecayed</a:t>
            </a:r>
            <a:r>
              <a:rPr lang="en-US" dirty="0"/>
              <a:t> nucleus/living cat", and that only when the box is opened and an observation performed does the wave function collapse into one of the two states</a:t>
            </a:r>
            <a:r>
              <a:rPr lang="en-US" dirty="0" smtClean="0"/>
              <a:t>.”</a:t>
            </a:r>
          </a:p>
          <a:p>
            <a:pPr lvl="1"/>
            <a:r>
              <a:rPr lang="en-US" dirty="0"/>
              <a:t>https://en.wikipedia.org/wiki/Schr%C3%B6dinger%27s_cat</a:t>
            </a:r>
          </a:p>
        </p:txBody>
      </p:sp>
      <p:sp>
        <p:nvSpPr>
          <p:cNvPr id="4" name="Slide Number Placeholder 3"/>
          <p:cNvSpPr>
            <a:spLocks noGrp="1"/>
          </p:cNvSpPr>
          <p:nvPr>
            <p:ph type="sldNum" sz="quarter" idx="12"/>
          </p:nvPr>
        </p:nvSpPr>
        <p:spPr/>
        <p:txBody>
          <a:bodyPr/>
          <a:lstStyle/>
          <a:p>
            <a:fld id="{16FBAE34-108B-4256-A6F0-223F0DE40DFE}" type="slidenum">
              <a:rPr lang="en-US" smtClean="0"/>
              <a:t>73</a:t>
            </a:fld>
            <a:endParaRPr lang="en-US"/>
          </a:p>
        </p:txBody>
      </p:sp>
    </p:spTree>
    <p:extLst>
      <p:ext uri="{BB962C8B-B14F-4D97-AF65-F5344CB8AC3E}">
        <p14:creationId xmlns:p14="http://schemas.microsoft.com/office/powerpoint/2010/main" val="24773439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821" y="1379621"/>
            <a:ext cx="9753600" cy="5181600"/>
          </a:xfrm>
          <a:prstGeom prst="rect">
            <a:avLst/>
          </a:prstGeom>
        </p:spPr>
      </p:pic>
      <p:sp>
        <p:nvSpPr>
          <p:cNvPr id="3" name="TextBox 2"/>
          <p:cNvSpPr txBox="1"/>
          <p:nvPr/>
        </p:nvSpPr>
        <p:spPr>
          <a:xfrm>
            <a:off x="1864895" y="493295"/>
            <a:ext cx="6172200" cy="769441"/>
          </a:xfrm>
          <a:prstGeom prst="rect">
            <a:avLst/>
          </a:prstGeom>
          <a:noFill/>
        </p:spPr>
        <p:txBody>
          <a:bodyPr wrap="square" rtlCol="0">
            <a:spAutoFit/>
          </a:bodyPr>
          <a:lstStyle/>
          <a:p>
            <a:r>
              <a:rPr lang="en-US" sz="4400" b="1" dirty="0" smtClean="0">
                <a:solidFill>
                  <a:prstClr val="black"/>
                </a:solidFill>
                <a:latin typeface="Calibri Light" panose="020F0302020204030204"/>
                <a:ea typeface="+mj-ea"/>
                <a:cs typeface="+mj-cs"/>
              </a:rPr>
              <a:t>[Schrödinger's cat]</a:t>
            </a:r>
            <a:endParaRPr lang="en-US" dirty="0"/>
          </a:p>
        </p:txBody>
      </p:sp>
      <p:sp>
        <p:nvSpPr>
          <p:cNvPr id="2" name="Slide Number Placeholder 1"/>
          <p:cNvSpPr>
            <a:spLocks noGrp="1"/>
          </p:cNvSpPr>
          <p:nvPr>
            <p:ph type="sldNum" sz="quarter" idx="12"/>
          </p:nvPr>
        </p:nvSpPr>
        <p:spPr/>
        <p:txBody>
          <a:bodyPr/>
          <a:lstStyle/>
          <a:p>
            <a:fld id="{16FBAE34-108B-4256-A6F0-223F0DE40DFE}" type="slidenum">
              <a:rPr lang="en-US" smtClean="0"/>
              <a:t>74</a:t>
            </a:fld>
            <a:endParaRPr lang="en-US"/>
          </a:p>
        </p:txBody>
      </p:sp>
    </p:spTree>
    <p:extLst>
      <p:ext uri="{BB962C8B-B14F-4D97-AF65-F5344CB8AC3E}">
        <p14:creationId xmlns:p14="http://schemas.microsoft.com/office/powerpoint/2010/main" val="13178029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[Einstein: a risky game with truth]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a:t>
            </a:r>
            <a:r>
              <a:rPr lang="en-US" dirty="0"/>
              <a:t>are the only contemporary physicist, besides Laue, who sees that one cannot get around the assumption of reality, if only one is honest. Most of them simply do not see what sort of risky game they are playing with reality—reality as something independent of what is experimentally established. Their interpretation is, however, refuted most elegantly by your system of radioactive atom + amplifier + charge of gun powder + cat in a box, in which the psi-function of the system contains both the cat alive and blown to bits. Nobody really doubts that the presence or absence of the cat is something independent of the act of observation</a:t>
            </a:r>
            <a:r>
              <a:rPr lang="en-US" dirty="0" smtClean="0"/>
              <a:t>.”</a:t>
            </a:r>
          </a:p>
          <a:p>
            <a:pPr lvl="1"/>
            <a:r>
              <a:rPr lang="en-US" dirty="0" smtClean="0"/>
              <a:t>Einstein to Schrodinger</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75</a:t>
            </a:fld>
            <a:endParaRPr lang="en-US"/>
          </a:p>
        </p:txBody>
      </p:sp>
    </p:spTree>
    <p:extLst>
      <p:ext uri="{BB962C8B-B14F-4D97-AF65-F5344CB8AC3E}">
        <p14:creationId xmlns:p14="http://schemas.microsoft.com/office/powerpoint/2010/main" val="28591000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is a status symbol</a:t>
            </a:r>
            <a:endParaRPr lang="en-US" dirty="0"/>
          </a:p>
        </p:txBody>
      </p:sp>
      <p:sp>
        <p:nvSpPr>
          <p:cNvPr id="3" name="Content Placeholder 2"/>
          <p:cNvSpPr>
            <a:spLocks noGrp="1"/>
          </p:cNvSpPr>
          <p:nvPr>
            <p:ph idx="1"/>
          </p:nvPr>
        </p:nvSpPr>
        <p:spPr/>
        <p:txBody>
          <a:bodyPr>
            <a:normAutofit/>
          </a:bodyPr>
          <a:lstStyle/>
          <a:p>
            <a:r>
              <a:rPr lang="en-US" dirty="0"/>
              <a:t>Prado: “it is admittedly difficult to understand that the production of truth is independent of </a:t>
            </a:r>
            <a:r>
              <a:rPr lang="en-US" dirty="0" err="1"/>
              <a:t>extralinguistic</a:t>
            </a:r>
            <a:r>
              <a:rPr lang="en-US" dirty="0"/>
              <a:t> reality.”</a:t>
            </a:r>
          </a:p>
          <a:p>
            <a:r>
              <a:rPr lang="en-US" dirty="0" smtClean="0"/>
              <a:t>Foucault: there is no truth independent of societal and disciplinary truth-establishing practices</a:t>
            </a:r>
          </a:p>
          <a:p>
            <a:pPr lvl="1"/>
            <a:r>
              <a:rPr lang="en-US" dirty="0" smtClean="0"/>
              <a:t>What is true is so because of what we say and do</a:t>
            </a:r>
          </a:p>
          <a:p>
            <a:r>
              <a:rPr lang="en-US" dirty="0" smtClean="0"/>
              <a:t>Prado: like verdicts in a court of law</a:t>
            </a:r>
          </a:p>
        </p:txBody>
      </p:sp>
      <p:sp>
        <p:nvSpPr>
          <p:cNvPr id="4" name="Slide Number Placeholder 3"/>
          <p:cNvSpPr>
            <a:spLocks noGrp="1"/>
          </p:cNvSpPr>
          <p:nvPr>
            <p:ph type="sldNum" sz="quarter" idx="12"/>
          </p:nvPr>
        </p:nvSpPr>
        <p:spPr/>
        <p:txBody>
          <a:bodyPr/>
          <a:lstStyle/>
          <a:p>
            <a:fld id="{16FBAE34-108B-4256-A6F0-223F0DE40DFE}" type="slidenum">
              <a:rPr lang="en-US" smtClean="0"/>
              <a:t>76</a:t>
            </a:fld>
            <a:endParaRPr lang="en-US"/>
          </a:p>
        </p:txBody>
      </p:sp>
    </p:spTree>
    <p:extLst>
      <p:ext uri="{BB962C8B-B14F-4D97-AF65-F5344CB8AC3E}">
        <p14:creationId xmlns:p14="http://schemas.microsoft.com/office/powerpoint/2010/main" val="9393854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Rorty</a:t>
            </a:r>
            <a:r>
              <a:rPr lang="en-US" dirty="0" smtClean="0"/>
              <a:t> and Foucault</a:t>
            </a:r>
            <a:endParaRPr lang="en-US" dirty="0"/>
          </a:p>
        </p:txBody>
      </p:sp>
      <p:sp>
        <p:nvSpPr>
          <p:cNvPr id="3" name="Content Placeholder 2"/>
          <p:cNvSpPr>
            <a:spLocks noGrp="1"/>
          </p:cNvSpPr>
          <p:nvPr>
            <p:ph idx="1"/>
          </p:nvPr>
        </p:nvSpPr>
        <p:spPr/>
        <p:txBody>
          <a:bodyPr/>
          <a:lstStyle/>
          <a:p>
            <a:r>
              <a:rPr lang="en-US" dirty="0" err="1"/>
              <a:t>Rorty</a:t>
            </a:r>
            <a:r>
              <a:rPr lang="en-US" dirty="0"/>
              <a:t>: sentences are bits of brute reality themselves</a:t>
            </a:r>
          </a:p>
          <a:p>
            <a:pPr lvl="1"/>
            <a:r>
              <a:rPr lang="en-US" dirty="0"/>
              <a:t>Their truth is not their relation to other bits of brute reality</a:t>
            </a:r>
          </a:p>
          <a:p>
            <a:pPr lvl="1"/>
            <a:r>
              <a:rPr lang="en-US" dirty="0"/>
              <a:t>[Is this objectively true, or is it a move in pragmatism that is useful or not?]</a:t>
            </a:r>
          </a:p>
          <a:p>
            <a:r>
              <a:rPr lang="en-US" dirty="0"/>
              <a:t>Foucault: Truth is a status given to beliefs and sentences in discursive practices</a:t>
            </a:r>
          </a:p>
          <a:p>
            <a:pPr lvl="1"/>
            <a:r>
              <a:rPr lang="en-US" dirty="0"/>
              <a:t>not a property of beliefs or sentences</a:t>
            </a:r>
          </a:p>
          <a:p>
            <a:pPr lvl="1"/>
            <a:r>
              <a:rPr lang="en-US" dirty="0"/>
              <a:t>[Is this objectively true, or is it a move within a power construct?]</a:t>
            </a:r>
          </a:p>
          <a:p>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77</a:t>
            </a:fld>
            <a:endParaRPr lang="en-US"/>
          </a:p>
        </p:txBody>
      </p:sp>
    </p:spTree>
    <p:extLst>
      <p:ext uri="{BB962C8B-B14F-4D97-AF65-F5344CB8AC3E}">
        <p14:creationId xmlns:p14="http://schemas.microsoft.com/office/powerpoint/2010/main" val="3578733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is not inevitable</a:t>
            </a:r>
            <a:endParaRPr lang="en-US" dirty="0"/>
          </a:p>
        </p:txBody>
      </p:sp>
      <p:sp>
        <p:nvSpPr>
          <p:cNvPr id="3" name="Content Placeholder 2"/>
          <p:cNvSpPr>
            <a:spLocks noGrp="1"/>
          </p:cNvSpPr>
          <p:nvPr>
            <p:ph idx="1"/>
          </p:nvPr>
        </p:nvSpPr>
        <p:spPr/>
        <p:txBody>
          <a:bodyPr>
            <a:normAutofit/>
          </a:bodyPr>
          <a:lstStyle/>
          <a:p>
            <a:r>
              <a:rPr lang="en-US" dirty="0" smtClean="0"/>
              <a:t>Given his external realism and </a:t>
            </a:r>
            <a:r>
              <a:rPr lang="en-US" dirty="0" err="1" smtClean="0"/>
              <a:t>correspondism</a:t>
            </a:r>
            <a:endParaRPr lang="en-US" dirty="0" smtClean="0"/>
          </a:p>
          <a:p>
            <a:pPr lvl="1"/>
            <a:r>
              <a:rPr lang="en-US" dirty="0" smtClean="0"/>
              <a:t>Searle is an </a:t>
            </a:r>
            <a:r>
              <a:rPr lang="en-US" i="1" dirty="0" err="1" smtClean="0"/>
              <a:t>inevitabilist</a:t>
            </a:r>
            <a:r>
              <a:rPr lang="en-US" dirty="0" smtClean="0"/>
              <a:t> re empirical inquiry</a:t>
            </a:r>
          </a:p>
          <a:p>
            <a:pPr lvl="1"/>
            <a:r>
              <a:rPr lang="en-US" dirty="0" smtClean="0"/>
              <a:t>Science is “bound to be as it is … because of the inherent structure of the universe.”</a:t>
            </a:r>
          </a:p>
          <a:p>
            <a:r>
              <a:rPr lang="en-US" dirty="0" smtClean="0"/>
              <a:t>But for Foucault and </a:t>
            </a:r>
            <a:r>
              <a:rPr lang="en-US" dirty="0" err="1" smtClean="0"/>
              <a:t>Rorty</a:t>
            </a:r>
            <a:r>
              <a:rPr lang="en-US" dirty="0" smtClean="0"/>
              <a:t> science is </a:t>
            </a:r>
          </a:p>
          <a:p>
            <a:pPr lvl="1"/>
            <a:r>
              <a:rPr lang="en-US" dirty="0" smtClean="0"/>
              <a:t>“a goal oriented … artifact reflecting specific ends as well as determinate social and historical conditions.”</a:t>
            </a:r>
          </a:p>
        </p:txBody>
      </p:sp>
      <p:sp>
        <p:nvSpPr>
          <p:cNvPr id="4" name="Slide Number Placeholder 3"/>
          <p:cNvSpPr>
            <a:spLocks noGrp="1"/>
          </p:cNvSpPr>
          <p:nvPr>
            <p:ph type="sldNum" sz="quarter" idx="12"/>
          </p:nvPr>
        </p:nvSpPr>
        <p:spPr/>
        <p:txBody>
          <a:bodyPr/>
          <a:lstStyle/>
          <a:p>
            <a:fld id="{16FBAE34-108B-4256-A6F0-223F0DE40DFE}" type="slidenum">
              <a:rPr lang="en-US" smtClean="0"/>
              <a:t>78</a:t>
            </a:fld>
            <a:endParaRPr lang="en-US"/>
          </a:p>
        </p:txBody>
      </p:sp>
    </p:spTree>
    <p:extLst>
      <p:ext uri="{BB962C8B-B14F-4D97-AF65-F5344CB8AC3E}">
        <p14:creationId xmlns:p14="http://schemas.microsoft.com/office/powerpoint/2010/main" val="19126138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6.022×10</a:t>
            </a:r>
            <a:r>
              <a:rPr lang="en-US" baseline="30000" dirty="0" smtClean="0"/>
              <a:t>23 </a:t>
            </a:r>
            <a:r>
              <a:rPr lang="en-US" dirty="0" smtClean="0"/>
              <a:t>is an inevitable achievement of science because reality just is this way</a:t>
            </a:r>
            <a:endParaRPr lang="en-US" dirty="0"/>
          </a:p>
        </p:txBody>
      </p:sp>
      <p:sp>
        <p:nvSpPr>
          <p:cNvPr id="3" name="Content Placeholder 2"/>
          <p:cNvSpPr>
            <a:spLocks noGrp="1"/>
          </p:cNvSpPr>
          <p:nvPr>
            <p:ph idx="1"/>
          </p:nvPr>
        </p:nvSpPr>
        <p:spPr/>
        <p:txBody>
          <a:bodyPr>
            <a:normAutofit fontScale="92500" lnSpcReduction="10000"/>
          </a:bodyPr>
          <a:lstStyle/>
          <a:p>
            <a:r>
              <a:rPr lang="en-US" dirty="0"/>
              <a:t>For Searle, </a:t>
            </a:r>
            <a:r>
              <a:rPr lang="en-US" dirty="0" smtClean="0"/>
              <a:t>humans </a:t>
            </a:r>
            <a:r>
              <a:rPr lang="en-US" dirty="0"/>
              <a:t>would inevitably discover </a:t>
            </a:r>
          </a:p>
          <a:p>
            <a:pPr lvl="1"/>
            <a:r>
              <a:rPr lang="en-US" dirty="0"/>
              <a:t>Boyle’s law</a:t>
            </a:r>
          </a:p>
          <a:p>
            <a:pPr lvl="2"/>
            <a:r>
              <a:rPr lang="en-US" dirty="0"/>
              <a:t>For a fixed amount of an ideal gas kept at a fixed temperature, pressure and volume are inversely proportional.</a:t>
            </a:r>
          </a:p>
          <a:p>
            <a:pPr lvl="1"/>
            <a:r>
              <a:rPr lang="en-US" dirty="0"/>
              <a:t>or </a:t>
            </a:r>
            <a:r>
              <a:rPr lang="en-US" dirty="0" err="1"/>
              <a:t>Avagadro’s</a:t>
            </a:r>
            <a:r>
              <a:rPr lang="en-US" dirty="0"/>
              <a:t> Number</a:t>
            </a:r>
          </a:p>
          <a:p>
            <a:pPr lvl="2"/>
            <a:r>
              <a:rPr lang="en-US" dirty="0"/>
              <a:t>1 gram of hydrogen element (H), having the atomic (mass) number 1, has 6.022×10</a:t>
            </a:r>
            <a:r>
              <a:rPr lang="en-US" baseline="30000" dirty="0"/>
              <a:t>23</a:t>
            </a:r>
            <a:r>
              <a:rPr lang="en-US" dirty="0"/>
              <a:t> hydrogen atoms. Similarly, 12 grams of </a:t>
            </a:r>
            <a:r>
              <a:rPr lang="en-US" baseline="30000" dirty="0"/>
              <a:t>12</a:t>
            </a:r>
            <a:r>
              <a:rPr lang="en-US" dirty="0"/>
              <a:t>C, with the mass number 12 (atomic number 6), has the same number of carbon atoms, 6.022×10</a:t>
            </a:r>
            <a:r>
              <a:rPr lang="en-US" baseline="30000" dirty="0"/>
              <a:t>23</a:t>
            </a:r>
            <a:r>
              <a:rPr lang="en-US" dirty="0" smtClean="0"/>
              <a:t>.</a:t>
            </a:r>
          </a:p>
          <a:p>
            <a:r>
              <a:rPr lang="en-US" dirty="0" smtClean="0"/>
              <a:t>History, philosophy, and the social sciences are molded by the facts</a:t>
            </a:r>
          </a:p>
          <a:p>
            <a:pPr lvl="1"/>
            <a:r>
              <a:rPr lang="en-US" dirty="0"/>
              <a:t>a</a:t>
            </a:r>
            <a:r>
              <a:rPr lang="en-US" dirty="0" smtClean="0"/>
              <a:t>nd must “bottom out” in what is “not itself an institutional construction.” </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79</a:t>
            </a:fld>
            <a:endParaRPr lang="en-US"/>
          </a:p>
        </p:txBody>
      </p:sp>
    </p:spTree>
    <p:extLst>
      <p:ext uri="{BB962C8B-B14F-4D97-AF65-F5344CB8AC3E}">
        <p14:creationId xmlns:p14="http://schemas.microsoft.com/office/powerpoint/2010/main" val="372529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Searle’s </a:t>
            </a:r>
            <a:r>
              <a:rPr lang="en-US" dirty="0" err="1" smtClean="0"/>
              <a:t>correspondism</a:t>
            </a:r>
            <a:endParaRPr lang="en-US" dirty="0"/>
          </a:p>
        </p:txBody>
      </p:sp>
      <p:sp>
        <p:nvSpPr>
          <p:cNvPr id="3" name="Content Placeholder 2"/>
          <p:cNvSpPr>
            <a:spLocks noGrp="1"/>
          </p:cNvSpPr>
          <p:nvPr>
            <p:ph idx="1"/>
          </p:nvPr>
        </p:nvSpPr>
        <p:spPr/>
        <p:txBody>
          <a:bodyPr/>
          <a:lstStyle/>
          <a:p>
            <a:r>
              <a:rPr lang="en-US" dirty="0" smtClean="0"/>
              <a:t>Searle: “[o]</a:t>
            </a:r>
            <a:r>
              <a:rPr lang="en-US" dirty="0" err="1" smtClean="0"/>
              <a:t>ur</a:t>
            </a:r>
            <a:r>
              <a:rPr lang="en-US" dirty="0" smtClean="0"/>
              <a:t> statements are typically true or false depending on whether they correspond to how things are, that is, to the facts in the world.” (</a:t>
            </a:r>
            <a:r>
              <a:rPr lang="en-US" i="1" dirty="0" smtClean="0"/>
              <a:t>Mind, Language, and Society</a:t>
            </a:r>
            <a:r>
              <a:rPr lang="en-US" dirty="0" smtClean="0"/>
              <a:t>, 1998)</a:t>
            </a:r>
          </a:p>
          <a:p>
            <a:pPr lvl="1"/>
            <a:r>
              <a:rPr lang="en-US" dirty="0" smtClean="0"/>
              <a:t>“Statements are assessed as true when … the way they represent things as being is the way that things really are”</a:t>
            </a:r>
          </a:p>
          <a:p>
            <a:pPr lvl="1"/>
            <a:r>
              <a:rPr lang="en-US" dirty="0" smtClean="0"/>
              <a:t>“Statements are made true by how things are in the world that is independent of the statement[s].”</a:t>
            </a:r>
          </a:p>
          <a:p>
            <a:pPr lvl="1"/>
            <a:r>
              <a:rPr lang="en-US" dirty="0" smtClean="0"/>
              <a:t>It is “intuitive” that true sentences are “made true by how things are in the real world.”</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8</a:t>
            </a:fld>
            <a:endParaRPr lang="en-US"/>
          </a:p>
        </p:txBody>
      </p:sp>
    </p:spTree>
    <p:extLst>
      <p:ext uri="{BB962C8B-B14F-4D97-AF65-F5344CB8AC3E}">
        <p14:creationId xmlns:p14="http://schemas.microsoft.com/office/powerpoint/2010/main" val="39682010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only one world, not seventeen</a:t>
            </a:r>
            <a:endParaRPr lang="en-US" dirty="0"/>
          </a:p>
        </p:txBody>
      </p:sp>
      <p:sp>
        <p:nvSpPr>
          <p:cNvPr id="3" name="Content Placeholder 2"/>
          <p:cNvSpPr>
            <a:spLocks noGrp="1"/>
          </p:cNvSpPr>
          <p:nvPr>
            <p:ph idx="1"/>
          </p:nvPr>
        </p:nvSpPr>
        <p:spPr/>
        <p:txBody>
          <a:bodyPr>
            <a:normAutofit lnSpcReduction="10000"/>
          </a:bodyPr>
          <a:lstStyle/>
          <a:p>
            <a:r>
              <a:rPr lang="en-US" dirty="0" smtClean="0"/>
              <a:t>Searle: Disputes in inquiry are all finally resolvable</a:t>
            </a:r>
          </a:p>
          <a:p>
            <a:pPr lvl="1"/>
            <a:r>
              <a:rPr lang="en-US" dirty="0"/>
              <a:t>b</a:t>
            </a:r>
            <a:r>
              <a:rPr lang="en-US" dirty="0" smtClean="0"/>
              <a:t>ecause the world is the final arbiter</a:t>
            </a:r>
          </a:p>
          <a:p>
            <a:pPr lvl="1"/>
            <a:r>
              <a:rPr lang="en-US" dirty="0" smtClean="0"/>
              <a:t>Our conceptual frameworks organize a single, accessible reality</a:t>
            </a:r>
          </a:p>
          <a:p>
            <a:pPr lvl="1"/>
            <a:r>
              <a:rPr lang="en-US" dirty="0" smtClean="0"/>
              <a:t>“We live in exactly one world, not two or three or seventeen.” </a:t>
            </a:r>
          </a:p>
          <a:p>
            <a:r>
              <a:rPr lang="en-US" dirty="0" smtClean="0"/>
              <a:t>Davidson points out that conceptual relativism is about the structuring or organizing of </a:t>
            </a:r>
            <a:r>
              <a:rPr lang="en-US" i="1" dirty="0" smtClean="0"/>
              <a:t>experience</a:t>
            </a:r>
          </a:p>
          <a:p>
            <a:pPr lvl="1"/>
            <a:r>
              <a:rPr lang="en-US" dirty="0"/>
              <a:t>n</a:t>
            </a:r>
            <a:r>
              <a:rPr lang="en-US" dirty="0" smtClean="0"/>
              <a:t>ot the world itself</a:t>
            </a:r>
          </a:p>
          <a:p>
            <a:pPr lvl="1"/>
            <a:r>
              <a:rPr lang="en-US" dirty="0" smtClean="0"/>
              <a:t>And so conceptual frameworks may be incommensurable</a:t>
            </a:r>
          </a:p>
          <a:p>
            <a:pPr lvl="1"/>
            <a:r>
              <a:rPr lang="en-US" dirty="0" smtClean="0"/>
              <a:t>“[r]</a:t>
            </a:r>
            <a:r>
              <a:rPr lang="en-US" dirty="0" err="1" smtClean="0"/>
              <a:t>eality</a:t>
            </a:r>
            <a:r>
              <a:rPr lang="en-US" dirty="0" smtClean="0"/>
              <a:t> itself is relative to a scheme: what counts as real in one system may not in another.”</a:t>
            </a:r>
          </a:p>
        </p:txBody>
      </p:sp>
      <p:sp>
        <p:nvSpPr>
          <p:cNvPr id="4" name="Slide Number Placeholder 3"/>
          <p:cNvSpPr>
            <a:spLocks noGrp="1"/>
          </p:cNvSpPr>
          <p:nvPr>
            <p:ph type="sldNum" sz="quarter" idx="12"/>
          </p:nvPr>
        </p:nvSpPr>
        <p:spPr/>
        <p:txBody>
          <a:bodyPr/>
          <a:lstStyle/>
          <a:p>
            <a:fld id="{16FBAE34-108B-4256-A6F0-223F0DE40DFE}" type="slidenum">
              <a:rPr lang="en-US" smtClean="0"/>
              <a:t>80</a:t>
            </a:fld>
            <a:endParaRPr lang="en-US"/>
          </a:p>
        </p:txBody>
      </p:sp>
    </p:spTree>
    <p:extLst>
      <p:ext uri="{BB962C8B-B14F-4D97-AF65-F5344CB8AC3E}">
        <p14:creationId xmlns:p14="http://schemas.microsoft.com/office/powerpoint/2010/main" val="36887866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Kantian </a:t>
            </a:r>
            <a:r>
              <a:rPr lang="en-US" dirty="0" err="1" smtClean="0"/>
              <a:t>noumenal</a:t>
            </a:r>
            <a:r>
              <a:rPr lang="en-US" dirty="0" smtClean="0"/>
              <a:t> realm</a:t>
            </a:r>
            <a:endParaRPr lang="en-US" dirty="0"/>
          </a:p>
        </p:txBody>
      </p:sp>
      <p:sp>
        <p:nvSpPr>
          <p:cNvPr id="3" name="Content Placeholder 2"/>
          <p:cNvSpPr>
            <a:spLocks noGrp="1"/>
          </p:cNvSpPr>
          <p:nvPr>
            <p:ph idx="1"/>
          </p:nvPr>
        </p:nvSpPr>
        <p:spPr/>
        <p:txBody>
          <a:bodyPr/>
          <a:lstStyle/>
          <a:p>
            <a:r>
              <a:rPr lang="en-US" dirty="0" smtClean="0"/>
              <a:t>For Searle the world, reality is manifest</a:t>
            </a:r>
          </a:p>
          <a:p>
            <a:pPr lvl="1"/>
            <a:r>
              <a:rPr lang="en-US" dirty="0" smtClean="0"/>
              <a:t>And directly accessible</a:t>
            </a:r>
          </a:p>
          <a:p>
            <a:r>
              <a:rPr lang="en-US" dirty="0" smtClean="0"/>
              <a:t>It is not a Kantian </a:t>
            </a:r>
            <a:r>
              <a:rPr lang="en-US" dirty="0" err="1" smtClean="0"/>
              <a:t>noumenal</a:t>
            </a:r>
            <a:r>
              <a:rPr lang="en-US" dirty="0" smtClean="0"/>
              <a:t> realm</a:t>
            </a:r>
          </a:p>
          <a:p>
            <a:pPr lvl="1"/>
            <a:r>
              <a:rPr lang="en-US" dirty="0"/>
              <a:t>b</a:t>
            </a:r>
            <a:r>
              <a:rPr lang="en-US" dirty="0" smtClean="0"/>
              <a:t>eyond phenomenal structures</a:t>
            </a:r>
          </a:p>
          <a:p>
            <a:r>
              <a:rPr lang="en-US" dirty="0" smtClean="0"/>
              <a:t>Conceptual diversity is not a matter of what counts as real</a:t>
            </a:r>
          </a:p>
          <a:p>
            <a:pPr lvl="1"/>
            <a:r>
              <a:rPr lang="en-US" dirty="0" smtClean="0"/>
              <a:t>But a matter of focus, interest, completeness of description, and application of diverse measurement-systems</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81</a:t>
            </a:fld>
            <a:endParaRPr lang="en-US"/>
          </a:p>
        </p:txBody>
      </p:sp>
    </p:spTree>
    <p:extLst>
      <p:ext uri="{BB962C8B-B14F-4D97-AF65-F5344CB8AC3E}">
        <p14:creationId xmlns:p14="http://schemas.microsoft.com/office/powerpoint/2010/main" val="17140839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moons of Jupiter</a:t>
            </a:r>
            <a:endParaRPr lang="en-US" dirty="0"/>
          </a:p>
        </p:txBody>
      </p:sp>
      <p:sp>
        <p:nvSpPr>
          <p:cNvPr id="3" name="Content Placeholder 2"/>
          <p:cNvSpPr>
            <a:spLocks noGrp="1"/>
          </p:cNvSpPr>
          <p:nvPr>
            <p:ph idx="1"/>
          </p:nvPr>
        </p:nvSpPr>
        <p:spPr/>
        <p:txBody>
          <a:bodyPr>
            <a:normAutofit fontScale="92500"/>
          </a:bodyPr>
          <a:lstStyle/>
          <a:p>
            <a:r>
              <a:rPr lang="en-US" dirty="0" err="1" smtClean="0"/>
              <a:t>Rorty</a:t>
            </a:r>
            <a:r>
              <a:rPr lang="en-US" dirty="0" smtClean="0"/>
              <a:t>: Searle’s reference to “hard facts” is a philosopher’s ploy</a:t>
            </a:r>
          </a:p>
          <a:p>
            <a:pPr lvl="1"/>
            <a:r>
              <a:rPr lang="en-US" dirty="0"/>
              <a:t>a</a:t>
            </a:r>
            <a:r>
              <a:rPr lang="en-US" dirty="0" smtClean="0"/>
              <a:t>gainst the arguments of pragmatists and relativists regarding truth</a:t>
            </a:r>
          </a:p>
          <a:p>
            <a:pPr lvl="1"/>
            <a:r>
              <a:rPr lang="en-US" dirty="0" smtClean="0"/>
              <a:t>Searle “changes the subject from truth to factuality”</a:t>
            </a:r>
          </a:p>
          <a:p>
            <a:r>
              <a:rPr lang="en-US" dirty="0" smtClean="0"/>
              <a:t>“When Galileo saw the moons of Jupiter through his telescope, it might be said, the impact on his retina was ‘hard’ in the relevant sense.”</a:t>
            </a:r>
          </a:p>
          <a:p>
            <a:pPr lvl="1"/>
            <a:r>
              <a:rPr lang="en-US" dirty="0" smtClean="0"/>
              <a:t>Regardless of how the experience was conceptualized, </a:t>
            </a:r>
          </a:p>
          <a:p>
            <a:pPr lvl="1"/>
            <a:r>
              <a:rPr lang="en-US" dirty="0" smtClean="0"/>
              <a:t>objectively real moons had a causal impact on Galileo’s eyes as well as on the eyes of the </a:t>
            </a:r>
            <a:r>
              <a:rPr lang="en-US" dirty="0" err="1" smtClean="0"/>
              <a:t>Paduan</a:t>
            </a:r>
            <a:r>
              <a:rPr lang="en-US" dirty="0" smtClean="0"/>
              <a:t> astronomers. </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82</a:t>
            </a:fld>
            <a:endParaRPr lang="en-US"/>
          </a:p>
        </p:txBody>
      </p:sp>
    </p:spTree>
    <p:extLst>
      <p:ext uri="{BB962C8B-B14F-4D97-AF65-F5344CB8AC3E}">
        <p14:creationId xmlns:p14="http://schemas.microsoft.com/office/powerpoint/2010/main" val="29478254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Shattering the crystalline spheres</a:t>
            </a:r>
            <a:endParaRPr lang="en-US" dirty="0"/>
          </a:p>
        </p:txBody>
      </p:sp>
      <p:sp>
        <p:nvSpPr>
          <p:cNvPr id="3" name="Content Placeholder 2"/>
          <p:cNvSpPr>
            <a:spLocks noGrp="1"/>
          </p:cNvSpPr>
          <p:nvPr>
            <p:ph idx="1"/>
          </p:nvPr>
        </p:nvSpPr>
        <p:spPr/>
        <p:txBody>
          <a:bodyPr/>
          <a:lstStyle/>
          <a:p>
            <a:r>
              <a:rPr lang="en-US" dirty="0" err="1" smtClean="0"/>
              <a:t>Rorty</a:t>
            </a:r>
            <a:r>
              <a:rPr lang="en-US" dirty="0" smtClean="0"/>
              <a:t>: “[t]he astronomers of Padua took it as merely one more anomaly … whereas Galileo’s admirers took it as shattering the crystalline spheres once and for all”</a:t>
            </a:r>
          </a:p>
          <a:p>
            <a:pPr lvl="1"/>
            <a:r>
              <a:rPr lang="en-US" dirty="0" smtClean="0"/>
              <a:t>But for Searle, this changes nothing: “the datum itself is utterly real quite apart from the interpretation it receives.”</a:t>
            </a:r>
          </a:p>
          <a:p>
            <a:r>
              <a:rPr lang="en-US" dirty="0" smtClean="0"/>
              <a:t>But however real the datum and its cause</a:t>
            </a:r>
          </a:p>
          <a:p>
            <a:pPr lvl="1"/>
            <a:r>
              <a:rPr lang="en-US" dirty="0"/>
              <a:t>t</a:t>
            </a:r>
            <a:r>
              <a:rPr lang="en-US" dirty="0" smtClean="0"/>
              <a:t>o the </a:t>
            </a:r>
            <a:r>
              <a:rPr lang="en-US" dirty="0" err="1" smtClean="0"/>
              <a:t>Paduan</a:t>
            </a:r>
            <a:r>
              <a:rPr lang="en-US" dirty="0" smtClean="0"/>
              <a:t> astronomers it was an anomaly</a:t>
            </a:r>
          </a:p>
          <a:p>
            <a:pPr lvl="1"/>
            <a:r>
              <a:rPr lang="en-US" dirty="0"/>
              <a:t>t</a:t>
            </a:r>
            <a:r>
              <a:rPr lang="en-US" dirty="0" smtClean="0"/>
              <a:t>o Galileo it was a discovery with vast implications</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83</a:t>
            </a:fld>
            <a:endParaRPr lang="en-US"/>
          </a:p>
        </p:txBody>
      </p:sp>
    </p:spTree>
    <p:extLst>
      <p:ext uri="{BB962C8B-B14F-4D97-AF65-F5344CB8AC3E}">
        <p14:creationId xmlns:p14="http://schemas.microsoft.com/office/powerpoint/2010/main" val="17891457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72731" y="1390650"/>
            <a:ext cx="6541904" cy="5862553"/>
          </a:xfrm>
          <a:prstGeom prst="rect">
            <a:avLst/>
          </a:prstGeom>
        </p:spPr>
      </p:pic>
      <p:sp>
        <p:nvSpPr>
          <p:cNvPr id="2" name="Slide Number Placeholder 1"/>
          <p:cNvSpPr>
            <a:spLocks noGrp="1"/>
          </p:cNvSpPr>
          <p:nvPr>
            <p:ph type="sldNum" sz="quarter" idx="12"/>
          </p:nvPr>
        </p:nvSpPr>
        <p:spPr/>
        <p:txBody>
          <a:bodyPr/>
          <a:lstStyle/>
          <a:p>
            <a:fld id="{16FBAE34-108B-4256-A6F0-223F0DE40DFE}" type="slidenum">
              <a:rPr lang="en-US" smtClean="0"/>
              <a:t>84</a:t>
            </a:fld>
            <a:endParaRPr lang="en-US"/>
          </a:p>
        </p:txBody>
      </p:sp>
      <p:sp>
        <p:nvSpPr>
          <p:cNvPr id="3" name="TextBox 2"/>
          <p:cNvSpPr txBox="1"/>
          <p:nvPr/>
        </p:nvSpPr>
        <p:spPr>
          <a:xfrm>
            <a:off x="2524125" y="752475"/>
            <a:ext cx="6290509" cy="461665"/>
          </a:xfrm>
          <a:prstGeom prst="rect">
            <a:avLst/>
          </a:prstGeom>
          <a:noFill/>
        </p:spPr>
        <p:txBody>
          <a:bodyPr wrap="square" rtlCol="0">
            <a:spAutoFit/>
          </a:bodyPr>
          <a:lstStyle/>
          <a:p>
            <a:r>
              <a:rPr lang="en-US" sz="2400" b="1" dirty="0" smtClean="0"/>
              <a:t>Reality and Appearance: before Copernicus</a:t>
            </a:r>
            <a:endParaRPr lang="en-US" sz="2400" b="1" dirty="0"/>
          </a:p>
        </p:txBody>
      </p:sp>
    </p:spTree>
    <p:extLst>
      <p:ext uri="{BB962C8B-B14F-4D97-AF65-F5344CB8AC3E}">
        <p14:creationId xmlns:p14="http://schemas.microsoft.com/office/powerpoint/2010/main" val="39617970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5211" y="421105"/>
            <a:ext cx="8987589" cy="5909310"/>
          </a:xfrm>
          <a:prstGeom prst="rect">
            <a:avLst/>
          </a:prstGeom>
        </p:spPr>
        <p:txBody>
          <a:bodyPr wrap="square">
            <a:spAutoFit/>
          </a:bodyPr>
          <a:lstStyle/>
          <a:p>
            <a:pPr indent="226695" algn="ctr">
              <a:spcAft>
                <a:spcPts val="600"/>
              </a:spcAft>
              <a:tabLst>
                <a:tab pos="-807720" algn="l"/>
                <a:tab pos="-457200" algn="l"/>
                <a:tab pos="0" algn="l"/>
                <a:tab pos="228600" algn="l"/>
                <a:tab pos="914400" algn="l"/>
              </a:tabLst>
            </a:pP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Truth (and Power): Before Copernicus</a:t>
            </a:r>
          </a:p>
          <a:p>
            <a:pPr indent="226695">
              <a:spcAft>
                <a:spcPts val="600"/>
              </a:spcAft>
              <a:tabLst>
                <a:tab pos="-807720" algn="l"/>
                <a:tab pos="-457200" algn="l"/>
                <a:tab pos="0" algn="l"/>
                <a:tab pos="228600" algn="l"/>
                <a:tab pos="914400" algn="l"/>
              </a:tabLst>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When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Almighty made the universe</a:t>
            </a:r>
            <a:endParaRPr lang="en-US" sz="2000" dirty="0">
              <a:latin typeface="Courier"/>
              <a:ea typeface="Times New Roman" panose="02020603050405020304" pitchFamily="18" charset="0"/>
              <a:cs typeface="Times New Roman" panose="02020603050405020304" pitchFamily="18" charset="0"/>
            </a:endParaRPr>
          </a:p>
          <a:p>
            <a:pPr indent="226695">
              <a:spcAft>
                <a:spcPts val="600"/>
              </a:spcAft>
              <a:tabLst>
                <a:tab pos="-807720" algn="l"/>
                <a:tab pos="-457200" algn="l"/>
                <a:tab pos="0" algn="l"/>
                <a:tab pos="228600" algn="l"/>
                <a:tab pos="9144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He made the earth and then he made the sun.</a:t>
            </a:r>
            <a:endParaRPr lang="en-US" sz="2000" dirty="0">
              <a:latin typeface="Courier"/>
              <a:ea typeface="Times New Roman" panose="02020603050405020304" pitchFamily="18" charset="0"/>
              <a:cs typeface="Times New Roman" panose="02020603050405020304" pitchFamily="18" charset="0"/>
            </a:endParaRPr>
          </a:p>
          <a:p>
            <a:pPr indent="226695">
              <a:spcAft>
                <a:spcPts val="600"/>
              </a:spcAft>
              <a:tabLst>
                <a:tab pos="-807720" algn="l"/>
                <a:tab pos="-457200" algn="l"/>
                <a:tab pos="0" algn="l"/>
                <a:tab pos="228600" algn="l"/>
                <a:tab pos="9144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Then round the earth he bade the sun to turn—</a:t>
            </a:r>
            <a:endParaRPr lang="en-US" sz="2000" dirty="0">
              <a:latin typeface="Courier"/>
              <a:ea typeface="Times New Roman" panose="02020603050405020304" pitchFamily="18" charset="0"/>
              <a:cs typeface="Times New Roman" panose="02020603050405020304" pitchFamily="18" charset="0"/>
            </a:endParaRPr>
          </a:p>
          <a:p>
            <a:pPr indent="226695">
              <a:spcAft>
                <a:spcPts val="600"/>
              </a:spcAft>
              <a:tabLst>
                <a:tab pos="-807720" algn="l"/>
                <a:tab pos="-457200" algn="l"/>
                <a:tab pos="0" algn="l"/>
                <a:tab pos="228600" algn="l"/>
                <a:tab pos="9144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That’s in the Bible, Genesis, Chapter One.</a:t>
            </a:r>
            <a:endParaRPr lang="en-US" sz="2000" dirty="0">
              <a:latin typeface="Courier"/>
              <a:ea typeface="Times New Roman" panose="02020603050405020304" pitchFamily="18" charset="0"/>
              <a:cs typeface="Times New Roman" panose="02020603050405020304" pitchFamily="18" charset="0"/>
            </a:endParaRPr>
          </a:p>
          <a:p>
            <a:pPr indent="226695">
              <a:spcAft>
                <a:spcPts val="600"/>
              </a:spcAft>
              <a:tabLst>
                <a:tab pos="-807720" algn="l"/>
                <a:tab pos="-457200" algn="l"/>
                <a:tab pos="0" algn="l"/>
                <a:tab pos="228600" algn="l"/>
                <a:tab pos="9144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And from that time all beings here below</a:t>
            </a:r>
            <a:endParaRPr lang="en-US" sz="2000" dirty="0">
              <a:latin typeface="Courier"/>
              <a:ea typeface="Times New Roman" panose="02020603050405020304" pitchFamily="18" charset="0"/>
              <a:cs typeface="Times New Roman" panose="02020603050405020304" pitchFamily="18" charset="0"/>
            </a:endParaRPr>
          </a:p>
          <a:p>
            <a:pPr indent="226695">
              <a:spcAft>
                <a:spcPts val="600"/>
              </a:spcAft>
              <a:tabLst>
                <a:tab pos="-807720" algn="l"/>
                <a:tab pos="-457200" algn="l"/>
                <a:tab pos="0" algn="l"/>
                <a:tab pos="228600" algn="l"/>
                <a:tab pos="9144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Were in obedient circles meant to go:</a:t>
            </a:r>
            <a:endParaRPr lang="en-US" sz="2000" dirty="0">
              <a:latin typeface="Courier"/>
              <a:ea typeface="Times New Roman" panose="02020603050405020304" pitchFamily="18" charset="0"/>
              <a:cs typeface="Times New Roman" panose="02020603050405020304" pitchFamily="18" charset="0"/>
            </a:endParaRPr>
          </a:p>
          <a:p>
            <a:pPr indent="226695">
              <a:spcAft>
                <a:spcPts val="600"/>
              </a:spcAft>
              <a:tabLst>
                <a:tab pos="-807720" algn="l"/>
                <a:tab pos="-457200" algn="l"/>
                <a:tab pos="0" algn="l"/>
                <a:tab pos="228600" algn="l"/>
                <a:tab pos="9144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Around the popes the cardinals</a:t>
            </a:r>
            <a:endParaRPr lang="en-US" sz="2000" dirty="0">
              <a:latin typeface="Courier"/>
              <a:ea typeface="Times New Roman" panose="02020603050405020304" pitchFamily="18" charset="0"/>
              <a:cs typeface="Times New Roman" panose="02020603050405020304" pitchFamily="18" charset="0"/>
            </a:endParaRPr>
          </a:p>
          <a:p>
            <a:pPr indent="226695">
              <a:spcAft>
                <a:spcPts val="600"/>
              </a:spcAft>
              <a:tabLst>
                <a:tab pos="-807720" algn="l"/>
                <a:tab pos="-457200" algn="l"/>
                <a:tab pos="0" algn="l"/>
                <a:tab pos="228600" algn="l"/>
                <a:tab pos="9144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Around the cardinals the bishops</a:t>
            </a:r>
            <a:endParaRPr lang="en-US" sz="2000" dirty="0">
              <a:latin typeface="Courier"/>
              <a:ea typeface="Times New Roman" panose="02020603050405020304" pitchFamily="18" charset="0"/>
              <a:cs typeface="Times New Roman" panose="02020603050405020304" pitchFamily="18" charset="0"/>
            </a:endParaRPr>
          </a:p>
          <a:p>
            <a:pPr indent="226695">
              <a:spcAft>
                <a:spcPts val="600"/>
              </a:spcAft>
              <a:tabLst>
                <a:tab pos="-807720" algn="l"/>
                <a:tab pos="-457200" algn="l"/>
                <a:tab pos="0" algn="l"/>
                <a:tab pos="228600" algn="l"/>
                <a:tab pos="9144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Around the bishops the secretaries</a:t>
            </a:r>
            <a:endParaRPr lang="en-US" sz="2000" dirty="0">
              <a:latin typeface="Courier"/>
              <a:ea typeface="Times New Roman" panose="02020603050405020304" pitchFamily="18" charset="0"/>
              <a:cs typeface="Times New Roman" panose="02020603050405020304" pitchFamily="18" charset="0"/>
            </a:endParaRPr>
          </a:p>
          <a:p>
            <a:pPr indent="226695">
              <a:spcAft>
                <a:spcPts val="600"/>
              </a:spcAft>
              <a:tabLst>
                <a:tab pos="-807720" algn="l"/>
                <a:tab pos="-457200" algn="l"/>
                <a:tab pos="0" algn="l"/>
                <a:tab pos="228600" algn="l"/>
                <a:tab pos="9144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Around the secretaries the aldermen</a:t>
            </a:r>
            <a:endParaRPr lang="en-US" sz="2000" dirty="0">
              <a:latin typeface="Courier"/>
              <a:ea typeface="Times New Roman" panose="02020603050405020304" pitchFamily="18" charset="0"/>
              <a:cs typeface="Times New Roman" panose="02020603050405020304" pitchFamily="18" charset="0"/>
            </a:endParaRPr>
          </a:p>
          <a:p>
            <a:pPr indent="226695">
              <a:spcAft>
                <a:spcPts val="600"/>
              </a:spcAft>
              <a:tabLst>
                <a:tab pos="-807720" algn="l"/>
                <a:tab pos="-457200" algn="l"/>
                <a:tab pos="0" algn="l"/>
                <a:tab pos="228600" algn="l"/>
                <a:tab pos="9144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Around the aldermen the craftsmen</a:t>
            </a:r>
            <a:endParaRPr lang="en-US" sz="2000" dirty="0">
              <a:latin typeface="Courier"/>
              <a:ea typeface="Times New Roman" panose="02020603050405020304" pitchFamily="18" charset="0"/>
              <a:cs typeface="Times New Roman" panose="02020603050405020304" pitchFamily="18" charset="0"/>
            </a:endParaRPr>
          </a:p>
          <a:p>
            <a:pPr indent="226695">
              <a:spcAft>
                <a:spcPts val="600"/>
              </a:spcAft>
              <a:tabLst>
                <a:tab pos="-807720" algn="l"/>
                <a:tab pos="-457200" algn="l"/>
                <a:tab pos="0" algn="l"/>
                <a:tab pos="228600" algn="l"/>
                <a:tab pos="9144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Around the craftsmen the servants</a:t>
            </a:r>
            <a:endParaRPr lang="en-US" sz="2000" dirty="0">
              <a:latin typeface="Courier"/>
              <a:ea typeface="Times New Roman" panose="02020603050405020304" pitchFamily="18" charset="0"/>
              <a:cs typeface="Times New Roman" panose="02020603050405020304" pitchFamily="18" charset="0"/>
            </a:endParaRPr>
          </a:p>
          <a:p>
            <a:pPr indent="226695">
              <a:spcAft>
                <a:spcPts val="600"/>
              </a:spcAft>
              <a:tabLst>
                <a:tab pos="-807720" algn="l"/>
                <a:tab pos="-457200" algn="l"/>
                <a:tab pos="0" algn="l"/>
                <a:tab pos="228600" algn="l"/>
                <a:tab pos="9144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Around the servants the dogs, the chickens and the beggars. . .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indent="226695">
              <a:spcAft>
                <a:spcPts val="600"/>
              </a:spcAft>
              <a:tabLst>
                <a:tab pos="-807720" algn="l"/>
                <a:tab pos="-457200" algn="l"/>
                <a:tab pos="0" algn="l"/>
                <a:tab pos="228600" algn="l"/>
                <a:tab pos="914400" algn="l"/>
              </a:tabLst>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ea typeface="Times New Roman" panose="02020603050405020304" pitchFamily="18" charset="0"/>
                <a:cs typeface="Times New Roman" panose="02020603050405020304" pitchFamily="18" charset="0"/>
              </a:rPr>
              <a:t>Galileo</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by Berthold Brecht</a:t>
            </a:r>
            <a:endParaRPr lang="en-US" sz="2000" dirty="0">
              <a:latin typeface="Courier"/>
              <a:ea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6FBAE34-108B-4256-A6F0-223F0DE40DFE}" type="slidenum">
              <a:rPr lang="en-US" smtClean="0"/>
              <a:t>85</a:t>
            </a:fld>
            <a:endParaRPr lang="en-US"/>
          </a:p>
        </p:txBody>
      </p:sp>
    </p:spTree>
    <p:extLst>
      <p:ext uri="{BB962C8B-B14F-4D97-AF65-F5344CB8AC3E}">
        <p14:creationId xmlns:p14="http://schemas.microsoft.com/office/powerpoint/2010/main" val="974346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said about the universe</a:t>
            </a:r>
            <a:endParaRPr lang="en-US" dirty="0"/>
          </a:p>
        </p:txBody>
      </p:sp>
      <p:sp>
        <p:nvSpPr>
          <p:cNvPr id="3" name="Content Placeholder 2"/>
          <p:cNvSpPr>
            <a:spLocks noGrp="1"/>
          </p:cNvSpPr>
          <p:nvPr>
            <p:ph idx="1"/>
          </p:nvPr>
        </p:nvSpPr>
        <p:spPr/>
        <p:txBody>
          <a:bodyPr>
            <a:normAutofit lnSpcReduction="10000"/>
          </a:bodyPr>
          <a:lstStyle/>
          <a:p>
            <a:r>
              <a:rPr lang="en-US" dirty="0" smtClean="0"/>
              <a:t>Foucault would add that in the dispute</a:t>
            </a:r>
          </a:p>
          <a:p>
            <a:pPr lvl="1"/>
            <a:r>
              <a:rPr lang="en-US" dirty="0" smtClean="0"/>
              <a:t>Galileo challenged established truth in what could and could not be said about Jupiter and its moons</a:t>
            </a:r>
          </a:p>
          <a:p>
            <a:pPr lvl="1"/>
            <a:r>
              <a:rPr lang="en-US" dirty="0" smtClean="0"/>
              <a:t>And attempted to establish new things that could or could not be said</a:t>
            </a:r>
          </a:p>
          <a:p>
            <a:r>
              <a:rPr lang="en-US" dirty="0" smtClean="0"/>
              <a:t>But </a:t>
            </a:r>
            <a:r>
              <a:rPr lang="en-US" i="1" dirty="0" smtClean="0"/>
              <a:t>Jupiter and its moons themselves </a:t>
            </a:r>
            <a:r>
              <a:rPr lang="en-US" dirty="0" smtClean="0"/>
              <a:t>would not figure in this account</a:t>
            </a:r>
          </a:p>
          <a:p>
            <a:pPr lvl="1"/>
            <a:r>
              <a:rPr lang="en-US" dirty="0"/>
              <a:t>b</a:t>
            </a:r>
            <a:r>
              <a:rPr lang="en-US" dirty="0" smtClean="0"/>
              <a:t>ecause we cannot transfer their nonlinguistic reality to our beliefs and sentences</a:t>
            </a:r>
          </a:p>
          <a:p>
            <a:pPr lvl="1"/>
            <a:r>
              <a:rPr lang="en-US" dirty="0" smtClean="0"/>
              <a:t>If we could there would have been no dispute</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86</a:t>
            </a:fld>
            <a:endParaRPr lang="en-US"/>
          </a:p>
        </p:txBody>
      </p:sp>
    </p:spTree>
    <p:extLst>
      <p:ext uri="{BB962C8B-B14F-4D97-AF65-F5344CB8AC3E}">
        <p14:creationId xmlns:p14="http://schemas.microsoft.com/office/powerpoint/2010/main" val="25591053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closed space of the Middle Ages]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a:t>
            </a:r>
            <a:r>
              <a:rPr lang="en-US" dirty="0"/>
              <a:t>could say, by way of retracing </a:t>
            </a:r>
            <a:r>
              <a:rPr lang="en-US" dirty="0" smtClean="0"/>
              <a:t>this history </a:t>
            </a:r>
            <a:r>
              <a:rPr lang="en-US" dirty="0"/>
              <a:t>of space very roughly, that in the Middle Ages there was a </a:t>
            </a:r>
            <a:r>
              <a:rPr lang="en-US" dirty="0" smtClean="0"/>
              <a:t>hierarchic ensemble </a:t>
            </a:r>
            <a:r>
              <a:rPr lang="en-US" dirty="0"/>
              <a:t>of places: sacred places and profane places: protected places and open</a:t>
            </a:r>
            <a:r>
              <a:rPr lang="en-US" dirty="0" smtClean="0"/>
              <a:t>, exposed </a:t>
            </a:r>
            <a:r>
              <a:rPr lang="en-US" dirty="0"/>
              <a:t>places: urban places and rural places (all these concern the real life </a:t>
            </a:r>
            <a:r>
              <a:rPr lang="en-US" dirty="0" smtClean="0"/>
              <a:t>of men</a:t>
            </a:r>
            <a:r>
              <a:rPr lang="en-US" dirty="0"/>
              <a:t>). In cosmological theory, there were the </a:t>
            </a:r>
            <a:r>
              <a:rPr lang="en-US" dirty="0" err="1"/>
              <a:t>supercelestial</a:t>
            </a:r>
            <a:r>
              <a:rPr lang="en-US" dirty="0"/>
              <a:t> places as opposed </a:t>
            </a:r>
            <a:r>
              <a:rPr lang="en-US" dirty="0" smtClean="0"/>
              <a:t>to the </a:t>
            </a:r>
            <a:r>
              <a:rPr lang="en-US" dirty="0"/>
              <a:t>celestial, and the celestial place was in its turn opposed to the terrestrial place</a:t>
            </a:r>
            <a:r>
              <a:rPr lang="en-US" dirty="0" smtClean="0"/>
              <a:t>. There </a:t>
            </a:r>
            <a:r>
              <a:rPr lang="en-US" dirty="0"/>
              <a:t>were places where things had been put because they had been </a:t>
            </a:r>
            <a:r>
              <a:rPr lang="en-US" dirty="0" smtClean="0"/>
              <a:t>violently displaced</a:t>
            </a:r>
            <a:r>
              <a:rPr lang="en-US" dirty="0"/>
              <a:t>, and then on the contrary places where things found their </a:t>
            </a:r>
            <a:r>
              <a:rPr lang="en-US" dirty="0" smtClean="0"/>
              <a:t>natural ground </a:t>
            </a:r>
            <a:r>
              <a:rPr lang="en-US" dirty="0"/>
              <a:t>and stability. It was this complete hierarchy, this opposition, </a:t>
            </a:r>
            <a:r>
              <a:rPr lang="en-US" dirty="0" smtClean="0"/>
              <a:t>this intersection </a:t>
            </a:r>
            <a:r>
              <a:rPr lang="en-US" dirty="0"/>
              <a:t>of places that constituted what could very roughly be called </a:t>
            </a:r>
            <a:r>
              <a:rPr lang="en-US" dirty="0" smtClean="0"/>
              <a:t>medieval space</a:t>
            </a:r>
            <a:r>
              <a:rPr lang="en-US" dirty="0"/>
              <a:t>: the space of emplacement.</a:t>
            </a:r>
          </a:p>
        </p:txBody>
      </p:sp>
      <p:sp>
        <p:nvSpPr>
          <p:cNvPr id="4" name="Slide Number Placeholder 3"/>
          <p:cNvSpPr>
            <a:spLocks noGrp="1"/>
          </p:cNvSpPr>
          <p:nvPr>
            <p:ph type="sldNum" sz="quarter" idx="12"/>
          </p:nvPr>
        </p:nvSpPr>
        <p:spPr/>
        <p:txBody>
          <a:bodyPr/>
          <a:lstStyle/>
          <a:p>
            <a:fld id="{16FBAE34-108B-4256-A6F0-223F0DE40DFE}" type="slidenum">
              <a:rPr lang="en-US" smtClean="0"/>
              <a:t>87</a:t>
            </a:fld>
            <a:endParaRPr lang="en-US"/>
          </a:p>
        </p:txBody>
      </p:sp>
    </p:spTree>
    <p:extLst>
      <p:ext uri="{BB962C8B-B14F-4D97-AF65-F5344CB8AC3E}">
        <p14:creationId xmlns:p14="http://schemas.microsoft.com/office/powerpoint/2010/main" val="21948774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open space of the modern 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a:t>
            </a:r>
            <a:r>
              <a:rPr lang="en-US" dirty="0"/>
              <a:t>space of emplacement was opened up by Galileo. For the </a:t>
            </a:r>
            <a:r>
              <a:rPr lang="en-US" dirty="0" smtClean="0"/>
              <a:t>real scandal </a:t>
            </a:r>
            <a:r>
              <a:rPr lang="en-US" dirty="0"/>
              <a:t>of Galileo’s work lay not so much in his discovery, or rediscovery, </a:t>
            </a:r>
            <a:r>
              <a:rPr lang="en-US" dirty="0" smtClean="0"/>
              <a:t>that the </a:t>
            </a:r>
            <a:r>
              <a:rPr lang="en-US" dirty="0"/>
              <a:t>earth revolved around the sun, but in his constitution of an infinite, </a:t>
            </a:r>
            <a:r>
              <a:rPr lang="en-US" dirty="0" smtClean="0"/>
              <a:t>and infinitely </a:t>
            </a:r>
            <a:r>
              <a:rPr lang="en-US" dirty="0"/>
              <a:t>open space. In such a space the place of the Middle Ages turned out </a:t>
            </a:r>
            <a:r>
              <a:rPr lang="en-US" dirty="0" smtClean="0"/>
              <a:t>to be </a:t>
            </a:r>
            <a:r>
              <a:rPr lang="en-US" dirty="0"/>
              <a:t>dissolved, as it were; a thing’s place was no longer anything but a point in </a:t>
            </a:r>
            <a:r>
              <a:rPr lang="en-US" dirty="0" smtClean="0"/>
              <a:t>its </a:t>
            </a:r>
            <a:r>
              <a:rPr lang="en-US" dirty="0"/>
              <a:t>movement, just as the stability of a thing was only its movement </a:t>
            </a:r>
            <a:r>
              <a:rPr lang="en-US" dirty="0" smtClean="0"/>
              <a:t>indefinitely slowed </a:t>
            </a:r>
            <a:r>
              <a:rPr lang="en-US" dirty="0"/>
              <a:t>down. In other words, starting with Galileo and the seventeenth century</a:t>
            </a:r>
            <a:r>
              <a:rPr lang="en-US" dirty="0" smtClean="0"/>
              <a:t>, extension </a:t>
            </a:r>
            <a:r>
              <a:rPr lang="en-US" dirty="0"/>
              <a:t>was substituted for localization</a:t>
            </a:r>
            <a:r>
              <a:rPr lang="en-US" dirty="0" smtClean="0"/>
              <a:t>.”</a:t>
            </a:r>
          </a:p>
          <a:p>
            <a:r>
              <a:rPr lang="en-US" dirty="0" smtClean="0"/>
              <a:t>--Michel Foucault </a:t>
            </a:r>
            <a:r>
              <a:rPr lang="en-US" i="1" dirty="0"/>
              <a:t>web.mit.edu/</a:t>
            </a:r>
            <a:r>
              <a:rPr lang="en-US" i="1" dirty="0" err="1"/>
              <a:t>allanmc</a:t>
            </a:r>
            <a:r>
              <a:rPr lang="en-US" i="1" dirty="0"/>
              <a:t>/www/foucault1.pdf</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88</a:t>
            </a:fld>
            <a:endParaRPr lang="en-US"/>
          </a:p>
        </p:txBody>
      </p:sp>
    </p:spTree>
    <p:extLst>
      <p:ext uri="{BB962C8B-B14F-4D97-AF65-F5344CB8AC3E}">
        <p14:creationId xmlns:p14="http://schemas.microsoft.com/office/powerpoint/2010/main" val="18342797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beyond a facile division</a:t>
            </a:r>
            <a:endParaRPr lang="en-US" dirty="0"/>
          </a:p>
        </p:txBody>
      </p:sp>
      <p:sp>
        <p:nvSpPr>
          <p:cNvPr id="3" name="Content Placeholder 2"/>
          <p:cNvSpPr>
            <a:spLocks noGrp="1"/>
          </p:cNvSpPr>
          <p:nvPr>
            <p:ph idx="1"/>
          </p:nvPr>
        </p:nvSpPr>
        <p:spPr/>
        <p:txBody>
          <a:bodyPr>
            <a:normAutofit lnSpcReduction="10000"/>
          </a:bodyPr>
          <a:lstStyle/>
          <a:p>
            <a:r>
              <a:rPr lang="en-US" dirty="0" smtClean="0"/>
              <a:t>No serious thinkers deny the reality of the world</a:t>
            </a:r>
          </a:p>
          <a:p>
            <a:pPr lvl="1"/>
            <a:r>
              <a:rPr lang="en-US" dirty="0" smtClean="0"/>
              <a:t>As Searle claims they do</a:t>
            </a:r>
          </a:p>
          <a:p>
            <a:pPr lvl="1"/>
            <a:r>
              <a:rPr lang="en-US" dirty="0" smtClean="0"/>
              <a:t>Not even Derrida believes that “everything comes out of somebody’s head.”</a:t>
            </a:r>
          </a:p>
          <a:p>
            <a:r>
              <a:rPr lang="en-US" dirty="0" smtClean="0"/>
              <a:t>There may be the odd solipsist</a:t>
            </a:r>
          </a:p>
          <a:p>
            <a:pPr lvl="1"/>
            <a:r>
              <a:rPr lang="en-US" dirty="0"/>
              <a:t>o</a:t>
            </a:r>
            <a:r>
              <a:rPr lang="en-US" dirty="0" smtClean="0"/>
              <a:t>r believers in a flat world</a:t>
            </a:r>
          </a:p>
          <a:p>
            <a:pPr lvl="1"/>
            <a:r>
              <a:rPr lang="en-US" dirty="0"/>
              <a:t>o</a:t>
            </a:r>
            <a:r>
              <a:rPr lang="en-US" dirty="0" smtClean="0"/>
              <a:t>r who say that NASA’s films of the moon landing are fake </a:t>
            </a:r>
          </a:p>
          <a:p>
            <a:r>
              <a:rPr lang="en-US" dirty="0" smtClean="0"/>
              <a:t>The fact that Foucault is not a linguistic idealist </a:t>
            </a:r>
          </a:p>
          <a:p>
            <a:pPr lvl="1"/>
            <a:r>
              <a:rPr lang="en-US" dirty="0"/>
              <a:t>b</a:t>
            </a:r>
            <a:r>
              <a:rPr lang="en-US" dirty="0" smtClean="0"/>
              <a:t>elies the facile opposition of Searle and Foucault as divided by their conceptions of truth and its existential implications</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89</a:t>
            </a:fld>
            <a:endParaRPr lang="en-US"/>
          </a:p>
        </p:txBody>
      </p:sp>
    </p:spTree>
    <p:extLst>
      <p:ext uri="{BB962C8B-B14F-4D97-AF65-F5344CB8AC3E}">
        <p14:creationId xmlns:p14="http://schemas.microsoft.com/office/powerpoint/2010/main" val="288543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times for the correspondence theory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analytic philosophy “</a:t>
            </a:r>
            <a:r>
              <a:rPr lang="en-US" dirty="0" err="1" smtClean="0"/>
              <a:t>correspondism</a:t>
            </a:r>
            <a:r>
              <a:rPr lang="en-US" dirty="0" smtClean="0"/>
              <a:t>” “has come upon hard times.”</a:t>
            </a:r>
          </a:p>
          <a:p>
            <a:pPr lvl="1"/>
            <a:r>
              <a:rPr lang="en-US" dirty="0" smtClean="0"/>
              <a:t>Searle “seems to be resuscitating the old correspondence theory of truth” (Nick </a:t>
            </a:r>
            <a:r>
              <a:rPr lang="en-US" dirty="0" err="1" smtClean="0"/>
              <a:t>Fotion</a:t>
            </a:r>
            <a:r>
              <a:rPr lang="en-US" dirty="0" smtClean="0"/>
              <a:t>, Searle, 2000)</a:t>
            </a:r>
          </a:p>
          <a:p>
            <a:r>
              <a:rPr lang="en-US" dirty="0" smtClean="0"/>
              <a:t>See “</a:t>
            </a:r>
            <a:r>
              <a:rPr lang="en-US" dirty="0" err="1" smtClean="0"/>
              <a:t>Rorty</a:t>
            </a:r>
            <a:r>
              <a:rPr lang="en-US" dirty="0" smtClean="0"/>
              <a:t> v. Searle, at Last: A Debate” </a:t>
            </a:r>
            <a:r>
              <a:rPr lang="en-US" i="1" dirty="0" smtClean="0"/>
              <a:t>Logos</a:t>
            </a:r>
            <a:r>
              <a:rPr lang="en-US" dirty="0" smtClean="0"/>
              <a:t>, 2, no. 3 (1999)</a:t>
            </a:r>
          </a:p>
          <a:p>
            <a:pPr lvl="1"/>
            <a:r>
              <a:rPr lang="en-US" dirty="0" err="1" smtClean="0"/>
              <a:t>Rorty</a:t>
            </a:r>
            <a:r>
              <a:rPr lang="en-US" dirty="0" smtClean="0"/>
              <a:t> rejects the correspondence theory because we do not understand the alleged relation of correspondence</a:t>
            </a:r>
          </a:p>
          <a:p>
            <a:pPr lvl="2"/>
            <a:r>
              <a:rPr lang="en-US" dirty="0" smtClean="0"/>
              <a:t>What do sentences correspond to?</a:t>
            </a:r>
          </a:p>
          <a:p>
            <a:pPr lvl="2"/>
            <a:r>
              <a:rPr lang="en-US" dirty="0" smtClean="0"/>
              <a:t>A complex object (since sentences are complex)?</a:t>
            </a:r>
          </a:p>
          <a:p>
            <a:pPr lvl="2"/>
            <a:r>
              <a:rPr lang="en-US" dirty="0" smtClean="0"/>
              <a:t>A linguistic entity (if language corresponds to something else it must be linguistic too)</a:t>
            </a:r>
          </a:p>
        </p:txBody>
      </p:sp>
      <p:sp>
        <p:nvSpPr>
          <p:cNvPr id="4" name="Slide Number Placeholder 3"/>
          <p:cNvSpPr>
            <a:spLocks noGrp="1"/>
          </p:cNvSpPr>
          <p:nvPr>
            <p:ph type="sldNum" sz="quarter" idx="12"/>
          </p:nvPr>
        </p:nvSpPr>
        <p:spPr/>
        <p:txBody>
          <a:bodyPr/>
          <a:lstStyle/>
          <a:p>
            <a:fld id="{16FBAE34-108B-4256-A6F0-223F0DE40DFE}" type="slidenum">
              <a:rPr lang="en-US" smtClean="0"/>
              <a:t>9</a:t>
            </a:fld>
            <a:endParaRPr lang="en-US"/>
          </a:p>
        </p:txBody>
      </p:sp>
    </p:spTree>
    <p:extLst>
      <p:ext uri="{BB962C8B-B14F-4D97-AF65-F5344CB8AC3E}">
        <p14:creationId xmlns:p14="http://schemas.microsoft.com/office/powerpoint/2010/main" val="8042110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more complicated picture</a:t>
            </a:r>
            <a:endParaRPr lang="en-US" dirty="0"/>
          </a:p>
        </p:txBody>
      </p:sp>
      <p:sp>
        <p:nvSpPr>
          <p:cNvPr id="3" name="Content Placeholder 2"/>
          <p:cNvSpPr>
            <a:spLocks noGrp="1"/>
          </p:cNvSpPr>
          <p:nvPr>
            <p:ph idx="1"/>
          </p:nvPr>
        </p:nvSpPr>
        <p:spPr/>
        <p:txBody>
          <a:bodyPr>
            <a:normAutofit/>
          </a:bodyPr>
          <a:lstStyle/>
          <a:p>
            <a:r>
              <a:rPr lang="en-US" dirty="0" smtClean="0"/>
              <a:t>Once this easy division becomes suspect</a:t>
            </a:r>
          </a:p>
          <a:p>
            <a:pPr lvl="1"/>
            <a:r>
              <a:rPr lang="en-US" dirty="0"/>
              <a:t>s</a:t>
            </a:r>
            <a:r>
              <a:rPr lang="en-US" dirty="0" smtClean="0"/>
              <a:t>o does the more complex one in which Searle and Foucault philosophize in incompatible ways</a:t>
            </a:r>
          </a:p>
          <a:p>
            <a:pPr lvl="1"/>
            <a:r>
              <a:rPr lang="en-US" dirty="0"/>
              <a:t>a</a:t>
            </a:r>
            <a:r>
              <a:rPr lang="en-US" dirty="0" smtClean="0"/>
              <a:t>s determined by their respective historical intellectual antecedents and contexts</a:t>
            </a:r>
          </a:p>
          <a:p>
            <a:r>
              <a:rPr lang="en-US" dirty="0" smtClean="0"/>
              <a:t>The picture of Searle as model analytical philosopher and Foucault as model Continental</a:t>
            </a:r>
          </a:p>
          <a:p>
            <a:pPr lvl="1"/>
            <a:r>
              <a:rPr lang="en-US" dirty="0"/>
              <a:t>i</a:t>
            </a:r>
            <a:r>
              <a:rPr lang="en-US" dirty="0" smtClean="0"/>
              <a:t>s more complicated than their different accounts of truth</a:t>
            </a:r>
          </a:p>
        </p:txBody>
      </p:sp>
      <p:sp>
        <p:nvSpPr>
          <p:cNvPr id="4" name="Slide Number Placeholder 3"/>
          <p:cNvSpPr>
            <a:spLocks noGrp="1"/>
          </p:cNvSpPr>
          <p:nvPr>
            <p:ph type="sldNum" sz="quarter" idx="12"/>
          </p:nvPr>
        </p:nvSpPr>
        <p:spPr/>
        <p:txBody>
          <a:bodyPr/>
          <a:lstStyle/>
          <a:p>
            <a:fld id="{16FBAE34-108B-4256-A6F0-223F0DE40DFE}" type="slidenum">
              <a:rPr lang="en-US" smtClean="0"/>
              <a:t>90</a:t>
            </a:fld>
            <a:endParaRPr lang="en-US"/>
          </a:p>
        </p:txBody>
      </p:sp>
    </p:spTree>
    <p:extLst>
      <p:ext uri="{BB962C8B-B14F-4D97-AF65-F5344CB8AC3E}">
        <p14:creationId xmlns:p14="http://schemas.microsoft.com/office/powerpoint/2010/main" val="25387384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justification comes to an end</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These accounts are connected to how each thinks language and belief relate to the world</a:t>
            </a:r>
          </a:p>
          <a:p>
            <a:pPr lvl="1"/>
            <a:r>
              <a:rPr lang="en-US" dirty="0" smtClean="0"/>
              <a:t>the </a:t>
            </a:r>
            <a:r>
              <a:rPr lang="en-US" dirty="0"/>
              <a:t>mind-independent reality that both accept</a:t>
            </a:r>
          </a:p>
          <a:p>
            <a:r>
              <a:rPr lang="en-US" dirty="0" smtClean="0"/>
              <a:t>This issue is captured in Nagel’s question of “where … justification comes to an end.”</a:t>
            </a:r>
          </a:p>
          <a:p>
            <a:r>
              <a:rPr lang="en-US" dirty="0" smtClean="0"/>
              <a:t>Searle takes it as coming to an end in comparisons of beliefs and sentences to “the facts”</a:t>
            </a:r>
          </a:p>
          <a:p>
            <a:pPr lvl="1"/>
            <a:r>
              <a:rPr lang="en-US" dirty="0"/>
              <a:t>a</a:t>
            </a:r>
            <a:r>
              <a:rPr lang="en-US" dirty="0" smtClean="0"/>
              <a:t>nd so he cannot take conceptual relativism seriously</a:t>
            </a:r>
          </a:p>
          <a:p>
            <a:pPr lvl="1"/>
            <a:r>
              <a:rPr lang="en-US" dirty="0"/>
              <a:t>t</a:t>
            </a:r>
            <a:r>
              <a:rPr lang="en-US" dirty="0" smtClean="0"/>
              <a:t>rivializing it as using different measurement systems and/or differently focused descriptions</a:t>
            </a:r>
          </a:p>
        </p:txBody>
      </p:sp>
      <p:sp>
        <p:nvSpPr>
          <p:cNvPr id="4" name="Slide Number Placeholder 3"/>
          <p:cNvSpPr>
            <a:spLocks noGrp="1"/>
          </p:cNvSpPr>
          <p:nvPr>
            <p:ph type="sldNum" sz="quarter" idx="12"/>
          </p:nvPr>
        </p:nvSpPr>
        <p:spPr/>
        <p:txBody>
          <a:bodyPr/>
          <a:lstStyle/>
          <a:p>
            <a:fld id="{16FBAE34-108B-4256-A6F0-223F0DE40DFE}" type="slidenum">
              <a:rPr lang="en-US" smtClean="0"/>
              <a:t>91</a:t>
            </a:fld>
            <a:endParaRPr lang="en-US"/>
          </a:p>
        </p:txBody>
      </p:sp>
    </p:spTree>
    <p:extLst>
      <p:ext uri="{BB962C8B-B14F-4D97-AF65-F5344CB8AC3E}">
        <p14:creationId xmlns:p14="http://schemas.microsoft.com/office/powerpoint/2010/main" val="23592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just look and see?</a:t>
            </a:r>
            <a:endParaRPr lang="en-US" dirty="0"/>
          </a:p>
        </p:txBody>
      </p:sp>
      <p:sp>
        <p:nvSpPr>
          <p:cNvPr id="3" name="Content Placeholder 2"/>
          <p:cNvSpPr>
            <a:spLocks noGrp="1"/>
          </p:cNvSpPr>
          <p:nvPr>
            <p:ph idx="1"/>
          </p:nvPr>
        </p:nvSpPr>
        <p:spPr/>
        <p:txBody>
          <a:bodyPr>
            <a:normAutofit fontScale="92500"/>
          </a:bodyPr>
          <a:lstStyle/>
          <a:p>
            <a:r>
              <a:rPr lang="en-US" dirty="0" smtClean="0"/>
              <a:t>For Searle, the mind-independent world is immediately evident</a:t>
            </a:r>
          </a:p>
          <a:p>
            <a:pPr lvl="1"/>
            <a:r>
              <a:rPr lang="en-US" dirty="0" smtClean="0"/>
              <a:t>All </a:t>
            </a:r>
            <a:r>
              <a:rPr lang="en-US" dirty="0"/>
              <a:t>that is required is that we just </a:t>
            </a:r>
            <a:r>
              <a:rPr lang="en-US" i="1" dirty="0"/>
              <a:t>look and see </a:t>
            </a:r>
            <a:endParaRPr lang="en-US" i="1" dirty="0" smtClean="0"/>
          </a:p>
          <a:p>
            <a:pPr lvl="1"/>
            <a:r>
              <a:rPr lang="en-US" dirty="0" smtClean="0"/>
              <a:t>whether </a:t>
            </a:r>
            <a:r>
              <a:rPr lang="en-US" dirty="0"/>
              <a:t>what we think and say corresponds to how things </a:t>
            </a:r>
            <a:r>
              <a:rPr lang="en-US" dirty="0" smtClean="0"/>
              <a:t>are</a:t>
            </a:r>
          </a:p>
          <a:p>
            <a:r>
              <a:rPr lang="en-US" dirty="0" smtClean="0"/>
              <a:t>If the correspondence theory is the condition of intelligibility</a:t>
            </a:r>
          </a:p>
          <a:p>
            <a:pPr lvl="1"/>
            <a:r>
              <a:rPr lang="en-US" dirty="0"/>
              <a:t>w</a:t>
            </a:r>
            <a:r>
              <a:rPr lang="en-US" dirty="0" smtClean="0"/>
              <a:t>hat other conception of truth could there be?</a:t>
            </a:r>
          </a:p>
          <a:p>
            <a:r>
              <a:rPr lang="en-US" dirty="0"/>
              <a:t>For Foucault, how can we just look and see what is there</a:t>
            </a:r>
          </a:p>
          <a:p>
            <a:pPr lvl="1"/>
            <a:r>
              <a:rPr lang="en-US" dirty="0"/>
              <a:t>independently of our histories, our practices, the whole conceptual structure that defines who we are at any given moment</a:t>
            </a:r>
          </a:p>
          <a:p>
            <a:pPr lvl="1"/>
            <a:r>
              <a:rPr lang="en-US" dirty="0" smtClean="0"/>
              <a:t>and </a:t>
            </a:r>
            <a:r>
              <a:rPr lang="en-US" dirty="0"/>
              <a:t>how the world is disposed for us as the subjects we </a:t>
            </a:r>
            <a:r>
              <a:rPr lang="en-US" dirty="0" smtClean="0"/>
              <a:t>are?</a:t>
            </a:r>
            <a:endParaRPr lang="en-US" dirty="0"/>
          </a:p>
          <a:p>
            <a:pPr marL="0" indent="0">
              <a:buNone/>
            </a:pP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92</a:t>
            </a:fld>
            <a:endParaRPr lang="en-US"/>
          </a:p>
        </p:txBody>
      </p:sp>
    </p:spTree>
    <p:extLst>
      <p:ext uri="{BB962C8B-B14F-4D97-AF65-F5344CB8AC3E}">
        <p14:creationId xmlns:p14="http://schemas.microsoft.com/office/powerpoint/2010/main" val="9251056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Bestowing status on a proposition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Searle justification ends in successful comparison</a:t>
            </a:r>
          </a:p>
          <a:p>
            <a:pPr lvl="1"/>
            <a:r>
              <a:rPr lang="en-US" dirty="0" smtClean="0"/>
              <a:t>But it is unclear what is compared</a:t>
            </a:r>
          </a:p>
          <a:p>
            <a:pPr lvl="1"/>
            <a:r>
              <a:rPr lang="en-US" dirty="0"/>
              <a:t>w</a:t>
            </a:r>
            <a:r>
              <a:rPr lang="en-US" dirty="0" smtClean="0"/>
              <a:t>hat are the “facts” against which beliefs and sentences are </a:t>
            </a:r>
            <a:r>
              <a:rPr lang="en-US" dirty="0" smtClean="0"/>
              <a:t>checked</a:t>
            </a:r>
          </a:p>
          <a:p>
            <a:pPr lvl="1"/>
            <a:r>
              <a:rPr lang="en-US" dirty="0" smtClean="0"/>
              <a:t>[E.g., you look through the telescope and see that moons circling Jupiter—verifying Galileo’s Copernican astronomy</a:t>
            </a:r>
            <a:endParaRPr lang="en-US" dirty="0" smtClean="0"/>
          </a:p>
          <a:p>
            <a:r>
              <a:rPr lang="en-US" dirty="0"/>
              <a:t>For Foucault, justification ends—but only for a time—in </a:t>
            </a:r>
            <a:r>
              <a:rPr lang="en-US" i="1" dirty="0"/>
              <a:t>acceptance</a:t>
            </a:r>
            <a:r>
              <a:rPr lang="en-US" dirty="0"/>
              <a:t> of a discursive move</a:t>
            </a:r>
          </a:p>
          <a:p>
            <a:pPr lvl="1"/>
            <a:r>
              <a:rPr lang="en-US" dirty="0"/>
              <a:t>in bestowing a certain status on a proposition</a:t>
            </a:r>
          </a:p>
          <a:p>
            <a:pPr lvl="1"/>
            <a:r>
              <a:rPr lang="en-US" dirty="0"/>
              <a:t>in the incorporation of that proposition in a regime of </a:t>
            </a:r>
            <a:r>
              <a:rPr lang="en-US" dirty="0" smtClean="0"/>
              <a:t>truth</a:t>
            </a:r>
          </a:p>
          <a:p>
            <a:pPr lvl="1"/>
            <a:r>
              <a:rPr lang="en-US" dirty="0" smtClean="0"/>
              <a:t>[The defenders of the old pre-Copernican regime see the same movement but regard it as just another anomaly within the geocentric theory]</a:t>
            </a:r>
            <a:endParaRPr lang="en-US" dirty="0" smtClean="0"/>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93</a:t>
            </a:fld>
            <a:endParaRPr lang="en-US"/>
          </a:p>
        </p:txBody>
      </p:sp>
    </p:spTree>
    <p:extLst>
      <p:ext uri="{BB962C8B-B14F-4D97-AF65-F5344CB8AC3E}">
        <p14:creationId xmlns:p14="http://schemas.microsoft.com/office/powerpoint/2010/main" val="7038206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main focus: truth, or coherence?</a:t>
            </a:r>
            <a:endParaRPr lang="en-US" dirty="0"/>
          </a:p>
        </p:txBody>
      </p:sp>
      <p:sp>
        <p:nvSpPr>
          <p:cNvPr id="3" name="Content Placeholder 2"/>
          <p:cNvSpPr>
            <a:spLocks noGrp="1"/>
          </p:cNvSpPr>
          <p:nvPr>
            <p:ph idx="1"/>
          </p:nvPr>
        </p:nvSpPr>
        <p:spPr/>
        <p:txBody>
          <a:bodyPr/>
          <a:lstStyle/>
          <a:p>
            <a:r>
              <a:rPr lang="en-US" dirty="0" smtClean="0"/>
              <a:t>This difference captures something basic to the difference between analytic and Continental thought</a:t>
            </a:r>
          </a:p>
          <a:p>
            <a:r>
              <a:rPr lang="en-US" dirty="0" smtClean="0"/>
              <a:t>For Searle et al </a:t>
            </a:r>
            <a:r>
              <a:rPr lang="en-US" i="1" dirty="0" smtClean="0"/>
              <a:t>truth</a:t>
            </a:r>
            <a:r>
              <a:rPr lang="en-US" dirty="0" smtClean="0"/>
              <a:t> is the main focus</a:t>
            </a:r>
          </a:p>
          <a:p>
            <a:pPr lvl="1"/>
            <a:r>
              <a:rPr lang="en-US" dirty="0"/>
              <a:t>c</a:t>
            </a:r>
            <a:r>
              <a:rPr lang="en-US" dirty="0" smtClean="0"/>
              <a:t>onceived as accurate representation</a:t>
            </a:r>
          </a:p>
          <a:p>
            <a:pPr lvl="1"/>
            <a:r>
              <a:rPr lang="en-US" dirty="0"/>
              <a:t>w</a:t>
            </a:r>
            <a:r>
              <a:rPr lang="en-US" dirty="0" smtClean="0"/>
              <a:t>ith justification as likening representations to their originals</a:t>
            </a:r>
          </a:p>
          <a:p>
            <a:r>
              <a:rPr lang="en-US" dirty="0" smtClean="0"/>
              <a:t>For Foucault </a:t>
            </a:r>
            <a:r>
              <a:rPr lang="en-US" i="1" dirty="0" smtClean="0"/>
              <a:t>et al </a:t>
            </a:r>
            <a:r>
              <a:rPr lang="en-US" dirty="0" smtClean="0"/>
              <a:t>there can be no such likening</a:t>
            </a:r>
          </a:p>
          <a:p>
            <a:pPr lvl="1"/>
            <a:r>
              <a:rPr lang="en-US" dirty="0" smtClean="0"/>
              <a:t>So </a:t>
            </a:r>
            <a:r>
              <a:rPr lang="en-US" i="1" dirty="0" smtClean="0"/>
              <a:t>assimilation</a:t>
            </a:r>
            <a:r>
              <a:rPr lang="en-US" dirty="0" smtClean="0"/>
              <a:t> and </a:t>
            </a:r>
            <a:r>
              <a:rPr lang="en-US" i="1" dirty="0" smtClean="0"/>
              <a:t>coherence</a:t>
            </a:r>
            <a:r>
              <a:rPr lang="en-US" dirty="0" smtClean="0"/>
              <a:t> are the focal points</a:t>
            </a:r>
          </a:p>
          <a:p>
            <a:pPr lvl="1"/>
            <a:r>
              <a:rPr lang="en-US" dirty="0"/>
              <a:t>a</a:t>
            </a:r>
            <a:r>
              <a:rPr lang="en-US" dirty="0" smtClean="0"/>
              <a:t>nd justification is a matter of discursive practices and historical subjectivity</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94</a:t>
            </a:fld>
            <a:endParaRPr lang="en-US"/>
          </a:p>
        </p:txBody>
      </p:sp>
    </p:spTree>
    <p:extLst>
      <p:ext uri="{BB962C8B-B14F-4D97-AF65-F5344CB8AC3E}">
        <p14:creationId xmlns:p14="http://schemas.microsoft.com/office/powerpoint/2010/main" val="3941262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as omnipresent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Continental philosophers the point is not to compare representations to anything</a:t>
            </a:r>
          </a:p>
          <a:p>
            <a:pPr lvl="1"/>
            <a:r>
              <a:rPr lang="en-US" dirty="0" smtClean="0"/>
              <a:t>But to “look at the world critically with the intention of identifying some sort of transformation, whether personal or collective.” (Critchley)</a:t>
            </a:r>
          </a:p>
          <a:p>
            <a:r>
              <a:rPr lang="en-US" dirty="0" smtClean="0"/>
              <a:t>For Searle, the point is </a:t>
            </a:r>
          </a:p>
          <a:p>
            <a:pPr lvl="1"/>
            <a:r>
              <a:rPr lang="en-US" i="1" dirty="0" smtClean="0"/>
              <a:t>“getting it right”</a:t>
            </a:r>
          </a:p>
          <a:p>
            <a:r>
              <a:rPr lang="en-US" dirty="0" smtClean="0"/>
              <a:t>But Foucault and </a:t>
            </a:r>
            <a:r>
              <a:rPr lang="en-US" dirty="0" err="1" smtClean="0"/>
              <a:t>Rorty</a:t>
            </a:r>
            <a:r>
              <a:rPr lang="en-US" dirty="0" smtClean="0"/>
              <a:t> see language as omnipresent</a:t>
            </a:r>
          </a:p>
          <a:p>
            <a:pPr lvl="1"/>
            <a:r>
              <a:rPr lang="en-US" dirty="0"/>
              <a:t>s</a:t>
            </a:r>
            <a:r>
              <a:rPr lang="en-US" dirty="0" smtClean="0"/>
              <a:t>tructuring every aspect of our individual and collective awareness</a:t>
            </a:r>
          </a:p>
          <a:p>
            <a:pPr lvl="1"/>
            <a:r>
              <a:rPr lang="en-US" dirty="0" smtClean="0"/>
              <a:t>and inescapable</a:t>
            </a:r>
          </a:p>
          <a:p>
            <a:r>
              <a:rPr lang="en-US" dirty="0" smtClean="0"/>
              <a:t>For Foucault what matters is </a:t>
            </a:r>
          </a:p>
          <a:p>
            <a:pPr lvl="1"/>
            <a:r>
              <a:rPr lang="en-US" i="1" dirty="0" smtClean="0"/>
              <a:t>grasping where language has brought us and where it might take us</a:t>
            </a:r>
          </a:p>
          <a:p>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95</a:t>
            </a:fld>
            <a:endParaRPr lang="en-US"/>
          </a:p>
        </p:txBody>
      </p:sp>
    </p:spTree>
    <p:extLst>
      <p:ext uri="{BB962C8B-B14F-4D97-AF65-F5344CB8AC3E}">
        <p14:creationId xmlns:p14="http://schemas.microsoft.com/office/powerpoint/2010/main" val="35320431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crux</a:t>
            </a:r>
            <a:endParaRPr lang="en-US" dirty="0"/>
          </a:p>
        </p:txBody>
      </p:sp>
      <p:sp>
        <p:nvSpPr>
          <p:cNvPr id="3" name="Content Placeholder 2"/>
          <p:cNvSpPr>
            <a:spLocks noGrp="1"/>
          </p:cNvSpPr>
          <p:nvPr>
            <p:ph idx="1"/>
          </p:nvPr>
        </p:nvSpPr>
        <p:spPr/>
        <p:txBody>
          <a:bodyPr>
            <a:normAutofit/>
          </a:bodyPr>
          <a:lstStyle/>
          <a:p>
            <a:r>
              <a:rPr lang="en-US" dirty="0" smtClean="0"/>
              <a:t>The crux of the issue: not truth per se, but how truth works</a:t>
            </a:r>
          </a:p>
          <a:p>
            <a:pPr lvl="1"/>
            <a:r>
              <a:rPr lang="en-US" dirty="0" smtClean="0"/>
              <a:t>And that is determined by </a:t>
            </a:r>
            <a:r>
              <a:rPr lang="en-US" dirty="0" smtClean="0"/>
              <a:t>what is thought to be a sufficient </a:t>
            </a:r>
            <a:r>
              <a:rPr lang="en-US" dirty="0" smtClean="0"/>
              <a:t>reason to hold a belief or to make or accept an </a:t>
            </a:r>
            <a:r>
              <a:rPr lang="en-US" dirty="0" smtClean="0"/>
              <a:t>assertion</a:t>
            </a:r>
          </a:p>
          <a:p>
            <a:pPr lvl="2"/>
            <a:r>
              <a:rPr lang="en-US" dirty="0" smtClean="0"/>
              <a:t>E.g., I see the sun come up in the morning. Is that a sufficient reason to believe that the sun really does come up, circle around the earth, etc.?</a:t>
            </a:r>
            <a:endParaRPr lang="en-US" dirty="0" smtClean="0"/>
          </a:p>
          <a:p>
            <a:pPr lvl="1"/>
            <a:r>
              <a:rPr lang="en-US" dirty="0" smtClean="0"/>
              <a:t>And that is determined by how we conceive of our access or relation to the </a:t>
            </a:r>
            <a:r>
              <a:rPr lang="en-US" dirty="0" smtClean="0"/>
              <a:t>world</a:t>
            </a:r>
          </a:p>
          <a:p>
            <a:pPr lvl="2"/>
            <a:r>
              <a:rPr lang="en-US" dirty="0" smtClean="0"/>
              <a:t>E.g., do I directly relate to the way things are in sensation, </a:t>
            </a:r>
          </a:p>
          <a:p>
            <a:pPr lvl="2"/>
            <a:r>
              <a:rPr lang="en-US" dirty="0" smtClean="0"/>
              <a:t>or do I do this indirectly, through the mediation of concepts?</a:t>
            </a:r>
            <a:endParaRPr lang="en-US" dirty="0" smtClean="0"/>
          </a:p>
        </p:txBody>
      </p:sp>
      <p:sp>
        <p:nvSpPr>
          <p:cNvPr id="4" name="Slide Number Placeholder 3"/>
          <p:cNvSpPr>
            <a:spLocks noGrp="1"/>
          </p:cNvSpPr>
          <p:nvPr>
            <p:ph type="sldNum" sz="quarter" idx="12"/>
          </p:nvPr>
        </p:nvSpPr>
        <p:spPr/>
        <p:txBody>
          <a:bodyPr/>
          <a:lstStyle/>
          <a:p>
            <a:fld id="{16FBAE34-108B-4256-A6F0-223F0DE40DFE}" type="slidenum">
              <a:rPr lang="en-US" smtClean="0"/>
              <a:t>96</a:t>
            </a:fld>
            <a:endParaRPr lang="en-US"/>
          </a:p>
        </p:txBody>
      </p:sp>
    </p:spTree>
    <p:extLst>
      <p:ext uri="{BB962C8B-B14F-4D97-AF65-F5344CB8AC3E}">
        <p14:creationId xmlns:p14="http://schemas.microsoft.com/office/powerpoint/2010/main" val="4774508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Searle is right in a general way</a:t>
            </a:r>
          </a:p>
        </p:txBody>
      </p:sp>
      <p:sp>
        <p:nvSpPr>
          <p:cNvPr id="3" name="Content Placeholder 2"/>
          <p:cNvSpPr>
            <a:spLocks noGrp="1"/>
          </p:cNvSpPr>
          <p:nvPr>
            <p:ph idx="1"/>
          </p:nvPr>
        </p:nvSpPr>
        <p:spPr/>
        <p:txBody>
          <a:bodyPr/>
          <a:lstStyle/>
          <a:p>
            <a:r>
              <a:rPr lang="en-US" dirty="0"/>
              <a:t>Searle is right in a general way that realism is a condition of intelligibility:</a:t>
            </a:r>
          </a:p>
          <a:p>
            <a:pPr lvl="1"/>
            <a:r>
              <a:rPr lang="en-US" dirty="0"/>
              <a:t>that we take something to be the case independently of us</a:t>
            </a:r>
          </a:p>
          <a:p>
            <a:pPr lvl="1"/>
            <a:r>
              <a:rPr lang="en-US" dirty="0"/>
              <a:t>if we are to play the reason game at all</a:t>
            </a:r>
          </a:p>
          <a:p>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97</a:t>
            </a:fld>
            <a:endParaRPr lang="en-US"/>
          </a:p>
        </p:txBody>
      </p:sp>
    </p:spTree>
    <p:extLst>
      <p:ext uri="{BB962C8B-B14F-4D97-AF65-F5344CB8AC3E}">
        <p14:creationId xmlns:p14="http://schemas.microsoft.com/office/powerpoint/2010/main" val="16638712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then we must shift the focus</a:t>
            </a:r>
            <a:endParaRPr lang="en-US" dirty="0"/>
          </a:p>
        </p:txBody>
      </p:sp>
      <p:sp>
        <p:nvSpPr>
          <p:cNvPr id="3" name="Content Placeholder 2"/>
          <p:cNvSpPr>
            <a:spLocks noGrp="1"/>
          </p:cNvSpPr>
          <p:nvPr>
            <p:ph idx="1"/>
          </p:nvPr>
        </p:nvSpPr>
        <p:spPr/>
        <p:txBody>
          <a:bodyPr/>
          <a:lstStyle/>
          <a:p>
            <a:r>
              <a:rPr lang="en-US" dirty="0" smtClean="0"/>
              <a:t>But when we shift the focus from truth itself </a:t>
            </a:r>
          </a:p>
          <a:p>
            <a:pPr lvl="1"/>
            <a:r>
              <a:rPr lang="en-US" dirty="0"/>
              <a:t>t</a:t>
            </a:r>
            <a:r>
              <a:rPr lang="en-US" dirty="0" smtClean="0"/>
              <a:t>o our reasons for holding something true</a:t>
            </a:r>
          </a:p>
          <a:p>
            <a:pPr lvl="1"/>
            <a:r>
              <a:rPr lang="en-US" dirty="0"/>
              <a:t>t</a:t>
            </a:r>
            <a:r>
              <a:rPr lang="en-US" dirty="0" smtClean="0"/>
              <a:t>he key point has to do with our relation to the world</a:t>
            </a:r>
          </a:p>
          <a:p>
            <a:r>
              <a:rPr lang="en-US" dirty="0" smtClean="0"/>
              <a:t>And this is most succinctly expressed by Davidson</a:t>
            </a:r>
          </a:p>
          <a:p>
            <a:pPr lvl="1"/>
            <a:r>
              <a:rPr lang="en-US" dirty="0"/>
              <a:t>w</a:t>
            </a:r>
            <a:r>
              <a:rPr lang="en-US" dirty="0" smtClean="0"/>
              <a:t>ho said that nothing can count as a reason for holding a belief except another belief</a:t>
            </a:r>
          </a:p>
          <a:p>
            <a:pPr lvl="1"/>
            <a:r>
              <a:rPr lang="en-US" dirty="0" smtClean="0"/>
              <a:t>And rejects “as unintelligible the request for a ground or source of justification of another ilk”</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98</a:t>
            </a:fld>
            <a:endParaRPr lang="en-US"/>
          </a:p>
        </p:txBody>
      </p:sp>
    </p:spTree>
    <p:extLst>
      <p:ext uri="{BB962C8B-B14F-4D97-AF65-F5344CB8AC3E}">
        <p14:creationId xmlns:p14="http://schemas.microsoft.com/office/powerpoint/2010/main" val="29382473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penetrates “reality”</a:t>
            </a:r>
            <a:endParaRPr lang="en-US" dirty="0"/>
          </a:p>
        </p:txBody>
      </p:sp>
      <p:sp>
        <p:nvSpPr>
          <p:cNvPr id="3" name="Content Placeholder 2"/>
          <p:cNvSpPr>
            <a:spLocks noGrp="1"/>
          </p:cNvSpPr>
          <p:nvPr>
            <p:ph idx="1"/>
          </p:nvPr>
        </p:nvSpPr>
        <p:spPr/>
        <p:txBody>
          <a:bodyPr/>
          <a:lstStyle/>
          <a:p>
            <a:r>
              <a:rPr lang="en-US" dirty="0" smtClean="0"/>
              <a:t>This is because of the ubiquity of language and perspective, </a:t>
            </a:r>
          </a:p>
          <a:p>
            <a:pPr lvl="1"/>
            <a:r>
              <a:rPr lang="en-US" dirty="0" smtClean="0"/>
              <a:t>as expressed by another icon of analytic philosophy, Putnam, who says that </a:t>
            </a:r>
          </a:p>
          <a:p>
            <a:pPr lvl="1"/>
            <a:r>
              <a:rPr lang="en-US" dirty="0" smtClean="0"/>
              <a:t>“elements of what we call ‘language’ or ‘mind’ penetrate so deeply into what we call ‘reality’ that the very project of representing ourselves as being ‘mappers’ of something ‘language-independent’ is fatally compromised from the start. Like Relativism, but in a different way, Realism is an impossible attempt to view the world from Nowhere.”</a:t>
            </a:r>
            <a:endParaRPr lang="en-US" dirty="0"/>
          </a:p>
        </p:txBody>
      </p:sp>
      <p:sp>
        <p:nvSpPr>
          <p:cNvPr id="4" name="Slide Number Placeholder 3"/>
          <p:cNvSpPr>
            <a:spLocks noGrp="1"/>
          </p:cNvSpPr>
          <p:nvPr>
            <p:ph type="sldNum" sz="quarter" idx="12"/>
          </p:nvPr>
        </p:nvSpPr>
        <p:spPr/>
        <p:txBody>
          <a:bodyPr/>
          <a:lstStyle/>
          <a:p>
            <a:fld id="{16FBAE34-108B-4256-A6F0-223F0DE40DFE}" type="slidenum">
              <a:rPr lang="en-US" smtClean="0"/>
              <a:t>99</a:t>
            </a:fld>
            <a:endParaRPr lang="en-US"/>
          </a:p>
        </p:txBody>
      </p:sp>
    </p:spTree>
    <p:extLst>
      <p:ext uri="{BB962C8B-B14F-4D97-AF65-F5344CB8AC3E}">
        <p14:creationId xmlns:p14="http://schemas.microsoft.com/office/powerpoint/2010/main" val="1764530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10201</Words>
  <Application>Microsoft Office PowerPoint</Application>
  <PresentationFormat>Widescreen</PresentationFormat>
  <Paragraphs>965</Paragraphs>
  <Slides>119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119</vt:i4>
      </vt:variant>
    </vt:vector>
  </HeadingPairs>
  <TitlesOfParts>
    <vt:vector size="126" baseType="lpstr">
      <vt:lpstr>Arial</vt:lpstr>
      <vt:lpstr>Calibri</vt:lpstr>
      <vt:lpstr>Calibri Light</vt:lpstr>
      <vt:lpstr>Courier</vt:lpstr>
      <vt:lpstr>Times New Roman</vt:lpstr>
      <vt:lpstr>Wingdings</vt:lpstr>
      <vt:lpstr>Office Theme</vt:lpstr>
      <vt:lpstr>Correspondence, Construction, and Realism The Case of Searle and Foucault</vt:lpstr>
      <vt:lpstr>Correspondence or constructive?</vt:lpstr>
      <vt:lpstr>Two opposing thinkers</vt:lpstr>
      <vt:lpstr>Agreement between Foucault and Donaldson</vt:lpstr>
      <vt:lpstr>What makes a statement true?</vt:lpstr>
      <vt:lpstr>How relevant is the world to truth?</vt:lpstr>
      <vt:lpstr>Foucault is not a solipsist</vt:lpstr>
      <vt:lpstr>Searle’s correspondism</vt:lpstr>
      <vt:lpstr>Hard times for the correspondence theory</vt:lpstr>
      <vt:lpstr>Things are what they are</vt:lpstr>
      <vt:lpstr>What makes a sentence true?</vt:lpstr>
      <vt:lpstr>[How can ideas represent material reality?]</vt:lpstr>
      <vt:lpstr>What does “fact” mean?</vt:lpstr>
      <vt:lpstr>Facts are non-linguistic</vt:lpstr>
      <vt:lpstr>[Use-mention fallacy]</vt:lpstr>
      <vt:lpstr>[Say “cheese”]</vt:lpstr>
      <vt:lpstr>Disquotation</vt:lpstr>
      <vt:lpstr>Left-hand, right-hand</vt:lpstr>
      <vt:lpstr>‘It is true that p’ and ‘p’</vt:lpstr>
      <vt:lpstr>Metalinguistic predicates</vt:lpstr>
      <vt:lpstr>Truth through power</vt:lpstr>
      <vt:lpstr>What is power?</vt:lpstr>
      <vt:lpstr>It’s an environment</vt:lpstr>
      <vt:lpstr>Truth is the currency of propositions</vt:lpstr>
      <vt:lpstr>Power acts blindly</vt:lpstr>
      <vt:lpstr>What what they do does</vt:lpstr>
      <vt:lpstr>Ideology and truth</vt:lpstr>
      <vt:lpstr>Pluralism of truth</vt:lpstr>
      <vt:lpstr>The regime of truth</vt:lpstr>
      <vt:lpstr>Moves in chess: what makes them true?</vt:lpstr>
      <vt:lpstr>Radically different perspectives</vt:lpstr>
      <vt:lpstr>Against Kant and Hegel, but for Nietzsche</vt:lpstr>
      <vt:lpstr>Blind man and the elephant</vt:lpstr>
      <vt:lpstr>Epistemological crises</vt:lpstr>
      <vt:lpstr>Experiential truth</vt:lpstr>
      <vt:lpstr>Going against the regime</vt:lpstr>
      <vt:lpstr>What about the world out there?</vt:lpstr>
      <vt:lpstr>It’s irrelevant</vt:lpstr>
      <vt:lpstr>Brute reality</vt:lpstr>
      <vt:lpstr>Bracketing the world?</vt:lpstr>
      <vt:lpstr>Five ways of speaking of truth</vt:lpstr>
      <vt:lpstr>Father Kant</vt:lpstr>
      <vt:lpstr>The implications of conceptualization</vt:lpstr>
      <vt:lpstr>Confronting words and things</vt:lpstr>
      <vt:lpstr>Going outside of our beliefs</vt:lpstr>
      <vt:lpstr>Invading the general culture</vt:lpstr>
      <vt:lpstr>PowerPoint Presentation</vt:lpstr>
      <vt:lpstr>[The perfect crime]</vt:lpstr>
      <vt:lpstr>(Bill) Clinton and Moral Relativism </vt:lpstr>
      <vt:lpstr>Our point of view … and reality</vt:lpstr>
      <vt:lpstr>At the bottom of everything?</vt:lpstr>
      <vt:lpstr>Justification is an imposition</vt:lpstr>
      <vt:lpstr>There is a real world out there</vt:lpstr>
      <vt:lpstr>A condition of intelligibility</vt:lpstr>
      <vt:lpstr>Access to external reality</vt:lpstr>
      <vt:lpstr>Different conceptual schemes</vt:lpstr>
      <vt:lpstr>Is heat a fluid or kinetic energy?</vt:lpstr>
      <vt:lpstr>Different ways of describing a country</vt:lpstr>
      <vt:lpstr>All true beliefs must be commensurable</vt:lpstr>
      <vt:lpstr>Descartes’ doubts</vt:lpstr>
      <vt:lpstr>[Does the sun rise in the morning? </vt:lpstr>
      <vt:lpstr>[Copernican revolution in philosophy]</vt:lpstr>
      <vt:lpstr>Everything does not come out of somebody’s head</vt:lpstr>
      <vt:lpstr>The world is … </vt:lpstr>
      <vt:lpstr>A mind-independent reality is not the standard of truth</vt:lpstr>
      <vt:lpstr>But is this a useful thing to say?</vt:lpstr>
      <vt:lpstr>Giving up reference</vt:lpstr>
      <vt:lpstr>Begging the question</vt:lpstr>
      <vt:lpstr>What there is does not determine truth</vt:lpstr>
      <vt:lpstr>Affirming brute reality is a move in discourse</vt:lpstr>
      <vt:lpstr>A daunting idea clarified</vt:lpstr>
      <vt:lpstr>The jury decides what is true</vt:lpstr>
      <vt:lpstr>[The Copenhagen interpretation of quantum mechanics]</vt:lpstr>
      <vt:lpstr>PowerPoint Presentation</vt:lpstr>
      <vt:lpstr>[Einstein: a risky game with truth]</vt:lpstr>
      <vt:lpstr>Truth is a status symbol</vt:lpstr>
      <vt:lpstr>Rorty and Foucault</vt:lpstr>
      <vt:lpstr>Science is not inevitable</vt:lpstr>
      <vt:lpstr>6.022×1023 is an inevitable achievement of science because reality just is this way</vt:lpstr>
      <vt:lpstr>There is only one world, not seventeen</vt:lpstr>
      <vt:lpstr>The Kantian noumenal realm</vt:lpstr>
      <vt:lpstr>The moons of Jupiter</vt:lpstr>
      <vt:lpstr>Shattering the crystalline spheres</vt:lpstr>
      <vt:lpstr>PowerPoint Presentation</vt:lpstr>
      <vt:lpstr>PowerPoint Presentation</vt:lpstr>
      <vt:lpstr>What can be said about the universe</vt:lpstr>
      <vt:lpstr>[The closed space of the Middle Ages]</vt:lpstr>
      <vt:lpstr>[The open space of the modern age]</vt:lpstr>
      <vt:lpstr>Going beyond a facile division</vt:lpstr>
      <vt:lpstr>A more complicated picture</vt:lpstr>
      <vt:lpstr>Where justification comes to an end</vt:lpstr>
      <vt:lpstr>Can we just look and see?</vt:lpstr>
      <vt:lpstr>Bestowing status on a proposition</vt:lpstr>
      <vt:lpstr>What is the main focus: truth, or coherence?</vt:lpstr>
      <vt:lpstr>Language as omnipresent</vt:lpstr>
      <vt:lpstr>The crux</vt:lpstr>
      <vt:lpstr>Searle is right in a general way</vt:lpstr>
      <vt:lpstr>But then we must shift the focus</vt:lpstr>
      <vt:lpstr>Mind penetrates “reality”</vt:lpstr>
      <vt:lpstr>Giving up easy labels</vt:lpstr>
      <vt:lpstr>Some (rhetorical) questions</vt:lpstr>
      <vt:lpstr>Searle’s “alternative” seems hollow, quaint</vt:lpstr>
      <vt:lpstr>Our intellectual age</vt:lpstr>
      <vt:lpstr>[Background history of philosophy]</vt:lpstr>
      <vt:lpstr>[Hume’s empiricism] </vt:lpstr>
      <vt:lpstr>PowerPoint Presentation</vt:lpstr>
      <vt:lpstr>[Is fire necessarily hot?]</vt:lpstr>
      <vt:lpstr>[Kant replies to Hume]</vt:lpstr>
      <vt:lpstr>[Universal and necessary knowledge that is not just analytic or tautological: science]</vt:lpstr>
      <vt:lpstr>PowerPoint Presentation</vt:lpstr>
      <vt:lpstr>[Hegel replies to Kant]</vt:lpstr>
      <vt:lpstr>[Revisiting Foucault’s Kantian supposition </vt:lpstr>
      <vt:lpstr>[The correspondence theory returns in Foucault]</vt:lpstr>
      <vt:lpstr>[Hegel’s Phenomenology]</vt:lpstr>
      <vt:lpstr>[Historical and perspectival nature of philosophy]</vt:lpstr>
      <vt:lpstr>[Incommensurable perspectives?]</vt:lpstr>
      <vt:lpstr>[Reconciling the differences]</vt:lpstr>
      <vt:lpstr>[Historically Progressive Knowledge]</vt:lpstr>
      <vt:lpstr>[What seems to be self-evident today rests on the history of theory]</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Correspondence, Construction, and Realism</dc:title>
  <dc:creator>Lawler, James</dc:creator>
  <cp:lastModifiedBy>Lawler, James</cp:lastModifiedBy>
  <cp:revision>132</cp:revision>
  <dcterms:created xsi:type="dcterms:W3CDTF">2017-09-13T15:26:59Z</dcterms:created>
  <dcterms:modified xsi:type="dcterms:W3CDTF">2018-04-09T22:27:26Z</dcterms:modified>
</cp:coreProperties>
</file>