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371" r:id="rId27"/>
    <p:sldId id="372"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315" r:id="rId43"/>
    <p:sldId id="295" r:id="rId44"/>
    <p:sldId id="316" r:id="rId45"/>
    <p:sldId id="296" r:id="rId46"/>
    <p:sldId id="297" r:id="rId47"/>
    <p:sldId id="317" r:id="rId48"/>
    <p:sldId id="318" r:id="rId49"/>
    <p:sldId id="373" r:id="rId50"/>
    <p:sldId id="369" r:id="rId51"/>
    <p:sldId id="366" r:id="rId52"/>
    <p:sldId id="370" r:id="rId53"/>
    <p:sldId id="365" r:id="rId54"/>
    <p:sldId id="298" r:id="rId55"/>
    <p:sldId id="299" r:id="rId56"/>
    <p:sldId id="300" r:id="rId57"/>
    <p:sldId id="301" r:id="rId58"/>
    <p:sldId id="302" r:id="rId59"/>
    <p:sldId id="374" r:id="rId60"/>
    <p:sldId id="303" r:id="rId61"/>
    <p:sldId id="304" r:id="rId62"/>
    <p:sldId id="305" r:id="rId63"/>
    <p:sldId id="306" r:id="rId64"/>
    <p:sldId id="308" r:id="rId65"/>
    <p:sldId id="375" r:id="rId66"/>
    <p:sldId id="309" r:id="rId67"/>
    <p:sldId id="307" r:id="rId68"/>
    <p:sldId id="310" r:id="rId69"/>
    <p:sldId id="311" r:id="rId70"/>
    <p:sldId id="319" r:id="rId71"/>
    <p:sldId id="312" r:id="rId72"/>
    <p:sldId id="313" r:id="rId73"/>
    <p:sldId id="321" r:id="rId74"/>
    <p:sldId id="320" r:id="rId75"/>
    <p:sldId id="322" r:id="rId76"/>
    <p:sldId id="335" r:id="rId77"/>
    <p:sldId id="323" r:id="rId78"/>
    <p:sldId id="324" r:id="rId79"/>
    <p:sldId id="336" r:id="rId80"/>
    <p:sldId id="325" r:id="rId81"/>
    <p:sldId id="337" r:id="rId82"/>
    <p:sldId id="326" r:id="rId83"/>
    <p:sldId id="327" r:id="rId84"/>
    <p:sldId id="328" r:id="rId85"/>
    <p:sldId id="329" r:id="rId86"/>
    <p:sldId id="330" r:id="rId87"/>
    <p:sldId id="331" r:id="rId88"/>
    <p:sldId id="332" r:id="rId89"/>
    <p:sldId id="338" r:id="rId90"/>
    <p:sldId id="333" r:id="rId91"/>
    <p:sldId id="334" r:id="rId92"/>
    <p:sldId id="339" r:id="rId93"/>
    <p:sldId id="340" r:id="rId94"/>
    <p:sldId id="341" r:id="rId95"/>
    <p:sldId id="342" r:id="rId96"/>
    <p:sldId id="343" r:id="rId97"/>
    <p:sldId id="344" r:id="rId98"/>
    <p:sldId id="348" r:id="rId99"/>
    <p:sldId id="345" r:id="rId100"/>
    <p:sldId id="377" r:id="rId101"/>
    <p:sldId id="378" r:id="rId102"/>
    <p:sldId id="381" r:id="rId103"/>
    <p:sldId id="382" r:id="rId104"/>
    <p:sldId id="383" r:id="rId105"/>
    <p:sldId id="346" r:id="rId106"/>
    <p:sldId id="347" r:id="rId107"/>
    <p:sldId id="379" r:id="rId108"/>
    <p:sldId id="349" r:id="rId109"/>
    <p:sldId id="350" r:id="rId110"/>
    <p:sldId id="362" r:id="rId111"/>
    <p:sldId id="351" r:id="rId112"/>
    <p:sldId id="376" r:id="rId113"/>
    <p:sldId id="380" r:id="rId114"/>
    <p:sldId id="363" r:id="rId115"/>
    <p:sldId id="352" r:id="rId116"/>
    <p:sldId id="353" r:id="rId117"/>
    <p:sldId id="364" r:id="rId118"/>
    <p:sldId id="354" r:id="rId119"/>
    <p:sldId id="355" r:id="rId120"/>
    <p:sldId id="356" r:id="rId121"/>
    <p:sldId id="357" r:id="rId122"/>
    <p:sldId id="358" r:id="rId123"/>
    <p:sldId id="367" r:id="rId124"/>
    <p:sldId id="368" r:id="rId125"/>
    <p:sldId id="359" r:id="rId126"/>
    <p:sldId id="360" r:id="rId127"/>
    <p:sldId id="384" r:id="rId128"/>
    <p:sldId id="361" r:id="rId1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94660"/>
  </p:normalViewPr>
  <p:slideViewPr>
    <p:cSldViewPr snapToGrid="0">
      <p:cViewPr varScale="1">
        <p:scale>
          <a:sx n="97" d="100"/>
          <a:sy n="97" d="100"/>
        </p:scale>
        <p:origin x="102"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950998-F2E4-42F1-A080-EBCFC1F08575}" type="datetimeFigureOut">
              <a:rPr lang="en-US" smtClean="0"/>
              <a:t>3/26/2018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DB4F28-B836-4072-8323-ACE5B6F8B25F}" type="slidenum">
              <a:rPr lang="en-US" smtClean="0"/>
              <a:t>‹#›</a:t>
            </a:fld>
            <a:endParaRPr lang="en-US"/>
          </a:p>
        </p:txBody>
      </p:sp>
    </p:spTree>
    <p:extLst>
      <p:ext uri="{BB962C8B-B14F-4D97-AF65-F5344CB8AC3E}">
        <p14:creationId xmlns:p14="http://schemas.microsoft.com/office/powerpoint/2010/main" val="1139752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22560A2-232B-4CE1-94F3-0F887E9F993F}" type="datetime1">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36265-CB14-41C3-BB4F-46C8A0D73DCE}" type="slidenum">
              <a:rPr lang="en-US" smtClean="0"/>
              <a:t>‹#›</a:t>
            </a:fld>
            <a:endParaRPr lang="en-US"/>
          </a:p>
        </p:txBody>
      </p:sp>
    </p:spTree>
    <p:extLst>
      <p:ext uri="{BB962C8B-B14F-4D97-AF65-F5344CB8AC3E}">
        <p14:creationId xmlns:p14="http://schemas.microsoft.com/office/powerpoint/2010/main" val="145451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79DFF4-F1AD-4F7B-91AB-7E78762EC606}" type="datetime1">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36265-CB14-41C3-BB4F-46C8A0D73DCE}" type="slidenum">
              <a:rPr lang="en-US" smtClean="0"/>
              <a:t>‹#›</a:t>
            </a:fld>
            <a:endParaRPr lang="en-US"/>
          </a:p>
        </p:txBody>
      </p:sp>
    </p:spTree>
    <p:extLst>
      <p:ext uri="{BB962C8B-B14F-4D97-AF65-F5344CB8AC3E}">
        <p14:creationId xmlns:p14="http://schemas.microsoft.com/office/powerpoint/2010/main" val="816314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D31DDD-1500-4CEE-A933-50C9B47949CB}" type="datetime1">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36265-CB14-41C3-BB4F-46C8A0D73DCE}" type="slidenum">
              <a:rPr lang="en-US" smtClean="0"/>
              <a:t>‹#›</a:t>
            </a:fld>
            <a:endParaRPr lang="en-US"/>
          </a:p>
        </p:txBody>
      </p:sp>
    </p:spTree>
    <p:extLst>
      <p:ext uri="{BB962C8B-B14F-4D97-AF65-F5344CB8AC3E}">
        <p14:creationId xmlns:p14="http://schemas.microsoft.com/office/powerpoint/2010/main" val="1824609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FA080-9E47-4FC4-8E25-7766EFBCE685}" type="datetime1">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36265-CB14-41C3-BB4F-46C8A0D73DCE}" type="slidenum">
              <a:rPr lang="en-US" smtClean="0"/>
              <a:t>‹#›</a:t>
            </a:fld>
            <a:endParaRPr lang="en-US"/>
          </a:p>
        </p:txBody>
      </p:sp>
    </p:spTree>
    <p:extLst>
      <p:ext uri="{BB962C8B-B14F-4D97-AF65-F5344CB8AC3E}">
        <p14:creationId xmlns:p14="http://schemas.microsoft.com/office/powerpoint/2010/main" val="1413910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EE19BE-27F7-4E3C-87A6-D5FCFE2FA578}" type="datetime1">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36265-CB14-41C3-BB4F-46C8A0D73DCE}" type="slidenum">
              <a:rPr lang="en-US" smtClean="0"/>
              <a:t>‹#›</a:t>
            </a:fld>
            <a:endParaRPr lang="en-US"/>
          </a:p>
        </p:txBody>
      </p:sp>
    </p:spTree>
    <p:extLst>
      <p:ext uri="{BB962C8B-B14F-4D97-AF65-F5344CB8AC3E}">
        <p14:creationId xmlns:p14="http://schemas.microsoft.com/office/powerpoint/2010/main" val="716657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0CE5D9-E973-463E-8AFE-B6120CA3D792}" type="datetime1">
              <a:rPr lang="en-US" smtClean="0"/>
              <a:t>3/26/2018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C36265-CB14-41C3-BB4F-46C8A0D73DCE}" type="slidenum">
              <a:rPr lang="en-US" smtClean="0"/>
              <a:t>‹#›</a:t>
            </a:fld>
            <a:endParaRPr lang="en-US"/>
          </a:p>
        </p:txBody>
      </p:sp>
    </p:spTree>
    <p:extLst>
      <p:ext uri="{BB962C8B-B14F-4D97-AF65-F5344CB8AC3E}">
        <p14:creationId xmlns:p14="http://schemas.microsoft.com/office/powerpoint/2010/main" val="4271346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F90A02-90A4-4AF6-A75B-3EB0CDB68FFF}" type="datetime1">
              <a:rPr lang="en-US" smtClean="0"/>
              <a:t>3/26/2018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C36265-CB14-41C3-BB4F-46C8A0D73DCE}" type="slidenum">
              <a:rPr lang="en-US" smtClean="0"/>
              <a:t>‹#›</a:t>
            </a:fld>
            <a:endParaRPr lang="en-US"/>
          </a:p>
        </p:txBody>
      </p:sp>
    </p:spTree>
    <p:extLst>
      <p:ext uri="{BB962C8B-B14F-4D97-AF65-F5344CB8AC3E}">
        <p14:creationId xmlns:p14="http://schemas.microsoft.com/office/powerpoint/2010/main" val="378799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8522A7-6961-4C60-9D18-2567CA07E2F2}" type="datetime1">
              <a:rPr lang="en-US" smtClean="0"/>
              <a:t>3/26/2018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C36265-CB14-41C3-BB4F-46C8A0D73DCE}" type="slidenum">
              <a:rPr lang="en-US" smtClean="0"/>
              <a:t>‹#›</a:t>
            </a:fld>
            <a:endParaRPr lang="en-US"/>
          </a:p>
        </p:txBody>
      </p:sp>
    </p:spTree>
    <p:extLst>
      <p:ext uri="{BB962C8B-B14F-4D97-AF65-F5344CB8AC3E}">
        <p14:creationId xmlns:p14="http://schemas.microsoft.com/office/powerpoint/2010/main" val="2850745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C8C056-53ED-44E3-BDB2-1B81F7F60B75}" type="datetime1">
              <a:rPr lang="en-US" smtClean="0"/>
              <a:t>3/26/2018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C36265-CB14-41C3-BB4F-46C8A0D73DCE}" type="slidenum">
              <a:rPr lang="en-US" smtClean="0"/>
              <a:t>‹#›</a:t>
            </a:fld>
            <a:endParaRPr lang="en-US"/>
          </a:p>
        </p:txBody>
      </p:sp>
    </p:spTree>
    <p:extLst>
      <p:ext uri="{BB962C8B-B14F-4D97-AF65-F5344CB8AC3E}">
        <p14:creationId xmlns:p14="http://schemas.microsoft.com/office/powerpoint/2010/main" val="1860927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A707F18-34F4-44A2-ACB5-D2A52D8107DA}" type="datetime1">
              <a:rPr lang="en-US" smtClean="0"/>
              <a:t>3/26/2018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C36265-CB14-41C3-BB4F-46C8A0D73DCE}" type="slidenum">
              <a:rPr lang="en-US" smtClean="0"/>
              <a:t>‹#›</a:t>
            </a:fld>
            <a:endParaRPr lang="en-US"/>
          </a:p>
        </p:txBody>
      </p:sp>
    </p:spTree>
    <p:extLst>
      <p:ext uri="{BB962C8B-B14F-4D97-AF65-F5344CB8AC3E}">
        <p14:creationId xmlns:p14="http://schemas.microsoft.com/office/powerpoint/2010/main" val="3498717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EB6ECD-9A63-4D21-997B-146F6836911C}" type="datetime1">
              <a:rPr lang="en-US" smtClean="0"/>
              <a:t>3/26/2018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C36265-CB14-41C3-BB4F-46C8A0D73DCE}" type="slidenum">
              <a:rPr lang="en-US" smtClean="0"/>
              <a:t>‹#›</a:t>
            </a:fld>
            <a:endParaRPr lang="en-US"/>
          </a:p>
        </p:txBody>
      </p:sp>
    </p:spTree>
    <p:extLst>
      <p:ext uri="{BB962C8B-B14F-4D97-AF65-F5344CB8AC3E}">
        <p14:creationId xmlns:p14="http://schemas.microsoft.com/office/powerpoint/2010/main" val="1137896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34DB0-6D22-4DFF-861B-76C930F8C5C5}" type="datetime1">
              <a:rPr lang="en-US" smtClean="0"/>
              <a:t>3/26/2018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C36265-CB14-41C3-BB4F-46C8A0D73DCE}" type="slidenum">
              <a:rPr lang="en-US" smtClean="0"/>
              <a:t>‹#›</a:t>
            </a:fld>
            <a:endParaRPr lang="en-US"/>
          </a:p>
        </p:txBody>
      </p:sp>
    </p:spTree>
    <p:extLst>
      <p:ext uri="{BB962C8B-B14F-4D97-AF65-F5344CB8AC3E}">
        <p14:creationId xmlns:p14="http://schemas.microsoft.com/office/powerpoint/2010/main" val="2706123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Phenomenology</a:t>
            </a:r>
            <a:br>
              <a:rPr lang="en-US" dirty="0" smtClean="0"/>
            </a:br>
            <a:r>
              <a:rPr lang="en-US" dirty="0" smtClean="0"/>
              <a:t>Straight and Hetero</a:t>
            </a:r>
            <a:endParaRPr lang="en-US" dirty="0"/>
          </a:p>
        </p:txBody>
      </p:sp>
      <p:sp>
        <p:nvSpPr>
          <p:cNvPr id="3" name="Subtitle 2"/>
          <p:cNvSpPr>
            <a:spLocks noGrp="1"/>
          </p:cNvSpPr>
          <p:nvPr>
            <p:ph type="subTitle" idx="1"/>
          </p:nvPr>
        </p:nvSpPr>
        <p:spPr/>
        <p:txBody>
          <a:bodyPr/>
          <a:lstStyle/>
          <a:p>
            <a:r>
              <a:rPr lang="en-US" i="1" dirty="0" smtClean="0"/>
              <a:t>David R. </a:t>
            </a:r>
            <a:r>
              <a:rPr lang="en-US" i="1" dirty="0" err="1" smtClean="0"/>
              <a:t>Cerbone</a:t>
            </a:r>
            <a:endParaRPr lang="en-US" i="1" dirty="0"/>
          </a:p>
        </p:txBody>
      </p:sp>
      <p:sp>
        <p:nvSpPr>
          <p:cNvPr id="4" name="Slide Number Placeholder 3"/>
          <p:cNvSpPr>
            <a:spLocks noGrp="1"/>
          </p:cNvSpPr>
          <p:nvPr>
            <p:ph type="sldNum" sz="quarter" idx="12"/>
          </p:nvPr>
        </p:nvSpPr>
        <p:spPr/>
        <p:txBody>
          <a:bodyPr/>
          <a:lstStyle/>
          <a:p>
            <a:fld id="{A9C36265-CB14-41C3-BB4F-46C8A0D73DCE}" type="slidenum">
              <a:rPr lang="en-US" smtClean="0"/>
              <a:t>1</a:t>
            </a:fld>
            <a:endParaRPr lang="en-US"/>
          </a:p>
        </p:txBody>
      </p:sp>
    </p:spTree>
    <p:extLst>
      <p:ext uri="{BB962C8B-B14F-4D97-AF65-F5344CB8AC3E}">
        <p14:creationId xmlns:p14="http://schemas.microsoft.com/office/powerpoint/2010/main" val="173173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Bracketing the world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Dennett’s description of “Phenomenology” (capital P)</a:t>
            </a:r>
          </a:p>
          <a:p>
            <a:pPr lvl="1"/>
            <a:r>
              <a:rPr lang="en-US" dirty="0" smtClean="0"/>
              <a:t>Husserl tried “to find a new foundation for all philosophy (indeed for all knowledge) based on a special technique of introspection in which the outer world and all its implications and presuppositions were supposed to be ‘bracketed’ in a particular act of mind known as </a:t>
            </a:r>
            <a:r>
              <a:rPr lang="en-US" i="1" dirty="0" err="1" smtClean="0"/>
              <a:t>epoché</a:t>
            </a:r>
            <a:r>
              <a:rPr lang="en-US" dirty="0" smtClean="0"/>
              <a:t>.”</a:t>
            </a:r>
          </a:p>
          <a:p>
            <a:r>
              <a:rPr lang="en-US" dirty="0" smtClean="0"/>
              <a:t>But this technique was never generally accepted</a:t>
            </a:r>
          </a:p>
          <a:p>
            <a:pPr lvl="1"/>
            <a:r>
              <a:rPr lang="en-US" dirty="0" smtClean="0"/>
              <a:t>“Like other attempts to strip away interpretation and reveal the basic facts of consciousness to rigorous observation, such as the Impressionist movement in the arts and the </a:t>
            </a:r>
            <a:r>
              <a:rPr lang="en-US" dirty="0" err="1" smtClean="0"/>
              <a:t>Introspectionist</a:t>
            </a:r>
            <a:r>
              <a:rPr lang="en-US" dirty="0" smtClean="0"/>
              <a:t> psychologies of Wundt, </a:t>
            </a:r>
            <a:r>
              <a:rPr lang="en-US" dirty="0" err="1" smtClean="0"/>
              <a:t>Titchener</a:t>
            </a:r>
            <a:r>
              <a:rPr lang="en-US" dirty="0" smtClean="0"/>
              <a:t>, and others Phenomenology has failed to find a single, settled method that everyone could agree upon.”</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10</a:t>
            </a:fld>
            <a:endParaRPr lang="en-US"/>
          </a:p>
        </p:txBody>
      </p:sp>
    </p:spTree>
    <p:extLst>
      <p:ext uri="{BB962C8B-B14F-4D97-AF65-F5344CB8AC3E}">
        <p14:creationId xmlns:p14="http://schemas.microsoft.com/office/powerpoint/2010/main" val="274839497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[Saccadic masking, interpreted </a:t>
            </a:r>
            <a:r>
              <a:rPr lang="en-US" dirty="0" err="1" smtClean="0"/>
              <a:t>phenomenologically</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 Looking in the mirror, I see my eyes.</a:t>
            </a:r>
          </a:p>
          <a:p>
            <a:pPr lvl="1"/>
            <a:r>
              <a:rPr lang="en-US" dirty="0" smtClean="0"/>
              <a:t>I see = I look through my eyes (body for self) </a:t>
            </a:r>
          </a:p>
          <a:p>
            <a:pPr lvl="1"/>
            <a:r>
              <a:rPr lang="en-US" dirty="0" smtClean="0"/>
              <a:t>to the eyes in the mirror, that I see (body for other)</a:t>
            </a:r>
          </a:p>
          <a:p>
            <a:pPr lvl="1"/>
            <a:r>
              <a:rPr lang="en-US" dirty="0" smtClean="0"/>
              <a:t>The eyes that I see are not the eyes that are seeing</a:t>
            </a:r>
          </a:p>
          <a:p>
            <a:r>
              <a:rPr lang="en-US" dirty="0" smtClean="0"/>
              <a:t>2) Now I change my focus back and forth from left to right and right to left</a:t>
            </a:r>
          </a:p>
          <a:p>
            <a:pPr lvl="1"/>
            <a:r>
              <a:rPr lang="en-US" dirty="0" smtClean="0"/>
              <a:t>I don’t </a:t>
            </a:r>
            <a:r>
              <a:rPr lang="en-US" u="sng" dirty="0" smtClean="0"/>
              <a:t>see</a:t>
            </a:r>
            <a:r>
              <a:rPr lang="en-US" dirty="0" smtClean="0"/>
              <a:t> the movement of my eyes (body for other) but experience this as something I am doing (body for self) </a:t>
            </a:r>
          </a:p>
          <a:p>
            <a:pPr lvl="1"/>
            <a:r>
              <a:rPr lang="en-US" dirty="0" smtClean="0"/>
              <a:t>I don’t see my own activity = I don’t see body for self as a body for other</a:t>
            </a:r>
          </a:p>
          <a:p>
            <a:pPr lvl="1"/>
            <a:r>
              <a:rPr lang="en-US" dirty="0" smtClean="0"/>
              <a:t>Another person however sees my action, not as </a:t>
            </a:r>
            <a:r>
              <a:rPr lang="en-US" u="sng" dirty="0" smtClean="0"/>
              <a:t>my</a:t>
            </a:r>
            <a:r>
              <a:rPr lang="en-US" dirty="0" smtClean="0"/>
              <a:t> action, but as an object for her</a:t>
            </a:r>
          </a:p>
        </p:txBody>
      </p:sp>
      <p:sp>
        <p:nvSpPr>
          <p:cNvPr id="4" name="Slide Number Placeholder 3"/>
          <p:cNvSpPr>
            <a:spLocks noGrp="1"/>
          </p:cNvSpPr>
          <p:nvPr>
            <p:ph type="sldNum" sz="quarter" idx="12"/>
          </p:nvPr>
        </p:nvSpPr>
        <p:spPr/>
        <p:txBody>
          <a:bodyPr/>
          <a:lstStyle/>
          <a:p>
            <a:fld id="{A9C36265-CB14-41C3-BB4F-46C8A0D73DCE}" type="slidenum">
              <a:rPr lang="en-US" smtClean="0"/>
              <a:t>100</a:t>
            </a:fld>
            <a:endParaRPr lang="en-US"/>
          </a:p>
        </p:txBody>
      </p:sp>
    </p:spTree>
    <p:extLst>
      <p:ext uri="{BB962C8B-B14F-4D97-AF65-F5344CB8AC3E}">
        <p14:creationId xmlns:p14="http://schemas.microsoft.com/office/powerpoint/2010/main" val="53028571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radically different perspectives]</a:t>
            </a:r>
            <a:endParaRPr lang="en-US" dirty="0"/>
          </a:p>
        </p:txBody>
      </p:sp>
      <p:sp>
        <p:nvSpPr>
          <p:cNvPr id="3" name="Content Placeholder 2"/>
          <p:cNvSpPr>
            <a:spLocks noGrp="1"/>
          </p:cNvSpPr>
          <p:nvPr>
            <p:ph idx="1"/>
          </p:nvPr>
        </p:nvSpPr>
        <p:spPr/>
        <p:txBody>
          <a:bodyPr>
            <a:normAutofit lnSpcReduction="10000"/>
          </a:bodyPr>
          <a:lstStyle/>
          <a:p>
            <a:r>
              <a:rPr lang="en-US" dirty="0" smtClean="0">
                <a:sym typeface="Wingdings" panose="05000000000000000000" pitchFamily="2" charset="2"/>
              </a:rPr>
              <a:t></a:t>
            </a:r>
            <a:r>
              <a:rPr lang="en-US" dirty="0" smtClean="0"/>
              <a:t>Phenomenology </a:t>
            </a:r>
            <a:r>
              <a:rPr lang="en-US" dirty="0"/>
              <a:t>is the exploration of the experience of consciousness for </a:t>
            </a:r>
            <a:r>
              <a:rPr lang="en-US" dirty="0" smtClean="0"/>
              <a:t>itself</a:t>
            </a:r>
          </a:p>
          <a:p>
            <a:pPr lvl="1"/>
            <a:r>
              <a:rPr lang="en-US" dirty="0" smtClean="0"/>
              <a:t>It is the reflective examination of one’s experience for oneself</a:t>
            </a:r>
            <a:endParaRPr lang="en-US" dirty="0"/>
          </a:p>
          <a:p>
            <a:r>
              <a:rPr lang="en-US" dirty="0" err="1"/>
              <a:t>Heterophenomenology</a:t>
            </a:r>
            <a:r>
              <a:rPr lang="en-US" dirty="0"/>
              <a:t> is the examination of consciousness as a </a:t>
            </a:r>
            <a:r>
              <a:rPr lang="en-US" dirty="0" smtClean="0"/>
              <a:t>being-for-other</a:t>
            </a:r>
          </a:p>
          <a:p>
            <a:pPr lvl="1"/>
            <a:r>
              <a:rPr lang="en-US" dirty="0" smtClean="0"/>
              <a:t>Since it adopts the perspective of “otherness” there can be nothing for it to study but objects</a:t>
            </a:r>
          </a:p>
          <a:p>
            <a:pPr lvl="2"/>
            <a:r>
              <a:rPr lang="en-US" dirty="0" smtClean="0"/>
              <a:t>E.g., the movement of the eyes </a:t>
            </a:r>
          </a:p>
          <a:p>
            <a:pPr lvl="2"/>
            <a:r>
              <a:rPr lang="en-US" dirty="0" smtClean="0"/>
              <a:t>The motions of the brain</a:t>
            </a:r>
          </a:p>
          <a:p>
            <a:r>
              <a:rPr lang="en-US" dirty="0" smtClean="0"/>
              <a:t>This distinction is only possible for Phenomenology</a:t>
            </a:r>
            <a:endParaRPr lang="en-US" dirty="0"/>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101</a:t>
            </a:fld>
            <a:endParaRPr lang="en-US"/>
          </a:p>
        </p:txBody>
      </p:sp>
    </p:spTree>
    <p:extLst>
      <p:ext uri="{BB962C8B-B14F-4D97-AF65-F5344CB8AC3E}">
        <p14:creationId xmlns:p14="http://schemas.microsoft.com/office/powerpoint/2010/main" val="21842992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 James on two concepts of mind/body correlation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facts: </a:t>
            </a:r>
          </a:p>
          <a:p>
            <a:pPr lvl="1"/>
            <a:r>
              <a:rPr lang="en-US" dirty="0" smtClean="0"/>
              <a:t>Mind is a function of the brain</a:t>
            </a:r>
          </a:p>
          <a:p>
            <a:pPr lvl="1"/>
            <a:r>
              <a:rPr lang="en-US" dirty="0" smtClean="0"/>
              <a:t>Sight is a function of the eye</a:t>
            </a:r>
          </a:p>
          <a:p>
            <a:r>
              <a:rPr lang="en-US" dirty="0" smtClean="0"/>
              <a:t>1) Productive function: Mental experience is productively caused by physical activity</a:t>
            </a:r>
          </a:p>
          <a:p>
            <a:pPr lvl="1"/>
            <a:r>
              <a:rPr lang="en-US" dirty="0" smtClean="0"/>
              <a:t>As steam is produced by heating water in a tea kettle</a:t>
            </a:r>
          </a:p>
          <a:p>
            <a:pPr lvl="1"/>
            <a:r>
              <a:rPr lang="en-US" dirty="0" smtClean="0"/>
              <a:t>just so is consciousness the product of the activity of the brain</a:t>
            </a:r>
          </a:p>
          <a:p>
            <a:pPr lvl="1"/>
            <a:r>
              <a:rPr lang="en-US" dirty="0" smtClean="0"/>
              <a:t>Or sight the product of the eye</a:t>
            </a:r>
          </a:p>
          <a:p>
            <a:r>
              <a:rPr lang="en-US" dirty="0" smtClean="0"/>
              <a:t>Damage the brain or the eye</a:t>
            </a:r>
          </a:p>
          <a:p>
            <a:pPr lvl="1"/>
            <a:r>
              <a:rPr lang="en-US" dirty="0" smtClean="0"/>
              <a:t>And consciousness, or sight, is correspondingly affected</a:t>
            </a:r>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102</a:t>
            </a:fld>
            <a:endParaRPr lang="en-US"/>
          </a:p>
        </p:txBody>
      </p:sp>
    </p:spTree>
    <p:extLst>
      <p:ext uri="{BB962C8B-B14F-4D97-AF65-F5344CB8AC3E}">
        <p14:creationId xmlns:p14="http://schemas.microsoft.com/office/powerpoint/2010/main" val="394267474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have faces; I don’t]</a:t>
            </a:r>
            <a:endParaRPr lang="en-US" dirty="0"/>
          </a:p>
        </p:txBody>
      </p:sp>
      <p:sp>
        <p:nvSpPr>
          <p:cNvPr id="3" name="Content Placeholder 2"/>
          <p:cNvSpPr>
            <a:spLocks noGrp="1"/>
          </p:cNvSpPr>
          <p:nvPr>
            <p:ph idx="1"/>
          </p:nvPr>
        </p:nvSpPr>
        <p:spPr/>
        <p:txBody>
          <a:bodyPr/>
          <a:lstStyle/>
          <a:p>
            <a:r>
              <a:rPr lang="en-US" dirty="0"/>
              <a:t>2) </a:t>
            </a:r>
            <a:r>
              <a:rPr lang="en-US" dirty="0" err="1"/>
              <a:t>Transmissive</a:t>
            </a:r>
            <a:r>
              <a:rPr lang="en-US" dirty="0"/>
              <a:t> function: the brain transmits the activity of the mind</a:t>
            </a:r>
          </a:p>
          <a:p>
            <a:pPr lvl="1"/>
            <a:r>
              <a:rPr lang="en-US" dirty="0" smtClean="0"/>
              <a:t>Damage the brain or destroy it, and consciousness can’t come through</a:t>
            </a:r>
          </a:p>
          <a:p>
            <a:r>
              <a:rPr lang="en-US" dirty="0"/>
              <a:t>My eyes transmit my consciousness if they are functioning properly</a:t>
            </a:r>
          </a:p>
          <a:p>
            <a:pPr lvl="1"/>
            <a:r>
              <a:rPr lang="en-US" dirty="0"/>
              <a:t>But if the eye is damaged, the </a:t>
            </a:r>
            <a:r>
              <a:rPr lang="en-US" dirty="0" err="1"/>
              <a:t>transmissive</a:t>
            </a:r>
            <a:r>
              <a:rPr lang="en-US" dirty="0"/>
              <a:t> function breaks down</a:t>
            </a:r>
          </a:p>
          <a:p>
            <a:r>
              <a:rPr lang="en-US" dirty="0" smtClean="0"/>
              <a:t>So when I see the faces in the room</a:t>
            </a:r>
          </a:p>
          <a:p>
            <a:pPr lvl="1"/>
            <a:r>
              <a:rPr lang="en-US" dirty="0" smtClean="0"/>
              <a:t>I see them through the hole in my own face</a:t>
            </a:r>
          </a:p>
        </p:txBody>
      </p:sp>
      <p:sp>
        <p:nvSpPr>
          <p:cNvPr id="4" name="Slide Number Placeholder 3"/>
          <p:cNvSpPr>
            <a:spLocks noGrp="1"/>
          </p:cNvSpPr>
          <p:nvPr>
            <p:ph type="sldNum" sz="quarter" idx="12"/>
          </p:nvPr>
        </p:nvSpPr>
        <p:spPr/>
        <p:txBody>
          <a:bodyPr/>
          <a:lstStyle/>
          <a:p>
            <a:fld id="{A9C36265-CB14-41C3-BB4F-46C8A0D73DCE}" type="slidenum">
              <a:rPr lang="en-US" smtClean="0"/>
              <a:t>103</a:t>
            </a:fld>
            <a:endParaRPr lang="en-US"/>
          </a:p>
        </p:txBody>
      </p:sp>
    </p:spTree>
    <p:extLst>
      <p:ext uri="{BB962C8B-B14F-4D97-AF65-F5344CB8AC3E}">
        <p14:creationId xmlns:p14="http://schemas.microsoft.com/office/powerpoint/2010/main" val="340075483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stretch>
            <a:fillRect/>
          </a:stretch>
        </p:blipFill>
        <p:spPr>
          <a:xfrm>
            <a:off x="994180" y="-374227"/>
            <a:ext cx="10684365" cy="7986101"/>
          </a:xfrm>
          <a:prstGeom prst="rect">
            <a:avLst/>
          </a:prstGeom>
        </p:spPr>
      </p:pic>
      <p:sp>
        <p:nvSpPr>
          <p:cNvPr id="2" name="Slide Number Placeholder 1"/>
          <p:cNvSpPr>
            <a:spLocks noGrp="1"/>
          </p:cNvSpPr>
          <p:nvPr>
            <p:ph type="sldNum" sz="quarter" idx="12"/>
          </p:nvPr>
        </p:nvSpPr>
        <p:spPr/>
        <p:txBody>
          <a:bodyPr/>
          <a:lstStyle/>
          <a:p>
            <a:fld id="{A9C36265-CB14-41C3-BB4F-46C8A0D73DCE}" type="slidenum">
              <a:rPr lang="en-US" smtClean="0"/>
              <a:t>104</a:t>
            </a:fld>
            <a:endParaRPr lang="en-US"/>
          </a:p>
        </p:txBody>
      </p:sp>
    </p:spTree>
    <p:extLst>
      <p:ext uri="{BB962C8B-B14F-4D97-AF65-F5344CB8AC3E}">
        <p14:creationId xmlns:p14="http://schemas.microsoft.com/office/powerpoint/2010/main" val="248561962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Mind/body mismatch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is a mismatch between </a:t>
            </a:r>
          </a:p>
          <a:p>
            <a:pPr lvl="1"/>
            <a:r>
              <a:rPr lang="en-US" dirty="0" smtClean="0"/>
              <a:t>the structure of physiological processes </a:t>
            </a:r>
            <a:endParaRPr lang="en-US" dirty="0"/>
          </a:p>
          <a:p>
            <a:pPr lvl="1"/>
            <a:r>
              <a:rPr lang="en-US" dirty="0" smtClean="0"/>
              <a:t>and the structure of the flow of </a:t>
            </a:r>
            <a:r>
              <a:rPr lang="en-US" dirty="0" err="1" smtClean="0"/>
              <a:t>seemings</a:t>
            </a:r>
            <a:endParaRPr lang="en-US" dirty="0" smtClean="0"/>
          </a:p>
          <a:p>
            <a:r>
              <a:rPr lang="en-US" dirty="0" smtClean="0"/>
              <a:t>= These are two different subjects of investigation</a:t>
            </a:r>
          </a:p>
          <a:p>
            <a:r>
              <a:rPr lang="en-US" dirty="0" smtClean="0"/>
              <a:t>The purpose of the “Phenomenological reduction”: to avoid confusing these two matters</a:t>
            </a:r>
          </a:p>
          <a:p>
            <a:pPr lvl="1"/>
            <a:r>
              <a:rPr lang="en-US" dirty="0" smtClean="0"/>
              <a:t>If the flow of consciousness </a:t>
            </a:r>
            <a:r>
              <a:rPr lang="en-US" i="1" dirty="0" smtClean="0"/>
              <a:t>seems</a:t>
            </a:r>
            <a:r>
              <a:rPr lang="en-US" dirty="0" smtClean="0"/>
              <a:t> continuous, </a:t>
            </a:r>
            <a:r>
              <a:rPr lang="en-US" dirty="0"/>
              <a:t>for the Phenomenologist it </a:t>
            </a:r>
            <a:r>
              <a:rPr lang="en-US" i="1" dirty="0" smtClean="0"/>
              <a:t>is</a:t>
            </a:r>
            <a:r>
              <a:rPr lang="en-US" dirty="0" smtClean="0"/>
              <a:t> so</a:t>
            </a:r>
          </a:p>
          <a:p>
            <a:pPr lvl="1"/>
            <a:r>
              <a:rPr lang="en-US" dirty="0" smtClean="0"/>
              <a:t>And Dennett grants that consciousness </a:t>
            </a:r>
            <a:r>
              <a:rPr lang="en-US" i="1" dirty="0" smtClean="0"/>
              <a:t>appears</a:t>
            </a:r>
            <a:r>
              <a:rPr lang="en-US" dirty="0" smtClean="0"/>
              <a:t> to be continuous</a:t>
            </a:r>
            <a:r>
              <a:rPr lang="en-US" dirty="0"/>
              <a:t>	</a:t>
            </a:r>
            <a:endParaRPr lang="en-US" dirty="0" smtClean="0"/>
          </a:p>
          <a:p>
            <a:pPr lvl="1"/>
            <a:r>
              <a:rPr lang="en-US" dirty="0" smtClean="0"/>
              <a:t>For the Phenomenologist, the nature of the physiological process itself is of no interest </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105</a:t>
            </a:fld>
            <a:endParaRPr lang="en-US"/>
          </a:p>
        </p:txBody>
      </p:sp>
    </p:spTree>
    <p:extLst>
      <p:ext uri="{BB962C8B-B14F-4D97-AF65-F5344CB8AC3E}">
        <p14:creationId xmlns:p14="http://schemas.microsoft.com/office/powerpoint/2010/main" val="127464028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Phenomenology and the flow of </a:t>
            </a:r>
            <a:r>
              <a:rPr lang="en-US" dirty="0" err="1" smtClean="0"/>
              <a:t>seemings</a:t>
            </a:r>
            <a:endParaRPr lang="en-US" dirty="0"/>
          </a:p>
        </p:txBody>
      </p:sp>
      <p:sp>
        <p:nvSpPr>
          <p:cNvPr id="3" name="Content Placeholder 2"/>
          <p:cNvSpPr>
            <a:spLocks noGrp="1"/>
          </p:cNvSpPr>
          <p:nvPr>
            <p:ph idx="1"/>
          </p:nvPr>
        </p:nvSpPr>
        <p:spPr/>
        <p:txBody>
          <a:bodyPr>
            <a:normAutofit lnSpcReduction="10000"/>
          </a:bodyPr>
          <a:lstStyle/>
          <a:p>
            <a:r>
              <a:rPr lang="en-US" dirty="0" smtClean="0"/>
              <a:t>Dennett: “</a:t>
            </a:r>
            <a:r>
              <a:rPr lang="en-US" i="1" dirty="0" smtClean="0"/>
              <a:t>There seems to be phenomenology</a:t>
            </a:r>
            <a:r>
              <a:rPr lang="en-US" dirty="0" smtClean="0"/>
              <a:t>. That’s a fact that the </a:t>
            </a:r>
            <a:r>
              <a:rPr lang="en-US" dirty="0" err="1" smtClean="0"/>
              <a:t>heterophenomenologist</a:t>
            </a:r>
            <a:r>
              <a:rPr lang="en-US" dirty="0" smtClean="0"/>
              <a:t> enthusiastically concedes. But it does not follow from this undeniable, universally attested fact that </a:t>
            </a:r>
            <a:r>
              <a:rPr lang="en-US" i="1" dirty="0" smtClean="0"/>
              <a:t>there really </a:t>
            </a:r>
            <a:r>
              <a:rPr lang="en-US" dirty="0" smtClean="0"/>
              <a:t>is phenomenology. This is the crux.”</a:t>
            </a:r>
          </a:p>
          <a:p>
            <a:r>
              <a:rPr lang="en-US" dirty="0"/>
              <a:t>To the Phenomenologist this </a:t>
            </a:r>
            <a:r>
              <a:rPr lang="en-US" dirty="0" smtClean="0"/>
              <a:t>statement is </a:t>
            </a:r>
            <a:r>
              <a:rPr lang="en-US" dirty="0"/>
              <a:t>quite </a:t>
            </a:r>
            <a:r>
              <a:rPr lang="en-US" dirty="0" smtClean="0"/>
              <a:t>puzzling</a:t>
            </a:r>
            <a:endParaRPr lang="en-US" dirty="0"/>
          </a:p>
          <a:p>
            <a:pPr lvl="1"/>
            <a:r>
              <a:rPr lang="en-US" dirty="0" smtClean="0"/>
              <a:t>For the Phenomenologist this </a:t>
            </a:r>
            <a:r>
              <a:rPr lang="en-US" i="1" dirty="0" smtClean="0"/>
              <a:t>seeming</a:t>
            </a:r>
            <a:r>
              <a:rPr lang="en-US" dirty="0" smtClean="0"/>
              <a:t> is necessary and sufficient for there </a:t>
            </a:r>
            <a:r>
              <a:rPr lang="en-US" i="1" dirty="0" smtClean="0"/>
              <a:t>being</a:t>
            </a:r>
            <a:r>
              <a:rPr lang="en-US" dirty="0" smtClean="0"/>
              <a:t> phenomenology.</a:t>
            </a:r>
          </a:p>
          <a:p>
            <a:pPr lvl="1"/>
            <a:r>
              <a:rPr lang="en-US" dirty="0" smtClean="0"/>
              <a:t>There is nothing more to the phenomena than this flow of </a:t>
            </a:r>
            <a:r>
              <a:rPr lang="en-US" dirty="0" err="1" smtClean="0"/>
              <a:t>seemings</a:t>
            </a:r>
            <a:endParaRPr lang="en-US" dirty="0" smtClean="0"/>
          </a:p>
        </p:txBody>
      </p:sp>
      <p:sp>
        <p:nvSpPr>
          <p:cNvPr id="4" name="Slide Number Placeholder 3"/>
          <p:cNvSpPr>
            <a:spLocks noGrp="1"/>
          </p:cNvSpPr>
          <p:nvPr>
            <p:ph type="sldNum" sz="quarter" idx="12"/>
          </p:nvPr>
        </p:nvSpPr>
        <p:spPr/>
        <p:txBody>
          <a:bodyPr/>
          <a:lstStyle/>
          <a:p>
            <a:fld id="{A9C36265-CB14-41C3-BB4F-46C8A0D73DCE}" type="slidenum">
              <a:rPr lang="en-US" smtClean="0"/>
              <a:t>106</a:t>
            </a:fld>
            <a:endParaRPr lang="en-US"/>
          </a:p>
        </p:txBody>
      </p:sp>
    </p:spTree>
    <p:extLst>
      <p:ext uri="{BB962C8B-B14F-4D97-AF65-F5344CB8AC3E}">
        <p14:creationId xmlns:p14="http://schemas.microsoft.com/office/powerpoint/2010/main" val="419604160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natural attitude]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a:t>
            </a:r>
            <a:r>
              <a:rPr lang="en-US" dirty="0"/>
              <a:t>also, for the Phenomenologist, </a:t>
            </a:r>
            <a:r>
              <a:rPr lang="en-US" dirty="0" err="1"/>
              <a:t>heterophenomenology</a:t>
            </a:r>
            <a:r>
              <a:rPr lang="en-US" dirty="0"/>
              <a:t> is also a seeming: </a:t>
            </a:r>
          </a:p>
          <a:p>
            <a:pPr lvl="1"/>
            <a:r>
              <a:rPr lang="en-US" dirty="0"/>
              <a:t>a perspective on the world taken from a certain subjective standpoint</a:t>
            </a:r>
          </a:p>
          <a:p>
            <a:pPr lvl="1"/>
            <a:r>
              <a:rPr lang="en-US" dirty="0"/>
              <a:t>which Husserl calls “the natural attitude</a:t>
            </a:r>
            <a:r>
              <a:rPr lang="en-US" dirty="0" smtClean="0"/>
              <a:t>”</a:t>
            </a:r>
          </a:p>
          <a:p>
            <a:r>
              <a:rPr lang="en-US" dirty="0" smtClean="0"/>
              <a:t>The subjectivity of this perspective involves detachment, a “view from nowhere” (Nagel)</a:t>
            </a:r>
          </a:p>
          <a:p>
            <a:pPr lvl="1"/>
            <a:r>
              <a:rPr lang="en-US" dirty="0" smtClean="0"/>
              <a:t>The objective side is an object that is equally detached</a:t>
            </a:r>
          </a:p>
          <a:p>
            <a:r>
              <a:rPr lang="en-US" dirty="0" smtClean="0"/>
              <a:t>Recall Heidegger’s Phenomenological description </a:t>
            </a:r>
          </a:p>
          <a:p>
            <a:pPr lvl="1"/>
            <a:r>
              <a:rPr lang="en-US" dirty="0" smtClean="0"/>
              <a:t>of the emergence of the natural attitude (“present-at-hand consciousness”) </a:t>
            </a:r>
          </a:p>
          <a:p>
            <a:pPr lvl="1"/>
            <a:r>
              <a:rPr lang="en-US" dirty="0" smtClean="0"/>
              <a:t>from a more primitive one (“ready-to-hand consciousness”)</a:t>
            </a:r>
            <a:endParaRPr lang="en-US" dirty="0"/>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107</a:t>
            </a:fld>
            <a:endParaRPr lang="en-US"/>
          </a:p>
        </p:txBody>
      </p:sp>
    </p:spTree>
    <p:extLst>
      <p:ext uri="{BB962C8B-B14F-4D97-AF65-F5344CB8AC3E}">
        <p14:creationId xmlns:p14="http://schemas.microsoft.com/office/powerpoint/2010/main" val="208630869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“reflection” “introspection”?</a:t>
            </a:r>
            <a:endParaRPr lang="en-US" dirty="0"/>
          </a:p>
        </p:txBody>
      </p:sp>
      <p:sp>
        <p:nvSpPr>
          <p:cNvPr id="3" name="Content Placeholder 2"/>
          <p:cNvSpPr>
            <a:spLocks noGrp="1"/>
          </p:cNvSpPr>
          <p:nvPr>
            <p:ph idx="1"/>
          </p:nvPr>
        </p:nvSpPr>
        <p:spPr/>
        <p:txBody>
          <a:bodyPr>
            <a:normAutofit fontScale="92500"/>
          </a:bodyPr>
          <a:lstStyle/>
          <a:p>
            <a:r>
              <a:rPr lang="en-US" dirty="0" smtClean="0"/>
              <a:t>There is a sharp </a:t>
            </a:r>
            <a:r>
              <a:rPr lang="en-US" dirty="0" err="1" smtClean="0"/>
              <a:t>differencebetween</a:t>
            </a:r>
            <a:r>
              <a:rPr lang="en-US" dirty="0" smtClean="0"/>
              <a:t> </a:t>
            </a:r>
            <a:r>
              <a:rPr lang="en-US" dirty="0" smtClean="0"/>
              <a:t>Husserl’s view of reflection</a:t>
            </a:r>
          </a:p>
          <a:p>
            <a:pPr lvl="1"/>
            <a:r>
              <a:rPr lang="en-US" dirty="0" smtClean="0"/>
              <a:t>“Reflection” is directed to the flow of </a:t>
            </a:r>
            <a:r>
              <a:rPr lang="en-US" dirty="0" err="1" smtClean="0"/>
              <a:t>seemings</a:t>
            </a:r>
            <a:endParaRPr lang="en-US" dirty="0" smtClean="0"/>
          </a:p>
          <a:p>
            <a:r>
              <a:rPr lang="en-US" dirty="0"/>
              <a:t>and Dennett’s idea of introspection</a:t>
            </a:r>
            <a:endParaRPr lang="en-US" dirty="0" smtClean="0"/>
          </a:p>
          <a:p>
            <a:pPr lvl="1"/>
            <a:r>
              <a:rPr lang="en-US" dirty="0" smtClean="0"/>
              <a:t>Dennett </a:t>
            </a:r>
            <a:r>
              <a:rPr lang="en-US" dirty="0" smtClean="0"/>
              <a:t>is criticizing “Introspection,” which he takes to be a speculative, quasi-inferential technique for ascertaining what is going on in the body</a:t>
            </a:r>
          </a:p>
          <a:p>
            <a:pPr lvl="1"/>
            <a:r>
              <a:rPr lang="en-US" dirty="0"/>
              <a:t>w</a:t>
            </a:r>
            <a:r>
              <a:rPr lang="en-US" dirty="0" smtClean="0"/>
              <a:t>ith all its room for errors and “</a:t>
            </a:r>
            <a:r>
              <a:rPr lang="en-US" dirty="0" err="1" smtClean="0"/>
              <a:t>misthinking</a:t>
            </a:r>
            <a:r>
              <a:rPr lang="en-US" dirty="0" smtClean="0"/>
              <a:t>” due to temporal lags and embedded judgments</a:t>
            </a:r>
          </a:p>
          <a:p>
            <a:r>
              <a:rPr lang="en-US" dirty="0" smtClean="0"/>
              <a:t>Is there anything contradictory in Dennett’s position?</a:t>
            </a:r>
            <a:endParaRPr lang="en-US" dirty="0"/>
          </a:p>
          <a:p>
            <a:pPr lvl="1"/>
            <a:r>
              <a:rPr lang="en-US" dirty="0"/>
              <a:t>s</a:t>
            </a:r>
            <a:r>
              <a:rPr lang="en-US" dirty="0" smtClean="0"/>
              <a:t>imilar to what Husserl says about Watt’ critique</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108</a:t>
            </a:fld>
            <a:endParaRPr lang="en-US"/>
          </a:p>
        </p:txBody>
      </p:sp>
    </p:spTree>
    <p:extLst>
      <p:ext uri="{BB962C8B-B14F-4D97-AF65-F5344CB8AC3E}">
        <p14:creationId xmlns:p14="http://schemas.microsoft.com/office/powerpoint/2010/main" val="186366286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remembered remembering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Husserl does not claim infallibility regarding the </a:t>
            </a:r>
            <a:r>
              <a:rPr lang="en-US" i="1" dirty="0" smtClean="0"/>
              <a:t>whole</a:t>
            </a:r>
            <a:r>
              <a:rPr lang="en-US" dirty="0" smtClean="0"/>
              <a:t> of one’s conscious experience</a:t>
            </a:r>
          </a:p>
          <a:p>
            <a:pPr lvl="1"/>
            <a:r>
              <a:rPr lang="en-US" dirty="0" smtClean="0"/>
              <a:t>The “really inherent </a:t>
            </a:r>
            <a:r>
              <a:rPr lang="en-US" dirty="0" err="1" smtClean="0"/>
              <a:t>includedness</a:t>
            </a:r>
            <a:r>
              <a:rPr lang="en-US" dirty="0" smtClean="0"/>
              <a:t>” of the first order in the second order reflection is quite narrowly defined</a:t>
            </a:r>
          </a:p>
          <a:p>
            <a:r>
              <a:rPr lang="en-US" dirty="0" smtClean="0"/>
              <a:t>The “remembering of </a:t>
            </a:r>
            <a:r>
              <a:rPr lang="en-US" dirty="0" err="1" smtClean="0"/>
              <a:t>rememberings</a:t>
            </a:r>
            <a:r>
              <a:rPr lang="en-US" dirty="0" smtClean="0"/>
              <a:t>” is quite fallible when applied to what occurred yesterday, but not regarding what is occurring now: </a:t>
            </a:r>
          </a:p>
          <a:p>
            <a:pPr lvl="1"/>
            <a:r>
              <a:rPr lang="en-US" dirty="0" smtClean="0"/>
              <a:t>“The remembered remembering that occurred yesterday does not belong to the present remembering as a really inherent component of its concrete unity. With respect to its own full essence, the present remembering could exist even though in truth the past remembering had never existed.”</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109</a:t>
            </a:fld>
            <a:endParaRPr lang="en-US"/>
          </a:p>
        </p:txBody>
      </p:sp>
    </p:spTree>
    <p:extLst>
      <p:ext uri="{BB962C8B-B14F-4D97-AF65-F5344CB8AC3E}">
        <p14:creationId xmlns:p14="http://schemas.microsoft.com/office/powerpoint/2010/main" val="544808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Experts on what swims in the stream of consciousness </a:t>
            </a:r>
            <a:endParaRPr lang="en-US" dirty="0"/>
          </a:p>
        </p:txBody>
      </p:sp>
      <p:sp>
        <p:nvSpPr>
          <p:cNvPr id="3" name="Content Placeholder 2"/>
          <p:cNvSpPr>
            <a:spLocks noGrp="1"/>
          </p:cNvSpPr>
          <p:nvPr>
            <p:ph idx="1"/>
          </p:nvPr>
        </p:nvSpPr>
        <p:spPr/>
        <p:txBody>
          <a:bodyPr>
            <a:normAutofit lnSpcReduction="10000"/>
          </a:bodyPr>
          <a:lstStyle/>
          <a:p>
            <a:r>
              <a:rPr lang="en-US" dirty="0" smtClean="0"/>
              <a:t>Hence, we should turn to the area in which there is a general agreement, natural science</a:t>
            </a:r>
          </a:p>
          <a:p>
            <a:pPr lvl="1"/>
            <a:r>
              <a:rPr lang="en-US" dirty="0" smtClean="0"/>
              <a:t>The expertise of scientists can be readily ranked</a:t>
            </a:r>
          </a:p>
          <a:p>
            <a:pPr lvl="1"/>
            <a:r>
              <a:rPr lang="en-US" dirty="0" smtClean="0"/>
              <a:t>But not that of Phenomenologists</a:t>
            </a:r>
          </a:p>
          <a:p>
            <a:r>
              <a:rPr lang="en-US" dirty="0" smtClean="0"/>
              <a:t>“So while there are zoologists there really are no phenomenologists: uncontroversial experts on the nature of the things that swim in the stream of consciousness.”</a:t>
            </a:r>
          </a:p>
          <a:p>
            <a:r>
              <a:rPr lang="en-US" dirty="0" smtClean="0"/>
              <a:t>Let’s use “phenomenology” (lower-case p) for </a:t>
            </a:r>
          </a:p>
          <a:p>
            <a:pPr lvl="1"/>
            <a:r>
              <a:rPr lang="en-US" dirty="0" smtClean="0"/>
              <a:t>the various items in conscious experience that have to be explained</a:t>
            </a:r>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11</a:t>
            </a:fld>
            <a:endParaRPr lang="en-US"/>
          </a:p>
        </p:txBody>
      </p:sp>
    </p:spTree>
    <p:extLst>
      <p:ext uri="{BB962C8B-B14F-4D97-AF65-F5344CB8AC3E}">
        <p14:creationId xmlns:p14="http://schemas.microsoft.com/office/powerpoint/2010/main" val="49736438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 can be wrong about</a:t>
            </a:r>
            <a:endParaRPr lang="en-US" dirty="0"/>
          </a:p>
        </p:txBody>
      </p:sp>
      <p:sp>
        <p:nvSpPr>
          <p:cNvPr id="3" name="Content Placeholder 2"/>
          <p:cNvSpPr>
            <a:spLocks noGrp="1"/>
          </p:cNvSpPr>
          <p:nvPr>
            <p:ph idx="1"/>
          </p:nvPr>
        </p:nvSpPr>
        <p:spPr/>
        <p:txBody>
          <a:bodyPr/>
          <a:lstStyle/>
          <a:p>
            <a:r>
              <a:rPr lang="en-US" dirty="0" smtClean="0"/>
              <a:t>“I remember that yesterday I was thinking about my mother’s treatment of me when I was a child”</a:t>
            </a:r>
          </a:p>
          <a:p>
            <a:pPr lvl="1"/>
            <a:r>
              <a:rPr lang="en-US" dirty="0" smtClean="0"/>
              <a:t>Other person: but you told me yesterday that you were thinking of your </a:t>
            </a:r>
            <a:r>
              <a:rPr lang="en-US" i="1" dirty="0" smtClean="0"/>
              <a:t>father’s</a:t>
            </a:r>
            <a:r>
              <a:rPr lang="en-US" dirty="0" smtClean="0"/>
              <a:t> treatment of you</a:t>
            </a:r>
          </a:p>
          <a:p>
            <a:pPr lvl="1"/>
            <a:r>
              <a:rPr lang="en-US" dirty="0" smtClean="0"/>
              <a:t>And so I must have misremembered</a:t>
            </a:r>
          </a:p>
          <a:p>
            <a:r>
              <a:rPr lang="en-US" dirty="0" smtClean="0"/>
              <a:t>But </a:t>
            </a:r>
            <a:r>
              <a:rPr lang="en-US" i="1" dirty="0" smtClean="0"/>
              <a:t>now</a:t>
            </a:r>
            <a:r>
              <a:rPr lang="en-US" dirty="0" smtClean="0"/>
              <a:t> I am reflecting on my remembering</a:t>
            </a:r>
          </a:p>
          <a:p>
            <a:pPr lvl="1"/>
            <a:r>
              <a:rPr lang="en-US" dirty="0" smtClean="0"/>
              <a:t>And while I may be wrong about what I remembered then</a:t>
            </a:r>
          </a:p>
          <a:p>
            <a:pPr lvl="1"/>
            <a:r>
              <a:rPr lang="en-US" dirty="0" smtClean="0"/>
              <a:t>And cannot now be wrong about </a:t>
            </a:r>
            <a:r>
              <a:rPr lang="en-US" dirty="0" smtClean="0"/>
              <a:t>nature </a:t>
            </a:r>
            <a:r>
              <a:rPr lang="en-US" i="1" dirty="0" smtClean="0"/>
              <a:t>the </a:t>
            </a:r>
            <a:r>
              <a:rPr lang="en-US" i="1" dirty="0" smtClean="0"/>
              <a:t>present </a:t>
            </a:r>
            <a:r>
              <a:rPr lang="en-US" i="1" dirty="0" smtClean="0"/>
              <a:t>remembering as a type of activity in which I am presently engaged</a:t>
            </a:r>
            <a:endParaRPr lang="en-US" i="1" dirty="0" smtClean="0"/>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110</a:t>
            </a:fld>
            <a:endParaRPr lang="en-US"/>
          </a:p>
        </p:txBody>
      </p:sp>
    </p:spTree>
    <p:extLst>
      <p:ext uri="{BB962C8B-B14F-4D97-AF65-F5344CB8AC3E}">
        <p14:creationId xmlns:p14="http://schemas.microsoft.com/office/powerpoint/2010/main" val="357521107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Presence and absence</a:t>
            </a:r>
            <a:endParaRPr lang="en-US" dirty="0"/>
          </a:p>
        </p:txBody>
      </p:sp>
      <p:sp>
        <p:nvSpPr>
          <p:cNvPr id="3" name="Content Placeholder 2"/>
          <p:cNvSpPr>
            <a:spLocks noGrp="1"/>
          </p:cNvSpPr>
          <p:nvPr>
            <p:ph idx="1"/>
          </p:nvPr>
        </p:nvSpPr>
        <p:spPr/>
        <p:txBody>
          <a:bodyPr>
            <a:normAutofit lnSpcReduction="10000"/>
          </a:bodyPr>
          <a:lstStyle/>
          <a:p>
            <a:r>
              <a:rPr lang="en-US" dirty="0" smtClean="0"/>
              <a:t>Hence there is room for error in our reflection on our conscious experiences</a:t>
            </a:r>
          </a:p>
          <a:p>
            <a:pPr lvl="1"/>
            <a:r>
              <a:rPr lang="en-US" dirty="0" smtClean="0"/>
              <a:t>I may be wrong about what I think I remembered yesterday</a:t>
            </a:r>
          </a:p>
          <a:p>
            <a:r>
              <a:rPr lang="en-US" dirty="0" smtClean="0"/>
              <a:t>But not about the fact that I am remembering right now</a:t>
            </a:r>
          </a:p>
          <a:p>
            <a:pPr lvl="1"/>
            <a:r>
              <a:rPr lang="en-US" dirty="0" smtClean="0"/>
              <a:t>And that the act of remembering is different from that of perceiving the table in front of me</a:t>
            </a:r>
          </a:p>
          <a:p>
            <a:r>
              <a:rPr lang="en-US" dirty="0" smtClean="0"/>
              <a:t>And so I can say something about the experienced difference between these two modes of consciousness</a:t>
            </a:r>
          </a:p>
          <a:p>
            <a:pPr lvl="1"/>
            <a:r>
              <a:rPr lang="en-US" dirty="0" smtClean="0"/>
              <a:t>E.g., the object of perception is </a:t>
            </a:r>
            <a:r>
              <a:rPr lang="en-US" i="1" dirty="0" smtClean="0"/>
              <a:t>present</a:t>
            </a:r>
            <a:r>
              <a:rPr lang="en-US" dirty="0" smtClean="0"/>
              <a:t> to me</a:t>
            </a:r>
          </a:p>
          <a:p>
            <a:pPr lvl="1"/>
            <a:r>
              <a:rPr lang="en-US" dirty="0" smtClean="0"/>
              <a:t>But the object of memory is </a:t>
            </a:r>
            <a:r>
              <a:rPr lang="en-US" i="1" dirty="0" smtClean="0"/>
              <a:t>absent</a:t>
            </a:r>
          </a:p>
        </p:txBody>
      </p:sp>
      <p:sp>
        <p:nvSpPr>
          <p:cNvPr id="4" name="Slide Number Placeholder 3"/>
          <p:cNvSpPr>
            <a:spLocks noGrp="1"/>
          </p:cNvSpPr>
          <p:nvPr>
            <p:ph type="sldNum" sz="quarter" idx="12"/>
          </p:nvPr>
        </p:nvSpPr>
        <p:spPr/>
        <p:txBody>
          <a:bodyPr/>
          <a:lstStyle/>
          <a:p>
            <a:fld id="{A9C36265-CB14-41C3-BB4F-46C8A0D73DCE}" type="slidenum">
              <a:rPr lang="en-US" smtClean="0"/>
              <a:t>111</a:t>
            </a:fld>
            <a:endParaRPr lang="en-US"/>
          </a:p>
        </p:txBody>
      </p:sp>
    </p:spTree>
    <p:extLst>
      <p:ext uri="{BB962C8B-B14F-4D97-AF65-F5344CB8AC3E}">
        <p14:creationId xmlns:p14="http://schemas.microsoft.com/office/powerpoint/2010/main" val="349291315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present past</a:t>
            </a:r>
            <a:endParaRPr lang="en-US" dirty="0"/>
          </a:p>
        </p:txBody>
      </p:sp>
      <p:sp>
        <p:nvSpPr>
          <p:cNvPr id="3" name="Content Placeholder 2"/>
          <p:cNvSpPr>
            <a:spLocks noGrp="1"/>
          </p:cNvSpPr>
          <p:nvPr>
            <p:ph idx="1"/>
          </p:nvPr>
        </p:nvSpPr>
        <p:spPr/>
        <p:txBody>
          <a:bodyPr>
            <a:normAutofit/>
          </a:bodyPr>
          <a:lstStyle/>
          <a:p>
            <a:r>
              <a:rPr lang="en-US" dirty="0" smtClean="0"/>
              <a:t>Phenomenology: What </a:t>
            </a:r>
            <a:r>
              <a:rPr lang="en-US" dirty="0"/>
              <a:t>is the nature of this absence as a present object of the remembering consciousness?</a:t>
            </a:r>
          </a:p>
          <a:p>
            <a:pPr lvl="1"/>
            <a:r>
              <a:rPr lang="en-US" dirty="0"/>
              <a:t>I remember something that is </a:t>
            </a:r>
            <a:r>
              <a:rPr lang="en-US" dirty="0" smtClean="0"/>
              <a:t>past: what is not present is a present absence </a:t>
            </a:r>
            <a:endParaRPr lang="en-US" dirty="0" smtClean="0"/>
          </a:p>
          <a:p>
            <a:r>
              <a:rPr lang="en-US" dirty="0" smtClean="0"/>
              <a:t>Phenomenology </a:t>
            </a:r>
            <a:r>
              <a:rPr lang="en-US" dirty="0" smtClean="0"/>
              <a:t>(capital P) asks</a:t>
            </a:r>
          </a:p>
          <a:p>
            <a:pPr lvl="1"/>
            <a:r>
              <a:rPr lang="en-US" dirty="0" smtClean="0"/>
              <a:t>What is this present-past like?</a:t>
            </a:r>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112</a:t>
            </a:fld>
            <a:endParaRPr lang="en-US"/>
          </a:p>
        </p:txBody>
      </p:sp>
    </p:spTree>
    <p:extLst>
      <p:ext uri="{BB962C8B-B14F-4D97-AF65-F5344CB8AC3E}">
        <p14:creationId xmlns:p14="http://schemas.microsoft.com/office/powerpoint/2010/main" val="198061177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[Pierre is not there—</a:t>
            </a:r>
            <a:br>
              <a:rPr lang="en-US" dirty="0" smtClean="0"/>
            </a:br>
            <a:r>
              <a:rPr lang="en-US" dirty="0" smtClean="0"/>
              <a:t>examined </a:t>
            </a:r>
            <a:r>
              <a:rPr lang="en-US" dirty="0" err="1" smtClean="0"/>
              <a:t>Phenomenologically</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err="1" smtClean="0"/>
              <a:t>Cf</a:t>
            </a:r>
            <a:r>
              <a:rPr lang="en-US" dirty="0" smtClean="0"/>
              <a:t> </a:t>
            </a:r>
            <a:r>
              <a:rPr lang="en-US" dirty="0"/>
              <a:t>Sartre B&amp;N: I am going to meet Pierre at our usual café </a:t>
            </a:r>
          </a:p>
          <a:p>
            <a:pPr lvl="1"/>
            <a:r>
              <a:rPr lang="en-US" dirty="0"/>
              <a:t>Pierre is not there</a:t>
            </a:r>
          </a:p>
          <a:p>
            <a:pPr lvl="1"/>
            <a:r>
              <a:rPr lang="en-US" dirty="0"/>
              <a:t>But I experience his absence as a presence </a:t>
            </a:r>
            <a:r>
              <a:rPr lang="en-US" dirty="0" smtClean="0"/>
              <a:t>that haunts </a:t>
            </a:r>
            <a:r>
              <a:rPr lang="en-US" dirty="0"/>
              <a:t>the café </a:t>
            </a:r>
          </a:p>
          <a:p>
            <a:r>
              <a:rPr lang="en-US" dirty="0"/>
              <a:t>Heidegger asks: what is this nothing?</a:t>
            </a:r>
          </a:p>
          <a:p>
            <a:pPr lvl="1"/>
            <a:r>
              <a:rPr lang="en-US" dirty="0" smtClean="0"/>
              <a:t>For </a:t>
            </a:r>
            <a:r>
              <a:rPr lang="en-US" dirty="0"/>
              <a:t>the scientist, there is </a:t>
            </a:r>
            <a:r>
              <a:rPr lang="en-US" i="1" dirty="0"/>
              <a:t>absolutely</a:t>
            </a:r>
            <a:r>
              <a:rPr lang="en-US" dirty="0"/>
              <a:t> nothing </a:t>
            </a:r>
            <a:r>
              <a:rPr lang="en-US" dirty="0" smtClean="0"/>
              <a:t>there</a:t>
            </a:r>
          </a:p>
          <a:p>
            <a:r>
              <a:rPr lang="en-US" dirty="0" smtClean="0"/>
              <a:t>But this is the result of the natural attitude that is presupposed to the scientific outlook: </a:t>
            </a:r>
          </a:p>
          <a:p>
            <a:pPr lvl="1"/>
            <a:r>
              <a:rPr lang="en-US" dirty="0" smtClean="0"/>
              <a:t>There are only things, entities, and beyond that, nothing</a:t>
            </a:r>
          </a:p>
          <a:p>
            <a:pPr lvl="1"/>
            <a:r>
              <a:rPr lang="en-US" dirty="0" smtClean="0"/>
              <a:t>Even the subject who knows these things is not there in the knowing (“view from nowhere”)</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113</a:t>
            </a:fld>
            <a:endParaRPr lang="en-US"/>
          </a:p>
        </p:txBody>
      </p:sp>
    </p:spTree>
    <p:extLst>
      <p:ext uri="{BB962C8B-B14F-4D97-AF65-F5344CB8AC3E}">
        <p14:creationId xmlns:p14="http://schemas.microsoft.com/office/powerpoint/2010/main" val="28371589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Dennett’s absurdity</a:t>
            </a:r>
            <a:endParaRPr lang="en-US" dirty="0"/>
          </a:p>
        </p:txBody>
      </p:sp>
      <p:sp>
        <p:nvSpPr>
          <p:cNvPr id="3" name="Content Placeholder 2"/>
          <p:cNvSpPr>
            <a:spLocks noGrp="1"/>
          </p:cNvSpPr>
          <p:nvPr>
            <p:ph idx="1"/>
          </p:nvPr>
        </p:nvSpPr>
        <p:spPr/>
        <p:txBody>
          <a:bodyPr/>
          <a:lstStyle/>
          <a:p>
            <a:r>
              <a:rPr lang="en-US" dirty="0"/>
              <a:t>To go from skepticism about some of our reflections to universal skepticism about reflection in general invites the charge of absurdity</a:t>
            </a:r>
          </a:p>
          <a:p>
            <a:pPr lvl="1"/>
            <a:r>
              <a:rPr lang="en-US" dirty="0"/>
              <a:t>The skeptic suppose there is something there in conscious experience to get wrong.</a:t>
            </a:r>
          </a:p>
          <a:p>
            <a:pPr lvl="1"/>
            <a:r>
              <a:rPr lang="en-US" dirty="0"/>
              <a:t>But where did he get this knowledge?</a:t>
            </a:r>
          </a:p>
          <a:p>
            <a:pPr lvl="1"/>
            <a:r>
              <a:rPr lang="en-US" dirty="0"/>
              <a:t>From reflection on </a:t>
            </a:r>
            <a:r>
              <a:rPr lang="en-US" dirty="0" smtClean="0"/>
              <a:t>his </a:t>
            </a:r>
            <a:r>
              <a:rPr lang="en-US" dirty="0"/>
              <a:t>conscious experience!</a:t>
            </a:r>
          </a:p>
        </p:txBody>
      </p:sp>
      <p:sp>
        <p:nvSpPr>
          <p:cNvPr id="4" name="Slide Number Placeholder 3"/>
          <p:cNvSpPr>
            <a:spLocks noGrp="1"/>
          </p:cNvSpPr>
          <p:nvPr>
            <p:ph type="sldNum" sz="quarter" idx="12"/>
          </p:nvPr>
        </p:nvSpPr>
        <p:spPr/>
        <p:txBody>
          <a:bodyPr/>
          <a:lstStyle/>
          <a:p>
            <a:fld id="{A9C36265-CB14-41C3-BB4F-46C8A0D73DCE}" type="slidenum">
              <a:rPr lang="en-US" smtClean="0"/>
              <a:t>114</a:t>
            </a:fld>
            <a:endParaRPr lang="en-US"/>
          </a:p>
        </p:txBody>
      </p:sp>
    </p:spTree>
    <p:extLst>
      <p:ext uri="{BB962C8B-B14F-4D97-AF65-F5344CB8AC3E}">
        <p14:creationId xmlns:p14="http://schemas.microsoft.com/office/powerpoint/2010/main" val="310988813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Reflecting on the denizens of the stream of </a:t>
            </a:r>
            <a:r>
              <a:rPr lang="en-US" dirty="0" err="1" smtClean="0"/>
              <a:t>consciousnesss</a:t>
            </a:r>
            <a:endParaRPr lang="en-US" dirty="0"/>
          </a:p>
        </p:txBody>
      </p:sp>
      <p:sp>
        <p:nvSpPr>
          <p:cNvPr id="3" name="Content Placeholder 2"/>
          <p:cNvSpPr>
            <a:spLocks noGrp="1"/>
          </p:cNvSpPr>
          <p:nvPr>
            <p:ph idx="1"/>
          </p:nvPr>
        </p:nvSpPr>
        <p:spPr/>
        <p:txBody>
          <a:bodyPr/>
          <a:lstStyle/>
          <a:p>
            <a:r>
              <a:rPr lang="en-US" dirty="0" smtClean="0"/>
              <a:t>The skeptic claims that what goes on in the stream of consciousness is too quick and too slippery to get hold of</a:t>
            </a:r>
          </a:p>
          <a:p>
            <a:pPr lvl="1"/>
            <a:r>
              <a:rPr lang="en-US" dirty="0" smtClean="0"/>
              <a:t>Q: But how did he get this insight?</a:t>
            </a:r>
          </a:p>
          <a:p>
            <a:pPr lvl="1"/>
            <a:r>
              <a:rPr lang="en-US" dirty="0" smtClean="0"/>
              <a:t>A: By reflection on the speed and elusiveness of the denizens of the stream</a:t>
            </a:r>
          </a:p>
          <a:p>
            <a:r>
              <a:rPr lang="en-US" dirty="0" smtClean="0"/>
              <a:t>Hence Dennett supposes the validity of some degree of reflection</a:t>
            </a:r>
          </a:p>
          <a:p>
            <a:pPr lvl="1"/>
            <a:r>
              <a:rPr lang="en-US" dirty="0" smtClean="0"/>
              <a:t>And uses this to infer that reflection as a whole is untrustworthy</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115</a:t>
            </a:fld>
            <a:endParaRPr lang="en-US"/>
          </a:p>
        </p:txBody>
      </p:sp>
    </p:spTree>
    <p:extLst>
      <p:ext uri="{BB962C8B-B14F-4D97-AF65-F5344CB8AC3E}">
        <p14:creationId xmlns:p14="http://schemas.microsoft.com/office/powerpoint/2010/main" val="182216012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Dennett’s deeper skepticism</a:t>
            </a:r>
            <a:endParaRPr lang="en-US" dirty="0"/>
          </a:p>
        </p:txBody>
      </p:sp>
      <p:sp>
        <p:nvSpPr>
          <p:cNvPr id="3" name="Content Placeholder 2"/>
          <p:cNvSpPr>
            <a:spLocks noGrp="1"/>
          </p:cNvSpPr>
          <p:nvPr>
            <p:ph idx="1"/>
          </p:nvPr>
        </p:nvSpPr>
        <p:spPr/>
        <p:txBody>
          <a:bodyPr>
            <a:normAutofit/>
          </a:bodyPr>
          <a:lstStyle/>
          <a:p>
            <a:r>
              <a:rPr lang="en-US" dirty="0" smtClean="0"/>
              <a:t>But Dennett is perhaps more difficult to refute than Watt</a:t>
            </a:r>
          </a:p>
          <a:p>
            <a:pPr lvl="1"/>
            <a:r>
              <a:rPr lang="en-US" dirty="0" smtClean="0"/>
              <a:t>His is a deeper strand of skepticism: </a:t>
            </a:r>
            <a:r>
              <a:rPr lang="en-US" dirty="0" smtClean="0"/>
              <a:t>eliminative or reductive materialism </a:t>
            </a:r>
            <a:endParaRPr lang="en-US" dirty="0" smtClean="0"/>
          </a:p>
          <a:p>
            <a:pPr lvl="1"/>
            <a:r>
              <a:rPr lang="en-US" dirty="0" smtClean="0">
                <a:sym typeface="Wingdings" panose="05000000000000000000" pitchFamily="2" charset="2"/>
              </a:rPr>
              <a:t></a:t>
            </a:r>
            <a:r>
              <a:rPr lang="en-US" dirty="0" smtClean="0"/>
              <a:t>There is no such thing as immediate mental living at all</a:t>
            </a:r>
          </a:p>
          <a:p>
            <a:r>
              <a:rPr lang="en-US" dirty="0" smtClean="0"/>
              <a:t>His position is not that we can’t know it, but that there is nothing </a:t>
            </a:r>
            <a:r>
              <a:rPr lang="en-US" i="1" dirty="0" smtClean="0"/>
              <a:t>really</a:t>
            </a:r>
            <a:r>
              <a:rPr lang="en-US" dirty="0" smtClean="0"/>
              <a:t> there</a:t>
            </a:r>
          </a:p>
          <a:p>
            <a:pPr lvl="1"/>
            <a:r>
              <a:rPr lang="en-US" dirty="0" smtClean="0"/>
              <a:t>It just </a:t>
            </a:r>
            <a:r>
              <a:rPr lang="en-US" i="1" dirty="0" smtClean="0"/>
              <a:t>seems</a:t>
            </a:r>
            <a:r>
              <a:rPr lang="en-US" dirty="0" smtClean="0"/>
              <a:t> to be there</a:t>
            </a:r>
          </a:p>
        </p:txBody>
      </p:sp>
      <p:sp>
        <p:nvSpPr>
          <p:cNvPr id="4" name="Slide Number Placeholder 3"/>
          <p:cNvSpPr>
            <a:spLocks noGrp="1"/>
          </p:cNvSpPr>
          <p:nvPr>
            <p:ph type="sldNum" sz="quarter" idx="12"/>
          </p:nvPr>
        </p:nvSpPr>
        <p:spPr/>
        <p:txBody>
          <a:bodyPr/>
          <a:lstStyle/>
          <a:p>
            <a:fld id="{A9C36265-CB14-41C3-BB4F-46C8A0D73DCE}" type="slidenum">
              <a:rPr lang="en-US" smtClean="0"/>
              <a:t>116</a:t>
            </a:fld>
            <a:endParaRPr lang="en-US"/>
          </a:p>
        </p:txBody>
      </p:sp>
    </p:spTree>
    <p:extLst>
      <p:ext uri="{BB962C8B-B14F-4D97-AF65-F5344CB8AC3E}">
        <p14:creationId xmlns:p14="http://schemas.microsoft.com/office/powerpoint/2010/main" val="232014832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did the stream go?</a:t>
            </a:r>
            <a:endParaRPr lang="en-US" dirty="0"/>
          </a:p>
        </p:txBody>
      </p:sp>
      <p:sp>
        <p:nvSpPr>
          <p:cNvPr id="3" name="Content Placeholder 2"/>
          <p:cNvSpPr>
            <a:spLocks noGrp="1"/>
          </p:cNvSpPr>
          <p:nvPr>
            <p:ph idx="1"/>
          </p:nvPr>
        </p:nvSpPr>
        <p:spPr/>
        <p:txBody>
          <a:bodyPr/>
          <a:lstStyle/>
          <a:p>
            <a:r>
              <a:rPr lang="en-US" dirty="0"/>
              <a:t>When I stop to reflect</a:t>
            </a:r>
          </a:p>
          <a:p>
            <a:pPr lvl="1"/>
            <a:r>
              <a:rPr lang="en-US" dirty="0"/>
              <a:t>It seems as though there has been a stream of experiences leading to the present moment</a:t>
            </a:r>
          </a:p>
          <a:p>
            <a:pPr lvl="1"/>
            <a:r>
              <a:rPr lang="en-US" dirty="0"/>
              <a:t>But that stream has now flowed into the past</a:t>
            </a:r>
          </a:p>
          <a:p>
            <a:pPr lvl="1"/>
            <a:r>
              <a:rPr lang="en-US" dirty="0"/>
              <a:t>And </a:t>
            </a:r>
            <a:r>
              <a:rPr lang="en-US" i="1" dirty="0"/>
              <a:t>now</a:t>
            </a:r>
            <a:r>
              <a:rPr lang="en-US" dirty="0"/>
              <a:t> there is no way of knowing that it </a:t>
            </a:r>
            <a:r>
              <a:rPr lang="en-US" i="1" dirty="0"/>
              <a:t>was</a:t>
            </a:r>
            <a:r>
              <a:rPr lang="en-US" dirty="0"/>
              <a:t> </a:t>
            </a:r>
            <a:r>
              <a:rPr lang="en-US" dirty="0" smtClean="0"/>
              <a:t>then</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117</a:t>
            </a:fld>
            <a:endParaRPr lang="en-US"/>
          </a:p>
        </p:txBody>
      </p:sp>
    </p:spTree>
    <p:extLst>
      <p:ext uri="{BB962C8B-B14F-4D97-AF65-F5344CB8AC3E}">
        <p14:creationId xmlns:p14="http://schemas.microsoft.com/office/powerpoint/2010/main" val="65207866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Dennett overdoes it</a:t>
            </a:r>
            <a:endParaRPr lang="en-US" dirty="0"/>
          </a:p>
        </p:txBody>
      </p:sp>
      <p:sp>
        <p:nvSpPr>
          <p:cNvPr id="3" name="Content Placeholder 2"/>
          <p:cNvSpPr>
            <a:spLocks noGrp="1"/>
          </p:cNvSpPr>
          <p:nvPr>
            <p:ph idx="1"/>
          </p:nvPr>
        </p:nvSpPr>
        <p:spPr>
          <a:xfrm>
            <a:off x="917980" y="1690688"/>
            <a:ext cx="10515600" cy="4351338"/>
          </a:xfrm>
        </p:spPr>
        <p:txBody>
          <a:bodyPr>
            <a:normAutofit/>
          </a:bodyPr>
          <a:lstStyle/>
          <a:p>
            <a:r>
              <a:rPr lang="en-US" dirty="0" smtClean="0"/>
              <a:t>1) This has the whiff of exaggeration</a:t>
            </a:r>
          </a:p>
          <a:p>
            <a:pPr lvl="1"/>
            <a:r>
              <a:rPr lang="en-US" dirty="0" smtClean="0"/>
              <a:t>It’s like saying that we have no evidence that the world existed ten minutes ago</a:t>
            </a:r>
          </a:p>
          <a:p>
            <a:pPr lvl="1"/>
            <a:r>
              <a:rPr lang="en-US" dirty="0" smtClean="0"/>
              <a:t>And if this is what he means, he has nothing </a:t>
            </a:r>
            <a:r>
              <a:rPr lang="en-US" i="1" dirty="0" smtClean="0"/>
              <a:t>special</a:t>
            </a:r>
            <a:r>
              <a:rPr lang="en-US" dirty="0" smtClean="0"/>
              <a:t> to say about the claims of phenomenology</a:t>
            </a:r>
          </a:p>
          <a:p>
            <a:r>
              <a:rPr lang="en-US" dirty="0" smtClean="0"/>
              <a:t>2) Moreover Husserl is not claiming absolute certainty about </a:t>
            </a:r>
            <a:r>
              <a:rPr lang="en-US" i="1" dirty="0" smtClean="0"/>
              <a:t>all</a:t>
            </a:r>
            <a:r>
              <a:rPr lang="en-US" dirty="0" smtClean="0"/>
              <a:t> of conscious experience</a:t>
            </a:r>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118</a:t>
            </a:fld>
            <a:endParaRPr lang="en-US"/>
          </a:p>
        </p:txBody>
      </p:sp>
    </p:spTree>
    <p:extLst>
      <p:ext uri="{BB962C8B-B14F-4D97-AF65-F5344CB8AC3E}">
        <p14:creationId xmlns:p14="http://schemas.microsoft.com/office/powerpoint/2010/main" val="313454849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Dennett is a Phenomenologist! (capital P)</a:t>
            </a:r>
            <a:endParaRPr lang="en-US" dirty="0"/>
          </a:p>
        </p:txBody>
      </p:sp>
      <p:sp>
        <p:nvSpPr>
          <p:cNvPr id="3" name="Content Placeholder 2"/>
          <p:cNvSpPr>
            <a:spLocks noGrp="1"/>
          </p:cNvSpPr>
          <p:nvPr>
            <p:ph idx="1"/>
          </p:nvPr>
        </p:nvSpPr>
        <p:spPr/>
        <p:txBody>
          <a:bodyPr>
            <a:normAutofit lnSpcReduction="10000"/>
          </a:bodyPr>
          <a:lstStyle/>
          <a:p>
            <a:r>
              <a:rPr lang="en-US" dirty="0" smtClean="0"/>
              <a:t>3) Furthermore </a:t>
            </a:r>
            <a:r>
              <a:rPr lang="en-US" dirty="0"/>
              <a:t>the very statement of the issue presupposes what it claims to refute</a:t>
            </a:r>
          </a:p>
          <a:p>
            <a:pPr lvl="1"/>
            <a:r>
              <a:rPr lang="en-US" dirty="0"/>
              <a:t>It exploits the powers of reflection: </a:t>
            </a:r>
            <a:endParaRPr lang="en-US" dirty="0" smtClean="0"/>
          </a:p>
          <a:p>
            <a:pPr lvl="1"/>
            <a:r>
              <a:rPr lang="en-US" dirty="0" smtClean="0"/>
              <a:t>what </a:t>
            </a:r>
            <a:r>
              <a:rPr lang="en-US" dirty="0"/>
              <a:t>Dennett finds </a:t>
            </a:r>
            <a:r>
              <a:rPr lang="en-US" i="1" dirty="0"/>
              <a:t>upon reflection </a:t>
            </a:r>
            <a:r>
              <a:rPr lang="en-US" dirty="0"/>
              <a:t>(=pure reflection</a:t>
            </a:r>
            <a:r>
              <a:rPr lang="en-US" dirty="0" smtClean="0"/>
              <a:t>) </a:t>
            </a:r>
            <a:r>
              <a:rPr lang="en-US" dirty="0" smtClean="0"/>
              <a:t>is </a:t>
            </a:r>
            <a:r>
              <a:rPr lang="en-US" dirty="0"/>
              <a:t>that conscious experience has faded away into the </a:t>
            </a:r>
            <a:r>
              <a:rPr lang="en-US" dirty="0" smtClean="0"/>
              <a:t>past </a:t>
            </a:r>
            <a:r>
              <a:rPr lang="en-US" dirty="0" smtClean="0"/>
              <a:t>so </a:t>
            </a:r>
            <a:r>
              <a:rPr lang="en-US" dirty="0" smtClean="0"/>
              <a:t>that it is difficult to determine now what features it had then</a:t>
            </a:r>
          </a:p>
          <a:p>
            <a:pPr lvl="1"/>
            <a:r>
              <a:rPr lang="en-US" dirty="0"/>
              <a:t>a</a:t>
            </a:r>
            <a:r>
              <a:rPr lang="en-US" dirty="0" smtClean="0"/>
              <a:t>nd so one is tempted to make things up about what was there then (impure reflection)</a:t>
            </a:r>
          </a:p>
          <a:p>
            <a:r>
              <a:rPr lang="en-US" dirty="0" smtClean="0"/>
              <a:t>But this </a:t>
            </a:r>
            <a:r>
              <a:rPr lang="en-US" dirty="0" smtClean="0"/>
              <a:t>recognition could </a:t>
            </a:r>
            <a:r>
              <a:rPr lang="en-US" dirty="0" smtClean="0"/>
              <a:t>be insightful Phenomenology about the nature of consciousness!</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119</a:t>
            </a:fld>
            <a:endParaRPr lang="en-US"/>
          </a:p>
        </p:txBody>
      </p:sp>
    </p:spTree>
    <p:extLst>
      <p:ext uri="{BB962C8B-B14F-4D97-AF65-F5344CB8AC3E}">
        <p14:creationId xmlns:p14="http://schemas.microsoft.com/office/powerpoint/2010/main" val="3832568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Desk-thumping cacophony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But there is no consensus on what these items are</a:t>
            </a:r>
          </a:p>
          <a:p>
            <a:pPr lvl="1"/>
            <a:r>
              <a:rPr lang="en-US" dirty="0"/>
              <a:t>n</a:t>
            </a:r>
            <a:r>
              <a:rPr lang="en-US" dirty="0" smtClean="0"/>
              <a:t>o accepted inventory of what swims in the stream of consciousness</a:t>
            </a:r>
          </a:p>
          <a:p>
            <a:r>
              <a:rPr lang="en-US" dirty="0" smtClean="0"/>
              <a:t>“Serious phenomenology is in even greater need of a clear, neutral method of description, because, it seems, no two people use the words the same way, and everybody’s an expert. It is just astonishing to see how often ‘academic’ discussions of phenomenological controversies degenerate into desk-thumping cacophony, with everybody talking past everybody else. This is all the more surprising, in a way, because according to long-standing philosophical tradition, we all agree on what we find when we ‘look inside’ at our own phenomenology.”</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12</a:t>
            </a:fld>
            <a:endParaRPr lang="en-US"/>
          </a:p>
        </p:txBody>
      </p:sp>
    </p:spTree>
    <p:extLst>
      <p:ext uri="{BB962C8B-B14F-4D97-AF65-F5344CB8AC3E}">
        <p14:creationId xmlns:p14="http://schemas.microsoft.com/office/powerpoint/2010/main" val="106901137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difference is stark</a:t>
            </a:r>
            <a:endParaRPr lang="en-US" dirty="0"/>
          </a:p>
        </p:txBody>
      </p:sp>
      <p:sp>
        <p:nvSpPr>
          <p:cNvPr id="3" name="Content Placeholder 2"/>
          <p:cNvSpPr>
            <a:spLocks noGrp="1"/>
          </p:cNvSpPr>
          <p:nvPr>
            <p:ph idx="1"/>
          </p:nvPr>
        </p:nvSpPr>
        <p:spPr/>
        <p:txBody>
          <a:bodyPr/>
          <a:lstStyle/>
          <a:p>
            <a:r>
              <a:rPr lang="en-US" dirty="0" smtClean="0"/>
              <a:t>The difference is stark between Dennett and Husserl</a:t>
            </a:r>
          </a:p>
          <a:p>
            <a:pPr lvl="1"/>
            <a:r>
              <a:rPr lang="en-US" dirty="0" smtClean="0"/>
              <a:t>How is one to begin?</a:t>
            </a:r>
          </a:p>
          <a:p>
            <a:pPr lvl="1"/>
            <a:r>
              <a:rPr lang="en-US" dirty="0" smtClean="0"/>
              <a:t>Where is one to look?</a:t>
            </a:r>
          </a:p>
          <a:p>
            <a:pPr lvl="1"/>
            <a:r>
              <a:rPr lang="en-US" dirty="0" smtClean="0"/>
              <a:t>What is one allowed?</a:t>
            </a:r>
          </a:p>
          <a:p>
            <a:r>
              <a:rPr lang="en-US" dirty="0" smtClean="0"/>
              <a:t>For Husserl one begins and remains in consciousness</a:t>
            </a:r>
          </a:p>
          <a:p>
            <a:r>
              <a:rPr lang="en-US" dirty="0" smtClean="0"/>
              <a:t>For Dennett consciousness is a “perilous phenomenon”</a:t>
            </a:r>
          </a:p>
          <a:p>
            <a:pPr lvl="1"/>
            <a:r>
              <a:rPr lang="en-US" dirty="0" smtClean="0"/>
              <a:t>Something that provokes “skepticism, anxiety, and confusion”</a:t>
            </a:r>
          </a:p>
          <a:p>
            <a:pPr lvl="1"/>
            <a:r>
              <a:rPr lang="en-US" dirty="0" smtClean="0"/>
              <a:t>Dennett is skeptical that the subject of </a:t>
            </a:r>
            <a:r>
              <a:rPr lang="en-US" dirty="0" err="1" smtClean="0"/>
              <a:t>heterophenomenology</a:t>
            </a:r>
            <a:r>
              <a:rPr lang="en-US" dirty="0" smtClean="0"/>
              <a:t> even is </a:t>
            </a:r>
            <a:r>
              <a:rPr lang="en-US" dirty="0" smtClean="0"/>
              <a:t>conscious (perhaps it’s a parrot in a human suit)</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120</a:t>
            </a:fld>
            <a:endParaRPr lang="en-US"/>
          </a:p>
        </p:txBody>
      </p:sp>
    </p:spTree>
    <p:extLst>
      <p:ext uri="{BB962C8B-B14F-4D97-AF65-F5344CB8AC3E}">
        <p14:creationId xmlns:p14="http://schemas.microsoft.com/office/powerpoint/2010/main" val="368725616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Husserl reply to Dennett’s main concern?</a:t>
            </a:r>
            <a:endParaRPr lang="en-US" dirty="0"/>
          </a:p>
        </p:txBody>
      </p:sp>
      <p:sp>
        <p:nvSpPr>
          <p:cNvPr id="3" name="Content Placeholder 2"/>
          <p:cNvSpPr>
            <a:spLocks noGrp="1"/>
          </p:cNvSpPr>
          <p:nvPr>
            <p:ph idx="1"/>
          </p:nvPr>
        </p:nvSpPr>
        <p:spPr/>
        <p:txBody>
          <a:bodyPr>
            <a:normAutofit lnSpcReduction="10000"/>
          </a:bodyPr>
          <a:lstStyle/>
          <a:p>
            <a:r>
              <a:rPr lang="en-US" dirty="0" smtClean="0"/>
              <a:t>Husserl’s position:</a:t>
            </a:r>
          </a:p>
          <a:p>
            <a:pPr lvl="1"/>
            <a:r>
              <a:rPr lang="en-US" dirty="0" smtClean="0"/>
              <a:t>1) His appeal to </a:t>
            </a:r>
            <a:r>
              <a:rPr lang="en-US" i="1" dirty="0" smtClean="0"/>
              <a:t>pure</a:t>
            </a:r>
            <a:r>
              <a:rPr lang="en-US" dirty="0" smtClean="0"/>
              <a:t> reflection</a:t>
            </a:r>
          </a:p>
          <a:p>
            <a:pPr lvl="1"/>
            <a:r>
              <a:rPr lang="en-US" dirty="0" smtClean="0"/>
              <a:t>2) His corrective remarks re introspection</a:t>
            </a:r>
          </a:p>
          <a:p>
            <a:pPr lvl="1"/>
            <a:r>
              <a:rPr lang="en-US" dirty="0" smtClean="0"/>
              <a:t>3) His reply to skepticism regarding phenomenology</a:t>
            </a:r>
          </a:p>
          <a:p>
            <a:r>
              <a:rPr lang="en-US" dirty="0" smtClean="0"/>
              <a:t>But none of this replies </a:t>
            </a:r>
            <a:r>
              <a:rPr lang="en-US" dirty="0"/>
              <a:t>to Dennett’s main </a:t>
            </a:r>
            <a:r>
              <a:rPr lang="en-US" dirty="0" smtClean="0"/>
              <a:t>concern</a:t>
            </a:r>
            <a:r>
              <a:rPr lang="en-US" dirty="0" smtClean="0"/>
              <a:t>:</a:t>
            </a:r>
            <a:endParaRPr lang="en-US" dirty="0" smtClean="0"/>
          </a:p>
          <a:p>
            <a:pPr lvl="1"/>
            <a:r>
              <a:rPr lang="en-US" dirty="0" smtClean="0"/>
              <a:t>What is meant by conscious experience?</a:t>
            </a:r>
          </a:p>
          <a:p>
            <a:pPr lvl="1"/>
            <a:r>
              <a:rPr lang="en-US" dirty="0" smtClean="0"/>
              <a:t>How is it even possible?</a:t>
            </a:r>
          </a:p>
          <a:p>
            <a:r>
              <a:rPr lang="en-US" dirty="0" smtClean="0"/>
              <a:t>Dennett allows only for </a:t>
            </a:r>
            <a:r>
              <a:rPr lang="en-US" dirty="0" smtClean="0"/>
              <a:t>answers based only on unproblematic scientific materials</a:t>
            </a:r>
            <a:r>
              <a:rPr lang="en-US" dirty="0"/>
              <a:t>	</a:t>
            </a:r>
            <a:endParaRPr lang="en-US" dirty="0" smtClean="0"/>
          </a:p>
          <a:p>
            <a:pPr lvl="1"/>
            <a:r>
              <a:rPr lang="en-US" dirty="0" smtClean="0"/>
              <a:t>i.e., not philosophical or phenomenological </a:t>
            </a:r>
            <a:r>
              <a:rPr lang="en-US" dirty="0" smtClean="0"/>
              <a:t>answers</a:t>
            </a:r>
            <a:endParaRPr lang="en-US" dirty="0" smtClean="0"/>
          </a:p>
        </p:txBody>
      </p:sp>
      <p:sp>
        <p:nvSpPr>
          <p:cNvPr id="4" name="Slide Number Placeholder 3"/>
          <p:cNvSpPr>
            <a:spLocks noGrp="1"/>
          </p:cNvSpPr>
          <p:nvPr>
            <p:ph type="sldNum" sz="quarter" idx="12"/>
          </p:nvPr>
        </p:nvSpPr>
        <p:spPr/>
        <p:txBody>
          <a:bodyPr/>
          <a:lstStyle/>
          <a:p>
            <a:fld id="{A9C36265-CB14-41C3-BB4F-46C8A0D73DCE}" type="slidenum">
              <a:rPr lang="en-US" smtClean="0"/>
              <a:t>121</a:t>
            </a:fld>
            <a:endParaRPr lang="en-US"/>
          </a:p>
        </p:txBody>
      </p:sp>
    </p:spTree>
    <p:extLst>
      <p:ext uri="{BB962C8B-B14F-4D97-AF65-F5344CB8AC3E}">
        <p14:creationId xmlns:p14="http://schemas.microsoft.com/office/powerpoint/2010/main" val="155348816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Husserl’s question to Dennett</a:t>
            </a:r>
            <a:endParaRPr lang="en-US" dirty="0"/>
          </a:p>
        </p:txBody>
      </p:sp>
      <p:sp>
        <p:nvSpPr>
          <p:cNvPr id="3" name="Content Placeholder 2"/>
          <p:cNvSpPr>
            <a:spLocks noGrp="1"/>
          </p:cNvSpPr>
          <p:nvPr>
            <p:ph idx="1"/>
          </p:nvPr>
        </p:nvSpPr>
        <p:spPr/>
        <p:txBody>
          <a:bodyPr>
            <a:normAutofit fontScale="92500" lnSpcReduction="10000"/>
          </a:bodyPr>
          <a:lstStyle/>
          <a:p>
            <a:r>
              <a:rPr lang="en-US" dirty="0"/>
              <a:t>4) Husserl’s reply: Phenomenology </a:t>
            </a:r>
            <a:r>
              <a:rPr lang="en-US" i="1" dirty="0"/>
              <a:t>brackets</a:t>
            </a:r>
            <a:r>
              <a:rPr lang="en-US" dirty="0"/>
              <a:t> such questions</a:t>
            </a:r>
            <a:r>
              <a:rPr lang="en-US" dirty="0" smtClean="0"/>
              <a:t>!</a:t>
            </a:r>
            <a:endParaRPr lang="en-US" dirty="0" smtClean="0"/>
          </a:p>
          <a:p>
            <a:r>
              <a:rPr lang="en-US" dirty="0" smtClean="0"/>
              <a:t>One </a:t>
            </a:r>
            <a:r>
              <a:rPr lang="en-US" dirty="0" smtClean="0"/>
              <a:t>of Husserl’s guiding questions:</a:t>
            </a:r>
          </a:p>
          <a:p>
            <a:pPr lvl="1"/>
            <a:r>
              <a:rPr lang="en-US" dirty="0" smtClean="0"/>
              <a:t>“How can experience as consciousness give or contact an object?”</a:t>
            </a:r>
          </a:p>
          <a:p>
            <a:pPr lvl="1"/>
            <a:r>
              <a:rPr lang="en-US" dirty="0" smtClean="0"/>
              <a:t>What needs explanation is the accessibility of </a:t>
            </a:r>
            <a:r>
              <a:rPr lang="en-US" dirty="0" smtClean="0"/>
              <a:t>physical objects </a:t>
            </a:r>
            <a:r>
              <a:rPr lang="en-US" dirty="0" smtClean="0"/>
              <a:t>by consciousness</a:t>
            </a:r>
          </a:p>
          <a:p>
            <a:r>
              <a:rPr lang="en-US" dirty="0" smtClean="0"/>
              <a:t>For </a:t>
            </a:r>
            <a:r>
              <a:rPr lang="en-US" dirty="0"/>
              <a:t>Husserl this presupposition of science, that objective data is accessible, is what requires explanation</a:t>
            </a:r>
          </a:p>
          <a:p>
            <a:r>
              <a:rPr lang="en-US" dirty="0" smtClean="0"/>
              <a:t>But </a:t>
            </a:r>
            <a:r>
              <a:rPr lang="en-US" dirty="0" smtClean="0"/>
              <a:t>Dennett seeks to explain consciousness by objects</a:t>
            </a:r>
          </a:p>
          <a:p>
            <a:pPr lvl="1"/>
            <a:r>
              <a:rPr lang="en-US" dirty="0" smtClean="0"/>
              <a:t>i.e., access to objects is for him unproblematic</a:t>
            </a:r>
          </a:p>
          <a:p>
            <a:pPr lvl="1"/>
            <a:r>
              <a:rPr lang="en-US" dirty="0" smtClean="0"/>
              <a:t>It is consciousness that is </a:t>
            </a:r>
            <a:r>
              <a:rPr lang="en-US" dirty="0" smtClean="0"/>
              <a:t>problematic</a:t>
            </a:r>
            <a:endParaRPr lang="en-US" dirty="0" smtClean="0"/>
          </a:p>
        </p:txBody>
      </p:sp>
      <p:sp>
        <p:nvSpPr>
          <p:cNvPr id="4" name="Slide Number Placeholder 3"/>
          <p:cNvSpPr>
            <a:spLocks noGrp="1"/>
          </p:cNvSpPr>
          <p:nvPr>
            <p:ph type="sldNum" sz="quarter" idx="12"/>
          </p:nvPr>
        </p:nvSpPr>
        <p:spPr/>
        <p:txBody>
          <a:bodyPr/>
          <a:lstStyle/>
          <a:p>
            <a:fld id="{A9C36265-CB14-41C3-BB4F-46C8A0D73DCE}" type="slidenum">
              <a:rPr lang="en-US" smtClean="0"/>
              <a:t>122</a:t>
            </a:fld>
            <a:endParaRPr lang="en-US"/>
          </a:p>
        </p:txBody>
      </p:sp>
    </p:spTree>
    <p:extLst>
      <p:ext uri="{BB962C8B-B14F-4D97-AF65-F5344CB8AC3E}">
        <p14:creationId xmlns:p14="http://schemas.microsoft.com/office/powerpoint/2010/main" val="16665150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t>“great deception of sense</a:t>
            </a:r>
            <a:r>
              <a:rPr lang="en-US" dirty="0" smtClean="0"/>
              <a:t>”]</a:t>
            </a:r>
            <a:endParaRPr lang="en-US" dirty="0"/>
          </a:p>
        </p:txBody>
      </p:sp>
      <p:sp>
        <p:nvSpPr>
          <p:cNvPr id="3" name="Content Placeholder 2"/>
          <p:cNvSpPr>
            <a:spLocks noGrp="1"/>
          </p:cNvSpPr>
          <p:nvPr>
            <p:ph idx="1"/>
          </p:nvPr>
        </p:nvSpPr>
        <p:spPr/>
        <p:txBody>
          <a:bodyPr/>
          <a:lstStyle/>
          <a:p>
            <a:r>
              <a:rPr lang="en-US" dirty="0" smtClean="0"/>
              <a:t>The materialist Hobbes argues that we seem to see objects outside of us</a:t>
            </a:r>
          </a:p>
          <a:p>
            <a:r>
              <a:rPr lang="en-US" dirty="0" smtClean="0"/>
              <a:t>But this must be an illusion</a:t>
            </a:r>
          </a:p>
          <a:p>
            <a:pPr lvl="1"/>
            <a:r>
              <a:rPr lang="en-US" dirty="0"/>
              <a:t>s</a:t>
            </a:r>
            <a:r>
              <a:rPr lang="en-US" dirty="0" smtClean="0"/>
              <a:t>ince sensation is the result of actions coming to us from the outside world</a:t>
            </a:r>
          </a:p>
          <a:p>
            <a:pPr lvl="1"/>
            <a:r>
              <a:rPr lang="en-US" dirty="0"/>
              <a:t>g</a:t>
            </a:r>
            <a:r>
              <a:rPr lang="en-US" dirty="0" smtClean="0"/>
              <a:t>oing through the eye into the brain</a:t>
            </a:r>
          </a:p>
          <a:p>
            <a:pPr lvl="1"/>
            <a:r>
              <a:rPr lang="en-US" dirty="0" smtClean="0"/>
              <a:t>and there producing an image of an object</a:t>
            </a:r>
          </a:p>
          <a:p>
            <a:r>
              <a:rPr lang="en-US" dirty="0"/>
              <a:t>t</a:t>
            </a:r>
            <a:r>
              <a:rPr lang="en-US" dirty="0" smtClean="0"/>
              <a:t>hat we </a:t>
            </a:r>
            <a:r>
              <a:rPr lang="en-US" i="1" dirty="0" smtClean="0"/>
              <a:t>seem</a:t>
            </a:r>
            <a:r>
              <a:rPr lang="en-US" dirty="0" smtClean="0"/>
              <a:t> to see outside of us</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123</a:t>
            </a:fld>
            <a:endParaRPr lang="en-US"/>
          </a:p>
        </p:txBody>
      </p:sp>
    </p:spTree>
    <p:extLst>
      <p:ext uri="{BB962C8B-B14F-4D97-AF65-F5344CB8AC3E}">
        <p14:creationId xmlns:p14="http://schemas.microsoft.com/office/powerpoint/2010/main" val="64585569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Existential ontology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Husserl thus raises this issue of access to these objects outside of us as problematic</a:t>
            </a:r>
          </a:p>
          <a:p>
            <a:pPr lvl="1"/>
            <a:r>
              <a:rPr lang="en-US" dirty="0" smtClean="0"/>
              <a:t>How do we get to the physical object in the world?</a:t>
            </a:r>
          </a:p>
          <a:p>
            <a:r>
              <a:rPr lang="en-US" dirty="0" smtClean="0"/>
              <a:t>Husserl brackets this issue</a:t>
            </a:r>
          </a:p>
          <a:p>
            <a:pPr lvl="1"/>
            <a:r>
              <a:rPr lang="en-US" dirty="0" smtClean="0"/>
              <a:t>At least there is a </a:t>
            </a:r>
            <a:r>
              <a:rPr lang="en-US" i="1" dirty="0" smtClean="0"/>
              <a:t>phenomenological</a:t>
            </a:r>
            <a:r>
              <a:rPr lang="en-US" dirty="0" smtClean="0"/>
              <a:t> object</a:t>
            </a:r>
          </a:p>
          <a:p>
            <a:pPr lvl="1"/>
            <a:r>
              <a:rPr lang="en-US" dirty="0"/>
              <a:t>w</a:t>
            </a:r>
            <a:r>
              <a:rPr lang="en-US" dirty="0" smtClean="0"/>
              <a:t>hich correlates with a certain kind of consciousness</a:t>
            </a:r>
          </a:p>
          <a:p>
            <a:pPr lvl="1"/>
            <a:r>
              <a:rPr lang="en-US" dirty="0" smtClean="0"/>
              <a:t>E.g., an </a:t>
            </a:r>
            <a:r>
              <a:rPr lang="en-US" dirty="0" smtClean="0"/>
              <a:t>present</a:t>
            </a:r>
            <a:r>
              <a:rPr lang="en-US" dirty="0" smtClean="0"/>
              <a:t>/absence </a:t>
            </a:r>
            <a:r>
              <a:rPr lang="en-US" dirty="0" smtClean="0"/>
              <a:t>that is the ideal object of remembering</a:t>
            </a:r>
          </a:p>
          <a:p>
            <a:r>
              <a:rPr lang="en-US" dirty="0" smtClean="0"/>
              <a:t>Later existential phenomenology (Heidegger, Sartre, </a:t>
            </a:r>
            <a:r>
              <a:rPr lang="en-US" dirty="0" err="1" smtClean="0"/>
              <a:t>Merleau-Ponty</a:t>
            </a:r>
            <a:r>
              <a:rPr lang="en-US" dirty="0" smtClean="0"/>
              <a:t>) </a:t>
            </a:r>
            <a:r>
              <a:rPr lang="en-US" dirty="0" smtClean="0"/>
              <a:t>seeks </a:t>
            </a:r>
            <a:r>
              <a:rPr lang="en-US" dirty="0" smtClean="0"/>
              <a:t>to answer this question through “phenomenological ontology”</a:t>
            </a:r>
          </a:p>
          <a:p>
            <a:pPr lvl="1"/>
            <a:r>
              <a:rPr lang="en-US" dirty="0" smtClean="0"/>
              <a:t>These approaches are a </a:t>
            </a:r>
            <a:r>
              <a:rPr lang="en-US" i="1" dirty="0" smtClean="0"/>
              <a:t>development</a:t>
            </a:r>
            <a:r>
              <a:rPr lang="en-US" dirty="0" smtClean="0"/>
              <a:t> from Husserl</a:t>
            </a:r>
          </a:p>
          <a:p>
            <a:pPr lvl="1"/>
            <a:r>
              <a:rPr lang="en-US" dirty="0"/>
              <a:t>n</a:t>
            </a:r>
            <a:r>
              <a:rPr lang="en-US" dirty="0" smtClean="0"/>
              <a:t>ot just other kinds of phenomenology that would reject him</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124</a:t>
            </a:fld>
            <a:endParaRPr lang="en-US"/>
          </a:p>
        </p:txBody>
      </p:sp>
    </p:spTree>
    <p:extLst>
      <p:ext uri="{BB962C8B-B14F-4D97-AF65-F5344CB8AC3E}">
        <p14:creationId xmlns:p14="http://schemas.microsoft.com/office/powerpoint/2010/main" val="259448529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Stingy and generous </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err="1" smtClean="0"/>
              <a:t>heterophenomenologist</a:t>
            </a:r>
            <a:r>
              <a:rPr lang="en-US" dirty="0" smtClean="0"/>
              <a:t> is quite stingy in ascribing consciousness to his subjects</a:t>
            </a:r>
          </a:p>
          <a:p>
            <a:pPr lvl="1"/>
            <a:r>
              <a:rPr lang="en-US" dirty="0" smtClean="0"/>
              <a:t>But is very generous regarding the data that he works up into “</a:t>
            </a:r>
            <a:r>
              <a:rPr lang="en-US" dirty="0" err="1" smtClean="0"/>
              <a:t>heterophenomenological</a:t>
            </a:r>
            <a:r>
              <a:rPr lang="en-US" dirty="0" smtClean="0"/>
              <a:t> worlds”</a:t>
            </a:r>
          </a:p>
          <a:p>
            <a:pPr lvl="1"/>
            <a:r>
              <a:rPr lang="en-US" dirty="0" smtClean="0"/>
              <a:t>He is not very cautious about neurophysiological data although aware of  the technical difficulties in reliably collecting it</a:t>
            </a:r>
          </a:p>
          <a:p>
            <a:r>
              <a:rPr lang="en-US" dirty="0" smtClean="0"/>
              <a:t>Moreover, the </a:t>
            </a:r>
            <a:r>
              <a:rPr lang="en-US" dirty="0" err="1" smtClean="0"/>
              <a:t>heterophenomenolgist’s</a:t>
            </a:r>
            <a:r>
              <a:rPr lang="en-US" dirty="0" smtClean="0"/>
              <a:t> own experience is presupposed throughout all of this</a:t>
            </a:r>
          </a:p>
          <a:p>
            <a:pPr lvl="1"/>
            <a:r>
              <a:rPr lang="en-US" dirty="0" smtClean="0"/>
              <a:t>taking </a:t>
            </a:r>
            <a:r>
              <a:rPr lang="en-US" dirty="0" smtClean="0"/>
              <a:t>the “intentional stance” to </a:t>
            </a:r>
            <a:r>
              <a:rPr lang="en-US" dirty="0" smtClean="0"/>
              <a:t>the subject—</a:t>
            </a:r>
          </a:p>
          <a:p>
            <a:pPr lvl="1"/>
            <a:r>
              <a:rPr lang="en-US" dirty="0" smtClean="0"/>
              <a:t>and </a:t>
            </a:r>
            <a:r>
              <a:rPr lang="en-US" dirty="0" smtClean="0"/>
              <a:t>supposes that the subject is </a:t>
            </a:r>
            <a:r>
              <a:rPr lang="en-US" dirty="0" smtClean="0"/>
              <a:t>a </a:t>
            </a:r>
            <a:r>
              <a:rPr lang="en-US" dirty="0" smtClean="0"/>
              <a:t>fragmented collection of drafts </a:t>
            </a:r>
          </a:p>
        </p:txBody>
      </p:sp>
      <p:sp>
        <p:nvSpPr>
          <p:cNvPr id="4" name="Slide Number Placeholder 3"/>
          <p:cNvSpPr>
            <a:spLocks noGrp="1"/>
          </p:cNvSpPr>
          <p:nvPr>
            <p:ph type="sldNum" sz="quarter" idx="12"/>
          </p:nvPr>
        </p:nvSpPr>
        <p:spPr/>
        <p:txBody>
          <a:bodyPr/>
          <a:lstStyle/>
          <a:p>
            <a:fld id="{A9C36265-CB14-41C3-BB4F-46C8A0D73DCE}" type="slidenum">
              <a:rPr lang="en-US" smtClean="0"/>
              <a:t>125</a:t>
            </a:fld>
            <a:endParaRPr lang="en-US"/>
          </a:p>
        </p:txBody>
      </p:sp>
    </p:spTree>
    <p:extLst>
      <p:ext uri="{BB962C8B-B14F-4D97-AF65-F5344CB8AC3E}">
        <p14:creationId xmlns:p14="http://schemas.microsoft.com/office/powerpoint/2010/main" val="6796616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 intentional stance to the </a:t>
            </a:r>
            <a:r>
              <a:rPr lang="en-US" dirty="0" err="1" smtClean="0"/>
              <a:t>heterophenomenologist</a:t>
            </a:r>
            <a:endParaRPr lang="en-US" dirty="0"/>
          </a:p>
        </p:txBody>
      </p:sp>
      <p:sp>
        <p:nvSpPr>
          <p:cNvPr id="3" name="Content Placeholder 2"/>
          <p:cNvSpPr>
            <a:spLocks noGrp="1"/>
          </p:cNvSpPr>
          <p:nvPr>
            <p:ph idx="1"/>
          </p:nvPr>
        </p:nvSpPr>
        <p:spPr/>
        <p:txBody>
          <a:bodyPr>
            <a:normAutofit/>
          </a:bodyPr>
          <a:lstStyle/>
          <a:p>
            <a:r>
              <a:rPr lang="en-US" dirty="0"/>
              <a:t>But what about taking </a:t>
            </a:r>
            <a:r>
              <a:rPr lang="en-US" dirty="0" smtClean="0"/>
              <a:t>this stance </a:t>
            </a:r>
            <a:r>
              <a:rPr lang="en-US" dirty="0"/>
              <a:t>to </a:t>
            </a:r>
            <a:r>
              <a:rPr lang="en-US" dirty="0" smtClean="0"/>
              <a:t>oneself? </a:t>
            </a:r>
            <a:endParaRPr lang="en-US" dirty="0" smtClean="0"/>
          </a:p>
          <a:p>
            <a:pPr lvl="1"/>
            <a:r>
              <a:rPr lang="en-US" dirty="0" smtClean="0"/>
              <a:t>And how would this decision be understood</a:t>
            </a:r>
            <a:r>
              <a:rPr lang="en-US" dirty="0" smtClean="0"/>
              <a:t>?</a:t>
            </a:r>
          </a:p>
          <a:p>
            <a:r>
              <a:rPr lang="en-US" dirty="0" smtClean="0"/>
              <a:t>1) I am (seem to be) thinking about a difficult problem in psychology</a:t>
            </a:r>
          </a:p>
          <a:p>
            <a:pPr lvl="1"/>
            <a:r>
              <a:rPr lang="en-US" dirty="0" smtClean="0"/>
              <a:t>E.g., what is going on with saccadic masking? </a:t>
            </a:r>
          </a:p>
          <a:p>
            <a:r>
              <a:rPr lang="en-US" dirty="0" smtClean="0"/>
              <a:t>2) I decide to examine what I am really doing by looking in the mirror of </a:t>
            </a:r>
            <a:r>
              <a:rPr lang="en-US" dirty="0" err="1" smtClean="0"/>
              <a:t>heterophenomenology</a:t>
            </a:r>
            <a:endParaRPr lang="en-US" dirty="0" smtClean="0"/>
          </a:p>
          <a:p>
            <a:pPr lvl="1"/>
            <a:r>
              <a:rPr lang="en-US" dirty="0" smtClean="0"/>
              <a:t>E.g., I hook myself but to an MRI device that scans brain waves</a:t>
            </a:r>
            <a:endParaRPr lang="en-US" dirty="0" smtClean="0"/>
          </a:p>
        </p:txBody>
      </p:sp>
      <p:sp>
        <p:nvSpPr>
          <p:cNvPr id="4" name="Slide Number Placeholder 3"/>
          <p:cNvSpPr>
            <a:spLocks noGrp="1"/>
          </p:cNvSpPr>
          <p:nvPr>
            <p:ph type="sldNum" sz="quarter" idx="12"/>
          </p:nvPr>
        </p:nvSpPr>
        <p:spPr/>
        <p:txBody>
          <a:bodyPr/>
          <a:lstStyle/>
          <a:p>
            <a:fld id="{A9C36265-CB14-41C3-BB4F-46C8A0D73DCE}" type="slidenum">
              <a:rPr lang="en-US" smtClean="0"/>
              <a:t>126</a:t>
            </a:fld>
            <a:endParaRPr lang="en-US"/>
          </a:p>
        </p:txBody>
      </p:sp>
    </p:spTree>
    <p:extLst>
      <p:ext uri="{BB962C8B-B14F-4D97-AF65-F5344CB8AC3E}">
        <p14:creationId xmlns:p14="http://schemas.microsoft.com/office/powerpoint/2010/main" val="2006007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Seeing myself on the MRI screen</a:t>
            </a:r>
            <a:endParaRPr lang="en-US" dirty="0"/>
          </a:p>
        </p:txBody>
      </p:sp>
      <p:sp>
        <p:nvSpPr>
          <p:cNvPr id="3" name="Content Placeholder 2"/>
          <p:cNvSpPr>
            <a:spLocks noGrp="1"/>
          </p:cNvSpPr>
          <p:nvPr>
            <p:ph idx="1"/>
          </p:nvPr>
        </p:nvSpPr>
        <p:spPr/>
        <p:txBody>
          <a:bodyPr>
            <a:normAutofit fontScale="92500" lnSpcReduction="20000"/>
          </a:bodyPr>
          <a:lstStyle/>
          <a:p>
            <a:r>
              <a:rPr lang="en-US" dirty="0"/>
              <a:t>Is taking this stance motivated by considerations of what would best explain </a:t>
            </a:r>
          </a:p>
          <a:p>
            <a:pPr lvl="1"/>
            <a:r>
              <a:rPr lang="en-US" dirty="0"/>
              <a:t>what the person would </a:t>
            </a:r>
            <a:r>
              <a:rPr lang="en-US" i="1" dirty="0" smtClean="0"/>
              <a:t>then</a:t>
            </a:r>
            <a:r>
              <a:rPr lang="en-US" dirty="0" smtClean="0"/>
              <a:t> </a:t>
            </a:r>
            <a:r>
              <a:rPr lang="en-US" dirty="0"/>
              <a:t>have to regard as mere noises and bodily movements?</a:t>
            </a:r>
          </a:p>
          <a:p>
            <a:r>
              <a:rPr lang="en-US" dirty="0"/>
              <a:t>How </a:t>
            </a:r>
            <a:r>
              <a:rPr lang="en-US" dirty="0" smtClean="0"/>
              <a:t>did I regard my “thinking” prior </a:t>
            </a:r>
            <a:r>
              <a:rPr lang="en-US" dirty="0"/>
              <a:t>to “deciding” to take up the </a:t>
            </a:r>
            <a:r>
              <a:rPr lang="en-US" dirty="0" err="1"/>
              <a:t>hetrophenomenological</a:t>
            </a:r>
            <a:r>
              <a:rPr lang="en-US" dirty="0"/>
              <a:t> </a:t>
            </a:r>
            <a:r>
              <a:rPr lang="en-US" dirty="0" smtClean="0"/>
              <a:t>stance to </a:t>
            </a:r>
            <a:r>
              <a:rPr lang="en-US" dirty="0"/>
              <a:t>be accounted for</a:t>
            </a:r>
            <a:r>
              <a:rPr lang="en-US" dirty="0" smtClean="0"/>
              <a:t>?</a:t>
            </a:r>
          </a:p>
          <a:p>
            <a:pPr lvl="1"/>
            <a:r>
              <a:rPr lang="en-US" dirty="0" smtClean="0"/>
              <a:t>I thought I was thinking about some problem—some activity going on in my consciousness</a:t>
            </a:r>
          </a:p>
          <a:p>
            <a:pPr lvl="1"/>
            <a:r>
              <a:rPr lang="en-US" dirty="0" smtClean="0"/>
              <a:t>But now I realize that I was just making interior noises, sub-vocal talking </a:t>
            </a:r>
          </a:p>
          <a:p>
            <a:pPr lvl="1"/>
            <a:r>
              <a:rPr lang="en-US" dirty="0"/>
              <a:t>w</a:t>
            </a:r>
            <a:r>
              <a:rPr lang="en-US" dirty="0" smtClean="0"/>
              <a:t>hose reality consists in the object on the MRI screen</a:t>
            </a:r>
          </a:p>
          <a:p>
            <a:r>
              <a:rPr lang="en-US" dirty="0" smtClean="0"/>
              <a:t>“Deciding” to hook myself up was more such noise produced by my brain activity</a:t>
            </a:r>
            <a:endParaRPr lang="en-US" dirty="0"/>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127</a:t>
            </a:fld>
            <a:endParaRPr lang="en-US"/>
          </a:p>
        </p:txBody>
      </p:sp>
    </p:spTree>
    <p:extLst>
      <p:ext uri="{BB962C8B-B14F-4D97-AF65-F5344CB8AC3E}">
        <p14:creationId xmlns:p14="http://schemas.microsoft.com/office/powerpoint/2010/main" val="135188649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outside the skull </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heterophenomenologist</a:t>
            </a:r>
            <a:r>
              <a:rPr lang="en-US" dirty="0" smtClean="0"/>
              <a:t> needs Phenomenological criticism</a:t>
            </a:r>
          </a:p>
          <a:p>
            <a:pPr lvl="1"/>
            <a:r>
              <a:rPr lang="en-US" dirty="0"/>
              <a:t>t</a:t>
            </a:r>
            <a:r>
              <a:rPr lang="en-US" dirty="0" smtClean="0"/>
              <a:t>o articulate the conditions for the possibility of his own experience and activity</a:t>
            </a:r>
          </a:p>
          <a:p>
            <a:r>
              <a:rPr lang="en-US" dirty="0" smtClean="0"/>
              <a:t>i.e., sustained self-examination</a:t>
            </a:r>
          </a:p>
          <a:p>
            <a:pPr lvl="1"/>
            <a:r>
              <a:rPr lang="en-US" dirty="0"/>
              <a:t>w</a:t>
            </a:r>
            <a:r>
              <a:rPr lang="en-US" dirty="0" smtClean="0"/>
              <a:t>ith reflection </a:t>
            </a:r>
          </a:p>
          <a:p>
            <a:pPr lvl="1"/>
            <a:r>
              <a:rPr lang="en-US" dirty="0"/>
              <a:t>n</a:t>
            </a:r>
            <a:r>
              <a:rPr lang="en-US" dirty="0" smtClean="0"/>
              <a:t>ot peering into his own skull</a:t>
            </a:r>
          </a:p>
          <a:p>
            <a:r>
              <a:rPr lang="en-US" dirty="0" smtClean="0"/>
              <a:t>And so the skull is not the only place </a:t>
            </a:r>
            <a:r>
              <a:rPr lang="en-US" dirty="0" smtClean="0"/>
              <a:t>in which to </a:t>
            </a:r>
            <a:r>
              <a:rPr lang="en-US" dirty="0" smtClean="0"/>
              <a:t>look</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128</a:t>
            </a:fld>
            <a:endParaRPr lang="en-US"/>
          </a:p>
        </p:txBody>
      </p:sp>
    </p:spTree>
    <p:extLst>
      <p:ext uri="{BB962C8B-B14F-4D97-AF65-F5344CB8AC3E}">
        <p14:creationId xmlns:p14="http://schemas.microsoft.com/office/powerpoint/2010/main" val="3955169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all agree on</a:t>
            </a:r>
            <a:endParaRPr lang="en-US" dirty="0"/>
          </a:p>
        </p:txBody>
      </p:sp>
      <p:sp>
        <p:nvSpPr>
          <p:cNvPr id="3" name="Content Placeholder 2"/>
          <p:cNvSpPr>
            <a:spLocks noGrp="1"/>
          </p:cNvSpPr>
          <p:nvPr>
            <p:ph idx="1"/>
          </p:nvPr>
        </p:nvSpPr>
        <p:spPr/>
        <p:txBody>
          <a:bodyPr/>
          <a:lstStyle/>
          <a:p>
            <a:r>
              <a:rPr lang="en-US" dirty="0" smtClean="0"/>
              <a:t>Despite the long-standing tradition about what is in consciousness</a:t>
            </a:r>
          </a:p>
          <a:p>
            <a:pPr lvl="1"/>
            <a:r>
              <a:rPr lang="en-US" dirty="0"/>
              <a:t>t</a:t>
            </a:r>
            <a:r>
              <a:rPr lang="en-US" dirty="0" smtClean="0"/>
              <a:t>he true picture is that of desk-thumping cacophony</a:t>
            </a:r>
          </a:p>
          <a:p>
            <a:pPr lvl="1"/>
            <a:r>
              <a:rPr lang="en-US" dirty="0" smtClean="0"/>
              <a:t>i.e., we fail to agree about what is in consciousness</a:t>
            </a:r>
          </a:p>
          <a:p>
            <a:r>
              <a:rPr lang="en-US" dirty="0" smtClean="0"/>
              <a:t>And so we must be “fooling ourselves about something”</a:t>
            </a:r>
          </a:p>
          <a:p>
            <a:r>
              <a:rPr lang="en-US" dirty="0" smtClean="0"/>
              <a:t>We all agree at least that we </a:t>
            </a:r>
            <a:r>
              <a:rPr lang="en-US" i="1" dirty="0" smtClean="0"/>
              <a:t>are</a:t>
            </a:r>
            <a:r>
              <a:rPr lang="en-US" dirty="0" smtClean="0"/>
              <a:t> conscious</a:t>
            </a:r>
          </a:p>
          <a:p>
            <a:pPr lvl="1"/>
            <a:r>
              <a:rPr lang="en-US" dirty="0"/>
              <a:t>t</a:t>
            </a:r>
            <a:r>
              <a:rPr lang="en-US" dirty="0" smtClean="0"/>
              <a:t>hat there is something we can talk about</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13</a:t>
            </a:fld>
            <a:endParaRPr lang="en-US"/>
          </a:p>
        </p:txBody>
      </p:sp>
    </p:spTree>
    <p:extLst>
      <p:ext uri="{BB962C8B-B14F-4D97-AF65-F5344CB8AC3E}">
        <p14:creationId xmlns:p14="http://schemas.microsoft.com/office/powerpoint/2010/main" val="1259452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strokes</a:t>
            </a:r>
            <a:endParaRPr lang="en-US" dirty="0"/>
          </a:p>
        </p:txBody>
      </p:sp>
      <p:sp>
        <p:nvSpPr>
          <p:cNvPr id="3" name="Content Placeholder 2"/>
          <p:cNvSpPr>
            <a:spLocks noGrp="1"/>
          </p:cNvSpPr>
          <p:nvPr>
            <p:ph idx="1"/>
          </p:nvPr>
        </p:nvSpPr>
        <p:spPr/>
        <p:txBody>
          <a:bodyPr>
            <a:normAutofit lnSpcReduction="10000"/>
          </a:bodyPr>
          <a:lstStyle/>
          <a:p>
            <a:r>
              <a:rPr lang="en-US" dirty="0" smtClean="0"/>
              <a:t>1 One possibility is that we are fooling ourselves about the extent to which we are basically alike</a:t>
            </a:r>
          </a:p>
          <a:p>
            <a:pPr lvl="1"/>
            <a:r>
              <a:rPr lang="en-US" dirty="0" smtClean="0"/>
              <a:t>The various schools of phenomenology agree on what their particular adherents see</a:t>
            </a:r>
          </a:p>
          <a:p>
            <a:pPr lvl="1"/>
            <a:r>
              <a:rPr lang="en-US" dirty="0" smtClean="0"/>
              <a:t>But go wrong in generalizing to all human beings</a:t>
            </a:r>
          </a:p>
          <a:p>
            <a:pPr lvl="1"/>
            <a:r>
              <a:rPr lang="en-US" dirty="0" smtClean="0"/>
              <a:t>Hence they don’t recognize that “different strokes for different folks” applies also to phenomenology.</a:t>
            </a:r>
          </a:p>
          <a:p>
            <a:r>
              <a:rPr lang="en-US" dirty="0" smtClean="0"/>
              <a:t>Dennett doesn’t spend any time on this position</a:t>
            </a:r>
          </a:p>
          <a:p>
            <a:pPr lvl="1"/>
            <a:r>
              <a:rPr lang="en-US" dirty="0"/>
              <a:t>w</a:t>
            </a:r>
            <a:r>
              <a:rPr lang="en-US" dirty="0" smtClean="0"/>
              <a:t>hich supposes that different groups of people have radically different kinds of inner experiences</a:t>
            </a:r>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14</a:t>
            </a:fld>
            <a:endParaRPr lang="en-US"/>
          </a:p>
        </p:txBody>
      </p:sp>
    </p:spTree>
    <p:extLst>
      <p:ext uri="{BB962C8B-B14F-4D97-AF65-F5344CB8AC3E}">
        <p14:creationId xmlns:p14="http://schemas.microsoft.com/office/powerpoint/2010/main" val="3784490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introspection reliable?</a:t>
            </a:r>
            <a:endParaRPr lang="en-US" dirty="0"/>
          </a:p>
        </p:txBody>
      </p:sp>
      <p:sp>
        <p:nvSpPr>
          <p:cNvPr id="3" name="Content Placeholder 2"/>
          <p:cNvSpPr>
            <a:spLocks noGrp="1"/>
          </p:cNvSpPr>
          <p:nvPr>
            <p:ph idx="1"/>
          </p:nvPr>
        </p:nvSpPr>
        <p:spPr/>
        <p:txBody>
          <a:bodyPr>
            <a:normAutofit lnSpcReduction="10000"/>
          </a:bodyPr>
          <a:lstStyle/>
          <a:p>
            <a:r>
              <a:rPr lang="en-US" dirty="0" smtClean="0"/>
              <a:t>2) Another approach that gets closer to the truth: questions the reliability of introspection</a:t>
            </a:r>
          </a:p>
          <a:p>
            <a:pPr lvl="1"/>
            <a:r>
              <a:rPr lang="en-US" dirty="0" smtClean="0"/>
              <a:t>For centuries this capacity has been seen as immune from error</a:t>
            </a:r>
          </a:p>
          <a:p>
            <a:pPr lvl="1"/>
            <a:r>
              <a:rPr lang="en-US" dirty="0" smtClean="0"/>
              <a:t>“Perhaps even if we are basically all alike in our phenomenology, some observes just get it all wrong when they try to describe it, but since they are so sure they are right, they are relatively invulnerable to correction.”</a:t>
            </a:r>
          </a:p>
          <a:p>
            <a:r>
              <a:rPr lang="en-US" dirty="0" smtClean="0"/>
              <a:t>For Dennett this is not radical enough</a:t>
            </a:r>
          </a:p>
          <a:p>
            <a:pPr lvl="1"/>
            <a:r>
              <a:rPr lang="en-US" dirty="0" smtClean="0"/>
              <a:t>It supposes that there is a well-defined stream of consciousness</a:t>
            </a:r>
          </a:p>
          <a:p>
            <a:pPr lvl="1"/>
            <a:r>
              <a:rPr lang="en-US" dirty="0"/>
              <a:t>w</a:t>
            </a:r>
            <a:r>
              <a:rPr lang="en-US" dirty="0" smtClean="0"/>
              <a:t>hich some are better at describing than others</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15</a:t>
            </a:fld>
            <a:endParaRPr lang="en-US"/>
          </a:p>
        </p:txBody>
      </p:sp>
    </p:spTree>
    <p:extLst>
      <p:ext uri="{BB962C8B-B14F-4D97-AF65-F5344CB8AC3E}">
        <p14:creationId xmlns:p14="http://schemas.microsoft.com/office/powerpoint/2010/main" val="3343828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Seeing or theorizing?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3) But we are fooling ourselves about the fact that we ever just look inside ourselves</a:t>
            </a:r>
          </a:p>
          <a:p>
            <a:pPr lvl="1"/>
            <a:r>
              <a:rPr lang="en-US" dirty="0" smtClean="0"/>
              <a:t>“that the activity of ‘introspection’ is </a:t>
            </a:r>
            <a:r>
              <a:rPr lang="en-US" i="1" dirty="0" smtClean="0"/>
              <a:t>ever</a:t>
            </a:r>
            <a:r>
              <a:rPr lang="en-US" dirty="0" smtClean="0"/>
              <a:t> a matter of just ‘looking and seeing.’</a:t>
            </a:r>
          </a:p>
          <a:p>
            <a:pPr lvl="1"/>
            <a:r>
              <a:rPr lang="en-US" dirty="0" smtClean="0"/>
              <a:t>“I suspect that when we claim to be just using our powers of inner observation, we are always actually engaging in a sort of impromptu theorizing—and we are remarkably gullible theorizers precisely because there is so little to ‘observe’ and so much to pontificate about without fear of contradiction.”</a:t>
            </a:r>
          </a:p>
          <a:p>
            <a:pPr lvl="1"/>
            <a:r>
              <a:rPr lang="en-US" dirty="0" smtClean="0"/>
              <a:t>“When we introspect, communally, we are really very much in the position of the legendary blind men examining different parts of the elephant”</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16</a:t>
            </a:fld>
            <a:endParaRPr lang="en-US"/>
          </a:p>
        </p:txBody>
      </p:sp>
    </p:spTree>
    <p:extLst>
      <p:ext uri="{BB962C8B-B14F-4D97-AF65-F5344CB8AC3E}">
        <p14:creationId xmlns:p14="http://schemas.microsoft.com/office/powerpoint/2010/main" val="3769937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points</a:t>
            </a:r>
            <a:endParaRPr lang="en-US" dirty="0"/>
          </a:p>
        </p:txBody>
      </p:sp>
      <p:sp>
        <p:nvSpPr>
          <p:cNvPr id="3" name="Content Placeholder 2"/>
          <p:cNvSpPr>
            <a:spLocks noGrp="1"/>
          </p:cNvSpPr>
          <p:nvPr>
            <p:ph idx="1"/>
          </p:nvPr>
        </p:nvSpPr>
        <p:spPr/>
        <p:txBody>
          <a:bodyPr/>
          <a:lstStyle/>
          <a:p>
            <a:r>
              <a:rPr lang="en-US" dirty="0" smtClean="0"/>
              <a:t>1) there are fewer things swimming in this stream of consciousness than previously thought</a:t>
            </a:r>
          </a:p>
          <a:p>
            <a:r>
              <a:rPr lang="en-US" dirty="0" smtClean="0"/>
              <a:t>2) what is taken to be there is the result, not of observation, but of spontaneous theorizing</a:t>
            </a:r>
          </a:p>
          <a:p>
            <a:pPr lvl="1"/>
            <a:r>
              <a:rPr lang="en-US" dirty="0"/>
              <a:t>w</a:t>
            </a:r>
            <a:r>
              <a:rPr lang="en-US" dirty="0" smtClean="0"/>
              <a:t>hich may have the feel of observation</a:t>
            </a:r>
          </a:p>
          <a:p>
            <a:pPr lvl="1"/>
            <a:r>
              <a:rPr lang="en-US" dirty="0"/>
              <a:t>b</a:t>
            </a:r>
            <a:r>
              <a:rPr lang="en-US" dirty="0" smtClean="0"/>
              <a:t>ut is as liable to error as in other areas</a:t>
            </a:r>
          </a:p>
          <a:p>
            <a:pPr lvl="1"/>
            <a:r>
              <a:rPr lang="en-US" dirty="0"/>
              <a:t>a</a:t>
            </a:r>
            <a:r>
              <a:rPr lang="en-US" dirty="0" smtClean="0"/>
              <a:t>nd perhaps we are more liable to error when the area is one’s own conscious experience</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17</a:t>
            </a:fld>
            <a:endParaRPr lang="en-US"/>
          </a:p>
        </p:txBody>
      </p:sp>
    </p:spTree>
    <p:extLst>
      <p:ext uri="{BB962C8B-B14F-4D97-AF65-F5344CB8AC3E}">
        <p14:creationId xmlns:p14="http://schemas.microsoft.com/office/powerpoint/2010/main" val="1759756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time lag problem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1) Misremembering: the pitfalls of introspection from temporal lags</a:t>
            </a:r>
          </a:p>
          <a:p>
            <a:r>
              <a:rPr lang="en-US" dirty="0" smtClean="0"/>
              <a:t>If you are describing a past experience your memory may be faulty</a:t>
            </a:r>
          </a:p>
          <a:p>
            <a:pPr lvl="1"/>
            <a:r>
              <a:rPr lang="en-US" dirty="0" smtClean="0"/>
              <a:t>Your experience was one way</a:t>
            </a:r>
          </a:p>
          <a:p>
            <a:pPr lvl="1"/>
            <a:r>
              <a:rPr lang="en-US" dirty="0" smtClean="0"/>
              <a:t>But you </a:t>
            </a:r>
            <a:r>
              <a:rPr lang="en-US" dirty="0" err="1" smtClean="0"/>
              <a:t>mis</a:t>
            </a:r>
            <a:r>
              <a:rPr lang="en-US" dirty="0" smtClean="0"/>
              <a:t>-remember it as another way</a:t>
            </a:r>
          </a:p>
          <a:p>
            <a:r>
              <a:rPr lang="en-US" dirty="0" smtClean="0"/>
              <a:t>It could seem to you </a:t>
            </a:r>
            <a:r>
              <a:rPr lang="en-US" i="1" dirty="0" smtClean="0"/>
              <a:t>now</a:t>
            </a:r>
            <a:r>
              <a:rPr lang="en-US" dirty="0" smtClean="0"/>
              <a:t> that it seemed to you then to have been a horse</a:t>
            </a:r>
          </a:p>
          <a:p>
            <a:pPr lvl="1"/>
            <a:r>
              <a:rPr lang="en-US" dirty="0"/>
              <a:t>e</a:t>
            </a:r>
            <a:r>
              <a:rPr lang="en-US" dirty="0" smtClean="0"/>
              <a:t>ven if in fact it seemed to you </a:t>
            </a:r>
            <a:r>
              <a:rPr lang="en-US" i="1" dirty="0" smtClean="0"/>
              <a:t>then</a:t>
            </a:r>
            <a:r>
              <a:rPr lang="en-US" dirty="0" smtClean="0"/>
              <a:t> to have been a cow</a:t>
            </a:r>
          </a:p>
          <a:p>
            <a:r>
              <a:rPr lang="en-US" dirty="0" smtClean="0"/>
              <a:t>“The logical possibility of misremembering is opened up no matter how short the time interval between actual experience and subsequent recall.”</a:t>
            </a:r>
          </a:p>
          <a:p>
            <a:pPr lvl="1"/>
            <a:r>
              <a:rPr lang="en-US" dirty="0" smtClean="0"/>
              <a:t>Such errors are highly recalcitrant to correction when limited to a first-person perspective</a:t>
            </a:r>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18</a:t>
            </a:fld>
            <a:endParaRPr lang="en-US"/>
          </a:p>
        </p:txBody>
      </p:sp>
    </p:spTree>
    <p:extLst>
      <p:ext uri="{BB962C8B-B14F-4D97-AF65-F5344CB8AC3E}">
        <p14:creationId xmlns:p14="http://schemas.microsoft.com/office/powerpoint/2010/main" val="454008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can creep in</a:t>
            </a:r>
            <a:endParaRPr lang="en-US" dirty="0"/>
          </a:p>
        </p:txBody>
      </p:sp>
      <p:sp>
        <p:nvSpPr>
          <p:cNvPr id="3" name="Content Placeholder 2"/>
          <p:cNvSpPr>
            <a:spLocks noGrp="1"/>
          </p:cNvSpPr>
          <p:nvPr>
            <p:ph idx="1"/>
          </p:nvPr>
        </p:nvSpPr>
        <p:spPr/>
        <p:txBody>
          <a:bodyPr/>
          <a:lstStyle/>
          <a:p>
            <a:r>
              <a:rPr lang="en-US" dirty="0" smtClean="0"/>
              <a:t>2) The possibility of embedding:</a:t>
            </a:r>
          </a:p>
          <a:p>
            <a:pPr lvl="1"/>
            <a:r>
              <a:rPr lang="en-US" dirty="0" smtClean="0"/>
              <a:t>(1) I have a subjective experience </a:t>
            </a:r>
            <a:endParaRPr lang="en-US" dirty="0"/>
          </a:p>
          <a:p>
            <a:pPr lvl="1"/>
            <a:r>
              <a:rPr lang="en-US" dirty="0" smtClean="0"/>
              <a:t>(2) which provides grounds for my belief that I’m having it</a:t>
            </a:r>
          </a:p>
          <a:p>
            <a:pPr lvl="1"/>
            <a:r>
              <a:rPr lang="en-US" dirty="0" smtClean="0"/>
              <a:t>(3) which spawns an associated thought</a:t>
            </a:r>
          </a:p>
          <a:p>
            <a:pPr lvl="1"/>
            <a:r>
              <a:rPr lang="en-US" dirty="0" smtClean="0"/>
              <a:t>(4) which incites in me a communicative intention to express it</a:t>
            </a:r>
          </a:p>
          <a:p>
            <a:pPr lvl="1"/>
            <a:r>
              <a:rPr lang="en-US" dirty="0" smtClean="0"/>
              <a:t>(5) resulting in an actual expression</a:t>
            </a:r>
          </a:p>
          <a:p>
            <a:r>
              <a:rPr lang="en-US" dirty="0" smtClean="0"/>
              <a:t>Isn’t there lots of room here for error to creep into the transition from one to the other of these different states?</a:t>
            </a:r>
          </a:p>
          <a:p>
            <a:pPr lvl="1"/>
            <a:r>
              <a:rPr lang="en-US" dirty="0" smtClean="0"/>
              <a:t>If you can misspeak, can’t you also </a:t>
            </a:r>
            <a:r>
              <a:rPr lang="en-US" dirty="0" err="1" smtClean="0"/>
              <a:t>misthink</a:t>
            </a:r>
            <a:r>
              <a:rPr lang="en-US" dirty="0" smtClean="0"/>
              <a:t>?</a:t>
            </a:r>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19</a:t>
            </a:fld>
            <a:endParaRPr lang="en-US"/>
          </a:p>
        </p:txBody>
      </p:sp>
    </p:spTree>
    <p:extLst>
      <p:ext uri="{BB962C8B-B14F-4D97-AF65-F5344CB8AC3E}">
        <p14:creationId xmlns:p14="http://schemas.microsoft.com/office/powerpoint/2010/main" val="3178772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Contrasting positions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Edmund Husserl and Daniel Dennett differ in many ways</a:t>
            </a:r>
          </a:p>
          <a:p>
            <a:r>
              <a:rPr lang="en-US" dirty="0" smtClean="0"/>
              <a:t>1 They are at opposite ends of the 20</a:t>
            </a:r>
            <a:r>
              <a:rPr lang="en-US" baseline="30000" dirty="0" smtClean="0"/>
              <a:t>th</a:t>
            </a:r>
            <a:r>
              <a:rPr lang="en-US" dirty="0" smtClean="0"/>
              <a:t> century: </a:t>
            </a:r>
          </a:p>
          <a:p>
            <a:pPr lvl="1"/>
            <a:r>
              <a:rPr lang="en-US" dirty="0" smtClean="0"/>
              <a:t>Husserl at the beginning: </a:t>
            </a:r>
            <a:r>
              <a:rPr lang="en-US" i="1" dirty="0" smtClean="0"/>
              <a:t>Ideas Pertaining to a Pure Phenomenology </a:t>
            </a:r>
            <a:r>
              <a:rPr lang="en-US" dirty="0" smtClean="0"/>
              <a:t>(1913)</a:t>
            </a:r>
          </a:p>
          <a:p>
            <a:pPr lvl="1"/>
            <a:r>
              <a:rPr lang="en-US" dirty="0" smtClean="0"/>
              <a:t>Dennett at the end: </a:t>
            </a:r>
            <a:r>
              <a:rPr lang="en-US" i="1" dirty="0" smtClean="0"/>
              <a:t>Consciousness Explained </a:t>
            </a:r>
            <a:r>
              <a:rPr lang="en-US" dirty="0" smtClean="0"/>
              <a:t>(1992)</a:t>
            </a:r>
          </a:p>
          <a:p>
            <a:r>
              <a:rPr lang="en-US" dirty="0" smtClean="0"/>
              <a:t>2 Naturalism and materialism</a:t>
            </a:r>
          </a:p>
          <a:p>
            <a:pPr lvl="1"/>
            <a:r>
              <a:rPr lang="en-US" dirty="0" smtClean="0"/>
              <a:t>The enemy for Husserl</a:t>
            </a:r>
          </a:p>
          <a:p>
            <a:pPr lvl="1"/>
            <a:r>
              <a:rPr lang="en-US" dirty="0" smtClean="0"/>
              <a:t>Our best hope for Dennett</a:t>
            </a:r>
          </a:p>
          <a:p>
            <a:r>
              <a:rPr lang="en-US" dirty="0" smtClean="0"/>
              <a:t>3 Approach and aspirations</a:t>
            </a:r>
          </a:p>
          <a:p>
            <a:pPr lvl="1"/>
            <a:r>
              <a:rPr lang="en-US" dirty="0" smtClean="0"/>
              <a:t>Aprioristic and ideal for Husserl</a:t>
            </a:r>
          </a:p>
          <a:p>
            <a:pPr lvl="1"/>
            <a:r>
              <a:rPr lang="en-US" dirty="0" smtClean="0"/>
              <a:t>Tentative, empirical, and revisable for Dennett</a:t>
            </a:r>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2</a:t>
            </a:fld>
            <a:endParaRPr lang="en-US"/>
          </a:p>
        </p:txBody>
      </p:sp>
    </p:spTree>
    <p:extLst>
      <p:ext uri="{BB962C8B-B14F-4D97-AF65-F5344CB8AC3E}">
        <p14:creationId xmlns:p14="http://schemas.microsoft.com/office/powerpoint/2010/main" val="2922923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Standing on the bank of the stream</a:t>
            </a:r>
            <a:endParaRPr lang="en-US" dirty="0"/>
          </a:p>
        </p:txBody>
      </p:sp>
      <p:sp>
        <p:nvSpPr>
          <p:cNvPr id="3" name="Content Placeholder 2"/>
          <p:cNvSpPr>
            <a:spLocks noGrp="1"/>
          </p:cNvSpPr>
          <p:nvPr>
            <p:ph idx="1"/>
          </p:nvPr>
        </p:nvSpPr>
        <p:spPr/>
        <p:txBody>
          <a:bodyPr>
            <a:normAutofit/>
          </a:bodyPr>
          <a:lstStyle/>
          <a:p>
            <a:r>
              <a:rPr lang="en-US" dirty="0" smtClean="0"/>
              <a:t>Since there is so much room for speculation, fabrication, and misperception,</a:t>
            </a:r>
          </a:p>
          <a:p>
            <a:pPr lvl="1"/>
            <a:r>
              <a:rPr lang="en-US" dirty="0"/>
              <a:t>i</a:t>
            </a:r>
            <a:r>
              <a:rPr lang="en-US" dirty="0" smtClean="0"/>
              <a:t>ntrospection provides little solid basis for a scientific investigation of consciousness</a:t>
            </a:r>
          </a:p>
          <a:p>
            <a:r>
              <a:rPr lang="en-US" dirty="0" smtClean="0"/>
              <a:t>Hence instead of swimming along in consciousness while trying to grasp its nature</a:t>
            </a:r>
          </a:p>
          <a:p>
            <a:pPr lvl="1"/>
            <a:r>
              <a:rPr lang="en-US" dirty="0" err="1" smtClean="0"/>
              <a:t>heterophenomenologists</a:t>
            </a:r>
            <a:r>
              <a:rPr lang="en-US" dirty="0" smtClean="0"/>
              <a:t> stand on the banks outside of the stream</a:t>
            </a:r>
          </a:p>
        </p:txBody>
      </p:sp>
      <p:sp>
        <p:nvSpPr>
          <p:cNvPr id="4" name="Slide Number Placeholder 3"/>
          <p:cNvSpPr>
            <a:spLocks noGrp="1"/>
          </p:cNvSpPr>
          <p:nvPr>
            <p:ph type="sldNum" sz="quarter" idx="12"/>
          </p:nvPr>
        </p:nvSpPr>
        <p:spPr/>
        <p:txBody>
          <a:bodyPr/>
          <a:lstStyle/>
          <a:p>
            <a:fld id="{A9C36265-CB14-41C3-BB4F-46C8A0D73DCE}" type="slidenum">
              <a:rPr lang="en-US" smtClean="0"/>
              <a:t>20</a:t>
            </a:fld>
            <a:endParaRPr lang="en-US"/>
          </a:p>
        </p:txBody>
      </p:sp>
    </p:spTree>
    <p:extLst>
      <p:ext uri="{BB962C8B-B14F-4D97-AF65-F5344CB8AC3E}">
        <p14:creationId xmlns:p14="http://schemas.microsoft.com/office/powerpoint/2010/main" val="42415903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Dressed up parrots?</a:t>
            </a:r>
            <a:endParaRPr lang="en-US" dirty="0"/>
          </a:p>
        </p:txBody>
      </p:sp>
      <p:sp>
        <p:nvSpPr>
          <p:cNvPr id="3" name="Content Placeholder 2"/>
          <p:cNvSpPr>
            <a:spLocks noGrp="1"/>
          </p:cNvSpPr>
          <p:nvPr>
            <p:ph idx="1"/>
          </p:nvPr>
        </p:nvSpPr>
        <p:spPr/>
        <p:txBody>
          <a:bodyPr/>
          <a:lstStyle/>
          <a:p>
            <a:r>
              <a:rPr lang="en-US" dirty="0" smtClean="0"/>
              <a:t>Difference re “bracketing” (Husserl’s </a:t>
            </a:r>
            <a:r>
              <a:rPr lang="en-US" i="1" dirty="0" err="1" smtClean="0"/>
              <a:t>epoché</a:t>
            </a:r>
            <a:r>
              <a:rPr lang="en-US" dirty="0" smtClean="0"/>
              <a:t>)—what one suspends believing in </a:t>
            </a:r>
          </a:p>
          <a:p>
            <a:pPr lvl="1"/>
            <a:r>
              <a:rPr lang="en-US" dirty="0" smtClean="0"/>
              <a:t>Husserl “brackets” the external world, and oneself as a denizen of that world</a:t>
            </a:r>
          </a:p>
          <a:p>
            <a:pPr lvl="1"/>
            <a:r>
              <a:rPr lang="en-US" dirty="0" smtClean="0"/>
              <a:t>Dennett brackets commitment to the reality of consciousness</a:t>
            </a:r>
          </a:p>
          <a:p>
            <a:r>
              <a:rPr lang="en-US" dirty="0" smtClean="0"/>
              <a:t>“Officially, we have to keep an open mind about whether our apparent subjects are liars, zombies, parrots dressed up in people suits, but we don’t have to risk upsetting them by advertising the fact.”</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21</a:t>
            </a:fld>
            <a:endParaRPr lang="en-US"/>
          </a:p>
        </p:txBody>
      </p:sp>
    </p:spTree>
    <p:extLst>
      <p:ext uri="{BB962C8B-B14F-4D97-AF65-F5344CB8AC3E}">
        <p14:creationId xmlns:p14="http://schemas.microsoft.com/office/powerpoint/2010/main" val="3928919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given as data?</a:t>
            </a:r>
            <a:endParaRPr lang="en-US" dirty="0"/>
          </a:p>
        </p:txBody>
      </p:sp>
      <p:sp>
        <p:nvSpPr>
          <p:cNvPr id="3" name="Content Placeholder 2"/>
          <p:cNvSpPr>
            <a:spLocks noGrp="1"/>
          </p:cNvSpPr>
          <p:nvPr>
            <p:ph idx="1"/>
          </p:nvPr>
        </p:nvSpPr>
        <p:spPr/>
        <p:txBody>
          <a:bodyPr>
            <a:normAutofit fontScale="92500"/>
          </a:bodyPr>
          <a:lstStyle/>
          <a:p>
            <a:r>
              <a:rPr lang="en-US" dirty="0" smtClean="0"/>
              <a:t>So </a:t>
            </a:r>
            <a:r>
              <a:rPr lang="en-US" dirty="0" err="1" smtClean="0"/>
              <a:t>heterophenomenology</a:t>
            </a:r>
            <a:r>
              <a:rPr lang="en-US" dirty="0" smtClean="0"/>
              <a:t> does not study conscious phenomena</a:t>
            </a:r>
          </a:p>
          <a:p>
            <a:pPr lvl="1"/>
            <a:r>
              <a:rPr lang="en-US" dirty="0"/>
              <a:t>b</a:t>
            </a:r>
            <a:r>
              <a:rPr lang="en-US" dirty="0" smtClean="0"/>
              <a:t>ecause it is neutral with respect to whether there are any</a:t>
            </a:r>
          </a:p>
          <a:p>
            <a:r>
              <a:rPr lang="en-US" dirty="0" smtClean="0"/>
              <a:t>Its subject matter is </a:t>
            </a:r>
            <a:r>
              <a:rPr lang="en-US" i="1" dirty="0" smtClean="0"/>
              <a:t>reports</a:t>
            </a:r>
            <a:r>
              <a:rPr lang="en-US" dirty="0" smtClean="0"/>
              <a:t> of conscious phenomena</a:t>
            </a:r>
          </a:p>
          <a:p>
            <a:pPr lvl="1"/>
            <a:r>
              <a:rPr lang="en-US" dirty="0"/>
              <a:t>t</a:t>
            </a:r>
            <a:r>
              <a:rPr lang="en-US" dirty="0" smtClean="0"/>
              <a:t>ranscripts in a lab from “apparent subjects” about their “experience”</a:t>
            </a:r>
          </a:p>
          <a:p>
            <a:r>
              <a:rPr lang="en-US" dirty="0"/>
              <a:t>t</a:t>
            </a:r>
            <a:r>
              <a:rPr lang="en-US" dirty="0" smtClean="0"/>
              <a:t>aking the noises they make as amounting to things they </a:t>
            </a:r>
            <a:r>
              <a:rPr lang="en-US" i="1" dirty="0" smtClean="0"/>
              <a:t>say</a:t>
            </a:r>
            <a:r>
              <a:rPr lang="en-US" dirty="0" smtClean="0"/>
              <a:t> involves too much of a leap beyond the given</a:t>
            </a:r>
          </a:p>
          <a:p>
            <a:pPr lvl="1"/>
            <a:r>
              <a:rPr lang="en-US" dirty="0" smtClean="0"/>
              <a:t>“The transcript or text is not, strictly speaking, </a:t>
            </a:r>
            <a:r>
              <a:rPr lang="en-US" i="1" dirty="0" smtClean="0"/>
              <a:t>given</a:t>
            </a:r>
            <a:r>
              <a:rPr lang="en-US" dirty="0" smtClean="0"/>
              <a:t> as data, for … it is created by putting the raw data through a process of interpretation.” </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22</a:t>
            </a:fld>
            <a:endParaRPr lang="en-US"/>
          </a:p>
        </p:txBody>
      </p:sp>
    </p:spTree>
    <p:extLst>
      <p:ext uri="{BB962C8B-B14F-4D97-AF65-F5344CB8AC3E}">
        <p14:creationId xmlns:p14="http://schemas.microsoft.com/office/powerpoint/2010/main" val="4280543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Intentional stance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Dennett’s “intentional stance”</a:t>
            </a:r>
          </a:p>
          <a:p>
            <a:pPr lvl="1"/>
            <a:r>
              <a:rPr lang="en-US" dirty="0" smtClean="0"/>
              <a:t>“Raw data” is invested with meaning</a:t>
            </a:r>
          </a:p>
          <a:p>
            <a:pPr lvl="1"/>
            <a:r>
              <a:rPr lang="en-US" dirty="0"/>
              <a:t>t</a:t>
            </a:r>
            <a:r>
              <a:rPr lang="en-US" dirty="0" smtClean="0"/>
              <a:t>aking on the shape of an utterance </a:t>
            </a:r>
          </a:p>
          <a:p>
            <a:pPr lvl="1"/>
            <a:r>
              <a:rPr lang="en-US" dirty="0" smtClean="0"/>
              <a:t>by and about an agent with beliefs, desires, and other psychological attitudes</a:t>
            </a:r>
          </a:p>
          <a:p>
            <a:r>
              <a:rPr lang="en-US" dirty="0" smtClean="0"/>
              <a:t>This does not mean that the apparent agent really is one</a:t>
            </a:r>
          </a:p>
          <a:p>
            <a:pPr lvl="1"/>
            <a:r>
              <a:rPr lang="en-US" dirty="0" smtClean="0"/>
              <a:t>It might be a dressed up parrot</a:t>
            </a:r>
          </a:p>
          <a:p>
            <a:r>
              <a:rPr lang="en-US" dirty="0" smtClean="0"/>
              <a:t>The intentional stance is maintained for its efficacy in explaining and predicting the subject’s behavior</a:t>
            </a:r>
          </a:p>
          <a:p>
            <a:pPr lvl="1"/>
            <a:r>
              <a:rPr lang="en-US" dirty="0" smtClean="0"/>
              <a:t>The disguised parrot will probably give itself away eventually</a:t>
            </a:r>
          </a:p>
          <a:p>
            <a:pPr lvl="1"/>
            <a:r>
              <a:rPr lang="en-US" dirty="0" smtClean="0"/>
              <a:t>The adult human being will reward the neutral stance</a:t>
            </a:r>
          </a:p>
          <a:p>
            <a:pPr lvl="2"/>
            <a:r>
              <a:rPr lang="en-US" dirty="0"/>
              <a:t>e</a:t>
            </a:r>
            <a:r>
              <a:rPr lang="en-US" dirty="0" smtClean="0"/>
              <a:t>ven if the observer is inclined to think that the subject is “really conscious”</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23</a:t>
            </a:fld>
            <a:endParaRPr lang="en-US"/>
          </a:p>
        </p:txBody>
      </p:sp>
    </p:spTree>
    <p:extLst>
      <p:ext uri="{BB962C8B-B14F-4D97-AF65-F5344CB8AC3E}">
        <p14:creationId xmlns:p14="http://schemas.microsoft.com/office/powerpoint/2010/main" val="1344756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Fiction and reality</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heterophenomenologist</a:t>
            </a:r>
            <a:r>
              <a:rPr lang="en-US" dirty="0" smtClean="0"/>
              <a:t> proceeds by comparing these reports</a:t>
            </a:r>
          </a:p>
          <a:p>
            <a:pPr lvl="1"/>
            <a:r>
              <a:rPr lang="en-US" dirty="0"/>
              <a:t>i</a:t>
            </a:r>
            <a:r>
              <a:rPr lang="en-US" dirty="0" smtClean="0"/>
              <a:t>nvolving all the risks of going away from “raw data”</a:t>
            </a:r>
          </a:p>
          <a:p>
            <a:r>
              <a:rPr lang="en-US" dirty="0"/>
              <a:t>w</a:t>
            </a:r>
            <a:r>
              <a:rPr lang="en-US" dirty="0" smtClean="0"/>
              <a:t>ith other data accessible (at least in principle) to the outside observer:</a:t>
            </a:r>
          </a:p>
          <a:p>
            <a:pPr lvl="1"/>
            <a:r>
              <a:rPr lang="en-US" dirty="0" smtClean="0"/>
              <a:t>What is going on in the subject’s nervous system and brain</a:t>
            </a:r>
          </a:p>
          <a:p>
            <a:r>
              <a:rPr lang="en-US" dirty="0" smtClean="0"/>
              <a:t>Similar to our approach to fiction</a:t>
            </a:r>
          </a:p>
          <a:p>
            <a:pPr lvl="1"/>
            <a:r>
              <a:rPr lang="en-US" dirty="0" smtClean="0"/>
              <a:t>We compare what goes on in the novel</a:t>
            </a:r>
          </a:p>
          <a:p>
            <a:pPr lvl="1"/>
            <a:r>
              <a:rPr lang="en-US" dirty="0"/>
              <a:t>w</a:t>
            </a:r>
            <a:r>
              <a:rPr lang="en-US" dirty="0" smtClean="0"/>
              <a:t>ith what we know about the author and his world</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24</a:t>
            </a:fld>
            <a:endParaRPr lang="en-US"/>
          </a:p>
        </p:txBody>
      </p:sp>
    </p:spTree>
    <p:extLst>
      <p:ext uri="{BB962C8B-B14F-4D97-AF65-F5344CB8AC3E}">
        <p14:creationId xmlns:p14="http://schemas.microsoft.com/office/powerpoint/2010/main" val="2819777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Subjects are fictions</a:t>
            </a:r>
            <a:endParaRPr lang="en-US" dirty="0"/>
          </a:p>
        </p:txBody>
      </p:sp>
      <p:sp>
        <p:nvSpPr>
          <p:cNvPr id="3" name="Content Placeholder 2"/>
          <p:cNvSpPr>
            <a:spLocks noGrp="1"/>
          </p:cNvSpPr>
          <p:nvPr>
            <p:ph idx="1"/>
          </p:nvPr>
        </p:nvSpPr>
        <p:spPr/>
        <p:txBody>
          <a:bodyPr/>
          <a:lstStyle/>
          <a:p>
            <a:r>
              <a:rPr lang="en-US" dirty="0" smtClean="0"/>
              <a:t>The reports are themselves treated as fictions relating to many different “</a:t>
            </a:r>
            <a:r>
              <a:rPr lang="en-US" dirty="0" err="1" smtClean="0"/>
              <a:t>heterophenomenological</a:t>
            </a:r>
            <a:r>
              <a:rPr lang="en-US" dirty="0" smtClean="0"/>
              <a:t> worlds”</a:t>
            </a:r>
          </a:p>
          <a:p>
            <a:r>
              <a:rPr lang="en-US" dirty="0" smtClean="0"/>
              <a:t>The phenomena are like those in fiction: </a:t>
            </a:r>
          </a:p>
          <a:p>
            <a:pPr lvl="1"/>
            <a:r>
              <a:rPr lang="en-US" dirty="0" smtClean="0"/>
              <a:t>They are cleverly disguised, reinterpreted versions </a:t>
            </a:r>
          </a:p>
          <a:p>
            <a:pPr lvl="1"/>
            <a:r>
              <a:rPr lang="en-US" dirty="0" smtClean="0"/>
              <a:t>of what’s really going on in the brain</a:t>
            </a:r>
          </a:p>
          <a:p>
            <a:r>
              <a:rPr lang="en-US" dirty="0" smtClean="0"/>
              <a:t>The subjects are not real life denizens of the world in any straight-forward sense</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25</a:t>
            </a:fld>
            <a:endParaRPr lang="en-US"/>
          </a:p>
        </p:txBody>
      </p:sp>
    </p:spTree>
    <p:extLst>
      <p:ext uri="{BB962C8B-B14F-4D97-AF65-F5344CB8AC3E}">
        <p14:creationId xmlns:p14="http://schemas.microsoft.com/office/powerpoint/2010/main" val="3358846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reading a novel?]</a:t>
            </a:r>
            <a:endParaRPr lang="en-US" dirty="0"/>
          </a:p>
        </p:txBody>
      </p:sp>
      <p:sp>
        <p:nvSpPr>
          <p:cNvPr id="3" name="Content Placeholder 2"/>
          <p:cNvSpPr>
            <a:spLocks noGrp="1"/>
          </p:cNvSpPr>
          <p:nvPr>
            <p:ph idx="1"/>
          </p:nvPr>
        </p:nvSpPr>
        <p:spPr/>
        <p:txBody>
          <a:bodyPr>
            <a:normAutofit/>
          </a:bodyPr>
          <a:lstStyle/>
          <a:p>
            <a:r>
              <a:rPr lang="en-US" dirty="0" smtClean="0"/>
              <a:t>Recall </a:t>
            </a:r>
            <a:r>
              <a:rPr lang="en-US" dirty="0" err="1" smtClean="0"/>
              <a:t>Carnap</a:t>
            </a:r>
            <a:r>
              <a:rPr lang="en-US" dirty="0" smtClean="0"/>
              <a:t> on poetry and science</a:t>
            </a:r>
          </a:p>
          <a:p>
            <a:pPr lvl="1"/>
            <a:r>
              <a:rPr lang="en-US" dirty="0" smtClean="0"/>
              <a:t>An expression of feeling</a:t>
            </a:r>
          </a:p>
          <a:p>
            <a:pPr lvl="1"/>
            <a:r>
              <a:rPr lang="en-US" dirty="0" smtClean="0"/>
              <a:t>Not truth about the world</a:t>
            </a:r>
          </a:p>
          <a:p>
            <a:r>
              <a:rPr lang="en-US" dirty="0" smtClean="0"/>
              <a:t>Now </a:t>
            </a:r>
            <a:r>
              <a:rPr lang="en-US" dirty="0" err="1" smtClean="0"/>
              <a:t>Dummett</a:t>
            </a:r>
            <a:r>
              <a:rPr lang="en-US" dirty="0" smtClean="0"/>
              <a:t> compares and the novel</a:t>
            </a:r>
          </a:p>
          <a:p>
            <a:pPr lvl="1"/>
            <a:r>
              <a:rPr lang="en-US" dirty="0" smtClean="0"/>
              <a:t>The reality of the novel?</a:t>
            </a:r>
          </a:p>
          <a:p>
            <a:pPr lvl="1"/>
            <a:r>
              <a:rPr lang="en-US" dirty="0"/>
              <a:t>i</a:t>
            </a:r>
            <a:r>
              <a:rPr lang="en-US" dirty="0" smtClean="0"/>
              <a:t>s found in what we know about the author and her world</a:t>
            </a:r>
          </a:p>
        </p:txBody>
      </p:sp>
      <p:sp>
        <p:nvSpPr>
          <p:cNvPr id="4" name="Slide Number Placeholder 3"/>
          <p:cNvSpPr>
            <a:spLocks noGrp="1"/>
          </p:cNvSpPr>
          <p:nvPr>
            <p:ph type="sldNum" sz="quarter" idx="12"/>
          </p:nvPr>
        </p:nvSpPr>
        <p:spPr/>
        <p:txBody>
          <a:bodyPr/>
          <a:lstStyle/>
          <a:p>
            <a:fld id="{A9C36265-CB14-41C3-BB4F-46C8A0D73DCE}" type="slidenum">
              <a:rPr lang="en-US" smtClean="0"/>
              <a:t>26</a:t>
            </a:fld>
            <a:endParaRPr lang="en-US"/>
          </a:p>
        </p:txBody>
      </p:sp>
    </p:spTree>
    <p:extLst>
      <p:ext uri="{BB962C8B-B14F-4D97-AF65-F5344CB8AC3E}">
        <p14:creationId xmlns:p14="http://schemas.microsoft.com/office/powerpoint/2010/main" val="34760588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[Reading </a:t>
            </a:r>
            <a:r>
              <a:rPr lang="en-US" dirty="0" smtClean="0"/>
              <a:t>a novel</a:t>
            </a:r>
            <a:r>
              <a:rPr lang="en-US" smtClean="0"/>
              <a:t>, watching a film]</a:t>
            </a:r>
            <a:endParaRPr lang="en-US"/>
          </a:p>
        </p:txBody>
      </p:sp>
      <p:sp>
        <p:nvSpPr>
          <p:cNvPr id="3" name="Content Placeholder 2"/>
          <p:cNvSpPr>
            <a:spLocks noGrp="1"/>
          </p:cNvSpPr>
          <p:nvPr>
            <p:ph idx="1"/>
          </p:nvPr>
        </p:nvSpPr>
        <p:spPr/>
        <p:txBody>
          <a:bodyPr/>
          <a:lstStyle/>
          <a:p>
            <a:r>
              <a:rPr lang="en-US" dirty="0"/>
              <a:t>But is this an adequate account of the experience itself?</a:t>
            </a:r>
          </a:p>
          <a:p>
            <a:pPr lvl="1"/>
            <a:r>
              <a:rPr lang="en-US" dirty="0"/>
              <a:t>Art (poetry, novels, films) involves a “willing suspension of disbelief” (Coleridge)</a:t>
            </a:r>
          </a:p>
          <a:p>
            <a:pPr lvl="1"/>
            <a:r>
              <a:rPr lang="en-US" dirty="0"/>
              <a:t>We don’t say/think, when we read: This is not real, but a fictitious account of a reality outside of it</a:t>
            </a:r>
          </a:p>
          <a:p>
            <a:pPr lvl="1"/>
            <a:r>
              <a:rPr lang="en-US" dirty="0"/>
              <a:t>I.e., when we read a novel we treat the events as if they are real; we suspend our disbelief—our awareness that it is “fiction” and enter into this other world</a:t>
            </a:r>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27</a:t>
            </a:fld>
            <a:endParaRPr lang="en-US"/>
          </a:p>
        </p:txBody>
      </p:sp>
    </p:spTree>
    <p:extLst>
      <p:ext uri="{BB962C8B-B14F-4D97-AF65-F5344CB8AC3E}">
        <p14:creationId xmlns:p14="http://schemas.microsoft.com/office/powerpoint/2010/main" val="557784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they are really talking about?</a:t>
            </a:r>
            <a:endParaRPr lang="en-US" dirty="0"/>
          </a:p>
        </p:txBody>
      </p:sp>
      <p:sp>
        <p:nvSpPr>
          <p:cNvPr id="3" name="Content Placeholder 2"/>
          <p:cNvSpPr>
            <a:spLocks noGrp="1"/>
          </p:cNvSpPr>
          <p:nvPr>
            <p:ph idx="1"/>
          </p:nvPr>
        </p:nvSpPr>
        <p:spPr/>
        <p:txBody>
          <a:bodyPr/>
          <a:lstStyle/>
          <a:p>
            <a:r>
              <a:rPr lang="en-US" dirty="0" smtClean="0"/>
              <a:t>“My suggestion, then, is that if we were to find real goings-on in people’s brains that had enough of the ‘defining’ properties of the items that populate their </a:t>
            </a:r>
            <a:r>
              <a:rPr lang="en-US" dirty="0" err="1" smtClean="0"/>
              <a:t>heterophenomenological</a:t>
            </a:r>
            <a:r>
              <a:rPr lang="en-US" dirty="0" smtClean="0"/>
              <a:t> worlds, we could reasonably propose that we had discovered what they were </a:t>
            </a:r>
            <a:r>
              <a:rPr lang="en-US" i="1" dirty="0" smtClean="0"/>
              <a:t>really</a:t>
            </a:r>
            <a:r>
              <a:rPr lang="en-US" dirty="0" smtClean="0"/>
              <a:t> talking about—even if they initially resisted the identifications.”</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28</a:t>
            </a:fld>
            <a:endParaRPr lang="en-US"/>
          </a:p>
        </p:txBody>
      </p:sp>
    </p:spTree>
    <p:extLst>
      <p:ext uri="{BB962C8B-B14F-4D97-AF65-F5344CB8AC3E}">
        <p14:creationId xmlns:p14="http://schemas.microsoft.com/office/powerpoint/2010/main" val="4817527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it is like to be us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see now more deeply into Dennett’s skepticism of “phenomenology”:</a:t>
            </a:r>
          </a:p>
          <a:p>
            <a:pPr lvl="1"/>
            <a:r>
              <a:rPr lang="en-US" dirty="0" smtClean="0"/>
              <a:t>If introspection is really a matter of theorizing</a:t>
            </a:r>
          </a:p>
          <a:p>
            <a:pPr lvl="1"/>
            <a:r>
              <a:rPr lang="en-US" dirty="0"/>
              <a:t>a</a:t>
            </a:r>
            <a:r>
              <a:rPr lang="en-US" dirty="0" smtClean="0"/>
              <a:t>nd if the proper objects of theory are really objects and events in the brain</a:t>
            </a:r>
          </a:p>
          <a:p>
            <a:pPr lvl="1"/>
            <a:r>
              <a:rPr lang="en-US" dirty="0"/>
              <a:t>i</a:t>
            </a:r>
            <a:r>
              <a:rPr lang="en-US" dirty="0" smtClean="0"/>
              <a:t>t’s no wonder people’s reports are unreliable,</a:t>
            </a:r>
          </a:p>
          <a:p>
            <a:pPr lvl="1"/>
            <a:r>
              <a:rPr lang="en-US" dirty="0" smtClean="0"/>
              <a:t>In fact they are wildly inaccurate</a:t>
            </a:r>
          </a:p>
          <a:p>
            <a:r>
              <a:rPr lang="en-US" dirty="0" smtClean="0"/>
              <a:t>Very few of us have detailed knowledge of what is going on in our brains</a:t>
            </a:r>
          </a:p>
          <a:p>
            <a:pPr lvl="1"/>
            <a:r>
              <a:rPr lang="en-US" dirty="0" smtClean="0"/>
              <a:t>We are generally not positioned to see what’s going on there</a:t>
            </a:r>
          </a:p>
          <a:p>
            <a:r>
              <a:rPr lang="en-US" dirty="0" smtClean="0"/>
              <a:t>“</a:t>
            </a:r>
            <a:r>
              <a:rPr lang="en-US" i="1" dirty="0" smtClean="0"/>
              <a:t>What it is like to be us</a:t>
            </a:r>
            <a:r>
              <a:rPr lang="en-US" dirty="0" smtClean="0"/>
              <a:t> [recall Thomas Nagel]</a:t>
            </a:r>
          </a:p>
          <a:p>
            <a:pPr lvl="1"/>
            <a:r>
              <a:rPr lang="en-US" dirty="0" smtClean="0"/>
              <a:t>is at best an uncertain guide to what is going on in us.”</a:t>
            </a:r>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29</a:t>
            </a:fld>
            <a:endParaRPr lang="en-US"/>
          </a:p>
        </p:txBody>
      </p:sp>
    </p:spTree>
    <p:extLst>
      <p:ext uri="{BB962C8B-B14F-4D97-AF65-F5344CB8AC3E}">
        <p14:creationId xmlns:p14="http://schemas.microsoft.com/office/powerpoint/2010/main" val="1080867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philosophy a science?</a:t>
            </a:r>
            <a:endParaRPr lang="en-US" dirty="0"/>
          </a:p>
        </p:txBody>
      </p:sp>
      <p:sp>
        <p:nvSpPr>
          <p:cNvPr id="3" name="Content Placeholder 2"/>
          <p:cNvSpPr>
            <a:spLocks noGrp="1"/>
          </p:cNvSpPr>
          <p:nvPr>
            <p:ph idx="1"/>
          </p:nvPr>
        </p:nvSpPr>
        <p:spPr/>
        <p:txBody>
          <a:bodyPr/>
          <a:lstStyle/>
          <a:p>
            <a:r>
              <a:rPr lang="en-US" dirty="0" smtClean="0"/>
              <a:t>4 Relation to others</a:t>
            </a:r>
          </a:p>
          <a:p>
            <a:pPr lvl="1"/>
            <a:r>
              <a:rPr lang="en-US" dirty="0" smtClean="0"/>
              <a:t>Husserl proceeds in solitude </a:t>
            </a:r>
          </a:p>
          <a:p>
            <a:pPr lvl="1"/>
            <a:r>
              <a:rPr lang="en-US" dirty="0" smtClean="0"/>
              <a:t>Dennett calls on researches across the disciplines</a:t>
            </a:r>
          </a:p>
          <a:p>
            <a:r>
              <a:rPr lang="en-US" dirty="0" smtClean="0"/>
              <a:t>5. Re natural sciences</a:t>
            </a:r>
          </a:p>
          <a:p>
            <a:pPr lvl="1"/>
            <a:r>
              <a:rPr lang="en-US" dirty="0" smtClean="0"/>
              <a:t>Husserl sees philosophy as a rigorous science that is prior to and foundational for the natural sciences</a:t>
            </a:r>
          </a:p>
          <a:p>
            <a:pPr lvl="1"/>
            <a:r>
              <a:rPr lang="en-US" dirty="0" smtClean="0"/>
              <a:t>For Dennett philosophy follows the lead of the sciences</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3</a:t>
            </a:fld>
            <a:endParaRPr lang="en-US"/>
          </a:p>
        </p:txBody>
      </p:sp>
    </p:spTree>
    <p:extLst>
      <p:ext uri="{BB962C8B-B14F-4D97-AF65-F5344CB8AC3E}">
        <p14:creationId xmlns:p14="http://schemas.microsoft.com/office/powerpoint/2010/main" val="87824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the authority regarding oneself?</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i="1" dirty="0" smtClean="0"/>
              <a:t>indirect</a:t>
            </a:r>
            <a:r>
              <a:rPr lang="en-US" dirty="0" smtClean="0"/>
              <a:t> route of introspection is all we have to go on</a:t>
            </a:r>
            <a:endParaRPr lang="en-US" dirty="0"/>
          </a:p>
          <a:p>
            <a:pPr lvl="1"/>
            <a:r>
              <a:rPr lang="en-US" dirty="0"/>
              <a:t>a</a:t>
            </a:r>
            <a:r>
              <a:rPr lang="en-US" dirty="0" smtClean="0"/>
              <a:t> very circuitous route</a:t>
            </a:r>
          </a:p>
          <a:p>
            <a:pPr lvl="1"/>
            <a:r>
              <a:rPr lang="en-US" dirty="0"/>
              <a:t>l</a:t>
            </a:r>
            <a:r>
              <a:rPr lang="en-US" dirty="0" smtClean="0"/>
              <a:t>ike reading Victorian novels to understand the historical facts of the 19</a:t>
            </a:r>
            <a:r>
              <a:rPr lang="en-US" baseline="30000" dirty="0" smtClean="0"/>
              <a:t>th</a:t>
            </a:r>
            <a:r>
              <a:rPr lang="en-US" dirty="0" smtClean="0"/>
              <a:t> century</a:t>
            </a:r>
          </a:p>
          <a:p>
            <a:r>
              <a:rPr lang="en-US" dirty="0" smtClean="0"/>
              <a:t>“If you want us to believe everything you say about your phenomenology, you are asking not just to be taken seriously but to be granted papal infallibility, and that is asking too much. You are not authoritative about what is happening in you, but only about what seems to be happening in you, and we are giving you total, dictatorial authority over the account of how it seems to you, </a:t>
            </a:r>
            <a:r>
              <a:rPr lang="en-US" i="1" dirty="0" smtClean="0"/>
              <a:t>about what it is like to be you</a:t>
            </a:r>
            <a:r>
              <a:rPr lang="en-US" dirty="0" smtClean="0"/>
              <a:t>.”</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30</a:t>
            </a:fld>
            <a:endParaRPr lang="en-US"/>
          </a:p>
        </p:txBody>
      </p:sp>
    </p:spTree>
    <p:extLst>
      <p:ext uri="{BB962C8B-B14F-4D97-AF65-F5344CB8AC3E}">
        <p14:creationId xmlns:p14="http://schemas.microsoft.com/office/powerpoint/2010/main" val="14246929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drafts theory of consciousness</a:t>
            </a:r>
            <a:endParaRPr lang="en-US" dirty="0"/>
          </a:p>
        </p:txBody>
      </p:sp>
      <p:sp>
        <p:nvSpPr>
          <p:cNvPr id="3" name="Content Placeholder 2"/>
          <p:cNvSpPr>
            <a:spLocks noGrp="1"/>
          </p:cNvSpPr>
          <p:nvPr>
            <p:ph idx="1"/>
          </p:nvPr>
        </p:nvSpPr>
        <p:spPr/>
        <p:txBody>
          <a:bodyPr>
            <a:normAutofit fontScale="92500"/>
          </a:bodyPr>
          <a:lstStyle/>
          <a:p>
            <a:r>
              <a:rPr lang="en-US" dirty="0" smtClean="0"/>
              <a:t>Dennett admits that his conception of consciousness is </a:t>
            </a:r>
          </a:p>
          <a:p>
            <a:pPr lvl="1"/>
            <a:r>
              <a:rPr lang="en-US" dirty="0" smtClean="0"/>
              <a:t>“initially deeply counter-intuitive” </a:t>
            </a:r>
          </a:p>
          <a:p>
            <a:pPr lvl="1"/>
            <a:r>
              <a:rPr lang="en-US" dirty="0" smtClean="0"/>
              <a:t>as it “requires a radical re-thinking of the familiar idea of the stream of consciousness.”</a:t>
            </a:r>
          </a:p>
          <a:p>
            <a:pPr lvl="1"/>
            <a:r>
              <a:rPr lang="en-US" dirty="0" err="1" smtClean="0"/>
              <a:t>Cerbone</a:t>
            </a:r>
            <a:r>
              <a:rPr lang="en-US" dirty="0" smtClean="0"/>
              <a:t>: Perhaps it is better to call this a scattered system of rivulets</a:t>
            </a:r>
          </a:p>
          <a:p>
            <a:r>
              <a:rPr lang="en-US" dirty="0" smtClean="0"/>
              <a:t>The “multiple drafts model of consciousness”</a:t>
            </a:r>
          </a:p>
          <a:p>
            <a:pPr lvl="1"/>
            <a:r>
              <a:rPr lang="en-US" dirty="0" smtClean="0"/>
              <a:t>“at any point there are multiple ‘drafts’ of narrative fragments at various stages of editing in various places of the brain.”</a:t>
            </a:r>
          </a:p>
          <a:p>
            <a:pPr lvl="1"/>
            <a:r>
              <a:rPr lang="en-US" dirty="0"/>
              <a:t>i</a:t>
            </a:r>
            <a:r>
              <a:rPr lang="en-US" dirty="0" smtClean="0"/>
              <a:t>nvolving a constant process of “additions, incorporations, emendations and </a:t>
            </a:r>
            <a:r>
              <a:rPr lang="en-US" dirty="0" err="1" smtClean="0"/>
              <a:t>overwritings</a:t>
            </a:r>
            <a:r>
              <a:rPr lang="en-US" dirty="0" smtClean="0"/>
              <a:t> of content [that] occur in various orders.</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31</a:t>
            </a:fld>
            <a:endParaRPr lang="en-US"/>
          </a:p>
        </p:txBody>
      </p:sp>
    </p:spTree>
    <p:extLst>
      <p:ext uri="{BB962C8B-B14F-4D97-AF65-F5344CB8AC3E}">
        <p14:creationId xmlns:p14="http://schemas.microsoft.com/office/powerpoint/2010/main" val="5078291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finished draft</a:t>
            </a:r>
            <a:endParaRPr lang="en-US" dirty="0"/>
          </a:p>
        </p:txBody>
      </p:sp>
      <p:sp>
        <p:nvSpPr>
          <p:cNvPr id="3" name="Content Placeholder 2"/>
          <p:cNvSpPr>
            <a:spLocks noGrp="1"/>
          </p:cNvSpPr>
          <p:nvPr>
            <p:ph idx="1"/>
          </p:nvPr>
        </p:nvSpPr>
        <p:spPr/>
        <p:txBody>
          <a:bodyPr/>
          <a:lstStyle/>
          <a:p>
            <a:r>
              <a:rPr lang="en-US" dirty="0" smtClean="0"/>
              <a:t>But for a novelist, multiple drafts leads to a final perfected draft</a:t>
            </a:r>
          </a:p>
          <a:p>
            <a:pPr lvl="1"/>
            <a:r>
              <a:rPr lang="en-US" dirty="0" smtClean="0"/>
              <a:t>Not for the </a:t>
            </a:r>
            <a:r>
              <a:rPr lang="en-US" dirty="0" err="1" smtClean="0"/>
              <a:t>heterophenomenologist</a:t>
            </a:r>
            <a:r>
              <a:rPr lang="en-US" dirty="0" smtClean="0"/>
              <a:t>:</a:t>
            </a:r>
          </a:p>
          <a:p>
            <a:r>
              <a:rPr lang="en-US" dirty="0" smtClean="0"/>
              <a:t>“Must important, the Multiple Drafts model avoids the tempting mistake of supposing that there must be a single narrative (the final’ or ‘published’ draft, you might say) that is canonical—that is the </a:t>
            </a:r>
            <a:r>
              <a:rPr lang="en-US" i="1" dirty="0" smtClean="0"/>
              <a:t>actual</a:t>
            </a:r>
            <a:r>
              <a:rPr lang="en-US" dirty="0" smtClean="0"/>
              <a:t> stream of consciousness of the subject.”</a:t>
            </a:r>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32</a:t>
            </a:fld>
            <a:endParaRPr lang="en-US"/>
          </a:p>
        </p:txBody>
      </p:sp>
    </p:spTree>
    <p:extLst>
      <p:ext uri="{BB962C8B-B14F-4D97-AF65-F5344CB8AC3E}">
        <p14:creationId xmlns:p14="http://schemas.microsoft.com/office/powerpoint/2010/main" val="19806524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Denying actuality is not a criticism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term “actual”—supposedly applying to Husserl—involves a confusion</a:t>
            </a:r>
          </a:p>
          <a:p>
            <a:pPr lvl="1"/>
            <a:r>
              <a:rPr lang="en-US" dirty="0" smtClean="0"/>
              <a:t>But for Husserl it is no criticism to say that the stream of consciousness is a matter of </a:t>
            </a:r>
            <a:r>
              <a:rPr lang="en-US" dirty="0" err="1" smtClean="0"/>
              <a:t>seemings</a:t>
            </a:r>
            <a:endParaRPr lang="en-US" dirty="0" smtClean="0"/>
          </a:p>
          <a:p>
            <a:pPr lvl="1"/>
            <a:r>
              <a:rPr lang="en-US" dirty="0" smtClean="0"/>
              <a:t>Denying actuality is not for him a criticism</a:t>
            </a:r>
          </a:p>
          <a:p>
            <a:r>
              <a:rPr lang="en-US" dirty="0" smtClean="0"/>
              <a:t>It is like criticizing a mathematician’s argument about a mathematical series for not describing a series in the actual world</a:t>
            </a:r>
          </a:p>
          <a:p>
            <a:pPr lvl="1"/>
            <a:r>
              <a:rPr lang="en-US" dirty="0" smtClean="0"/>
              <a:t>“To attribute a nature to phenomena, to investigate the real component parts, their causal connections—that is pure absurdity, no better than if one wanted to ask about the causal properties, connections, etc. of numbers” (Husserl)</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33</a:t>
            </a:fld>
            <a:endParaRPr lang="en-US"/>
          </a:p>
        </p:txBody>
      </p:sp>
    </p:spTree>
    <p:extLst>
      <p:ext uri="{BB962C8B-B14F-4D97-AF65-F5344CB8AC3E}">
        <p14:creationId xmlns:p14="http://schemas.microsoft.com/office/powerpoint/2010/main" val="3914731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science of </a:t>
            </a:r>
            <a:r>
              <a:rPr lang="en-US" dirty="0" err="1" smtClean="0"/>
              <a:t>seemings</a:t>
            </a:r>
            <a:endParaRPr lang="en-US" dirty="0"/>
          </a:p>
        </p:txBody>
      </p:sp>
      <p:sp>
        <p:nvSpPr>
          <p:cNvPr id="3" name="Content Placeholder 2"/>
          <p:cNvSpPr>
            <a:spLocks noGrp="1"/>
          </p:cNvSpPr>
          <p:nvPr>
            <p:ph idx="1"/>
          </p:nvPr>
        </p:nvSpPr>
        <p:spPr/>
        <p:txBody>
          <a:bodyPr>
            <a:normAutofit lnSpcReduction="10000"/>
          </a:bodyPr>
          <a:lstStyle/>
          <a:p>
            <a:r>
              <a:rPr lang="en-US" dirty="0" smtClean="0"/>
              <a:t>Phenomenology (with a capital P) is a science of </a:t>
            </a:r>
            <a:r>
              <a:rPr lang="en-US" dirty="0" err="1" smtClean="0"/>
              <a:t>seemings</a:t>
            </a:r>
            <a:r>
              <a:rPr lang="en-US" dirty="0" smtClean="0"/>
              <a:t> (phenomena)</a:t>
            </a:r>
          </a:p>
          <a:p>
            <a:pPr lvl="1"/>
            <a:r>
              <a:rPr lang="en-US" dirty="0"/>
              <a:t>a</a:t>
            </a:r>
            <a:r>
              <a:rPr lang="en-US" dirty="0" smtClean="0"/>
              <a:t>nd any concern with actuality is beside the point</a:t>
            </a:r>
          </a:p>
          <a:p>
            <a:pPr lvl="1"/>
            <a:r>
              <a:rPr lang="en-US" dirty="0" smtClean="0"/>
              <a:t>Actuality is “bracketed”</a:t>
            </a:r>
          </a:p>
          <a:p>
            <a:r>
              <a:rPr lang="en-US" dirty="0" smtClean="0"/>
              <a:t>“Thus if one is fond of paradoxical phrases, one can actually say, and if one means the ambiguous phrase in the right sense, one can say in strict truth, that ‘feigning’ [</a:t>
            </a:r>
            <a:r>
              <a:rPr lang="en-US" i="1" dirty="0" err="1" smtClean="0"/>
              <a:t>Fiktion</a:t>
            </a:r>
            <a:r>
              <a:rPr lang="en-US" dirty="0" smtClean="0"/>
              <a:t>] makes up the vital element of phenomenology as of every other eidetic science [e.g., mathematics], that feigning is the source from which the cognition of ‘eternal truths’ is fed.”</a:t>
            </a:r>
          </a:p>
        </p:txBody>
      </p:sp>
      <p:sp>
        <p:nvSpPr>
          <p:cNvPr id="4" name="Slide Number Placeholder 3"/>
          <p:cNvSpPr>
            <a:spLocks noGrp="1"/>
          </p:cNvSpPr>
          <p:nvPr>
            <p:ph type="sldNum" sz="quarter" idx="12"/>
          </p:nvPr>
        </p:nvSpPr>
        <p:spPr/>
        <p:txBody>
          <a:bodyPr/>
          <a:lstStyle/>
          <a:p>
            <a:fld id="{A9C36265-CB14-41C3-BB4F-46C8A0D73DCE}" type="slidenum">
              <a:rPr lang="en-US" smtClean="0"/>
              <a:t>34</a:t>
            </a:fld>
            <a:endParaRPr lang="en-US"/>
          </a:p>
        </p:txBody>
      </p:sp>
    </p:spTree>
    <p:extLst>
      <p:ext uri="{BB962C8B-B14F-4D97-AF65-F5344CB8AC3E}">
        <p14:creationId xmlns:p14="http://schemas.microsoft.com/office/powerpoint/2010/main" val="264287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Dennett’s points</a:t>
            </a:r>
            <a:endParaRPr lang="en-US" dirty="0"/>
          </a:p>
        </p:txBody>
      </p:sp>
      <p:sp>
        <p:nvSpPr>
          <p:cNvPr id="3" name="Content Placeholder 2"/>
          <p:cNvSpPr>
            <a:spLocks noGrp="1"/>
          </p:cNvSpPr>
          <p:nvPr>
            <p:ph idx="1"/>
          </p:nvPr>
        </p:nvSpPr>
        <p:spPr/>
        <p:txBody>
          <a:bodyPr>
            <a:normAutofit fontScale="92500"/>
          </a:bodyPr>
          <a:lstStyle/>
          <a:p>
            <a:r>
              <a:rPr lang="en-US" dirty="0" smtClean="0"/>
              <a:t>1) Phenomenology (capital P) is an introspective method for studying consciousness</a:t>
            </a:r>
          </a:p>
          <a:p>
            <a:r>
              <a:rPr lang="en-US" dirty="0" smtClean="0"/>
              <a:t>2) but there is no agreed-on technique</a:t>
            </a:r>
          </a:p>
          <a:p>
            <a:r>
              <a:rPr lang="en-US" dirty="0" smtClean="0"/>
              <a:t>3) This is because there is less there in terms of “raw data” than supposed</a:t>
            </a:r>
          </a:p>
          <a:p>
            <a:r>
              <a:rPr lang="en-US" dirty="0" smtClean="0"/>
              <a:t>4) Introspection is impromptu theorizing not neutral observation</a:t>
            </a:r>
          </a:p>
          <a:p>
            <a:r>
              <a:rPr lang="en-US" dirty="0" smtClean="0"/>
              <a:t>5) Such theorizing is unreliable because the true actuality is in the brain, to which outside expert observers have better access</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35</a:t>
            </a:fld>
            <a:endParaRPr lang="en-US"/>
          </a:p>
        </p:txBody>
      </p:sp>
    </p:spTree>
    <p:extLst>
      <p:ext uri="{BB962C8B-B14F-4D97-AF65-F5344CB8AC3E}">
        <p14:creationId xmlns:p14="http://schemas.microsoft.com/office/powerpoint/2010/main" val="29451949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Phenomenology (capital P) is not introspective</a:t>
            </a:r>
            <a:endParaRPr lang="en-US" dirty="0"/>
          </a:p>
        </p:txBody>
      </p:sp>
      <p:sp>
        <p:nvSpPr>
          <p:cNvPr id="3" name="Content Placeholder 2"/>
          <p:cNvSpPr>
            <a:spLocks noGrp="1"/>
          </p:cNvSpPr>
          <p:nvPr>
            <p:ph idx="1"/>
          </p:nvPr>
        </p:nvSpPr>
        <p:spPr/>
        <p:txBody>
          <a:bodyPr/>
          <a:lstStyle/>
          <a:p>
            <a:r>
              <a:rPr lang="en-US" dirty="0" smtClean="0"/>
              <a:t>Dennett’s root mistake: to think that Phenomenology involves introspection</a:t>
            </a:r>
          </a:p>
          <a:p>
            <a:r>
              <a:rPr lang="en-US" dirty="0" smtClean="0"/>
              <a:t>The method “depends on one’s … not confounding phenomenological intuition with ‘introspection’, with interior experience.” (Husserl)</a:t>
            </a:r>
          </a:p>
          <a:p>
            <a:r>
              <a:rPr lang="en-US" dirty="0" smtClean="0">
                <a:sym typeface="Wingdings" panose="05000000000000000000" pitchFamily="2" charset="2"/>
              </a:rPr>
              <a:t></a:t>
            </a:r>
            <a:r>
              <a:rPr lang="en-US" dirty="0" smtClean="0"/>
              <a:t>“Phenomenological intuition” is a matter of </a:t>
            </a:r>
            <a:r>
              <a:rPr lang="en-US" u="sng" dirty="0" smtClean="0"/>
              <a:t>reflection</a:t>
            </a:r>
            <a:endParaRPr lang="en-US" u="sng" dirty="0"/>
          </a:p>
        </p:txBody>
      </p:sp>
      <p:sp>
        <p:nvSpPr>
          <p:cNvPr id="4" name="Slide Number Placeholder 3"/>
          <p:cNvSpPr>
            <a:spLocks noGrp="1"/>
          </p:cNvSpPr>
          <p:nvPr>
            <p:ph type="sldNum" sz="quarter" idx="12"/>
          </p:nvPr>
        </p:nvSpPr>
        <p:spPr/>
        <p:txBody>
          <a:bodyPr/>
          <a:lstStyle/>
          <a:p>
            <a:fld id="{A9C36265-CB14-41C3-BB4F-46C8A0D73DCE}" type="slidenum">
              <a:rPr lang="en-US" smtClean="0"/>
              <a:t>36</a:t>
            </a:fld>
            <a:endParaRPr lang="en-US"/>
          </a:p>
        </p:txBody>
      </p:sp>
    </p:spTree>
    <p:extLst>
      <p:ext uri="{BB962C8B-B14F-4D97-AF65-F5344CB8AC3E}">
        <p14:creationId xmlns:p14="http://schemas.microsoft.com/office/powerpoint/2010/main" val="3996471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method of purification</a:t>
            </a:r>
            <a:endParaRPr lang="en-US" dirty="0"/>
          </a:p>
        </p:txBody>
      </p:sp>
      <p:sp>
        <p:nvSpPr>
          <p:cNvPr id="3" name="Content Placeholder 2"/>
          <p:cNvSpPr>
            <a:spLocks noGrp="1"/>
          </p:cNvSpPr>
          <p:nvPr>
            <p:ph idx="1"/>
          </p:nvPr>
        </p:nvSpPr>
        <p:spPr/>
        <p:txBody>
          <a:bodyPr>
            <a:normAutofit/>
          </a:bodyPr>
          <a:lstStyle/>
          <a:p>
            <a:r>
              <a:rPr lang="en-US" dirty="0" smtClean="0"/>
              <a:t>Different kinds of caution</a:t>
            </a:r>
          </a:p>
          <a:p>
            <a:pPr lvl="1"/>
            <a:r>
              <a:rPr lang="en-US" dirty="0" smtClean="0"/>
              <a:t>Dennett: skeptical re objectivity of introspection</a:t>
            </a:r>
          </a:p>
          <a:p>
            <a:pPr lvl="1"/>
            <a:r>
              <a:rPr lang="en-US" dirty="0" smtClean="0"/>
              <a:t>Husserl: The concern is with properly considering the phenomena that are to be investigated</a:t>
            </a:r>
          </a:p>
          <a:p>
            <a:r>
              <a:rPr lang="en-US" dirty="0" smtClean="0"/>
              <a:t>The method of </a:t>
            </a:r>
            <a:r>
              <a:rPr lang="en-US" i="1" dirty="0" err="1" smtClean="0"/>
              <a:t>epoché</a:t>
            </a:r>
            <a:r>
              <a:rPr lang="en-US" dirty="0" smtClean="0"/>
              <a:t>, of phenomenological reduction, is a method of </a:t>
            </a:r>
            <a:r>
              <a:rPr lang="en-US" i="1" dirty="0" smtClean="0"/>
              <a:t>purification</a:t>
            </a:r>
          </a:p>
          <a:p>
            <a:pPr lvl="1"/>
            <a:r>
              <a:rPr lang="en-US" dirty="0"/>
              <a:t>o</a:t>
            </a:r>
            <a:r>
              <a:rPr lang="en-US" dirty="0" smtClean="0"/>
              <a:t>f isolating the object to be investigated</a:t>
            </a:r>
          </a:p>
          <a:p>
            <a:pPr lvl="1"/>
            <a:r>
              <a:rPr lang="en-US" dirty="0" smtClean="0"/>
              <a:t>“to avail ourselves of nothing but what we can make essentially evident by observing consciousness itself in its pure immanence.”</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37</a:t>
            </a:fld>
            <a:endParaRPr lang="en-US"/>
          </a:p>
        </p:txBody>
      </p:sp>
    </p:spTree>
    <p:extLst>
      <p:ext uri="{BB962C8B-B14F-4D97-AF65-F5344CB8AC3E}">
        <p14:creationId xmlns:p14="http://schemas.microsoft.com/office/powerpoint/2010/main" val="17675889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Phenomenological reduction</a:t>
            </a:r>
            <a:endParaRPr lang="en-US" dirty="0"/>
          </a:p>
        </p:txBody>
      </p:sp>
      <p:sp>
        <p:nvSpPr>
          <p:cNvPr id="3" name="Content Placeholder 2"/>
          <p:cNvSpPr>
            <a:spLocks noGrp="1"/>
          </p:cNvSpPr>
          <p:nvPr>
            <p:ph idx="1"/>
          </p:nvPr>
        </p:nvSpPr>
        <p:spPr/>
        <p:txBody>
          <a:bodyPr>
            <a:normAutofit/>
          </a:bodyPr>
          <a:lstStyle/>
          <a:p>
            <a:r>
              <a:rPr lang="en-US" dirty="0" smtClean="0"/>
              <a:t>Purification requires bracketing the natural attitude</a:t>
            </a:r>
          </a:p>
          <a:p>
            <a:pPr lvl="1"/>
            <a:r>
              <a:rPr lang="en-US" dirty="0"/>
              <a:t>o</a:t>
            </a:r>
            <a:r>
              <a:rPr lang="en-US" dirty="0" smtClean="0"/>
              <a:t>ur immersion in the natural, everyday world</a:t>
            </a:r>
          </a:p>
          <a:p>
            <a:pPr lvl="1"/>
            <a:r>
              <a:rPr lang="en-US" dirty="0"/>
              <a:t>o</a:t>
            </a:r>
            <a:r>
              <a:rPr lang="en-US" dirty="0" smtClean="0"/>
              <a:t>ne’s being amid things and events</a:t>
            </a:r>
          </a:p>
          <a:p>
            <a:r>
              <a:rPr lang="en-US" dirty="0" smtClean="0"/>
              <a:t>This is also a phenomenological “reduction”: </a:t>
            </a:r>
          </a:p>
          <a:p>
            <a:pPr lvl="1"/>
            <a:r>
              <a:rPr lang="en-US" dirty="0" smtClean="0"/>
              <a:t>shifting one’s attention </a:t>
            </a:r>
            <a:r>
              <a:rPr lang="en-US" i="1" dirty="0" smtClean="0"/>
              <a:t>away</a:t>
            </a:r>
            <a:r>
              <a:rPr lang="en-US" dirty="0" smtClean="0"/>
              <a:t> from this natural attitude</a:t>
            </a:r>
          </a:p>
          <a:p>
            <a:pPr lvl="1"/>
            <a:r>
              <a:rPr lang="en-US" dirty="0"/>
              <a:t>a</a:t>
            </a:r>
            <a:r>
              <a:rPr lang="en-US" dirty="0" smtClean="0"/>
              <a:t>nd toward the presentation of that world in the modalities of conscious experience</a:t>
            </a:r>
          </a:p>
        </p:txBody>
      </p:sp>
      <p:sp>
        <p:nvSpPr>
          <p:cNvPr id="4" name="Slide Number Placeholder 3"/>
          <p:cNvSpPr>
            <a:spLocks noGrp="1"/>
          </p:cNvSpPr>
          <p:nvPr>
            <p:ph type="sldNum" sz="quarter" idx="12"/>
          </p:nvPr>
        </p:nvSpPr>
        <p:spPr/>
        <p:txBody>
          <a:bodyPr/>
          <a:lstStyle/>
          <a:p>
            <a:fld id="{A9C36265-CB14-41C3-BB4F-46C8A0D73DCE}" type="slidenum">
              <a:rPr lang="en-US" smtClean="0"/>
              <a:t>38</a:t>
            </a:fld>
            <a:endParaRPr lang="en-US"/>
          </a:p>
        </p:txBody>
      </p:sp>
    </p:spTree>
    <p:extLst>
      <p:ext uri="{BB962C8B-B14F-4D97-AF65-F5344CB8AC3E}">
        <p14:creationId xmlns:p14="http://schemas.microsoft.com/office/powerpoint/2010/main" val="2756126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Cease positing the natural world</a:t>
            </a:r>
            <a:endParaRPr lang="en-US" dirty="0"/>
          </a:p>
        </p:txBody>
      </p:sp>
      <p:sp>
        <p:nvSpPr>
          <p:cNvPr id="3" name="Content Placeholder 2"/>
          <p:cNvSpPr>
            <a:spLocks noGrp="1"/>
          </p:cNvSpPr>
          <p:nvPr>
            <p:ph idx="1"/>
          </p:nvPr>
        </p:nvSpPr>
        <p:spPr/>
        <p:txBody>
          <a:bodyPr>
            <a:normAutofit/>
          </a:bodyPr>
          <a:lstStyle/>
          <a:p>
            <a:r>
              <a:rPr lang="en-US" dirty="0"/>
              <a:t>“we put out of action the general </a:t>
            </a:r>
            <a:r>
              <a:rPr lang="en-US" dirty="0" smtClean="0"/>
              <a:t>positing </a:t>
            </a:r>
            <a:r>
              <a:rPr lang="en-US" dirty="0"/>
              <a:t>which belongs to the essence of the natural attitude; </a:t>
            </a:r>
            <a:endParaRPr lang="en-US" dirty="0" smtClean="0"/>
          </a:p>
          <a:p>
            <a:pPr lvl="1"/>
            <a:r>
              <a:rPr lang="en-US" dirty="0" smtClean="0"/>
              <a:t>“positing” = implicit supposition of the reality/being of …</a:t>
            </a:r>
          </a:p>
          <a:p>
            <a:r>
              <a:rPr lang="en-US" dirty="0" smtClean="0"/>
              <a:t>“we </a:t>
            </a:r>
            <a:r>
              <a:rPr lang="en-US" dirty="0"/>
              <a:t>parenthesize everything which that positing encompasses with respect to being: </a:t>
            </a:r>
            <a:endParaRPr lang="en-US" dirty="0" smtClean="0"/>
          </a:p>
          <a:p>
            <a:r>
              <a:rPr lang="en-US" dirty="0" smtClean="0"/>
              <a:t>thus </a:t>
            </a:r>
            <a:r>
              <a:rPr lang="en-US" dirty="0"/>
              <a:t>the whole natural world which is </a:t>
            </a:r>
            <a:r>
              <a:rPr lang="en-US" dirty="0" smtClean="0"/>
              <a:t>continually </a:t>
            </a:r>
            <a:r>
              <a:rPr lang="en-US" dirty="0"/>
              <a:t>‘</a:t>
            </a:r>
            <a:r>
              <a:rPr lang="en-US" dirty="0" smtClean="0"/>
              <a:t>there for </a:t>
            </a:r>
            <a:r>
              <a:rPr lang="en-US" dirty="0"/>
              <a:t>us,’ ‘on hand,’ and which will always remain there according to consciousness as an ‘</a:t>
            </a:r>
            <a:r>
              <a:rPr lang="en-US" dirty="0" smtClean="0"/>
              <a:t>actuality</a:t>
            </a:r>
            <a:r>
              <a:rPr lang="en-US" dirty="0"/>
              <a:t>’ even if we choose to parenthesize it.”</a:t>
            </a:r>
          </a:p>
        </p:txBody>
      </p:sp>
      <p:sp>
        <p:nvSpPr>
          <p:cNvPr id="4" name="Slide Number Placeholder 3"/>
          <p:cNvSpPr>
            <a:spLocks noGrp="1"/>
          </p:cNvSpPr>
          <p:nvPr>
            <p:ph type="sldNum" sz="quarter" idx="12"/>
          </p:nvPr>
        </p:nvSpPr>
        <p:spPr/>
        <p:txBody>
          <a:bodyPr/>
          <a:lstStyle/>
          <a:p>
            <a:fld id="{A9C36265-CB14-41C3-BB4F-46C8A0D73DCE}" type="slidenum">
              <a:rPr lang="en-US" smtClean="0"/>
              <a:t>39</a:t>
            </a:fld>
            <a:endParaRPr lang="en-US"/>
          </a:p>
        </p:txBody>
      </p:sp>
    </p:spTree>
    <p:extLst>
      <p:ext uri="{BB962C8B-B14F-4D97-AF65-F5344CB8AC3E}">
        <p14:creationId xmlns:p14="http://schemas.microsoft.com/office/powerpoint/2010/main" val="2892050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Centered on consciousness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Trying to bring them together is like holding the like poles of a magnet together</a:t>
            </a:r>
          </a:p>
          <a:p>
            <a:pPr lvl="1"/>
            <a:r>
              <a:rPr lang="en-US" dirty="0" smtClean="0"/>
              <a:t>The closer you bring the poles the harder they push apart</a:t>
            </a:r>
          </a:p>
          <a:p>
            <a:r>
              <a:rPr lang="en-US" dirty="0" smtClean="0"/>
              <a:t>But measuring the force of repulsion is revealing</a:t>
            </a:r>
          </a:p>
          <a:p>
            <a:pPr lvl="1"/>
            <a:r>
              <a:rPr lang="en-US" dirty="0" smtClean="0"/>
              <a:t>Of divergent commitments</a:t>
            </a:r>
          </a:p>
          <a:p>
            <a:pPr lvl="1"/>
            <a:r>
              <a:rPr lang="en-US" dirty="0" smtClean="0"/>
              <a:t>Underlying assumptions</a:t>
            </a:r>
          </a:p>
          <a:p>
            <a:pPr lvl="1"/>
            <a:r>
              <a:rPr lang="en-US" dirty="0" smtClean="0"/>
              <a:t>Methodological limitations</a:t>
            </a:r>
          </a:p>
          <a:p>
            <a:pPr lvl="1"/>
            <a:r>
              <a:rPr lang="en-US" dirty="0" smtClean="0"/>
              <a:t>Ultimate aspirations</a:t>
            </a:r>
          </a:p>
          <a:p>
            <a:r>
              <a:rPr lang="en-US" dirty="0" smtClean="0"/>
              <a:t>All of which are centered on one point: consciousness</a:t>
            </a:r>
          </a:p>
          <a:p>
            <a:pPr lvl="1"/>
            <a:r>
              <a:rPr lang="en-US" dirty="0" smtClean="0"/>
              <a:t>And yet each will fail to see the other as actually describing what he considers this to be</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4</a:t>
            </a:fld>
            <a:endParaRPr lang="en-US"/>
          </a:p>
        </p:txBody>
      </p:sp>
    </p:spTree>
    <p:extLst>
      <p:ext uri="{BB962C8B-B14F-4D97-AF65-F5344CB8AC3E}">
        <p14:creationId xmlns:p14="http://schemas.microsoft.com/office/powerpoint/2010/main" val="34275287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realm of being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Such parenthesizing makes available another realm of being</a:t>
            </a:r>
          </a:p>
          <a:p>
            <a:pPr lvl="1"/>
            <a:r>
              <a:rPr lang="en-US" dirty="0"/>
              <a:t>w</a:t>
            </a:r>
            <a:r>
              <a:rPr lang="en-US" dirty="0" smtClean="0"/>
              <a:t>hose shape or sense is entirely independent of the truth or falsity of any and every thesis about the natural world</a:t>
            </a:r>
          </a:p>
          <a:p>
            <a:pPr lvl="1"/>
            <a:r>
              <a:rPr lang="en-US" dirty="0" smtClean="0"/>
              <a:t>“thesis”: some theory about the nature of this natural world</a:t>
            </a:r>
          </a:p>
          <a:p>
            <a:r>
              <a:rPr lang="en-US" dirty="0" smtClean="0"/>
              <a:t>“no real being … is necessary to the being of consciousness itself”</a:t>
            </a:r>
          </a:p>
          <a:p>
            <a:r>
              <a:rPr lang="en-US" dirty="0" smtClean="0"/>
              <a:t>“immanent being is therefore indubitably absolute being in the sense that by essential necessity </a:t>
            </a:r>
            <a:r>
              <a:rPr lang="en-US" dirty="0" err="1" smtClean="0"/>
              <a:t>immanental</a:t>
            </a:r>
            <a:r>
              <a:rPr lang="en-US" dirty="0" smtClean="0"/>
              <a:t> being </a:t>
            </a:r>
            <a:r>
              <a:rPr lang="en-US" i="1" dirty="0" err="1" smtClean="0"/>
              <a:t>nulla</a:t>
            </a:r>
            <a:r>
              <a:rPr lang="en-US" i="1" dirty="0" smtClean="0"/>
              <a:t> ‘re’ indigent ad </a:t>
            </a:r>
            <a:r>
              <a:rPr lang="en-US" i="1" dirty="0" err="1" smtClean="0"/>
              <a:t>existendum</a:t>
            </a:r>
            <a:r>
              <a:rPr lang="en-US" i="1" dirty="0" smtClean="0"/>
              <a:t>” </a:t>
            </a:r>
            <a:r>
              <a:rPr lang="en-US" dirty="0" smtClean="0"/>
              <a:t>[needs no “thing” to exist]</a:t>
            </a:r>
          </a:p>
          <a:p>
            <a:pPr lvl="1"/>
            <a:r>
              <a:rPr lang="en-US" dirty="0" smtClean="0"/>
              <a:t>[Recall Heidegger, who comes after Husserl: Husserl says that the </a:t>
            </a:r>
            <a:r>
              <a:rPr lang="en-US" i="1" dirty="0" smtClean="0"/>
              <a:t>being</a:t>
            </a:r>
            <a:r>
              <a:rPr lang="en-US" dirty="0" smtClean="0"/>
              <a:t> of immanent consciousness is “no thing”]</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40</a:t>
            </a:fld>
            <a:endParaRPr lang="en-US"/>
          </a:p>
        </p:txBody>
      </p:sp>
    </p:spTree>
    <p:extLst>
      <p:ext uri="{BB962C8B-B14F-4D97-AF65-F5344CB8AC3E}">
        <p14:creationId xmlns:p14="http://schemas.microsoft.com/office/powerpoint/2010/main" val="10533966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Ontological independence of consciousness</a:t>
            </a:r>
            <a:endParaRPr lang="en-US" dirty="0"/>
          </a:p>
        </p:txBody>
      </p:sp>
      <p:sp>
        <p:nvSpPr>
          <p:cNvPr id="3" name="Content Placeholder 2"/>
          <p:cNvSpPr>
            <a:spLocks noGrp="1"/>
          </p:cNvSpPr>
          <p:nvPr>
            <p:ph idx="1"/>
          </p:nvPr>
        </p:nvSpPr>
        <p:spPr/>
        <p:txBody>
          <a:bodyPr>
            <a:normAutofit/>
          </a:bodyPr>
          <a:lstStyle/>
          <a:p>
            <a:r>
              <a:rPr lang="en-US" dirty="0" smtClean="0"/>
              <a:t>This ontological independence of consciousness from the realm of physical beings</a:t>
            </a:r>
          </a:p>
          <a:p>
            <a:pPr lvl="1"/>
            <a:r>
              <a:rPr lang="en-US" dirty="0"/>
              <a:t>a</a:t>
            </a:r>
            <a:r>
              <a:rPr lang="en-US" dirty="0" smtClean="0"/>
              <a:t>pplies to the phenomenologist’s own existence as a particular human being</a:t>
            </a:r>
          </a:p>
          <a:p>
            <a:pPr lvl="1"/>
            <a:r>
              <a:rPr lang="en-US" dirty="0"/>
              <a:t>a</a:t>
            </a:r>
            <a:r>
              <a:rPr lang="en-US" dirty="0" smtClean="0"/>
              <a:t>s it does to objects and events outside her body</a:t>
            </a:r>
          </a:p>
          <a:p>
            <a:pPr marL="457200" lvl="1" indent="0">
              <a:buNone/>
            </a:pPr>
            <a:endParaRPr lang="en-US" dirty="0" smtClean="0"/>
          </a:p>
        </p:txBody>
      </p:sp>
      <p:sp>
        <p:nvSpPr>
          <p:cNvPr id="4" name="Slide Number Placeholder 3"/>
          <p:cNvSpPr>
            <a:spLocks noGrp="1"/>
          </p:cNvSpPr>
          <p:nvPr>
            <p:ph type="sldNum" sz="quarter" idx="12"/>
          </p:nvPr>
        </p:nvSpPr>
        <p:spPr/>
        <p:txBody>
          <a:bodyPr/>
          <a:lstStyle/>
          <a:p>
            <a:fld id="{A9C36265-CB14-41C3-BB4F-46C8A0D73DCE}" type="slidenum">
              <a:rPr lang="en-US" smtClean="0"/>
              <a:t>41</a:t>
            </a:fld>
            <a:endParaRPr lang="en-US"/>
          </a:p>
        </p:txBody>
      </p:sp>
    </p:spTree>
    <p:extLst>
      <p:ext uri="{BB962C8B-B14F-4D97-AF65-F5344CB8AC3E}">
        <p14:creationId xmlns:p14="http://schemas.microsoft.com/office/powerpoint/2010/main" val="15008688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Consciousness in its purity</a:t>
            </a:r>
            <a:endParaRPr lang="en-US" dirty="0"/>
          </a:p>
        </p:txBody>
      </p:sp>
      <p:sp>
        <p:nvSpPr>
          <p:cNvPr id="3" name="Content Placeholder 2"/>
          <p:cNvSpPr>
            <a:spLocks noGrp="1"/>
          </p:cNvSpPr>
          <p:nvPr>
            <p:ph idx="1"/>
          </p:nvPr>
        </p:nvSpPr>
        <p:spPr/>
        <p:txBody>
          <a:bodyPr/>
          <a:lstStyle/>
          <a:p>
            <a:r>
              <a:rPr lang="en-US" dirty="0"/>
              <a:t>“Thus it becomes clear that, in spite of all our assuredly well-founded statements about the real being of the </a:t>
            </a:r>
            <a:r>
              <a:rPr lang="en-US" i="1" dirty="0"/>
              <a:t>human Ego </a:t>
            </a:r>
            <a:r>
              <a:rPr lang="en-US" dirty="0"/>
              <a:t>and its conscious mental processes </a:t>
            </a:r>
            <a:r>
              <a:rPr lang="en-US" i="1" dirty="0"/>
              <a:t>in</a:t>
            </a:r>
            <a:r>
              <a:rPr lang="en-US" dirty="0"/>
              <a:t> the world and about everything in the way of ‘psychophysical’ interconnection pertaining to them—that, in spite of all that, consciousness considered in its ‘</a:t>
            </a:r>
            <a:r>
              <a:rPr lang="en-US" i="1" dirty="0"/>
              <a:t>purity</a:t>
            </a:r>
            <a:r>
              <a:rPr lang="en-US" dirty="0"/>
              <a:t>’ must be held to be a </a:t>
            </a:r>
            <a:r>
              <a:rPr lang="en-US" i="1" dirty="0"/>
              <a:t>self-contained complex of being</a:t>
            </a:r>
            <a:r>
              <a:rPr lang="en-US" dirty="0"/>
              <a:t>, a complex of </a:t>
            </a:r>
            <a:r>
              <a:rPr lang="en-US" i="1" dirty="0"/>
              <a:t>absolute being </a:t>
            </a:r>
            <a:r>
              <a:rPr lang="en-US" dirty="0"/>
              <a:t>into which nothing can penetrate and out of which nothing can slip …”</a:t>
            </a:r>
          </a:p>
        </p:txBody>
      </p:sp>
      <p:sp>
        <p:nvSpPr>
          <p:cNvPr id="4" name="Slide Number Placeholder 3"/>
          <p:cNvSpPr>
            <a:spLocks noGrp="1"/>
          </p:cNvSpPr>
          <p:nvPr>
            <p:ph type="sldNum" sz="quarter" idx="12"/>
          </p:nvPr>
        </p:nvSpPr>
        <p:spPr/>
        <p:txBody>
          <a:bodyPr/>
          <a:lstStyle/>
          <a:p>
            <a:fld id="{A9C36265-CB14-41C3-BB4F-46C8A0D73DCE}" type="slidenum">
              <a:rPr lang="en-US" smtClean="0"/>
              <a:t>42</a:t>
            </a:fld>
            <a:endParaRPr lang="en-US"/>
          </a:p>
        </p:txBody>
      </p:sp>
    </p:spTree>
    <p:extLst>
      <p:ext uri="{BB962C8B-B14F-4D97-AF65-F5344CB8AC3E}">
        <p14:creationId xmlns:p14="http://schemas.microsoft.com/office/powerpoint/2010/main" val="1068339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consciousness within the old one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This is not about a new series of conscious experiences, a non-empirical consciousness </a:t>
            </a:r>
            <a:r>
              <a:rPr lang="en-US" i="1" dirty="0" smtClean="0"/>
              <a:t>alongside</a:t>
            </a:r>
            <a:r>
              <a:rPr lang="en-US" dirty="0" smtClean="0"/>
              <a:t> an empirical one</a:t>
            </a:r>
          </a:p>
          <a:p>
            <a:pPr lvl="1"/>
            <a:r>
              <a:rPr lang="en-US" dirty="0" smtClean="0"/>
              <a:t>Rather, the pure consciousness is </a:t>
            </a:r>
            <a:r>
              <a:rPr lang="en-US" i="1" dirty="0" smtClean="0"/>
              <a:t>inside</a:t>
            </a:r>
            <a:r>
              <a:rPr lang="en-US" dirty="0" smtClean="0"/>
              <a:t> the ordinary one</a:t>
            </a:r>
          </a:p>
          <a:p>
            <a:r>
              <a:rPr lang="en-US" dirty="0"/>
              <a:t>“The ‘pure’ mental process ‘lies,’ in a certain sense, within what is psychologically apperceived, in the mental process as a human state</a:t>
            </a:r>
            <a:r>
              <a:rPr lang="en-US" dirty="0" smtClean="0"/>
              <a:t>.”</a:t>
            </a:r>
          </a:p>
          <a:p>
            <a:r>
              <a:rPr lang="en-US" dirty="0" smtClean="0"/>
              <a:t>[Recall Sartre’s example: </a:t>
            </a:r>
          </a:p>
          <a:p>
            <a:pPr lvl="1"/>
            <a:r>
              <a:rPr lang="en-US" dirty="0" smtClean="0"/>
              <a:t>1) thinking about (imagining) Annie</a:t>
            </a:r>
          </a:p>
          <a:p>
            <a:pPr lvl="1"/>
            <a:r>
              <a:rPr lang="en-US" dirty="0" smtClean="0"/>
              <a:t>2) seeing Annie herself</a:t>
            </a:r>
          </a:p>
          <a:p>
            <a:pPr lvl="1"/>
            <a:r>
              <a:rPr lang="en-US" dirty="0" smtClean="0"/>
              <a:t>3) </a:t>
            </a:r>
            <a:r>
              <a:rPr lang="en-US" u="sng" dirty="0" smtClean="0"/>
              <a:t>reflecting</a:t>
            </a:r>
            <a:r>
              <a:rPr lang="en-US" dirty="0" smtClean="0"/>
              <a:t> on the different structures of these two modes of consciousness</a:t>
            </a:r>
          </a:p>
          <a:p>
            <a:pPr lvl="1"/>
            <a:r>
              <a:rPr lang="en-US" dirty="0" smtClean="0"/>
              <a:t>4) revealing the phenomenological essences or “Ideas” </a:t>
            </a:r>
            <a:r>
              <a:rPr lang="en-US" i="1" dirty="0" smtClean="0"/>
              <a:t>within</a:t>
            </a:r>
            <a:r>
              <a:rPr lang="en-US" dirty="0" smtClean="0"/>
              <a:t> the two modes]</a:t>
            </a:r>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43</a:t>
            </a:fld>
            <a:endParaRPr lang="en-US"/>
          </a:p>
        </p:txBody>
      </p:sp>
    </p:spTree>
    <p:extLst>
      <p:ext uri="{BB962C8B-B14F-4D97-AF65-F5344CB8AC3E}">
        <p14:creationId xmlns:p14="http://schemas.microsoft.com/office/powerpoint/2010/main" val="27001690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Becoming attentive to consciousness itself</a:t>
            </a:r>
            <a:endParaRPr lang="en-US" dirty="0"/>
          </a:p>
        </p:txBody>
      </p:sp>
      <p:sp>
        <p:nvSpPr>
          <p:cNvPr id="3" name="Content Placeholder 2"/>
          <p:cNvSpPr>
            <a:spLocks noGrp="1"/>
          </p:cNvSpPr>
          <p:nvPr>
            <p:ph idx="1"/>
          </p:nvPr>
        </p:nvSpPr>
        <p:spPr/>
        <p:txBody>
          <a:bodyPr/>
          <a:lstStyle/>
          <a:p>
            <a:r>
              <a:rPr lang="en-US" dirty="0"/>
              <a:t>What gets purified is the phenomenologist’s own consciousness </a:t>
            </a:r>
            <a:r>
              <a:rPr lang="en-US" dirty="0" smtClean="0"/>
              <a:t>while living </a:t>
            </a:r>
            <a:r>
              <a:rPr lang="en-US" dirty="0"/>
              <a:t>in the natural attitude</a:t>
            </a:r>
          </a:p>
          <a:p>
            <a:r>
              <a:rPr lang="en-US" dirty="0"/>
              <a:t>Bracketing makes us attentive to </a:t>
            </a:r>
            <a:r>
              <a:rPr lang="en-US" i="1" dirty="0"/>
              <a:t>consciousness in and of itself</a:t>
            </a:r>
          </a:p>
          <a:p>
            <a:pPr lvl="1"/>
            <a:r>
              <a:rPr lang="en-US" dirty="0"/>
              <a:t>whose conceivability is independent of the goings-on of the natural world</a:t>
            </a:r>
          </a:p>
          <a:p>
            <a:pPr lvl="1"/>
            <a:r>
              <a:rPr lang="en-US" dirty="0"/>
              <a:t>which could conceivably remain after the “annihilation of the world.”</a:t>
            </a:r>
          </a:p>
        </p:txBody>
      </p:sp>
      <p:sp>
        <p:nvSpPr>
          <p:cNvPr id="4" name="Slide Number Placeholder 3"/>
          <p:cNvSpPr>
            <a:spLocks noGrp="1"/>
          </p:cNvSpPr>
          <p:nvPr>
            <p:ph type="sldNum" sz="quarter" idx="12"/>
          </p:nvPr>
        </p:nvSpPr>
        <p:spPr/>
        <p:txBody>
          <a:bodyPr/>
          <a:lstStyle/>
          <a:p>
            <a:fld id="{A9C36265-CB14-41C3-BB4F-46C8A0D73DCE}" type="slidenum">
              <a:rPr lang="en-US" smtClean="0"/>
              <a:t>44</a:t>
            </a:fld>
            <a:endParaRPr lang="en-US"/>
          </a:p>
        </p:txBody>
      </p:sp>
    </p:spTree>
    <p:extLst>
      <p:ext uri="{BB962C8B-B14F-4D97-AF65-F5344CB8AC3E}">
        <p14:creationId xmlns:p14="http://schemas.microsoft.com/office/powerpoint/2010/main" val="10921395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and the phenomenological field</a:t>
            </a:r>
            <a:endParaRPr lang="en-US" dirty="0"/>
          </a:p>
        </p:txBody>
      </p:sp>
      <p:sp>
        <p:nvSpPr>
          <p:cNvPr id="3" name="Content Placeholder 2"/>
          <p:cNvSpPr>
            <a:spLocks noGrp="1"/>
          </p:cNvSpPr>
          <p:nvPr>
            <p:ph idx="1"/>
          </p:nvPr>
        </p:nvSpPr>
        <p:spPr/>
        <p:txBody>
          <a:bodyPr>
            <a:normAutofit fontScale="92500"/>
          </a:bodyPr>
          <a:lstStyle/>
          <a:p>
            <a:r>
              <a:rPr lang="en-US" dirty="0" smtClean="0"/>
              <a:t>This is not introspection but </a:t>
            </a:r>
            <a:r>
              <a:rPr lang="en-US" i="1" dirty="0" smtClean="0"/>
              <a:t>reflection</a:t>
            </a:r>
            <a:r>
              <a:rPr lang="en-US" dirty="0" smtClean="0"/>
              <a:t>:</a:t>
            </a:r>
          </a:p>
          <a:p>
            <a:pPr lvl="1"/>
            <a:r>
              <a:rPr lang="en-US" dirty="0"/>
              <a:t>d</a:t>
            </a:r>
            <a:r>
              <a:rPr lang="en-US" dirty="0" smtClean="0"/>
              <a:t>irecting one’s attention to the flow of one’s conscious experience</a:t>
            </a:r>
          </a:p>
          <a:p>
            <a:pPr lvl="1"/>
            <a:r>
              <a:rPr lang="en-US" dirty="0"/>
              <a:t>a</a:t>
            </a:r>
            <a:r>
              <a:rPr lang="en-US" dirty="0" smtClean="0"/>
              <a:t>way from the objects and events with which that experience is typically concerned</a:t>
            </a:r>
          </a:p>
          <a:p>
            <a:r>
              <a:rPr lang="en-US" dirty="0" smtClean="0"/>
              <a:t>“Instead of living </a:t>
            </a:r>
            <a:r>
              <a:rPr lang="en-US" i="1" dirty="0" smtClean="0"/>
              <a:t>in</a:t>
            </a:r>
            <a:r>
              <a:rPr lang="en-US" dirty="0" smtClean="0"/>
              <a:t> them, instead of effecting </a:t>
            </a:r>
            <a:r>
              <a:rPr lang="en-US" i="1" dirty="0" smtClean="0"/>
              <a:t>them</a:t>
            </a:r>
            <a:r>
              <a:rPr lang="en-US" dirty="0" smtClean="0"/>
              <a:t>, we effect acts of </a:t>
            </a:r>
            <a:r>
              <a:rPr lang="en-US" i="1" dirty="0" smtClean="0"/>
              <a:t>reflection</a:t>
            </a:r>
            <a:r>
              <a:rPr lang="en-US" dirty="0" smtClean="0"/>
              <a:t> directed to them; and we seize upon them themselves as the </a:t>
            </a:r>
            <a:r>
              <a:rPr lang="en-US" i="1" dirty="0" smtClean="0"/>
              <a:t>absolute</a:t>
            </a:r>
            <a:r>
              <a:rPr lang="en-US" dirty="0" smtClean="0"/>
              <a:t> being which they are. We are now living completely in such acts of the second degree, acts the datum of which is the infinite field of absolute mental processes—the fundamental </a:t>
            </a:r>
            <a:r>
              <a:rPr lang="en-US" i="1" dirty="0" smtClean="0"/>
              <a:t>field of phenomenology</a:t>
            </a:r>
            <a:r>
              <a:rPr lang="en-US" dirty="0" smtClean="0"/>
              <a:t>.”</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45</a:t>
            </a:fld>
            <a:endParaRPr lang="en-US"/>
          </a:p>
        </p:txBody>
      </p:sp>
    </p:spTree>
    <p:extLst>
      <p:ext uri="{BB962C8B-B14F-4D97-AF65-F5344CB8AC3E}">
        <p14:creationId xmlns:p14="http://schemas.microsoft.com/office/powerpoint/2010/main" val="39794309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and second degree consciousness</a:t>
            </a:r>
            <a:endParaRPr lang="en-US" dirty="0"/>
          </a:p>
        </p:txBody>
      </p:sp>
      <p:sp>
        <p:nvSpPr>
          <p:cNvPr id="3" name="Content Placeholder 2"/>
          <p:cNvSpPr>
            <a:spLocks noGrp="1"/>
          </p:cNvSpPr>
          <p:nvPr>
            <p:ph idx="1"/>
          </p:nvPr>
        </p:nvSpPr>
        <p:spPr/>
        <p:txBody>
          <a:bodyPr/>
          <a:lstStyle/>
          <a:p>
            <a:r>
              <a:rPr lang="en-US" dirty="0" smtClean="0"/>
              <a:t>Reflection is second degree consciousness</a:t>
            </a:r>
          </a:p>
          <a:p>
            <a:pPr lvl="1"/>
            <a:r>
              <a:rPr lang="en-US" dirty="0"/>
              <a:t>w</a:t>
            </a:r>
            <a:r>
              <a:rPr lang="en-US" dirty="0" smtClean="0"/>
              <a:t>hose intentional objects are first-degree states of consciousness</a:t>
            </a:r>
          </a:p>
          <a:p>
            <a:pPr lvl="1"/>
            <a:r>
              <a:rPr lang="en-US" dirty="0" smtClean="0"/>
              <a:t>i.e., particular acts or episodes of perceiving, recollecting, fearing, imagining, perceiving, loving, etc. </a:t>
            </a:r>
          </a:p>
          <a:p>
            <a:r>
              <a:rPr lang="en-US" dirty="0" smtClean="0"/>
              <a:t>Conscious experience usually proceeds non-reflectively</a:t>
            </a:r>
          </a:p>
          <a:p>
            <a:pPr lvl="1"/>
            <a:r>
              <a:rPr lang="en-US" dirty="0" smtClean="0"/>
              <a:t>We are normally aware of </a:t>
            </a:r>
            <a:r>
              <a:rPr lang="en-US" i="1" dirty="0" smtClean="0"/>
              <a:t>what</a:t>
            </a:r>
            <a:r>
              <a:rPr lang="en-US" dirty="0" smtClean="0"/>
              <a:t> one is perceiving, remembering, fearing</a:t>
            </a:r>
          </a:p>
          <a:p>
            <a:pPr lvl="1"/>
            <a:r>
              <a:rPr lang="en-US" dirty="0"/>
              <a:t>r</a:t>
            </a:r>
            <a:r>
              <a:rPr lang="en-US" dirty="0" smtClean="0"/>
              <a:t>ather  than the act of perceiving, remembering, fearing, etc.</a:t>
            </a:r>
          </a:p>
        </p:txBody>
      </p:sp>
      <p:sp>
        <p:nvSpPr>
          <p:cNvPr id="4" name="Slide Number Placeholder 3"/>
          <p:cNvSpPr>
            <a:spLocks noGrp="1"/>
          </p:cNvSpPr>
          <p:nvPr>
            <p:ph type="sldNum" sz="quarter" idx="12"/>
          </p:nvPr>
        </p:nvSpPr>
        <p:spPr/>
        <p:txBody>
          <a:bodyPr/>
          <a:lstStyle/>
          <a:p>
            <a:fld id="{A9C36265-CB14-41C3-BB4F-46C8A0D73DCE}" type="slidenum">
              <a:rPr lang="en-US" smtClean="0"/>
              <a:t>46</a:t>
            </a:fld>
            <a:endParaRPr lang="en-US"/>
          </a:p>
        </p:txBody>
      </p:sp>
    </p:spTree>
    <p:extLst>
      <p:ext uri="{BB962C8B-B14F-4D97-AF65-F5344CB8AC3E}">
        <p14:creationId xmlns:p14="http://schemas.microsoft.com/office/powerpoint/2010/main" val="37558415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[Sartre on Counting cigarettes] </a:t>
            </a:r>
            <a:endParaRPr lang="en-US" dirty="0"/>
          </a:p>
        </p:txBody>
      </p:sp>
      <p:sp>
        <p:nvSpPr>
          <p:cNvPr id="3" name="Content Placeholder 2"/>
          <p:cNvSpPr>
            <a:spLocks noGrp="1"/>
          </p:cNvSpPr>
          <p:nvPr>
            <p:ph idx="1"/>
          </p:nvPr>
        </p:nvSpPr>
        <p:spPr/>
        <p:txBody>
          <a:bodyPr>
            <a:normAutofit lnSpcReduction="10000"/>
          </a:bodyPr>
          <a:lstStyle/>
          <a:p>
            <a:r>
              <a:rPr lang="en-US" dirty="0" smtClean="0"/>
              <a:t>First order: </a:t>
            </a:r>
          </a:p>
          <a:p>
            <a:pPr lvl="1"/>
            <a:r>
              <a:rPr lang="en-US" dirty="0" smtClean="0"/>
              <a:t>How many cigarettes do I have? I count them: five, six, seven …</a:t>
            </a:r>
            <a:endParaRPr lang="en-US" dirty="0"/>
          </a:p>
          <a:p>
            <a:r>
              <a:rPr lang="en-US" dirty="0" smtClean="0"/>
              <a:t>Second order:</a:t>
            </a:r>
          </a:p>
          <a:p>
            <a:pPr lvl="1"/>
            <a:r>
              <a:rPr lang="en-US" dirty="0" smtClean="0"/>
              <a:t>I recognize that I am normally focused on objects outside of me, not on myself as an “ego” who is doing the counting</a:t>
            </a:r>
          </a:p>
          <a:p>
            <a:pPr lvl="1"/>
            <a:r>
              <a:rPr lang="en-US" dirty="0" smtClean="0"/>
              <a:t>There is a kind of ego-less self-awareness, a pre-reflective self-consciousness in the counting of the objects</a:t>
            </a:r>
          </a:p>
          <a:p>
            <a:r>
              <a:rPr lang="en-US" dirty="0" smtClean="0"/>
              <a:t>My awareness of these features of experience is a matter of “pure reflection” (phenomenology)</a:t>
            </a:r>
          </a:p>
          <a:p>
            <a:pPr lvl="1"/>
            <a:r>
              <a:rPr lang="en-US" dirty="0" smtClean="0"/>
              <a:t>--Sartre, </a:t>
            </a:r>
            <a:r>
              <a:rPr lang="en-US" i="1" dirty="0" smtClean="0"/>
              <a:t>Being and Nothingness</a:t>
            </a:r>
          </a:p>
        </p:txBody>
      </p:sp>
      <p:sp>
        <p:nvSpPr>
          <p:cNvPr id="4" name="Slide Number Placeholder 3"/>
          <p:cNvSpPr>
            <a:spLocks noGrp="1"/>
          </p:cNvSpPr>
          <p:nvPr>
            <p:ph type="sldNum" sz="quarter" idx="12"/>
          </p:nvPr>
        </p:nvSpPr>
        <p:spPr/>
        <p:txBody>
          <a:bodyPr/>
          <a:lstStyle/>
          <a:p>
            <a:fld id="{A9C36265-CB14-41C3-BB4F-46C8A0D73DCE}" type="slidenum">
              <a:rPr lang="en-US" smtClean="0"/>
              <a:t>47</a:t>
            </a:fld>
            <a:endParaRPr lang="en-US"/>
          </a:p>
        </p:txBody>
      </p:sp>
    </p:spTree>
    <p:extLst>
      <p:ext uri="{BB962C8B-B14F-4D97-AF65-F5344CB8AC3E}">
        <p14:creationId xmlns:p14="http://schemas.microsoft.com/office/powerpoint/2010/main" val="19343761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[Pre-reflective self-consciousness and impure reflective consciousness of the ego]</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1) I am counting cigarettes; there are twelve</a:t>
            </a:r>
          </a:p>
          <a:p>
            <a:r>
              <a:rPr lang="en-US" dirty="0" smtClean="0"/>
              <a:t>2) I tell someone I have 12 cigarettes. She asks, “Who counted them.” I say, “I did.” </a:t>
            </a:r>
          </a:p>
          <a:p>
            <a:pPr lvl="1"/>
            <a:r>
              <a:rPr lang="en-US" dirty="0" smtClean="0"/>
              <a:t>Now “I” appears before my consciousness as the subject of my activity of counting the cigarettes</a:t>
            </a:r>
          </a:p>
          <a:p>
            <a:r>
              <a:rPr lang="en-US" dirty="0" smtClean="0"/>
              <a:t>3) But in phenomenological reflection I recognize that </a:t>
            </a:r>
          </a:p>
          <a:p>
            <a:pPr lvl="1"/>
            <a:r>
              <a:rPr lang="en-US" dirty="0" smtClean="0"/>
              <a:t>there was no such explicit “I” there when I was counting in the first place because I was outside of myself in the counting. If there was a sense of self it was implicit, not explicit, a “</a:t>
            </a:r>
            <a:r>
              <a:rPr lang="en-US" i="1" dirty="0" smtClean="0"/>
              <a:t>pre-reflective” self-consciousness</a:t>
            </a:r>
            <a:r>
              <a:rPr lang="en-US" dirty="0" smtClean="0"/>
              <a:t>.</a:t>
            </a:r>
          </a:p>
          <a:p>
            <a:pPr lvl="1"/>
            <a:r>
              <a:rPr lang="en-US" dirty="0" smtClean="0"/>
              <a:t>But when I am asked about it, I recognize that I reflectively </a:t>
            </a:r>
            <a:r>
              <a:rPr lang="en-US" i="1" dirty="0" smtClean="0"/>
              <a:t>constitute</a:t>
            </a:r>
            <a:r>
              <a:rPr lang="en-US" dirty="0" smtClean="0"/>
              <a:t> an “I,” an “ego,” as the subject of my activity. But this is not the result of “pure” phenomenological reflection. Sartre calls it the result of “impure reflection”</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48</a:t>
            </a:fld>
            <a:endParaRPr lang="en-US"/>
          </a:p>
        </p:txBody>
      </p:sp>
    </p:spTree>
    <p:extLst>
      <p:ext uri="{BB962C8B-B14F-4D97-AF65-F5344CB8AC3E}">
        <p14:creationId xmlns:p14="http://schemas.microsoft.com/office/powerpoint/2010/main" val="26962707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stages of experience]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My </a:t>
            </a:r>
            <a:r>
              <a:rPr lang="en-US" dirty="0"/>
              <a:t>awareness of my </a:t>
            </a:r>
            <a:r>
              <a:rPr lang="en-US" dirty="0" smtClean="0"/>
              <a:t>self </a:t>
            </a:r>
            <a:r>
              <a:rPr lang="en-US" dirty="0"/>
              <a:t>as an explicit </a:t>
            </a:r>
            <a:r>
              <a:rPr lang="en-US" dirty="0" smtClean="0"/>
              <a:t>Ego </a:t>
            </a:r>
            <a:r>
              <a:rPr lang="en-US" dirty="0"/>
              <a:t>is the result of </a:t>
            </a:r>
            <a:r>
              <a:rPr lang="en-US" i="1" dirty="0"/>
              <a:t>impure</a:t>
            </a:r>
            <a:r>
              <a:rPr lang="en-US" dirty="0"/>
              <a:t> reflection, something I actively posit (make up) in answer to the question, who counted the cigarettes?  </a:t>
            </a:r>
          </a:p>
          <a:p>
            <a:pPr lvl="1"/>
            <a:r>
              <a:rPr lang="en-US" dirty="0"/>
              <a:t>I suppose that my Ego did the counting:  “</a:t>
            </a:r>
            <a:r>
              <a:rPr lang="en-US" i="1" dirty="0"/>
              <a:t>I</a:t>
            </a:r>
            <a:r>
              <a:rPr lang="en-US" dirty="0"/>
              <a:t> did it.” </a:t>
            </a:r>
          </a:p>
          <a:p>
            <a:pPr lvl="1"/>
            <a:r>
              <a:rPr lang="en-US" dirty="0"/>
              <a:t>And thereby distort the </a:t>
            </a:r>
            <a:r>
              <a:rPr lang="en-US" dirty="0" smtClean="0"/>
              <a:t>relative </a:t>
            </a:r>
            <a:r>
              <a:rPr lang="en-US" dirty="0" err="1" smtClean="0"/>
              <a:t>egolessness</a:t>
            </a:r>
            <a:r>
              <a:rPr lang="en-US" dirty="0" smtClean="0"/>
              <a:t> </a:t>
            </a:r>
            <a:r>
              <a:rPr lang="en-US" dirty="0"/>
              <a:t>of the </a:t>
            </a:r>
            <a:r>
              <a:rPr lang="en-US" dirty="0" err="1"/>
              <a:t>prereflective</a:t>
            </a:r>
            <a:r>
              <a:rPr lang="en-US" dirty="0"/>
              <a:t> experience of counting the </a:t>
            </a:r>
            <a:r>
              <a:rPr lang="en-US" dirty="0" smtClean="0"/>
              <a:t>cigarettes</a:t>
            </a:r>
          </a:p>
          <a:p>
            <a:pPr lvl="1"/>
            <a:r>
              <a:rPr lang="en-US" dirty="0" smtClean="0"/>
              <a:t>I invent (or “posit”) this ego when I think about my previous activity</a:t>
            </a:r>
          </a:p>
          <a:p>
            <a:r>
              <a:rPr lang="en-US" dirty="0" smtClean="0"/>
              <a:t>In </a:t>
            </a:r>
            <a:r>
              <a:rPr lang="en-US" i="1" dirty="0" smtClean="0"/>
              <a:t>pure</a:t>
            </a:r>
            <a:r>
              <a:rPr lang="en-US" dirty="0" smtClean="0"/>
              <a:t> phenomenological reflection I recognize that </a:t>
            </a:r>
            <a:endParaRPr lang="en-US" dirty="0"/>
          </a:p>
          <a:p>
            <a:pPr lvl="1"/>
            <a:r>
              <a:rPr lang="en-US" dirty="0"/>
              <a:t>The pre-reflective self-consciousness </a:t>
            </a:r>
            <a:r>
              <a:rPr lang="en-US" i="1" dirty="0" smtClean="0"/>
              <a:t>in the first place, when I was counting,</a:t>
            </a:r>
            <a:r>
              <a:rPr lang="en-US" dirty="0" smtClean="0"/>
              <a:t> is </a:t>
            </a:r>
            <a:r>
              <a:rPr lang="en-US" dirty="0" err="1"/>
              <a:t>phenomenologically</a:t>
            </a:r>
            <a:r>
              <a:rPr lang="en-US" dirty="0"/>
              <a:t> distinct </a:t>
            </a:r>
            <a:endParaRPr lang="en-US" dirty="0" smtClean="0"/>
          </a:p>
          <a:p>
            <a:pPr lvl="1"/>
            <a:r>
              <a:rPr lang="en-US" dirty="0" smtClean="0"/>
              <a:t>from </a:t>
            </a:r>
            <a:r>
              <a:rPr lang="en-US" dirty="0"/>
              <a:t>the impure reflective self-consciousness that I </a:t>
            </a:r>
            <a:r>
              <a:rPr lang="en-US" i="1" dirty="0" smtClean="0"/>
              <a:t>later</a:t>
            </a:r>
            <a:r>
              <a:rPr lang="en-US" dirty="0" smtClean="0"/>
              <a:t> </a:t>
            </a:r>
            <a:r>
              <a:rPr lang="en-US" dirty="0"/>
              <a:t>posit in answer to the question</a:t>
            </a:r>
          </a:p>
          <a:p>
            <a:r>
              <a:rPr lang="en-US" dirty="0"/>
              <a:t>Dennett takes the difference between the immediate stream </a:t>
            </a:r>
            <a:r>
              <a:rPr lang="en-US" dirty="0" smtClean="0"/>
              <a:t>(1) and </a:t>
            </a:r>
            <a:r>
              <a:rPr lang="en-US" dirty="0"/>
              <a:t>the invented interpretation of it </a:t>
            </a:r>
            <a:r>
              <a:rPr lang="en-US" dirty="0" smtClean="0"/>
              <a:t>(2) as </a:t>
            </a:r>
            <a:r>
              <a:rPr lang="en-US" dirty="0"/>
              <a:t>an argument against </a:t>
            </a:r>
            <a:r>
              <a:rPr lang="en-US" dirty="0" smtClean="0"/>
              <a:t>Phenomenology (3) </a:t>
            </a:r>
            <a:endParaRPr lang="en-US" dirty="0"/>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49</a:t>
            </a:fld>
            <a:endParaRPr lang="en-US"/>
          </a:p>
        </p:txBody>
      </p:sp>
    </p:spTree>
    <p:extLst>
      <p:ext uri="{BB962C8B-B14F-4D97-AF65-F5344CB8AC3E}">
        <p14:creationId xmlns:p14="http://schemas.microsoft.com/office/powerpoint/2010/main" val="2168937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Beginning with the later theory</a:t>
            </a:r>
            <a:endParaRPr lang="en-US" dirty="0"/>
          </a:p>
        </p:txBody>
      </p:sp>
      <p:sp>
        <p:nvSpPr>
          <p:cNvPr id="3" name="Content Placeholder 2"/>
          <p:cNvSpPr>
            <a:spLocks noGrp="1"/>
          </p:cNvSpPr>
          <p:nvPr>
            <p:ph idx="1"/>
          </p:nvPr>
        </p:nvSpPr>
        <p:spPr/>
        <p:txBody>
          <a:bodyPr>
            <a:normAutofit lnSpcReduction="10000"/>
          </a:bodyPr>
          <a:lstStyle/>
          <a:p>
            <a:r>
              <a:rPr lang="en-US" dirty="0" smtClean="0"/>
              <a:t>The approach here will not be to proceed in historical order</a:t>
            </a:r>
          </a:p>
          <a:p>
            <a:pPr lvl="1"/>
            <a:r>
              <a:rPr lang="en-US" dirty="0" smtClean="0"/>
              <a:t>laying out the positions of the earlier thought</a:t>
            </a:r>
          </a:p>
          <a:p>
            <a:pPr lvl="1"/>
            <a:r>
              <a:rPr lang="en-US" dirty="0"/>
              <a:t>p</a:t>
            </a:r>
            <a:r>
              <a:rPr lang="en-US" dirty="0" smtClean="0"/>
              <a:t>ointing to the features that will be challenged, changed, corrected, etc. by the later one</a:t>
            </a:r>
          </a:p>
          <a:p>
            <a:pPr lvl="1"/>
            <a:r>
              <a:rPr lang="en-US" dirty="0"/>
              <a:t>a</a:t>
            </a:r>
            <a:r>
              <a:rPr lang="en-US" dirty="0" smtClean="0"/>
              <a:t>nd then asking how adequate was this later evaluation</a:t>
            </a:r>
          </a:p>
          <a:p>
            <a:pPr lvl="2"/>
            <a:r>
              <a:rPr lang="en-US" dirty="0" smtClean="0"/>
              <a:t>Progress or backsliding?</a:t>
            </a:r>
          </a:p>
          <a:p>
            <a:pPr lvl="2"/>
            <a:r>
              <a:rPr lang="en-US" dirty="0" smtClean="0"/>
              <a:t>insight or misinterpretation?</a:t>
            </a:r>
          </a:p>
          <a:p>
            <a:r>
              <a:rPr lang="en-US" dirty="0" smtClean="0"/>
              <a:t>But we begin with Dennett</a:t>
            </a:r>
          </a:p>
          <a:p>
            <a:pPr lvl="1"/>
            <a:r>
              <a:rPr lang="en-US" dirty="0"/>
              <a:t>w</a:t>
            </a:r>
            <a:r>
              <a:rPr lang="en-US" dirty="0" smtClean="0"/>
              <a:t>ho has the advantage of being able to consider Husserl’s position</a:t>
            </a:r>
          </a:p>
          <a:p>
            <a:pPr lvl="1"/>
            <a:r>
              <a:rPr lang="en-US" dirty="0" smtClean="0"/>
              <a:t>And of overcoming its shortcomings and pitfalls</a:t>
            </a:r>
          </a:p>
          <a:p>
            <a:endParaRPr lang="en-US" dirty="0" smtClean="0"/>
          </a:p>
        </p:txBody>
      </p:sp>
      <p:sp>
        <p:nvSpPr>
          <p:cNvPr id="4" name="Slide Number Placeholder 3"/>
          <p:cNvSpPr>
            <a:spLocks noGrp="1"/>
          </p:cNvSpPr>
          <p:nvPr>
            <p:ph type="sldNum" sz="quarter" idx="12"/>
          </p:nvPr>
        </p:nvSpPr>
        <p:spPr/>
        <p:txBody>
          <a:bodyPr/>
          <a:lstStyle/>
          <a:p>
            <a:fld id="{A9C36265-CB14-41C3-BB4F-46C8A0D73DCE}" type="slidenum">
              <a:rPr lang="en-US" smtClean="0"/>
              <a:t>5</a:t>
            </a:fld>
            <a:endParaRPr lang="en-US"/>
          </a:p>
        </p:txBody>
      </p:sp>
    </p:spTree>
    <p:extLst>
      <p:ext uri="{BB962C8B-B14F-4D97-AF65-F5344CB8AC3E}">
        <p14:creationId xmlns:p14="http://schemas.microsoft.com/office/powerpoint/2010/main" val="13895122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 ready-to-hand and present-at-hand]</a:t>
            </a:r>
            <a:endParaRPr lang="en-US" dirty="0"/>
          </a:p>
        </p:txBody>
      </p:sp>
      <p:sp>
        <p:nvSpPr>
          <p:cNvPr id="3" name="Content Placeholder 2"/>
          <p:cNvSpPr>
            <a:spLocks noGrp="1"/>
          </p:cNvSpPr>
          <p:nvPr>
            <p:ph idx="1"/>
          </p:nvPr>
        </p:nvSpPr>
        <p:spPr/>
        <p:txBody>
          <a:bodyPr>
            <a:normAutofit fontScale="92500" lnSpcReduction="10000"/>
          </a:bodyPr>
          <a:lstStyle/>
          <a:p>
            <a:r>
              <a:rPr lang="en-US" dirty="0"/>
              <a:t>Heidegger examines the context of our assertions</a:t>
            </a:r>
          </a:p>
          <a:p>
            <a:pPr lvl="1"/>
            <a:r>
              <a:rPr lang="en-US" dirty="0"/>
              <a:t>1) “This hammer is too heavy.”</a:t>
            </a:r>
          </a:p>
          <a:p>
            <a:pPr lvl="2"/>
            <a:r>
              <a:rPr lang="en-US" dirty="0"/>
              <a:t>In the context of ready-to-hand </a:t>
            </a:r>
            <a:r>
              <a:rPr lang="en-US" dirty="0" smtClean="0"/>
              <a:t>employment</a:t>
            </a:r>
          </a:p>
          <a:p>
            <a:pPr lvl="2"/>
            <a:r>
              <a:rPr lang="en-US" dirty="0" smtClean="0"/>
              <a:t>Hammering for the purpose of … (making money as a roofer, saving my house …)</a:t>
            </a:r>
          </a:p>
          <a:p>
            <a:pPr lvl="3"/>
            <a:r>
              <a:rPr lang="en-US" dirty="0"/>
              <a:t>b</a:t>
            </a:r>
            <a:r>
              <a:rPr lang="en-US" dirty="0" smtClean="0"/>
              <a:t>ackground context of the world, and myself as a being-in-the-world</a:t>
            </a:r>
          </a:p>
          <a:p>
            <a:pPr lvl="2"/>
            <a:r>
              <a:rPr lang="en-US" dirty="0" smtClean="0"/>
              <a:t>But the hammer is heavier than I am used to, and so I stop and think about </a:t>
            </a:r>
            <a:r>
              <a:rPr lang="en-US" u="sng" dirty="0" smtClean="0"/>
              <a:t>it</a:t>
            </a:r>
            <a:r>
              <a:rPr lang="en-US" dirty="0" smtClean="0"/>
              <a:t>, for its own sake</a:t>
            </a:r>
          </a:p>
          <a:p>
            <a:pPr lvl="2"/>
            <a:r>
              <a:rPr lang="en-US" dirty="0" smtClean="0"/>
              <a:t>I am then surrounded by a collection of things: hammers, nails, tiles, houses—the world reduces to a collection of entities, beings</a:t>
            </a:r>
          </a:p>
          <a:p>
            <a:pPr lvl="2"/>
            <a:r>
              <a:rPr lang="en-US" dirty="0" smtClean="0"/>
              <a:t>And “I” now emerge as this separate subject, taking inventory of the things</a:t>
            </a:r>
          </a:p>
          <a:p>
            <a:pPr lvl="1"/>
            <a:r>
              <a:rPr lang="en-US" dirty="0" smtClean="0"/>
              <a:t>2</a:t>
            </a:r>
            <a:r>
              <a:rPr lang="en-US" dirty="0"/>
              <a:t>) </a:t>
            </a:r>
            <a:r>
              <a:rPr lang="en-US" dirty="0" smtClean="0">
                <a:sym typeface="Wingdings" panose="05000000000000000000" pitchFamily="2" charset="2"/>
              </a:rPr>
              <a:t></a:t>
            </a:r>
            <a:r>
              <a:rPr lang="en-US" dirty="0" smtClean="0"/>
              <a:t>“</a:t>
            </a:r>
            <a:r>
              <a:rPr lang="en-US" dirty="0"/>
              <a:t>This hammer is made of steal.”</a:t>
            </a:r>
          </a:p>
          <a:p>
            <a:pPr lvl="2"/>
            <a:r>
              <a:rPr lang="en-US" dirty="0"/>
              <a:t>In the </a:t>
            </a:r>
            <a:r>
              <a:rPr lang="en-US" dirty="0" smtClean="0"/>
              <a:t>theoretical </a:t>
            </a:r>
            <a:r>
              <a:rPr lang="en-US" dirty="0"/>
              <a:t>context, of present-at-hand </a:t>
            </a:r>
            <a:r>
              <a:rPr lang="en-US" dirty="0" smtClean="0"/>
              <a:t>beings</a:t>
            </a:r>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50</a:t>
            </a:fld>
            <a:endParaRPr lang="en-US"/>
          </a:p>
        </p:txBody>
      </p:sp>
    </p:spTree>
    <p:extLst>
      <p:ext uri="{BB962C8B-B14F-4D97-AF65-F5344CB8AC3E}">
        <p14:creationId xmlns:p14="http://schemas.microsoft.com/office/powerpoint/2010/main" val="37765873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[Reflecting on the difference between the two states]</a:t>
            </a:r>
            <a:endParaRPr lang="en-US" dirty="0"/>
          </a:p>
        </p:txBody>
      </p:sp>
      <p:sp>
        <p:nvSpPr>
          <p:cNvPr id="3" name="Content Placeholder 2"/>
          <p:cNvSpPr>
            <a:spLocks noGrp="1"/>
          </p:cNvSpPr>
          <p:nvPr>
            <p:ph idx="1"/>
          </p:nvPr>
        </p:nvSpPr>
        <p:spPr/>
        <p:txBody>
          <a:bodyPr>
            <a:normAutofit lnSpcReduction="10000"/>
          </a:bodyPr>
          <a:lstStyle/>
          <a:p>
            <a:r>
              <a:rPr lang="en-US" dirty="0"/>
              <a:t>3) Phenomenological reflection on the </a:t>
            </a:r>
            <a:r>
              <a:rPr lang="en-US" i="1" dirty="0"/>
              <a:t>difference</a:t>
            </a:r>
            <a:r>
              <a:rPr lang="en-US" dirty="0"/>
              <a:t> between </a:t>
            </a:r>
            <a:endParaRPr lang="en-US" dirty="0" smtClean="0"/>
          </a:p>
          <a:p>
            <a:pPr lvl="1"/>
            <a:r>
              <a:rPr lang="en-US" dirty="0"/>
              <a:t>1) a pre-reflective consciousness of the hammering in the context of one’s practical purposes—the hammer with its being-for one’s project and of myself as a being-in-the-world</a:t>
            </a:r>
          </a:p>
          <a:p>
            <a:pPr lvl="1"/>
            <a:r>
              <a:rPr lang="en-US" dirty="0"/>
              <a:t>2) </a:t>
            </a:r>
            <a:r>
              <a:rPr lang="en-US" dirty="0" smtClean="0"/>
              <a:t>an impure </a:t>
            </a:r>
            <a:r>
              <a:rPr lang="en-US" dirty="0"/>
              <a:t>reflective consciousness of the hammer as a thing in itself, and of myself as a subject separate from the </a:t>
            </a:r>
            <a:r>
              <a:rPr lang="en-US" dirty="0" smtClean="0"/>
              <a:t>thing</a:t>
            </a:r>
          </a:p>
          <a:p>
            <a:pPr lvl="2"/>
            <a:r>
              <a:rPr lang="en-US" dirty="0" smtClean="0"/>
              <a:t>Impure: posited, distorted, theory-laden, debatable</a:t>
            </a:r>
            <a:endParaRPr lang="en-US" dirty="0"/>
          </a:p>
          <a:p>
            <a:r>
              <a:rPr lang="en-US" dirty="0"/>
              <a:t>4</a:t>
            </a:r>
            <a:r>
              <a:rPr lang="en-US" dirty="0" smtClean="0"/>
              <a:t>) This </a:t>
            </a:r>
            <a:r>
              <a:rPr lang="en-US" dirty="0"/>
              <a:t>phenomenological </a:t>
            </a:r>
            <a:r>
              <a:rPr lang="en-US" dirty="0" smtClean="0"/>
              <a:t>distinction of the two modes of consciousness is </a:t>
            </a:r>
            <a:r>
              <a:rPr lang="en-US" dirty="0"/>
              <a:t>the result of pure </a:t>
            </a:r>
            <a:r>
              <a:rPr lang="en-US" dirty="0" smtClean="0"/>
              <a:t>reflection. </a:t>
            </a:r>
          </a:p>
          <a:p>
            <a:pPr lvl="1"/>
            <a:r>
              <a:rPr lang="en-US" dirty="0"/>
              <a:t>I</a:t>
            </a:r>
            <a:r>
              <a:rPr lang="en-US" dirty="0" smtClean="0"/>
              <a:t>t </a:t>
            </a:r>
            <a:r>
              <a:rPr lang="en-US" i="1" dirty="0"/>
              <a:t>reveals</a:t>
            </a:r>
            <a:r>
              <a:rPr lang="en-US" dirty="0"/>
              <a:t> the difference in the two orders of </a:t>
            </a:r>
            <a:r>
              <a:rPr lang="en-US" dirty="0" smtClean="0"/>
              <a:t>consciousness</a:t>
            </a:r>
          </a:p>
        </p:txBody>
      </p:sp>
      <p:sp>
        <p:nvSpPr>
          <p:cNvPr id="4" name="Slide Number Placeholder 3"/>
          <p:cNvSpPr>
            <a:spLocks noGrp="1"/>
          </p:cNvSpPr>
          <p:nvPr>
            <p:ph type="sldNum" sz="quarter" idx="12"/>
          </p:nvPr>
        </p:nvSpPr>
        <p:spPr/>
        <p:txBody>
          <a:bodyPr/>
          <a:lstStyle/>
          <a:p>
            <a:fld id="{A9C36265-CB14-41C3-BB4F-46C8A0D73DCE}" type="slidenum">
              <a:rPr lang="en-US" smtClean="0"/>
              <a:t>51</a:t>
            </a:fld>
            <a:endParaRPr lang="en-US"/>
          </a:p>
        </p:txBody>
      </p:sp>
    </p:spTree>
    <p:extLst>
      <p:ext uri="{BB962C8B-B14F-4D97-AF65-F5344CB8AC3E}">
        <p14:creationId xmlns:p14="http://schemas.microsoft.com/office/powerpoint/2010/main" val="12783092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t>
            </a:r>
            <a:r>
              <a:rPr lang="en-US" dirty="0"/>
              <a:t>Dennett a Phenomenologist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a:t>But isn’t this what Dennett is saying </a:t>
            </a:r>
            <a:r>
              <a:rPr lang="en-US" dirty="0" smtClean="0"/>
              <a:t>about experience?</a:t>
            </a:r>
            <a:endParaRPr lang="en-US" dirty="0"/>
          </a:p>
          <a:p>
            <a:pPr lvl="1"/>
            <a:r>
              <a:rPr lang="en-US" dirty="0"/>
              <a:t>1) There is an immediate first-order stream of </a:t>
            </a:r>
            <a:r>
              <a:rPr lang="en-US" dirty="0" smtClean="0"/>
              <a:t>consciousness (“raw data”)—counting cigarettes</a:t>
            </a:r>
            <a:endParaRPr lang="en-US" dirty="0"/>
          </a:p>
          <a:p>
            <a:pPr lvl="1"/>
            <a:r>
              <a:rPr lang="en-US" dirty="0"/>
              <a:t>2) Then there is an interpretation of it that </a:t>
            </a:r>
            <a:r>
              <a:rPr lang="en-US" dirty="0" smtClean="0"/>
              <a:t>falsifies it: “I” counted them. </a:t>
            </a:r>
            <a:endParaRPr lang="en-US" dirty="0"/>
          </a:p>
          <a:p>
            <a:r>
              <a:rPr lang="en-US" dirty="0"/>
              <a:t>How does Dennett know about this difference?</a:t>
            </a:r>
          </a:p>
          <a:p>
            <a:pPr lvl="1"/>
            <a:r>
              <a:rPr lang="en-US" dirty="0"/>
              <a:t>He </a:t>
            </a:r>
            <a:r>
              <a:rPr lang="en-US" i="1" dirty="0"/>
              <a:t>reflects</a:t>
            </a:r>
            <a:r>
              <a:rPr lang="en-US" dirty="0"/>
              <a:t> </a:t>
            </a:r>
            <a:r>
              <a:rPr lang="en-US" dirty="0" err="1" smtClean="0"/>
              <a:t>Phenomenologically</a:t>
            </a:r>
            <a:r>
              <a:rPr lang="en-US" dirty="0" smtClean="0"/>
              <a:t> (capital P) on </a:t>
            </a:r>
            <a:r>
              <a:rPr lang="en-US" dirty="0"/>
              <a:t>conscious </a:t>
            </a:r>
            <a:r>
              <a:rPr lang="en-US" dirty="0" smtClean="0"/>
              <a:t>experience</a:t>
            </a:r>
          </a:p>
          <a:p>
            <a:pPr lvl="1"/>
            <a:r>
              <a:rPr lang="en-US" dirty="0" smtClean="0"/>
              <a:t>But then he dismisses this distinction, rather than follow up on this reflection by exploring the differences between the two states</a:t>
            </a:r>
          </a:p>
        </p:txBody>
      </p:sp>
      <p:sp>
        <p:nvSpPr>
          <p:cNvPr id="4" name="Slide Number Placeholder 3"/>
          <p:cNvSpPr>
            <a:spLocks noGrp="1"/>
          </p:cNvSpPr>
          <p:nvPr>
            <p:ph type="sldNum" sz="quarter" idx="12"/>
          </p:nvPr>
        </p:nvSpPr>
        <p:spPr/>
        <p:txBody>
          <a:bodyPr/>
          <a:lstStyle/>
          <a:p>
            <a:fld id="{A9C36265-CB14-41C3-BB4F-46C8A0D73DCE}" type="slidenum">
              <a:rPr lang="en-US" smtClean="0"/>
              <a:t>52</a:t>
            </a:fld>
            <a:endParaRPr lang="en-US"/>
          </a:p>
        </p:txBody>
      </p:sp>
    </p:spTree>
    <p:extLst>
      <p:ext uri="{BB962C8B-B14F-4D97-AF65-F5344CB8AC3E}">
        <p14:creationId xmlns:p14="http://schemas.microsoft.com/office/powerpoint/2010/main" val="41536624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Ego is a being in the world</a:t>
            </a:r>
            <a:endParaRPr lang="en-US" dirty="0"/>
          </a:p>
        </p:txBody>
      </p:sp>
      <p:sp>
        <p:nvSpPr>
          <p:cNvPr id="3" name="Content Placeholder 2"/>
          <p:cNvSpPr>
            <a:spLocks noGrp="1"/>
          </p:cNvSpPr>
          <p:nvPr>
            <p:ph idx="1"/>
          </p:nvPr>
        </p:nvSpPr>
        <p:spPr/>
        <p:txBody>
          <a:bodyPr>
            <a:normAutofit fontScale="92500" lnSpcReduction="10000"/>
          </a:bodyPr>
          <a:lstStyle/>
          <a:p>
            <a:r>
              <a:rPr lang="en-US" dirty="0"/>
              <a:t>Husserl wrote of “our assuredly well-founded statements about the real being of the </a:t>
            </a:r>
            <a:r>
              <a:rPr lang="en-US" i="1" dirty="0"/>
              <a:t>human Ego </a:t>
            </a:r>
            <a:r>
              <a:rPr lang="en-US" dirty="0"/>
              <a:t>and its conscious mental processes </a:t>
            </a:r>
            <a:r>
              <a:rPr lang="en-US" i="1" dirty="0"/>
              <a:t>in</a:t>
            </a:r>
            <a:r>
              <a:rPr lang="en-US" dirty="0"/>
              <a:t> the world”—but this is not part of the “absolute being” </a:t>
            </a:r>
            <a:r>
              <a:rPr lang="en-US" dirty="0" smtClean="0"/>
              <a:t>of the reflection</a:t>
            </a:r>
            <a:endParaRPr lang="en-US" dirty="0"/>
          </a:p>
          <a:p>
            <a:r>
              <a:rPr lang="en-US" dirty="0" smtClean="0"/>
              <a:t>[Sartre’s </a:t>
            </a:r>
            <a:r>
              <a:rPr lang="en-US" dirty="0"/>
              <a:t>first book: </a:t>
            </a:r>
            <a:r>
              <a:rPr lang="en-US" i="1" dirty="0"/>
              <a:t>The Transcendence of the Ego</a:t>
            </a:r>
          </a:p>
          <a:p>
            <a:pPr lvl="1"/>
            <a:r>
              <a:rPr lang="en-US" dirty="0"/>
              <a:t>He </a:t>
            </a:r>
            <a:r>
              <a:rPr lang="en-US" i="1" dirty="0"/>
              <a:t>develops</a:t>
            </a:r>
            <a:r>
              <a:rPr lang="en-US" dirty="0"/>
              <a:t> Husserl’s idea that the Ego is an object in the world</a:t>
            </a:r>
          </a:p>
          <a:p>
            <a:pPr lvl="1"/>
            <a:r>
              <a:rPr lang="en-US" dirty="0"/>
              <a:t>It is posited or constituted in impure reflection</a:t>
            </a:r>
          </a:p>
          <a:p>
            <a:r>
              <a:rPr lang="en-US" dirty="0"/>
              <a:t>But this recognition is a matter of pure reflection. </a:t>
            </a:r>
            <a:endParaRPr lang="en-US" dirty="0" smtClean="0"/>
          </a:p>
          <a:p>
            <a:pPr lvl="1"/>
            <a:r>
              <a:rPr lang="en-US" dirty="0" smtClean="0"/>
              <a:t>Dennett’s made-up objects </a:t>
            </a:r>
            <a:r>
              <a:rPr lang="en-US" dirty="0"/>
              <a:t>of introspection are matters of impure </a:t>
            </a:r>
            <a:r>
              <a:rPr lang="en-US" dirty="0" smtClean="0"/>
              <a:t>reflection]</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53</a:t>
            </a:fld>
            <a:endParaRPr lang="en-US"/>
          </a:p>
        </p:txBody>
      </p:sp>
    </p:spTree>
    <p:extLst>
      <p:ext uri="{BB962C8B-B14F-4D97-AF65-F5344CB8AC3E}">
        <p14:creationId xmlns:p14="http://schemas.microsoft.com/office/powerpoint/2010/main" val="36832445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Living our life, and reflecting on it</a:t>
            </a:r>
            <a:endParaRPr lang="en-US" dirty="0"/>
          </a:p>
        </p:txBody>
      </p:sp>
      <p:sp>
        <p:nvSpPr>
          <p:cNvPr id="3" name="Content Placeholder 2"/>
          <p:cNvSpPr>
            <a:spLocks noGrp="1"/>
          </p:cNvSpPr>
          <p:nvPr>
            <p:ph idx="1"/>
          </p:nvPr>
        </p:nvSpPr>
        <p:spPr/>
        <p:txBody>
          <a:bodyPr/>
          <a:lstStyle/>
          <a:p>
            <a:r>
              <a:rPr lang="en-US" dirty="0"/>
              <a:t>Normally we </a:t>
            </a:r>
            <a:r>
              <a:rPr lang="en-US" i="1" dirty="0"/>
              <a:t>live</a:t>
            </a:r>
            <a:r>
              <a:rPr lang="en-US" dirty="0"/>
              <a:t> these </a:t>
            </a:r>
            <a:r>
              <a:rPr lang="en-US" dirty="0" smtClean="0"/>
              <a:t>experiences, but we can always reflect</a:t>
            </a:r>
          </a:p>
          <a:p>
            <a:pPr lvl="1"/>
            <a:r>
              <a:rPr lang="en-US" dirty="0" smtClean="0"/>
              <a:t>“When living in the cogito, we are not conscious of the </a:t>
            </a:r>
            <a:r>
              <a:rPr lang="en-US" dirty="0" err="1" smtClean="0"/>
              <a:t>cogitatio</a:t>
            </a:r>
            <a:r>
              <a:rPr lang="en-US" dirty="0" smtClean="0"/>
              <a:t> itself and an intentional Object; </a:t>
            </a:r>
          </a:p>
          <a:p>
            <a:pPr lvl="1"/>
            <a:r>
              <a:rPr lang="en-US" dirty="0" smtClean="0"/>
              <a:t>but at any time it can become an Object of consciousness; </a:t>
            </a:r>
          </a:p>
          <a:p>
            <a:pPr lvl="1"/>
            <a:r>
              <a:rPr lang="en-US" dirty="0" smtClean="0"/>
              <a:t>its essence involves the essential possibility of a </a:t>
            </a:r>
            <a:r>
              <a:rPr lang="en-US" i="1" dirty="0" smtClean="0"/>
              <a:t>reflective turning of regard </a:t>
            </a:r>
            <a:r>
              <a:rPr lang="en-US" dirty="0" smtClean="0"/>
              <a:t>… </a:t>
            </a:r>
          </a:p>
          <a:p>
            <a:pPr lvl="1"/>
            <a:r>
              <a:rPr lang="en-US" dirty="0" smtClean="0"/>
              <a:t>in the form of a new </a:t>
            </a:r>
            <a:r>
              <a:rPr lang="en-US" dirty="0" err="1" smtClean="0"/>
              <a:t>cogitatio</a:t>
            </a:r>
            <a:r>
              <a:rPr lang="en-US" dirty="0" smtClean="0"/>
              <a:t> that, in the manner proper to a cogito which simply seizes upon, is directed to it.”</a:t>
            </a:r>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54</a:t>
            </a:fld>
            <a:endParaRPr lang="en-US"/>
          </a:p>
        </p:txBody>
      </p:sp>
    </p:spTree>
    <p:extLst>
      <p:ext uri="{BB962C8B-B14F-4D97-AF65-F5344CB8AC3E}">
        <p14:creationId xmlns:p14="http://schemas.microsoft.com/office/powerpoint/2010/main" val="23935272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Transcendence and immanence</a:t>
            </a:r>
            <a:endParaRPr lang="en-US" dirty="0"/>
          </a:p>
        </p:txBody>
      </p:sp>
      <p:sp>
        <p:nvSpPr>
          <p:cNvPr id="3" name="Content Placeholder 2"/>
          <p:cNvSpPr>
            <a:spLocks noGrp="1"/>
          </p:cNvSpPr>
          <p:nvPr>
            <p:ph idx="1"/>
          </p:nvPr>
        </p:nvSpPr>
        <p:spPr/>
        <p:txBody>
          <a:bodyPr>
            <a:normAutofit lnSpcReduction="10000"/>
          </a:bodyPr>
          <a:lstStyle/>
          <a:p>
            <a:r>
              <a:rPr lang="en-US" dirty="0" smtClean="0"/>
              <a:t>This “reflective turning of regard” is a new act</a:t>
            </a:r>
          </a:p>
          <a:p>
            <a:pPr lvl="1"/>
            <a:r>
              <a:rPr lang="en-US" dirty="0"/>
              <a:t>o</a:t>
            </a:r>
            <a:r>
              <a:rPr lang="en-US" dirty="0" smtClean="0"/>
              <a:t>ver and above the first order “</a:t>
            </a:r>
            <a:r>
              <a:rPr lang="en-US" dirty="0" err="1" smtClean="0"/>
              <a:t>cogitatio</a:t>
            </a:r>
            <a:r>
              <a:rPr lang="en-US" dirty="0" smtClean="0"/>
              <a:t>” whose object is something </a:t>
            </a:r>
            <a:r>
              <a:rPr lang="en-US" i="1" dirty="0" smtClean="0"/>
              <a:t>transcendent</a:t>
            </a:r>
            <a:r>
              <a:rPr lang="en-US" dirty="0" smtClean="0"/>
              <a:t> to consciousness</a:t>
            </a:r>
            <a:r>
              <a:rPr lang="en-US" dirty="0"/>
              <a:t> </a:t>
            </a:r>
            <a:r>
              <a:rPr lang="en-US" dirty="0" smtClean="0"/>
              <a:t>[e.g., the cigarettes outside of me]</a:t>
            </a:r>
          </a:p>
          <a:p>
            <a:r>
              <a:rPr lang="en-US" dirty="0" smtClean="0"/>
              <a:t>The objects of the reflective acts are wholly </a:t>
            </a:r>
            <a:r>
              <a:rPr lang="en-US" i="1" dirty="0" smtClean="0"/>
              <a:t>immanent</a:t>
            </a:r>
          </a:p>
          <a:p>
            <a:pPr lvl="1"/>
            <a:r>
              <a:rPr lang="en-US" i="1" dirty="0" smtClean="0"/>
              <a:t>“</a:t>
            </a:r>
            <a:r>
              <a:rPr lang="en-US" dirty="0" smtClean="0"/>
              <a:t>It is essential that their intentional objects, if they exist at all, belong to the same stream of mental processes to which they themselves belong.”</a:t>
            </a:r>
          </a:p>
          <a:p>
            <a:r>
              <a:rPr lang="en-US" dirty="0" smtClean="0"/>
              <a:t>And so “the consciousness and its Object form an individual unity made up purely of mental processes”</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55</a:t>
            </a:fld>
            <a:endParaRPr lang="en-US"/>
          </a:p>
        </p:txBody>
      </p:sp>
    </p:spTree>
    <p:extLst>
      <p:ext uri="{BB962C8B-B14F-4D97-AF65-F5344CB8AC3E}">
        <p14:creationId xmlns:p14="http://schemas.microsoft.com/office/powerpoint/2010/main" val="3964278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perception</a:t>
            </a:r>
            <a:endParaRPr lang="en-US" dirty="0"/>
          </a:p>
        </p:txBody>
      </p:sp>
      <p:sp>
        <p:nvSpPr>
          <p:cNvPr id="3" name="Content Placeholder 2"/>
          <p:cNvSpPr>
            <a:spLocks noGrp="1"/>
          </p:cNvSpPr>
          <p:nvPr>
            <p:ph idx="1"/>
          </p:nvPr>
        </p:nvSpPr>
        <p:spPr/>
        <p:txBody>
          <a:bodyPr/>
          <a:lstStyle/>
          <a:p>
            <a:r>
              <a:rPr lang="en-US" dirty="0" smtClean="0"/>
              <a:t>“In the case of perception directed to something immanent, or briefly expressed, a perception of something immanent (so-called ‘internal perception’), perception and perceived form essentially an unmediated unity, that of a single concrete </a:t>
            </a:r>
            <a:r>
              <a:rPr lang="en-US" dirty="0" err="1" smtClean="0"/>
              <a:t>cogitatio</a:t>
            </a:r>
            <a:r>
              <a:rPr lang="en-US" dirty="0" smtClean="0"/>
              <a:t>.</a:t>
            </a:r>
          </a:p>
          <a:p>
            <a:r>
              <a:rPr lang="en-US" dirty="0" smtClean="0"/>
              <a:t>Here the perceiving includes its Object in itself in such a manner that it only can be separated abstractly, only as an essentially non-self-sufficient moment from its Object.  </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56</a:t>
            </a:fld>
            <a:endParaRPr lang="en-US"/>
          </a:p>
        </p:txBody>
      </p:sp>
    </p:spTree>
    <p:extLst>
      <p:ext uri="{BB962C8B-B14F-4D97-AF65-F5344CB8AC3E}">
        <p14:creationId xmlns:p14="http://schemas.microsoft.com/office/powerpoint/2010/main" val="26300248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Reflecting on an intention</a:t>
            </a:r>
            <a:endParaRPr lang="en-US" dirty="0"/>
          </a:p>
        </p:txBody>
      </p:sp>
      <p:sp>
        <p:nvSpPr>
          <p:cNvPr id="3" name="Content Placeholder 2"/>
          <p:cNvSpPr>
            <a:spLocks noGrp="1"/>
          </p:cNvSpPr>
          <p:nvPr>
            <p:ph idx="1"/>
          </p:nvPr>
        </p:nvSpPr>
        <p:spPr/>
        <p:txBody>
          <a:bodyPr/>
          <a:lstStyle/>
          <a:p>
            <a:r>
              <a:rPr lang="en-US" dirty="0" smtClean="0"/>
              <a:t>“If that which is being perceived is an </a:t>
            </a:r>
            <a:r>
              <a:rPr lang="en-US" dirty="0" err="1" smtClean="0"/>
              <a:t>intentive</a:t>
            </a:r>
            <a:r>
              <a:rPr lang="en-US" dirty="0" smtClean="0"/>
              <a:t> mental process, as it is when we are reflecting on a conviction which is alive just now (perhaps stating: I am convinced that …) we have an interpenetration of two </a:t>
            </a:r>
            <a:r>
              <a:rPr lang="en-US" dirty="0" err="1" smtClean="0"/>
              <a:t>intentive</a:t>
            </a:r>
            <a:r>
              <a:rPr lang="en-US" dirty="0" smtClean="0"/>
              <a:t> mental processes, at least the higher of which is non-self-sufficient and at the same time not only founded on the lower but also </a:t>
            </a:r>
            <a:r>
              <a:rPr lang="en-US" dirty="0" err="1" smtClean="0"/>
              <a:t>intentively</a:t>
            </a:r>
            <a:r>
              <a:rPr lang="en-US" dirty="0" smtClean="0"/>
              <a:t> turned to it.”</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57</a:t>
            </a:fld>
            <a:endParaRPr lang="en-US"/>
          </a:p>
        </p:txBody>
      </p:sp>
    </p:spTree>
    <p:extLst>
      <p:ext uri="{BB962C8B-B14F-4D97-AF65-F5344CB8AC3E}">
        <p14:creationId xmlns:p14="http://schemas.microsoft.com/office/powerpoint/2010/main" val="39923149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kinds of structures</a:t>
            </a:r>
            <a:endParaRPr lang="en-US" dirty="0"/>
          </a:p>
        </p:txBody>
      </p:sp>
      <p:sp>
        <p:nvSpPr>
          <p:cNvPr id="3" name="Content Placeholder 2"/>
          <p:cNvSpPr>
            <a:spLocks noGrp="1"/>
          </p:cNvSpPr>
          <p:nvPr>
            <p:ph idx="1"/>
          </p:nvPr>
        </p:nvSpPr>
        <p:spPr/>
        <p:txBody>
          <a:bodyPr>
            <a:normAutofit/>
          </a:bodyPr>
          <a:lstStyle/>
          <a:p>
            <a:r>
              <a:rPr lang="en-US" dirty="0" smtClean="0"/>
              <a:t>The structure of reflective acts is thus radically different from the structure of first-order conscious acts.</a:t>
            </a:r>
          </a:p>
          <a:p>
            <a:r>
              <a:rPr lang="en-US" dirty="0" smtClean="0"/>
              <a:t>Phenomenological reflection differs from other cases in which conscious regard is directed to something immanent</a:t>
            </a:r>
          </a:p>
          <a:p>
            <a:pPr lvl="1"/>
            <a:r>
              <a:rPr lang="en-US" dirty="0" smtClean="0"/>
              <a:t>E.g., when I think back on some experience long since ended</a:t>
            </a:r>
          </a:p>
          <a:p>
            <a:pPr lvl="1"/>
            <a:r>
              <a:rPr lang="en-US" dirty="0" smtClean="0"/>
              <a:t>This lacks the inherent </a:t>
            </a:r>
            <a:r>
              <a:rPr lang="en-US" dirty="0" err="1" smtClean="0"/>
              <a:t>includedness</a:t>
            </a:r>
            <a:r>
              <a:rPr lang="en-US" dirty="0" smtClean="0"/>
              <a:t> of the first order within the second. </a:t>
            </a:r>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58</a:t>
            </a:fld>
            <a:endParaRPr lang="en-US"/>
          </a:p>
        </p:txBody>
      </p:sp>
    </p:spTree>
    <p:extLst>
      <p:ext uri="{BB962C8B-B14F-4D97-AF65-F5344CB8AC3E}">
        <p14:creationId xmlns:p14="http://schemas.microsoft.com/office/powerpoint/2010/main" val="31452280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time-lag</a:t>
            </a:r>
            <a:endParaRPr lang="en-US" dirty="0"/>
          </a:p>
        </p:txBody>
      </p:sp>
      <p:sp>
        <p:nvSpPr>
          <p:cNvPr id="3" name="Content Placeholder 2"/>
          <p:cNvSpPr>
            <a:spLocks noGrp="1"/>
          </p:cNvSpPr>
          <p:nvPr>
            <p:ph idx="1"/>
          </p:nvPr>
        </p:nvSpPr>
        <p:spPr/>
        <p:txBody>
          <a:bodyPr/>
          <a:lstStyle/>
          <a:p>
            <a:r>
              <a:rPr lang="en-US" dirty="0"/>
              <a:t>Phenomenology is about general </a:t>
            </a:r>
            <a:r>
              <a:rPr lang="en-US" i="1" dirty="0"/>
              <a:t>structures</a:t>
            </a:r>
            <a:r>
              <a:rPr lang="en-US" dirty="0"/>
              <a:t> of consciousness, not particular objects in consciousness—e.g. I remember seeing a horse</a:t>
            </a:r>
          </a:p>
          <a:p>
            <a:pPr lvl="1"/>
            <a:r>
              <a:rPr lang="en-US" dirty="0"/>
              <a:t>But what is the </a:t>
            </a:r>
            <a:r>
              <a:rPr lang="en-US" i="1" dirty="0"/>
              <a:t>structure</a:t>
            </a:r>
            <a:r>
              <a:rPr lang="en-US" dirty="0"/>
              <a:t> of remembering </a:t>
            </a:r>
            <a:r>
              <a:rPr lang="en-US" dirty="0" smtClean="0"/>
              <a:t>itself—by contrast to other states of consciousness: imagining </a:t>
            </a:r>
            <a:r>
              <a:rPr lang="en-US" dirty="0"/>
              <a:t>or perceiving or knowing </a:t>
            </a:r>
          </a:p>
          <a:p>
            <a:r>
              <a:rPr lang="en-US" dirty="0"/>
              <a:t>To provide evidence of this, I just need to remember something </a:t>
            </a:r>
            <a:r>
              <a:rPr lang="en-US" u="sng" dirty="0"/>
              <a:t>now</a:t>
            </a:r>
            <a:r>
              <a:rPr lang="en-US" dirty="0"/>
              <a:t>, and reflect on what I am doing while I am doing it: </a:t>
            </a:r>
          </a:p>
          <a:p>
            <a:pPr lvl="1"/>
            <a:r>
              <a:rPr lang="en-US" dirty="0"/>
              <a:t>T</a:t>
            </a:r>
            <a:r>
              <a:rPr lang="en-US" dirty="0" smtClean="0"/>
              <a:t>here </a:t>
            </a:r>
            <a:r>
              <a:rPr lang="en-US" dirty="0"/>
              <a:t>is no time-lag</a:t>
            </a:r>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59</a:t>
            </a:fld>
            <a:endParaRPr lang="en-US"/>
          </a:p>
        </p:txBody>
      </p:sp>
    </p:spTree>
    <p:extLst>
      <p:ext uri="{BB962C8B-B14F-4D97-AF65-F5344CB8AC3E}">
        <p14:creationId xmlns:p14="http://schemas.microsoft.com/office/powerpoint/2010/main" val="1538250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err="1" smtClean="0"/>
              <a:t>Husserlian</a:t>
            </a:r>
            <a:r>
              <a:rPr lang="en-US" dirty="0" smtClean="0"/>
              <a:t> response</a:t>
            </a:r>
            <a:endParaRPr lang="en-US" dirty="0"/>
          </a:p>
        </p:txBody>
      </p:sp>
      <p:sp>
        <p:nvSpPr>
          <p:cNvPr id="3" name="Content Placeholder 2"/>
          <p:cNvSpPr>
            <a:spLocks noGrp="1"/>
          </p:cNvSpPr>
          <p:nvPr>
            <p:ph idx="1"/>
          </p:nvPr>
        </p:nvSpPr>
        <p:spPr/>
        <p:txBody>
          <a:bodyPr>
            <a:normAutofit lnSpcReduction="10000"/>
          </a:bodyPr>
          <a:lstStyle/>
          <a:p>
            <a:r>
              <a:rPr lang="en-US" dirty="0" smtClean="0"/>
              <a:t>Here the focus will be on a </a:t>
            </a:r>
            <a:r>
              <a:rPr lang="en-US" dirty="0" err="1" smtClean="0"/>
              <a:t>Husserlian</a:t>
            </a:r>
            <a:r>
              <a:rPr lang="en-US" dirty="0" smtClean="0"/>
              <a:t> “response” to Dennett</a:t>
            </a:r>
          </a:p>
          <a:p>
            <a:r>
              <a:rPr lang="en-US" dirty="0" smtClean="0"/>
              <a:t>Husserl considered criticisms by philosophers who were similar to Dennett in his own time</a:t>
            </a:r>
          </a:p>
          <a:p>
            <a:pPr lvl="1"/>
            <a:r>
              <a:rPr lang="en-US" dirty="0" smtClean="0"/>
              <a:t>Like Dennett they were skeptical of the possibility of an introspective approach to the study of consciousness</a:t>
            </a:r>
          </a:p>
          <a:p>
            <a:r>
              <a:rPr lang="en-US" dirty="0" smtClean="0"/>
              <a:t>Such skepticism is a cornerstone of Dennett’s “</a:t>
            </a:r>
            <a:r>
              <a:rPr lang="en-US" dirty="0" err="1" smtClean="0"/>
              <a:t>heterophenomenology</a:t>
            </a:r>
            <a:r>
              <a:rPr lang="en-US" dirty="0" smtClean="0"/>
              <a:t>” </a:t>
            </a:r>
          </a:p>
          <a:p>
            <a:pPr lvl="1"/>
            <a:r>
              <a:rPr lang="en-US" dirty="0" smtClean="0"/>
              <a:t>i.e. a third-person approach to the examination of consciousness</a:t>
            </a:r>
          </a:p>
          <a:p>
            <a:pPr lvl="1"/>
            <a:r>
              <a:rPr lang="en-US" dirty="0" smtClean="0"/>
              <a:t>“hetero”: other-based, as opposed to “auto-phenomenology” or self-based, first-person approach</a:t>
            </a:r>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6</a:t>
            </a:fld>
            <a:endParaRPr lang="en-US"/>
          </a:p>
        </p:txBody>
      </p:sp>
    </p:spTree>
    <p:extLst>
      <p:ext uri="{BB962C8B-B14F-4D97-AF65-F5344CB8AC3E}">
        <p14:creationId xmlns:p14="http://schemas.microsoft.com/office/powerpoint/2010/main" val="7954893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forms of immanence</a:t>
            </a:r>
            <a:endParaRPr lang="en-US" dirty="0"/>
          </a:p>
        </p:txBody>
      </p:sp>
      <p:sp>
        <p:nvSpPr>
          <p:cNvPr id="3" name="Content Placeholder 2"/>
          <p:cNvSpPr>
            <a:spLocks noGrp="1"/>
          </p:cNvSpPr>
          <p:nvPr>
            <p:ph idx="1"/>
          </p:nvPr>
        </p:nvSpPr>
        <p:spPr/>
        <p:txBody>
          <a:bodyPr>
            <a:normAutofit lnSpcReduction="10000"/>
          </a:bodyPr>
          <a:lstStyle/>
          <a:p>
            <a:r>
              <a:rPr lang="en-US" dirty="0" smtClean="0"/>
              <a:t>Hence Husserl’s objection to “introspection”</a:t>
            </a:r>
          </a:p>
          <a:p>
            <a:pPr lvl="1"/>
            <a:r>
              <a:rPr lang="en-US" dirty="0"/>
              <a:t>w</a:t>
            </a:r>
            <a:r>
              <a:rPr lang="en-US" dirty="0" smtClean="0"/>
              <a:t>here the first order experience is external to the second order reflecting</a:t>
            </a:r>
          </a:p>
          <a:p>
            <a:pPr lvl="1"/>
            <a:r>
              <a:rPr lang="en-US" dirty="0"/>
              <a:t>a</a:t>
            </a:r>
            <a:r>
              <a:rPr lang="en-US" dirty="0" smtClean="0"/>
              <a:t>nd not included in it in an </a:t>
            </a:r>
            <a:r>
              <a:rPr lang="en-US" i="1" dirty="0" smtClean="0"/>
              <a:t>unmediated unity</a:t>
            </a:r>
          </a:p>
          <a:p>
            <a:r>
              <a:rPr lang="en-US" dirty="0" smtClean="0"/>
              <a:t>Both can be described as forms of perception, directed to something immanent</a:t>
            </a:r>
          </a:p>
          <a:p>
            <a:pPr lvl="1"/>
            <a:r>
              <a:rPr lang="en-US" dirty="0" smtClean="0"/>
              <a:t>But introspection involves searching for, and discovering facts </a:t>
            </a:r>
            <a:r>
              <a:rPr lang="en-US" i="1" dirty="0" smtClean="0"/>
              <a:t>within</a:t>
            </a:r>
            <a:r>
              <a:rPr lang="en-US" dirty="0" smtClean="0"/>
              <a:t> the first order—was it a horse or a cow?</a:t>
            </a:r>
          </a:p>
          <a:p>
            <a:pPr lvl="1"/>
            <a:r>
              <a:rPr lang="en-US" dirty="0"/>
              <a:t>w</a:t>
            </a:r>
            <a:r>
              <a:rPr lang="en-US" dirty="0" smtClean="0"/>
              <a:t>hile Phenomenological reflection relates to the first order structure as a whole—the nature of remembering in general</a:t>
            </a:r>
          </a:p>
        </p:txBody>
      </p:sp>
      <p:sp>
        <p:nvSpPr>
          <p:cNvPr id="4" name="Slide Number Placeholder 3"/>
          <p:cNvSpPr>
            <a:spLocks noGrp="1"/>
          </p:cNvSpPr>
          <p:nvPr>
            <p:ph type="sldNum" sz="quarter" idx="12"/>
          </p:nvPr>
        </p:nvSpPr>
        <p:spPr/>
        <p:txBody>
          <a:bodyPr/>
          <a:lstStyle/>
          <a:p>
            <a:fld id="{A9C36265-CB14-41C3-BB4F-46C8A0D73DCE}" type="slidenum">
              <a:rPr lang="en-US" smtClean="0"/>
              <a:t>60</a:t>
            </a:fld>
            <a:endParaRPr lang="en-US"/>
          </a:p>
        </p:txBody>
      </p:sp>
    </p:spTree>
    <p:extLst>
      <p:ext uri="{BB962C8B-B14F-4D97-AF65-F5344CB8AC3E}">
        <p14:creationId xmlns:p14="http://schemas.microsoft.com/office/powerpoint/2010/main" val="10846479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Externality of </a:t>
            </a:r>
            <a:r>
              <a:rPr lang="en-US" dirty="0" err="1" smtClean="0"/>
              <a:t>heterophenomenology</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a:t>Dennett’s account of introspection as involving impromptu theorizing only stresses this distance between the levels </a:t>
            </a:r>
          </a:p>
          <a:p>
            <a:pPr lvl="1"/>
            <a:r>
              <a:rPr lang="en-US" dirty="0"/>
              <a:t>involving creation not </a:t>
            </a:r>
            <a:r>
              <a:rPr lang="en-US" dirty="0" smtClean="0"/>
              <a:t>discovery</a:t>
            </a:r>
          </a:p>
          <a:p>
            <a:r>
              <a:rPr lang="en-US" dirty="0" smtClean="0"/>
              <a:t>This externality is especially clear when he regards the scientific </a:t>
            </a:r>
            <a:r>
              <a:rPr lang="en-US" dirty="0" err="1" smtClean="0"/>
              <a:t>heterophenomenologist</a:t>
            </a:r>
            <a:r>
              <a:rPr lang="en-US" dirty="0" smtClean="0"/>
              <a:t> to be investigating real objects in a straightforward sense</a:t>
            </a:r>
          </a:p>
          <a:p>
            <a:pPr lvl="1"/>
            <a:r>
              <a:rPr lang="en-US" dirty="0" smtClean="0"/>
              <a:t>i.e., events in the brain</a:t>
            </a:r>
          </a:p>
          <a:p>
            <a:pPr lvl="1"/>
            <a:r>
              <a:rPr lang="en-US" dirty="0"/>
              <a:t>u</a:t>
            </a:r>
            <a:r>
              <a:rPr lang="en-US" dirty="0" smtClean="0"/>
              <a:t>sing scientific knowledge (theory) of the brain and technical devices for examining it</a:t>
            </a:r>
          </a:p>
        </p:txBody>
      </p:sp>
      <p:sp>
        <p:nvSpPr>
          <p:cNvPr id="4" name="Slide Number Placeholder 3"/>
          <p:cNvSpPr>
            <a:spLocks noGrp="1"/>
          </p:cNvSpPr>
          <p:nvPr>
            <p:ph type="sldNum" sz="quarter" idx="12"/>
          </p:nvPr>
        </p:nvSpPr>
        <p:spPr/>
        <p:txBody>
          <a:bodyPr/>
          <a:lstStyle/>
          <a:p>
            <a:fld id="{A9C36265-CB14-41C3-BB4F-46C8A0D73DCE}" type="slidenum">
              <a:rPr lang="en-US" smtClean="0"/>
              <a:t>61</a:t>
            </a:fld>
            <a:endParaRPr lang="en-US"/>
          </a:p>
        </p:txBody>
      </p:sp>
    </p:spTree>
    <p:extLst>
      <p:ext uri="{BB962C8B-B14F-4D97-AF65-F5344CB8AC3E}">
        <p14:creationId xmlns:p14="http://schemas.microsoft.com/office/powerpoint/2010/main" val="32922298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Examining phenomena, not events</a:t>
            </a:r>
            <a:endParaRPr lang="en-US" dirty="0"/>
          </a:p>
        </p:txBody>
      </p:sp>
      <p:sp>
        <p:nvSpPr>
          <p:cNvPr id="3" name="Content Placeholder 2"/>
          <p:cNvSpPr>
            <a:spLocks noGrp="1"/>
          </p:cNvSpPr>
          <p:nvPr>
            <p:ph idx="1"/>
          </p:nvPr>
        </p:nvSpPr>
        <p:spPr/>
        <p:txBody>
          <a:bodyPr/>
          <a:lstStyle/>
          <a:p>
            <a:r>
              <a:rPr lang="en-US" dirty="0" smtClean="0"/>
              <a:t>Husserl suspends judgment about existence, events, including those of the brain. </a:t>
            </a:r>
          </a:p>
          <a:p>
            <a:pPr lvl="1"/>
            <a:r>
              <a:rPr lang="en-US" dirty="0" smtClean="0"/>
              <a:t>All speculative theses about the relation of brain and mind are “put out of play”</a:t>
            </a:r>
          </a:p>
          <a:p>
            <a:r>
              <a:rPr lang="en-US" dirty="0" smtClean="0"/>
              <a:t>So as to properly fix attention on </a:t>
            </a:r>
            <a:r>
              <a:rPr lang="en-US" i="1" dirty="0" smtClean="0"/>
              <a:t>phenomena</a:t>
            </a:r>
          </a:p>
          <a:p>
            <a:pPr lvl="1"/>
            <a:r>
              <a:rPr lang="en-US" dirty="0"/>
              <a:t>w</a:t>
            </a:r>
            <a:r>
              <a:rPr lang="en-US" dirty="0" smtClean="0"/>
              <a:t>hich are radically different</a:t>
            </a:r>
          </a:p>
          <a:p>
            <a:r>
              <a:rPr lang="en-US" dirty="0" smtClean="0"/>
              <a:t>Where reflection “seizes upon” a first order act, “what” it seizes on could not be viewed from different perspectives</a:t>
            </a:r>
          </a:p>
          <a:p>
            <a:pPr lvl="1"/>
            <a:r>
              <a:rPr lang="en-US" dirty="0" smtClean="0"/>
              <a:t>It doesn’t have different sides or aspects</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62</a:t>
            </a:fld>
            <a:endParaRPr lang="en-US"/>
          </a:p>
        </p:txBody>
      </p:sp>
    </p:spTree>
    <p:extLst>
      <p:ext uri="{BB962C8B-B14F-4D97-AF65-F5344CB8AC3E}">
        <p14:creationId xmlns:p14="http://schemas.microsoft.com/office/powerpoint/2010/main" val="28060306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ways of being given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difference between mental phenomena and the objects in the world: the manner in which the two are “given”</a:t>
            </a:r>
          </a:p>
          <a:p>
            <a:pPr lvl="1"/>
            <a:r>
              <a:rPr lang="en-US" dirty="0" smtClean="0"/>
              <a:t>Physical objects are given in “adumbrations” (Abschattungen)</a:t>
            </a:r>
          </a:p>
          <a:p>
            <a:pPr lvl="2"/>
            <a:r>
              <a:rPr lang="en-US" dirty="0" smtClean="0"/>
              <a:t>I see the front of the house at an angle—one slice of the object which changes as I move around it</a:t>
            </a:r>
          </a:p>
          <a:p>
            <a:pPr lvl="2"/>
            <a:r>
              <a:rPr lang="en-US" dirty="0" smtClean="0"/>
              <a:t>I am outside of the object</a:t>
            </a:r>
          </a:p>
          <a:p>
            <a:pPr lvl="1"/>
            <a:r>
              <a:rPr lang="en-US" dirty="0" smtClean="0"/>
              <a:t>Mental phenomena </a:t>
            </a:r>
            <a:r>
              <a:rPr lang="en-US" dirty="0"/>
              <a:t>in reflection </a:t>
            </a:r>
            <a:endParaRPr lang="en-US" dirty="0" smtClean="0"/>
          </a:p>
          <a:p>
            <a:pPr lvl="2"/>
            <a:r>
              <a:rPr lang="en-US" dirty="0" smtClean="0"/>
              <a:t>are </a:t>
            </a:r>
            <a:r>
              <a:rPr lang="en-US" dirty="0"/>
              <a:t>given as a whole, </a:t>
            </a:r>
            <a:r>
              <a:rPr lang="en-US" dirty="0" smtClean="0"/>
              <a:t>in unity with the first order, </a:t>
            </a:r>
          </a:p>
          <a:p>
            <a:pPr lvl="2"/>
            <a:r>
              <a:rPr lang="en-US" dirty="0" smtClean="0"/>
              <a:t>The reflective consciousness is included with the object of reflection</a:t>
            </a:r>
          </a:p>
          <a:p>
            <a:r>
              <a:rPr lang="en-US" dirty="0" smtClean="0"/>
              <a:t>To confuse these two ways is to confuse</a:t>
            </a:r>
          </a:p>
          <a:p>
            <a:pPr lvl="1"/>
            <a:r>
              <a:rPr lang="en-US" dirty="0" smtClean="0"/>
              <a:t>Phenomena and things</a:t>
            </a:r>
          </a:p>
          <a:p>
            <a:pPr lvl="1"/>
            <a:r>
              <a:rPr lang="en-US" dirty="0" smtClean="0"/>
              <a:t>The absolute being of seeming with the relative being of things</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63</a:t>
            </a:fld>
            <a:endParaRPr lang="en-US"/>
          </a:p>
        </p:txBody>
      </p:sp>
    </p:spTree>
    <p:extLst>
      <p:ext uri="{BB962C8B-B14F-4D97-AF65-F5344CB8AC3E}">
        <p14:creationId xmlns:p14="http://schemas.microsoft.com/office/powerpoint/2010/main" val="11539800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Adumbrations and perspectives</a:t>
            </a:r>
            <a:endParaRPr lang="en-US" dirty="0"/>
          </a:p>
        </p:txBody>
      </p:sp>
      <p:sp>
        <p:nvSpPr>
          <p:cNvPr id="3" name="Content Placeholder 2"/>
          <p:cNvSpPr>
            <a:spLocks noGrp="1"/>
          </p:cNvSpPr>
          <p:nvPr>
            <p:ph idx="1"/>
          </p:nvPr>
        </p:nvSpPr>
        <p:spPr/>
        <p:txBody>
          <a:bodyPr>
            <a:normAutofit/>
          </a:bodyPr>
          <a:lstStyle/>
          <a:p>
            <a:r>
              <a:rPr lang="en-US" dirty="0" smtClean="0"/>
              <a:t>Physical </a:t>
            </a:r>
            <a:r>
              <a:rPr lang="en-US" dirty="0"/>
              <a:t>objects are presented in </a:t>
            </a:r>
            <a:r>
              <a:rPr lang="en-US" dirty="0" smtClean="0"/>
              <a:t>“adumbrations”</a:t>
            </a:r>
            <a:endParaRPr lang="en-US" dirty="0"/>
          </a:p>
          <a:p>
            <a:pPr lvl="1"/>
            <a:r>
              <a:rPr lang="en-US" dirty="0"/>
              <a:t>I.e., perceiving physical </a:t>
            </a:r>
            <a:r>
              <a:rPr lang="en-US" dirty="0" smtClean="0"/>
              <a:t>objects involves </a:t>
            </a:r>
            <a:r>
              <a:rPr lang="en-US" dirty="0"/>
              <a:t>going around them and taking in their different sides </a:t>
            </a:r>
          </a:p>
          <a:p>
            <a:r>
              <a:rPr lang="en-US" dirty="0" smtClean="0"/>
              <a:t>Introspection </a:t>
            </a:r>
            <a:r>
              <a:rPr lang="en-US" dirty="0"/>
              <a:t>is perspectival</a:t>
            </a:r>
          </a:p>
          <a:p>
            <a:pPr lvl="1"/>
            <a:r>
              <a:rPr lang="en-US" dirty="0"/>
              <a:t>considering the object </a:t>
            </a:r>
            <a:r>
              <a:rPr lang="en-US" dirty="0" smtClean="0"/>
              <a:t>of inner experience from </a:t>
            </a:r>
            <a:r>
              <a:rPr lang="en-US" dirty="0"/>
              <a:t>different possible points of </a:t>
            </a:r>
            <a:r>
              <a:rPr lang="en-US" dirty="0" smtClean="0"/>
              <a:t>view</a:t>
            </a:r>
          </a:p>
          <a:p>
            <a:r>
              <a:rPr lang="en-US" dirty="0" smtClean="0"/>
              <a:t>Actually remembering some particular event also involves different possible adumbrations</a:t>
            </a:r>
          </a:p>
          <a:p>
            <a:pPr lvl="1"/>
            <a:r>
              <a:rPr lang="en-US" dirty="0" smtClean="0"/>
              <a:t>Was it a horse? Was it a cow? </a:t>
            </a:r>
          </a:p>
        </p:txBody>
      </p:sp>
      <p:sp>
        <p:nvSpPr>
          <p:cNvPr id="4" name="Slide Number Placeholder 3"/>
          <p:cNvSpPr>
            <a:spLocks noGrp="1"/>
          </p:cNvSpPr>
          <p:nvPr>
            <p:ph type="sldNum" sz="quarter" idx="12"/>
          </p:nvPr>
        </p:nvSpPr>
        <p:spPr/>
        <p:txBody>
          <a:bodyPr/>
          <a:lstStyle/>
          <a:p>
            <a:fld id="{A9C36265-CB14-41C3-BB4F-46C8A0D73DCE}" type="slidenum">
              <a:rPr lang="en-US" smtClean="0"/>
              <a:t>64</a:t>
            </a:fld>
            <a:endParaRPr lang="en-US"/>
          </a:p>
        </p:txBody>
      </p:sp>
    </p:spTree>
    <p:extLst>
      <p:ext uri="{BB962C8B-B14F-4D97-AF65-F5344CB8AC3E}">
        <p14:creationId xmlns:p14="http://schemas.microsoft.com/office/powerpoint/2010/main" val="39630887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adumbrations are not adumbrated</a:t>
            </a:r>
          </a:p>
        </p:txBody>
      </p:sp>
      <p:sp>
        <p:nvSpPr>
          <p:cNvPr id="3" name="Content Placeholder 2"/>
          <p:cNvSpPr>
            <a:spLocks noGrp="1"/>
          </p:cNvSpPr>
          <p:nvPr>
            <p:ph idx="1"/>
          </p:nvPr>
        </p:nvSpPr>
        <p:spPr/>
        <p:txBody>
          <a:bodyPr/>
          <a:lstStyle/>
          <a:p>
            <a:r>
              <a:rPr lang="en-US" dirty="0"/>
              <a:t>But this presentation itself to reflection is not adumbrated: </a:t>
            </a:r>
          </a:p>
          <a:p>
            <a:pPr lvl="1"/>
            <a:r>
              <a:rPr lang="en-US" dirty="0"/>
              <a:t>I reflect on the whole </a:t>
            </a:r>
            <a:r>
              <a:rPr lang="en-US" dirty="0" smtClean="0"/>
              <a:t>perceiving-objects-in-adumbrations</a:t>
            </a:r>
          </a:p>
          <a:p>
            <a:r>
              <a:rPr lang="en-US" dirty="0" smtClean="0"/>
              <a:t>This </a:t>
            </a:r>
            <a:r>
              <a:rPr lang="en-US" dirty="0"/>
              <a:t>recognition of the nature of perceiving is not itself something that involves going around and different sides. </a:t>
            </a:r>
          </a:p>
          <a:p>
            <a:pPr lvl="1"/>
            <a:r>
              <a:rPr lang="en-US" dirty="0"/>
              <a:t>We directly seize upon this feature of perception in our phenomenological reflection on it</a:t>
            </a:r>
          </a:p>
          <a:p>
            <a:pPr lvl="1"/>
            <a:r>
              <a:rPr lang="en-US" dirty="0"/>
              <a:t>The first order is included in the second order and forms a unity with it</a:t>
            </a:r>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65</a:t>
            </a:fld>
            <a:endParaRPr lang="en-US"/>
          </a:p>
        </p:txBody>
      </p:sp>
    </p:spTree>
    <p:extLst>
      <p:ext uri="{BB962C8B-B14F-4D97-AF65-F5344CB8AC3E}">
        <p14:creationId xmlns:p14="http://schemas.microsoft.com/office/powerpoint/2010/main" val="23767034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Absolute and relative presentations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“Whereas it is essential to </a:t>
            </a:r>
            <a:r>
              <a:rPr lang="en-US" dirty="0" err="1" smtClean="0"/>
              <a:t>givenness</a:t>
            </a:r>
            <a:r>
              <a:rPr lang="en-US" dirty="0" smtClean="0"/>
              <a:t> by appearances that no appearance presents the affair as something “absolute” instead of in a one-sided presentation, </a:t>
            </a:r>
          </a:p>
          <a:p>
            <a:r>
              <a:rPr lang="en-US" dirty="0" smtClean="0"/>
              <a:t>it is essential to something immanent precisely to present something absolute which cannot ever be presented with respect to sides or be adumbrated.</a:t>
            </a:r>
          </a:p>
          <a:p>
            <a:r>
              <a:rPr lang="en-US" dirty="0" smtClean="0"/>
              <a:t>It is indeed evident also that the adumbrative sensation-contents themselves, which really inherently belong to the mental processes of perceiving a physical thing, function, more particularly, as adumbrations of something but are not themselves in turn given in adumbrations.”</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66</a:t>
            </a:fld>
            <a:endParaRPr lang="en-US"/>
          </a:p>
        </p:txBody>
      </p:sp>
    </p:spTree>
    <p:extLst>
      <p:ext uri="{BB962C8B-B14F-4D97-AF65-F5344CB8AC3E}">
        <p14:creationId xmlns:p14="http://schemas.microsoft.com/office/powerpoint/2010/main" val="351537009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is the purple cow?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adumbrative character applies as well to imagination</a:t>
            </a:r>
          </a:p>
          <a:p>
            <a:pPr lvl="1"/>
            <a:r>
              <a:rPr lang="en-US" dirty="0" smtClean="0"/>
              <a:t>I imagine a purple cow facing me, but then turning its back me, etc.</a:t>
            </a:r>
          </a:p>
          <a:p>
            <a:pPr lvl="1"/>
            <a:r>
              <a:rPr lang="en-US" dirty="0" smtClean="0"/>
              <a:t>i.e., I picture it from one perspective or another</a:t>
            </a:r>
          </a:p>
          <a:p>
            <a:pPr lvl="1"/>
            <a:r>
              <a:rPr lang="en-US" dirty="0" smtClean="0"/>
              <a:t>I do not walk around the cow in imagination, but reimagine it from the other side</a:t>
            </a:r>
          </a:p>
          <a:p>
            <a:r>
              <a:rPr lang="en-US" dirty="0" smtClean="0"/>
              <a:t>Questions: But where is this imaginary cow? What is its status—its reality?</a:t>
            </a:r>
          </a:p>
          <a:p>
            <a:pPr lvl="1"/>
            <a:r>
              <a:rPr lang="en-US" dirty="0" smtClean="0"/>
              <a:t>Such questions produce a philosophical cramp [questions!]</a:t>
            </a:r>
          </a:p>
          <a:p>
            <a:pPr lvl="1"/>
            <a:r>
              <a:rPr lang="en-US" dirty="0" smtClean="0"/>
              <a:t>Dennett uncramps the problem by pointing to a straightforward locatable thing that is really going on:</a:t>
            </a:r>
          </a:p>
          <a:p>
            <a:pPr lvl="1"/>
            <a:r>
              <a:rPr lang="en-US" dirty="0"/>
              <a:t>t</a:t>
            </a:r>
            <a:r>
              <a:rPr lang="en-US" dirty="0" smtClean="0"/>
              <a:t>he brain activity that takes place when one imagines the purpose cow.</a:t>
            </a:r>
          </a:p>
          <a:p>
            <a:r>
              <a:rPr lang="en-US" dirty="0" smtClean="0"/>
              <a:t>[Recall Wittgenstein: letting the fly out of the bottle]</a:t>
            </a:r>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67</a:t>
            </a:fld>
            <a:endParaRPr lang="en-US"/>
          </a:p>
        </p:txBody>
      </p:sp>
    </p:spTree>
    <p:extLst>
      <p:ext uri="{BB962C8B-B14F-4D97-AF65-F5344CB8AC3E}">
        <p14:creationId xmlns:p14="http://schemas.microsoft.com/office/powerpoint/2010/main" val="40140022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Confusing ontological categories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asking about the location of the image is to confuse the difference between phenomena and things (“appearances”)</a:t>
            </a:r>
          </a:p>
          <a:p>
            <a:pPr lvl="1"/>
            <a:r>
              <a:rPr lang="en-US" dirty="0"/>
              <a:t>t</a:t>
            </a:r>
            <a:r>
              <a:rPr lang="en-US" dirty="0" smtClean="0"/>
              <a:t>o treat phenomena </a:t>
            </a:r>
            <a:r>
              <a:rPr lang="en-US" i="1" dirty="0" smtClean="0"/>
              <a:t>as</a:t>
            </a:r>
            <a:r>
              <a:rPr lang="en-US" dirty="0" smtClean="0"/>
              <a:t> things</a:t>
            </a:r>
          </a:p>
          <a:p>
            <a:r>
              <a:rPr lang="en-US" dirty="0" smtClean="0"/>
              <a:t>It makes sense to talk about walking around things, including neurons in the brain</a:t>
            </a:r>
          </a:p>
          <a:p>
            <a:pPr lvl="1"/>
            <a:r>
              <a:rPr lang="en-US" dirty="0" smtClean="0"/>
              <a:t>But it makes no sense to talk about walking around your image of a purple cow</a:t>
            </a:r>
          </a:p>
          <a:p>
            <a:pPr lvl="1"/>
            <a:r>
              <a:rPr lang="en-US" dirty="0" smtClean="0"/>
              <a:t>i.e., your presentation of the thing in imagination</a:t>
            </a:r>
          </a:p>
          <a:p>
            <a:r>
              <a:rPr lang="en-US" dirty="0" smtClean="0"/>
              <a:t>The question of location of problematic mind stuff is a confusion of ontological categories</a:t>
            </a:r>
          </a:p>
          <a:p>
            <a:pPr lvl="1"/>
            <a:r>
              <a:rPr lang="en-US" dirty="0" smtClean="0"/>
              <a:t>[Husserl </a:t>
            </a:r>
            <a:r>
              <a:rPr lang="en-US" i="1" dirty="0" smtClean="0"/>
              <a:t>answers</a:t>
            </a:r>
            <a:r>
              <a:rPr lang="en-US" dirty="0" smtClean="0"/>
              <a:t> the question]</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68</a:t>
            </a:fld>
            <a:endParaRPr lang="en-US"/>
          </a:p>
        </p:txBody>
      </p:sp>
    </p:spTree>
    <p:extLst>
      <p:ext uri="{BB962C8B-B14F-4D97-AF65-F5344CB8AC3E}">
        <p14:creationId xmlns:p14="http://schemas.microsoft.com/office/powerpoint/2010/main" val="14720681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Phenomenological method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mental phenomena are not given adumbratively—but absolutely</a:t>
            </a:r>
          </a:p>
          <a:p>
            <a:pPr lvl="1"/>
            <a:r>
              <a:rPr lang="en-US" dirty="0" smtClean="0"/>
              <a:t>i.e., given as a whole, completely: the purple cow looking at you has no back side</a:t>
            </a:r>
          </a:p>
          <a:p>
            <a:pPr lvl="1"/>
            <a:r>
              <a:rPr lang="en-US" dirty="0" smtClean="0"/>
              <a:t>Until you imagine the purple cow from the rear, which is also completely given as such</a:t>
            </a:r>
          </a:p>
          <a:p>
            <a:r>
              <a:rPr lang="en-US" dirty="0" smtClean="0"/>
              <a:t>Acts of reflection </a:t>
            </a:r>
            <a:r>
              <a:rPr lang="en-US" i="1" dirty="0" smtClean="0"/>
              <a:t>can</a:t>
            </a:r>
            <a:r>
              <a:rPr lang="en-US" dirty="0" smtClean="0"/>
              <a:t> be more or less adequate or complete</a:t>
            </a:r>
          </a:p>
          <a:p>
            <a:pPr lvl="1"/>
            <a:r>
              <a:rPr lang="en-US" dirty="0" smtClean="0"/>
              <a:t>i.e., phenomenological descriptions of imagination can be more or less adequate to the complexity of the phenomena </a:t>
            </a:r>
          </a:p>
          <a:p>
            <a:pPr lvl="1"/>
            <a:r>
              <a:rPr lang="en-US" dirty="0" smtClean="0"/>
              <a:t>However this variation is quite different from that variation of perspective in which physical objects are given to consciousness	</a:t>
            </a:r>
          </a:p>
          <a:p>
            <a:r>
              <a:rPr lang="en-US" dirty="0" smtClean="0"/>
              <a:t>[E.g., Sartre further develops what Husserl only hints at in saying that the human Ego is an object of reflection, by writing a whole book on the subject: The Transcendence of the Ego]</a:t>
            </a:r>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69</a:t>
            </a:fld>
            <a:endParaRPr lang="en-US"/>
          </a:p>
        </p:txBody>
      </p:sp>
    </p:spTree>
    <p:extLst>
      <p:ext uri="{BB962C8B-B14F-4D97-AF65-F5344CB8AC3E}">
        <p14:creationId xmlns:p14="http://schemas.microsoft.com/office/powerpoint/2010/main" val="1390438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stake</a:t>
            </a:r>
            <a:endParaRPr lang="en-US" dirty="0"/>
          </a:p>
        </p:txBody>
      </p:sp>
      <p:sp>
        <p:nvSpPr>
          <p:cNvPr id="3" name="Content Placeholder 2"/>
          <p:cNvSpPr>
            <a:spLocks noGrp="1"/>
          </p:cNvSpPr>
          <p:nvPr>
            <p:ph idx="1"/>
          </p:nvPr>
        </p:nvSpPr>
        <p:spPr/>
        <p:txBody>
          <a:bodyPr/>
          <a:lstStyle/>
          <a:p>
            <a:r>
              <a:rPr lang="en-US" dirty="0" smtClean="0"/>
              <a:t>There will be no winner or loser in this </a:t>
            </a:r>
          </a:p>
          <a:p>
            <a:pPr lvl="1"/>
            <a:r>
              <a:rPr lang="en-US" dirty="0"/>
              <a:t>t</a:t>
            </a:r>
            <a:r>
              <a:rPr lang="en-US" dirty="0" smtClean="0"/>
              <a:t>hough </a:t>
            </a:r>
            <a:r>
              <a:rPr lang="en-US" dirty="0" err="1" smtClean="0"/>
              <a:t>Cerbone</a:t>
            </a:r>
            <a:r>
              <a:rPr lang="en-US" dirty="0" smtClean="0"/>
              <a:t> is sympathetic to Husserl</a:t>
            </a:r>
          </a:p>
          <a:p>
            <a:r>
              <a:rPr lang="en-US" dirty="0" smtClean="0"/>
              <a:t>In measuring the failure of the attempt to bring them together we may better see what is at stake</a:t>
            </a:r>
          </a:p>
          <a:p>
            <a:pPr lvl="1"/>
            <a:r>
              <a:rPr lang="en-US" dirty="0" smtClean="0"/>
              <a:t>The viability of a transcendental philosophy in Husserl</a:t>
            </a:r>
          </a:p>
          <a:p>
            <a:pPr lvl="1"/>
            <a:r>
              <a:rPr lang="en-US" dirty="0" smtClean="0"/>
              <a:t>The inevitability of naturalism and materialism in Dennett</a:t>
            </a:r>
          </a:p>
        </p:txBody>
      </p:sp>
      <p:sp>
        <p:nvSpPr>
          <p:cNvPr id="4" name="Slide Number Placeholder 3"/>
          <p:cNvSpPr>
            <a:spLocks noGrp="1"/>
          </p:cNvSpPr>
          <p:nvPr>
            <p:ph type="sldNum" sz="quarter" idx="12"/>
          </p:nvPr>
        </p:nvSpPr>
        <p:spPr/>
        <p:txBody>
          <a:bodyPr/>
          <a:lstStyle/>
          <a:p>
            <a:fld id="{A9C36265-CB14-41C3-BB4F-46C8A0D73DCE}" type="slidenum">
              <a:rPr lang="en-US" smtClean="0"/>
              <a:t>7</a:t>
            </a:fld>
            <a:endParaRPr lang="en-US"/>
          </a:p>
        </p:txBody>
      </p:sp>
    </p:spTree>
    <p:extLst>
      <p:ext uri="{BB962C8B-B14F-4D97-AF65-F5344CB8AC3E}">
        <p14:creationId xmlns:p14="http://schemas.microsoft.com/office/powerpoint/2010/main" val="252241300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Swimming along in consciousness</a:t>
            </a:r>
            <a:endParaRPr lang="en-US" dirty="0"/>
          </a:p>
        </p:txBody>
      </p:sp>
      <p:sp>
        <p:nvSpPr>
          <p:cNvPr id="3" name="Content Placeholder 2"/>
          <p:cNvSpPr>
            <a:spLocks noGrp="1"/>
          </p:cNvSpPr>
          <p:nvPr>
            <p:ph idx="1"/>
          </p:nvPr>
        </p:nvSpPr>
        <p:spPr/>
        <p:txBody>
          <a:bodyPr/>
          <a:lstStyle/>
          <a:p>
            <a:r>
              <a:rPr lang="en-US" dirty="0"/>
              <a:t>“A mental process is, with respect to its essence, in flux which we, directing the reflective regard to it, can swim along after it starting from the Now-point, while the stretches already covered </a:t>
            </a:r>
            <a:r>
              <a:rPr lang="en-US" dirty="0" smtClean="0"/>
              <a:t>are </a:t>
            </a:r>
            <a:r>
              <a:rPr lang="en-US" dirty="0"/>
              <a:t>lost to our perception. Only in the form of retention do we have a consciousness of the phase which has just flowed away, or else in the form of a retrospective recollection.</a:t>
            </a:r>
          </a:p>
        </p:txBody>
      </p:sp>
      <p:sp>
        <p:nvSpPr>
          <p:cNvPr id="4" name="Slide Number Placeholder 3"/>
          <p:cNvSpPr>
            <a:spLocks noGrp="1"/>
          </p:cNvSpPr>
          <p:nvPr>
            <p:ph type="sldNum" sz="quarter" idx="12"/>
          </p:nvPr>
        </p:nvSpPr>
        <p:spPr/>
        <p:txBody>
          <a:bodyPr/>
          <a:lstStyle/>
          <a:p>
            <a:fld id="{A9C36265-CB14-41C3-BB4F-46C8A0D73DCE}" type="slidenum">
              <a:rPr lang="en-US" smtClean="0"/>
              <a:t>70</a:t>
            </a:fld>
            <a:endParaRPr lang="en-US"/>
          </a:p>
        </p:txBody>
      </p:sp>
    </p:spTree>
    <p:extLst>
      <p:ext uri="{BB962C8B-B14F-4D97-AF65-F5344CB8AC3E}">
        <p14:creationId xmlns:p14="http://schemas.microsoft.com/office/powerpoint/2010/main" val="29777818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“And my whole stream of mental processes is, finally, a unity of mental processes which, of essential necessity, cannot be seized upon completely in a perceiving which ‘swims along with it.’ But this incompleteness or imperfection, pertaining to the essence of the perception of a mental process, is radically different from the incompleteness or ‘imperfection’ pertaining to the essence of something ‘transcendent,’ perception by means of adumbrative presentation, by means of something such as an appearance.”</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71</a:t>
            </a:fld>
            <a:endParaRPr lang="en-US"/>
          </a:p>
        </p:txBody>
      </p:sp>
    </p:spTree>
    <p:extLst>
      <p:ext uri="{BB962C8B-B14F-4D97-AF65-F5344CB8AC3E}">
        <p14:creationId xmlns:p14="http://schemas.microsoft.com/office/powerpoint/2010/main" val="388020201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Room for doubt?</a:t>
            </a:r>
            <a:endParaRPr lang="en-US" dirty="0"/>
          </a:p>
        </p:txBody>
      </p:sp>
      <p:sp>
        <p:nvSpPr>
          <p:cNvPr id="3" name="Content Placeholder 2"/>
          <p:cNvSpPr>
            <a:spLocks noGrp="1"/>
          </p:cNvSpPr>
          <p:nvPr>
            <p:ph idx="1"/>
          </p:nvPr>
        </p:nvSpPr>
        <p:spPr/>
        <p:txBody>
          <a:bodyPr>
            <a:normAutofit/>
          </a:bodyPr>
          <a:lstStyle/>
          <a:p>
            <a:r>
              <a:rPr lang="en-US" dirty="0" smtClean="0"/>
              <a:t>But here we seem to here the voice of Dennett and his skeptical doubts</a:t>
            </a:r>
          </a:p>
          <a:p>
            <a:r>
              <a:rPr lang="en-US" dirty="0"/>
              <a:t>I</a:t>
            </a:r>
            <a:r>
              <a:rPr lang="en-US" dirty="0" smtClean="0"/>
              <a:t>f there is room for incompleteness and inadequacy might there not be room for error?</a:t>
            </a:r>
          </a:p>
          <a:p>
            <a:pPr lvl="1"/>
            <a:r>
              <a:rPr lang="en-US" dirty="0" smtClean="0"/>
              <a:t>And how would these be discerned and corrected?</a:t>
            </a:r>
          </a:p>
          <a:p>
            <a:pPr lvl="1"/>
            <a:r>
              <a:rPr lang="en-US" dirty="0" smtClean="0"/>
              <a:t>How does one know whether what is given in the reflective regard</a:t>
            </a:r>
            <a:r>
              <a:rPr lang="en-US" dirty="0"/>
              <a:t> </a:t>
            </a:r>
            <a:r>
              <a:rPr lang="en-US" dirty="0" smtClean="0"/>
              <a:t>really is given as actually lived?</a:t>
            </a:r>
          </a:p>
        </p:txBody>
      </p:sp>
      <p:sp>
        <p:nvSpPr>
          <p:cNvPr id="4" name="Slide Number Placeholder 3"/>
          <p:cNvSpPr>
            <a:spLocks noGrp="1"/>
          </p:cNvSpPr>
          <p:nvPr>
            <p:ph type="sldNum" sz="quarter" idx="12"/>
          </p:nvPr>
        </p:nvSpPr>
        <p:spPr/>
        <p:txBody>
          <a:bodyPr/>
          <a:lstStyle/>
          <a:p>
            <a:fld id="{A9C36265-CB14-41C3-BB4F-46C8A0D73DCE}" type="slidenum">
              <a:rPr lang="en-US" smtClean="0"/>
              <a:t>72</a:t>
            </a:fld>
            <a:endParaRPr lang="en-US"/>
          </a:p>
        </p:txBody>
      </p:sp>
    </p:spTree>
    <p:extLst>
      <p:ext uri="{BB962C8B-B14F-4D97-AF65-F5344CB8AC3E}">
        <p14:creationId xmlns:p14="http://schemas.microsoft.com/office/powerpoint/2010/main" val="359239175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seems to me now </a:t>
            </a:r>
            <a:endParaRPr lang="en-US" dirty="0"/>
          </a:p>
        </p:txBody>
      </p:sp>
      <p:sp>
        <p:nvSpPr>
          <p:cNvPr id="3" name="Content Placeholder 2"/>
          <p:cNvSpPr>
            <a:spLocks noGrp="1"/>
          </p:cNvSpPr>
          <p:nvPr>
            <p:ph idx="1"/>
          </p:nvPr>
        </p:nvSpPr>
        <p:spPr/>
        <p:txBody>
          <a:bodyPr/>
          <a:lstStyle/>
          <a:p>
            <a:r>
              <a:rPr lang="en-US" dirty="0"/>
              <a:t>Perhaps how it seems now is different from how it seemed then, if only a moment ago</a:t>
            </a:r>
          </a:p>
          <a:p>
            <a:pPr lvl="1"/>
            <a:r>
              <a:rPr lang="en-US" dirty="0"/>
              <a:t>E.g., it seems to me now that my consciousness then, when I was counting cigarettes, </a:t>
            </a:r>
          </a:p>
          <a:p>
            <a:pPr lvl="1"/>
            <a:r>
              <a:rPr lang="en-US" dirty="0"/>
              <a:t>involved a pre-reflective awareness of self, </a:t>
            </a:r>
          </a:p>
          <a:p>
            <a:pPr lvl="1"/>
            <a:r>
              <a:rPr lang="en-US" dirty="0"/>
              <a:t>quite different from the Ego that I posit in impure reflection</a:t>
            </a:r>
          </a:p>
          <a:p>
            <a:r>
              <a:rPr lang="en-US" dirty="0"/>
              <a:t>And this difference is evident to pure phenomenological reflection</a:t>
            </a:r>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73</a:t>
            </a:fld>
            <a:endParaRPr lang="en-US"/>
          </a:p>
        </p:txBody>
      </p:sp>
    </p:spTree>
    <p:extLst>
      <p:ext uri="{BB962C8B-B14F-4D97-AF65-F5344CB8AC3E}">
        <p14:creationId xmlns:p14="http://schemas.microsoft.com/office/powerpoint/2010/main" val="42303351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we be certain of Phenomenology?</a:t>
            </a:r>
            <a:endParaRPr lang="en-US" dirty="0"/>
          </a:p>
        </p:txBody>
      </p:sp>
      <p:sp>
        <p:nvSpPr>
          <p:cNvPr id="3" name="Content Placeholder 2"/>
          <p:cNvSpPr>
            <a:spLocks noGrp="1"/>
          </p:cNvSpPr>
          <p:nvPr>
            <p:ph idx="1"/>
          </p:nvPr>
        </p:nvSpPr>
        <p:spPr/>
        <p:txBody>
          <a:bodyPr>
            <a:normAutofit/>
          </a:bodyPr>
          <a:lstStyle/>
          <a:p>
            <a:r>
              <a:rPr lang="en-US" dirty="0" smtClean="0"/>
              <a:t>How can one be sure that this is all true? </a:t>
            </a:r>
          </a:p>
          <a:p>
            <a:r>
              <a:rPr lang="en-US" dirty="0" smtClean="0"/>
              <a:t>Husserl </a:t>
            </a:r>
            <a:r>
              <a:rPr lang="en-US" dirty="0"/>
              <a:t>recognizes such problems:</a:t>
            </a:r>
          </a:p>
          <a:p>
            <a:r>
              <a:rPr lang="en-US" dirty="0"/>
              <a:t>“But concerning the efficacy of reflection and therefore the possibility of any phenomenology whatever there exist skeptical doubts which we wish to remove completely from the outset.”</a:t>
            </a:r>
          </a:p>
          <a:p>
            <a:endParaRPr lang="en-US" dirty="0" smtClean="0"/>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74</a:t>
            </a:fld>
            <a:endParaRPr lang="en-US"/>
          </a:p>
        </p:txBody>
      </p:sp>
    </p:spTree>
    <p:extLst>
      <p:ext uri="{BB962C8B-B14F-4D97-AF65-F5344CB8AC3E}">
        <p14:creationId xmlns:p14="http://schemas.microsoft.com/office/powerpoint/2010/main" val="30371453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reveals what is there already</a:t>
            </a:r>
            <a:endParaRPr lang="en-US" dirty="0"/>
          </a:p>
        </p:txBody>
      </p:sp>
      <p:sp>
        <p:nvSpPr>
          <p:cNvPr id="3" name="Content Placeholder 2"/>
          <p:cNvSpPr>
            <a:spLocks noGrp="1"/>
          </p:cNvSpPr>
          <p:nvPr>
            <p:ph idx="1"/>
          </p:nvPr>
        </p:nvSpPr>
        <p:spPr/>
        <p:txBody>
          <a:bodyPr>
            <a:normAutofit/>
          </a:bodyPr>
          <a:lstStyle/>
          <a:p>
            <a:r>
              <a:rPr lang="en-US" dirty="0" smtClean="0"/>
              <a:t>Against Dennett’s position Husserl defends “the absolute legitimacy of reflection”</a:t>
            </a:r>
          </a:p>
          <a:p>
            <a:pPr lvl="1"/>
            <a:r>
              <a:rPr lang="en-US" dirty="0" smtClean="0"/>
              <a:t>I.e., reflection </a:t>
            </a:r>
            <a:r>
              <a:rPr lang="en-US" i="1" dirty="0" smtClean="0"/>
              <a:t>reveals</a:t>
            </a:r>
            <a:r>
              <a:rPr lang="en-US" dirty="0" smtClean="0"/>
              <a:t> first-order conscious acts</a:t>
            </a:r>
          </a:p>
          <a:p>
            <a:pPr lvl="1"/>
            <a:r>
              <a:rPr lang="en-US" dirty="0"/>
              <a:t>w</a:t>
            </a:r>
            <a:r>
              <a:rPr lang="en-US" dirty="0" smtClean="0"/>
              <a:t>hich do not need to be reflected on to be what they are</a:t>
            </a:r>
          </a:p>
          <a:p>
            <a:r>
              <a:rPr lang="en-US" dirty="0" smtClean="0"/>
              <a:t>Such “mental processes” are not “</a:t>
            </a:r>
            <a:r>
              <a:rPr lang="en-US" dirty="0" err="1" smtClean="0"/>
              <a:t>cognitionally</a:t>
            </a:r>
            <a:r>
              <a:rPr lang="en-US" dirty="0" smtClean="0"/>
              <a:t> assured only to the extent that they are given in the </a:t>
            </a:r>
            <a:r>
              <a:rPr lang="en-US" dirty="0" err="1" smtClean="0"/>
              <a:t>reflectional</a:t>
            </a:r>
            <a:r>
              <a:rPr lang="en-US" dirty="0" smtClean="0"/>
              <a:t> consciousness pertaining to the perceiving something immanent.”</a:t>
            </a:r>
          </a:p>
        </p:txBody>
      </p:sp>
      <p:sp>
        <p:nvSpPr>
          <p:cNvPr id="4" name="Slide Number Placeholder 3"/>
          <p:cNvSpPr>
            <a:spLocks noGrp="1"/>
          </p:cNvSpPr>
          <p:nvPr>
            <p:ph type="sldNum" sz="quarter" idx="12"/>
          </p:nvPr>
        </p:nvSpPr>
        <p:spPr/>
        <p:txBody>
          <a:bodyPr/>
          <a:lstStyle/>
          <a:p>
            <a:fld id="{A9C36265-CB14-41C3-BB4F-46C8A0D73DCE}" type="slidenum">
              <a:rPr lang="en-US" smtClean="0"/>
              <a:t>75</a:t>
            </a:fld>
            <a:endParaRPr lang="en-US"/>
          </a:p>
        </p:txBody>
      </p:sp>
    </p:spTree>
    <p:extLst>
      <p:ext uri="{BB962C8B-B14F-4D97-AF65-F5344CB8AC3E}">
        <p14:creationId xmlns:p14="http://schemas.microsoft.com/office/powerpoint/2010/main" val="29168428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don’t </a:t>
            </a:r>
            <a:r>
              <a:rPr lang="en-US" i="1" dirty="0" smtClean="0"/>
              <a:t>totally</a:t>
            </a:r>
            <a:r>
              <a:rPr lang="en-US" dirty="0" smtClean="0"/>
              <a:t> change what I reflect upon</a:t>
            </a:r>
            <a:endParaRPr lang="en-US" dirty="0"/>
          </a:p>
        </p:txBody>
      </p:sp>
      <p:sp>
        <p:nvSpPr>
          <p:cNvPr id="3" name="Content Placeholder 2"/>
          <p:cNvSpPr>
            <a:spLocks noGrp="1"/>
          </p:cNvSpPr>
          <p:nvPr>
            <p:ph idx="1"/>
          </p:nvPr>
        </p:nvSpPr>
        <p:spPr/>
        <p:txBody>
          <a:bodyPr>
            <a:normAutofit lnSpcReduction="10000"/>
          </a:bodyPr>
          <a:lstStyle/>
          <a:p>
            <a:r>
              <a:rPr lang="en-US" dirty="0"/>
              <a:t>It is wrong “to doubt whether mental processes which become the object of a regard are not, as a consequence, converted </a:t>
            </a:r>
            <a:r>
              <a:rPr lang="en-US" i="1" dirty="0" err="1"/>
              <a:t>toto</a:t>
            </a:r>
            <a:r>
              <a:rPr lang="en-US" i="1" dirty="0"/>
              <a:t> </a:t>
            </a:r>
            <a:r>
              <a:rPr lang="en-US" i="1" dirty="0" err="1"/>
              <a:t>coelo</a:t>
            </a:r>
            <a:r>
              <a:rPr lang="en-US" dirty="0"/>
              <a:t> into something different.”</a:t>
            </a:r>
          </a:p>
          <a:p>
            <a:r>
              <a:rPr lang="en-US" dirty="0"/>
              <a:t>i.e., it is wrong to think that when I reflect on my experiences I </a:t>
            </a:r>
            <a:r>
              <a:rPr lang="en-US" dirty="0" smtClean="0"/>
              <a:t>totally (</a:t>
            </a:r>
            <a:r>
              <a:rPr lang="en-US" i="1" dirty="0" err="1" smtClean="0"/>
              <a:t>toto</a:t>
            </a:r>
            <a:r>
              <a:rPr lang="en-US" i="1" dirty="0" smtClean="0"/>
              <a:t> </a:t>
            </a:r>
            <a:r>
              <a:rPr lang="en-US" i="1" dirty="0" err="1" smtClean="0"/>
              <a:t>coelo</a:t>
            </a:r>
            <a:r>
              <a:rPr lang="en-US" dirty="0" smtClean="0"/>
              <a:t>) change them</a:t>
            </a:r>
          </a:p>
          <a:p>
            <a:r>
              <a:rPr lang="en-US" dirty="0" smtClean="0"/>
              <a:t>[This leaves open the possibility of some interaction between the reflection and what is reflected on. E.g., if I am angry and then recognize I am angry, the anger may be modified by the recognition—but not to the point that I should doubt whether I was angry at all.]</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76</a:t>
            </a:fld>
            <a:endParaRPr lang="en-US"/>
          </a:p>
        </p:txBody>
      </p:sp>
    </p:spTree>
    <p:extLst>
      <p:ext uri="{BB962C8B-B14F-4D97-AF65-F5344CB8AC3E}">
        <p14:creationId xmlns:p14="http://schemas.microsoft.com/office/powerpoint/2010/main" val="165283564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Dennett-like arguments in Husserl’s day</a:t>
            </a:r>
            <a:endParaRPr lang="en-US" dirty="0"/>
          </a:p>
        </p:txBody>
      </p:sp>
      <p:sp>
        <p:nvSpPr>
          <p:cNvPr id="3" name="Content Placeholder 2"/>
          <p:cNvSpPr>
            <a:spLocks noGrp="1"/>
          </p:cNvSpPr>
          <p:nvPr>
            <p:ph idx="1"/>
          </p:nvPr>
        </p:nvSpPr>
        <p:spPr/>
        <p:txBody>
          <a:bodyPr>
            <a:normAutofit lnSpcReduction="10000"/>
          </a:bodyPr>
          <a:lstStyle/>
          <a:p>
            <a:r>
              <a:rPr lang="en-US" dirty="0" smtClean="0"/>
              <a:t>Arguments of H. J. Watt—very much like those of Dennett—re “the fundamental problem of self-observation.”</a:t>
            </a:r>
          </a:p>
          <a:p>
            <a:pPr lvl="1"/>
            <a:r>
              <a:rPr lang="en-US" dirty="0" smtClean="0"/>
              <a:t>Ascertaining the characteristics of “immediate mental living” is doubtful</a:t>
            </a:r>
          </a:p>
          <a:p>
            <a:pPr lvl="1"/>
            <a:r>
              <a:rPr lang="en-US" dirty="0"/>
              <a:t>b</a:t>
            </a:r>
            <a:r>
              <a:rPr lang="en-US" dirty="0" smtClean="0"/>
              <a:t>ecause self-observation is always retrospective</a:t>
            </a:r>
          </a:p>
          <a:p>
            <a:pPr lvl="1"/>
            <a:r>
              <a:rPr lang="en-US" dirty="0"/>
              <a:t>a</a:t>
            </a:r>
            <a:r>
              <a:rPr lang="en-US" dirty="0" smtClean="0"/>
              <a:t>nd this changes what we observe: “Perhaps this change has a much greater significance than one is inclined to believe.”</a:t>
            </a:r>
          </a:p>
          <a:p>
            <a:r>
              <a:rPr lang="en-US" dirty="0" smtClean="0"/>
              <a:t>One can never catch one’s awareness unawares</a:t>
            </a:r>
          </a:p>
          <a:p>
            <a:pPr lvl="1"/>
            <a:r>
              <a:rPr lang="en-US" dirty="0" smtClean="0"/>
              <a:t>How one’s awareness shows itself in reflection is no guarantee of how it was before this, independently of the mental act</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77</a:t>
            </a:fld>
            <a:endParaRPr lang="en-US"/>
          </a:p>
        </p:txBody>
      </p:sp>
    </p:spTree>
    <p:extLst>
      <p:ext uri="{BB962C8B-B14F-4D97-AF65-F5344CB8AC3E}">
        <p14:creationId xmlns:p14="http://schemas.microsoft.com/office/powerpoint/2010/main" val="93170687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effect of the reflection cannot be factored out</a:t>
            </a:r>
            <a:endParaRPr lang="en-US" dirty="0"/>
          </a:p>
        </p:txBody>
      </p:sp>
      <p:sp>
        <p:nvSpPr>
          <p:cNvPr id="3" name="Content Placeholder 2"/>
          <p:cNvSpPr>
            <a:spLocks noGrp="1"/>
          </p:cNvSpPr>
          <p:nvPr>
            <p:ph idx="1"/>
          </p:nvPr>
        </p:nvSpPr>
        <p:spPr/>
        <p:txBody>
          <a:bodyPr>
            <a:normAutofit/>
          </a:bodyPr>
          <a:lstStyle/>
          <a:p>
            <a:r>
              <a:rPr lang="en-US" dirty="0" err="1" smtClean="0"/>
              <a:t>Cerbone’s</a:t>
            </a:r>
            <a:r>
              <a:rPr lang="en-US" dirty="0" smtClean="0"/>
              <a:t> summary of the objection: </a:t>
            </a:r>
          </a:p>
          <a:p>
            <a:r>
              <a:rPr lang="en-US" dirty="0" smtClean="0"/>
              <a:t>“</a:t>
            </a:r>
            <a:r>
              <a:rPr lang="en-US" dirty="0"/>
              <a:t>since </a:t>
            </a:r>
            <a:r>
              <a:rPr lang="en-US" dirty="0" smtClean="0"/>
              <a:t>the </a:t>
            </a:r>
            <a:r>
              <a:rPr lang="en-US" dirty="0" err="1" smtClean="0"/>
              <a:t>prereflective</a:t>
            </a:r>
            <a:r>
              <a:rPr lang="en-US" dirty="0" smtClean="0"/>
              <a:t>, lived mental process has now receded into the past, </a:t>
            </a:r>
          </a:p>
          <a:p>
            <a:r>
              <a:rPr lang="en-US" dirty="0" smtClean="0"/>
              <a:t>there is no real possibility of factoring out any such alterations [due to reflection] </a:t>
            </a:r>
          </a:p>
          <a:p>
            <a:r>
              <a:rPr lang="en-US" dirty="0" smtClean="0"/>
              <a:t>so as to determine what the mental process was at the time (i.e. pre-reflectively) really like.” </a:t>
            </a:r>
          </a:p>
        </p:txBody>
      </p:sp>
      <p:sp>
        <p:nvSpPr>
          <p:cNvPr id="4" name="Slide Number Placeholder 3"/>
          <p:cNvSpPr>
            <a:spLocks noGrp="1"/>
          </p:cNvSpPr>
          <p:nvPr>
            <p:ph type="sldNum" sz="quarter" idx="12"/>
          </p:nvPr>
        </p:nvSpPr>
        <p:spPr/>
        <p:txBody>
          <a:bodyPr/>
          <a:lstStyle/>
          <a:p>
            <a:fld id="{A9C36265-CB14-41C3-BB4F-46C8A0D73DCE}" type="slidenum">
              <a:rPr lang="en-US" smtClean="0"/>
              <a:t>78</a:t>
            </a:fld>
            <a:endParaRPr lang="en-US"/>
          </a:p>
        </p:txBody>
      </p:sp>
    </p:spTree>
    <p:extLst>
      <p:ext uri="{BB962C8B-B14F-4D97-AF65-F5344CB8AC3E}">
        <p14:creationId xmlns:p14="http://schemas.microsoft.com/office/powerpoint/2010/main" val="164456606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 that a book I was holding a second ago? (I ask while holding a book)</a:t>
            </a:r>
            <a:endParaRPr lang="en-US" dirty="0"/>
          </a:p>
        </p:txBody>
      </p:sp>
      <p:sp>
        <p:nvSpPr>
          <p:cNvPr id="3" name="Content Placeholder 2"/>
          <p:cNvSpPr>
            <a:spLocks noGrp="1"/>
          </p:cNvSpPr>
          <p:nvPr>
            <p:ph idx="1"/>
          </p:nvPr>
        </p:nvSpPr>
        <p:spPr/>
        <p:txBody>
          <a:bodyPr/>
          <a:lstStyle/>
          <a:p>
            <a:r>
              <a:rPr lang="en-US" dirty="0"/>
              <a:t>Husserl: “If Watt is right, then we would, as a consequence, be asserting too much by claiming in self-observation that we were just now attentive to this book here and were still attentive to it. At best that holds prior to reflection. But reflection changed ‘the mental process to be described’ pertaining to attention and, more particularly (according to Watt), with respect to the relation to something objective.”</a:t>
            </a:r>
          </a:p>
        </p:txBody>
      </p:sp>
      <p:sp>
        <p:nvSpPr>
          <p:cNvPr id="4" name="Slide Number Placeholder 3"/>
          <p:cNvSpPr>
            <a:spLocks noGrp="1"/>
          </p:cNvSpPr>
          <p:nvPr>
            <p:ph type="sldNum" sz="quarter" idx="12"/>
          </p:nvPr>
        </p:nvSpPr>
        <p:spPr/>
        <p:txBody>
          <a:bodyPr/>
          <a:lstStyle/>
          <a:p>
            <a:fld id="{A9C36265-CB14-41C3-BB4F-46C8A0D73DCE}" type="slidenum">
              <a:rPr lang="en-US" smtClean="0"/>
              <a:t>79</a:t>
            </a:fld>
            <a:endParaRPr lang="en-US"/>
          </a:p>
        </p:txBody>
      </p:sp>
    </p:spTree>
    <p:extLst>
      <p:ext uri="{BB962C8B-B14F-4D97-AF65-F5344CB8AC3E}">
        <p14:creationId xmlns:p14="http://schemas.microsoft.com/office/powerpoint/2010/main" val="1027415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side do you prefer?</a:t>
            </a:r>
            <a:endParaRPr lang="en-US" dirty="0"/>
          </a:p>
        </p:txBody>
      </p:sp>
      <p:sp>
        <p:nvSpPr>
          <p:cNvPr id="3" name="Content Placeholder 2"/>
          <p:cNvSpPr>
            <a:spLocks noGrp="1"/>
          </p:cNvSpPr>
          <p:nvPr>
            <p:ph idx="1"/>
          </p:nvPr>
        </p:nvSpPr>
        <p:spPr/>
        <p:txBody>
          <a:bodyPr/>
          <a:lstStyle/>
          <a:p>
            <a:r>
              <a:rPr lang="en-US" dirty="0" smtClean="0"/>
              <a:t>The force of one’s attraction to either side will be the measure of </a:t>
            </a:r>
          </a:p>
          <a:p>
            <a:pPr lvl="1"/>
            <a:r>
              <a:rPr lang="en-US" dirty="0"/>
              <a:t>o</a:t>
            </a:r>
            <a:r>
              <a:rPr lang="en-US" dirty="0" smtClean="0"/>
              <a:t>ne’s preference for Continental or Analytic philosophy</a:t>
            </a:r>
            <a:endParaRPr lang="en-US" dirty="0"/>
          </a:p>
          <a:p>
            <a:r>
              <a:rPr lang="en-US" dirty="0" smtClean="0"/>
              <a:t>The Continental tradition:</a:t>
            </a:r>
          </a:p>
          <a:p>
            <a:pPr lvl="1"/>
            <a:r>
              <a:rPr lang="en-US" dirty="0" smtClean="0"/>
              <a:t>Philosophy distinct from science</a:t>
            </a:r>
          </a:p>
          <a:p>
            <a:r>
              <a:rPr lang="en-US" dirty="0" smtClean="0"/>
              <a:t>The Analytic tradition</a:t>
            </a:r>
          </a:p>
          <a:p>
            <a:pPr lvl="1"/>
            <a:r>
              <a:rPr lang="en-US" dirty="0" smtClean="0"/>
              <a:t>While analytic philosophers don’t all agree with Dennett</a:t>
            </a:r>
          </a:p>
          <a:p>
            <a:pPr lvl="1"/>
            <a:r>
              <a:rPr lang="en-US" dirty="0"/>
              <a:t>t</a:t>
            </a:r>
            <a:r>
              <a:rPr lang="en-US" dirty="0" smtClean="0"/>
              <a:t>hey agree with him re the </a:t>
            </a:r>
            <a:r>
              <a:rPr lang="en-US" i="1" dirty="0" smtClean="0"/>
              <a:t>kind</a:t>
            </a:r>
            <a:r>
              <a:rPr lang="en-US" dirty="0" smtClean="0"/>
              <a:t> of project that is worth pursuing</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8</a:t>
            </a:fld>
            <a:endParaRPr lang="en-US"/>
          </a:p>
        </p:txBody>
      </p:sp>
    </p:spTree>
    <p:extLst>
      <p:ext uri="{BB962C8B-B14F-4D97-AF65-F5344CB8AC3E}">
        <p14:creationId xmlns:p14="http://schemas.microsoft.com/office/powerpoint/2010/main" val="327400627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of essences</a:t>
            </a:r>
            <a:endParaRPr lang="en-US" dirty="0"/>
          </a:p>
        </p:txBody>
      </p:sp>
      <p:sp>
        <p:nvSpPr>
          <p:cNvPr id="3" name="Content Placeholder 2"/>
          <p:cNvSpPr>
            <a:spLocks noGrp="1"/>
          </p:cNvSpPr>
          <p:nvPr>
            <p:ph idx="1"/>
          </p:nvPr>
        </p:nvSpPr>
        <p:spPr/>
        <p:txBody>
          <a:bodyPr>
            <a:normAutofit/>
          </a:bodyPr>
          <a:lstStyle/>
          <a:p>
            <a:r>
              <a:rPr lang="en-US" dirty="0" smtClean="0"/>
              <a:t>Husserl’s response:</a:t>
            </a:r>
          </a:p>
          <a:p>
            <a:r>
              <a:rPr lang="en-US" dirty="0" smtClean="0"/>
              <a:t>1) distinguish between phenomenology and psychology</a:t>
            </a:r>
          </a:p>
          <a:p>
            <a:pPr lvl="1"/>
            <a:r>
              <a:rPr lang="en-US" dirty="0" smtClean="0"/>
              <a:t>Phenomenology is not interested in mental processes as </a:t>
            </a:r>
            <a:r>
              <a:rPr lang="en-US" i="1" dirty="0" smtClean="0"/>
              <a:t>real</a:t>
            </a:r>
            <a:r>
              <a:rPr lang="en-US" dirty="0" smtClean="0"/>
              <a:t> psychological and physiological events</a:t>
            </a:r>
          </a:p>
          <a:p>
            <a:pPr lvl="1"/>
            <a:r>
              <a:rPr lang="en-US" dirty="0" smtClean="0"/>
              <a:t>Phenomenology delineates </a:t>
            </a:r>
            <a:r>
              <a:rPr lang="en-US" i="1" dirty="0" smtClean="0"/>
              <a:t>essential structures</a:t>
            </a:r>
            <a:r>
              <a:rPr lang="en-US" dirty="0" smtClean="0"/>
              <a:t>, not the particularities of the actual process</a:t>
            </a:r>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80</a:t>
            </a:fld>
            <a:endParaRPr lang="en-US"/>
          </a:p>
        </p:txBody>
      </p:sp>
    </p:spTree>
    <p:extLst>
      <p:ext uri="{BB962C8B-B14F-4D97-AF65-F5344CB8AC3E}">
        <p14:creationId xmlns:p14="http://schemas.microsoft.com/office/powerpoint/2010/main" val="16299518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about establishing existences</a:t>
            </a:r>
            <a:endParaRPr lang="en-US" dirty="0"/>
          </a:p>
        </p:txBody>
      </p:sp>
      <p:sp>
        <p:nvSpPr>
          <p:cNvPr id="3" name="Content Placeholder 2"/>
          <p:cNvSpPr>
            <a:spLocks noGrp="1"/>
          </p:cNvSpPr>
          <p:nvPr>
            <p:ph idx="1"/>
          </p:nvPr>
        </p:nvSpPr>
        <p:spPr/>
        <p:txBody>
          <a:bodyPr/>
          <a:lstStyle/>
          <a:p>
            <a:r>
              <a:rPr lang="en-US" dirty="0" smtClean="0"/>
              <a:t>The </a:t>
            </a:r>
            <a:r>
              <a:rPr lang="en-US" dirty="0"/>
              <a:t>phenomenologist has no more interest in how he “can make sure of the </a:t>
            </a:r>
            <a:r>
              <a:rPr lang="en-US" i="1" dirty="0"/>
              <a:t>existence</a:t>
            </a:r>
            <a:r>
              <a:rPr lang="en-US" dirty="0"/>
              <a:t> of those mental processes which serve him as foundations for his phenomenological findings than the geometer would be interested in how the existence of figures on the board or the models on the shelf could be methodologically established.”</a:t>
            </a:r>
          </a:p>
        </p:txBody>
      </p:sp>
      <p:sp>
        <p:nvSpPr>
          <p:cNvPr id="4" name="Slide Number Placeholder 3"/>
          <p:cNvSpPr>
            <a:spLocks noGrp="1"/>
          </p:cNvSpPr>
          <p:nvPr>
            <p:ph type="sldNum" sz="quarter" idx="12"/>
          </p:nvPr>
        </p:nvSpPr>
        <p:spPr/>
        <p:txBody>
          <a:bodyPr/>
          <a:lstStyle/>
          <a:p>
            <a:fld id="{A9C36265-CB14-41C3-BB4F-46C8A0D73DCE}" type="slidenum">
              <a:rPr lang="en-US" smtClean="0"/>
              <a:t>81</a:t>
            </a:fld>
            <a:endParaRPr lang="en-US"/>
          </a:p>
        </p:txBody>
      </p:sp>
    </p:spTree>
    <p:extLst>
      <p:ext uri="{BB962C8B-B14F-4D97-AF65-F5344CB8AC3E}">
        <p14:creationId xmlns:p14="http://schemas.microsoft.com/office/powerpoint/2010/main" val="39467565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Eidetic [ideal] findings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Phenomenology does not make existential findings, but </a:t>
            </a:r>
          </a:p>
          <a:p>
            <a:pPr lvl="1"/>
            <a:r>
              <a:rPr lang="en-US" dirty="0" smtClean="0"/>
              <a:t>“eidetic findings about </a:t>
            </a:r>
            <a:r>
              <a:rPr lang="en-US" dirty="0" err="1" smtClean="0"/>
              <a:t>reflectionally</a:t>
            </a:r>
            <a:r>
              <a:rPr lang="en-US" dirty="0" smtClean="0"/>
              <a:t> unmodified mental processes as </a:t>
            </a:r>
            <a:r>
              <a:rPr lang="en-US" i="1" dirty="0" smtClean="0"/>
              <a:t>the essentially necessary condition of its possibility</a:t>
            </a:r>
            <a:r>
              <a:rPr lang="en-US" dirty="0" smtClean="0"/>
              <a:t>.” </a:t>
            </a:r>
          </a:p>
          <a:p>
            <a:pPr lvl="1"/>
            <a:r>
              <a:rPr lang="en-US" dirty="0" smtClean="0"/>
              <a:t>I might be wrong that what I remembered was a horse, but I cannot be wrong that I am remembering</a:t>
            </a:r>
          </a:p>
          <a:p>
            <a:pPr lvl="1"/>
            <a:r>
              <a:rPr lang="en-US" dirty="0" smtClean="0"/>
              <a:t>Remembering is the essentially necessary condition of the possibility of remembering a horse (or was it a cow?)</a:t>
            </a:r>
          </a:p>
          <a:p>
            <a:r>
              <a:rPr lang="en-US" dirty="0" smtClean="0"/>
              <a:t>“But it owes this to reflection, more precisely to </a:t>
            </a:r>
            <a:r>
              <a:rPr lang="en-US" dirty="0" err="1" smtClean="0"/>
              <a:t>reflectional</a:t>
            </a:r>
            <a:r>
              <a:rPr lang="en-US" dirty="0" smtClean="0"/>
              <a:t> intuition of essences. As a result the skeptical doubt with respect to self-observation likewise comes into view for phenomenology.”</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82</a:t>
            </a:fld>
            <a:endParaRPr lang="en-US"/>
          </a:p>
        </p:txBody>
      </p:sp>
    </p:spTree>
    <p:extLst>
      <p:ext uri="{BB962C8B-B14F-4D97-AF65-F5344CB8AC3E}">
        <p14:creationId xmlns:p14="http://schemas.microsoft.com/office/powerpoint/2010/main" val="124070238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Self-refutation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But such skepticism is self-refuting: “it implicitly presupposes as conditions of the possibility of its validity precisely what it denies in its theses.”</a:t>
            </a:r>
          </a:p>
          <a:p>
            <a:r>
              <a:rPr lang="en-US" dirty="0" smtClean="0"/>
              <a:t>“He who says: I doubt the cognitive significance of reflection, asserts a countersense [</a:t>
            </a:r>
            <a:r>
              <a:rPr lang="en-US" i="1" dirty="0" err="1" smtClean="0"/>
              <a:t>Wiedersinn</a:t>
            </a:r>
            <a:r>
              <a:rPr lang="en-US" dirty="0" smtClean="0"/>
              <a:t>, absurdity]… For as he declares his doubt, he reflects, and setting down this statement as valid presupposes that reflection actually and without doubt (</a:t>
            </a:r>
            <a:r>
              <a:rPr lang="en-US" i="1" dirty="0" err="1" smtClean="0"/>
              <a:t>scl</a:t>
            </a:r>
            <a:r>
              <a:rPr lang="en-US" i="1" dirty="0" smtClean="0"/>
              <a:t>.</a:t>
            </a:r>
            <a:r>
              <a:rPr lang="en-US" dirty="0" smtClean="0"/>
              <a:t> for the cases present) has the cognitive value doubted, that it does not change the relation to something objective, that the </a:t>
            </a:r>
            <a:r>
              <a:rPr lang="en-US" dirty="0" err="1" smtClean="0"/>
              <a:t>reflectionally</a:t>
            </a:r>
            <a:r>
              <a:rPr lang="en-US" dirty="0" smtClean="0"/>
              <a:t> unmodified mental process does not forfeit its essence in the transition to reflection.”</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83</a:t>
            </a:fld>
            <a:endParaRPr lang="en-US"/>
          </a:p>
        </p:txBody>
      </p:sp>
    </p:spTree>
    <p:extLst>
      <p:ext uri="{BB962C8B-B14F-4D97-AF65-F5344CB8AC3E}">
        <p14:creationId xmlns:p14="http://schemas.microsoft.com/office/powerpoint/2010/main" val="291461237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he doubt that he doubts?</a:t>
            </a:r>
            <a:endParaRPr lang="en-US" dirty="0"/>
          </a:p>
        </p:txBody>
      </p:sp>
      <p:sp>
        <p:nvSpPr>
          <p:cNvPr id="3" name="Content Placeholder 2"/>
          <p:cNvSpPr>
            <a:spLocks noGrp="1"/>
          </p:cNvSpPr>
          <p:nvPr>
            <p:ph idx="1"/>
          </p:nvPr>
        </p:nvSpPr>
        <p:spPr/>
        <p:txBody>
          <a:bodyPr>
            <a:normAutofit lnSpcReduction="10000"/>
          </a:bodyPr>
          <a:lstStyle/>
          <a:p>
            <a:r>
              <a:rPr lang="en-US" dirty="0" smtClean="0"/>
              <a:t>Watt is saying “I doubt the cognitive significance of reflection.”</a:t>
            </a:r>
          </a:p>
          <a:p>
            <a:pPr lvl="1"/>
            <a:r>
              <a:rPr lang="en-US" dirty="0" smtClean="0"/>
              <a:t>But this statement presupposes the validity of reflection</a:t>
            </a:r>
          </a:p>
          <a:p>
            <a:pPr lvl="1"/>
            <a:r>
              <a:rPr lang="en-US" dirty="0" smtClean="0"/>
              <a:t>because it results from the fact that the doubter is reflecting on his doubt</a:t>
            </a:r>
          </a:p>
          <a:p>
            <a:r>
              <a:rPr lang="en-US" dirty="0" smtClean="0"/>
              <a:t>Horn of dilemma: the statement either makes sense or it doesn’t</a:t>
            </a:r>
          </a:p>
          <a:p>
            <a:pPr lvl="1"/>
            <a:r>
              <a:rPr lang="en-US" dirty="0" smtClean="0"/>
              <a:t>If he declaration makes sense, then it is false, and reflection is not generally illegitimate </a:t>
            </a:r>
          </a:p>
          <a:p>
            <a:pPr lvl="1"/>
            <a:r>
              <a:rPr lang="en-US" dirty="0" smtClean="0"/>
              <a:t>If it doesn’t make sense, then Husserl’s claim is vindicated</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84</a:t>
            </a:fld>
            <a:endParaRPr lang="en-US"/>
          </a:p>
        </p:txBody>
      </p:sp>
    </p:spTree>
    <p:extLst>
      <p:ext uri="{BB962C8B-B14F-4D97-AF65-F5344CB8AC3E}">
        <p14:creationId xmlns:p14="http://schemas.microsoft.com/office/powerpoint/2010/main" val="283332370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dirty="0" smtClean="0"/>
              <a:t>How does he know about lived experience?</a:t>
            </a:r>
            <a:endParaRPr lang="en-US" dirty="0"/>
          </a:p>
        </p:txBody>
      </p:sp>
      <p:sp>
        <p:nvSpPr>
          <p:cNvPr id="3" name="Content Placeholder 2"/>
          <p:cNvSpPr>
            <a:spLocks noGrp="1"/>
          </p:cNvSpPr>
          <p:nvPr>
            <p:ph idx="1"/>
          </p:nvPr>
        </p:nvSpPr>
        <p:spPr>
          <a:xfrm>
            <a:off x="838200" y="1856310"/>
            <a:ext cx="10515600" cy="4351338"/>
          </a:xfrm>
        </p:spPr>
        <p:txBody>
          <a:bodyPr>
            <a:normAutofit lnSpcReduction="10000"/>
          </a:bodyPr>
          <a:lstStyle/>
          <a:p>
            <a:r>
              <a:rPr lang="en-US" dirty="0" smtClean="0"/>
              <a:t>The skeptic makes various claims that imply the validity of reflection:</a:t>
            </a:r>
          </a:p>
          <a:p>
            <a:pPr lvl="1"/>
            <a:r>
              <a:rPr lang="en-US" dirty="0" smtClean="0"/>
              <a:t>He talks about “immediate mental living”</a:t>
            </a:r>
          </a:p>
          <a:p>
            <a:pPr lvl="1"/>
            <a:r>
              <a:rPr lang="en-US" dirty="0" smtClean="0"/>
              <a:t>“</a:t>
            </a:r>
            <a:r>
              <a:rPr lang="en-US" dirty="0" err="1" smtClean="0"/>
              <a:t>reflectionally</a:t>
            </a:r>
            <a:r>
              <a:rPr lang="en-US" dirty="0" smtClean="0"/>
              <a:t> unmodified mental processes”</a:t>
            </a:r>
          </a:p>
          <a:p>
            <a:r>
              <a:rPr lang="en-US" dirty="0" smtClean="0"/>
              <a:t>In worrying about the capacity of reflection for distorting these processes</a:t>
            </a:r>
          </a:p>
          <a:p>
            <a:pPr lvl="1"/>
            <a:r>
              <a:rPr lang="en-US" dirty="0" smtClean="0"/>
              <a:t>He displays reflective knowledge about this domain</a:t>
            </a:r>
          </a:p>
          <a:p>
            <a:pPr lvl="1"/>
            <a:r>
              <a:rPr lang="en-US" dirty="0" smtClean="0"/>
              <a:t>i.e., there is something that may or may not be distorted by reflection</a:t>
            </a:r>
          </a:p>
          <a:p>
            <a:r>
              <a:rPr lang="en-US" dirty="0" smtClean="0"/>
              <a:t>But even this much is obtained </a:t>
            </a:r>
            <a:r>
              <a:rPr lang="en-US" i="1" dirty="0" smtClean="0"/>
              <a:t>by reflection</a:t>
            </a:r>
            <a:endParaRPr lang="en-US" i="1" dirty="0"/>
          </a:p>
        </p:txBody>
      </p:sp>
      <p:sp>
        <p:nvSpPr>
          <p:cNvPr id="4" name="Slide Number Placeholder 3"/>
          <p:cNvSpPr>
            <a:spLocks noGrp="1"/>
          </p:cNvSpPr>
          <p:nvPr>
            <p:ph type="sldNum" sz="quarter" idx="12"/>
          </p:nvPr>
        </p:nvSpPr>
        <p:spPr/>
        <p:txBody>
          <a:bodyPr/>
          <a:lstStyle/>
          <a:p>
            <a:fld id="{A9C36265-CB14-41C3-BB4F-46C8A0D73DCE}" type="slidenum">
              <a:rPr lang="en-US" smtClean="0"/>
              <a:t>85</a:t>
            </a:fld>
            <a:endParaRPr lang="en-US"/>
          </a:p>
        </p:txBody>
      </p:sp>
    </p:spTree>
    <p:extLst>
      <p:ext uri="{BB962C8B-B14F-4D97-AF65-F5344CB8AC3E}">
        <p14:creationId xmlns:p14="http://schemas.microsoft.com/office/powerpoint/2010/main" val="369853020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Reflective knowledge of the two mental states is presupposed to the argument</a:t>
            </a:r>
            <a:endParaRPr lang="en-US" dirty="0"/>
          </a:p>
        </p:txBody>
      </p:sp>
      <p:sp>
        <p:nvSpPr>
          <p:cNvPr id="3" name="Content Placeholder 2"/>
          <p:cNvSpPr>
            <a:spLocks noGrp="1"/>
          </p:cNvSpPr>
          <p:nvPr>
            <p:ph idx="1"/>
          </p:nvPr>
        </p:nvSpPr>
        <p:spPr/>
        <p:txBody>
          <a:bodyPr>
            <a:normAutofit lnSpcReduction="10000"/>
          </a:bodyPr>
          <a:lstStyle/>
          <a:p>
            <a:r>
              <a:rPr lang="en-US" dirty="0" smtClean="0"/>
              <a:t>“The argumentation continuously speaks of reflection as a matter of fact and of that which it encumbers and can encumber; as a consequence one also speaks, naturally, of the ‘unknown,’ unmodified mental processes as, again, matters of fact, namely as those on the basis of which </a:t>
            </a:r>
            <a:r>
              <a:rPr lang="en-US" dirty="0" err="1" smtClean="0"/>
              <a:t>reflectionally</a:t>
            </a:r>
            <a:r>
              <a:rPr lang="en-US" dirty="0" smtClean="0"/>
              <a:t> unmodified processes arise. Therefore a </a:t>
            </a:r>
            <a:r>
              <a:rPr lang="en-US" i="1" dirty="0" smtClean="0"/>
              <a:t>knowledge</a:t>
            </a:r>
            <a:r>
              <a:rPr lang="en-US" dirty="0" smtClean="0"/>
              <a:t> of </a:t>
            </a:r>
            <a:r>
              <a:rPr lang="en-US" dirty="0" err="1" smtClean="0"/>
              <a:t>reflectionally</a:t>
            </a:r>
            <a:r>
              <a:rPr lang="en-US" dirty="0" smtClean="0"/>
              <a:t> unmodified mental processes, among them </a:t>
            </a:r>
            <a:r>
              <a:rPr lang="en-US" dirty="0" err="1" smtClean="0"/>
              <a:t>reflectionally</a:t>
            </a:r>
            <a:r>
              <a:rPr lang="en-US" dirty="0" smtClean="0"/>
              <a:t> unmodified reflections, is continuously presupposed, while at the same time the possibility of that knowledge is placed in question. </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86</a:t>
            </a:fld>
            <a:endParaRPr lang="en-US"/>
          </a:p>
        </p:txBody>
      </p:sp>
    </p:spTree>
    <p:extLst>
      <p:ext uri="{BB962C8B-B14F-4D97-AF65-F5344CB8AC3E}">
        <p14:creationId xmlns:p14="http://schemas.microsoft.com/office/powerpoint/2010/main" val="25873643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“This </a:t>
            </a:r>
            <a:r>
              <a:rPr lang="en-US" dirty="0"/>
              <a:t>occurs in so far as there is doubt concerning the possibility of claiming </a:t>
            </a:r>
            <a:r>
              <a:rPr lang="en-US" i="1" dirty="0"/>
              <a:t>anything whatever </a:t>
            </a:r>
            <a:r>
              <a:rPr lang="en-US" dirty="0"/>
              <a:t>about the content of </a:t>
            </a:r>
            <a:r>
              <a:rPr lang="en-US" dirty="0" smtClean="0"/>
              <a:t>the </a:t>
            </a:r>
            <a:r>
              <a:rPr lang="en-US" dirty="0" err="1"/>
              <a:t>reflectionally</a:t>
            </a:r>
            <a:r>
              <a:rPr lang="en-US" dirty="0"/>
              <a:t> unmodified mental process and about the production of reflection: to what extent does it change the original mental process, and does it falsify it, so to speak, making a totally different </a:t>
            </a:r>
            <a:r>
              <a:rPr lang="en-US" i="1" dirty="0"/>
              <a:t>mental process</a:t>
            </a:r>
            <a:r>
              <a:rPr lang="en-US" dirty="0" smtClean="0"/>
              <a:t>?”</a:t>
            </a:r>
          </a:p>
          <a:p>
            <a:r>
              <a:rPr lang="en-US" dirty="0" smtClean="0"/>
              <a:t>To insist on such doubts is to suppose that there was “not the slightest ground of justification for the certainty that a </a:t>
            </a:r>
            <a:r>
              <a:rPr lang="en-US" dirty="0" err="1" smtClean="0"/>
              <a:t>reflectionally</a:t>
            </a:r>
            <a:r>
              <a:rPr lang="en-US" dirty="0" smtClean="0"/>
              <a:t> unmodified mental process and a reflection are given and can be given at all.”</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87</a:t>
            </a:fld>
            <a:endParaRPr lang="en-US"/>
          </a:p>
        </p:txBody>
      </p:sp>
    </p:spTree>
    <p:extLst>
      <p:ext uri="{BB962C8B-B14F-4D97-AF65-F5344CB8AC3E}">
        <p14:creationId xmlns:p14="http://schemas.microsoft.com/office/powerpoint/2010/main" val="73995502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psychology possible?</a:t>
            </a:r>
            <a:endParaRPr lang="en-US" dirty="0"/>
          </a:p>
        </p:txBody>
      </p:sp>
      <p:sp>
        <p:nvSpPr>
          <p:cNvPr id="3" name="Content Placeholder 2"/>
          <p:cNvSpPr>
            <a:spLocks noGrp="1"/>
          </p:cNvSpPr>
          <p:nvPr>
            <p:ph idx="1"/>
          </p:nvPr>
        </p:nvSpPr>
        <p:spPr/>
        <p:txBody>
          <a:bodyPr>
            <a:normAutofit/>
          </a:bodyPr>
          <a:lstStyle/>
          <a:p>
            <a:r>
              <a:rPr lang="en-US" dirty="0" smtClean="0"/>
              <a:t>Hence to take the doubt seriously means that we doubt that there are any such lived mental processes or any such reflection on them at all</a:t>
            </a:r>
          </a:p>
          <a:p>
            <a:r>
              <a:rPr lang="en-US" dirty="0" smtClean="0"/>
              <a:t>A pure skeptic might want to say this (Dennett?)</a:t>
            </a:r>
          </a:p>
          <a:p>
            <a:pPr lvl="1"/>
            <a:r>
              <a:rPr lang="en-US" dirty="0"/>
              <a:t>b</a:t>
            </a:r>
            <a:r>
              <a:rPr lang="en-US" dirty="0" smtClean="0"/>
              <a:t>ut not someone claiming to be scientific about mental processes, who wants to study them objectively</a:t>
            </a:r>
          </a:p>
          <a:p>
            <a:pPr lvl="1"/>
            <a:r>
              <a:rPr lang="en-US" dirty="0"/>
              <a:t>w</a:t>
            </a:r>
            <a:r>
              <a:rPr lang="en-US" dirty="0" smtClean="0"/>
              <a:t>hich supposes that they exist</a:t>
            </a:r>
          </a:p>
          <a:p>
            <a:pPr lvl="1"/>
            <a:r>
              <a:rPr lang="en-US" dirty="0"/>
              <a:t>a</a:t>
            </a:r>
            <a:r>
              <a:rPr lang="en-US" dirty="0" smtClean="0"/>
              <a:t>nd that reflection on them is not hopeless</a:t>
            </a:r>
          </a:p>
        </p:txBody>
      </p:sp>
      <p:sp>
        <p:nvSpPr>
          <p:cNvPr id="4" name="Slide Number Placeholder 3"/>
          <p:cNvSpPr>
            <a:spLocks noGrp="1"/>
          </p:cNvSpPr>
          <p:nvPr>
            <p:ph type="sldNum" sz="quarter" idx="12"/>
          </p:nvPr>
        </p:nvSpPr>
        <p:spPr/>
        <p:txBody>
          <a:bodyPr/>
          <a:lstStyle/>
          <a:p>
            <a:fld id="{A9C36265-CB14-41C3-BB4F-46C8A0D73DCE}" type="slidenum">
              <a:rPr lang="en-US" smtClean="0"/>
              <a:t>88</a:t>
            </a:fld>
            <a:endParaRPr lang="en-US"/>
          </a:p>
        </p:txBody>
      </p:sp>
    </p:spTree>
    <p:extLst>
      <p:ext uri="{BB962C8B-B14F-4D97-AF65-F5344CB8AC3E}">
        <p14:creationId xmlns:p14="http://schemas.microsoft.com/office/powerpoint/2010/main" val="328558661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Psychology and Phenomenology</a:t>
            </a:r>
            <a:endParaRPr lang="en-US" dirty="0"/>
          </a:p>
        </p:txBody>
      </p:sp>
      <p:sp>
        <p:nvSpPr>
          <p:cNvPr id="3" name="Content Placeholder 2"/>
          <p:cNvSpPr>
            <a:spLocks noGrp="1"/>
          </p:cNvSpPr>
          <p:nvPr>
            <p:ph idx="1"/>
          </p:nvPr>
        </p:nvSpPr>
        <p:spPr/>
        <p:txBody>
          <a:bodyPr>
            <a:normAutofit fontScale="92500" lnSpcReduction="20000"/>
          </a:bodyPr>
          <a:lstStyle/>
          <a:p>
            <a:r>
              <a:rPr lang="en-US" dirty="0"/>
              <a:t>Psychology </a:t>
            </a:r>
            <a:r>
              <a:rPr lang="en-US" dirty="0" smtClean="0"/>
              <a:t>(“talk therapy,” psychoanalysis) presupposes </a:t>
            </a:r>
            <a:r>
              <a:rPr lang="en-US" dirty="0"/>
              <a:t>the effectiveness of reflection in revealing psychological </a:t>
            </a:r>
            <a:r>
              <a:rPr lang="en-US" dirty="0" smtClean="0"/>
              <a:t>states</a:t>
            </a:r>
          </a:p>
          <a:p>
            <a:pPr lvl="1"/>
            <a:r>
              <a:rPr lang="en-US" dirty="0"/>
              <a:t>a</a:t>
            </a:r>
            <a:r>
              <a:rPr lang="en-US" dirty="0" smtClean="0"/>
              <a:t>s it examines particular or actual features of individual psyches</a:t>
            </a:r>
          </a:p>
          <a:p>
            <a:pPr lvl="1"/>
            <a:r>
              <a:rPr lang="en-US" dirty="0" smtClean="0"/>
              <a:t>E.g., Harry’s possibly obsessive-compulsive issues </a:t>
            </a:r>
          </a:p>
          <a:p>
            <a:r>
              <a:rPr lang="en-US" dirty="0" smtClean="0"/>
              <a:t>Phenomenology brackets such concern with </a:t>
            </a:r>
            <a:r>
              <a:rPr lang="en-US" i="1" dirty="0" smtClean="0"/>
              <a:t>existence</a:t>
            </a:r>
            <a:r>
              <a:rPr lang="en-US" dirty="0" smtClean="0"/>
              <a:t> while examining these presupposed structures or </a:t>
            </a:r>
            <a:r>
              <a:rPr lang="en-US" i="1" dirty="0" smtClean="0"/>
              <a:t>essences</a:t>
            </a:r>
            <a:r>
              <a:rPr lang="en-US" dirty="0" smtClean="0"/>
              <a:t> of consciousness in their own right</a:t>
            </a:r>
          </a:p>
          <a:p>
            <a:pPr lvl="1"/>
            <a:r>
              <a:rPr lang="en-US" dirty="0" smtClean="0"/>
              <a:t>What is the nature of a pre-reflective lived state?</a:t>
            </a:r>
          </a:p>
          <a:p>
            <a:pPr lvl="1"/>
            <a:r>
              <a:rPr lang="en-US" dirty="0" smtClean="0"/>
              <a:t>What is the nature of reflection on it?</a:t>
            </a:r>
          </a:p>
          <a:p>
            <a:pPr lvl="1"/>
            <a:r>
              <a:rPr lang="en-US" dirty="0" smtClean="0"/>
              <a:t>What does such reflective knowledge do to the original state?</a:t>
            </a:r>
          </a:p>
          <a:p>
            <a:pPr lvl="2"/>
            <a:r>
              <a:rPr lang="en-US" dirty="0" smtClean="0"/>
              <a:t>Seen from the outside</a:t>
            </a:r>
          </a:p>
          <a:p>
            <a:pPr lvl="2"/>
            <a:r>
              <a:rPr lang="en-US" dirty="0" smtClean="0"/>
              <a:t>Seen from the subject’s own perspective</a:t>
            </a:r>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89</a:t>
            </a:fld>
            <a:endParaRPr lang="en-US"/>
          </a:p>
        </p:txBody>
      </p:sp>
    </p:spTree>
    <p:extLst>
      <p:ext uri="{BB962C8B-B14F-4D97-AF65-F5344CB8AC3E}">
        <p14:creationId xmlns:p14="http://schemas.microsoft.com/office/powerpoint/2010/main" val="1970626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outside-in approach</a:t>
            </a:r>
            <a:endParaRPr lang="en-US" dirty="0"/>
          </a:p>
        </p:txBody>
      </p:sp>
      <p:sp>
        <p:nvSpPr>
          <p:cNvPr id="3" name="Content Placeholder 2"/>
          <p:cNvSpPr>
            <a:spLocks noGrp="1"/>
          </p:cNvSpPr>
          <p:nvPr>
            <p:ph idx="1"/>
          </p:nvPr>
        </p:nvSpPr>
        <p:spPr/>
        <p:txBody>
          <a:bodyPr/>
          <a:lstStyle/>
          <a:p>
            <a:r>
              <a:rPr lang="en-US" dirty="0" err="1" smtClean="0"/>
              <a:t>Heterophenomenology</a:t>
            </a:r>
            <a:r>
              <a:rPr lang="en-US" dirty="0" smtClean="0"/>
              <a:t> adheres to scientific method</a:t>
            </a:r>
          </a:p>
          <a:p>
            <a:pPr lvl="1"/>
            <a:r>
              <a:rPr lang="en-US" dirty="0" smtClean="0"/>
              <a:t>“the challenge is to construct a theory of mental events, using the </a:t>
            </a:r>
            <a:r>
              <a:rPr lang="en-US" dirty="0"/>
              <a:t>d</a:t>
            </a:r>
            <a:r>
              <a:rPr lang="en-US" dirty="0" smtClean="0"/>
              <a:t>ata that scientific method permits” </a:t>
            </a:r>
          </a:p>
          <a:p>
            <a:pPr lvl="1"/>
            <a:r>
              <a:rPr lang="en-US" dirty="0" smtClean="0"/>
              <a:t>i.e., data available to a third-person, neutral investigator</a:t>
            </a:r>
          </a:p>
          <a:p>
            <a:r>
              <a:rPr lang="en-US" dirty="0" smtClean="0"/>
              <a:t>Hence: an outside-in strategy to the study of consciousness</a:t>
            </a:r>
          </a:p>
          <a:p>
            <a:pPr lvl="1"/>
            <a:r>
              <a:rPr lang="en-US" dirty="0" smtClean="0"/>
              <a:t>i.e., a perspective outside that of the agent whose consciousness is being studied</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9</a:t>
            </a:fld>
            <a:endParaRPr lang="en-US"/>
          </a:p>
        </p:txBody>
      </p:sp>
    </p:spTree>
    <p:extLst>
      <p:ext uri="{BB962C8B-B14F-4D97-AF65-F5344CB8AC3E}">
        <p14:creationId xmlns:p14="http://schemas.microsoft.com/office/powerpoint/2010/main" val="358527967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923" y="365125"/>
            <a:ext cx="10684877" cy="1325563"/>
          </a:xfrm>
        </p:spPr>
        <p:txBody>
          <a:bodyPr/>
          <a:lstStyle/>
          <a:p>
            <a:r>
              <a:rPr lang="en-US" dirty="0" smtClean="0"/>
              <a:t>Desk-thumping </a:t>
            </a:r>
            <a:r>
              <a:rPr lang="en-US" dirty="0"/>
              <a:t>c</a:t>
            </a:r>
            <a:r>
              <a:rPr lang="en-US" dirty="0" smtClean="0"/>
              <a:t>acophony?</a:t>
            </a:r>
            <a:endParaRPr lang="en-US" dirty="0"/>
          </a:p>
        </p:txBody>
      </p:sp>
      <p:sp>
        <p:nvSpPr>
          <p:cNvPr id="3" name="Content Placeholder 2"/>
          <p:cNvSpPr>
            <a:spLocks noGrp="1"/>
          </p:cNvSpPr>
          <p:nvPr>
            <p:ph idx="1"/>
          </p:nvPr>
        </p:nvSpPr>
        <p:spPr/>
        <p:txBody>
          <a:bodyPr>
            <a:normAutofit lnSpcReduction="10000"/>
          </a:bodyPr>
          <a:lstStyle/>
          <a:p>
            <a:r>
              <a:rPr lang="en-US" dirty="0" smtClean="0"/>
              <a:t>Husserl also addresses the argument of Dennett that there is no agreement among phenomenologists</a:t>
            </a:r>
          </a:p>
          <a:p>
            <a:pPr lvl="1"/>
            <a:r>
              <a:rPr lang="en-US" dirty="0" smtClean="0"/>
              <a:t>“it varies from one philosophical school to another”</a:t>
            </a:r>
          </a:p>
          <a:p>
            <a:pPr lvl="1"/>
            <a:r>
              <a:rPr lang="en-US" dirty="0" smtClean="0"/>
              <a:t>It involves “human arrogance” to claim validity</a:t>
            </a:r>
          </a:p>
          <a:p>
            <a:pPr lvl="1"/>
            <a:r>
              <a:rPr lang="en-US" dirty="0" smtClean="0"/>
              <a:t>Instead what is needed is “the agreement of all sentient an thinking individuals in witnessing such an intuition.”</a:t>
            </a:r>
          </a:p>
          <a:p>
            <a:pPr lvl="1"/>
            <a:r>
              <a:rPr lang="en-US" dirty="0" smtClean="0"/>
              <a:t>Dennett: without such agreement there is only “desk-thumping cacophony”</a:t>
            </a:r>
          </a:p>
          <a:p>
            <a:r>
              <a:rPr lang="en-US" dirty="0" smtClean="0"/>
              <a:t>But this demand for universal agreement, Husserl says, undermines any appeal to experience whatsoever</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90</a:t>
            </a:fld>
            <a:endParaRPr lang="en-US"/>
          </a:p>
        </p:txBody>
      </p:sp>
    </p:spTree>
    <p:extLst>
      <p:ext uri="{BB962C8B-B14F-4D97-AF65-F5344CB8AC3E}">
        <p14:creationId xmlns:p14="http://schemas.microsoft.com/office/powerpoint/2010/main" val="225129799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Phenomenology just bluffing?</a:t>
            </a:r>
            <a:endParaRPr lang="en-US" dirty="0"/>
          </a:p>
        </p:txBody>
      </p:sp>
      <p:sp>
        <p:nvSpPr>
          <p:cNvPr id="3" name="Content Placeholder 2"/>
          <p:cNvSpPr>
            <a:spLocks noGrp="1"/>
          </p:cNvSpPr>
          <p:nvPr>
            <p:ph idx="1"/>
          </p:nvPr>
        </p:nvSpPr>
        <p:spPr/>
        <p:txBody>
          <a:bodyPr/>
          <a:lstStyle/>
          <a:p>
            <a:r>
              <a:rPr lang="en-US" dirty="0" smtClean="0"/>
              <a:t>“Even in the field of [scientific] experience  many excesses are committed in the appeal to experience, and it would be hard to accept if one were, on that account, to designate experience taken universally as ‘bluff,’ and its ‘testimony’ made to depend on the ‘agreement of all sentient and thinking individuals in the witnessing of such ‘experience’.”</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91</a:t>
            </a:fld>
            <a:endParaRPr lang="en-US"/>
          </a:p>
        </p:txBody>
      </p:sp>
    </p:spTree>
    <p:extLst>
      <p:ext uri="{BB962C8B-B14F-4D97-AF65-F5344CB8AC3E}">
        <p14:creationId xmlns:p14="http://schemas.microsoft.com/office/powerpoint/2010/main" val="416455805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Dennett: </a:t>
            </a:r>
            <a:br>
              <a:rPr lang="en-US" dirty="0" smtClean="0"/>
            </a:br>
            <a:r>
              <a:rPr lang="en-US" dirty="0" smtClean="0"/>
              <a:t>can he reply to Husserl’s reply to Watt?</a:t>
            </a:r>
            <a:endParaRPr lang="en-US" dirty="0"/>
          </a:p>
        </p:txBody>
      </p:sp>
      <p:sp>
        <p:nvSpPr>
          <p:cNvPr id="3" name="Content Placeholder 2"/>
          <p:cNvSpPr>
            <a:spLocks noGrp="1"/>
          </p:cNvSpPr>
          <p:nvPr>
            <p:ph idx="1"/>
          </p:nvPr>
        </p:nvSpPr>
        <p:spPr/>
        <p:txBody>
          <a:bodyPr/>
          <a:lstStyle/>
          <a:p>
            <a:r>
              <a:rPr lang="en-US" dirty="0" smtClean="0"/>
              <a:t>Dennett is a contemporary analytic philosopher who also doubts the efficacy of reflection as an instrument of revealing the essence of consciousness</a:t>
            </a:r>
          </a:p>
          <a:p>
            <a:pPr lvl="1"/>
            <a:r>
              <a:rPr lang="en-US" dirty="0" smtClean="0"/>
              <a:t>Are his arguments also reducible to self-contradictory absurdity?</a:t>
            </a:r>
          </a:p>
          <a:p>
            <a:pPr lvl="1"/>
            <a:r>
              <a:rPr lang="en-US" dirty="0" smtClean="0"/>
              <a:t>Is Dennett able to respond to Husserl’s criticism?</a:t>
            </a:r>
          </a:p>
          <a:p>
            <a:r>
              <a:rPr lang="en-US" dirty="0" smtClean="0"/>
              <a:t>Are they talking to one another or missing each other altogether?</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92</a:t>
            </a:fld>
            <a:endParaRPr lang="en-US"/>
          </a:p>
        </p:txBody>
      </p:sp>
    </p:spTree>
    <p:extLst>
      <p:ext uri="{BB962C8B-B14F-4D97-AF65-F5344CB8AC3E}">
        <p14:creationId xmlns:p14="http://schemas.microsoft.com/office/powerpoint/2010/main" val="306743076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Phenomenology is supposed to be like geometry, who cares?</a:t>
            </a:r>
            <a:endParaRPr lang="en-US" dirty="0"/>
          </a:p>
        </p:txBody>
      </p:sp>
      <p:sp>
        <p:nvSpPr>
          <p:cNvPr id="3" name="Content Placeholder 2"/>
          <p:cNvSpPr>
            <a:spLocks noGrp="1"/>
          </p:cNvSpPr>
          <p:nvPr>
            <p:ph idx="1"/>
          </p:nvPr>
        </p:nvSpPr>
        <p:spPr/>
        <p:txBody>
          <a:bodyPr>
            <a:normAutofit lnSpcReduction="10000"/>
          </a:bodyPr>
          <a:lstStyle/>
          <a:p>
            <a:r>
              <a:rPr lang="en-US" dirty="0" smtClean="0"/>
              <a:t>Consider Husserl’s argument that Phenomenology is like geometry</a:t>
            </a:r>
          </a:p>
          <a:p>
            <a:pPr lvl="1"/>
            <a:r>
              <a:rPr lang="en-US" dirty="0" smtClean="0"/>
              <a:t>The geometer is not interested in how the actual lines in the world are formed, i.e., the </a:t>
            </a:r>
            <a:r>
              <a:rPr lang="en-US" i="1" dirty="0" smtClean="0"/>
              <a:t>existence</a:t>
            </a:r>
            <a:r>
              <a:rPr lang="en-US" dirty="0" smtClean="0"/>
              <a:t> of the lines, but in the </a:t>
            </a:r>
            <a:r>
              <a:rPr lang="en-US" i="1" dirty="0" smtClean="0"/>
              <a:t>ideal</a:t>
            </a:r>
            <a:r>
              <a:rPr lang="en-US" dirty="0" smtClean="0"/>
              <a:t> lines of mathematics—as a study of </a:t>
            </a:r>
            <a:r>
              <a:rPr lang="en-US" i="1" dirty="0" smtClean="0"/>
              <a:t>essences</a:t>
            </a:r>
          </a:p>
          <a:p>
            <a:r>
              <a:rPr lang="en-US" dirty="0" smtClean="0"/>
              <a:t>But if Phenomenology is supposed to be an ideal science of consciousness like geometry, Dennett can reply:</a:t>
            </a:r>
          </a:p>
          <a:p>
            <a:pPr lvl="1"/>
            <a:r>
              <a:rPr lang="en-US" dirty="0" smtClean="0"/>
              <a:t>Who cares?</a:t>
            </a:r>
          </a:p>
          <a:p>
            <a:pPr lvl="1"/>
            <a:r>
              <a:rPr lang="en-US" dirty="0" smtClean="0"/>
              <a:t>He is interested in real science, real psychology, not some idealized conception of interest to an unreal philosophy</a:t>
            </a:r>
          </a:p>
          <a:p>
            <a:pPr lvl="1"/>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93</a:t>
            </a:fld>
            <a:endParaRPr lang="en-US"/>
          </a:p>
        </p:txBody>
      </p:sp>
    </p:spTree>
    <p:extLst>
      <p:ext uri="{BB962C8B-B14F-4D97-AF65-F5344CB8AC3E}">
        <p14:creationId xmlns:p14="http://schemas.microsoft.com/office/powerpoint/2010/main" val="207425267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your consciousness in your head?</a:t>
            </a:r>
            <a:endParaRPr lang="en-US" dirty="0"/>
          </a:p>
        </p:txBody>
      </p:sp>
      <p:sp>
        <p:nvSpPr>
          <p:cNvPr id="3" name="Content Placeholder 2"/>
          <p:cNvSpPr>
            <a:spLocks noGrp="1"/>
          </p:cNvSpPr>
          <p:nvPr>
            <p:ph idx="1"/>
          </p:nvPr>
        </p:nvSpPr>
        <p:spPr/>
        <p:txBody>
          <a:bodyPr>
            <a:normAutofit fontScale="92500"/>
          </a:bodyPr>
          <a:lstStyle/>
          <a:p>
            <a:r>
              <a:rPr lang="en-US" dirty="0" smtClean="0"/>
              <a:t>But is this what Husserl means by his ideal science?</a:t>
            </a:r>
          </a:p>
          <a:p>
            <a:pPr lvl="1"/>
            <a:r>
              <a:rPr lang="en-US" dirty="0" smtClean="0"/>
              <a:t>This way of viewing the nature of the reality or existence of consciousness misses the point of Husserl’s argument</a:t>
            </a:r>
          </a:p>
          <a:p>
            <a:r>
              <a:rPr lang="en-US" dirty="0" smtClean="0"/>
              <a:t>What Dennett means by the “reality” of consciousness is that </a:t>
            </a:r>
          </a:p>
          <a:p>
            <a:pPr lvl="1"/>
            <a:r>
              <a:rPr lang="en-US" dirty="0" smtClean="0"/>
              <a:t>“somehow the brain must be the mind.”</a:t>
            </a:r>
          </a:p>
          <a:p>
            <a:pPr lvl="1"/>
            <a:r>
              <a:rPr lang="en-US" dirty="0" smtClean="0"/>
              <a:t>i.e., that consciousness takes place inside the head</a:t>
            </a:r>
          </a:p>
          <a:p>
            <a:pPr lvl="1"/>
            <a:r>
              <a:rPr lang="en-US" dirty="0" smtClean="0"/>
              <a:t>And whatever this is, the person whose head it is </a:t>
            </a:r>
            <a:r>
              <a:rPr lang="en-US" dirty="0" err="1" smtClean="0"/>
              <a:t>is</a:t>
            </a:r>
            <a:r>
              <a:rPr lang="en-US" dirty="0" smtClean="0"/>
              <a:t> unlikely to be able to perceive it</a:t>
            </a:r>
          </a:p>
          <a:p>
            <a:pPr lvl="1"/>
            <a:r>
              <a:rPr lang="en-US" dirty="0" smtClean="0"/>
              <a:t>And so what is needed is the point of view of the scientist, which is that of “</a:t>
            </a:r>
            <a:r>
              <a:rPr lang="en-US" dirty="0" err="1" smtClean="0"/>
              <a:t>heterophenomenology</a:t>
            </a:r>
            <a:r>
              <a:rPr lang="en-US" dirty="0" smtClean="0"/>
              <a:t>”</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94</a:t>
            </a:fld>
            <a:endParaRPr lang="en-US"/>
          </a:p>
        </p:txBody>
      </p:sp>
    </p:spTree>
    <p:extLst>
      <p:ext uri="{BB962C8B-B14F-4D97-AF65-F5344CB8AC3E}">
        <p14:creationId xmlns:p14="http://schemas.microsoft.com/office/powerpoint/2010/main" val="93600063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there more to be said about consciousness?</a:t>
            </a:r>
            <a:endParaRPr lang="en-US" dirty="0"/>
          </a:p>
        </p:txBody>
      </p:sp>
      <p:sp>
        <p:nvSpPr>
          <p:cNvPr id="3" name="Content Placeholder 2"/>
          <p:cNvSpPr>
            <a:spLocks noGrp="1"/>
          </p:cNvSpPr>
          <p:nvPr>
            <p:ph idx="1"/>
          </p:nvPr>
        </p:nvSpPr>
        <p:spPr/>
        <p:txBody>
          <a:bodyPr>
            <a:normAutofit lnSpcReduction="10000"/>
          </a:bodyPr>
          <a:lstStyle/>
          <a:p>
            <a:r>
              <a:rPr lang="en-US" dirty="0" smtClean="0"/>
              <a:t>But if Dennett’s skepticism is based on the position that </a:t>
            </a:r>
          </a:p>
          <a:p>
            <a:pPr lvl="1"/>
            <a:r>
              <a:rPr lang="en-US" dirty="0" smtClean="0"/>
              <a:t>“introspection” is unreliable </a:t>
            </a:r>
          </a:p>
          <a:p>
            <a:pPr lvl="1"/>
            <a:r>
              <a:rPr lang="en-US" dirty="0" smtClean="0"/>
              <a:t>because it would involve “observing processes occurring within their skulls”</a:t>
            </a:r>
          </a:p>
          <a:p>
            <a:pPr lvl="1"/>
            <a:r>
              <a:rPr lang="en-US" dirty="0"/>
              <a:t>w</a:t>
            </a:r>
            <a:r>
              <a:rPr lang="en-US" dirty="0" smtClean="0"/>
              <a:t>hich is not possible introspectively</a:t>
            </a:r>
          </a:p>
          <a:p>
            <a:r>
              <a:rPr lang="en-US" dirty="0"/>
              <a:t>t</a:t>
            </a:r>
            <a:r>
              <a:rPr lang="en-US" dirty="0" smtClean="0"/>
              <a:t>his is only common sense</a:t>
            </a:r>
          </a:p>
          <a:p>
            <a:r>
              <a:rPr lang="en-US" dirty="0" smtClean="0"/>
              <a:t>To have real force it is necessary to demonstrate that </a:t>
            </a:r>
          </a:p>
          <a:p>
            <a:pPr lvl="1"/>
            <a:r>
              <a:rPr lang="en-US" dirty="0" smtClean="0"/>
              <a:t>whatever can be said about the processes in the brain</a:t>
            </a:r>
          </a:p>
          <a:p>
            <a:pPr lvl="1"/>
            <a:r>
              <a:rPr lang="en-US" dirty="0"/>
              <a:t>i</a:t>
            </a:r>
            <a:r>
              <a:rPr lang="en-US" dirty="0" smtClean="0"/>
              <a:t>s all that can legitimately be said about the flow of conscious experience</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95</a:t>
            </a:fld>
            <a:endParaRPr lang="en-US"/>
          </a:p>
        </p:txBody>
      </p:sp>
    </p:spTree>
    <p:extLst>
      <p:ext uri="{BB962C8B-B14F-4D97-AF65-F5344CB8AC3E}">
        <p14:creationId xmlns:p14="http://schemas.microsoft.com/office/powerpoint/2010/main" val="176141652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Conscious experience seems to be continuous while the physiology is discontinuous</a:t>
            </a:r>
            <a:endParaRPr lang="en-US" dirty="0"/>
          </a:p>
        </p:txBody>
      </p:sp>
      <p:sp>
        <p:nvSpPr>
          <p:cNvPr id="3" name="Content Placeholder 2"/>
          <p:cNvSpPr>
            <a:spLocks noGrp="1"/>
          </p:cNvSpPr>
          <p:nvPr>
            <p:ph idx="1"/>
          </p:nvPr>
        </p:nvSpPr>
        <p:spPr/>
        <p:txBody>
          <a:bodyPr>
            <a:normAutofit fontScale="92500"/>
          </a:bodyPr>
          <a:lstStyle/>
          <a:p>
            <a:r>
              <a:rPr lang="en-US" dirty="0" smtClean="0"/>
              <a:t>Dennett however writes: “The discontinuity of consciousness is striking because of the </a:t>
            </a:r>
            <a:r>
              <a:rPr lang="en-US" i="1" dirty="0" smtClean="0"/>
              <a:t>apparent</a:t>
            </a:r>
            <a:r>
              <a:rPr lang="en-US" dirty="0" smtClean="0"/>
              <a:t> continuity of consciousness.”</a:t>
            </a:r>
          </a:p>
          <a:p>
            <a:pPr lvl="1"/>
            <a:r>
              <a:rPr lang="en-US" dirty="0" smtClean="0"/>
              <a:t>Discontinuity: the apparent “</a:t>
            </a:r>
            <a:r>
              <a:rPr lang="en-US" dirty="0" err="1" smtClean="0"/>
              <a:t>gappiness</a:t>
            </a:r>
            <a:r>
              <a:rPr lang="en-US" dirty="0" smtClean="0"/>
              <a:t>” of physiological processes E.g. “saccadic” gaps in vision. </a:t>
            </a:r>
          </a:p>
          <a:p>
            <a:pPr lvl="1"/>
            <a:r>
              <a:rPr lang="en-US" dirty="0" smtClean="0"/>
              <a:t>Saccade </a:t>
            </a:r>
            <a:r>
              <a:rPr lang="en-US" dirty="0"/>
              <a:t>= </a:t>
            </a:r>
            <a:r>
              <a:rPr lang="en-US" dirty="0" smtClean="0"/>
              <a:t>“the </a:t>
            </a:r>
            <a:r>
              <a:rPr lang="en-US" dirty="0"/>
              <a:t>series of small, jerky movements of the eyes when changing focus from one point to another</a:t>
            </a:r>
            <a:r>
              <a:rPr lang="en-US" dirty="0" smtClean="0"/>
              <a:t>.”	</a:t>
            </a:r>
          </a:p>
          <a:p>
            <a:r>
              <a:rPr lang="en-US" dirty="0" smtClean="0"/>
              <a:t>I.e., the conscious experience “seems to be” one of continuity</a:t>
            </a:r>
          </a:p>
          <a:p>
            <a:pPr lvl="1"/>
            <a:r>
              <a:rPr lang="en-US" dirty="0"/>
              <a:t>w</a:t>
            </a:r>
            <a:r>
              <a:rPr lang="en-US" dirty="0" smtClean="0"/>
              <a:t>hile the “real” physiological process is discontinuous</a:t>
            </a:r>
          </a:p>
          <a:p>
            <a:pPr lvl="1"/>
            <a:r>
              <a:rPr lang="en-US" dirty="0" smtClean="0"/>
              <a:t>And so consciousness itself, Dennett would argue, is </a:t>
            </a:r>
            <a:r>
              <a:rPr lang="en-US" i="1" dirty="0" smtClean="0"/>
              <a:t>actually</a:t>
            </a:r>
            <a:r>
              <a:rPr lang="en-US" dirty="0" smtClean="0"/>
              <a:t> discontinuous</a:t>
            </a:r>
            <a:endParaRPr lang="en-US" dirty="0"/>
          </a:p>
        </p:txBody>
      </p:sp>
      <p:sp>
        <p:nvSpPr>
          <p:cNvPr id="4" name="Slide Number Placeholder 3"/>
          <p:cNvSpPr>
            <a:spLocks noGrp="1"/>
          </p:cNvSpPr>
          <p:nvPr>
            <p:ph type="sldNum" sz="quarter" idx="12"/>
          </p:nvPr>
        </p:nvSpPr>
        <p:spPr/>
        <p:txBody>
          <a:bodyPr/>
          <a:lstStyle/>
          <a:p>
            <a:fld id="{A9C36265-CB14-41C3-BB4F-46C8A0D73DCE}" type="slidenum">
              <a:rPr lang="en-US" smtClean="0"/>
              <a:t>96</a:t>
            </a:fld>
            <a:endParaRPr lang="en-US"/>
          </a:p>
        </p:txBody>
      </p:sp>
    </p:spTree>
    <p:extLst>
      <p:ext uri="{BB962C8B-B14F-4D97-AF65-F5344CB8AC3E}">
        <p14:creationId xmlns:p14="http://schemas.microsoft.com/office/powerpoint/2010/main" val="190925735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Saccadic masking</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Saccadic masking</a:t>
            </a:r>
            <a:r>
              <a:rPr lang="en-US" dirty="0"/>
              <a:t>, also known as </a:t>
            </a:r>
            <a:r>
              <a:rPr lang="en-US" b="1" dirty="0"/>
              <a:t>(visual) saccadic suppression</a:t>
            </a:r>
            <a:r>
              <a:rPr lang="en-US" dirty="0"/>
              <a:t>, is the phenomenon in visual perception where the brain selectively blocks visual processing during eye movements in such a way that neither the motion of the eye (and subsequent motion blur of the image) nor the gap in visual perception is noticeable to the viewer.</a:t>
            </a:r>
          </a:p>
          <a:p>
            <a:r>
              <a:rPr lang="en-US" dirty="0"/>
              <a:t>The phenomenon was first described by Erdmann and Dodge in 1898</a:t>
            </a:r>
            <a:r>
              <a:rPr lang="en-US" dirty="0" smtClean="0"/>
              <a:t>, </a:t>
            </a:r>
            <a:r>
              <a:rPr lang="en-US" dirty="0"/>
              <a:t>when it was noticed during unrelated experiments that an observer could never see the motion of their own eyes. This can easily be duplicated by looking into a mirror, and looking from one eye to another. The eyes can never be observed in motion, yet an external observer clearly sees the motion of the eyes</a:t>
            </a:r>
            <a:r>
              <a:rPr lang="en-US" dirty="0" smtClean="0"/>
              <a:t>.</a:t>
            </a:r>
          </a:p>
          <a:p>
            <a:r>
              <a:rPr lang="en-US" dirty="0"/>
              <a:t>https://en.wikipedia.org/wiki/Saccadic_masking</a:t>
            </a:r>
          </a:p>
        </p:txBody>
      </p:sp>
      <p:sp>
        <p:nvSpPr>
          <p:cNvPr id="4" name="Slide Number Placeholder 3"/>
          <p:cNvSpPr>
            <a:spLocks noGrp="1"/>
          </p:cNvSpPr>
          <p:nvPr>
            <p:ph type="sldNum" sz="quarter" idx="12"/>
          </p:nvPr>
        </p:nvSpPr>
        <p:spPr/>
        <p:txBody>
          <a:bodyPr/>
          <a:lstStyle/>
          <a:p>
            <a:fld id="{A9C36265-CB14-41C3-BB4F-46C8A0D73DCE}" type="slidenum">
              <a:rPr lang="en-US" smtClean="0"/>
              <a:t>97</a:t>
            </a:fld>
            <a:endParaRPr lang="en-US"/>
          </a:p>
        </p:txBody>
      </p:sp>
    </p:spTree>
    <p:extLst>
      <p:ext uri="{BB962C8B-B14F-4D97-AF65-F5344CB8AC3E}">
        <p14:creationId xmlns:p14="http://schemas.microsoft.com/office/powerpoint/2010/main" val="217420551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hole in my face]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Consider this even more striking discontinuity, </a:t>
            </a:r>
          </a:p>
          <a:p>
            <a:pPr lvl="1"/>
            <a:r>
              <a:rPr lang="en-US" dirty="0" smtClean="0"/>
              <a:t>implied in the above in the distinction between what appears to me when I am looking at something and what appears to the other person who looks at me while am looking</a:t>
            </a:r>
          </a:p>
          <a:p>
            <a:pPr lvl="1"/>
            <a:r>
              <a:rPr lang="en-US" dirty="0" smtClean="0"/>
              <a:t>She, the outside observer, sees my eyes, </a:t>
            </a:r>
            <a:r>
              <a:rPr lang="en-US" i="1" dirty="0" smtClean="0"/>
              <a:t>but I don’t see them at all </a:t>
            </a:r>
            <a:r>
              <a:rPr lang="en-US" dirty="0" smtClean="0"/>
              <a:t>when I am seeing </a:t>
            </a:r>
            <a:endParaRPr lang="en-US" dirty="0"/>
          </a:p>
          <a:p>
            <a:r>
              <a:rPr lang="en-US" dirty="0"/>
              <a:t>Or: how I appear to myself in a mirror: I have eyes</a:t>
            </a:r>
          </a:p>
          <a:p>
            <a:pPr lvl="1"/>
            <a:r>
              <a:rPr lang="en-US" dirty="0"/>
              <a:t>And how I experience my own activity of looking at the mirror: through a seeming hole in my face!</a:t>
            </a:r>
          </a:p>
          <a:p>
            <a:r>
              <a:rPr lang="en-US" dirty="0" smtClean="0"/>
              <a:t>On this basis, Sartre </a:t>
            </a:r>
            <a:r>
              <a:rPr lang="en-US" dirty="0" err="1" smtClean="0"/>
              <a:t>phenomenologically</a:t>
            </a:r>
            <a:r>
              <a:rPr lang="en-US" dirty="0" smtClean="0"/>
              <a:t> distinguishes the “body for itself” from the “body for the other”</a:t>
            </a:r>
          </a:p>
          <a:p>
            <a:pPr lvl="1"/>
            <a:r>
              <a:rPr lang="en-US" dirty="0" smtClean="0"/>
              <a:t>How I experience my own body in my activity is radically different from </a:t>
            </a:r>
            <a:endParaRPr lang="en-US" dirty="0"/>
          </a:p>
          <a:p>
            <a:pPr lvl="1"/>
            <a:r>
              <a:rPr lang="en-US" dirty="0" smtClean="0"/>
              <a:t>how the outside observer sees it</a:t>
            </a:r>
          </a:p>
        </p:txBody>
      </p:sp>
      <p:sp>
        <p:nvSpPr>
          <p:cNvPr id="4" name="Slide Number Placeholder 3"/>
          <p:cNvSpPr>
            <a:spLocks noGrp="1"/>
          </p:cNvSpPr>
          <p:nvPr>
            <p:ph type="sldNum" sz="quarter" idx="12"/>
          </p:nvPr>
        </p:nvSpPr>
        <p:spPr/>
        <p:txBody>
          <a:bodyPr/>
          <a:lstStyle/>
          <a:p>
            <a:fld id="{A9C36265-CB14-41C3-BB4F-46C8A0D73DCE}" type="slidenum">
              <a:rPr lang="en-US" smtClean="0"/>
              <a:t>98</a:t>
            </a:fld>
            <a:endParaRPr lang="en-US"/>
          </a:p>
        </p:txBody>
      </p:sp>
    </p:spTree>
    <p:extLst>
      <p:ext uri="{BB962C8B-B14F-4D97-AF65-F5344CB8AC3E}">
        <p14:creationId xmlns:p14="http://schemas.microsoft.com/office/powerpoint/2010/main" val="382353129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stretch>
            <a:fillRect/>
          </a:stretch>
        </p:blipFill>
        <p:spPr>
          <a:xfrm>
            <a:off x="994180" y="-374227"/>
            <a:ext cx="10684365" cy="7986101"/>
          </a:xfrm>
          <a:prstGeom prst="rect">
            <a:avLst/>
          </a:prstGeom>
        </p:spPr>
      </p:pic>
      <p:sp>
        <p:nvSpPr>
          <p:cNvPr id="2" name="Slide Number Placeholder 1"/>
          <p:cNvSpPr>
            <a:spLocks noGrp="1"/>
          </p:cNvSpPr>
          <p:nvPr>
            <p:ph type="sldNum" sz="quarter" idx="12"/>
          </p:nvPr>
        </p:nvSpPr>
        <p:spPr/>
        <p:txBody>
          <a:bodyPr/>
          <a:lstStyle/>
          <a:p>
            <a:fld id="{A9C36265-CB14-41C3-BB4F-46C8A0D73DCE}" type="slidenum">
              <a:rPr lang="en-US" smtClean="0"/>
              <a:t>99</a:t>
            </a:fld>
            <a:endParaRPr lang="en-US"/>
          </a:p>
        </p:txBody>
      </p:sp>
    </p:spTree>
    <p:extLst>
      <p:ext uri="{BB962C8B-B14F-4D97-AF65-F5344CB8AC3E}">
        <p14:creationId xmlns:p14="http://schemas.microsoft.com/office/powerpoint/2010/main" val="25735016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10760</Words>
  <Application>Microsoft Office PowerPoint</Application>
  <PresentationFormat>Widescreen</PresentationFormat>
  <Paragraphs>948</Paragraphs>
  <Slides>128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128</vt:i4>
      </vt:variant>
    </vt:vector>
  </HeadingPairs>
  <TitlesOfParts>
    <vt:vector size="133" baseType="lpstr">
      <vt:lpstr>Arial</vt:lpstr>
      <vt:lpstr>Calibri</vt:lpstr>
      <vt:lpstr>Calibri Light</vt:lpstr>
      <vt:lpstr>Wingdings</vt:lpstr>
      <vt:lpstr>Office Theme</vt:lpstr>
      <vt:lpstr>Phenomenology Straight and Hetero</vt:lpstr>
      <vt:lpstr>Contrasting positions</vt:lpstr>
      <vt:lpstr>Is philosophy a science?</vt:lpstr>
      <vt:lpstr>Centered on consciousness</vt:lpstr>
      <vt:lpstr>Beginning with the later theory</vt:lpstr>
      <vt:lpstr>A Husserlian response</vt:lpstr>
      <vt:lpstr>What is at stake</vt:lpstr>
      <vt:lpstr>Which side do you prefer?</vt:lpstr>
      <vt:lpstr>The outside-in approach</vt:lpstr>
      <vt:lpstr>Bracketing the world</vt:lpstr>
      <vt:lpstr>Experts on what swims in the stream of consciousness </vt:lpstr>
      <vt:lpstr>Desk-thumping cacophony </vt:lpstr>
      <vt:lpstr>What we all agree on</vt:lpstr>
      <vt:lpstr>Different strokes</vt:lpstr>
      <vt:lpstr>Is introspection reliable?</vt:lpstr>
      <vt:lpstr>Seeing or theorizing?</vt:lpstr>
      <vt:lpstr>Basic points</vt:lpstr>
      <vt:lpstr>The time lag problem</vt:lpstr>
      <vt:lpstr>Error can creep in</vt:lpstr>
      <vt:lpstr>Standing on the bank of the stream</vt:lpstr>
      <vt:lpstr>Dressed up parrots?</vt:lpstr>
      <vt:lpstr>What is given as data?</vt:lpstr>
      <vt:lpstr>Intentional stance</vt:lpstr>
      <vt:lpstr>Fiction and reality</vt:lpstr>
      <vt:lpstr>Subjects are fictions</vt:lpstr>
      <vt:lpstr>[What is reading a novel?]</vt:lpstr>
      <vt:lpstr>[Reading a novel, watching a film]</vt:lpstr>
      <vt:lpstr>What they are really talking about?</vt:lpstr>
      <vt:lpstr>What it is like to be us</vt:lpstr>
      <vt:lpstr>Who is the authority regarding oneself?</vt:lpstr>
      <vt:lpstr>Multiple drafts theory of consciousness</vt:lpstr>
      <vt:lpstr>No finished draft</vt:lpstr>
      <vt:lpstr>Denying actuality is not a criticism</vt:lpstr>
      <vt:lpstr>A science of seemings</vt:lpstr>
      <vt:lpstr>Dennett’s points</vt:lpstr>
      <vt:lpstr>Phenomenology (capital P) is not introspective</vt:lpstr>
      <vt:lpstr>The method of purification</vt:lpstr>
      <vt:lpstr>Phenomenological reduction</vt:lpstr>
      <vt:lpstr>Cease positing the natural world</vt:lpstr>
      <vt:lpstr>Another realm of being</vt:lpstr>
      <vt:lpstr>Ontological independence of consciousness</vt:lpstr>
      <vt:lpstr>Consciousness in its purity</vt:lpstr>
      <vt:lpstr>A new consciousness within the old one</vt:lpstr>
      <vt:lpstr>Becoming attentive to consciousness itself</vt:lpstr>
      <vt:lpstr>Reflection and the phenomenological field</vt:lpstr>
      <vt:lpstr>First and second degree consciousness</vt:lpstr>
      <vt:lpstr>[Sartre on Counting cigarettes] </vt:lpstr>
      <vt:lpstr>[Pre-reflective self-consciousness and impure reflective consciousness of the ego]</vt:lpstr>
      <vt:lpstr>[Three stages of experience]</vt:lpstr>
      <vt:lpstr>[Heidegger: ready-to-hand and present-at-hand]</vt:lpstr>
      <vt:lpstr>[Reflecting on the difference between the two states]</vt:lpstr>
      <vt:lpstr>[Is Dennett a Phenomenologist?]</vt:lpstr>
      <vt:lpstr>The Ego is a being in the world</vt:lpstr>
      <vt:lpstr>Living our life, and reflecting on it</vt:lpstr>
      <vt:lpstr>Transcendence and immanence</vt:lpstr>
      <vt:lpstr>Internal perception</vt:lpstr>
      <vt:lpstr>Reflecting on an intention</vt:lpstr>
      <vt:lpstr>Two kinds of structures</vt:lpstr>
      <vt:lpstr>No time-lag</vt:lpstr>
      <vt:lpstr>Different forms of immanence</vt:lpstr>
      <vt:lpstr>Externality of heterophenomenology </vt:lpstr>
      <vt:lpstr>Examining phenomena, not events</vt:lpstr>
      <vt:lpstr>Two ways of being given</vt:lpstr>
      <vt:lpstr>Adumbrations and perspectives</vt:lpstr>
      <vt:lpstr>The adumbrations are not adumbrated</vt:lpstr>
      <vt:lpstr>Absolute and relative presentations</vt:lpstr>
      <vt:lpstr>Where is the purple cow?</vt:lpstr>
      <vt:lpstr>Confusing ontological categories</vt:lpstr>
      <vt:lpstr>Developing Phenomenological method</vt:lpstr>
      <vt:lpstr>Swimming along in consciousness</vt:lpstr>
      <vt:lpstr>PowerPoint Presentation</vt:lpstr>
      <vt:lpstr>Room for doubt?</vt:lpstr>
      <vt:lpstr>How it seems to me now </vt:lpstr>
      <vt:lpstr>Can we be certain of Phenomenology?</vt:lpstr>
      <vt:lpstr>Reflection reveals what is there already</vt:lpstr>
      <vt:lpstr>I don’t totally change what I reflect upon</vt:lpstr>
      <vt:lpstr>Dennett-like arguments in Husserl’s day</vt:lpstr>
      <vt:lpstr>The effect of the reflection cannot be factored out</vt:lpstr>
      <vt:lpstr>Was that a book I was holding a second ago? (I ask while holding a book)</vt:lpstr>
      <vt:lpstr>Knowledge of essences</vt:lpstr>
      <vt:lpstr>Not about establishing existences</vt:lpstr>
      <vt:lpstr>Eidetic [ideal] findings</vt:lpstr>
      <vt:lpstr>Self-refutation</vt:lpstr>
      <vt:lpstr>Does he doubt that he doubts?</vt:lpstr>
      <vt:lpstr>How does he know about lived experience?</vt:lpstr>
      <vt:lpstr>Reflective knowledge of the two mental states is presupposed to the argument</vt:lpstr>
      <vt:lpstr>PowerPoint Presentation</vt:lpstr>
      <vt:lpstr>Is psychology possible?</vt:lpstr>
      <vt:lpstr>Psychology and Phenomenology</vt:lpstr>
      <vt:lpstr>Desk-thumping cacophony?</vt:lpstr>
      <vt:lpstr>Is Phenomenology just bluffing?</vt:lpstr>
      <vt:lpstr>Back to Dennett:  can he reply to Husserl’s reply to Watt?</vt:lpstr>
      <vt:lpstr>If Phenomenology is supposed to be like geometry, who cares?</vt:lpstr>
      <vt:lpstr>Is your consciousness in your head?</vt:lpstr>
      <vt:lpstr>Is there more to be said about consciousness?</vt:lpstr>
      <vt:lpstr>Conscious experience seems to be continuous while the physiology is discontinuous</vt:lpstr>
      <vt:lpstr>Saccadic masking</vt:lpstr>
      <vt:lpstr>[The hole in my face]</vt:lpstr>
      <vt:lpstr>PowerPoint Presentation</vt:lpstr>
      <vt:lpstr>[Saccadic masking, interpreted phenomenologically]</vt:lpstr>
      <vt:lpstr>[Two radically different perspectives]</vt:lpstr>
      <vt:lpstr>[Recall James on two concepts of mind/body correlation</vt:lpstr>
      <vt:lpstr>[You have faces; I don’t]</vt:lpstr>
      <vt:lpstr>PowerPoint Presentation</vt:lpstr>
      <vt:lpstr>Mind/body mismatch</vt:lpstr>
      <vt:lpstr>Phenomenology and the flow of seemings</vt:lpstr>
      <vt:lpstr>[The natural attitude]</vt:lpstr>
      <vt:lpstr>Is “reflection” “introspection”?</vt:lpstr>
      <vt:lpstr>The remembered remembering</vt:lpstr>
      <vt:lpstr>What I can be wrong about</vt:lpstr>
      <vt:lpstr>Presence and absence</vt:lpstr>
      <vt:lpstr>The present past</vt:lpstr>
      <vt:lpstr>[Pierre is not there— examined Phenomenologically]</vt:lpstr>
      <vt:lpstr>Dennett’s absurdity</vt:lpstr>
      <vt:lpstr>Reflecting on the denizens of the stream of consciousnesss</vt:lpstr>
      <vt:lpstr>Dennett’s deeper skepticism</vt:lpstr>
      <vt:lpstr>Where did the stream go?</vt:lpstr>
      <vt:lpstr>Dennett overdoes it</vt:lpstr>
      <vt:lpstr>Dennett is a Phenomenologist! (capital P)</vt:lpstr>
      <vt:lpstr>The difference is stark</vt:lpstr>
      <vt:lpstr>Does Husserl reply to Dennett’s main concern?</vt:lpstr>
      <vt:lpstr>Husserl’s question to Dennett</vt:lpstr>
      <vt:lpstr>[The “great deception of sense”]</vt:lpstr>
      <vt:lpstr>Existential ontology</vt:lpstr>
      <vt:lpstr>Stingy and generous </vt:lpstr>
      <vt:lpstr>Applying the intentional stance to the heterophenomenologist</vt:lpstr>
      <vt:lpstr>Seeing myself on the MRI screen</vt:lpstr>
      <vt:lpstr>Looking outside the skull </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Phenomenology Straight and Hetero</dc:title>
  <dc:creator>Lawler, James</dc:creator>
  <cp:lastModifiedBy>Lawler, James</cp:lastModifiedBy>
  <cp:revision>145</cp:revision>
  <dcterms:created xsi:type="dcterms:W3CDTF">2017-08-20T20:00:56Z</dcterms:created>
  <dcterms:modified xsi:type="dcterms:W3CDTF">2018-03-26T21:09:00Z</dcterms:modified>
</cp:coreProperties>
</file>