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0" r:id="rId1"/>
  </p:sldMasterIdLst>
  <p:notesMasterIdLst>
    <p:notesMasterId r:id="rId120"/>
  </p:notesMasterIdLst>
  <p:sldIdLst>
    <p:sldId id="256" r:id="rId2"/>
    <p:sldId id="257" r:id="rId3"/>
    <p:sldId id="259" r:id="rId4"/>
    <p:sldId id="260" r:id="rId5"/>
    <p:sldId id="273" r:id="rId6"/>
    <p:sldId id="261" r:id="rId7"/>
    <p:sldId id="262" r:id="rId8"/>
    <p:sldId id="258" r:id="rId9"/>
    <p:sldId id="263" r:id="rId10"/>
    <p:sldId id="264" r:id="rId11"/>
    <p:sldId id="265" r:id="rId12"/>
    <p:sldId id="266" r:id="rId13"/>
    <p:sldId id="267" r:id="rId14"/>
    <p:sldId id="268" r:id="rId15"/>
    <p:sldId id="269" r:id="rId16"/>
    <p:sldId id="270" r:id="rId17"/>
    <p:sldId id="363" r:id="rId18"/>
    <p:sldId id="272" r:id="rId19"/>
    <p:sldId id="274" r:id="rId20"/>
    <p:sldId id="366" r:id="rId21"/>
    <p:sldId id="299" r:id="rId22"/>
    <p:sldId id="275" r:id="rId23"/>
    <p:sldId id="276" r:id="rId24"/>
    <p:sldId id="277" r:id="rId25"/>
    <p:sldId id="278" r:id="rId26"/>
    <p:sldId id="279" r:id="rId27"/>
    <p:sldId id="280" r:id="rId28"/>
    <p:sldId id="281" r:id="rId29"/>
    <p:sldId id="282" r:id="rId30"/>
    <p:sldId id="283" r:id="rId31"/>
    <p:sldId id="284" r:id="rId32"/>
    <p:sldId id="285" r:id="rId33"/>
    <p:sldId id="287" r:id="rId34"/>
    <p:sldId id="286" r:id="rId35"/>
    <p:sldId id="288" r:id="rId36"/>
    <p:sldId id="289" r:id="rId37"/>
    <p:sldId id="300" r:id="rId38"/>
    <p:sldId id="290" r:id="rId39"/>
    <p:sldId id="291" r:id="rId40"/>
    <p:sldId id="292" r:id="rId41"/>
    <p:sldId id="301" r:id="rId42"/>
    <p:sldId id="293" r:id="rId43"/>
    <p:sldId id="364" r:id="rId44"/>
    <p:sldId id="294" r:id="rId45"/>
    <p:sldId id="295" r:id="rId46"/>
    <p:sldId id="296" r:id="rId47"/>
    <p:sldId id="302" r:id="rId48"/>
    <p:sldId id="297" r:id="rId49"/>
    <p:sldId id="298" r:id="rId50"/>
    <p:sldId id="303" r:id="rId51"/>
    <p:sldId id="365" r:id="rId52"/>
    <p:sldId id="304" r:id="rId53"/>
    <p:sldId id="305" r:id="rId54"/>
    <p:sldId id="306" r:id="rId55"/>
    <p:sldId id="307" r:id="rId56"/>
    <p:sldId id="308" r:id="rId57"/>
    <p:sldId id="317" r:id="rId58"/>
    <p:sldId id="368" r:id="rId59"/>
    <p:sldId id="309" r:id="rId60"/>
    <p:sldId id="310" r:id="rId61"/>
    <p:sldId id="311" r:id="rId62"/>
    <p:sldId id="312" r:id="rId63"/>
    <p:sldId id="313" r:id="rId64"/>
    <p:sldId id="314" r:id="rId65"/>
    <p:sldId id="319" r:id="rId66"/>
    <p:sldId id="320" r:id="rId67"/>
    <p:sldId id="321" r:id="rId68"/>
    <p:sldId id="318" r:id="rId69"/>
    <p:sldId id="322" r:id="rId70"/>
    <p:sldId id="323" r:id="rId71"/>
    <p:sldId id="324" r:id="rId72"/>
    <p:sldId id="325" r:id="rId73"/>
    <p:sldId id="330" r:id="rId74"/>
    <p:sldId id="331" r:id="rId75"/>
    <p:sldId id="332" r:id="rId76"/>
    <p:sldId id="326" r:id="rId77"/>
    <p:sldId id="327" r:id="rId78"/>
    <p:sldId id="328" r:id="rId79"/>
    <p:sldId id="369" r:id="rId80"/>
    <p:sldId id="329" r:id="rId81"/>
    <p:sldId id="333" r:id="rId82"/>
    <p:sldId id="334" r:id="rId83"/>
    <p:sldId id="335" r:id="rId84"/>
    <p:sldId id="336" r:id="rId85"/>
    <p:sldId id="337" r:id="rId86"/>
    <p:sldId id="338" r:id="rId87"/>
    <p:sldId id="339" r:id="rId88"/>
    <p:sldId id="340" r:id="rId89"/>
    <p:sldId id="370" r:id="rId90"/>
    <p:sldId id="341" r:id="rId91"/>
    <p:sldId id="342" r:id="rId92"/>
    <p:sldId id="343" r:id="rId93"/>
    <p:sldId id="344" r:id="rId94"/>
    <p:sldId id="367" r:id="rId95"/>
    <p:sldId id="345" r:id="rId96"/>
    <p:sldId id="371" r:id="rId97"/>
    <p:sldId id="346" r:id="rId98"/>
    <p:sldId id="347" r:id="rId99"/>
    <p:sldId id="348" r:id="rId100"/>
    <p:sldId id="349" r:id="rId101"/>
    <p:sldId id="350" r:id="rId102"/>
    <p:sldId id="351" r:id="rId103"/>
    <p:sldId id="352" r:id="rId104"/>
    <p:sldId id="372" r:id="rId105"/>
    <p:sldId id="373" r:id="rId106"/>
    <p:sldId id="374" r:id="rId107"/>
    <p:sldId id="375" r:id="rId108"/>
    <p:sldId id="353" r:id="rId109"/>
    <p:sldId id="354" r:id="rId110"/>
    <p:sldId id="376" r:id="rId111"/>
    <p:sldId id="355" r:id="rId112"/>
    <p:sldId id="356" r:id="rId113"/>
    <p:sldId id="357" r:id="rId114"/>
    <p:sldId id="358" r:id="rId115"/>
    <p:sldId id="359" r:id="rId116"/>
    <p:sldId id="360" r:id="rId117"/>
    <p:sldId id="361" r:id="rId118"/>
    <p:sldId id="362" r:id="rId1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1FCF40-86D1-40B8-81D1-FEDB76160D2B}" type="datetimeFigureOut">
              <a:rPr lang="en-US" smtClean="0"/>
              <a:t>3/6/2018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FD29E5-8F73-42B6-8218-F48CEFCA8BE1}" type="slidenum">
              <a:rPr lang="en-US" smtClean="0"/>
              <a:t>‹#›</a:t>
            </a:fld>
            <a:endParaRPr lang="en-US"/>
          </a:p>
        </p:txBody>
      </p:sp>
    </p:spTree>
    <p:extLst>
      <p:ext uri="{BB962C8B-B14F-4D97-AF65-F5344CB8AC3E}">
        <p14:creationId xmlns:p14="http://schemas.microsoft.com/office/powerpoint/2010/main" val="322823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A844FC5-27A0-4A3E-B014-18394C44969D}" type="slidenum">
              <a:rPr lang="en-US" altLang="en-US"/>
              <a:pPr/>
              <a:t>104</a:t>
            </a:fld>
            <a:endParaRPr lang="en-US" alt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096389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B432A24-2A3B-42D8-AC08-C12779A72C33}" type="slidenum">
              <a:rPr lang="en-US" altLang="en-US"/>
              <a:pPr/>
              <a:t>105</a:t>
            </a:fld>
            <a:endParaRPr lang="en-US" alt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621218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A580AA-B704-4F13-AAC1-937B7478E650}" type="slidenum">
              <a:rPr lang="en-US" altLang="en-US"/>
              <a:pPr/>
              <a:t>106</a:t>
            </a:fld>
            <a:endParaRPr lang="en-US" alt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684382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AA9280-8A29-4782-BC9C-456713644D91}" type="slidenum">
              <a:rPr lang="en-US" altLang="en-US"/>
              <a:pPr/>
              <a:t>107</a:t>
            </a:fld>
            <a:endParaRPr lang="en-US" alt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78855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AA86A7F-3161-4C83-BD9A-44722CE25F80}" type="datetime1">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83568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0526FB-43EC-4EAD-BF1E-ECD78E1210E7}" type="datetime1">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1439468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0030B9-3E70-49AB-A448-EE244124973F}" type="datetime1">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4211402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CD515E2-F58E-4F41-BFA3-EB1BF0DA35B2}" type="datetime1">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3224950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34E2C5-C058-45E8-9BEC-B25BC7EB6CA0}" type="datetime1">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21717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3A3184-1647-4D62-9BF2-269B5798B4A8}" type="datetime1">
              <a:rPr lang="en-US" smtClean="0"/>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3814346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04E57E-46A1-45D8-9AC1-F1EC1465CE44}" type="datetime1">
              <a:rPr lang="en-US" smtClean="0"/>
              <a:t>3/6/2018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2607296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14A48E-12C5-4FF2-80BF-447CE49E3BAA}" type="datetime1">
              <a:rPr lang="en-US" smtClean="0"/>
              <a:t>3/6/2018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2351400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3438C6-25B9-4DBC-9867-3678226C8BEF}" type="datetime1">
              <a:rPr lang="en-US" smtClean="0"/>
              <a:t>3/6/2018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735272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B2425F3-D739-4546-BCAE-91739AD79CE8}" type="datetime1">
              <a:rPr lang="en-US" smtClean="0"/>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303268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D3C9B41-6B68-4DD7-BC98-E4A87B25AF99}" type="datetime1">
              <a:rPr lang="en-US" smtClean="0"/>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F46FF3-2032-4ACA-99C8-3B2EB1C4F133}" type="slidenum">
              <a:rPr lang="en-US" smtClean="0"/>
              <a:t>‹#›</a:t>
            </a:fld>
            <a:endParaRPr lang="en-US"/>
          </a:p>
        </p:txBody>
      </p:sp>
    </p:spTree>
    <p:extLst>
      <p:ext uri="{BB962C8B-B14F-4D97-AF65-F5344CB8AC3E}">
        <p14:creationId xmlns:p14="http://schemas.microsoft.com/office/powerpoint/2010/main" val="2745921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64A396-E284-447B-9A73-CA1494894506}" type="datetime1">
              <a:rPr lang="en-US" smtClean="0"/>
              <a:t>3/6/2018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F46FF3-2032-4ACA-99C8-3B2EB1C4F133}" type="slidenum">
              <a:rPr lang="en-US" smtClean="0"/>
              <a:t>‹#›</a:t>
            </a:fld>
            <a:endParaRPr lang="en-US"/>
          </a:p>
        </p:txBody>
      </p:sp>
    </p:spTree>
    <p:extLst>
      <p:ext uri="{BB962C8B-B14F-4D97-AF65-F5344CB8AC3E}">
        <p14:creationId xmlns:p14="http://schemas.microsoft.com/office/powerpoint/2010/main" val="3894606707"/>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plato.stanford.edu/entries/sellar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hyperlink" Target="http://nietzsche.holtof.com/Nietzsche_various/on_truth_and_lies.htm"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On the Analytic-Continental Divide in Philosophy</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Nietzsche’s Lying Truth,</a:t>
            </a:r>
          </a:p>
          <a:p>
            <a:r>
              <a:rPr lang="en-US" dirty="0" smtClean="0"/>
              <a:t>Heidegger’s Speaking Language,</a:t>
            </a:r>
          </a:p>
          <a:p>
            <a:r>
              <a:rPr lang="en-US" dirty="0" smtClean="0"/>
              <a:t>And Philosophy</a:t>
            </a:r>
          </a:p>
          <a:p>
            <a:r>
              <a:rPr lang="en-US" i="1" dirty="0" smtClean="0"/>
              <a:t>--Babette E. </a:t>
            </a:r>
            <a:r>
              <a:rPr lang="en-US" i="1" dirty="0" err="1" smtClean="0"/>
              <a:t>Babich</a:t>
            </a:r>
            <a:endParaRPr lang="en-US" i="1" dirty="0"/>
          </a:p>
        </p:txBody>
      </p:sp>
      <p:sp>
        <p:nvSpPr>
          <p:cNvPr id="4" name="Slide Number Placeholder 3"/>
          <p:cNvSpPr>
            <a:spLocks noGrp="1"/>
          </p:cNvSpPr>
          <p:nvPr>
            <p:ph type="sldNum" sz="quarter" idx="12"/>
          </p:nvPr>
        </p:nvSpPr>
        <p:spPr/>
        <p:txBody>
          <a:bodyPr/>
          <a:lstStyle/>
          <a:p>
            <a:fld id="{3EF46FF3-2032-4ACA-99C8-3B2EB1C4F133}" type="slidenum">
              <a:rPr lang="en-US" smtClean="0"/>
              <a:t>1</a:t>
            </a:fld>
            <a:endParaRPr lang="en-US"/>
          </a:p>
        </p:txBody>
      </p:sp>
    </p:spTree>
    <p:extLst>
      <p:ext uri="{BB962C8B-B14F-4D97-AF65-F5344CB8AC3E}">
        <p14:creationId xmlns:p14="http://schemas.microsoft.com/office/powerpoint/2010/main" val="2091437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construction of the technological universe</a:t>
            </a:r>
            <a:endParaRPr lang="en-US" dirty="0"/>
          </a:p>
        </p:txBody>
      </p:sp>
      <p:sp>
        <p:nvSpPr>
          <p:cNvPr id="3" name="Content Placeholder 2"/>
          <p:cNvSpPr>
            <a:spLocks noGrp="1"/>
          </p:cNvSpPr>
          <p:nvPr>
            <p:ph idx="1"/>
          </p:nvPr>
        </p:nvSpPr>
        <p:spPr/>
        <p:txBody>
          <a:bodyPr/>
          <a:lstStyle/>
          <a:p>
            <a:r>
              <a:rPr lang="en-US" dirty="0" smtClean="0"/>
              <a:t>“In many places, above all in the Anglo-Saxon countries, logistics is today considered the only possible form of strict philosophy, because its result and procedures yield an assured profit for the construction of the technological universe. In America and elsewhere, logistics as the only proper philosophy of the future is thus beginning today to seize power over the intellectual world.” (Heidegger)</a:t>
            </a:r>
          </a:p>
          <a:p>
            <a:r>
              <a:rPr lang="en-US" dirty="0" smtClean="0"/>
              <a:t>The sciences “are always in the dark about the origin of their own nature.”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10</a:t>
            </a:fld>
            <a:endParaRPr lang="en-US"/>
          </a:p>
        </p:txBody>
      </p:sp>
    </p:spTree>
    <p:extLst>
      <p:ext uri="{BB962C8B-B14F-4D97-AF65-F5344CB8AC3E}">
        <p14:creationId xmlns:p14="http://schemas.microsoft.com/office/powerpoint/2010/main" val="246238080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Analyzing what everyone knows</a:t>
            </a:r>
            <a:endParaRPr lang="en-US" dirty="0"/>
          </a:p>
        </p:txBody>
      </p:sp>
      <p:sp>
        <p:nvSpPr>
          <p:cNvPr id="3" name="Content Placeholder 2"/>
          <p:cNvSpPr>
            <a:spLocks noGrp="1"/>
          </p:cNvSpPr>
          <p:nvPr>
            <p:ph idx="1"/>
          </p:nvPr>
        </p:nvSpPr>
        <p:spPr>
          <a:xfrm>
            <a:off x="838200" y="1825625"/>
            <a:ext cx="10515600" cy="4351338"/>
          </a:xfrm>
        </p:spPr>
        <p:txBody>
          <a:bodyPr>
            <a:normAutofit lnSpcReduction="10000"/>
          </a:bodyPr>
          <a:lstStyle/>
          <a:p>
            <a:r>
              <a:rPr lang="en-US" dirty="0" smtClean="0"/>
              <a:t>What does love mean?</a:t>
            </a:r>
          </a:p>
          <a:p>
            <a:pPr lvl="1"/>
            <a:r>
              <a:rPr lang="en-US" dirty="0" smtClean="0"/>
              <a:t>Analysts write large books on this subject, </a:t>
            </a:r>
            <a:endParaRPr lang="en-US" dirty="0"/>
          </a:p>
          <a:p>
            <a:pPr lvl="1"/>
            <a:r>
              <a:rPr lang="en-US" dirty="0" err="1" smtClean="0"/>
              <a:t>redescribing</a:t>
            </a:r>
            <a:r>
              <a:rPr lang="en-US" dirty="0" smtClean="0"/>
              <a:t> and requalifying love to death</a:t>
            </a:r>
          </a:p>
          <a:p>
            <a:r>
              <a:rPr lang="en-US" dirty="0" smtClean="0"/>
              <a:t>But never enquiring about the nature of love</a:t>
            </a:r>
          </a:p>
          <a:p>
            <a:pPr lvl="1"/>
            <a:r>
              <a:rPr lang="en-US" dirty="0"/>
              <a:t>b</a:t>
            </a:r>
            <a:r>
              <a:rPr lang="en-US" dirty="0" smtClean="0"/>
              <a:t>ut rather what everyone already knows</a:t>
            </a:r>
          </a:p>
          <a:p>
            <a:pPr lvl="1"/>
            <a:r>
              <a:rPr lang="en-US" dirty="0"/>
              <a:t>o</a:t>
            </a:r>
            <a:r>
              <a:rPr lang="en-US" dirty="0" smtClean="0"/>
              <a:t>r what the author thinks he knows about love, redefined and analyzed</a:t>
            </a:r>
          </a:p>
          <a:p>
            <a:r>
              <a:rPr lang="en-US" dirty="0"/>
              <a:t>But not everyone knows what love is</a:t>
            </a:r>
          </a:p>
          <a:p>
            <a:pPr lvl="1"/>
            <a:r>
              <a:rPr lang="en-US" dirty="0"/>
              <a:t>m</a:t>
            </a:r>
            <a:r>
              <a:rPr lang="en-US" dirty="0" smtClean="0"/>
              <a:t>uch </a:t>
            </a:r>
            <a:r>
              <a:rPr lang="en-US" dirty="0"/>
              <a:t>less how to </a:t>
            </a:r>
            <a:r>
              <a:rPr lang="en-US" dirty="0" smtClean="0"/>
              <a:t>love</a:t>
            </a:r>
            <a:r>
              <a:rPr lang="en-US" dirty="0"/>
              <a:t> </a:t>
            </a:r>
          </a:p>
          <a:p>
            <a:pPr lvl="1"/>
            <a:r>
              <a:rPr lang="en-US" dirty="0" smtClean="0"/>
              <a:t>Nietzsche: we must </a:t>
            </a:r>
            <a:r>
              <a:rPr lang="en-US" i="1" dirty="0" smtClean="0"/>
              <a:t>learn</a:t>
            </a:r>
            <a:r>
              <a:rPr lang="en-US" dirty="0" smtClean="0"/>
              <a:t> how to love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100</a:t>
            </a:fld>
            <a:endParaRPr lang="en-US"/>
          </a:p>
        </p:txBody>
      </p:sp>
    </p:spTree>
    <p:extLst>
      <p:ext uri="{BB962C8B-B14F-4D97-AF65-F5344CB8AC3E}">
        <p14:creationId xmlns:p14="http://schemas.microsoft.com/office/powerpoint/2010/main" val="199476425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work of love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Is love</a:t>
            </a:r>
          </a:p>
          <a:p>
            <a:pPr lvl="1"/>
            <a:r>
              <a:rPr lang="en-US" dirty="0"/>
              <a:t>a</a:t>
            </a:r>
            <a:r>
              <a:rPr lang="en-US" dirty="0" smtClean="0"/>
              <a:t>bundance and generosity</a:t>
            </a:r>
          </a:p>
          <a:p>
            <a:pPr lvl="1"/>
            <a:r>
              <a:rPr lang="en-US" dirty="0"/>
              <a:t>f</a:t>
            </a:r>
            <a:r>
              <a:rPr lang="en-US" dirty="0" smtClean="0"/>
              <a:t>orbearance and gratitude</a:t>
            </a:r>
          </a:p>
          <a:p>
            <a:pPr lvl="1"/>
            <a:r>
              <a:rPr lang="en-US" dirty="0"/>
              <a:t>d</a:t>
            </a:r>
            <a:r>
              <a:rPr lang="en-US" dirty="0" smtClean="0"/>
              <a:t>ifferent for a child or parent, for a man or a woman</a:t>
            </a:r>
          </a:p>
          <a:p>
            <a:r>
              <a:rPr lang="en-US" dirty="0" smtClean="0"/>
              <a:t>To begin to ask about love </a:t>
            </a:r>
          </a:p>
          <a:p>
            <a:pPr lvl="1"/>
            <a:r>
              <a:rPr lang="en-US" dirty="0"/>
              <a:t>r</a:t>
            </a:r>
            <a:r>
              <a:rPr lang="en-US" dirty="0" smtClean="0"/>
              <a:t>equires all the </a:t>
            </a:r>
            <a:r>
              <a:rPr lang="en-US" dirty="0" err="1" smtClean="0"/>
              <a:t>unclarity</a:t>
            </a:r>
            <a:r>
              <a:rPr lang="en-US" dirty="0" smtClean="0"/>
              <a:t> and paradox of love itself</a:t>
            </a:r>
          </a:p>
          <a:p>
            <a:pPr lvl="1"/>
            <a:r>
              <a:rPr lang="en-US" dirty="0" smtClean="0"/>
              <a:t>=the “work of love”</a:t>
            </a:r>
          </a:p>
          <a:p>
            <a:r>
              <a:rPr lang="en-US" dirty="0" smtClean="0"/>
              <a:t>A definition that fails to grasp the paradoxical nature of love</a:t>
            </a:r>
          </a:p>
          <a:p>
            <a:pPr lvl="1"/>
            <a:r>
              <a:rPr lang="en-US" dirty="0"/>
              <a:t>d</a:t>
            </a:r>
            <a:r>
              <a:rPr lang="en-US" dirty="0" smtClean="0"/>
              <a:t>oes not even begin to think about it</a:t>
            </a:r>
          </a:p>
          <a:p>
            <a:pPr lvl="1"/>
            <a:r>
              <a:rPr lang="en-US" dirty="0" smtClean="0"/>
              <a:t>much less to think philosophically</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101</a:t>
            </a:fld>
            <a:endParaRPr lang="en-US"/>
          </a:p>
        </p:txBody>
      </p:sp>
    </p:spTree>
    <p:extLst>
      <p:ext uri="{BB962C8B-B14F-4D97-AF65-F5344CB8AC3E}">
        <p14:creationId xmlns:p14="http://schemas.microsoft.com/office/powerpoint/2010/main" val="228494985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Thinking about God</a:t>
            </a:r>
            <a:endParaRPr lang="en-US" dirty="0"/>
          </a:p>
        </p:txBody>
      </p:sp>
      <p:sp>
        <p:nvSpPr>
          <p:cNvPr id="3" name="Content Placeholder 2"/>
          <p:cNvSpPr>
            <a:spLocks noGrp="1"/>
          </p:cNvSpPr>
          <p:nvPr>
            <p:ph idx="1"/>
          </p:nvPr>
        </p:nvSpPr>
        <p:spPr/>
        <p:txBody>
          <a:bodyPr/>
          <a:lstStyle/>
          <a:p>
            <a:r>
              <a:rPr lang="en-US" dirty="0" smtClean="0"/>
              <a:t>The meaning of God</a:t>
            </a:r>
          </a:p>
          <a:p>
            <a:pPr lvl="1"/>
            <a:r>
              <a:rPr lang="en-US" dirty="0" smtClean="0"/>
              <a:t>A being defined as utterly beyond human comprehension</a:t>
            </a:r>
          </a:p>
          <a:p>
            <a:pPr lvl="1"/>
            <a:r>
              <a:rPr lang="en-US" dirty="0" smtClean="0"/>
              <a:t>A being greater than which is not to be imagined</a:t>
            </a:r>
          </a:p>
          <a:p>
            <a:pPr lvl="2"/>
            <a:r>
              <a:rPr lang="en-US" dirty="0" smtClean="0"/>
              <a:t>[Sartre: “the human being is the desire to be God”]</a:t>
            </a:r>
          </a:p>
          <a:p>
            <a:pPr lvl="1"/>
            <a:r>
              <a:rPr lang="en-US" dirty="0" smtClean="0"/>
              <a:t>An infinite, omnipotent, self-caused creator of the world and everything in it</a:t>
            </a:r>
          </a:p>
          <a:p>
            <a:r>
              <a:rPr lang="en-US" dirty="0" smtClean="0"/>
              <a:t>Can we think of this?</a:t>
            </a:r>
          </a:p>
          <a:p>
            <a:pPr lvl="1"/>
            <a:r>
              <a:rPr lang="en-US" dirty="0" smtClean="0"/>
              <a:t>What are we thinking when we do?</a:t>
            </a:r>
          </a:p>
          <a:p>
            <a:pPr lvl="1"/>
            <a:r>
              <a:rPr lang="en-US" dirty="0" smtClean="0"/>
              <a:t>How can we know something we cannot know</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102</a:t>
            </a:fld>
            <a:endParaRPr lang="en-US"/>
          </a:p>
        </p:txBody>
      </p:sp>
    </p:spTree>
    <p:extLst>
      <p:ext uri="{BB962C8B-B14F-4D97-AF65-F5344CB8AC3E}">
        <p14:creationId xmlns:p14="http://schemas.microsoft.com/office/powerpoint/2010/main" val="17869688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Monotone theism</a:t>
            </a:r>
            <a:endParaRPr lang="en-US" dirty="0"/>
          </a:p>
        </p:txBody>
      </p:sp>
      <p:sp>
        <p:nvSpPr>
          <p:cNvPr id="3" name="Content Placeholder 2"/>
          <p:cNvSpPr>
            <a:spLocks noGrp="1"/>
          </p:cNvSpPr>
          <p:nvPr>
            <p:ph idx="1"/>
          </p:nvPr>
        </p:nvSpPr>
        <p:spPr/>
        <p:txBody>
          <a:bodyPr/>
          <a:lstStyle/>
          <a:p>
            <a:r>
              <a:rPr lang="en-US" dirty="0" smtClean="0"/>
              <a:t>Or is our monotheistic thought of God</a:t>
            </a:r>
          </a:p>
          <a:p>
            <a:pPr lvl="1"/>
            <a:r>
              <a:rPr lang="en-US" dirty="0"/>
              <a:t>t</a:t>
            </a:r>
            <a:r>
              <a:rPr lang="en-US" dirty="0" smtClean="0"/>
              <a:t>he de-deification of a god-filled world</a:t>
            </a:r>
          </a:p>
          <a:p>
            <a:pPr lvl="1"/>
            <a:r>
              <a:rPr lang="en-US" dirty="0"/>
              <a:t>a</a:t>
            </a:r>
            <a:r>
              <a:rPr lang="en-US" dirty="0" smtClean="0"/>
              <a:t> “</a:t>
            </a:r>
            <a:r>
              <a:rPr lang="en-US" dirty="0" err="1" smtClean="0"/>
              <a:t>monotono</a:t>
            </a:r>
            <a:r>
              <a:rPr lang="en-US" dirty="0" smtClean="0"/>
              <a:t>-theism” (Nietzsche)</a:t>
            </a:r>
          </a:p>
          <a:p>
            <a:r>
              <a:rPr lang="en-US" dirty="0"/>
              <a:t>l</a:t>
            </a:r>
            <a:r>
              <a:rPr lang="en-US" dirty="0" smtClean="0"/>
              <a:t>ittle better than, and on the way to</a:t>
            </a:r>
          </a:p>
          <a:p>
            <a:pPr lvl="1"/>
            <a:r>
              <a:rPr lang="en-US" dirty="0"/>
              <a:t>t</a:t>
            </a:r>
            <a:r>
              <a:rPr lang="en-US" dirty="0" smtClean="0"/>
              <a:t>he disenchanted world of science</a:t>
            </a:r>
          </a:p>
          <a:p>
            <a:pPr lvl="1"/>
            <a:r>
              <a:rPr lang="en-US" dirty="0"/>
              <a:t>r</a:t>
            </a:r>
            <a:r>
              <a:rPr lang="en-US" dirty="0" smtClean="0"/>
              <a:t>eplacing the divinity of the world with a singularity at the beginning</a:t>
            </a:r>
          </a:p>
          <a:p>
            <a:pPr lvl="1"/>
            <a:r>
              <a:rPr lang="en-US" dirty="0" smtClean="0"/>
              <a:t>A “big bang” (the boy scientist’s idea of God)</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103</a:t>
            </a:fld>
            <a:endParaRPr lang="en-US"/>
          </a:p>
        </p:txBody>
      </p:sp>
    </p:spTree>
    <p:extLst>
      <p:ext uri="{BB962C8B-B14F-4D97-AF65-F5344CB8AC3E}">
        <p14:creationId xmlns:p14="http://schemas.microsoft.com/office/powerpoint/2010/main" val="286914923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normAutofit/>
          </a:bodyPr>
          <a:lstStyle/>
          <a:p>
            <a:pPr eaLnBrk="1" hangingPunct="1"/>
            <a:r>
              <a:rPr lang="en-US" altLang="en-US" dirty="0" smtClean="0"/>
              <a:t>[Heidegger on Plato and Christianity]</a:t>
            </a:r>
          </a:p>
        </p:txBody>
      </p:sp>
      <p:sp>
        <p:nvSpPr>
          <p:cNvPr id="4099" name="Rectangle 3"/>
          <p:cNvSpPr>
            <a:spLocks noGrp="1" noChangeArrowheads="1"/>
          </p:cNvSpPr>
          <p:nvPr>
            <p:ph idx="1"/>
          </p:nvPr>
        </p:nvSpPr>
        <p:spPr/>
        <p:txBody>
          <a:bodyPr>
            <a:normAutofit/>
          </a:bodyPr>
          <a:lstStyle/>
          <a:p>
            <a:pPr eaLnBrk="1" hangingPunct="1"/>
            <a:r>
              <a:rPr lang="en-US" altLang="en-US" dirty="0"/>
              <a:t>1) Heidegger: “Nietzsche was right in saying that Christianity is Platonism for the people.” </a:t>
            </a:r>
          </a:p>
          <a:p>
            <a:pPr eaLnBrk="1" hangingPunct="1"/>
            <a:r>
              <a:rPr lang="en-US" altLang="en-US" dirty="0"/>
              <a:t>2) Nietzsche: Christianity is the expression of the slave </a:t>
            </a:r>
            <a:r>
              <a:rPr lang="en-US" altLang="en-US" dirty="0" smtClean="0"/>
              <a:t>morality</a:t>
            </a:r>
          </a:p>
          <a:p>
            <a:pPr lvl="1"/>
            <a:r>
              <a:rPr lang="en-US" altLang="en-US" dirty="0" smtClean="0"/>
              <a:t>Possessing the things of this world is not important, by comparison to the higher good, truth</a:t>
            </a:r>
          </a:p>
          <a:p>
            <a:pPr lvl="1"/>
            <a:r>
              <a:rPr lang="en-US" altLang="en-US" dirty="0" smtClean="0">
                <a:sym typeface="Wingdings" panose="05000000000000000000" pitchFamily="2" charset="2"/>
              </a:rPr>
              <a:t> devaluation of the world</a:t>
            </a:r>
            <a:endParaRPr lang="en-US" altLang="en-US" dirty="0"/>
          </a:p>
        </p:txBody>
      </p:sp>
      <p:sp>
        <p:nvSpPr>
          <p:cNvPr id="41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C6D684-153D-49D9-AF2E-9490552B99B6}" type="slidenum">
              <a:rPr lang="en-US" altLang="en-US">
                <a:solidFill>
                  <a:schemeClr val="bg1"/>
                </a:solidFill>
              </a:rPr>
              <a:pPr/>
              <a:t>104</a:t>
            </a:fld>
            <a:endParaRPr lang="en-US" altLang="en-US">
              <a:solidFill>
                <a:schemeClr val="bg1"/>
              </a:solidFill>
            </a:endParaRPr>
          </a:p>
        </p:txBody>
      </p:sp>
    </p:spTree>
    <p:extLst>
      <p:ext uri="{BB962C8B-B14F-4D97-AF65-F5344CB8AC3E}">
        <p14:creationId xmlns:p14="http://schemas.microsoft.com/office/powerpoint/2010/main" val="1524069026"/>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normAutofit/>
          </a:bodyPr>
          <a:lstStyle/>
          <a:p>
            <a:pPr eaLnBrk="1" hangingPunct="1"/>
            <a:r>
              <a:rPr lang="en-US" altLang="en-US" dirty="0" smtClean="0"/>
              <a:t>[Heidegger/Nietzsche interpretation of Plato]</a:t>
            </a:r>
          </a:p>
        </p:txBody>
      </p:sp>
      <p:sp>
        <p:nvSpPr>
          <p:cNvPr id="5123" name="Rectangle 3"/>
          <p:cNvSpPr>
            <a:spLocks noGrp="1" noChangeArrowheads="1"/>
          </p:cNvSpPr>
          <p:nvPr>
            <p:ph idx="1"/>
          </p:nvPr>
        </p:nvSpPr>
        <p:spPr/>
        <p:txBody>
          <a:bodyPr>
            <a:normAutofit fontScale="92500"/>
          </a:bodyPr>
          <a:lstStyle/>
          <a:p>
            <a:pPr eaLnBrk="1" hangingPunct="1">
              <a:lnSpc>
                <a:spcPct val="90000"/>
              </a:lnSpc>
            </a:pPr>
            <a:r>
              <a:rPr lang="en-US" altLang="en-US" dirty="0"/>
              <a:t>Plato separates reality into two levels: </a:t>
            </a:r>
          </a:p>
          <a:p>
            <a:pPr lvl="1" eaLnBrk="1" hangingPunct="1">
              <a:lnSpc>
                <a:spcPct val="90000"/>
              </a:lnSpc>
            </a:pPr>
            <a:r>
              <a:rPr lang="en-US" altLang="en-US" dirty="0"/>
              <a:t>lower, earthly level: the object of sensation and illusion </a:t>
            </a:r>
          </a:p>
          <a:p>
            <a:pPr lvl="1" eaLnBrk="1" hangingPunct="1">
              <a:lnSpc>
                <a:spcPct val="90000"/>
              </a:lnSpc>
            </a:pPr>
            <a:r>
              <a:rPr lang="en-US" altLang="en-US" dirty="0"/>
              <a:t>higher level: the object of intellect, reason: the ideal world of Reality</a:t>
            </a:r>
          </a:p>
          <a:p>
            <a:pPr eaLnBrk="1" hangingPunct="1">
              <a:lnSpc>
                <a:spcPct val="90000"/>
              </a:lnSpc>
            </a:pPr>
            <a:r>
              <a:rPr lang="en-US" altLang="en-US" dirty="0"/>
              <a:t>=&gt; disenchantment of physical, earthly life</a:t>
            </a:r>
          </a:p>
          <a:p>
            <a:pPr eaLnBrk="1" hangingPunct="1">
              <a:lnSpc>
                <a:spcPct val="90000"/>
              </a:lnSpc>
            </a:pPr>
            <a:r>
              <a:rPr lang="en-US" altLang="en-US" dirty="0"/>
              <a:t>Christianity repeats this scheme in the form of popular religion</a:t>
            </a:r>
          </a:p>
          <a:p>
            <a:pPr eaLnBrk="1" hangingPunct="1">
              <a:lnSpc>
                <a:spcPct val="90000"/>
              </a:lnSpc>
            </a:pPr>
            <a:r>
              <a:rPr lang="en-US" altLang="en-US" dirty="0" smtClean="0">
                <a:sym typeface="Wingdings" panose="05000000000000000000" pitchFamily="2" charset="2"/>
              </a:rPr>
              <a:t></a:t>
            </a:r>
            <a:r>
              <a:rPr lang="en-US" altLang="en-US" dirty="0" smtClean="0"/>
              <a:t> </a:t>
            </a:r>
            <a:r>
              <a:rPr lang="en-US" altLang="en-US" dirty="0"/>
              <a:t>material world as object of pragmatic knowledge and control: </a:t>
            </a:r>
            <a:endParaRPr lang="en-US" altLang="en-US" dirty="0" smtClean="0"/>
          </a:p>
          <a:p>
            <a:pPr lvl="1"/>
            <a:r>
              <a:rPr lang="en-US" altLang="en-US" dirty="0" smtClean="0"/>
              <a:t>technological </a:t>
            </a:r>
            <a:r>
              <a:rPr lang="en-US" altLang="en-US" dirty="0"/>
              <a:t>mentality of </a:t>
            </a:r>
            <a:r>
              <a:rPr lang="en-US" altLang="en-US" dirty="0" smtClean="0"/>
              <a:t>the West</a:t>
            </a:r>
          </a:p>
          <a:p>
            <a:r>
              <a:rPr lang="en-US" altLang="en-US" dirty="0" smtClean="0"/>
              <a:t>Hence: Plato </a:t>
            </a:r>
            <a:r>
              <a:rPr lang="en-US" altLang="en-US" dirty="0" smtClean="0">
                <a:sym typeface="Wingdings" panose="05000000000000000000" pitchFamily="2" charset="2"/>
              </a:rPr>
              <a:t> Christianity  contemporary Western technological society</a:t>
            </a:r>
            <a:endParaRPr lang="en-US" altLang="en-US" dirty="0"/>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F62FCB-12AD-444B-9574-174929D6583D}" type="slidenum">
              <a:rPr lang="en-US" altLang="en-US">
                <a:solidFill>
                  <a:schemeClr val="bg1"/>
                </a:solidFill>
              </a:rPr>
              <a:pPr/>
              <a:t>105</a:t>
            </a:fld>
            <a:endParaRPr lang="en-US" altLang="en-US">
              <a:solidFill>
                <a:schemeClr val="bg1"/>
              </a:solidFill>
            </a:endParaRPr>
          </a:p>
        </p:txBody>
      </p:sp>
    </p:spTree>
    <p:extLst>
      <p:ext uri="{BB962C8B-B14F-4D97-AF65-F5344CB8AC3E}">
        <p14:creationId xmlns:p14="http://schemas.microsoft.com/office/powerpoint/2010/main" val="562786580"/>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pPr eaLnBrk="1" hangingPunct="1"/>
            <a:r>
              <a:rPr lang="en-US" altLang="en-US" dirty="0" smtClean="0"/>
              <a:t>[Stoicism = Slave morality]</a:t>
            </a:r>
          </a:p>
        </p:txBody>
      </p:sp>
      <p:sp>
        <p:nvSpPr>
          <p:cNvPr id="6147" name="Rectangle 3"/>
          <p:cNvSpPr>
            <a:spLocks noGrp="1" noChangeArrowheads="1"/>
          </p:cNvSpPr>
          <p:nvPr>
            <p:ph idx="1"/>
          </p:nvPr>
        </p:nvSpPr>
        <p:spPr/>
        <p:txBody>
          <a:bodyPr/>
          <a:lstStyle/>
          <a:p>
            <a:pPr eaLnBrk="1" hangingPunct="1"/>
            <a:r>
              <a:rPr lang="en-US" altLang="en-US" dirty="0"/>
              <a:t>Hegel’s dialectic of master/slave</a:t>
            </a:r>
          </a:p>
          <a:p>
            <a:pPr lvl="1" eaLnBrk="1" hangingPunct="1"/>
            <a:r>
              <a:rPr lang="en-US" altLang="en-US" dirty="0"/>
              <a:t>The Master is implicitly overcome by the </a:t>
            </a:r>
            <a:r>
              <a:rPr lang="en-US" altLang="en-US" dirty="0" smtClean="0"/>
              <a:t>slave</a:t>
            </a:r>
          </a:p>
          <a:p>
            <a:pPr lvl="2"/>
            <a:r>
              <a:rPr lang="en-US" altLang="en-US" dirty="0" smtClean="0"/>
              <a:t>The master is served by the slave and so sinks into self-indulgence</a:t>
            </a:r>
          </a:p>
          <a:p>
            <a:pPr lvl="2"/>
            <a:r>
              <a:rPr lang="en-US" altLang="en-US" dirty="0" smtClean="0"/>
              <a:t>The slave works, transforms nature, rises to a higher level</a:t>
            </a:r>
            <a:endParaRPr lang="en-US" altLang="en-US" dirty="0"/>
          </a:p>
          <a:p>
            <a:pPr eaLnBrk="1" hangingPunct="1"/>
            <a:r>
              <a:rPr lang="en-US" altLang="en-US" dirty="0"/>
              <a:t>Stoic resolution: </a:t>
            </a:r>
            <a:endParaRPr lang="en-US" altLang="en-US" dirty="0" smtClean="0"/>
          </a:p>
          <a:p>
            <a:pPr lvl="1"/>
            <a:r>
              <a:rPr lang="en-US" altLang="en-US" dirty="0" smtClean="0"/>
              <a:t>Avoid the fate of ordinary masters by detaching from desires</a:t>
            </a:r>
          </a:p>
          <a:p>
            <a:pPr lvl="1"/>
            <a:r>
              <a:rPr lang="en-US" altLang="en-US" dirty="0" smtClean="0">
                <a:sym typeface="Wingdings" panose="05000000000000000000" pitchFamily="2" charset="2"/>
              </a:rPr>
              <a:t></a:t>
            </a:r>
            <a:r>
              <a:rPr lang="en-US" altLang="en-US" dirty="0" smtClean="0"/>
              <a:t>freedom </a:t>
            </a:r>
            <a:r>
              <a:rPr lang="en-US" altLang="en-US" dirty="0"/>
              <a:t>at the mental plane through detachment from emotional attachment</a:t>
            </a:r>
          </a:p>
          <a:p>
            <a:pPr eaLnBrk="1" hangingPunct="1"/>
            <a:r>
              <a:rPr lang="en-US" altLang="en-US" dirty="0" smtClean="0"/>
              <a:t>= </a:t>
            </a:r>
            <a:r>
              <a:rPr lang="en-US" altLang="en-US" dirty="0"/>
              <a:t>Dualism of inner/mind and outer/ body</a:t>
            </a:r>
          </a:p>
        </p:txBody>
      </p:sp>
      <p:sp>
        <p:nvSpPr>
          <p:cNvPr id="61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694C7AB-9569-4551-8840-1F53F1C08AFD}" type="slidenum">
              <a:rPr lang="en-US" altLang="en-US">
                <a:solidFill>
                  <a:schemeClr val="bg1"/>
                </a:solidFill>
              </a:rPr>
              <a:pPr/>
              <a:t>106</a:t>
            </a:fld>
            <a:endParaRPr lang="en-US" altLang="en-US">
              <a:solidFill>
                <a:schemeClr val="bg1"/>
              </a:solidFill>
            </a:endParaRPr>
          </a:p>
        </p:txBody>
      </p:sp>
    </p:spTree>
    <p:extLst>
      <p:ext uri="{BB962C8B-B14F-4D97-AF65-F5344CB8AC3E}">
        <p14:creationId xmlns:p14="http://schemas.microsoft.com/office/powerpoint/2010/main" val="260875362"/>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normAutofit/>
          </a:bodyPr>
          <a:lstStyle/>
          <a:p>
            <a:pPr eaLnBrk="1" hangingPunct="1"/>
            <a:r>
              <a:rPr lang="en-US" altLang="en-US" dirty="0" smtClean="0"/>
              <a:t>[Two forms of Christianity: </a:t>
            </a:r>
            <a:br>
              <a:rPr lang="en-US" altLang="en-US" dirty="0" smtClean="0"/>
            </a:br>
            <a:r>
              <a:rPr lang="en-US" altLang="en-US" dirty="0" smtClean="0"/>
              <a:t>Stoic and Platonic]</a:t>
            </a:r>
          </a:p>
        </p:txBody>
      </p:sp>
      <p:sp>
        <p:nvSpPr>
          <p:cNvPr id="7171" name="Rectangle 3"/>
          <p:cNvSpPr>
            <a:spLocks noGrp="1" noChangeArrowheads="1"/>
          </p:cNvSpPr>
          <p:nvPr>
            <p:ph idx="1"/>
          </p:nvPr>
        </p:nvSpPr>
        <p:spPr/>
        <p:txBody>
          <a:bodyPr>
            <a:normAutofit fontScale="92500" lnSpcReduction="20000"/>
          </a:bodyPr>
          <a:lstStyle/>
          <a:p>
            <a:r>
              <a:rPr lang="en-US" altLang="en-US" dirty="0"/>
              <a:t>Should be: Christianity = </a:t>
            </a:r>
            <a:r>
              <a:rPr lang="en-US" altLang="en-US" i="1" dirty="0"/>
              <a:t>Stoicism</a:t>
            </a:r>
            <a:r>
              <a:rPr lang="en-US" altLang="en-US" dirty="0"/>
              <a:t> for the masses</a:t>
            </a:r>
          </a:p>
          <a:p>
            <a:pPr lvl="1"/>
            <a:r>
              <a:rPr lang="en-US" altLang="en-US" dirty="0" smtClean="0"/>
              <a:t>= </a:t>
            </a:r>
            <a:r>
              <a:rPr lang="en-US" altLang="en-US" dirty="0"/>
              <a:t>Philosophy of (Roman) </a:t>
            </a:r>
            <a:r>
              <a:rPr lang="en-US" altLang="en-US" dirty="0" smtClean="0"/>
              <a:t>Empire: powerlessness before the Roman </a:t>
            </a:r>
            <a:r>
              <a:rPr lang="en-US" altLang="en-US" dirty="0" smtClean="0"/>
              <a:t>State</a:t>
            </a:r>
            <a:endParaRPr lang="en-US" altLang="en-US" dirty="0"/>
          </a:p>
          <a:p>
            <a:pPr eaLnBrk="1" hangingPunct="1"/>
            <a:r>
              <a:rPr lang="en-US" altLang="en-US" dirty="0" smtClean="0"/>
              <a:t>Platonism </a:t>
            </a:r>
            <a:r>
              <a:rPr lang="en-US" altLang="en-US" dirty="0"/>
              <a:t>= philosophy of the (Greek) </a:t>
            </a:r>
            <a:r>
              <a:rPr lang="en-US" altLang="en-US" i="1" dirty="0"/>
              <a:t>republic</a:t>
            </a:r>
          </a:p>
          <a:p>
            <a:pPr lvl="1"/>
            <a:r>
              <a:rPr lang="en-US" altLang="en-US" dirty="0" smtClean="0"/>
              <a:t>Allegory of the Cave: the Philosopher comes back down into the cave</a:t>
            </a:r>
          </a:p>
          <a:p>
            <a:r>
              <a:rPr lang="en-US" altLang="en-US" dirty="0" err="1" smtClean="0"/>
              <a:t>Diotema</a:t>
            </a:r>
            <a:r>
              <a:rPr lang="en-US" altLang="en-US" dirty="0" smtClean="0"/>
              <a:t> teaches Socrates: there is Beauty/Good everywhere</a:t>
            </a:r>
          </a:p>
          <a:p>
            <a:pPr lvl="1"/>
            <a:r>
              <a:rPr lang="en-US" altLang="en-US" dirty="0" smtClean="0"/>
              <a:t>i.e., the physical world is disenchanted by egotism</a:t>
            </a:r>
          </a:p>
          <a:p>
            <a:pPr lvl="1"/>
            <a:r>
              <a:rPr lang="en-US" altLang="en-US" dirty="0" smtClean="0"/>
              <a:t>Philosophy is about re-enchanting a disenchanted world</a:t>
            </a:r>
          </a:p>
          <a:p>
            <a:r>
              <a:rPr lang="en-US" altLang="en-US" dirty="0" smtClean="0"/>
              <a:t>Is there a Platonic Christianity? </a:t>
            </a:r>
          </a:p>
          <a:p>
            <a:pPr lvl="1"/>
            <a:r>
              <a:rPr lang="en-US" altLang="en-US" dirty="0" smtClean="0"/>
              <a:t>Jesus said: “The Kingdom of God is within you” versus other-worldly concept</a:t>
            </a:r>
          </a:p>
        </p:txBody>
      </p:sp>
      <p:sp>
        <p:nvSpPr>
          <p:cNvPr id="71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6E9297D-CFE1-4BE4-AE90-4A32432EA980}" type="slidenum">
              <a:rPr lang="en-US" altLang="en-US">
                <a:solidFill>
                  <a:schemeClr val="bg1"/>
                </a:solidFill>
              </a:rPr>
              <a:pPr/>
              <a:t>107</a:t>
            </a:fld>
            <a:endParaRPr lang="en-US" altLang="en-US">
              <a:solidFill>
                <a:schemeClr val="bg1"/>
              </a:solidFill>
            </a:endParaRPr>
          </a:p>
        </p:txBody>
      </p:sp>
    </p:spTree>
    <p:extLst>
      <p:ext uri="{BB962C8B-B14F-4D97-AF65-F5344CB8AC3E}">
        <p14:creationId xmlns:p14="http://schemas.microsoft.com/office/powerpoint/2010/main" val="3409100595"/>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killed God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But the rationalist justification of atheism</a:t>
            </a:r>
          </a:p>
          <a:p>
            <a:pPr lvl="1"/>
            <a:r>
              <a:rPr lang="en-US" dirty="0"/>
              <a:t>i</a:t>
            </a:r>
            <a:r>
              <a:rPr lang="en-US" dirty="0" smtClean="0"/>
              <a:t>s only another kind of knowing better—moral superiority based on knowing</a:t>
            </a:r>
          </a:p>
          <a:p>
            <a:pPr lvl="1"/>
            <a:r>
              <a:rPr lang="en-US" dirty="0" smtClean="0"/>
              <a:t>The claim to know and the claim not to know both presume to know too much (Nietzsche)</a:t>
            </a:r>
          </a:p>
          <a:p>
            <a:pPr lvl="2"/>
            <a:r>
              <a:rPr lang="en-US" dirty="0" smtClean="0"/>
              <a:t>i.e., we do know something, but we hide this self-knowledge from ourselves</a:t>
            </a:r>
          </a:p>
          <a:p>
            <a:r>
              <a:rPr lang="en-US" dirty="0" smtClean="0"/>
              <a:t>What does the question of God tell us about ourselves</a:t>
            </a:r>
          </a:p>
          <a:p>
            <a:pPr lvl="1"/>
            <a:r>
              <a:rPr lang="en-US" dirty="0" smtClean="0"/>
              <a:t>A Freudian illusion? </a:t>
            </a:r>
          </a:p>
          <a:p>
            <a:r>
              <a:rPr lang="en-US" dirty="0" smtClean="0"/>
              <a:t>And what do we learn about ourselves when we appreciate that </a:t>
            </a:r>
          </a:p>
          <a:p>
            <a:pPr lvl="1"/>
            <a:r>
              <a:rPr lang="en-US" dirty="0" smtClean="0"/>
              <a:t>it is we who killed God in the first place? (Nietzsche)</a:t>
            </a:r>
          </a:p>
          <a:p>
            <a:pPr lvl="1"/>
            <a:r>
              <a:rPr lang="en-US" dirty="0" smtClean="0"/>
              <a:t>Versus: </a:t>
            </a:r>
            <a:r>
              <a:rPr lang="en-US" dirty="0" smtClean="0"/>
              <a:t>there never was a God in the first place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108</a:t>
            </a:fld>
            <a:endParaRPr lang="en-US"/>
          </a:p>
        </p:txBody>
      </p:sp>
    </p:spTree>
    <p:extLst>
      <p:ext uri="{BB962C8B-B14F-4D97-AF65-F5344CB8AC3E}">
        <p14:creationId xmlns:p14="http://schemas.microsoft.com/office/powerpoint/2010/main" val="412344648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there freedom to be unfree?</a:t>
            </a:r>
            <a:endParaRPr lang="en-US" dirty="0"/>
          </a:p>
        </p:txBody>
      </p:sp>
      <p:sp>
        <p:nvSpPr>
          <p:cNvPr id="3" name="Content Placeholder 2"/>
          <p:cNvSpPr>
            <a:spLocks noGrp="1"/>
          </p:cNvSpPr>
          <p:nvPr>
            <p:ph idx="1"/>
          </p:nvPr>
        </p:nvSpPr>
        <p:spPr/>
        <p:txBody>
          <a:bodyPr>
            <a:normAutofit/>
          </a:bodyPr>
          <a:lstStyle/>
          <a:p>
            <a:r>
              <a:rPr lang="en-US" dirty="0" smtClean="0"/>
              <a:t>What about freedom?</a:t>
            </a:r>
          </a:p>
          <a:p>
            <a:pPr lvl="1"/>
            <a:r>
              <a:rPr lang="en-US" dirty="0"/>
              <a:t>t</a:t>
            </a:r>
            <a:r>
              <a:rPr lang="en-US" dirty="0" smtClean="0"/>
              <a:t>ied to the self or the subject</a:t>
            </a:r>
          </a:p>
          <a:p>
            <a:r>
              <a:rPr lang="en-US" dirty="0" smtClean="0"/>
              <a:t>Who is it that speaks when you speak?</a:t>
            </a:r>
          </a:p>
          <a:p>
            <a:pPr lvl="1"/>
            <a:r>
              <a:rPr lang="en-US" dirty="0" smtClean="0"/>
              <a:t>Do you know yourself?</a:t>
            </a:r>
          </a:p>
          <a:p>
            <a:pPr lvl="1"/>
            <a:r>
              <a:rPr lang="en-US" dirty="0" smtClean="0"/>
              <a:t>Here there is no more certain knowledge than we have of the universe, or the past and the future</a:t>
            </a:r>
          </a:p>
          <a:p>
            <a:pPr lvl="2"/>
            <a:r>
              <a:rPr lang="en-US" dirty="0" smtClean="0"/>
              <a:t>Recall Nagel: we have private knowledge of ourselves, but lack objective knowledge of the world</a:t>
            </a:r>
          </a:p>
          <a:p>
            <a:pPr lvl="2"/>
            <a:r>
              <a:rPr lang="en-US" dirty="0" smtClean="0"/>
              <a:t>Presupposes that we do know ourselves</a:t>
            </a:r>
          </a:p>
        </p:txBody>
      </p:sp>
      <p:sp>
        <p:nvSpPr>
          <p:cNvPr id="4" name="Slide Number Placeholder 3"/>
          <p:cNvSpPr>
            <a:spLocks noGrp="1"/>
          </p:cNvSpPr>
          <p:nvPr>
            <p:ph type="sldNum" sz="quarter" idx="12"/>
          </p:nvPr>
        </p:nvSpPr>
        <p:spPr/>
        <p:txBody>
          <a:bodyPr/>
          <a:lstStyle/>
          <a:p>
            <a:fld id="{3EF46FF3-2032-4ACA-99C8-3B2EB1C4F133}" type="slidenum">
              <a:rPr lang="en-US" smtClean="0"/>
              <a:t>109</a:t>
            </a:fld>
            <a:endParaRPr lang="en-US"/>
          </a:p>
        </p:txBody>
      </p:sp>
    </p:spTree>
    <p:extLst>
      <p:ext uri="{BB962C8B-B14F-4D97-AF65-F5344CB8AC3E}">
        <p14:creationId xmlns:p14="http://schemas.microsoft.com/office/powerpoint/2010/main" val="1482823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Opposing or supporting the historical tradition of philosophy</a:t>
            </a:r>
            <a:endParaRPr lang="en-US" dirty="0"/>
          </a:p>
        </p:txBody>
      </p:sp>
      <p:sp>
        <p:nvSpPr>
          <p:cNvPr id="3" name="Content Placeholder 2"/>
          <p:cNvSpPr>
            <a:spLocks noGrp="1"/>
          </p:cNvSpPr>
          <p:nvPr>
            <p:ph idx="1"/>
          </p:nvPr>
        </p:nvSpPr>
        <p:spPr/>
        <p:txBody>
          <a:bodyPr>
            <a:normAutofit lnSpcReduction="10000"/>
          </a:bodyPr>
          <a:lstStyle/>
          <a:p>
            <a:r>
              <a:rPr lang="en-US" dirty="0" smtClean="0"/>
              <a:t>Analytic philosophy grew out of the so-called language philosophy</a:t>
            </a:r>
          </a:p>
          <a:p>
            <a:pPr lvl="1"/>
            <a:r>
              <a:rPr lang="en-US" dirty="0"/>
              <a:t>t</a:t>
            </a:r>
            <a:r>
              <a:rPr lang="en-US" dirty="0" smtClean="0"/>
              <a:t>hat aspired to match the logically empiricist claims of the Vienna Circle—logical positivism </a:t>
            </a:r>
          </a:p>
          <a:p>
            <a:pPr lvl="2"/>
            <a:r>
              <a:rPr lang="en-US" dirty="0" err="1" smtClean="0"/>
              <a:t>Carnap</a:t>
            </a:r>
            <a:r>
              <a:rPr lang="en-US" dirty="0" smtClean="0"/>
              <a:t> and other refugees from fascism</a:t>
            </a:r>
          </a:p>
          <a:p>
            <a:r>
              <a:rPr lang="en-US" dirty="0" smtClean="0"/>
              <a:t>Analytic philosophy was opposed to the historical tradition of philosophy seen in</a:t>
            </a:r>
          </a:p>
          <a:p>
            <a:pPr lvl="1"/>
            <a:r>
              <a:rPr lang="en-US" dirty="0" smtClean="0"/>
              <a:t>Nietzsche and Heidegger</a:t>
            </a:r>
          </a:p>
          <a:p>
            <a:pPr lvl="1"/>
            <a:r>
              <a:rPr lang="en-US" dirty="0" smtClean="0"/>
              <a:t>Sartre and </a:t>
            </a:r>
            <a:r>
              <a:rPr lang="en-US" dirty="0" err="1" smtClean="0"/>
              <a:t>Merleau-Ponty</a:t>
            </a:r>
            <a:endParaRPr lang="en-US" dirty="0" smtClean="0"/>
          </a:p>
          <a:p>
            <a:pPr lvl="1"/>
            <a:r>
              <a:rPr lang="en-US" dirty="0" smtClean="0"/>
              <a:t>And Husserl</a:t>
            </a:r>
          </a:p>
          <a:p>
            <a:pPr lvl="1"/>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11</a:t>
            </a:fld>
            <a:endParaRPr lang="en-US"/>
          </a:p>
        </p:txBody>
      </p:sp>
    </p:spTree>
    <p:extLst>
      <p:ext uri="{BB962C8B-B14F-4D97-AF65-F5344CB8AC3E}">
        <p14:creationId xmlns:p14="http://schemas.microsoft.com/office/powerpoint/2010/main" val="25168338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the slave free?</a:t>
            </a:r>
            <a:endParaRPr lang="en-US" dirty="0"/>
          </a:p>
        </p:txBody>
      </p:sp>
      <p:sp>
        <p:nvSpPr>
          <p:cNvPr id="3" name="Content Placeholder 2"/>
          <p:cNvSpPr>
            <a:spLocks noGrp="1"/>
          </p:cNvSpPr>
          <p:nvPr>
            <p:ph idx="1"/>
          </p:nvPr>
        </p:nvSpPr>
        <p:spPr/>
        <p:txBody>
          <a:bodyPr/>
          <a:lstStyle/>
          <a:p>
            <a:r>
              <a:rPr lang="en-US" dirty="0"/>
              <a:t>If you will your own subjugation are you still the subject, or no longer the subject?</a:t>
            </a:r>
          </a:p>
          <a:p>
            <a:pPr lvl="1"/>
            <a:r>
              <a:rPr lang="en-US" dirty="0"/>
              <a:t>Hegel, Nietzsche: the slave chooses slavery (rather than fight to the death)</a:t>
            </a:r>
          </a:p>
          <a:p>
            <a:pPr lvl="1"/>
            <a:r>
              <a:rPr lang="en-US" dirty="0"/>
              <a:t>and then rationalizes </a:t>
            </a:r>
            <a:r>
              <a:rPr lang="en-US" dirty="0" smtClean="0"/>
              <a:t>it (Nietzsche)</a:t>
            </a:r>
            <a:endParaRPr lang="en-US" dirty="0"/>
          </a:p>
          <a:p>
            <a:r>
              <a:rPr lang="en-US" dirty="0"/>
              <a:t>What about unconscious motivations?</a:t>
            </a:r>
          </a:p>
          <a:p>
            <a:pPr lvl="1"/>
            <a:r>
              <a:rPr lang="en-US" dirty="0"/>
              <a:t>Are we beings whose thoughts are manifestations of brain and body functions?</a:t>
            </a:r>
          </a:p>
          <a:p>
            <a:pPr lvl="1"/>
            <a:r>
              <a:rPr lang="en-US" dirty="0"/>
              <a:t>If so, are we free?</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110</a:t>
            </a:fld>
            <a:endParaRPr lang="en-US"/>
          </a:p>
        </p:txBody>
      </p:sp>
    </p:spTree>
    <p:extLst>
      <p:ext uri="{BB962C8B-B14F-4D97-AF65-F5344CB8AC3E}">
        <p14:creationId xmlns:p14="http://schemas.microsoft.com/office/powerpoint/2010/main" val="175976151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Insights in contradictions</a:t>
            </a:r>
            <a:endParaRPr lang="en-US" dirty="0"/>
          </a:p>
        </p:txBody>
      </p:sp>
      <p:sp>
        <p:nvSpPr>
          <p:cNvPr id="3" name="Content Placeholder 2"/>
          <p:cNvSpPr>
            <a:spLocks noGrp="1"/>
          </p:cNvSpPr>
          <p:nvPr>
            <p:ph idx="1"/>
          </p:nvPr>
        </p:nvSpPr>
        <p:spPr/>
        <p:txBody>
          <a:bodyPr/>
          <a:lstStyle/>
          <a:p>
            <a:r>
              <a:rPr lang="en-US" dirty="0" smtClean="0"/>
              <a:t>What is an illusion, what is truth, what is a lie?</a:t>
            </a:r>
          </a:p>
          <a:p>
            <a:r>
              <a:rPr lang="en-US" dirty="0" smtClean="0"/>
              <a:t>Nietzsche raised such questions</a:t>
            </a:r>
          </a:p>
          <a:p>
            <a:pPr lvl="1"/>
            <a:r>
              <a:rPr lang="en-US" dirty="0" smtClean="0"/>
              <a:t>and reaped a harvest of contradictions</a:t>
            </a:r>
          </a:p>
          <a:p>
            <a:r>
              <a:rPr lang="en-US" dirty="0" smtClean="0"/>
              <a:t>But also more insights into the nature of truth </a:t>
            </a:r>
          </a:p>
          <a:p>
            <a:pPr lvl="1"/>
            <a:r>
              <a:rPr lang="en-US" dirty="0" smtClean="0"/>
              <a:t>and human beings who use language to think about truth </a:t>
            </a:r>
          </a:p>
          <a:p>
            <a:r>
              <a:rPr lang="en-US" dirty="0" smtClean="0"/>
              <a:t>than many other more clear philosophers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111</a:t>
            </a:fld>
            <a:endParaRPr lang="en-US"/>
          </a:p>
        </p:txBody>
      </p:sp>
    </p:spTree>
    <p:extLst>
      <p:ext uri="{BB962C8B-B14F-4D97-AF65-F5344CB8AC3E}">
        <p14:creationId xmlns:p14="http://schemas.microsoft.com/office/powerpoint/2010/main" val="69453923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Answers or questions?</a:t>
            </a:r>
            <a:endParaRPr lang="en-US" dirty="0"/>
          </a:p>
        </p:txBody>
      </p:sp>
      <p:sp>
        <p:nvSpPr>
          <p:cNvPr id="3" name="Content Placeholder 2"/>
          <p:cNvSpPr>
            <a:spLocks noGrp="1"/>
          </p:cNvSpPr>
          <p:nvPr>
            <p:ph idx="1"/>
          </p:nvPr>
        </p:nvSpPr>
        <p:spPr/>
        <p:txBody>
          <a:bodyPr/>
          <a:lstStyle/>
          <a:p>
            <a:r>
              <a:rPr lang="en-US" dirty="0" smtClean="0"/>
              <a:t>To questions like these analytic philosophers provide a lot of answers</a:t>
            </a:r>
          </a:p>
          <a:p>
            <a:r>
              <a:rPr lang="en-US" dirty="0" smtClean="0"/>
              <a:t>Continental philosophers tend to compound their own questions</a:t>
            </a:r>
          </a:p>
          <a:p>
            <a:pPr lvl="1"/>
            <a:r>
              <a:rPr lang="en-US" dirty="0"/>
              <a:t>s</a:t>
            </a:r>
            <a:r>
              <a:rPr lang="en-US" dirty="0" smtClean="0"/>
              <a:t>tressing ambiguity, </a:t>
            </a:r>
            <a:r>
              <a:rPr lang="en-US" dirty="0" err="1" smtClean="0"/>
              <a:t>unclarity</a:t>
            </a:r>
            <a:r>
              <a:rPr lang="en-US" dirty="0" smtClean="0"/>
              <a:t>, complexity, </a:t>
            </a:r>
          </a:p>
          <a:p>
            <a:pPr lvl="1"/>
            <a:r>
              <a:rPr lang="en-US" dirty="0" smtClean="0"/>
              <a:t>and the detail that is necessary to think philosophy as the meaning of life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112</a:t>
            </a:fld>
            <a:endParaRPr lang="en-US"/>
          </a:p>
        </p:txBody>
      </p:sp>
    </p:spTree>
    <p:extLst>
      <p:ext uri="{BB962C8B-B14F-4D97-AF65-F5344CB8AC3E}">
        <p14:creationId xmlns:p14="http://schemas.microsoft.com/office/powerpoint/2010/main" val="26286182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Bored to tears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answers given by analytic philosophers have no staying power</a:t>
            </a:r>
          </a:p>
          <a:p>
            <a:pPr lvl="1"/>
            <a:r>
              <a:rPr lang="en-US" dirty="0"/>
              <a:t>n</a:t>
            </a:r>
            <a:r>
              <a:rPr lang="en-US" dirty="0" smtClean="0"/>
              <a:t>ot even for the analysts themselves</a:t>
            </a:r>
          </a:p>
          <a:p>
            <a:r>
              <a:rPr lang="en-US" dirty="0" smtClean="0"/>
              <a:t>And so, having exhausted their own project</a:t>
            </a:r>
          </a:p>
          <a:p>
            <a:pPr lvl="1"/>
            <a:r>
              <a:rPr lang="en-US" dirty="0"/>
              <a:t>t</a:t>
            </a:r>
            <a:r>
              <a:rPr lang="en-US" dirty="0" smtClean="0"/>
              <a:t>hey have turned to Continental philosophy</a:t>
            </a:r>
          </a:p>
          <a:p>
            <a:r>
              <a:rPr lang="en-US" dirty="0" smtClean="0"/>
              <a:t>But not as a rapprochement </a:t>
            </a:r>
          </a:p>
          <a:p>
            <a:pPr lvl="1"/>
            <a:r>
              <a:rPr lang="en-US" dirty="0" smtClean="0"/>
              <a:t>not by inviting Continentals to join the discussion</a:t>
            </a:r>
          </a:p>
          <a:p>
            <a:r>
              <a:rPr lang="en-US" dirty="0"/>
              <a:t>b</a:t>
            </a:r>
            <a:r>
              <a:rPr lang="en-US" dirty="0" smtClean="0"/>
              <a:t>ut as if bored to tears by their own themes</a:t>
            </a:r>
          </a:p>
          <a:p>
            <a:pPr lvl="1"/>
            <a:r>
              <a:rPr lang="en-US" dirty="0"/>
              <a:t>a</a:t>
            </a:r>
            <a:r>
              <a:rPr lang="en-US" dirty="0" smtClean="0"/>
              <a:t>nd so taking up the themes and names of the Continentals as curious novelties </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113</a:t>
            </a:fld>
            <a:endParaRPr lang="en-US"/>
          </a:p>
        </p:txBody>
      </p:sp>
    </p:spTree>
    <p:extLst>
      <p:ext uri="{BB962C8B-B14F-4D97-AF65-F5344CB8AC3E}">
        <p14:creationId xmlns:p14="http://schemas.microsoft.com/office/powerpoint/2010/main" val="220924019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Keeping itself going</a:t>
            </a:r>
            <a:endParaRPr lang="en-US" dirty="0"/>
          </a:p>
        </p:txBody>
      </p:sp>
      <p:sp>
        <p:nvSpPr>
          <p:cNvPr id="3" name="Content Placeholder 2"/>
          <p:cNvSpPr>
            <a:spLocks noGrp="1"/>
          </p:cNvSpPr>
          <p:nvPr>
            <p:ph idx="1"/>
          </p:nvPr>
        </p:nvSpPr>
        <p:spPr/>
        <p:txBody>
          <a:bodyPr/>
          <a:lstStyle/>
          <a:p>
            <a:r>
              <a:rPr lang="en-US" dirty="0" smtClean="0"/>
              <a:t>Analytical philosophy is intentionally bankrupt</a:t>
            </a:r>
          </a:p>
          <a:p>
            <a:pPr lvl="1"/>
            <a:r>
              <a:rPr lang="en-US" dirty="0"/>
              <a:t>a</a:t>
            </a:r>
            <a:r>
              <a:rPr lang="en-US" dirty="0" smtClean="0"/>
              <a:t>ccording to its own internal logic</a:t>
            </a:r>
          </a:p>
          <a:p>
            <a:r>
              <a:rPr lang="en-US" dirty="0" smtClean="0"/>
              <a:t>But while making itself moribund </a:t>
            </a:r>
          </a:p>
          <a:p>
            <a:pPr lvl="1"/>
            <a:r>
              <a:rPr lang="en-US" dirty="0"/>
              <a:t>i</a:t>
            </a:r>
            <a:r>
              <a:rPr lang="en-US" dirty="0" smtClean="0"/>
              <a:t>t enjoys its majority power</a:t>
            </a:r>
          </a:p>
          <a:p>
            <a:r>
              <a:rPr lang="en-US" dirty="0" smtClean="0"/>
              <a:t>And keeps itself going </a:t>
            </a:r>
          </a:p>
          <a:p>
            <a:pPr lvl="1"/>
            <a:r>
              <a:rPr lang="en-US" dirty="0" smtClean="0"/>
              <a:t>by seizing the spiritual capital of a tradition </a:t>
            </a:r>
          </a:p>
          <a:p>
            <a:pPr lvl="1"/>
            <a:r>
              <a:rPr lang="en-US" dirty="0" smtClean="0"/>
              <a:t>that it condemns as “bad” </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114</a:t>
            </a:fld>
            <a:endParaRPr lang="en-US"/>
          </a:p>
        </p:txBody>
      </p:sp>
    </p:spTree>
    <p:extLst>
      <p:ext uri="{BB962C8B-B14F-4D97-AF65-F5344CB8AC3E}">
        <p14:creationId xmlns:p14="http://schemas.microsoft.com/office/powerpoint/2010/main" val="402373297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analytic claim is unclear</a:t>
            </a:r>
            <a:endParaRPr lang="en-US" dirty="0"/>
          </a:p>
        </p:txBody>
      </p:sp>
      <p:sp>
        <p:nvSpPr>
          <p:cNvPr id="3" name="Content Placeholder 2"/>
          <p:cNvSpPr>
            <a:spLocks noGrp="1"/>
          </p:cNvSpPr>
          <p:nvPr>
            <p:ph idx="1"/>
          </p:nvPr>
        </p:nvSpPr>
        <p:spPr/>
        <p:txBody>
          <a:bodyPr/>
          <a:lstStyle/>
          <a:p>
            <a:r>
              <a:rPr lang="en-US" dirty="0" smtClean="0"/>
              <a:t>The claim is that analytic philosophy can do what Continental philosophers do</a:t>
            </a:r>
          </a:p>
          <a:p>
            <a:pPr lvl="1"/>
            <a:r>
              <a:rPr lang="en-US" dirty="0"/>
              <a:t>o</a:t>
            </a:r>
            <a:r>
              <a:rPr lang="en-US" dirty="0" smtClean="0"/>
              <a:t>nly better</a:t>
            </a:r>
          </a:p>
          <a:p>
            <a:r>
              <a:rPr lang="en-US" dirty="0" smtClean="0"/>
              <a:t>But this claim is unclear</a:t>
            </a:r>
          </a:p>
          <a:p>
            <a:pPr lvl="1"/>
            <a:r>
              <a:rPr lang="en-US" dirty="0"/>
              <a:t>b</a:t>
            </a:r>
            <a:r>
              <a:rPr lang="en-US" dirty="0" smtClean="0"/>
              <a:t>ecause </a:t>
            </a:r>
            <a:r>
              <a:rPr lang="en-US" dirty="0" err="1" smtClean="0"/>
              <a:t>unclarity</a:t>
            </a:r>
            <a:r>
              <a:rPr lang="en-US" dirty="0" smtClean="0"/>
              <a:t> belongs to the essence of Continental philosophy</a:t>
            </a:r>
          </a:p>
          <a:p>
            <a:pPr lvl="1"/>
            <a:r>
              <a:rPr lang="en-US" dirty="0"/>
              <a:t>a</a:t>
            </a:r>
            <a:r>
              <a:rPr lang="en-US" dirty="0" smtClean="0"/>
              <a:t>nd the analytical approach is inherently self-dissolving</a:t>
            </a:r>
          </a:p>
          <a:p>
            <a:pPr lvl="1"/>
            <a:r>
              <a:rPr lang="en-US" dirty="0" smtClean="0"/>
              <a:t>Whatever it takes into its mind it clarifies or analyzes away</a:t>
            </a:r>
          </a:p>
          <a:p>
            <a:pPr lvl="1"/>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115</a:t>
            </a:fld>
            <a:endParaRPr lang="en-US"/>
          </a:p>
        </p:txBody>
      </p:sp>
    </p:spTree>
    <p:extLst>
      <p:ext uri="{BB962C8B-B14F-4D97-AF65-F5344CB8AC3E}">
        <p14:creationId xmlns:p14="http://schemas.microsoft.com/office/powerpoint/2010/main" val="130651976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works for crossword puzzles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works well for </a:t>
            </a:r>
            <a:r>
              <a:rPr lang="en-US" dirty="0"/>
              <a:t>idle </a:t>
            </a:r>
            <a:r>
              <a:rPr lang="en-US" dirty="0" smtClean="0"/>
              <a:t>problems of logic</a:t>
            </a:r>
          </a:p>
          <a:p>
            <a:pPr lvl="1"/>
            <a:r>
              <a:rPr lang="en-US" dirty="0" smtClean="0"/>
              <a:t>“Nobody </a:t>
            </a:r>
            <a:r>
              <a:rPr lang="en-US" dirty="0"/>
              <a:t>can prove that there is not between the Earth and Mars a china teapot revolving in an elliptical orbit, but nobody thinks this sufficiently likely to be taken into account in practice. I think the Christian God just as unlikely</a:t>
            </a:r>
            <a:r>
              <a:rPr lang="en-US" dirty="0" smtClean="0"/>
              <a:t>.” </a:t>
            </a:r>
          </a:p>
          <a:p>
            <a:pPr lvl="1"/>
            <a:r>
              <a:rPr lang="en-US" dirty="0" smtClean="0"/>
              <a:t>--Bertrand Russell’s refutation of the existence of God</a:t>
            </a:r>
          </a:p>
          <a:p>
            <a:r>
              <a:rPr lang="en-US" dirty="0" smtClean="0"/>
              <a:t>This works well for crossword and other puzzles</a:t>
            </a:r>
          </a:p>
          <a:p>
            <a:pPr lvl="1"/>
            <a:r>
              <a:rPr lang="en-US" dirty="0"/>
              <a:t>o</a:t>
            </a:r>
            <a:r>
              <a:rPr lang="en-US" dirty="0" smtClean="0"/>
              <a:t>r within a closed system or defined system of variables</a:t>
            </a:r>
          </a:p>
          <a:p>
            <a:r>
              <a:rPr lang="en-US" dirty="0" smtClean="0"/>
              <a:t>But Shakespeare may be right: </a:t>
            </a:r>
          </a:p>
          <a:p>
            <a:pPr lvl="1"/>
            <a:r>
              <a:rPr lang="en-US" dirty="0"/>
              <a:t>There are more things in heaven and earth, Horatio, </a:t>
            </a:r>
            <a:br>
              <a:rPr lang="en-US" dirty="0"/>
            </a:br>
            <a:r>
              <a:rPr lang="en-US" dirty="0"/>
              <a:t>Than are dreamt of in your philosophy. </a:t>
            </a:r>
            <a:br>
              <a:rPr lang="en-US" dirty="0"/>
            </a:br>
            <a:r>
              <a:rPr lang="en-US" b="1" dirty="0"/>
              <a:t>	</a:t>
            </a:r>
            <a:r>
              <a:rPr lang="en-US" i="1" dirty="0" smtClean="0"/>
              <a:t>Hamlet</a:t>
            </a:r>
            <a:r>
              <a:rPr lang="en-US" dirty="0" smtClean="0"/>
              <a:t> </a:t>
            </a:r>
            <a:r>
              <a:rPr lang="en-US" dirty="0"/>
              <a:t>(1.5.167-8), Hamlet to Horatio</a:t>
            </a:r>
          </a:p>
        </p:txBody>
      </p:sp>
      <p:sp>
        <p:nvSpPr>
          <p:cNvPr id="4" name="Slide Number Placeholder 3"/>
          <p:cNvSpPr>
            <a:spLocks noGrp="1"/>
          </p:cNvSpPr>
          <p:nvPr>
            <p:ph type="sldNum" sz="quarter" idx="12"/>
          </p:nvPr>
        </p:nvSpPr>
        <p:spPr/>
        <p:txBody>
          <a:bodyPr/>
          <a:lstStyle/>
          <a:p>
            <a:fld id="{3EF46FF3-2032-4ACA-99C8-3B2EB1C4F133}" type="slidenum">
              <a:rPr lang="en-US" smtClean="0"/>
              <a:t>116</a:t>
            </a:fld>
            <a:endParaRPr lang="en-US"/>
          </a:p>
        </p:txBody>
      </p:sp>
    </p:spTree>
    <p:extLst>
      <p:ext uri="{BB962C8B-B14F-4D97-AF65-F5344CB8AC3E}">
        <p14:creationId xmlns:p14="http://schemas.microsoft.com/office/powerpoint/2010/main" val="242787798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Recognize ambiguity or add analysis and stir?</a:t>
            </a:r>
            <a:endParaRPr lang="en-US" dirty="0"/>
          </a:p>
        </p:txBody>
      </p:sp>
      <p:sp>
        <p:nvSpPr>
          <p:cNvPr id="3" name="Content Placeholder 2"/>
          <p:cNvSpPr>
            <a:spLocks noGrp="1"/>
          </p:cNvSpPr>
          <p:nvPr>
            <p:ph idx="1"/>
          </p:nvPr>
        </p:nvSpPr>
        <p:spPr/>
        <p:txBody>
          <a:bodyPr>
            <a:normAutofit/>
          </a:bodyPr>
          <a:lstStyle/>
          <a:p>
            <a:r>
              <a:rPr lang="en-US" dirty="0" smtClean="0"/>
              <a:t>Continental philosophy does know this and share this</a:t>
            </a:r>
          </a:p>
          <a:p>
            <a:pPr lvl="1"/>
            <a:r>
              <a:rPr lang="en-US" dirty="0" smtClean="0"/>
              <a:t>Ambiguity is part of reality and part of being human</a:t>
            </a:r>
          </a:p>
          <a:p>
            <a:r>
              <a:rPr lang="en-US" dirty="0" smtClean="0"/>
              <a:t>One cannot simply add analysis and stir</a:t>
            </a:r>
          </a:p>
          <a:p>
            <a:pPr lvl="1"/>
            <a:r>
              <a:rPr lang="en-US" dirty="0"/>
              <a:t>a</a:t>
            </a:r>
            <a:r>
              <a:rPr lang="en-US" dirty="0" smtClean="0"/>
              <a:t>nd expect to separate the lead of philosophical ambiguity </a:t>
            </a:r>
          </a:p>
          <a:p>
            <a:pPr lvl="1"/>
            <a:r>
              <a:rPr lang="en-US" dirty="0" smtClean="0"/>
              <a:t>from the gold of clear insight</a:t>
            </a:r>
          </a:p>
        </p:txBody>
      </p:sp>
      <p:sp>
        <p:nvSpPr>
          <p:cNvPr id="4" name="Slide Number Placeholder 3"/>
          <p:cNvSpPr>
            <a:spLocks noGrp="1"/>
          </p:cNvSpPr>
          <p:nvPr>
            <p:ph type="sldNum" sz="quarter" idx="12"/>
          </p:nvPr>
        </p:nvSpPr>
        <p:spPr/>
        <p:txBody>
          <a:bodyPr/>
          <a:lstStyle/>
          <a:p>
            <a:fld id="{3EF46FF3-2032-4ACA-99C8-3B2EB1C4F133}" type="slidenum">
              <a:rPr lang="en-US" smtClean="0"/>
              <a:t>117</a:t>
            </a:fld>
            <a:endParaRPr lang="en-US"/>
          </a:p>
        </p:txBody>
      </p:sp>
    </p:spTree>
    <p:extLst>
      <p:ext uri="{BB962C8B-B14F-4D97-AF65-F5344CB8AC3E}">
        <p14:creationId xmlns:p14="http://schemas.microsoft.com/office/powerpoint/2010/main" val="342992457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Having a conversation</a:t>
            </a:r>
            <a:endParaRPr lang="en-US" dirty="0"/>
          </a:p>
        </p:txBody>
      </p:sp>
      <p:sp>
        <p:nvSpPr>
          <p:cNvPr id="3" name="Content Placeholder 2"/>
          <p:cNvSpPr>
            <a:spLocks noGrp="1"/>
          </p:cNvSpPr>
          <p:nvPr>
            <p:ph idx="1"/>
          </p:nvPr>
        </p:nvSpPr>
        <p:spPr/>
        <p:txBody>
          <a:bodyPr/>
          <a:lstStyle/>
          <a:p>
            <a:r>
              <a:rPr lang="en-US" dirty="0">
                <a:sym typeface="Wingdings" panose="05000000000000000000" pitchFamily="2" charset="2"/>
              </a:rPr>
              <a:t></a:t>
            </a:r>
            <a:r>
              <a:rPr lang="en-US" dirty="0"/>
              <a:t>We should institute a conversation between analytic and Continental</a:t>
            </a:r>
          </a:p>
          <a:p>
            <a:pPr lvl="1"/>
            <a:r>
              <a:rPr lang="en-US" dirty="0" err="1"/>
              <a:t>Babich’s</a:t>
            </a:r>
            <a:r>
              <a:rPr lang="en-US" dirty="0"/>
              <a:t> teacher </a:t>
            </a:r>
            <a:r>
              <a:rPr lang="en-US" dirty="0" smtClean="0"/>
              <a:t>Hans-Georg </a:t>
            </a:r>
            <a:r>
              <a:rPr lang="en-US" dirty="0" err="1"/>
              <a:t>Gadamer</a:t>
            </a:r>
            <a:r>
              <a:rPr lang="en-US" dirty="0"/>
              <a:t> (student of Heidegger): philosophy is more about conversation than argument</a:t>
            </a:r>
          </a:p>
          <a:p>
            <a:r>
              <a:rPr lang="en-US" dirty="0"/>
              <a:t>Conversation is about sharing prejudices rather than eliminating the </a:t>
            </a:r>
            <a:r>
              <a:rPr lang="en-US" dirty="0" smtClean="0"/>
              <a:t>Other</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118</a:t>
            </a:fld>
            <a:endParaRPr lang="en-US"/>
          </a:p>
        </p:txBody>
      </p:sp>
    </p:spTree>
    <p:extLst>
      <p:ext uri="{BB962C8B-B14F-4D97-AF65-F5344CB8AC3E}">
        <p14:creationId xmlns:p14="http://schemas.microsoft.com/office/powerpoint/2010/main" val="3214184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neo-Kantian paradigm</a:t>
            </a:r>
            <a:endParaRPr lang="en-US" dirty="0"/>
          </a:p>
        </p:txBody>
      </p:sp>
      <p:sp>
        <p:nvSpPr>
          <p:cNvPr id="3" name="Content Placeholder 2"/>
          <p:cNvSpPr>
            <a:spLocks noGrp="1"/>
          </p:cNvSpPr>
          <p:nvPr>
            <p:ph idx="1"/>
          </p:nvPr>
        </p:nvSpPr>
        <p:spPr/>
        <p:txBody>
          <a:bodyPr>
            <a:normAutofit/>
          </a:bodyPr>
          <a:lstStyle/>
          <a:p>
            <a:r>
              <a:rPr lang="en-US" dirty="0" smtClean="0"/>
              <a:t>Following World War II, analytic philosophy came to power with its “neo-Kantian” program</a:t>
            </a:r>
          </a:p>
          <a:p>
            <a:pPr lvl="1"/>
            <a:r>
              <a:rPr lang="en-US" dirty="0"/>
              <a:t>o</a:t>
            </a:r>
            <a:r>
              <a:rPr lang="en-US" dirty="0" smtClean="0"/>
              <a:t>f redrawing philosophy in the image of science, or at least logical analysis</a:t>
            </a:r>
          </a:p>
          <a:p>
            <a:r>
              <a:rPr lang="en-US" dirty="0" smtClean="0"/>
              <a:t>Problems of philosophy would be resolved by </a:t>
            </a:r>
          </a:p>
          <a:p>
            <a:pPr lvl="1"/>
            <a:r>
              <a:rPr lang="en-US" dirty="0" smtClean="0"/>
              <a:t>Linguistic clarification</a:t>
            </a:r>
          </a:p>
          <a:p>
            <a:pPr lvl="1"/>
            <a:r>
              <a:rPr lang="en-US" dirty="0" smtClean="0"/>
              <a:t>And logical analysis</a:t>
            </a:r>
          </a:p>
          <a:p>
            <a:pPr lvl="1"/>
            <a:r>
              <a:rPr lang="en-US" dirty="0" smtClean="0"/>
              <a:t>i.e., they would be “deflated” or unmasked as pseudo-problems</a:t>
            </a:r>
          </a:p>
        </p:txBody>
      </p:sp>
      <p:sp>
        <p:nvSpPr>
          <p:cNvPr id="4" name="Slide Number Placeholder 3"/>
          <p:cNvSpPr>
            <a:spLocks noGrp="1"/>
          </p:cNvSpPr>
          <p:nvPr>
            <p:ph type="sldNum" sz="quarter" idx="12"/>
          </p:nvPr>
        </p:nvSpPr>
        <p:spPr/>
        <p:txBody>
          <a:bodyPr/>
          <a:lstStyle/>
          <a:p>
            <a:fld id="{3EF46FF3-2032-4ACA-99C8-3B2EB1C4F133}" type="slidenum">
              <a:rPr lang="en-US" smtClean="0"/>
              <a:t>12</a:t>
            </a:fld>
            <a:endParaRPr lang="en-US"/>
          </a:p>
        </p:txBody>
      </p:sp>
    </p:spTree>
    <p:extLst>
      <p:ext uri="{BB962C8B-B14F-4D97-AF65-F5344CB8AC3E}">
        <p14:creationId xmlns:p14="http://schemas.microsoft.com/office/powerpoint/2010/main" val="1616669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for people with bad teeth</a:t>
            </a:r>
            <a:endParaRPr lang="en-US" dirty="0"/>
          </a:p>
        </p:txBody>
      </p:sp>
      <p:sp>
        <p:nvSpPr>
          <p:cNvPr id="3" name="Content Placeholder 2"/>
          <p:cNvSpPr>
            <a:spLocks noGrp="1"/>
          </p:cNvSpPr>
          <p:nvPr>
            <p:ph idx="1"/>
          </p:nvPr>
        </p:nvSpPr>
        <p:spPr/>
        <p:txBody>
          <a:bodyPr>
            <a:normAutofit fontScale="92500" lnSpcReduction="20000"/>
          </a:bodyPr>
          <a:lstStyle/>
          <a:p>
            <a:r>
              <a:rPr lang="en-US" dirty="0"/>
              <a:t>Anything else is just a bad way to do philosophy</a:t>
            </a:r>
          </a:p>
          <a:p>
            <a:pPr lvl="1"/>
            <a:r>
              <a:rPr lang="en-US" dirty="0"/>
              <a:t>i.e., there is only good and bad philosophy</a:t>
            </a:r>
          </a:p>
          <a:p>
            <a:pPr lvl="1"/>
            <a:r>
              <a:rPr lang="en-US" dirty="0"/>
              <a:t>Not two different ways of doing philosophy, analytic and Continental</a:t>
            </a:r>
          </a:p>
          <a:p>
            <a:r>
              <a:rPr lang="en-US" dirty="0" smtClean="0"/>
              <a:t>Good philosophy</a:t>
            </a:r>
          </a:p>
          <a:p>
            <a:pPr lvl="1"/>
            <a:r>
              <a:rPr lang="en-US" dirty="0" smtClean="0"/>
              <a:t>Well-written, well-formed and formulaic</a:t>
            </a:r>
          </a:p>
          <a:p>
            <a:pPr lvl="1"/>
            <a:r>
              <a:rPr lang="en-US" dirty="0" smtClean="0"/>
              <a:t>Clearly argued and so easy to understand</a:t>
            </a:r>
          </a:p>
          <a:p>
            <a:pPr lvl="2"/>
            <a:r>
              <a:rPr lang="en-US" dirty="0" smtClean="0"/>
              <a:t>Just as important in the academy as on Madison avenue and TV programming</a:t>
            </a:r>
          </a:p>
          <a:p>
            <a:pPr lvl="1"/>
            <a:r>
              <a:rPr lang="en-US" dirty="0" smtClean="0"/>
              <a:t>Judged from a logical point of view (late Quine and Davidson)</a:t>
            </a:r>
          </a:p>
          <a:p>
            <a:pPr lvl="1"/>
            <a:r>
              <a:rPr lang="en-US" dirty="0"/>
              <a:t>Nietzsche: easy-to-chew philosophy defined for people with bad teeth</a:t>
            </a:r>
          </a:p>
          <a:p>
            <a:r>
              <a:rPr lang="en-US" dirty="0" smtClean="0"/>
              <a:t>Bad philosophy: everything that is not all that</a:t>
            </a:r>
          </a:p>
          <a:p>
            <a:pPr lvl="1"/>
            <a:r>
              <a:rPr lang="en-US" dirty="0" smtClean="0"/>
              <a:t>Hard to read or to understand</a:t>
            </a:r>
          </a:p>
        </p:txBody>
      </p:sp>
      <p:sp>
        <p:nvSpPr>
          <p:cNvPr id="4" name="Slide Number Placeholder 3"/>
          <p:cNvSpPr>
            <a:spLocks noGrp="1"/>
          </p:cNvSpPr>
          <p:nvPr>
            <p:ph type="sldNum" sz="quarter" idx="12"/>
          </p:nvPr>
        </p:nvSpPr>
        <p:spPr/>
        <p:txBody>
          <a:bodyPr/>
          <a:lstStyle/>
          <a:p>
            <a:fld id="{3EF46FF3-2032-4ACA-99C8-3B2EB1C4F133}" type="slidenum">
              <a:rPr lang="en-US" smtClean="0"/>
              <a:t>13</a:t>
            </a:fld>
            <a:endParaRPr lang="en-US"/>
          </a:p>
        </p:txBody>
      </p:sp>
    </p:spTree>
    <p:extLst>
      <p:ext uri="{BB962C8B-B14F-4D97-AF65-F5344CB8AC3E}">
        <p14:creationId xmlns:p14="http://schemas.microsoft.com/office/powerpoint/2010/main" val="1576773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 philosophy did not triumph by arguments or clarity</a:t>
            </a:r>
            <a:endParaRPr lang="en-US" dirty="0"/>
          </a:p>
        </p:txBody>
      </p:sp>
      <p:sp>
        <p:nvSpPr>
          <p:cNvPr id="3" name="Content Placeholder 2"/>
          <p:cNvSpPr>
            <a:spLocks noGrp="1"/>
          </p:cNvSpPr>
          <p:nvPr>
            <p:ph idx="1"/>
          </p:nvPr>
        </p:nvSpPr>
        <p:spPr/>
        <p:txBody>
          <a:bodyPr/>
          <a:lstStyle/>
          <a:p>
            <a:r>
              <a:rPr lang="en-US" dirty="0" smtClean="0"/>
              <a:t>Analytic philosophy did not become dominant as a result of victorious argumentation</a:t>
            </a:r>
          </a:p>
          <a:p>
            <a:pPr lvl="1"/>
            <a:r>
              <a:rPr lang="en-US" dirty="0"/>
              <a:t>b</a:t>
            </a:r>
            <a:r>
              <a:rPr lang="en-US" dirty="0" smtClean="0"/>
              <a:t>ut by institutionalization </a:t>
            </a:r>
          </a:p>
          <a:p>
            <a:r>
              <a:rPr lang="en-US" dirty="0" smtClean="0"/>
              <a:t>Not a Copernican evolutionary development that overcame former thought by its inherent superiority</a:t>
            </a:r>
          </a:p>
          <a:p>
            <a:pPr lvl="1"/>
            <a:r>
              <a:rPr lang="en-US" dirty="0"/>
              <a:t>b</a:t>
            </a:r>
            <a:r>
              <a:rPr lang="en-US" dirty="0" smtClean="0"/>
              <a:t>ut a paradigm shift (Kuhn)</a:t>
            </a:r>
          </a:p>
          <a:p>
            <a:r>
              <a:rPr lang="en-US" dirty="0" smtClean="0"/>
              <a:t>David Lewis’ philosophy is not inherently clearer than Adorno’s and </a:t>
            </a:r>
            <a:r>
              <a:rPr lang="en-US" dirty="0" err="1" smtClean="0"/>
              <a:t>Horkeimer’s</a:t>
            </a:r>
            <a:r>
              <a:rPr lang="en-US" dirty="0" smtClean="0"/>
              <a:t> [</a:t>
            </a:r>
            <a:r>
              <a:rPr lang="en-US" dirty="0"/>
              <a:t>C</a:t>
            </a:r>
            <a:r>
              <a:rPr lang="en-US" dirty="0" smtClean="0"/>
              <a:t>ritical Theory] project of clarifying the nature of ideology</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14</a:t>
            </a:fld>
            <a:endParaRPr lang="en-US"/>
          </a:p>
        </p:txBody>
      </p:sp>
    </p:spTree>
    <p:extLst>
      <p:ext uri="{BB962C8B-B14F-4D97-AF65-F5344CB8AC3E}">
        <p14:creationId xmlns:p14="http://schemas.microsoft.com/office/powerpoint/2010/main" val="2926154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Earth-shattering result of the analytic approach</a:t>
            </a:r>
            <a:endParaRPr lang="en-US" dirty="0"/>
          </a:p>
        </p:txBody>
      </p:sp>
      <p:sp>
        <p:nvSpPr>
          <p:cNvPr id="3" name="Content Placeholder 2"/>
          <p:cNvSpPr>
            <a:spLocks noGrp="1"/>
          </p:cNvSpPr>
          <p:nvPr>
            <p:ph idx="1"/>
          </p:nvPr>
        </p:nvSpPr>
        <p:spPr/>
        <p:txBody>
          <a:bodyPr>
            <a:normAutofit/>
          </a:bodyPr>
          <a:lstStyle/>
          <a:p>
            <a:r>
              <a:rPr lang="en-US" dirty="0" smtClean="0"/>
              <a:t>“Analytic” refers to both language and thought</a:t>
            </a:r>
          </a:p>
          <a:p>
            <a:pPr lvl="1"/>
            <a:r>
              <a:rPr lang="en-US" dirty="0" smtClean="0"/>
              <a:t>The assessment of arguments as better and worse</a:t>
            </a:r>
          </a:p>
          <a:p>
            <a:pPr lvl="1"/>
            <a:r>
              <a:rPr lang="en-US" dirty="0" smtClean="0"/>
              <a:t>A matter of truth and approaching truth as in science</a:t>
            </a:r>
          </a:p>
          <a:p>
            <a:r>
              <a:rPr lang="en-US" dirty="0" smtClean="0"/>
              <a:t>The prime unifier of analytic philosophy and science is logic</a:t>
            </a:r>
          </a:p>
          <a:p>
            <a:pPr lvl="1"/>
            <a:r>
              <a:rPr lang="en-US" dirty="0" smtClean="0"/>
              <a:t>The use of logic in relation to language = formal clarity</a:t>
            </a:r>
          </a:p>
          <a:p>
            <a:r>
              <a:rPr lang="en-US" dirty="0" smtClean="0"/>
              <a:t>The result is earth-shattering (or tradition-shattering)</a:t>
            </a:r>
          </a:p>
          <a:p>
            <a:pPr lvl="1"/>
            <a:r>
              <a:rPr lang="en-US" dirty="0" smtClean="0">
                <a:sym typeface="Wingdings" panose="05000000000000000000" pitchFamily="2" charset="2"/>
              </a:rPr>
              <a:t> eliminate ambiguity through clarity</a:t>
            </a:r>
          </a:p>
          <a:p>
            <a:pPr lvl="1"/>
            <a:r>
              <a:rPr lang="en-US" dirty="0" smtClean="0">
                <a:sym typeface="Wingdings" panose="05000000000000000000" pitchFamily="2" charset="2"/>
              </a:rPr>
              <a:t>And the entire history of philosophy (the “perennial philosophy”) dissolves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15</a:t>
            </a:fld>
            <a:endParaRPr lang="en-US"/>
          </a:p>
        </p:txBody>
      </p:sp>
    </p:spTree>
    <p:extLst>
      <p:ext uri="{BB962C8B-B14F-4D97-AF65-F5344CB8AC3E}">
        <p14:creationId xmlns:p14="http://schemas.microsoft.com/office/powerpoint/2010/main" val="1405121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progress in philosophy</a:t>
            </a:r>
            <a:endParaRPr lang="en-US" dirty="0"/>
          </a:p>
        </p:txBody>
      </p:sp>
      <p:sp>
        <p:nvSpPr>
          <p:cNvPr id="3" name="Content Placeholder 2"/>
          <p:cNvSpPr>
            <a:spLocks noGrp="1"/>
          </p:cNvSpPr>
          <p:nvPr>
            <p:ph idx="1"/>
          </p:nvPr>
        </p:nvSpPr>
        <p:spPr/>
        <p:txBody>
          <a:bodyPr>
            <a:normAutofit fontScale="92500" lnSpcReduction="10000"/>
          </a:bodyPr>
          <a:lstStyle/>
          <a:p>
            <a:r>
              <a:rPr lang="en-US" dirty="0"/>
              <a:t>Analytic philosophy can be traced back to the aggressive style of the Vienna Circle’s logical positivism</a:t>
            </a:r>
          </a:p>
          <a:p>
            <a:pPr lvl="1"/>
            <a:r>
              <a:rPr lang="en-US" dirty="0"/>
              <a:t>Positivistic doctrines were ascribed a secure foundation in linguistic fact</a:t>
            </a:r>
          </a:p>
          <a:p>
            <a:pPr lvl="1"/>
            <a:r>
              <a:rPr lang="en-US" dirty="0"/>
              <a:t>And metaphysical doctrines were rejected as </a:t>
            </a:r>
            <a:r>
              <a:rPr lang="en-US" dirty="0" smtClean="0"/>
              <a:t>nonsense because </a:t>
            </a:r>
            <a:r>
              <a:rPr lang="en-US" dirty="0"/>
              <a:t>empirically unverifiable</a:t>
            </a:r>
          </a:p>
          <a:p>
            <a:r>
              <a:rPr lang="en-US" dirty="0" smtClean="0"/>
              <a:t>Logical positivism seems to follow Kant’s demand to set philosophy on the path of science</a:t>
            </a:r>
          </a:p>
          <a:p>
            <a:r>
              <a:rPr lang="en-US" dirty="0" smtClean="0"/>
              <a:t>This approach seems to promise making progress in philosophy</a:t>
            </a:r>
          </a:p>
          <a:p>
            <a:pPr lvl="1"/>
            <a:r>
              <a:rPr lang="en-US" dirty="0"/>
              <a:t>a</a:t>
            </a:r>
            <a:r>
              <a:rPr lang="en-US" dirty="0" smtClean="0"/>
              <a:t>s opposed to the review of the same problems with which philosophy started</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16</a:t>
            </a:fld>
            <a:endParaRPr lang="en-US"/>
          </a:p>
        </p:txBody>
      </p:sp>
    </p:spTree>
    <p:extLst>
      <p:ext uri="{BB962C8B-B14F-4D97-AF65-F5344CB8AC3E}">
        <p14:creationId xmlns:p14="http://schemas.microsoft.com/office/powerpoint/2010/main" val="2519003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purpose of Kant’s </a:t>
            </a:r>
            <a:r>
              <a:rPr lang="en-US" i="1" dirty="0" smtClean="0"/>
              <a:t>Critique of Pure Reason]</a:t>
            </a:r>
            <a:endParaRPr lang="en-US" i="1" dirty="0"/>
          </a:p>
        </p:txBody>
      </p:sp>
      <p:sp>
        <p:nvSpPr>
          <p:cNvPr id="3" name="Content Placeholder 2"/>
          <p:cNvSpPr>
            <a:spLocks noGrp="1"/>
          </p:cNvSpPr>
          <p:nvPr>
            <p:ph idx="1"/>
          </p:nvPr>
        </p:nvSpPr>
        <p:spPr/>
        <p:txBody>
          <a:bodyPr>
            <a:normAutofit lnSpcReduction="10000"/>
          </a:bodyPr>
          <a:lstStyle/>
          <a:p>
            <a:r>
              <a:rPr lang="en-US" dirty="0" smtClean="0"/>
              <a:t>Kant </a:t>
            </a:r>
            <a:r>
              <a:rPr lang="en-US" dirty="0"/>
              <a:t>called for a Copernican Revolution in philosophy</a:t>
            </a:r>
          </a:p>
          <a:p>
            <a:pPr lvl="1"/>
            <a:r>
              <a:rPr lang="en-US" dirty="0"/>
              <a:t>But for Kant the purpose of his philosophy of science was to show the limits of knowledge: </a:t>
            </a:r>
            <a:endParaRPr lang="en-US" dirty="0" smtClean="0"/>
          </a:p>
          <a:p>
            <a:pPr lvl="1"/>
            <a:r>
              <a:rPr lang="en-US" dirty="0" smtClean="0"/>
              <a:t>“</a:t>
            </a:r>
            <a:r>
              <a:rPr lang="en-US" dirty="0"/>
              <a:t>to deny knowledge in order to make room for faith”</a:t>
            </a:r>
          </a:p>
          <a:p>
            <a:r>
              <a:rPr lang="en-US" dirty="0"/>
              <a:t>And so to clear the grounds for morality in practical </a:t>
            </a:r>
            <a:r>
              <a:rPr lang="en-US" dirty="0" smtClean="0"/>
              <a:t>life</a:t>
            </a:r>
          </a:p>
          <a:p>
            <a:pPr lvl="1"/>
            <a:r>
              <a:rPr lang="en-US" dirty="0" smtClean="0"/>
              <a:t>For if science, with its causal laws, is objectively true of the world human freedom, and so morality, would be impossible</a:t>
            </a:r>
          </a:p>
          <a:p>
            <a:r>
              <a:rPr lang="en-US" dirty="0" smtClean="0"/>
              <a:t>So to put philosophy on the path of science, for Kant, was to liberate human thought from the confines of science</a:t>
            </a:r>
          </a:p>
          <a:p>
            <a:pPr lvl="1"/>
            <a:r>
              <a:rPr lang="en-US" dirty="0" smtClean="0"/>
              <a:t>But without denying science in its proper place</a:t>
            </a:r>
            <a:endParaRPr lang="en-US" dirty="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17</a:t>
            </a:fld>
            <a:endParaRPr lang="en-US"/>
          </a:p>
        </p:txBody>
      </p:sp>
    </p:spTree>
    <p:extLst>
      <p:ext uri="{BB962C8B-B14F-4D97-AF65-F5344CB8AC3E}">
        <p14:creationId xmlns:p14="http://schemas.microsoft.com/office/powerpoint/2010/main" val="2900399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logic?</a:t>
            </a:r>
            <a:endParaRPr lang="en-US" dirty="0"/>
          </a:p>
        </p:txBody>
      </p:sp>
      <p:sp>
        <p:nvSpPr>
          <p:cNvPr id="3" name="Content Placeholder 2"/>
          <p:cNvSpPr>
            <a:spLocks noGrp="1"/>
          </p:cNvSpPr>
          <p:nvPr>
            <p:ph idx="1"/>
          </p:nvPr>
        </p:nvSpPr>
        <p:spPr/>
        <p:txBody>
          <a:bodyPr>
            <a:normAutofit lnSpcReduction="10000"/>
          </a:bodyPr>
          <a:lstStyle/>
          <a:p>
            <a:r>
              <a:rPr lang="en-US" dirty="0"/>
              <a:t>Ayer: all important philosophical propositions are analytic truths</a:t>
            </a:r>
          </a:p>
          <a:p>
            <a:pPr lvl="1"/>
            <a:r>
              <a:rPr lang="en-US" dirty="0"/>
              <a:t>Analytic truths are linguistic tautologies</a:t>
            </a:r>
          </a:p>
          <a:p>
            <a:pPr lvl="1"/>
            <a:r>
              <a:rPr lang="en-US" dirty="0"/>
              <a:t>And so any denial of this is logically self-contradictory</a:t>
            </a:r>
          </a:p>
          <a:p>
            <a:pPr lvl="1"/>
            <a:r>
              <a:rPr lang="en-US" dirty="0"/>
              <a:t>And so nonsense</a:t>
            </a:r>
          </a:p>
          <a:p>
            <a:pPr lvl="1"/>
            <a:r>
              <a:rPr lang="en-US" dirty="0" smtClean="0"/>
              <a:t>including </a:t>
            </a:r>
            <a:r>
              <a:rPr lang="en-US" dirty="0"/>
              <a:t>the positions of </a:t>
            </a:r>
            <a:r>
              <a:rPr lang="en-US" dirty="0" smtClean="0"/>
              <a:t>other logical </a:t>
            </a:r>
            <a:r>
              <a:rPr lang="en-US" dirty="0"/>
              <a:t>positivists who did not agree with </a:t>
            </a:r>
            <a:r>
              <a:rPr lang="en-US" dirty="0" smtClean="0"/>
              <a:t>Ayer</a:t>
            </a:r>
          </a:p>
          <a:p>
            <a:r>
              <a:rPr lang="en-US" dirty="0" smtClean="0"/>
              <a:t>The problem with this approach is that </a:t>
            </a:r>
          </a:p>
          <a:p>
            <a:pPr lvl="1"/>
            <a:r>
              <a:rPr lang="en-US" dirty="0" smtClean="0"/>
              <a:t>because of the mathematical structure of any axiomatic system</a:t>
            </a:r>
          </a:p>
          <a:p>
            <a:pPr lvl="1"/>
            <a:r>
              <a:rPr lang="en-US" dirty="0"/>
              <a:t>there are many kinds of logical </a:t>
            </a:r>
            <a:r>
              <a:rPr lang="en-US" dirty="0" smtClean="0"/>
              <a:t>systems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18</a:t>
            </a:fld>
            <a:endParaRPr lang="en-US"/>
          </a:p>
        </p:txBody>
      </p:sp>
    </p:spTree>
    <p:extLst>
      <p:ext uri="{BB962C8B-B14F-4D97-AF65-F5344CB8AC3E}">
        <p14:creationId xmlns:p14="http://schemas.microsoft.com/office/powerpoint/2010/main" val="1650231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Restrained, postmodern polemic</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rest of this essay is in three parts:</a:t>
            </a:r>
          </a:p>
          <a:p>
            <a:r>
              <a:rPr lang="en-US" dirty="0" smtClean="0"/>
              <a:t>1) A quasi-parodic challenge to analytic philosophy</a:t>
            </a:r>
          </a:p>
          <a:p>
            <a:pPr lvl="1"/>
            <a:r>
              <a:rPr lang="en-US" dirty="0" smtClean="0"/>
              <a:t>Restrained, partly tongue-in-cheek: using the formalism of Wittgenstein’s </a:t>
            </a:r>
            <a:r>
              <a:rPr lang="en-US" i="1" dirty="0" err="1" smtClean="0"/>
              <a:t>Tractatus</a:t>
            </a:r>
            <a:endParaRPr lang="en-US" i="1" dirty="0" smtClean="0"/>
          </a:p>
          <a:p>
            <a:pPr lvl="1"/>
            <a:r>
              <a:rPr lang="en-US" dirty="0"/>
              <a:t>As a Continental philosopher she shows that she can use analytical </a:t>
            </a:r>
            <a:r>
              <a:rPr lang="en-US" dirty="0" smtClean="0"/>
              <a:t>method without being an analytical philosopher</a:t>
            </a:r>
            <a:endParaRPr lang="en-US" dirty="0"/>
          </a:p>
          <a:p>
            <a:pPr lvl="1"/>
            <a:r>
              <a:rPr lang="en-US" dirty="0" err="1" smtClean="0"/>
              <a:t>Babich</a:t>
            </a:r>
            <a:r>
              <a:rPr lang="en-US" dirty="0" smtClean="0"/>
              <a:t> knows Nietzsche’s strong polemics, so her critique is mild by comparison</a:t>
            </a:r>
          </a:p>
          <a:p>
            <a:r>
              <a:rPr lang="en-US" dirty="0" smtClean="0"/>
              <a:t>The critique illustrates a “postmodern” perspective on analytic philosophy as its object</a:t>
            </a:r>
          </a:p>
          <a:p>
            <a:pPr lvl="1"/>
            <a:r>
              <a:rPr lang="en-US" dirty="0" smtClean="0"/>
              <a:t>Reviewing its historical fortunes</a:t>
            </a:r>
          </a:p>
          <a:p>
            <a:pPr lvl="1"/>
            <a:r>
              <a:rPr lang="en-US" dirty="0" smtClean="0"/>
              <a:t>Showing its limitations both in relation to Continental and to itself</a:t>
            </a:r>
          </a:p>
        </p:txBody>
      </p:sp>
      <p:sp>
        <p:nvSpPr>
          <p:cNvPr id="4" name="Slide Number Placeholder 3"/>
          <p:cNvSpPr>
            <a:spLocks noGrp="1"/>
          </p:cNvSpPr>
          <p:nvPr>
            <p:ph type="sldNum" sz="quarter" idx="12"/>
          </p:nvPr>
        </p:nvSpPr>
        <p:spPr/>
        <p:txBody>
          <a:bodyPr/>
          <a:lstStyle/>
          <a:p>
            <a:fld id="{3EF46FF3-2032-4ACA-99C8-3B2EB1C4F133}" type="slidenum">
              <a:rPr lang="en-US" smtClean="0"/>
              <a:t>19</a:t>
            </a:fld>
            <a:endParaRPr lang="en-US"/>
          </a:p>
        </p:txBody>
      </p:sp>
    </p:spTree>
    <p:extLst>
      <p:ext uri="{BB962C8B-B14F-4D97-AF65-F5344CB8AC3E}">
        <p14:creationId xmlns:p14="http://schemas.microsoft.com/office/powerpoint/2010/main" val="4211512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Analytical Philosophy?</a:t>
            </a:r>
            <a:endParaRPr lang="en-US" dirty="0"/>
          </a:p>
        </p:txBody>
      </p:sp>
      <p:sp>
        <p:nvSpPr>
          <p:cNvPr id="3" name="Content Placeholder 2"/>
          <p:cNvSpPr>
            <a:spLocks noGrp="1"/>
          </p:cNvSpPr>
          <p:nvPr>
            <p:ph idx="1"/>
          </p:nvPr>
        </p:nvSpPr>
        <p:spPr/>
        <p:txBody>
          <a:bodyPr>
            <a:normAutofit lnSpcReduction="10000"/>
          </a:bodyPr>
          <a:lstStyle/>
          <a:p>
            <a:r>
              <a:rPr lang="en-US" sz="3200" dirty="0" smtClean="0"/>
              <a:t>Analytic approach (Michael </a:t>
            </a:r>
            <a:r>
              <a:rPr lang="en-US" sz="3200" dirty="0" err="1" smtClean="0"/>
              <a:t>Dummett</a:t>
            </a:r>
            <a:r>
              <a:rPr lang="en-US" sz="3200" dirty="0" smtClean="0"/>
              <a:t>)</a:t>
            </a:r>
            <a:endParaRPr lang="en-US" dirty="0" smtClean="0"/>
          </a:p>
          <a:p>
            <a:pPr lvl="1"/>
            <a:r>
              <a:rPr lang="en-US" sz="2800" dirty="0" smtClean="0"/>
              <a:t>“the belief, first, that a philosophical account of thought can be attained through a philosophical account of language, and, </a:t>
            </a:r>
          </a:p>
          <a:p>
            <a:pPr lvl="1"/>
            <a:r>
              <a:rPr lang="en-US" sz="2800" dirty="0" smtClean="0"/>
              <a:t>Secondly, that a comprehensive account can only be so attained.”</a:t>
            </a:r>
          </a:p>
          <a:p>
            <a:r>
              <a:rPr lang="en-US" dirty="0"/>
              <a:t>Continental approach (Heidegger)</a:t>
            </a:r>
          </a:p>
          <a:p>
            <a:pPr lvl="1"/>
            <a:r>
              <a:rPr lang="en-US" dirty="0"/>
              <a:t>“Most thought-provoking is that we are still not thinking.”</a:t>
            </a:r>
          </a:p>
          <a:p>
            <a:pPr lvl="1"/>
            <a:r>
              <a:rPr lang="en-US" dirty="0"/>
              <a:t>But this seems very wrong: “How dare anyone assert today that we are still not thinking, today when there is everywhere a lively and constantly more audible interest in philosophy, when almost everybody claims to know what philosophy is all about</a:t>
            </a:r>
            <a:r>
              <a:rPr lang="en-US" dirty="0" smtClean="0"/>
              <a:t>!”</a:t>
            </a:r>
          </a:p>
          <a:p>
            <a:pPr lvl="4"/>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2</a:t>
            </a:fld>
            <a:endParaRPr lang="en-US"/>
          </a:p>
        </p:txBody>
      </p:sp>
    </p:spTree>
    <p:extLst>
      <p:ext uri="{BB962C8B-B14F-4D97-AF65-F5344CB8AC3E}">
        <p14:creationId xmlns:p14="http://schemas.microsoft.com/office/powerpoint/2010/main" val="21622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Post-Modern Refutation of Analytical Philosophy</a:t>
            </a:r>
            <a:endParaRPr lang="en-US" dirty="0"/>
          </a:p>
        </p:txBody>
      </p:sp>
      <p:sp>
        <p:nvSpPr>
          <p:cNvPr id="3" name="Content Placeholder 2"/>
          <p:cNvSpPr>
            <a:spLocks noGrp="1"/>
          </p:cNvSpPr>
          <p:nvPr>
            <p:ph idx="1"/>
          </p:nvPr>
        </p:nvSpPr>
        <p:spPr/>
        <p:txBody>
          <a:bodyPr>
            <a:normAutofit fontScale="92500" lnSpcReduction="10000"/>
          </a:bodyPr>
          <a:lstStyle/>
          <a:p>
            <a:r>
              <a:rPr lang="en-US" dirty="0"/>
              <a:t>Conclusion: it has been successful </a:t>
            </a:r>
            <a:r>
              <a:rPr lang="en-US" dirty="0">
                <a:sym typeface="Wingdings" panose="05000000000000000000" pitchFamily="2" charset="2"/>
              </a:rPr>
              <a:t> and </a:t>
            </a:r>
            <a:r>
              <a:rPr lang="en-US" dirty="0"/>
              <a:t>so dominant </a:t>
            </a:r>
            <a:r>
              <a:rPr lang="en-US" dirty="0">
                <a:sym typeface="Wingdings" panose="05000000000000000000" pitchFamily="2" charset="2"/>
              </a:rPr>
              <a:t> </a:t>
            </a:r>
            <a:r>
              <a:rPr lang="en-US" dirty="0"/>
              <a:t>and so redundant</a:t>
            </a:r>
          </a:p>
          <a:p>
            <a:pPr lvl="1"/>
            <a:r>
              <a:rPr lang="en-US" dirty="0" smtClean="0"/>
              <a:t>I.e., analytical philosophy owes its success to institutional power</a:t>
            </a:r>
          </a:p>
          <a:p>
            <a:pPr lvl="1"/>
            <a:r>
              <a:rPr lang="en-US" dirty="0" smtClean="0"/>
              <a:t>Not to the validity of its thinking</a:t>
            </a:r>
          </a:p>
          <a:p>
            <a:pPr lvl="1"/>
            <a:r>
              <a:rPr lang="en-US" dirty="0" smtClean="0"/>
              <a:t>Recognizing this through a “post-modern” deconstruction is the refutation of analytical philosophy</a:t>
            </a:r>
          </a:p>
          <a:p>
            <a:r>
              <a:rPr lang="en-US" dirty="0" smtClean="0"/>
              <a:t>Recall Nietzsche on positivism as a form of will to power disguised as will to truth</a:t>
            </a:r>
          </a:p>
          <a:p>
            <a:pPr lvl="1"/>
            <a:r>
              <a:rPr lang="en-US" dirty="0" smtClean="0"/>
              <a:t>Heidegger: “In </a:t>
            </a:r>
            <a:r>
              <a:rPr lang="en-US" dirty="0"/>
              <a:t>America and elsewhere, logistics as the only proper philosophy of the future is thus beginning today </a:t>
            </a:r>
            <a:r>
              <a:rPr lang="en-US" i="1" dirty="0"/>
              <a:t>to seize power </a:t>
            </a:r>
            <a:r>
              <a:rPr lang="en-US" dirty="0"/>
              <a:t>over the intellectual world.” </a:t>
            </a:r>
          </a:p>
        </p:txBody>
      </p:sp>
      <p:sp>
        <p:nvSpPr>
          <p:cNvPr id="4" name="Slide Number Placeholder 3"/>
          <p:cNvSpPr>
            <a:spLocks noGrp="1"/>
          </p:cNvSpPr>
          <p:nvPr>
            <p:ph type="sldNum" sz="quarter" idx="12"/>
          </p:nvPr>
        </p:nvSpPr>
        <p:spPr/>
        <p:txBody>
          <a:bodyPr/>
          <a:lstStyle/>
          <a:p>
            <a:fld id="{3EF46FF3-2032-4ACA-99C8-3B2EB1C4F133}" type="slidenum">
              <a:rPr lang="en-US" smtClean="0"/>
              <a:t>20</a:t>
            </a:fld>
            <a:endParaRPr lang="en-US"/>
          </a:p>
        </p:txBody>
      </p:sp>
    </p:spTree>
    <p:extLst>
      <p:ext uri="{BB962C8B-B14F-4D97-AF65-F5344CB8AC3E}">
        <p14:creationId xmlns:p14="http://schemas.microsoft.com/office/powerpoint/2010/main" val="776622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Ablating the difference, and its failure</a:t>
            </a:r>
            <a:endParaRPr lang="en-US" dirty="0"/>
          </a:p>
        </p:txBody>
      </p:sp>
      <p:sp>
        <p:nvSpPr>
          <p:cNvPr id="3" name="Content Placeholder 2"/>
          <p:cNvSpPr>
            <a:spLocks noGrp="1"/>
          </p:cNvSpPr>
          <p:nvPr>
            <p:ph idx="1"/>
          </p:nvPr>
        </p:nvSpPr>
        <p:spPr/>
        <p:txBody>
          <a:bodyPr/>
          <a:lstStyle/>
          <a:p>
            <a:r>
              <a:rPr lang="en-US" dirty="0" smtClean="0"/>
              <a:t>2) An examination of the claim of analytic philosophy as self-overcoming</a:t>
            </a:r>
          </a:p>
          <a:p>
            <a:pPr lvl="1"/>
            <a:r>
              <a:rPr lang="en-US" dirty="0" smtClean="0"/>
              <a:t>i.e., as </a:t>
            </a:r>
            <a:r>
              <a:rPr lang="en-US" i="1" dirty="0" smtClean="0"/>
              <a:t>already</a:t>
            </a:r>
            <a:r>
              <a:rPr lang="en-US" dirty="0" smtClean="0"/>
              <a:t> including Continental philosophy, and so as able to appropriate it.</a:t>
            </a:r>
          </a:p>
          <a:p>
            <a:pPr lvl="1"/>
            <a:r>
              <a:rPr lang="en-US" dirty="0" smtClean="0"/>
              <a:t>This annexation is not dialogical or hermeneutical, </a:t>
            </a:r>
            <a:r>
              <a:rPr lang="en-US" dirty="0"/>
              <a:t>but ablates [</a:t>
            </a:r>
            <a:r>
              <a:rPr lang="en-US" dirty="0" smtClean="0"/>
              <a:t>dissipates </a:t>
            </a:r>
            <a:r>
              <a:rPr lang="en-US" dirty="0"/>
              <a:t>by melting, vaporization, </a:t>
            </a:r>
            <a:r>
              <a:rPr lang="en-US" dirty="0" smtClean="0"/>
              <a:t>erosion] the difference of styles between analytic and Continental</a:t>
            </a:r>
          </a:p>
          <a:p>
            <a:r>
              <a:rPr lang="en-US" dirty="0" smtClean="0"/>
              <a:t>3) A look at philosophy from a questioning, or Continental, perspective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21</a:t>
            </a:fld>
            <a:endParaRPr lang="en-US"/>
          </a:p>
        </p:txBody>
      </p:sp>
    </p:spTree>
    <p:extLst>
      <p:ext uri="{BB962C8B-B14F-4D97-AF65-F5344CB8AC3E}">
        <p14:creationId xmlns:p14="http://schemas.microsoft.com/office/powerpoint/2010/main" val="3625201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Clarity: a deflationary goal</a:t>
            </a:r>
            <a:endParaRPr lang="en-US" dirty="0"/>
          </a:p>
        </p:txBody>
      </p:sp>
      <p:sp>
        <p:nvSpPr>
          <p:cNvPr id="3" name="Content Placeholder 2"/>
          <p:cNvSpPr>
            <a:spLocks noGrp="1"/>
          </p:cNvSpPr>
          <p:nvPr>
            <p:ph idx="1"/>
          </p:nvPr>
        </p:nvSpPr>
        <p:spPr/>
        <p:txBody>
          <a:bodyPr>
            <a:normAutofit fontScale="92500" lnSpcReduction="10000"/>
          </a:bodyPr>
          <a:lstStyle/>
          <a:p>
            <a:r>
              <a:rPr lang="en-US" dirty="0"/>
              <a:t>1. The analytic project: </a:t>
            </a:r>
            <a:r>
              <a:rPr lang="en-US" dirty="0" smtClean="0"/>
              <a:t>regulative ideal of clarity</a:t>
            </a:r>
            <a:endParaRPr lang="en-US" dirty="0"/>
          </a:p>
          <a:p>
            <a:pPr lvl="1"/>
            <a:r>
              <a:rPr lang="en-US" dirty="0"/>
              <a:t>Whether by ordinary language or by logic</a:t>
            </a:r>
          </a:p>
          <a:p>
            <a:r>
              <a:rPr lang="en-US" dirty="0"/>
              <a:t>Clarity = clarity of expression</a:t>
            </a:r>
          </a:p>
          <a:p>
            <a:pPr lvl="1"/>
            <a:r>
              <a:rPr lang="en-US" i="1" dirty="0" err="1" smtClean="0"/>
              <a:t>Tractatus</a:t>
            </a:r>
            <a:r>
              <a:rPr lang="en-US" i="1" dirty="0" smtClean="0"/>
              <a:t> 4.116</a:t>
            </a:r>
            <a:r>
              <a:rPr lang="en-US" dirty="0" smtClean="0"/>
              <a:t>: </a:t>
            </a:r>
            <a:r>
              <a:rPr lang="en-US" dirty="0"/>
              <a:t>“everything that can be put into words can be put clearly.”</a:t>
            </a:r>
          </a:p>
          <a:p>
            <a:pPr lvl="1"/>
            <a:r>
              <a:rPr lang="en-US" dirty="0"/>
              <a:t>Philosophy = “the critique of language,” “the logical clarification of thoughts”</a:t>
            </a:r>
          </a:p>
          <a:p>
            <a:r>
              <a:rPr lang="en-US" dirty="0" smtClean="0"/>
              <a:t>Surely a clearly expressed proposition, even of a problem, is less mysterious than an unclear statement </a:t>
            </a:r>
          </a:p>
          <a:p>
            <a:r>
              <a:rPr lang="en-US" i="1" dirty="0" smtClean="0"/>
              <a:t>Deflationary</a:t>
            </a:r>
            <a:r>
              <a:rPr lang="en-US" dirty="0" smtClean="0"/>
              <a:t> goal: to reduce or dissolve philosophical problems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22</a:t>
            </a:fld>
            <a:endParaRPr lang="en-US"/>
          </a:p>
        </p:txBody>
      </p:sp>
    </p:spTree>
    <p:extLst>
      <p:ext uri="{BB962C8B-B14F-4D97-AF65-F5344CB8AC3E}">
        <p14:creationId xmlns:p14="http://schemas.microsoft.com/office/powerpoint/2010/main" val="5075039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Intersubjective solipsism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1.1 Regulative ideal of </a:t>
            </a:r>
            <a:r>
              <a:rPr lang="en-US" dirty="0" err="1"/>
              <a:t>i</a:t>
            </a:r>
            <a:r>
              <a:rPr lang="en-US" dirty="0" err="1" smtClean="0"/>
              <a:t>ntersubjectivity</a:t>
            </a:r>
            <a:endParaRPr lang="en-US" dirty="0" smtClean="0"/>
          </a:p>
          <a:p>
            <a:pPr lvl="1"/>
            <a:r>
              <a:rPr lang="en-US" dirty="0" smtClean="0"/>
              <a:t>Bringing into philosophy the charwoman </a:t>
            </a:r>
            <a:r>
              <a:rPr lang="en-US" dirty="0">
                <a:sym typeface="Wingdings" panose="05000000000000000000" pitchFamily="2" charset="2"/>
              </a:rPr>
              <a:t>[cleaning lady] </a:t>
            </a:r>
            <a:r>
              <a:rPr lang="en-US" dirty="0" smtClean="0"/>
              <a:t>or the man in the street </a:t>
            </a:r>
          </a:p>
          <a:p>
            <a:pPr lvl="1"/>
            <a:r>
              <a:rPr lang="en-US" dirty="0" smtClean="0"/>
              <a:t>And so eliminating mysticism, esotericism, and private languages</a:t>
            </a:r>
          </a:p>
          <a:p>
            <a:r>
              <a:rPr lang="en-US" dirty="0">
                <a:sym typeface="Wingdings" panose="05000000000000000000" pitchFamily="2" charset="2"/>
              </a:rPr>
              <a:t>Not circular thinking among elites</a:t>
            </a:r>
          </a:p>
          <a:p>
            <a:pPr lvl="1"/>
            <a:r>
              <a:rPr lang="en-US" dirty="0">
                <a:sym typeface="Wingdings" panose="05000000000000000000" pitchFamily="2" charset="2"/>
              </a:rPr>
              <a:t>But ordinary language philosophy</a:t>
            </a:r>
            <a:endParaRPr lang="en-US" dirty="0"/>
          </a:p>
          <a:p>
            <a:r>
              <a:rPr lang="en-US" dirty="0" smtClean="0">
                <a:sym typeface="Wingdings" panose="05000000000000000000" pitchFamily="2" charset="2"/>
              </a:rPr>
              <a:t>The analytic problem of other minds </a:t>
            </a:r>
          </a:p>
          <a:p>
            <a:pPr lvl="1"/>
            <a:r>
              <a:rPr lang="en-US" dirty="0" smtClean="0">
                <a:sym typeface="Wingdings" panose="05000000000000000000" pitchFamily="2" charset="2"/>
              </a:rPr>
              <a:t>not </a:t>
            </a:r>
            <a:r>
              <a:rPr lang="en-US" dirty="0">
                <a:sym typeface="Wingdings" panose="05000000000000000000" pitchFamily="2" charset="2"/>
              </a:rPr>
              <a:t>an empirical investigation of what ordinary non-philosophers actually think</a:t>
            </a:r>
          </a:p>
          <a:p>
            <a:pPr lvl="1"/>
            <a:r>
              <a:rPr lang="en-US" dirty="0" smtClean="0">
                <a:sym typeface="Wingdings" panose="05000000000000000000" pitchFamily="2" charset="2"/>
              </a:rPr>
              <a:t>But the assumption that what one expresses clearly for oneself must be what the charwoman would say as well, </a:t>
            </a:r>
          </a:p>
          <a:p>
            <a:pPr lvl="1"/>
            <a:r>
              <a:rPr lang="en-US" dirty="0" smtClean="0">
                <a:sym typeface="Wingdings" panose="05000000000000000000" pitchFamily="2" charset="2"/>
              </a:rPr>
              <a:t> </a:t>
            </a:r>
            <a:r>
              <a:rPr lang="en-US" dirty="0">
                <a:sym typeface="Wingdings" panose="05000000000000000000" pitchFamily="2" charset="2"/>
              </a:rPr>
              <a:t>“solipsism writ upon the world” (</a:t>
            </a:r>
            <a:r>
              <a:rPr lang="en-US" dirty="0" err="1">
                <a:sym typeface="Wingdings" panose="05000000000000000000" pitchFamily="2" charset="2"/>
              </a:rPr>
              <a:t>Babich</a:t>
            </a:r>
            <a:r>
              <a:rPr lang="en-US" dirty="0">
                <a:sym typeface="Wingdings" panose="05000000000000000000" pitchFamily="2" charset="2"/>
              </a:rPr>
              <a:t>) </a:t>
            </a:r>
            <a:endParaRPr lang="en-US" dirty="0" smtClean="0">
              <a:sym typeface="Wingdings" panose="05000000000000000000" pitchFamily="2" charset="2"/>
            </a:endParaRPr>
          </a:p>
          <a:p>
            <a:r>
              <a:rPr lang="en-US" dirty="0" smtClean="0">
                <a:sym typeface="Wingdings" panose="05000000000000000000" pitchFamily="2" charset="2"/>
              </a:rPr>
              <a:t>This leads to “objectivity”</a:t>
            </a:r>
          </a:p>
        </p:txBody>
      </p:sp>
      <p:sp>
        <p:nvSpPr>
          <p:cNvPr id="4" name="Slide Number Placeholder 3"/>
          <p:cNvSpPr>
            <a:spLocks noGrp="1"/>
          </p:cNvSpPr>
          <p:nvPr>
            <p:ph type="sldNum" sz="quarter" idx="12"/>
          </p:nvPr>
        </p:nvSpPr>
        <p:spPr/>
        <p:txBody>
          <a:bodyPr/>
          <a:lstStyle/>
          <a:p>
            <a:fld id="{3EF46FF3-2032-4ACA-99C8-3B2EB1C4F133}" type="slidenum">
              <a:rPr lang="en-US" smtClean="0"/>
              <a:t>23</a:t>
            </a:fld>
            <a:endParaRPr lang="en-US"/>
          </a:p>
        </p:txBody>
      </p:sp>
    </p:spTree>
    <p:extLst>
      <p:ext uri="{BB962C8B-B14F-4D97-AF65-F5344CB8AC3E}">
        <p14:creationId xmlns:p14="http://schemas.microsoft.com/office/powerpoint/2010/main" val="33677839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Verifying the proposition</a:t>
            </a:r>
            <a:endParaRPr lang="en-US" dirty="0"/>
          </a:p>
        </p:txBody>
      </p:sp>
      <p:sp>
        <p:nvSpPr>
          <p:cNvPr id="3" name="Content Placeholder 2"/>
          <p:cNvSpPr>
            <a:spLocks noGrp="1"/>
          </p:cNvSpPr>
          <p:nvPr>
            <p:ph idx="1"/>
          </p:nvPr>
        </p:nvSpPr>
        <p:spPr/>
        <p:txBody>
          <a:bodyPr>
            <a:normAutofit fontScale="92500"/>
          </a:bodyPr>
          <a:lstStyle/>
          <a:p>
            <a:r>
              <a:rPr lang="en-US" dirty="0" smtClean="0"/>
              <a:t>1.2 Regulative ideal of verification</a:t>
            </a:r>
          </a:p>
          <a:p>
            <a:pPr lvl="1"/>
            <a:r>
              <a:rPr lang="en-US" dirty="0" smtClean="0"/>
              <a:t>Intersection between word and object</a:t>
            </a:r>
          </a:p>
          <a:p>
            <a:pPr lvl="1"/>
            <a:r>
              <a:rPr lang="en-US" dirty="0" smtClean="0"/>
              <a:t>“The meaning of a proposition is its method of verification” (Tarski) </a:t>
            </a:r>
          </a:p>
          <a:p>
            <a:r>
              <a:rPr lang="en-US" dirty="0" smtClean="0"/>
              <a:t>= unproblematic reference (observation sentences)</a:t>
            </a:r>
          </a:p>
          <a:p>
            <a:pPr lvl="1"/>
            <a:r>
              <a:rPr lang="en-US" dirty="0" smtClean="0"/>
              <a:t>Propositional objects in the world of the analyst</a:t>
            </a:r>
          </a:p>
          <a:p>
            <a:pPr lvl="1"/>
            <a:r>
              <a:rPr lang="en-US" dirty="0" smtClean="0"/>
              <a:t>And in the world, patterns or atoms of experience (pink patches or pink ice cubes--</a:t>
            </a:r>
            <a:r>
              <a:rPr lang="en-US" dirty="0" err="1" smtClean="0"/>
              <a:t>Sellars</a:t>
            </a:r>
            <a:r>
              <a:rPr lang="en-US" dirty="0" smtClean="0"/>
              <a:t>)</a:t>
            </a:r>
          </a:p>
          <a:p>
            <a:r>
              <a:rPr lang="en-US" dirty="0" smtClean="0"/>
              <a:t>But this just leads back to clarity </a:t>
            </a:r>
          </a:p>
          <a:p>
            <a:pPr lvl="1"/>
            <a:r>
              <a:rPr lang="en-US" dirty="0" smtClean="0"/>
              <a:t>i.e., the assumption that what one thinks clearly must exist objectively</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24</a:t>
            </a:fld>
            <a:endParaRPr lang="en-US"/>
          </a:p>
        </p:txBody>
      </p:sp>
    </p:spTree>
    <p:extLst>
      <p:ext uri="{BB962C8B-B14F-4D97-AF65-F5344CB8AC3E}">
        <p14:creationId xmlns:p14="http://schemas.microsoft.com/office/powerpoint/2010/main" val="9149445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[Pink ice cubes]</a:t>
            </a:r>
            <a:endParaRPr lang="en-US" dirty="0"/>
          </a:p>
        </p:txBody>
      </p:sp>
      <p:sp>
        <p:nvSpPr>
          <p:cNvPr id="3" name="Content Placeholder 2"/>
          <p:cNvSpPr>
            <a:spLocks noGrp="1"/>
          </p:cNvSpPr>
          <p:nvPr>
            <p:ph idx="1"/>
          </p:nvPr>
        </p:nvSpPr>
        <p:spPr/>
        <p:txBody>
          <a:bodyPr>
            <a:normAutofit fontScale="85000" lnSpcReduction="20000"/>
          </a:bodyPr>
          <a:lstStyle/>
          <a:p>
            <a:r>
              <a:rPr lang="en-US" dirty="0"/>
              <a:t>“We see not only </a:t>
            </a:r>
            <a:r>
              <a:rPr lang="en-US" i="1" dirty="0"/>
              <a:t>that</a:t>
            </a:r>
            <a:r>
              <a:rPr lang="en-US" dirty="0"/>
              <a:t> the ice cube is pink, and see it </a:t>
            </a:r>
            <a:r>
              <a:rPr lang="en-US" i="1" dirty="0"/>
              <a:t>as</a:t>
            </a:r>
            <a:r>
              <a:rPr lang="en-US" dirty="0"/>
              <a:t> pink, we see </a:t>
            </a:r>
            <a:r>
              <a:rPr lang="en-US" i="1" dirty="0"/>
              <a:t>the very pinkness</a:t>
            </a:r>
            <a:r>
              <a:rPr lang="en-US" dirty="0"/>
              <a:t> of the object; also </a:t>
            </a:r>
            <a:r>
              <a:rPr lang="en-US" i="1" dirty="0"/>
              <a:t>its very shape</a:t>
            </a:r>
            <a:r>
              <a:rPr lang="en-US" dirty="0"/>
              <a:t> — though from a certain point of view</a:t>
            </a:r>
            <a:r>
              <a:rPr lang="en-US" dirty="0" smtClean="0"/>
              <a:t>”</a:t>
            </a:r>
          </a:p>
          <a:p>
            <a:pPr lvl="1"/>
            <a:r>
              <a:rPr lang="en-US" dirty="0" smtClean="0"/>
              <a:t>What </a:t>
            </a:r>
            <a:r>
              <a:rPr lang="en-US" dirty="0"/>
              <a:t>we see </a:t>
            </a:r>
            <a:r>
              <a:rPr lang="en-US" i="1" dirty="0"/>
              <a:t>of</a:t>
            </a:r>
            <a:r>
              <a:rPr lang="en-US" dirty="0"/>
              <a:t> the ice cube </a:t>
            </a:r>
            <a:r>
              <a:rPr lang="en-US" dirty="0" smtClean="0"/>
              <a:t>(the object) is </a:t>
            </a:r>
            <a:r>
              <a:rPr lang="en-US" dirty="0"/>
              <a:t>present to us in a different way from that in which the (merely) conceptual content of our </a:t>
            </a:r>
            <a:r>
              <a:rPr lang="en-US" dirty="0" smtClean="0"/>
              <a:t>subjective experience </a:t>
            </a:r>
            <a:r>
              <a:rPr lang="en-US" dirty="0"/>
              <a:t>is present to us. </a:t>
            </a:r>
            <a:endParaRPr lang="en-US" dirty="0" smtClean="0"/>
          </a:p>
          <a:p>
            <a:r>
              <a:rPr lang="en-US" dirty="0" smtClean="0"/>
              <a:t>What </a:t>
            </a:r>
            <a:r>
              <a:rPr lang="en-US" dirty="0"/>
              <a:t>is needed is</a:t>
            </a:r>
            <a:r>
              <a:rPr lang="en-US" dirty="0" smtClean="0"/>
              <a:t>:</a:t>
            </a:r>
          </a:p>
          <a:p>
            <a:pPr lvl="1"/>
            <a:r>
              <a:rPr lang="en-US" dirty="0" smtClean="0"/>
              <a:t>“an </a:t>
            </a:r>
            <a:r>
              <a:rPr lang="en-US" dirty="0"/>
              <a:t>analysis of the sense in which we see of the pink ice cube its very pinkness. Here, I believe, sheer phenomenology or conceptual analysis takes us </a:t>
            </a:r>
            <a:r>
              <a:rPr lang="en-US" i="1" dirty="0"/>
              <a:t>part</a:t>
            </a:r>
            <a:r>
              <a:rPr lang="en-US" dirty="0"/>
              <a:t> of the way, but finally lets us down. How far does it take us? Only to the point of assuring us that </a:t>
            </a:r>
            <a:r>
              <a:rPr lang="en-US" i="1" dirty="0"/>
              <a:t>Something, somehow</a:t>
            </a:r>
            <a:r>
              <a:rPr lang="en-US" dirty="0"/>
              <a:t> a cube of pink in physical space is present in the perception other than as merely </a:t>
            </a:r>
            <a:r>
              <a:rPr lang="en-US" i="1" dirty="0"/>
              <a:t>believed </a:t>
            </a:r>
            <a:r>
              <a:rPr lang="en-US" i="1" dirty="0" smtClean="0"/>
              <a:t>in</a:t>
            </a:r>
            <a:r>
              <a:rPr lang="en-US" dirty="0" smtClean="0"/>
              <a:t>.”</a:t>
            </a:r>
          </a:p>
          <a:p>
            <a:pPr lvl="1"/>
            <a:r>
              <a:rPr lang="en-US" dirty="0" smtClean="0"/>
              <a:t>Wilfrid </a:t>
            </a:r>
            <a:r>
              <a:rPr lang="en-US" dirty="0" err="1" smtClean="0"/>
              <a:t>Sellars</a:t>
            </a:r>
            <a:r>
              <a:rPr lang="en-US" dirty="0"/>
              <a:t>, from </a:t>
            </a:r>
            <a:r>
              <a:rPr lang="en-US" dirty="0">
                <a:hlinkClick r:id="rId2"/>
              </a:rPr>
              <a:t>https://plato.stanford.edu/entries/sellars</a:t>
            </a:r>
            <a:r>
              <a:rPr lang="en-US" dirty="0" smtClean="0">
                <a:hlinkClick r:id="rId2"/>
              </a:rPr>
              <a:t>/</a:t>
            </a: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25</a:t>
            </a:fld>
            <a:endParaRPr lang="en-US"/>
          </a:p>
        </p:txBody>
      </p:sp>
    </p:spTree>
    <p:extLst>
      <p:ext uri="{BB962C8B-B14F-4D97-AF65-F5344CB8AC3E}">
        <p14:creationId xmlns:p14="http://schemas.microsoft.com/office/powerpoint/2010/main" val="11702853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[Hegel challenges common sense]</a:t>
            </a:r>
            <a:endParaRPr lang="en-US" dirty="0"/>
          </a:p>
        </p:txBody>
      </p:sp>
      <p:sp>
        <p:nvSpPr>
          <p:cNvPr id="3" name="Content Placeholder 2"/>
          <p:cNvSpPr>
            <a:spLocks noGrp="1"/>
          </p:cNvSpPr>
          <p:nvPr>
            <p:ph idx="1"/>
          </p:nvPr>
        </p:nvSpPr>
        <p:spPr/>
        <p:txBody>
          <a:bodyPr>
            <a:normAutofit fontScale="85000" lnSpcReduction="10000"/>
          </a:bodyPr>
          <a:lstStyle/>
          <a:p>
            <a:r>
              <a:rPr lang="en-US" dirty="0"/>
              <a:t>Hegel’s </a:t>
            </a:r>
            <a:r>
              <a:rPr lang="en-US" i="1" dirty="0" smtClean="0"/>
              <a:t>Phenomenology: </a:t>
            </a:r>
          </a:p>
          <a:p>
            <a:pPr lvl="1"/>
            <a:r>
              <a:rPr lang="en-US" dirty="0" smtClean="0"/>
              <a:t>Common sense considers the perception of things to be unproblematic. But reflection reveals problems that point beyond common sense complacency</a:t>
            </a:r>
            <a:endParaRPr lang="en-US" dirty="0"/>
          </a:p>
          <a:p>
            <a:r>
              <a:rPr lang="en-US" dirty="0" smtClean="0"/>
              <a:t>How can one thing have many properties (pink color, cubic shape, cold temperature, etc.)?</a:t>
            </a:r>
          </a:p>
          <a:p>
            <a:pPr lvl="1"/>
            <a:r>
              <a:rPr lang="en-US" dirty="0" smtClean="0"/>
              <a:t>Is the ice cube one thing or is it many?</a:t>
            </a:r>
          </a:p>
          <a:p>
            <a:r>
              <a:rPr lang="en-US" dirty="0" smtClean="0"/>
              <a:t>How can many different properties be all together in the same space?</a:t>
            </a:r>
          </a:p>
          <a:p>
            <a:pPr lvl="1"/>
            <a:r>
              <a:rPr lang="en-US" dirty="0" smtClean="0"/>
              <a:t>It’s not pink here and cubical there, but pinkness and </a:t>
            </a:r>
            <a:r>
              <a:rPr lang="en-US" dirty="0" err="1" smtClean="0"/>
              <a:t>cubicality</a:t>
            </a:r>
            <a:r>
              <a:rPr lang="en-US" dirty="0" smtClean="0"/>
              <a:t> are together in the same place while being completely independent of one another, </a:t>
            </a:r>
          </a:p>
          <a:p>
            <a:pPr lvl="1"/>
            <a:r>
              <a:rPr lang="en-US" dirty="0" smtClean="0"/>
              <a:t>interpenetrating without touching, </a:t>
            </a:r>
          </a:p>
          <a:p>
            <a:pPr lvl="1"/>
            <a:r>
              <a:rPr lang="en-US" dirty="0" smtClean="0"/>
              <a:t>as though seeping into one another through their pores like vaporous gases, yet never mixing</a:t>
            </a:r>
          </a:p>
        </p:txBody>
      </p:sp>
      <p:sp>
        <p:nvSpPr>
          <p:cNvPr id="4" name="Slide Number Placeholder 3"/>
          <p:cNvSpPr>
            <a:spLocks noGrp="1"/>
          </p:cNvSpPr>
          <p:nvPr>
            <p:ph type="sldNum" sz="quarter" idx="12"/>
          </p:nvPr>
        </p:nvSpPr>
        <p:spPr/>
        <p:txBody>
          <a:bodyPr/>
          <a:lstStyle/>
          <a:p>
            <a:fld id="{3EF46FF3-2032-4ACA-99C8-3B2EB1C4F133}" type="slidenum">
              <a:rPr lang="en-US" smtClean="0"/>
              <a:t>26</a:t>
            </a:fld>
            <a:endParaRPr lang="en-US"/>
          </a:p>
        </p:txBody>
      </p:sp>
    </p:spTree>
    <p:extLst>
      <p:ext uri="{BB962C8B-B14F-4D97-AF65-F5344CB8AC3E}">
        <p14:creationId xmlns:p14="http://schemas.microsoft.com/office/powerpoint/2010/main" val="998891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[Hegel does </a:t>
            </a:r>
            <a:r>
              <a:rPr lang="en-US" dirty="0"/>
              <a:t>not resolve the issue but intensifies </a:t>
            </a:r>
            <a:r>
              <a:rPr lang="en-US" dirty="0" smtClean="0"/>
              <a:t>it]</a:t>
            </a:r>
            <a:endParaRPr lang="en-US" dirty="0"/>
          </a:p>
        </p:txBody>
      </p:sp>
      <p:sp>
        <p:nvSpPr>
          <p:cNvPr id="3" name="Content Placeholder 2"/>
          <p:cNvSpPr>
            <a:spLocks noGrp="1"/>
          </p:cNvSpPr>
          <p:nvPr>
            <p:ph idx="1"/>
          </p:nvPr>
        </p:nvSpPr>
        <p:spPr/>
        <p:txBody>
          <a:bodyPr>
            <a:normAutofit fontScale="85000" lnSpcReduction="10000"/>
          </a:bodyPr>
          <a:lstStyle/>
          <a:p>
            <a:r>
              <a:rPr lang="en-US" dirty="0"/>
              <a:t>And so </a:t>
            </a:r>
            <a:r>
              <a:rPr lang="en-US" dirty="0" smtClean="0"/>
              <a:t>the perception of things </a:t>
            </a:r>
            <a:r>
              <a:rPr lang="en-US" u="sng" dirty="0"/>
              <a:t>cannot</a:t>
            </a:r>
            <a:r>
              <a:rPr lang="en-US" dirty="0"/>
              <a:t> provide a </a:t>
            </a:r>
            <a:r>
              <a:rPr lang="en-US" u="sng" dirty="0"/>
              <a:t>basis</a:t>
            </a:r>
            <a:r>
              <a:rPr lang="en-US" dirty="0"/>
              <a:t> </a:t>
            </a:r>
            <a:r>
              <a:rPr lang="en-US" dirty="0" smtClean="0"/>
              <a:t>for </a:t>
            </a:r>
            <a:r>
              <a:rPr lang="en-US" dirty="0"/>
              <a:t>meaning (contrary to what </a:t>
            </a:r>
            <a:r>
              <a:rPr lang="en-US" dirty="0" err="1"/>
              <a:t>Sellars</a:t>
            </a:r>
            <a:r>
              <a:rPr lang="en-US" dirty="0"/>
              <a:t> is attempting to </a:t>
            </a:r>
            <a:r>
              <a:rPr lang="en-US" dirty="0" smtClean="0"/>
              <a:t>provide—some direct truth that is independent of our beliefs) </a:t>
            </a:r>
            <a:endParaRPr lang="en-US" dirty="0"/>
          </a:p>
          <a:p>
            <a:pPr lvl="1"/>
            <a:r>
              <a:rPr lang="en-US" dirty="0"/>
              <a:t>and this very question leads to </a:t>
            </a:r>
            <a:r>
              <a:rPr lang="en-US" dirty="0" smtClean="0"/>
              <a:t>go </a:t>
            </a:r>
            <a:r>
              <a:rPr lang="en-US" dirty="0"/>
              <a:t>further beyond perception</a:t>
            </a:r>
          </a:p>
          <a:p>
            <a:r>
              <a:rPr lang="en-US" dirty="0"/>
              <a:t>Recall Heidegger’s rewording of Hegel’s “</a:t>
            </a:r>
            <a:r>
              <a:rPr lang="en-US" i="1" dirty="0" err="1"/>
              <a:t>Aufhebung</a:t>
            </a:r>
            <a:r>
              <a:rPr lang="en-US" dirty="0" smtClean="0"/>
              <a:t>”</a:t>
            </a:r>
          </a:p>
          <a:p>
            <a:pPr lvl="1"/>
            <a:r>
              <a:rPr lang="en-US" dirty="0"/>
              <a:t>The starting point is not the basis of the following point, a foundation for it</a:t>
            </a:r>
          </a:p>
          <a:p>
            <a:pPr lvl="1"/>
            <a:r>
              <a:rPr lang="en-US" dirty="0"/>
              <a:t>But leads to the next stage by virtue of its inadequacy</a:t>
            </a:r>
          </a:p>
          <a:p>
            <a:r>
              <a:rPr lang="en-US" dirty="0"/>
              <a:t>= not solving a problem, but deepening it.</a:t>
            </a:r>
          </a:p>
          <a:p>
            <a:r>
              <a:rPr lang="en-US" dirty="0" smtClean="0">
                <a:sym typeface="Wingdings" panose="05000000000000000000" pitchFamily="2" charset="2"/>
              </a:rPr>
              <a:t></a:t>
            </a:r>
            <a:r>
              <a:rPr lang="en-US" dirty="0" smtClean="0"/>
              <a:t>Philosophy arises: </a:t>
            </a:r>
          </a:p>
          <a:p>
            <a:pPr lvl="1"/>
            <a:r>
              <a:rPr lang="en-US" dirty="0" smtClean="0"/>
              <a:t>Common sense </a:t>
            </a:r>
            <a:r>
              <a:rPr lang="en-US" dirty="0"/>
              <a:t>ordinarily </a:t>
            </a:r>
            <a:r>
              <a:rPr lang="en-US" dirty="0" smtClean="0"/>
              <a:t>thinks </a:t>
            </a:r>
            <a:r>
              <a:rPr lang="en-US" dirty="0"/>
              <a:t>perception is unproblematic, </a:t>
            </a:r>
            <a:endParaRPr lang="en-US" dirty="0" smtClean="0"/>
          </a:p>
          <a:p>
            <a:pPr lvl="1"/>
            <a:r>
              <a:rPr lang="en-US" dirty="0" smtClean="0"/>
              <a:t>and now, thanks to philosophy </a:t>
            </a:r>
            <a:r>
              <a:rPr lang="en-US" dirty="0"/>
              <a:t>we see that </a:t>
            </a:r>
            <a:r>
              <a:rPr lang="en-US" dirty="0" smtClean="0"/>
              <a:t>there is here a </a:t>
            </a:r>
            <a:r>
              <a:rPr lang="en-US" dirty="0"/>
              <a:t>mystery</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27</a:t>
            </a:fld>
            <a:endParaRPr lang="en-US"/>
          </a:p>
        </p:txBody>
      </p:sp>
    </p:spTree>
    <p:extLst>
      <p:ext uri="{BB962C8B-B14F-4D97-AF65-F5344CB8AC3E}">
        <p14:creationId xmlns:p14="http://schemas.microsoft.com/office/powerpoint/2010/main" val="33940527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Pseudo-problems</a:t>
            </a:r>
            <a:endParaRPr lang="en-US" dirty="0"/>
          </a:p>
        </p:txBody>
      </p:sp>
      <p:sp>
        <p:nvSpPr>
          <p:cNvPr id="3" name="Content Placeholder 2"/>
          <p:cNvSpPr>
            <a:spLocks noGrp="1"/>
          </p:cNvSpPr>
          <p:nvPr>
            <p:ph idx="1"/>
          </p:nvPr>
        </p:nvSpPr>
        <p:spPr/>
        <p:txBody>
          <a:bodyPr/>
          <a:lstStyle/>
          <a:p>
            <a:r>
              <a:rPr lang="en-US" dirty="0" smtClean="0"/>
              <a:t>2. It’s not just clarification of terms, </a:t>
            </a:r>
          </a:p>
          <a:p>
            <a:pPr lvl="1"/>
            <a:r>
              <a:rPr lang="en-US" dirty="0" smtClean="0"/>
              <a:t>but the revelation of problems as pseudo-problems</a:t>
            </a:r>
          </a:p>
          <a:p>
            <a:r>
              <a:rPr lang="en-US" dirty="0" smtClean="0"/>
              <a:t>All problems that cannot be stated clearly are problematic statements (i.e., meaningless pseudo-problems)</a:t>
            </a:r>
          </a:p>
          <a:p>
            <a:r>
              <a:rPr lang="en-US" dirty="0" smtClean="0"/>
              <a:t>All problems that can be stated clearly are analytic (obviously true, like 2 + 2 = 4)</a:t>
            </a:r>
          </a:p>
          <a:p>
            <a:pPr lvl="1"/>
            <a:r>
              <a:rPr lang="en-US" dirty="0" smtClean="0"/>
              <a:t>And so easily readable (</a:t>
            </a:r>
            <a:r>
              <a:rPr lang="en-US" dirty="0" err="1" smtClean="0"/>
              <a:t>lysible</a:t>
            </a:r>
            <a:r>
              <a:rPr lang="en-US" dirty="0" smtClean="0"/>
              <a:t>)</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28</a:t>
            </a:fld>
            <a:endParaRPr lang="en-US"/>
          </a:p>
        </p:txBody>
      </p:sp>
    </p:spTree>
    <p:extLst>
      <p:ext uri="{BB962C8B-B14F-4D97-AF65-F5344CB8AC3E}">
        <p14:creationId xmlns:p14="http://schemas.microsoft.com/office/powerpoint/2010/main" val="36887315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destruction of philosophy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3. The success of analytic philosophy is intrinsically destructive</a:t>
            </a:r>
          </a:p>
          <a:p>
            <a:pPr lvl="1"/>
            <a:r>
              <a:rPr lang="en-US" dirty="0" smtClean="0"/>
              <a:t>The philosophic project is reduced to trivialities, and so overcome</a:t>
            </a:r>
          </a:p>
          <a:p>
            <a:r>
              <a:rPr lang="en-US" dirty="0" smtClean="0"/>
              <a:t>Hence Wittgenstein:</a:t>
            </a:r>
          </a:p>
          <a:p>
            <a:pPr lvl="1"/>
            <a:r>
              <a:rPr lang="en-US" dirty="0"/>
              <a:t>My propositions serve as elucidations in the following way: anyone who understands me eventually recognizes them as nonsensical, when he has used them—as steps—to climb beyond them. (He must, so to speak, throw away the ladder after he has climbed up it.)</a:t>
            </a:r>
            <a:br>
              <a:rPr lang="en-US" dirty="0"/>
            </a:br>
            <a:r>
              <a:rPr lang="en-US" dirty="0"/>
              <a:t>   He must transcend these propositions, and then he will see the world aright</a:t>
            </a:r>
            <a:r>
              <a:rPr lang="en-US" dirty="0" smtClean="0"/>
              <a:t>. (</a:t>
            </a:r>
            <a:r>
              <a:rPr lang="en-US" i="1" dirty="0" err="1" smtClean="0"/>
              <a:t>Tractatus</a:t>
            </a:r>
            <a:r>
              <a:rPr lang="en-US" dirty="0" smtClean="0"/>
              <a:t>, 6.24)</a:t>
            </a:r>
          </a:p>
          <a:p>
            <a:r>
              <a:rPr lang="en-US" dirty="0" smtClean="0"/>
              <a:t>=&gt; disposing of the ladder of analytic method after reaching the heights of clarity</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29</a:t>
            </a:fld>
            <a:endParaRPr lang="en-US"/>
          </a:p>
        </p:txBody>
      </p:sp>
    </p:spTree>
    <p:extLst>
      <p:ext uri="{BB962C8B-B14F-4D97-AF65-F5344CB8AC3E}">
        <p14:creationId xmlns:p14="http://schemas.microsoft.com/office/powerpoint/2010/main" val="128011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err="1" smtClean="0"/>
              <a:t>unthought</a:t>
            </a:r>
            <a:r>
              <a:rPr lang="en-US" dirty="0" smtClean="0"/>
              <a:t> in thought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For both, philosophy is a matter of thinking. But for Heidegger (and Nietzsche)</a:t>
            </a:r>
          </a:p>
          <a:p>
            <a:pPr lvl="1"/>
            <a:r>
              <a:rPr lang="en-US" dirty="0"/>
              <a:t>w</a:t>
            </a:r>
            <a:r>
              <a:rPr lang="en-US" dirty="0" smtClean="0"/>
              <a:t>e must first </a:t>
            </a:r>
            <a:r>
              <a:rPr lang="en-US" i="1" dirty="0" smtClean="0"/>
              <a:t>learn</a:t>
            </a:r>
            <a:r>
              <a:rPr lang="en-US" dirty="0" smtClean="0"/>
              <a:t> to think</a:t>
            </a:r>
          </a:p>
          <a:p>
            <a:pPr lvl="1"/>
            <a:r>
              <a:rPr lang="en-US" dirty="0" smtClean="0"/>
              <a:t>And so we must learn to listen</a:t>
            </a:r>
          </a:p>
          <a:p>
            <a:pPr lvl="1"/>
            <a:r>
              <a:rPr lang="en-US" dirty="0" smtClean="0"/>
              <a:t>And learn to learn, </a:t>
            </a:r>
          </a:p>
          <a:p>
            <a:pPr lvl="1"/>
            <a:r>
              <a:rPr lang="en-US" dirty="0" smtClean="0"/>
              <a:t>and let learn</a:t>
            </a:r>
          </a:p>
          <a:p>
            <a:r>
              <a:rPr lang="en-US" dirty="0" smtClean="0"/>
              <a:t>“Let every thinker’s thought come to us as something in each case unique, never to be repeated, inexhaustible—and being shaken to the depths by what is </a:t>
            </a:r>
            <a:r>
              <a:rPr lang="en-US" dirty="0" err="1" smtClean="0"/>
              <a:t>unthought</a:t>
            </a:r>
            <a:r>
              <a:rPr lang="en-US" dirty="0" smtClean="0"/>
              <a:t> in his thought. …The more original the thinker, the richer will be what is </a:t>
            </a:r>
            <a:r>
              <a:rPr lang="en-US" dirty="0" err="1" smtClean="0"/>
              <a:t>unthought</a:t>
            </a:r>
            <a:r>
              <a:rPr lang="en-US" dirty="0" smtClean="0"/>
              <a:t> in it.”</a:t>
            </a:r>
          </a:p>
        </p:txBody>
      </p:sp>
      <p:sp>
        <p:nvSpPr>
          <p:cNvPr id="4" name="Slide Number Placeholder 3"/>
          <p:cNvSpPr>
            <a:spLocks noGrp="1"/>
          </p:cNvSpPr>
          <p:nvPr>
            <p:ph type="sldNum" sz="quarter" idx="12"/>
          </p:nvPr>
        </p:nvSpPr>
        <p:spPr/>
        <p:txBody>
          <a:bodyPr/>
          <a:lstStyle/>
          <a:p>
            <a:fld id="{3EF46FF3-2032-4ACA-99C8-3B2EB1C4F133}" type="slidenum">
              <a:rPr lang="en-US" smtClean="0"/>
              <a:t>3</a:t>
            </a:fld>
            <a:endParaRPr lang="en-US"/>
          </a:p>
        </p:txBody>
      </p:sp>
    </p:spTree>
    <p:extLst>
      <p:ext uri="{BB962C8B-B14F-4D97-AF65-F5344CB8AC3E}">
        <p14:creationId xmlns:p14="http://schemas.microsoft.com/office/powerpoint/2010/main" val="16849864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Fixing our knowledge</a:t>
            </a:r>
            <a:endParaRPr lang="en-US" dirty="0"/>
          </a:p>
        </p:txBody>
      </p:sp>
      <p:sp>
        <p:nvSpPr>
          <p:cNvPr id="3" name="Content Placeholder 2"/>
          <p:cNvSpPr>
            <a:spLocks noGrp="1"/>
          </p:cNvSpPr>
          <p:nvPr>
            <p:ph idx="1"/>
          </p:nvPr>
        </p:nvSpPr>
        <p:spPr/>
        <p:txBody>
          <a:bodyPr/>
          <a:lstStyle/>
          <a:p>
            <a:r>
              <a:rPr lang="en-US" dirty="0" smtClean="0"/>
              <a:t>4. Success = the application of analytic philosophy in practice</a:t>
            </a:r>
          </a:p>
          <a:p>
            <a:pPr lvl="1"/>
            <a:r>
              <a:rPr lang="en-US" dirty="0" smtClean="0"/>
              <a:t>= the triumph of utility</a:t>
            </a:r>
          </a:p>
          <a:p>
            <a:pPr lvl="1"/>
            <a:r>
              <a:rPr lang="en-US" dirty="0" smtClean="0"/>
              <a:t>It’s a philosophical tool that fixes our knowledge (our confusions) so that philosophy is no longer necessary</a:t>
            </a:r>
          </a:p>
          <a:p>
            <a:r>
              <a:rPr lang="en-US" dirty="0" smtClean="0"/>
              <a:t>5. This is not true of all philosophy</a:t>
            </a:r>
          </a:p>
          <a:p>
            <a:pPr lvl="1"/>
            <a:r>
              <a:rPr lang="en-US" dirty="0" smtClean="0"/>
              <a:t>E.g., Heidegger’s “destruction of metaphysics” is not the destruction of Heidegger’s own project</a:t>
            </a:r>
          </a:p>
        </p:txBody>
      </p:sp>
      <p:sp>
        <p:nvSpPr>
          <p:cNvPr id="4" name="Slide Number Placeholder 3"/>
          <p:cNvSpPr>
            <a:spLocks noGrp="1"/>
          </p:cNvSpPr>
          <p:nvPr>
            <p:ph type="sldNum" sz="quarter" idx="12"/>
          </p:nvPr>
        </p:nvSpPr>
        <p:spPr/>
        <p:txBody>
          <a:bodyPr/>
          <a:lstStyle/>
          <a:p>
            <a:fld id="{3EF46FF3-2032-4ACA-99C8-3B2EB1C4F133}" type="slidenum">
              <a:rPr lang="en-US" smtClean="0"/>
              <a:t>30</a:t>
            </a:fld>
            <a:endParaRPr lang="en-US"/>
          </a:p>
        </p:txBody>
      </p:sp>
    </p:spTree>
    <p:extLst>
      <p:ext uri="{BB962C8B-B14F-4D97-AF65-F5344CB8AC3E}">
        <p14:creationId xmlns:p14="http://schemas.microsoft.com/office/powerpoint/2010/main" val="40376384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goal: the end of philosophy, the triumph of science</a:t>
            </a:r>
            <a:endParaRPr lang="en-US" dirty="0"/>
          </a:p>
        </p:txBody>
      </p:sp>
      <p:sp>
        <p:nvSpPr>
          <p:cNvPr id="3" name="Content Placeholder 2"/>
          <p:cNvSpPr>
            <a:spLocks noGrp="1"/>
          </p:cNvSpPr>
          <p:nvPr>
            <p:ph idx="1"/>
          </p:nvPr>
        </p:nvSpPr>
        <p:spPr/>
        <p:txBody>
          <a:bodyPr/>
          <a:lstStyle/>
          <a:p>
            <a:r>
              <a:rPr lang="en-US" dirty="0" smtClean="0"/>
              <a:t>6. The analytic project leads to the end of philosophy</a:t>
            </a:r>
          </a:p>
          <a:p>
            <a:pPr lvl="1"/>
            <a:r>
              <a:rPr lang="en-US" dirty="0" smtClean="0"/>
              <a:t>All metaphysics and the traditional problems of philosophy are already at an end by definition</a:t>
            </a:r>
          </a:p>
          <a:p>
            <a:pPr lvl="2"/>
            <a:r>
              <a:rPr lang="en-US" dirty="0"/>
              <a:t>a</a:t>
            </a:r>
            <a:r>
              <a:rPr lang="en-US" dirty="0" smtClean="0"/>
              <a:t>s meaningless or unverifiable</a:t>
            </a:r>
          </a:p>
          <a:p>
            <a:r>
              <a:rPr lang="en-US" dirty="0" smtClean="0"/>
              <a:t>The tradition of philosophy is replaced by science</a:t>
            </a:r>
          </a:p>
          <a:p>
            <a:pPr lvl="1"/>
            <a:r>
              <a:rPr lang="en-US" dirty="0" smtClean="0"/>
              <a:t>Science is an empirical project devoted to clarity, </a:t>
            </a:r>
            <a:r>
              <a:rPr lang="en-US" dirty="0" err="1" smtClean="0"/>
              <a:t>intersubjectivity</a:t>
            </a:r>
            <a:r>
              <a:rPr lang="en-US" dirty="0" smtClean="0"/>
              <a:t> (coherence or making sense)</a:t>
            </a:r>
          </a:p>
          <a:p>
            <a:pPr lvl="1"/>
            <a:r>
              <a:rPr lang="en-US" dirty="0" smtClean="0"/>
              <a:t>Verification in philosophy of science is examined as the outcome of the hypothetical/deductive method</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31</a:t>
            </a:fld>
            <a:endParaRPr lang="en-US"/>
          </a:p>
        </p:txBody>
      </p:sp>
    </p:spTree>
    <p:extLst>
      <p:ext uri="{BB962C8B-B14F-4D97-AF65-F5344CB8AC3E}">
        <p14:creationId xmlns:p14="http://schemas.microsoft.com/office/powerpoint/2010/main" val="11156247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is analytical </a:t>
            </a:r>
            <a:endParaRPr lang="en-US" dirty="0"/>
          </a:p>
        </p:txBody>
      </p:sp>
      <p:sp>
        <p:nvSpPr>
          <p:cNvPr id="3" name="Content Placeholder 2"/>
          <p:cNvSpPr>
            <a:spLocks noGrp="1"/>
          </p:cNvSpPr>
          <p:nvPr>
            <p:ph idx="1"/>
          </p:nvPr>
        </p:nvSpPr>
        <p:spPr/>
        <p:txBody>
          <a:bodyPr>
            <a:normAutofit/>
          </a:bodyPr>
          <a:lstStyle/>
          <a:p>
            <a:r>
              <a:rPr lang="en-US" dirty="0" smtClean="0"/>
              <a:t>7. Science is a suitable subject for analysis because</a:t>
            </a:r>
          </a:p>
          <a:p>
            <a:pPr lvl="1"/>
            <a:r>
              <a:rPr lang="en-US" dirty="0" smtClean="0"/>
              <a:t>It is a body of clearly stated propositions or claims</a:t>
            </a:r>
          </a:p>
          <a:p>
            <a:pPr lvl="1"/>
            <a:r>
              <a:rPr lang="en-US" dirty="0"/>
              <a:t>t</a:t>
            </a:r>
            <a:r>
              <a:rPr lang="en-US" dirty="0" smtClean="0"/>
              <a:t>hat describe for language users (</a:t>
            </a:r>
            <a:r>
              <a:rPr lang="en-US" dirty="0" err="1" smtClean="0"/>
              <a:t>intersubjectivity</a:t>
            </a:r>
            <a:r>
              <a:rPr lang="en-US" dirty="0" smtClean="0"/>
              <a:t>)</a:t>
            </a:r>
          </a:p>
          <a:p>
            <a:pPr lvl="1"/>
            <a:r>
              <a:rPr lang="en-US" dirty="0"/>
              <a:t>t</a:t>
            </a:r>
            <a:r>
              <a:rPr lang="en-US" dirty="0" smtClean="0"/>
              <a:t>he structure of the world, either truly or falsely (verification)</a:t>
            </a:r>
          </a:p>
          <a:p>
            <a:r>
              <a:rPr lang="en-US" dirty="0" smtClean="0">
                <a:sym typeface="Wingdings" panose="05000000000000000000" pitchFamily="2" charset="2"/>
              </a:rPr>
              <a:t></a:t>
            </a:r>
            <a:r>
              <a:rPr lang="en-US" dirty="0" smtClean="0"/>
              <a:t>Science is productive empirical analysis</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32</a:t>
            </a:fld>
            <a:endParaRPr lang="en-US"/>
          </a:p>
        </p:txBody>
      </p:sp>
    </p:spTree>
    <p:extLst>
      <p:ext uri="{BB962C8B-B14F-4D97-AF65-F5344CB8AC3E}">
        <p14:creationId xmlns:p14="http://schemas.microsoft.com/office/powerpoint/2010/main" val="35723521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implicit Kantian project</a:t>
            </a:r>
            <a:endParaRPr lang="en-US" dirty="0"/>
          </a:p>
        </p:txBody>
      </p:sp>
      <p:sp>
        <p:nvSpPr>
          <p:cNvPr id="3" name="Content Placeholder 2"/>
          <p:cNvSpPr>
            <a:spLocks noGrp="1"/>
          </p:cNvSpPr>
          <p:nvPr>
            <p:ph idx="1"/>
          </p:nvPr>
        </p:nvSpPr>
        <p:spPr/>
        <p:txBody>
          <a:bodyPr>
            <a:normAutofit lnSpcReduction="10000"/>
          </a:bodyPr>
          <a:lstStyle/>
          <a:p>
            <a:r>
              <a:rPr lang="en-US" dirty="0"/>
              <a:t>Circularities are concealed in the above, because the principles are tautologies</a:t>
            </a:r>
          </a:p>
          <a:p>
            <a:pPr lvl="1"/>
            <a:r>
              <a:rPr lang="en-US" dirty="0"/>
              <a:t>“the principles of pure science, of which the most important is the law of causality, are certain because they are only disguised definitions.” (</a:t>
            </a:r>
            <a:r>
              <a:rPr lang="en-US" dirty="0" smtClean="0"/>
              <a:t>Philip </a:t>
            </a:r>
            <a:r>
              <a:rPr lang="en-US" dirty="0"/>
              <a:t>Frank, Vienna Circle)</a:t>
            </a:r>
          </a:p>
          <a:p>
            <a:r>
              <a:rPr lang="en-US" dirty="0" smtClean="0"/>
              <a:t>Expresses the Kantian position: </a:t>
            </a:r>
          </a:p>
          <a:p>
            <a:pPr lvl="1"/>
            <a:r>
              <a:rPr lang="en-US" dirty="0" smtClean="0"/>
              <a:t>Causal </a:t>
            </a:r>
            <a:r>
              <a:rPr lang="en-US" dirty="0"/>
              <a:t>relations are not </a:t>
            </a:r>
            <a:r>
              <a:rPr lang="en-US" i="1" dirty="0" smtClean="0"/>
              <a:t>a posteriori </a:t>
            </a:r>
            <a:r>
              <a:rPr lang="en-US" dirty="0" smtClean="0"/>
              <a:t>empirical </a:t>
            </a:r>
            <a:r>
              <a:rPr lang="en-US" dirty="0"/>
              <a:t>discoveries but </a:t>
            </a:r>
            <a:r>
              <a:rPr lang="en-US" i="1" dirty="0"/>
              <a:t>a priori </a:t>
            </a:r>
            <a:r>
              <a:rPr lang="en-US" dirty="0"/>
              <a:t>conditions of scientific </a:t>
            </a:r>
            <a:r>
              <a:rPr lang="en-US" dirty="0" smtClean="0"/>
              <a:t>knowledge—our human way of organizing data</a:t>
            </a:r>
            <a:endParaRPr lang="en-US" dirty="0"/>
          </a:p>
          <a:p>
            <a:pPr lvl="1"/>
            <a:r>
              <a:rPr lang="en-US" dirty="0"/>
              <a:t>and </a:t>
            </a:r>
            <a:r>
              <a:rPr lang="en-US" dirty="0" smtClean="0"/>
              <a:t>so, Kant says, </a:t>
            </a:r>
            <a:r>
              <a:rPr lang="en-US" dirty="0"/>
              <a:t>scientific knowledge gives us phenomena </a:t>
            </a:r>
            <a:r>
              <a:rPr lang="en-US" i="1" dirty="0"/>
              <a:t>for us</a:t>
            </a:r>
            <a:r>
              <a:rPr lang="en-US" dirty="0"/>
              <a:t>, not reality as it is </a:t>
            </a:r>
            <a:r>
              <a:rPr lang="en-US" i="1" dirty="0"/>
              <a:t>in itself</a:t>
            </a:r>
            <a:r>
              <a:rPr lang="en-US" dirty="0"/>
              <a:t>. </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33</a:t>
            </a:fld>
            <a:endParaRPr lang="en-US"/>
          </a:p>
        </p:txBody>
      </p:sp>
    </p:spTree>
    <p:extLst>
      <p:ext uri="{BB962C8B-B14F-4D97-AF65-F5344CB8AC3E}">
        <p14:creationId xmlns:p14="http://schemas.microsoft.com/office/powerpoint/2010/main" val="24396730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as a linguistic phenomenon</a:t>
            </a:r>
            <a:endParaRPr lang="en-US" dirty="0"/>
          </a:p>
        </p:txBody>
      </p:sp>
      <p:sp>
        <p:nvSpPr>
          <p:cNvPr id="3" name="Content Placeholder 2"/>
          <p:cNvSpPr>
            <a:spLocks noGrp="1"/>
          </p:cNvSpPr>
          <p:nvPr>
            <p:ph idx="1"/>
          </p:nvPr>
        </p:nvSpPr>
        <p:spPr/>
        <p:txBody>
          <a:bodyPr>
            <a:normAutofit lnSpcReduction="10000"/>
          </a:bodyPr>
          <a:lstStyle/>
          <a:p>
            <a:r>
              <a:rPr lang="en-US" dirty="0" smtClean="0"/>
              <a:t>8. The value of a claim or theory is decided</a:t>
            </a:r>
          </a:p>
          <a:p>
            <a:pPr lvl="1"/>
            <a:r>
              <a:rPr lang="en-US" dirty="0"/>
              <a:t>b</a:t>
            </a:r>
            <a:r>
              <a:rPr lang="en-US" dirty="0" smtClean="0"/>
              <a:t>y empirical observation and experiment</a:t>
            </a:r>
          </a:p>
          <a:p>
            <a:pPr lvl="1"/>
            <a:r>
              <a:rPr lang="en-US" dirty="0"/>
              <a:t>t</a:t>
            </a:r>
            <a:r>
              <a:rPr lang="en-US" dirty="0" smtClean="0"/>
              <a:t>ogether with logical analysis</a:t>
            </a:r>
          </a:p>
          <a:p>
            <a:r>
              <a:rPr lang="en-US" dirty="0" smtClean="0"/>
              <a:t>= the spirit of the Vienna Circle</a:t>
            </a:r>
          </a:p>
          <a:p>
            <a:pPr lvl="1"/>
            <a:r>
              <a:rPr lang="en-US" dirty="0" smtClean="0"/>
              <a:t>They wrote “as though they believed science to be essentially a linguistic phenomenon.” (#27)</a:t>
            </a:r>
          </a:p>
          <a:p>
            <a:r>
              <a:rPr lang="en-US" dirty="0" smtClean="0"/>
              <a:t>This focus on language (either ordinary or logical) </a:t>
            </a:r>
            <a:r>
              <a:rPr lang="en-US" dirty="0"/>
              <a:t>leads</a:t>
            </a:r>
            <a:endParaRPr lang="en-US" dirty="0" smtClean="0"/>
          </a:p>
          <a:p>
            <a:pPr lvl="1"/>
            <a:r>
              <a:rPr lang="en-US" dirty="0" smtClean="0"/>
              <a:t>to the analytic concern in philosophy of science </a:t>
            </a:r>
          </a:p>
          <a:p>
            <a:pPr lvl="1"/>
            <a:r>
              <a:rPr lang="en-US" dirty="0" smtClean="0"/>
              <a:t>to the analysis of theory, the </a:t>
            </a:r>
            <a:r>
              <a:rPr lang="en-US" dirty="0" err="1" smtClean="0"/>
              <a:t>hypothetico</a:t>
            </a:r>
            <a:r>
              <a:rPr lang="en-US" dirty="0" smtClean="0"/>
              <a:t>-deductive normative ideal of science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34</a:t>
            </a:fld>
            <a:endParaRPr lang="en-US"/>
          </a:p>
        </p:txBody>
      </p:sp>
    </p:spTree>
    <p:extLst>
      <p:ext uri="{BB962C8B-B14F-4D97-AF65-F5344CB8AC3E}">
        <p14:creationId xmlns:p14="http://schemas.microsoft.com/office/powerpoint/2010/main" val="1011479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as empirical </a:t>
            </a:r>
            <a:endParaRPr lang="en-US" dirty="0"/>
          </a:p>
        </p:txBody>
      </p:sp>
      <p:sp>
        <p:nvSpPr>
          <p:cNvPr id="3" name="Content Placeholder 2"/>
          <p:cNvSpPr>
            <a:spLocks noGrp="1"/>
          </p:cNvSpPr>
          <p:nvPr>
            <p:ph idx="1"/>
          </p:nvPr>
        </p:nvSpPr>
        <p:spPr/>
        <p:txBody>
          <a:bodyPr/>
          <a:lstStyle/>
          <a:p>
            <a:r>
              <a:rPr lang="en-US" dirty="0" smtClean="0"/>
              <a:t>8.1 Analytic statements are tautologies</a:t>
            </a:r>
          </a:p>
          <a:p>
            <a:pPr lvl="1"/>
            <a:r>
              <a:rPr lang="en-US" dirty="0" smtClean="0"/>
              <a:t>And assert nothing about the world</a:t>
            </a:r>
          </a:p>
          <a:p>
            <a:r>
              <a:rPr lang="en-US" dirty="0" smtClean="0"/>
              <a:t>This is their virtue</a:t>
            </a:r>
          </a:p>
          <a:p>
            <a:pPr lvl="1"/>
            <a:r>
              <a:rPr lang="en-US" dirty="0" smtClean="0"/>
              <a:t>But also their impotence</a:t>
            </a:r>
          </a:p>
          <a:p>
            <a:pPr lvl="1"/>
            <a:r>
              <a:rPr lang="en-US" dirty="0"/>
              <a:t>b</a:t>
            </a:r>
            <a:r>
              <a:rPr lang="en-US" dirty="0" smtClean="0"/>
              <a:t>ecause empirical statements about the world are what science wants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35</a:t>
            </a:fld>
            <a:endParaRPr lang="en-US"/>
          </a:p>
        </p:txBody>
      </p:sp>
    </p:spTree>
    <p:extLst>
      <p:ext uri="{BB962C8B-B14F-4D97-AF65-F5344CB8AC3E}">
        <p14:creationId xmlns:p14="http://schemas.microsoft.com/office/powerpoint/2010/main" val="33702352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Rupture with the world</a:t>
            </a:r>
            <a:endParaRPr lang="en-US" dirty="0"/>
          </a:p>
        </p:txBody>
      </p:sp>
      <p:sp>
        <p:nvSpPr>
          <p:cNvPr id="3" name="Content Placeholder 2"/>
          <p:cNvSpPr>
            <a:spLocks noGrp="1"/>
          </p:cNvSpPr>
          <p:nvPr>
            <p:ph idx="1"/>
          </p:nvPr>
        </p:nvSpPr>
        <p:spPr/>
        <p:txBody>
          <a:bodyPr>
            <a:normAutofit lnSpcReduction="10000"/>
          </a:bodyPr>
          <a:lstStyle/>
          <a:p>
            <a:r>
              <a:rPr lang="en-US" dirty="0" smtClean="0"/>
              <a:t>9. The focus on language leads to a rupture with the world</a:t>
            </a:r>
          </a:p>
          <a:p>
            <a:pPr lvl="1"/>
            <a:r>
              <a:rPr lang="en-US" dirty="0" smtClean="0"/>
              <a:t>This is not problematic when the issue is language use</a:t>
            </a:r>
          </a:p>
          <a:p>
            <a:pPr lvl="2"/>
            <a:r>
              <a:rPr lang="en-US" dirty="0" smtClean="0"/>
              <a:t>i.e., the analysis of the language game and its rules</a:t>
            </a:r>
          </a:p>
          <a:p>
            <a:pPr lvl="1"/>
            <a:r>
              <a:rPr lang="en-US" dirty="0" smtClean="0"/>
              <a:t>It is problematic when the issue is empirical reality</a:t>
            </a:r>
          </a:p>
          <a:p>
            <a:pPr lvl="2"/>
            <a:r>
              <a:rPr lang="en-US" dirty="0" smtClean="0"/>
              <a:t>i.e., what there really is</a:t>
            </a:r>
          </a:p>
          <a:p>
            <a:pPr lvl="2"/>
            <a:r>
              <a:rPr lang="en-US" dirty="0" smtClean="0"/>
              <a:t>Not just what we say there is</a:t>
            </a:r>
          </a:p>
          <a:p>
            <a:pPr lvl="1"/>
            <a:r>
              <a:rPr lang="en-US" dirty="0" smtClean="0"/>
              <a:t>[We say that effect follows cause</a:t>
            </a:r>
          </a:p>
          <a:p>
            <a:pPr lvl="2"/>
            <a:r>
              <a:rPr lang="en-US" dirty="0" smtClean="0"/>
              <a:t>But what if there’s reciprocity: the cause is produced by the effect?</a:t>
            </a:r>
          </a:p>
          <a:p>
            <a:pPr lvl="2"/>
            <a:r>
              <a:rPr lang="en-US" dirty="0" smtClean="0"/>
              <a:t>It’s raining </a:t>
            </a:r>
            <a:r>
              <a:rPr lang="en-US" dirty="0" smtClean="0">
                <a:sym typeface="Wingdings" panose="05000000000000000000" pitchFamily="2" charset="2"/>
              </a:rPr>
              <a:t> because saturated clouds release water  because water evaporates into clouds  the water is there to evaporate because it’s raining]</a:t>
            </a:r>
            <a:endParaRPr lang="en-US" dirty="0" smtClean="0"/>
          </a:p>
        </p:txBody>
      </p:sp>
      <p:sp>
        <p:nvSpPr>
          <p:cNvPr id="4" name="Slide Number Placeholder 3"/>
          <p:cNvSpPr>
            <a:spLocks noGrp="1"/>
          </p:cNvSpPr>
          <p:nvPr>
            <p:ph type="sldNum" sz="quarter" idx="12"/>
          </p:nvPr>
        </p:nvSpPr>
        <p:spPr/>
        <p:txBody>
          <a:bodyPr/>
          <a:lstStyle/>
          <a:p>
            <a:fld id="{3EF46FF3-2032-4ACA-99C8-3B2EB1C4F133}" type="slidenum">
              <a:rPr lang="en-US" smtClean="0"/>
              <a:t>36</a:t>
            </a:fld>
            <a:endParaRPr lang="en-US"/>
          </a:p>
        </p:txBody>
      </p:sp>
    </p:spTree>
    <p:extLst>
      <p:ext uri="{BB962C8B-B14F-4D97-AF65-F5344CB8AC3E}">
        <p14:creationId xmlns:p14="http://schemas.microsoft.com/office/powerpoint/2010/main" val="41701401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sociological turn</a:t>
            </a:r>
            <a:endParaRPr lang="en-US" dirty="0"/>
          </a:p>
        </p:txBody>
      </p:sp>
      <p:sp>
        <p:nvSpPr>
          <p:cNvPr id="3" name="Content Placeholder 2"/>
          <p:cNvSpPr>
            <a:spLocks noGrp="1"/>
          </p:cNvSpPr>
          <p:nvPr>
            <p:ph idx="1"/>
          </p:nvPr>
        </p:nvSpPr>
        <p:spPr/>
        <p:txBody>
          <a:bodyPr/>
          <a:lstStyle/>
          <a:p>
            <a:r>
              <a:rPr lang="en-US" dirty="0"/>
              <a:t>10. The sociological turn in the philosophy of science (Kuhn, </a:t>
            </a:r>
            <a:r>
              <a:rPr lang="en-US" dirty="0" err="1"/>
              <a:t>Feyerabend</a:t>
            </a:r>
            <a:r>
              <a:rPr lang="en-US" dirty="0"/>
              <a:t>)</a:t>
            </a:r>
          </a:p>
          <a:p>
            <a:pPr lvl="1"/>
            <a:r>
              <a:rPr lang="en-US" dirty="0"/>
              <a:t>because it points to issues of positive empirical reference (“naturalism”)</a:t>
            </a:r>
          </a:p>
          <a:p>
            <a:r>
              <a:rPr lang="en-US" dirty="0"/>
              <a:t>leads to an on-going crisis in analytic philosophy of science</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37</a:t>
            </a:fld>
            <a:endParaRPr lang="en-US"/>
          </a:p>
        </p:txBody>
      </p:sp>
    </p:spTree>
    <p:extLst>
      <p:ext uri="{BB962C8B-B14F-4D97-AF65-F5344CB8AC3E}">
        <p14:creationId xmlns:p14="http://schemas.microsoft.com/office/powerpoint/2010/main" val="5397703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scientists actually do</a:t>
            </a:r>
            <a:endParaRPr lang="en-US" dirty="0"/>
          </a:p>
        </p:txBody>
      </p:sp>
      <p:sp>
        <p:nvSpPr>
          <p:cNvPr id="3" name="Content Placeholder 2"/>
          <p:cNvSpPr>
            <a:spLocks noGrp="1"/>
          </p:cNvSpPr>
          <p:nvPr>
            <p:ph idx="1"/>
          </p:nvPr>
        </p:nvSpPr>
        <p:spPr/>
        <p:txBody>
          <a:bodyPr/>
          <a:lstStyle/>
          <a:p>
            <a:r>
              <a:rPr lang="en-US" dirty="0" smtClean="0"/>
              <a:t>11. But “naturalism” is not distinguishable from analytical issues of verification</a:t>
            </a:r>
          </a:p>
          <a:p>
            <a:pPr lvl="1"/>
            <a:r>
              <a:rPr lang="en-US" dirty="0" smtClean="0"/>
              <a:t>The ultimate reference of analytic philosophy of science is “natural” or actual science</a:t>
            </a:r>
          </a:p>
          <a:p>
            <a:pPr lvl="1"/>
            <a:r>
              <a:rPr lang="en-US" dirty="0" smtClean="0"/>
              <a:t>“the philosophy of science must be related to what scientists actually do, and how they actually think.” (Rom </a:t>
            </a:r>
            <a:r>
              <a:rPr lang="en-US" dirty="0" err="1" smtClean="0"/>
              <a:t>Harré</a:t>
            </a:r>
            <a:r>
              <a:rPr lang="en-US" dirty="0" smtClean="0"/>
              <a:t>)</a:t>
            </a:r>
          </a:p>
          <a:p>
            <a:r>
              <a:rPr lang="en-US" dirty="0" smtClean="0"/>
              <a:t>This imperative to express such an actual relation stems from the socio-historical turn</a:t>
            </a:r>
          </a:p>
          <a:p>
            <a:pPr lvl="1"/>
            <a:r>
              <a:rPr lang="en-US" dirty="0"/>
              <a:t>t</a:t>
            </a:r>
            <a:r>
              <a:rPr lang="en-US" dirty="0" smtClean="0"/>
              <a:t>hat comes after the linguistic turn</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38</a:t>
            </a:fld>
            <a:endParaRPr lang="en-US"/>
          </a:p>
        </p:txBody>
      </p:sp>
    </p:spTree>
    <p:extLst>
      <p:ext uri="{BB962C8B-B14F-4D97-AF65-F5344CB8AC3E}">
        <p14:creationId xmlns:p14="http://schemas.microsoft.com/office/powerpoint/2010/main" val="13021836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Compte</a:t>
            </a:r>
            <a:r>
              <a:rPr lang="en-US" dirty="0" smtClean="0"/>
              <a:t> </a:t>
            </a:r>
            <a:r>
              <a:rPr lang="en-US" u="sng" dirty="0" smtClean="0"/>
              <a:t>versus</a:t>
            </a:r>
            <a:r>
              <a:rPr lang="en-US" dirty="0" smtClean="0"/>
              <a:t> </a:t>
            </a:r>
            <a:r>
              <a:rPr lang="en-US" dirty="0" err="1" smtClean="0"/>
              <a:t>Carnap</a:t>
            </a:r>
            <a:endParaRPr lang="en-US" dirty="0"/>
          </a:p>
        </p:txBody>
      </p:sp>
      <p:sp>
        <p:nvSpPr>
          <p:cNvPr id="3" name="Content Placeholder 2"/>
          <p:cNvSpPr>
            <a:spLocks noGrp="1"/>
          </p:cNvSpPr>
          <p:nvPr>
            <p:ph idx="1"/>
          </p:nvPr>
        </p:nvSpPr>
        <p:spPr/>
        <p:txBody>
          <a:bodyPr/>
          <a:lstStyle/>
          <a:p>
            <a:r>
              <a:rPr lang="en-US" dirty="0" smtClean="0"/>
              <a:t>12. The socio-historical turn seems unrelated to the analytic or linguistic turn</a:t>
            </a:r>
          </a:p>
          <a:p>
            <a:pPr lvl="1"/>
            <a:r>
              <a:rPr lang="en-US" dirty="0" smtClean="0"/>
              <a:t>Analytic philosophers of science from </a:t>
            </a:r>
            <a:r>
              <a:rPr lang="en-US" dirty="0" err="1" smtClean="0"/>
              <a:t>Carnap</a:t>
            </a:r>
            <a:r>
              <a:rPr lang="en-US" dirty="0" smtClean="0"/>
              <a:t> to Hempel: science is a formal, logical, or linguistic affair</a:t>
            </a:r>
          </a:p>
          <a:p>
            <a:r>
              <a:rPr lang="en-US" dirty="0" smtClean="0"/>
              <a:t>But empiricism or positivism, staring with Comte</a:t>
            </a:r>
          </a:p>
          <a:p>
            <a:pPr lvl="1"/>
            <a:r>
              <a:rPr lang="en-US" dirty="0"/>
              <a:t>e</a:t>
            </a:r>
            <a:r>
              <a:rPr lang="en-US" dirty="0" smtClean="0"/>
              <a:t>mbraced a positive relation to facts</a:t>
            </a:r>
          </a:p>
          <a:p>
            <a:r>
              <a:rPr lang="en-US" dirty="0" smtClean="0"/>
              <a:t>Wittgenstein’s logical program combined with Mach’s physicalism = a contradiction</a:t>
            </a:r>
          </a:p>
          <a:p>
            <a:pPr lvl="1"/>
            <a:r>
              <a:rPr lang="en-US" dirty="0"/>
              <a:t>t</a:t>
            </a:r>
            <a:r>
              <a:rPr lang="en-US" dirty="0" smtClean="0"/>
              <a:t>hat goes unnoticed thanks to the triumph of scientific reason</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39</a:t>
            </a:fld>
            <a:endParaRPr lang="en-US"/>
          </a:p>
        </p:txBody>
      </p:sp>
    </p:spTree>
    <p:extLst>
      <p:ext uri="{BB962C8B-B14F-4D97-AF65-F5344CB8AC3E}">
        <p14:creationId xmlns:p14="http://schemas.microsoft.com/office/powerpoint/2010/main" val="3155272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Words are not buckets, but well-springs</a:t>
            </a:r>
            <a:endParaRPr lang="en-US" dirty="0"/>
          </a:p>
        </p:txBody>
      </p:sp>
      <p:sp>
        <p:nvSpPr>
          <p:cNvPr id="3" name="Content Placeholder 2"/>
          <p:cNvSpPr>
            <a:spLocks noGrp="1"/>
          </p:cNvSpPr>
          <p:nvPr>
            <p:ph idx="1"/>
          </p:nvPr>
        </p:nvSpPr>
        <p:spPr/>
        <p:txBody>
          <a:bodyPr>
            <a:normAutofit lnSpcReduction="10000"/>
          </a:bodyPr>
          <a:lstStyle/>
          <a:p>
            <a:r>
              <a:rPr lang="en-US" dirty="0"/>
              <a:t>Language cannot provide </a:t>
            </a:r>
            <a:r>
              <a:rPr lang="en-US" dirty="0" smtClean="0"/>
              <a:t>a ready-made </a:t>
            </a:r>
            <a:r>
              <a:rPr lang="en-US" dirty="0"/>
              <a:t>guide for this</a:t>
            </a:r>
          </a:p>
          <a:p>
            <a:r>
              <a:rPr lang="en-US" dirty="0" smtClean="0"/>
              <a:t>because </a:t>
            </a:r>
            <a:r>
              <a:rPr lang="en-US" dirty="0"/>
              <a:t>language is inherently ambiguous</a:t>
            </a:r>
          </a:p>
          <a:p>
            <a:pPr lvl="1"/>
            <a:r>
              <a:rPr lang="en-US" dirty="0"/>
              <a:t>It </a:t>
            </a:r>
            <a:r>
              <a:rPr lang="en-US" dirty="0" smtClean="0"/>
              <a:t>“plays </a:t>
            </a:r>
            <a:r>
              <a:rPr lang="en-US" dirty="0"/>
              <a:t>with our </a:t>
            </a:r>
            <a:r>
              <a:rPr lang="en-US" dirty="0" smtClean="0"/>
              <a:t>speech.”</a:t>
            </a:r>
          </a:p>
          <a:p>
            <a:pPr lvl="1"/>
            <a:r>
              <a:rPr lang="en-US" dirty="0" smtClean="0"/>
              <a:t>“We are moving on shifting grounds, or, still better, on the billowing waters of an ocean.”</a:t>
            </a:r>
          </a:p>
          <a:p>
            <a:pPr lvl="1"/>
            <a:r>
              <a:rPr lang="en-US" dirty="0" smtClean="0"/>
              <a:t>“Words are not terms, and thus are not like buckets and kegs from which we scoop a content that is not there. </a:t>
            </a:r>
          </a:p>
          <a:p>
            <a:pPr lvl="1"/>
            <a:r>
              <a:rPr lang="en-US" dirty="0" smtClean="0"/>
              <a:t>Words are wellsprings that must be found and dug up again and again, that easily cave in, but that at times also well up when least expected.” (Heidegger)</a:t>
            </a:r>
            <a:endParaRPr lang="en-US" dirty="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4</a:t>
            </a:fld>
            <a:endParaRPr lang="en-US"/>
          </a:p>
        </p:txBody>
      </p:sp>
    </p:spTree>
    <p:extLst>
      <p:ext uri="{BB962C8B-B14F-4D97-AF65-F5344CB8AC3E}">
        <p14:creationId xmlns:p14="http://schemas.microsoft.com/office/powerpoint/2010/main" val="38988607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noticing the bankruptcy of the analytic philosophy of science</a:t>
            </a:r>
            <a:endParaRPr lang="en-US" dirty="0"/>
          </a:p>
        </p:txBody>
      </p:sp>
      <p:sp>
        <p:nvSpPr>
          <p:cNvPr id="3" name="Content Placeholder 2"/>
          <p:cNvSpPr>
            <a:spLocks noGrp="1"/>
          </p:cNvSpPr>
          <p:nvPr>
            <p:ph idx="1"/>
          </p:nvPr>
        </p:nvSpPr>
        <p:spPr/>
        <p:txBody>
          <a:bodyPr>
            <a:normAutofit/>
          </a:bodyPr>
          <a:lstStyle/>
          <a:p>
            <a:r>
              <a:rPr lang="en-US" dirty="0" smtClean="0"/>
              <a:t>13. From a realist or empiricist or naturalist point of view, the project of analytic philosophy must be bankrupt</a:t>
            </a:r>
          </a:p>
          <a:p>
            <a:r>
              <a:rPr lang="en-US" dirty="0" smtClean="0"/>
              <a:t>But this is not noticed because</a:t>
            </a:r>
          </a:p>
          <a:p>
            <a:pPr lvl="1"/>
            <a:r>
              <a:rPr lang="en-US" dirty="0" smtClean="0"/>
              <a:t>science is associated with reason</a:t>
            </a:r>
          </a:p>
          <a:p>
            <a:pPr lvl="1"/>
            <a:r>
              <a:rPr lang="en-US" dirty="0"/>
              <a:t>a</a:t>
            </a:r>
            <a:r>
              <a:rPr lang="en-US" dirty="0" smtClean="0"/>
              <a:t>nd reason is taken to be equivalent to logical analysis</a:t>
            </a:r>
          </a:p>
          <a:p>
            <a:pPr lvl="1"/>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40</a:t>
            </a:fld>
            <a:endParaRPr lang="en-US"/>
          </a:p>
        </p:txBody>
      </p:sp>
    </p:spTree>
    <p:extLst>
      <p:ext uri="{BB962C8B-B14F-4D97-AF65-F5344CB8AC3E}">
        <p14:creationId xmlns:p14="http://schemas.microsoft.com/office/powerpoint/2010/main" val="6577178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does this project persist?</a:t>
            </a:r>
            <a:endParaRPr lang="en-US" dirty="0"/>
          </a:p>
        </p:txBody>
      </p:sp>
      <p:sp>
        <p:nvSpPr>
          <p:cNvPr id="3" name="Content Placeholder 2"/>
          <p:cNvSpPr>
            <a:spLocks noGrp="1"/>
          </p:cNvSpPr>
          <p:nvPr>
            <p:ph idx="1"/>
          </p:nvPr>
        </p:nvSpPr>
        <p:spPr/>
        <p:txBody>
          <a:bodyPr/>
          <a:lstStyle/>
          <a:p>
            <a:r>
              <a:rPr lang="en-US" dirty="0"/>
              <a:t>And so analytic talk remains the dominant strategy</a:t>
            </a:r>
          </a:p>
          <a:p>
            <a:pPr lvl="1"/>
            <a:r>
              <a:rPr lang="en-US" dirty="0"/>
              <a:t>despite the fact that it fails to account for actual science</a:t>
            </a:r>
          </a:p>
          <a:p>
            <a:pPr lvl="1"/>
            <a:r>
              <a:rPr lang="en-US" dirty="0"/>
              <a:t>and the fact that there is no obvious connection between logic (or grammar or language) and the world</a:t>
            </a:r>
          </a:p>
          <a:p>
            <a:r>
              <a:rPr lang="en-US" dirty="0"/>
              <a:t>The analyst assumes this connection as axiomatic</a:t>
            </a:r>
          </a:p>
          <a:p>
            <a:pPr lvl="1"/>
            <a:r>
              <a:rPr lang="en-US" dirty="0"/>
              <a:t>but is so caught up in refining logical tools</a:t>
            </a:r>
          </a:p>
          <a:p>
            <a:pPr lvl="1"/>
            <a:r>
              <a:rPr lang="en-US" dirty="0"/>
              <a:t>that she forgets she has renounced contact with the world</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41</a:t>
            </a:fld>
            <a:endParaRPr lang="en-US"/>
          </a:p>
        </p:txBody>
      </p:sp>
    </p:spTree>
    <p:extLst>
      <p:ext uri="{BB962C8B-B14F-4D97-AF65-F5344CB8AC3E}">
        <p14:creationId xmlns:p14="http://schemas.microsoft.com/office/powerpoint/2010/main" val="10973823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history of science is the history of power</a:t>
            </a:r>
            <a:endParaRPr lang="en-US" dirty="0"/>
          </a:p>
        </p:txBody>
      </p:sp>
      <p:sp>
        <p:nvSpPr>
          <p:cNvPr id="3" name="Content Placeholder 2"/>
          <p:cNvSpPr>
            <a:spLocks noGrp="1"/>
          </p:cNvSpPr>
          <p:nvPr>
            <p:ph idx="1"/>
          </p:nvPr>
        </p:nvSpPr>
        <p:spPr/>
        <p:txBody>
          <a:bodyPr>
            <a:normAutofit lnSpcReduction="10000"/>
          </a:bodyPr>
          <a:lstStyle/>
          <a:p>
            <a:r>
              <a:rPr lang="en-US" dirty="0" smtClean="0"/>
              <a:t>14. The history of scientific theory and experiment (“the scientific revolution”) is </a:t>
            </a:r>
            <a:r>
              <a:rPr lang="en-US" dirty="0" err="1" smtClean="0"/>
              <a:t>physicalist</a:t>
            </a:r>
            <a:r>
              <a:rPr lang="en-US" dirty="0" smtClean="0"/>
              <a:t>:</a:t>
            </a:r>
          </a:p>
          <a:p>
            <a:pPr lvl="1"/>
            <a:r>
              <a:rPr lang="en-US" dirty="0" smtClean="0"/>
              <a:t>The history of factual observation and controlled experiment, </a:t>
            </a:r>
          </a:p>
          <a:p>
            <a:pPr lvl="1"/>
            <a:r>
              <a:rPr lang="en-US" dirty="0" smtClean="0"/>
              <a:t>and theoretical explanation</a:t>
            </a:r>
          </a:p>
          <a:p>
            <a:r>
              <a:rPr lang="en-US" dirty="0" smtClean="0"/>
              <a:t>But for analysts factual observations are </a:t>
            </a:r>
          </a:p>
          <a:p>
            <a:pPr lvl="1"/>
            <a:r>
              <a:rPr lang="en-US" dirty="0" smtClean="0"/>
              <a:t>“empirical </a:t>
            </a:r>
            <a:r>
              <a:rPr lang="en-US" i="1" dirty="0" smtClean="0"/>
              <a:t>statements</a:t>
            </a:r>
            <a:r>
              <a:rPr lang="en-US" dirty="0" smtClean="0"/>
              <a:t>,” </a:t>
            </a:r>
          </a:p>
          <a:p>
            <a:pPr lvl="1"/>
            <a:r>
              <a:rPr lang="en-US" dirty="0" smtClean="0"/>
              <a:t>converted, with experiment, into protocol (procedural) statements</a:t>
            </a:r>
          </a:p>
          <a:p>
            <a:pPr lvl="1"/>
            <a:r>
              <a:rPr lang="en-US" dirty="0"/>
              <a:t>t</a:t>
            </a:r>
            <a:r>
              <a:rPr lang="en-US" dirty="0" smtClean="0"/>
              <a:t>o which theoretical conclusions reduce </a:t>
            </a:r>
          </a:p>
          <a:p>
            <a:pPr lvl="1"/>
            <a:r>
              <a:rPr lang="en-US" dirty="0" smtClean="0"/>
              <a:t>Thereby freeing humanity from its bonds of superstition and inhibition</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42</a:t>
            </a:fld>
            <a:endParaRPr lang="en-US"/>
          </a:p>
        </p:txBody>
      </p:sp>
    </p:spTree>
    <p:extLst>
      <p:ext uri="{BB962C8B-B14F-4D97-AF65-F5344CB8AC3E}">
        <p14:creationId xmlns:p14="http://schemas.microsoft.com/office/powerpoint/2010/main" val="26797158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history of experiment and the history of power</a:t>
            </a:r>
            <a:endParaRPr lang="en-US" dirty="0"/>
          </a:p>
        </p:txBody>
      </p:sp>
      <p:sp>
        <p:nvSpPr>
          <p:cNvPr id="3" name="Content Placeholder 2"/>
          <p:cNvSpPr>
            <a:spLocks noGrp="1"/>
          </p:cNvSpPr>
          <p:nvPr>
            <p:ph idx="1"/>
          </p:nvPr>
        </p:nvSpPr>
        <p:spPr/>
        <p:txBody>
          <a:bodyPr/>
          <a:lstStyle/>
          <a:p>
            <a:r>
              <a:rPr lang="en-US" dirty="0"/>
              <a:t>15. But observation shows that the history of experiment is </a:t>
            </a:r>
            <a:r>
              <a:rPr lang="en-US" i="1" dirty="0"/>
              <a:t>also</a:t>
            </a:r>
            <a:r>
              <a:rPr lang="en-US" dirty="0"/>
              <a:t> the history of power, manipulation, and illusion</a:t>
            </a:r>
          </a:p>
          <a:p>
            <a:pPr lvl="1"/>
            <a:r>
              <a:rPr lang="en-US" dirty="0"/>
              <a:t>The project of experimental progress is the history of technology </a:t>
            </a:r>
          </a:p>
          <a:p>
            <a:pPr lvl="1"/>
            <a:r>
              <a:rPr lang="en-US" dirty="0" smtClean="0"/>
              <a:t>[Recall </a:t>
            </a:r>
            <a:r>
              <a:rPr lang="en-US" dirty="0"/>
              <a:t>Heidegger on the forgetting of </a:t>
            </a:r>
            <a:r>
              <a:rPr lang="en-US" dirty="0" smtClean="0"/>
              <a:t>Being: leads to the dominance of technology</a:t>
            </a:r>
            <a:endParaRPr lang="en-US" dirty="0"/>
          </a:p>
          <a:p>
            <a:pPr lvl="1"/>
            <a:r>
              <a:rPr lang="en-US" dirty="0" smtClean="0"/>
              <a:t>[And Nietzsche: science is a form of will to power]</a:t>
            </a:r>
          </a:p>
          <a:p>
            <a:r>
              <a:rPr lang="en-US" dirty="0" smtClean="0"/>
              <a:t>[NB: </a:t>
            </a:r>
            <a:r>
              <a:rPr lang="en-US" dirty="0" err="1" smtClean="0"/>
              <a:t>Babich</a:t>
            </a:r>
            <a:r>
              <a:rPr lang="en-US" dirty="0" smtClean="0"/>
              <a:t> says “also” not “only”</a:t>
            </a:r>
          </a:p>
          <a:p>
            <a:pPr lvl="1"/>
            <a:r>
              <a:rPr lang="en-US" dirty="0" smtClean="0"/>
              <a:t>She does not </a:t>
            </a:r>
            <a:r>
              <a:rPr lang="en-US" i="1" dirty="0" smtClean="0"/>
              <a:t>reduce</a:t>
            </a:r>
            <a:r>
              <a:rPr lang="en-US" dirty="0" smtClean="0"/>
              <a:t> the “will to truth” to the “will to power”</a:t>
            </a:r>
          </a:p>
          <a:p>
            <a:pPr lvl="1"/>
            <a:r>
              <a:rPr lang="en-US" dirty="0" smtClean="0"/>
              <a:t>“Postmodern” as extreme relativism—Prado]</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43</a:t>
            </a:fld>
            <a:endParaRPr lang="en-US"/>
          </a:p>
        </p:txBody>
      </p:sp>
    </p:spTree>
    <p:extLst>
      <p:ext uri="{BB962C8B-B14F-4D97-AF65-F5344CB8AC3E}">
        <p14:creationId xmlns:p14="http://schemas.microsoft.com/office/powerpoint/2010/main" val="30978018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Whose</a:t>
            </a:r>
            <a:r>
              <a:rPr lang="en-US" dirty="0" smtClean="0"/>
              <a:t> evidence?</a:t>
            </a:r>
            <a:endParaRPr lang="en-US" dirty="0"/>
          </a:p>
        </p:txBody>
      </p:sp>
      <p:sp>
        <p:nvSpPr>
          <p:cNvPr id="3" name="Content Placeholder 2"/>
          <p:cNvSpPr>
            <a:spLocks noGrp="1"/>
          </p:cNvSpPr>
          <p:nvPr>
            <p:ph idx="1"/>
          </p:nvPr>
        </p:nvSpPr>
        <p:spPr/>
        <p:txBody>
          <a:bodyPr>
            <a:normAutofit lnSpcReduction="10000"/>
          </a:bodyPr>
          <a:lstStyle/>
          <a:p>
            <a:r>
              <a:rPr lang="en-US" dirty="0" smtClean="0"/>
              <a:t>16. Newton’s theoretical ideal (</a:t>
            </a:r>
            <a:r>
              <a:rPr lang="en-US" i="1" dirty="0" smtClean="0"/>
              <a:t>hypotheses non </a:t>
            </a:r>
            <a:r>
              <a:rPr lang="en-US" i="1" dirty="0" err="1" smtClean="0"/>
              <a:t>fingo</a:t>
            </a:r>
            <a:r>
              <a:rPr lang="en-US" dirty="0" smtClean="0"/>
              <a:t>: “I contrive no hypothesis”) </a:t>
            </a:r>
          </a:p>
          <a:p>
            <a:pPr lvl="1"/>
            <a:r>
              <a:rPr lang="en-US" dirty="0" smtClean="0">
                <a:sym typeface="Wingdings" panose="05000000000000000000" pitchFamily="2" charset="2"/>
              </a:rPr>
              <a:t>is connected to </a:t>
            </a:r>
            <a:r>
              <a:rPr lang="en-US" dirty="0" smtClean="0"/>
              <a:t>Boyle’s neutral and observationally objective experiment</a:t>
            </a:r>
          </a:p>
          <a:p>
            <a:pPr lvl="1"/>
            <a:r>
              <a:rPr lang="en-US" dirty="0"/>
              <a:t>b</a:t>
            </a:r>
            <a:r>
              <a:rPr lang="en-US" dirty="0" smtClean="0"/>
              <a:t>y the role of evidence</a:t>
            </a:r>
          </a:p>
          <a:p>
            <a:r>
              <a:rPr lang="en-US" dirty="0" smtClean="0"/>
              <a:t>But what evidence? Evincing what?</a:t>
            </a:r>
          </a:p>
          <a:p>
            <a:pPr lvl="1"/>
            <a:r>
              <a:rPr lang="en-US" dirty="0" smtClean="0"/>
              <a:t>And evidence obtained by and for whom?</a:t>
            </a:r>
          </a:p>
          <a:p>
            <a:r>
              <a:rPr lang="en-US" dirty="0" smtClean="0"/>
              <a:t>Evidence is to be contrasted with theoretical truth</a:t>
            </a:r>
          </a:p>
          <a:p>
            <a:pPr lvl="1"/>
            <a:r>
              <a:rPr lang="en-US" dirty="0" smtClean="0"/>
              <a:t>which is configured or contrived</a:t>
            </a:r>
          </a:p>
          <a:p>
            <a:pPr lvl="1"/>
            <a:r>
              <a:rPr lang="en-US" dirty="0"/>
              <a:t>o</a:t>
            </a:r>
            <a:r>
              <a:rPr lang="en-US" dirty="0" smtClean="0"/>
              <a:t>r, as Nietzsche said, </a:t>
            </a:r>
            <a:r>
              <a:rPr lang="en-US" i="1" dirty="0" err="1" smtClean="0"/>
              <a:t>fingirte</a:t>
            </a:r>
            <a:r>
              <a:rPr lang="en-US" dirty="0" smtClean="0"/>
              <a:t> (faked)</a:t>
            </a:r>
          </a:p>
          <a:p>
            <a:pPr marL="457200" lvl="1" indent="0">
              <a:buNone/>
            </a:pP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44</a:t>
            </a:fld>
            <a:endParaRPr lang="en-US"/>
          </a:p>
        </p:txBody>
      </p:sp>
    </p:spTree>
    <p:extLst>
      <p:ext uri="{BB962C8B-B14F-4D97-AF65-F5344CB8AC3E}">
        <p14:creationId xmlns:p14="http://schemas.microsoft.com/office/powerpoint/2010/main" val="2000643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conceptual net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17. Theory is more than a conceptual net</a:t>
            </a:r>
          </a:p>
          <a:p>
            <a:pPr lvl="1"/>
            <a:r>
              <a:rPr lang="en-US" dirty="0" smtClean="0"/>
              <a:t>an array of hypotheses and practices</a:t>
            </a:r>
          </a:p>
          <a:p>
            <a:r>
              <a:rPr lang="en-US" dirty="0" smtClean="0"/>
              <a:t>What is well known: </a:t>
            </a:r>
          </a:p>
          <a:p>
            <a:pPr lvl="1"/>
            <a:r>
              <a:rPr lang="en-US" dirty="0" smtClean="0"/>
              <a:t>the failure of the “crucial experiment” to decisively refute a scientific hypothesis or theory</a:t>
            </a:r>
          </a:p>
          <a:p>
            <a:r>
              <a:rPr lang="en-US" dirty="0" smtClean="0"/>
              <a:t>But this hides a more important issue:</a:t>
            </a:r>
          </a:p>
          <a:p>
            <a:pPr lvl="1"/>
            <a:r>
              <a:rPr lang="en-US" dirty="0"/>
              <a:t>t</a:t>
            </a:r>
            <a:r>
              <a:rPr lang="en-US" dirty="0" smtClean="0"/>
              <a:t>hat of selective choice in science</a:t>
            </a:r>
          </a:p>
          <a:p>
            <a:r>
              <a:rPr lang="en-US" dirty="0" smtClean="0"/>
              <a:t>A given conceptual net is woven </a:t>
            </a:r>
          </a:p>
          <a:p>
            <a:pPr lvl="1"/>
            <a:r>
              <a:rPr lang="en-US" dirty="0"/>
              <a:t>n</a:t>
            </a:r>
            <a:r>
              <a:rPr lang="en-US" dirty="0" smtClean="0"/>
              <a:t>ot out of whatever one pleases</a:t>
            </a:r>
          </a:p>
          <a:p>
            <a:pPr lvl="1"/>
            <a:r>
              <a:rPr lang="en-US" dirty="0"/>
              <a:t>b</a:t>
            </a:r>
            <a:r>
              <a:rPr lang="en-US" dirty="0" smtClean="0"/>
              <a:t>ut at least out of what people have at hand</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45</a:t>
            </a:fld>
            <a:endParaRPr lang="en-US"/>
          </a:p>
        </p:txBody>
      </p:sp>
    </p:spTree>
    <p:extLst>
      <p:ext uri="{BB962C8B-B14F-4D97-AF65-F5344CB8AC3E}">
        <p14:creationId xmlns:p14="http://schemas.microsoft.com/office/powerpoint/2010/main" val="12167096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and reality </a:t>
            </a:r>
            <a:endParaRPr lang="en-US" dirty="0"/>
          </a:p>
        </p:txBody>
      </p:sp>
      <p:sp>
        <p:nvSpPr>
          <p:cNvPr id="3" name="Content Placeholder 2"/>
          <p:cNvSpPr>
            <a:spLocks noGrp="1"/>
          </p:cNvSpPr>
          <p:nvPr>
            <p:ph idx="1"/>
          </p:nvPr>
        </p:nvSpPr>
        <p:spPr>
          <a:xfrm>
            <a:off x="838200" y="1847850"/>
            <a:ext cx="10515600" cy="4351338"/>
          </a:xfrm>
        </p:spPr>
        <p:txBody>
          <a:bodyPr/>
          <a:lstStyle/>
          <a:p>
            <a:r>
              <a:rPr lang="en-US" dirty="0" smtClean="0"/>
              <a:t>Now analytic philosophers recognize that there is no way to imagine “that this or any other conceptual scheme represents the way things are (or are not)” </a:t>
            </a:r>
          </a:p>
          <a:p>
            <a:pPr lvl="1"/>
            <a:r>
              <a:rPr lang="en-US" dirty="0" smtClean="0"/>
              <a:t>(Donald Davidson, “On </a:t>
            </a:r>
            <a:r>
              <a:rPr lang="en-US" dirty="0"/>
              <a:t>the Very Idea of a Conceptual Scheme”) </a:t>
            </a:r>
            <a:endParaRPr lang="en-US" dirty="0" smtClean="0"/>
          </a:p>
          <a:p>
            <a:r>
              <a:rPr lang="en-US" dirty="0" smtClean="0"/>
              <a:t>What once represented a psychological strategy</a:t>
            </a:r>
          </a:p>
          <a:p>
            <a:pPr lvl="1"/>
            <a:r>
              <a:rPr lang="en-US" dirty="0"/>
              <a:t>p</a:t>
            </a:r>
            <a:r>
              <a:rPr lang="en-US" dirty="0" smtClean="0"/>
              <a:t>roducing pragmatic, Stoic peace and calm, therapy</a:t>
            </a:r>
          </a:p>
          <a:p>
            <a:r>
              <a:rPr lang="en-US" dirty="0"/>
              <a:t>i</a:t>
            </a:r>
            <a:r>
              <a:rPr lang="en-US" dirty="0" smtClean="0"/>
              <a:t>s today the death of analytical philosophy</a:t>
            </a:r>
          </a:p>
          <a:p>
            <a:pPr lvl="1"/>
            <a:r>
              <a:rPr lang="en-US" dirty="0"/>
              <a:t>b</a:t>
            </a:r>
            <a:r>
              <a:rPr lang="en-US" dirty="0" smtClean="0"/>
              <a:t>ecause real science is not peaceful</a:t>
            </a:r>
          </a:p>
        </p:txBody>
      </p:sp>
      <p:sp>
        <p:nvSpPr>
          <p:cNvPr id="4" name="Slide Number Placeholder 3"/>
          <p:cNvSpPr>
            <a:spLocks noGrp="1"/>
          </p:cNvSpPr>
          <p:nvPr>
            <p:ph type="sldNum" sz="quarter" idx="12"/>
          </p:nvPr>
        </p:nvSpPr>
        <p:spPr/>
        <p:txBody>
          <a:bodyPr/>
          <a:lstStyle/>
          <a:p>
            <a:fld id="{3EF46FF3-2032-4ACA-99C8-3B2EB1C4F133}" type="slidenum">
              <a:rPr lang="en-US" smtClean="0"/>
              <a:t>46</a:t>
            </a:fld>
            <a:endParaRPr lang="en-US"/>
          </a:p>
        </p:txBody>
      </p:sp>
    </p:spTree>
    <p:extLst>
      <p:ext uri="{BB962C8B-B14F-4D97-AF65-F5344CB8AC3E}">
        <p14:creationId xmlns:p14="http://schemas.microsoft.com/office/powerpoint/2010/main" val="13995928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works best for you]</a:t>
            </a:r>
            <a:endParaRPr lang="en-US" dirty="0"/>
          </a:p>
        </p:txBody>
      </p:sp>
      <p:sp>
        <p:nvSpPr>
          <p:cNvPr id="3" name="Content Placeholder 2"/>
          <p:cNvSpPr>
            <a:spLocks noGrp="1"/>
          </p:cNvSpPr>
          <p:nvPr>
            <p:ph idx="1"/>
          </p:nvPr>
        </p:nvSpPr>
        <p:spPr/>
        <p:txBody>
          <a:bodyPr>
            <a:normAutofit fontScale="85000" lnSpcReduction="10000"/>
          </a:bodyPr>
          <a:lstStyle/>
          <a:p>
            <a:r>
              <a:rPr lang="en-US" dirty="0"/>
              <a:t>William James: two different theoretical frameworks equally apply to the </a:t>
            </a:r>
            <a:r>
              <a:rPr lang="en-US" dirty="0" smtClean="0"/>
              <a:t>facts</a:t>
            </a:r>
          </a:p>
          <a:p>
            <a:r>
              <a:rPr lang="en-US" dirty="0" smtClean="0"/>
              <a:t>The facts: </a:t>
            </a:r>
            <a:r>
              <a:rPr lang="en-US" i="1" dirty="0" smtClean="0"/>
              <a:t>correspondence</a:t>
            </a:r>
            <a:r>
              <a:rPr lang="en-US" dirty="0" smtClean="0"/>
              <a:t> of brain states and consciousness</a:t>
            </a:r>
          </a:p>
          <a:p>
            <a:pPr lvl="1"/>
            <a:r>
              <a:rPr lang="en-US" dirty="0" smtClean="0"/>
              <a:t>1) The theory of a productive relation: brain states </a:t>
            </a:r>
            <a:r>
              <a:rPr lang="en-US" u="sng" dirty="0" smtClean="0"/>
              <a:t>produce</a:t>
            </a:r>
            <a:r>
              <a:rPr lang="en-US" dirty="0" smtClean="0"/>
              <a:t> consciousness</a:t>
            </a:r>
          </a:p>
          <a:p>
            <a:pPr lvl="1"/>
            <a:r>
              <a:rPr lang="en-US" dirty="0" smtClean="0"/>
              <a:t>2) But a </a:t>
            </a:r>
            <a:r>
              <a:rPr lang="en-US" dirty="0" err="1" smtClean="0"/>
              <a:t>transmissive</a:t>
            </a:r>
            <a:r>
              <a:rPr lang="en-US" dirty="0" smtClean="0"/>
              <a:t> relation is also possible for the same facts: brain states </a:t>
            </a:r>
            <a:r>
              <a:rPr lang="en-US" u="sng" dirty="0" smtClean="0"/>
              <a:t>transmit</a:t>
            </a:r>
            <a:r>
              <a:rPr lang="en-US" dirty="0" smtClean="0"/>
              <a:t> consciousness</a:t>
            </a:r>
          </a:p>
          <a:p>
            <a:pPr lvl="2"/>
            <a:r>
              <a:rPr lang="en-US" dirty="0" smtClean="0"/>
              <a:t>A window transmits light</a:t>
            </a:r>
          </a:p>
          <a:p>
            <a:pPr lvl="2"/>
            <a:r>
              <a:rPr lang="en-US" dirty="0" smtClean="0"/>
              <a:t>Darken the window and no light gets through</a:t>
            </a:r>
          </a:p>
          <a:p>
            <a:pPr lvl="2"/>
            <a:r>
              <a:rPr lang="en-US" dirty="0" smtClean="0"/>
              <a:t>But the sun still shines outside!</a:t>
            </a:r>
          </a:p>
          <a:p>
            <a:r>
              <a:rPr lang="en-US" dirty="0" smtClean="0"/>
              <a:t>And so you </a:t>
            </a:r>
            <a:r>
              <a:rPr lang="en-US" dirty="0"/>
              <a:t>are free to choose </a:t>
            </a:r>
            <a:r>
              <a:rPr lang="en-US" dirty="0" smtClean="0"/>
              <a:t>the conceptual scheme that works </a:t>
            </a:r>
            <a:r>
              <a:rPr lang="en-US" dirty="0"/>
              <a:t>best for </a:t>
            </a:r>
            <a:r>
              <a:rPr lang="en-US" dirty="0" smtClean="0"/>
              <a:t>you (James’ pragmatism)</a:t>
            </a:r>
          </a:p>
          <a:p>
            <a:pPr lvl="1"/>
            <a:r>
              <a:rPr lang="en-US" dirty="0" smtClean="0"/>
              <a:t>Recall </a:t>
            </a:r>
            <a:r>
              <a:rPr lang="en-US" dirty="0" err="1" smtClean="0"/>
              <a:t>Rorty’s</a:t>
            </a:r>
            <a:r>
              <a:rPr lang="en-US" dirty="0" smtClean="0"/>
              <a:t> pragmatism</a:t>
            </a:r>
            <a:endParaRPr lang="en-US" dirty="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47</a:t>
            </a:fld>
            <a:endParaRPr lang="en-US"/>
          </a:p>
        </p:txBody>
      </p:sp>
    </p:spTree>
    <p:extLst>
      <p:ext uri="{BB962C8B-B14F-4D97-AF65-F5344CB8AC3E}">
        <p14:creationId xmlns:p14="http://schemas.microsoft.com/office/powerpoint/2010/main" val="9047199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 is an art</a:t>
            </a:r>
            <a:endParaRPr lang="en-US" dirty="0"/>
          </a:p>
        </p:txBody>
      </p:sp>
      <p:sp>
        <p:nvSpPr>
          <p:cNvPr id="3" name="Content Placeholder 2"/>
          <p:cNvSpPr>
            <a:spLocks noGrp="1"/>
          </p:cNvSpPr>
          <p:nvPr>
            <p:ph idx="1"/>
          </p:nvPr>
        </p:nvSpPr>
        <p:spPr/>
        <p:txBody>
          <a:bodyPr>
            <a:normAutofit lnSpcReduction="10000"/>
          </a:bodyPr>
          <a:lstStyle/>
          <a:p>
            <a:r>
              <a:rPr lang="en-US" dirty="0" smtClean="0"/>
              <a:t>18. More devastating for the analytic program:</a:t>
            </a:r>
          </a:p>
          <a:p>
            <a:pPr lvl="1"/>
            <a:r>
              <a:rPr lang="en-US" dirty="0" smtClean="0"/>
              <a:t>The ideal of quasi-artistic nature of research style or technique or knack in the life of the research </a:t>
            </a:r>
          </a:p>
          <a:p>
            <a:pPr lvl="2"/>
            <a:r>
              <a:rPr lang="en-US" dirty="0" smtClean="0"/>
              <a:t>Mach: experimental practice could not be taught</a:t>
            </a:r>
          </a:p>
          <a:p>
            <a:pPr lvl="2"/>
            <a:r>
              <a:rPr lang="en-US" dirty="0"/>
              <a:t>a</a:t>
            </a:r>
            <a:r>
              <a:rPr lang="en-US" dirty="0" smtClean="0"/>
              <a:t>s artistic talent is not communicated by instruction</a:t>
            </a:r>
          </a:p>
          <a:p>
            <a:r>
              <a:rPr lang="en-US" dirty="0" smtClean="0"/>
              <a:t>Scientific schools as “invisible colleges”</a:t>
            </a:r>
          </a:p>
          <a:p>
            <a:pPr lvl="1"/>
            <a:r>
              <a:rPr lang="en-US" dirty="0"/>
              <a:t>i</a:t>
            </a:r>
            <a:r>
              <a:rPr lang="en-US" dirty="0" smtClean="0"/>
              <a:t>nspire sociological studies</a:t>
            </a:r>
          </a:p>
          <a:p>
            <a:r>
              <a:rPr lang="en-US" dirty="0" smtClean="0"/>
              <a:t>Studying “what scientists actually do” is the ultimate issue</a:t>
            </a:r>
          </a:p>
          <a:p>
            <a:pPr lvl="1"/>
            <a:r>
              <a:rPr lang="en-US" dirty="0" smtClean="0"/>
              <a:t>This is now being studied by socially oriented scientists themselves</a:t>
            </a:r>
          </a:p>
          <a:p>
            <a:pPr lvl="1"/>
            <a:r>
              <a:rPr lang="en-US" dirty="0" smtClean="0"/>
              <a:t>= the last straw to the woes of analytic philosophy</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48</a:t>
            </a:fld>
            <a:endParaRPr lang="en-US"/>
          </a:p>
        </p:txBody>
      </p:sp>
    </p:spTree>
    <p:extLst>
      <p:ext uri="{BB962C8B-B14F-4D97-AF65-F5344CB8AC3E}">
        <p14:creationId xmlns:p14="http://schemas.microsoft.com/office/powerpoint/2010/main" val="41391839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progress of analysis: </a:t>
            </a:r>
            <a:br>
              <a:rPr lang="en-US" dirty="0" smtClean="0"/>
            </a:br>
            <a:r>
              <a:rPr lang="en-US" dirty="0" smtClean="0"/>
              <a:t>less and less to analyze</a:t>
            </a:r>
            <a:endParaRPr lang="en-US" dirty="0"/>
          </a:p>
        </p:txBody>
      </p:sp>
      <p:sp>
        <p:nvSpPr>
          <p:cNvPr id="3" name="Content Placeholder 2"/>
          <p:cNvSpPr>
            <a:spLocks noGrp="1"/>
          </p:cNvSpPr>
          <p:nvPr>
            <p:ph idx="1"/>
          </p:nvPr>
        </p:nvSpPr>
        <p:spPr/>
        <p:txBody>
          <a:bodyPr>
            <a:normAutofit/>
          </a:bodyPr>
          <a:lstStyle/>
          <a:p>
            <a:r>
              <a:rPr lang="en-US" dirty="0" smtClean="0"/>
              <a:t>19. As it goes along, analysis has less and less to analyze (#34)</a:t>
            </a:r>
          </a:p>
          <a:p>
            <a:r>
              <a:rPr lang="en-US" dirty="0" smtClean="0"/>
              <a:t>Ernst Mach, philosopher and scientist who contributed to the Vienna Circle, points in a different, </a:t>
            </a:r>
            <a:r>
              <a:rPr lang="en-US" dirty="0" err="1" smtClean="0"/>
              <a:t>physicalist</a:t>
            </a:r>
            <a:r>
              <a:rPr lang="en-US" dirty="0" smtClean="0"/>
              <a:t>, direction</a:t>
            </a:r>
          </a:p>
          <a:p>
            <a:pPr lvl="1"/>
            <a:r>
              <a:rPr lang="en-US" dirty="0" smtClean="0"/>
              <a:t>Mach’s idea of reduction was a tactical, heuristic idea</a:t>
            </a:r>
          </a:p>
          <a:p>
            <a:pPr lvl="2"/>
            <a:r>
              <a:rPr lang="en-US" dirty="0"/>
              <a:t>w</a:t>
            </a:r>
            <a:r>
              <a:rPr lang="en-US" dirty="0" smtClean="0"/>
              <a:t>hich he thought was going on in nature </a:t>
            </a:r>
          </a:p>
          <a:p>
            <a:pPr lvl="1"/>
            <a:r>
              <a:rPr lang="en-US" dirty="0"/>
              <a:t>n</a:t>
            </a:r>
            <a:r>
              <a:rPr lang="en-US" dirty="0" smtClean="0"/>
              <a:t>ot an analytic end that reduced a problem to its linguistic, logical components</a:t>
            </a:r>
          </a:p>
          <a:p>
            <a:pPr lvl="2"/>
            <a:r>
              <a:rPr lang="en-US" dirty="0"/>
              <a:t>w</a:t>
            </a:r>
            <a:r>
              <a:rPr lang="en-US" dirty="0" smtClean="0"/>
              <a:t>hereupon one could throw away the ladder</a:t>
            </a:r>
          </a:p>
        </p:txBody>
      </p:sp>
      <p:sp>
        <p:nvSpPr>
          <p:cNvPr id="4" name="Slide Number Placeholder 3"/>
          <p:cNvSpPr>
            <a:spLocks noGrp="1"/>
          </p:cNvSpPr>
          <p:nvPr>
            <p:ph type="sldNum" sz="quarter" idx="12"/>
          </p:nvPr>
        </p:nvSpPr>
        <p:spPr/>
        <p:txBody>
          <a:bodyPr/>
          <a:lstStyle/>
          <a:p>
            <a:fld id="{3EF46FF3-2032-4ACA-99C8-3B2EB1C4F133}" type="slidenum">
              <a:rPr lang="en-US" smtClean="0"/>
              <a:t>49</a:t>
            </a:fld>
            <a:endParaRPr lang="en-US"/>
          </a:p>
        </p:txBody>
      </p:sp>
    </p:spTree>
    <p:extLst>
      <p:ext uri="{BB962C8B-B14F-4D97-AF65-F5344CB8AC3E}">
        <p14:creationId xmlns:p14="http://schemas.microsoft.com/office/powerpoint/2010/main" val="3981160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Clearing the way</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“Thinking clears its way only by its own questioning advance. But this clearing of the way is curious. The way that is cleared does not remain behind, but is built into the next step, and is projected forward from it.” (Heidegger)</a:t>
            </a:r>
          </a:p>
          <a:p>
            <a:r>
              <a:rPr lang="en-US" dirty="0" smtClean="0"/>
              <a:t>[Hegel’s </a:t>
            </a:r>
            <a:r>
              <a:rPr lang="en-US" i="1" dirty="0" err="1" smtClean="0"/>
              <a:t>aufhebung</a:t>
            </a:r>
            <a:r>
              <a:rPr lang="en-US" dirty="0" smtClean="0"/>
              <a:t> (“</a:t>
            </a:r>
            <a:r>
              <a:rPr lang="en-US" dirty="0" err="1" smtClean="0"/>
              <a:t>sublation</a:t>
            </a:r>
            <a:r>
              <a:rPr lang="en-US" dirty="0" smtClean="0"/>
              <a:t>”)</a:t>
            </a:r>
          </a:p>
          <a:p>
            <a:pPr lvl="1"/>
            <a:r>
              <a:rPr lang="en-US" dirty="0" smtClean="0"/>
              <a:t>The starting point is not the basis of the following point, a foundation for it</a:t>
            </a:r>
          </a:p>
          <a:p>
            <a:pPr lvl="1"/>
            <a:r>
              <a:rPr lang="en-US" dirty="0" smtClean="0"/>
              <a:t>But leads to the next stage by virtue of its inadequacy, </a:t>
            </a:r>
          </a:p>
          <a:p>
            <a:pPr lvl="1"/>
            <a:r>
              <a:rPr lang="en-US" dirty="0" smtClean="0"/>
              <a:t>indicated by logical contradictions</a:t>
            </a:r>
          </a:p>
          <a:p>
            <a:pPr lvl="1"/>
            <a:r>
              <a:rPr lang="en-US" dirty="0" smtClean="0"/>
              <a:t>It is the fact that it is inherently unclear that it clears the way</a:t>
            </a:r>
          </a:p>
          <a:p>
            <a:pPr lvl="1"/>
            <a:r>
              <a:rPr lang="en-US" dirty="0" smtClean="0"/>
              <a:t>And so is taken up in the next step</a:t>
            </a:r>
          </a:p>
          <a:p>
            <a:pPr lvl="1"/>
            <a:r>
              <a:rPr lang="en-US" dirty="0" smtClean="0"/>
              <a:t>Which provides a deeper grasp of the beginning point</a:t>
            </a:r>
          </a:p>
          <a:p>
            <a:pPr lvl="1"/>
            <a:r>
              <a:rPr lang="en-US" dirty="0" smtClean="0"/>
              <a:t>Etc. ]</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5</a:t>
            </a:fld>
            <a:endParaRPr lang="en-US"/>
          </a:p>
        </p:txBody>
      </p:sp>
    </p:spTree>
    <p:extLst>
      <p:ext uri="{BB962C8B-B14F-4D97-AF65-F5344CB8AC3E}">
        <p14:creationId xmlns:p14="http://schemas.microsoft.com/office/powerpoint/2010/main" val="11265626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object of analysis: </a:t>
            </a:r>
            <a:br>
              <a:rPr lang="en-US" dirty="0" smtClean="0"/>
            </a:br>
            <a:r>
              <a:rPr lang="en-US" dirty="0" smtClean="0"/>
              <a:t>Neither fact nor thing, but symbols</a:t>
            </a:r>
            <a:endParaRPr lang="en-US" dirty="0"/>
          </a:p>
        </p:txBody>
      </p:sp>
      <p:sp>
        <p:nvSpPr>
          <p:cNvPr id="3" name="Content Placeholder 2"/>
          <p:cNvSpPr>
            <a:spLocks noGrp="1"/>
          </p:cNvSpPr>
          <p:nvPr>
            <p:ph idx="1"/>
          </p:nvPr>
        </p:nvSpPr>
        <p:spPr/>
        <p:txBody>
          <a:bodyPr/>
          <a:lstStyle/>
          <a:p>
            <a:r>
              <a:rPr lang="en-US" dirty="0"/>
              <a:t>Mach’s idea of analysis rested on the idea of elements in nature</a:t>
            </a:r>
          </a:p>
          <a:p>
            <a:pPr lvl="1"/>
            <a:r>
              <a:rPr lang="en-US" dirty="0"/>
              <a:t>not on “observation sentences” linked by correspondence rules to theorems, </a:t>
            </a:r>
          </a:p>
          <a:p>
            <a:pPr lvl="1"/>
            <a:r>
              <a:rPr lang="en-US" dirty="0"/>
              <a:t>beginning and ending with units of logic/language</a:t>
            </a:r>
          </a:p>
          <a:p>
            <a:r>
              <a:rPr lang="en-US" dirty="0" smtClean="0"/>
              <a:t>But the </a:t>
            </a:r>
            <a:r>
              <a:rPr lang="en-US" dirty="0"/>
              <a:t>world for analytic philosophy of science is what is </a:t>
            </a:r>
            <a:r>
              <a:rPr lang="en-US" dirty="0" err="1"/>
              <a:t>symbolizable</a:t>
            </a:r>
            <a:r>
              <a:rPr lang="en-US" dirty="0"/>
              <a:t>, </a:t>
            </a:r>
            <a:endParaRPr lang="en-US" dirty="0" smtClean="0"/>
          </a:p>
          <a:p>
            <a:pPr lvl="1"/>
            <a:r>
              <a:rPr lang="en-US" dirty="0" smtClean="0"/>
              <a:t>neither </a:t>
            </a:r>
            <a:r>
              <a:rPr lang="en-US" dirty="0"/>
              <a:t>fact nor thing</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50</a:t>
            </a:fld>
            <a:endParaRPr lang="en-US"/>
          </a:p>
        </p:txBody>
      </p:sp>
    </p:spTree>
    <p:extLst>
      <p:ext uri="{BB962C8B-B14F-4D97-AF65-F5344CB8AC3E}">
        <p14:creationId xmlns:p14="http://schemas.microsoft.com/office/powerpoint/2010/main" val="14532316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Disclaiming Analytic Philosophy</a:t>
            </a:r>
            <a:endParaRPr lang="en-US" dirty="0"/>
          </a:p>
        </p:txBody>
      </p:sp>
      <p:sp>
        <p:nvSpPr>
          <p:cNvPr id="6" name="Subtitle 5"/>
          <p:cNvSpPr>
            <a:spLocks noGrp="1"/>
          </p:cNvSpPr>
          <p:nvPr>
            <p:ph type="subTitle" idx="1"/>
          </p:nvPr>
        </p:nvSpPr>
        <p:spPr/>
        <p:txBody>
          <a:bodyPr/>
          <a:lstStyle/>
          <a:p>
            <a:r>
              <a:rPr lang="en-US" dirty="0" smtClean="0"/>
              <a:t>By Analytic Philosophers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51</a:t>
            </a:fld>
            <a:endParaRPr lang="en-US"/>
          </a:p>
        </p:txBody>
      </p:sp>
    </p:spTree>
    <p:extLst>
      <p:ext uri="{BB962C8B-B14F-4D97-AF65-F5344CB8AC3E}">
        <p14:creationId xmlns:p14="http://schemas.microsoft.com/office/powerpoint/2010/main" val="22054382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like that any more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Analytic reply to the above: It’s no longer like that</a:t>
            </a:r>
          </a:p>
          <a:p>
            <a:pPr lvl="1"/>
            <a:r>
              <a:rPr lang="en-US" dirty="0" smtClean="0"/>
              <a:t>E.g., expending all one’s energies on “The cat is on the mat”</a:t>
            </a:r>
          </a:p>
          <a:p>
            <a:r>
              <a:rPr lang="en-US" dirty="0"/>
              <a:t>Now, more interesting questions are considered</a:t>
            </a:r>
          </a:p>
          <a:p>
            <a:pPr lvl="1"/>
            <a:r>
              <a:rPr lang="en-US" dirty="0"/>
              <a:t>“What is it like to be a bat?” and “The View from Nowhere” (Thomas Nagel)</a:t>
            </a:r>
          </a:p>
          <a:p>
            <a:r>
              <a:rPr lang="en-US" dirty="0"/>
              <a:t>“If I hear the </a:t>
            </a:r>
            <a:r>
              <a:rPr lang="en-US" dirty="0" smtClean="0"/>
              <a:t>pitter patter </a:t>
            </a:r>
            <a:r>
              <a:rPr lang="en-US" dirty="0"/>
              <a:t>of little feet around the house, I expect Bruce.” </a:t>
            </a:r>
          </a:p>
          <a:p>
            <a:r>
              <a:rPr lang="en-US" dirty="0"/>
              <a:t>But Bruce </a:t>
            </a:r>
            <a:r>
              <a:rPr lang="en-US" dirty="0" smtClean="0"/>
              <a:t>turns out to be </a:t>
            </a:r>
            <a:r>
              <a:rPr lang="en-US" dirty="0"/>
              <a:t>a cat not a </a:t>
            </a:r>
            <a:r>
              <a:rPr lang="en-US" dirty="0" smtClean="0"/>
              <a:t>child </a:t>
            </a:r>
            <a:r>
              <a:rPr lang="en-US" dirty="0"/>
              <a:t>(laughter)</a:t>
            </a:r>
          </a:p>
          <a:p>
            <a:pPr lvl="1"/>
            <a:r>
              <a:rPr lang="en-US" dirty="0"/>
              <a:t>David Lewis on “De </a:t>
            </a:r>
            <a:r>
              <a:rPr lang="en-US" dirty="0" err="1"/>
              <a:t>Dicto</a:t>
            </a:r>
            <a:r>
              <a:rPr lang="en-US" dirty="0"/>
              <a:t> and De Se” David Lewis, “</a:t>
            </a:r>
            <a:r>
              <a:rPr lang="en-US" i="1" dirty="0"/>
              <a:t>ATTITUDES DE DICTO AND DE SE,” </a:t>
            </a:r>
            <a:r>
              <a:rPr lang="en-US" dirty="0"/>
              <a:t>The Philosophical Review, LXXXVIII, No. 4 (October 1979).</a:t>
            </a:r>
          </a:p>
          <a:p>
            <a:endParaRPr lang="en-US" dirty="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52</a:t>
            </a:fld>
            <a:endParaRPr lang="en-US"/>
          </a:p>
        </p:txBody>
      </p:sp>
    </p:spTree>
    <p:extLst>
      <p:ext uri="{BB962C8B-B14F-4D97-AF65-F5344CB8AC3E}">
        <p14:creationId xmlns:p14="http://schemas.microsoft.com/office/powerpoint/2010/main" val="3379144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Intentionality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David Lewis hears the pitter patter of little feet in his house</a:t>
            </a:r>
          </a:p>
          <a:p>
            <a:pPr lvl="1"/>
            <a:r>
              <a:rPr lang="en-US" dirty="0" smtClean="0"/>
              <a:t>he is referring to his cat not the child </a:t>
            </a:r>
            <a:r>
              <a:rPr lang="en-US" i="1" dirty="0" smtClean="0"/>
              <a:t>we</a:t>
            </a:r>
            <a:r>
              <a:rPr lang="en-US" dirty="0" smtClean="0"/>
              <a:t> might expect from the phrase</a:t>
            </a:r>
          </a:p>
          <a:p>
            <a:r>
              <a:rPr lang="en-US" dirty="0" smtClean="0"/>
              <a:t>How does the sentence allow for two different expectations?</a:t>
            </a:r>
          </a:p>
          <a:p>
            <a:pPr lvl="1"/>
            <a:r>
              <a:rPr lang="en-US" dirty="0" smtClean="0"/>
              <a:t>What is the attitude, “de </a:t>
            </a:r>
            <a:r>
              <a:rPr lang="en-US" dirty="0" err="1" smtClean="0"/>
              <a:t>dicto</a:t>
            </a:r>
            <a:r>
              <a:rPr lang="en-US" dirty="0" smtClean="0"/>
              <a:t>,” in itself, as opposed to the fact “de se”? </a:t>
            </a:r>
          </a:p>
          <a:p>
            <a:pPr lvl="1"/>
            <a:r>
              <a:rPr lang="en-US" dirty="0" smtClean="0">
                <a:sym typeface="Wingdings" panose="05000000000000000000" pitchFamily="2" charset="2"/>
              </a:rPr>
              <a:t> issue of </a:t>
            </a:r>
            <a:r>
              <a:rPr lang="en-US" dirty="0" smtClean="0"/>
              <a:t>intentionality </a:t>
            </a:r>
          </a:p>
          <a:p>
            <a:pPr lvl="2"/>
            <a:r>
              <a:rPr lang="en-US" dirty="0" smtClean="0"/>
              <a:t>not </a:t>
            </a:r>
            <a:r>
              <a:rPr lang="en-US" dirty="0" err="1" smtClean="0"/>
              <a:t>Meinong’s</a:t>
            </a:r>
            <a:r>
              <a:rPr lang="en-US" dirty="0" smtClean="0"/>
              <a:t> </a:t>
            </a:r>
            <a:r>
              <a:rPr lang="en-US" dirty="0" err="1" smtClean="0"/>
              <a:t>psychologism</a:t>
            </a:r>
            <a:r>
              <a:rPr lang="en-US" dirty="0" smtClean="0"/>
              <a:t>: the phrase has its own psychological meaning </a:t>
            </a:r>
          </a:p>
          <a:p>
            <a:pPr lvl="2"/>
            <a:r>
              <a:rPr lang="en-US" dirty="0" smtClean="0"/>
              <a:t>Early Husserl not late Husserl’s intentionality</a:t>
            </a:r>
          </a:p>
          <a:p>
            <a:r>
              <a:rPr lang="en-US" dirty="0" smtClean="0"/>
              <a:t>Attitudes/intentions have “propositional objects”</a:t>
            </a:r>
          </a:p>
          <a:p>
            <a:pPr lvl="1"/>
            <a:r>
              <a:rPr lang="en-US" dirty="0" smtClean="0"/>
              <a:t>For analysts propositions, unlike sentences, are technical devices with logical objects</a:t>
            </a:r>
          </a:p>
          <a:p>
            <a:r>
              <a:rPr lang="en-US" dirty="0" smtClean="0"/>
              <a:t>They are incomplete and can be filled in by different possible realities</a:t>
            </a:r>
          </a:p>
          <a:p>
            <a:pPr lvl="1"/>
            <a:r>
              <a:rPr lang="en-US" dirty="0" smtClean="0"/>
              <a:t>Lewis’ specialty: “possible worlds”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53</a:t>
            </a:fld>
            <a:endParaRPr lang="en-US"/>
          </a:p>
        </p:txBody>
      </p:sp>
    </p:spTree>
    <p:extLst>
      <p:ext uri="{BB962C8B-B14F-4D97-AF65-F5344CB8AC3E}">
        <p14:creationId xmlns:p14="http://schemas.microsoft.com/office/powerpoint/2010/main" val="26968768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can talk about anything</a:t>
            </a:r>
            <a:endParaRPr lang="en-US" dirty="0"/>
          </a:p>
        </p:txBody>
      </p:sp>
      <p:sp>
        <p:nvSpPr>
          <p:cNvPr id="3" name="Content Placeholder 2"/>
          <p:cNvSpPr>
            <a:spLocks noGrp="1"/>
          </p:cNvSpPr>
          <p:nvPr>
            <p:ph idx="1"/>
          </p:nvPr>
        </p:nvSpPr>
        <p:spPr/>
        <p:txBody>
          <a:bodyPr>
            <a:normAutofit fontScale="85000" lnSpcReduction="20000"/>
          </a:bodyPr>
          <a:lstStyle/>
          <a:p>
            <a:r>
              <a:rPr lang="en-US" dirty="0"/>
              <a:t>Note the utility of the style of presentation, it’s charm</a:t>
            </a:r>
          </a:p>
          <a:p>
            <a:pPr lvl="1"/>
            <a:r>
              <a:rPr lang="en-US" dirty="0"/>
              <a:t>but also it’s clarity, and simplicity (ease of understanding)</a:t>
            </a:r>
          </a:p>
          <a:p>
            <a:pPr lvl="1"/>
            <a:r>
              <a:rPr lang="en-US" dirty="0"/>
              <a:t>in the play between what is expected (de </a:t>
            </a:r>
            <a:r>
              <a:rPr lang="en-US" dirty="0" err="1"/>
              <a:t>dicto</a:t>
            </a:r>
            <a:r>
              <a:rPr lang="en-US" dirty="0"/>
              <a:t>) and what is really there (de se)</a:t>
            </a:r>
          </a:p>
          <a:p>
            <a:r>
              <a:rPr lang="en-US" dirty="0" smtClean="0"/>
              <a:t>We are naturally concerned with what we </a:t>
            </a:r>
            <a:r>
              <a:rPr lang="en-US" i="1" dirty="0" smtClean="0"/>
              <a:t>mean</a:t>
            </a:r>
            <a:r>
              <a:rPr lang="en-US" dirty="0" smtClean="0"/>
              <a:t> when we say something (de </a:t>
            </a:r>
            <a:r>
              <a:rPr lang="en-US" dirty="0" err="1" smtClean="0"/>
              <a:t>dicto</a:t>
            </a:r>
            <a:r>
              <a:rPr lang="en-US" dirty="0" smtClean="0"/>
              <a:t>)</a:t>
            </a:r>
          </a:p>
          <a:p>
            <a:pPr lvl="1"/>
            <a:r>
              <a:rPr lang="en-US" dirty="0" smtClean="0"/>
              <a:t>But thanks to Lewis we don’t actually mean anything by what we say (per se, or de se)</a:t>
            </a:r>
          </a:p>
          <a:p>
            <a:r>
              <a:rPr lang="en-US" dirty="0" smtClean="0"/>
              <a:t>and so this enables us to talk about anything without really knowing what we are talking about</a:t>
            </a:r>
          </a:p>
          <a:p>
            <a:pPr lvl="1"/>
            <a:r>
              <a:rPr lang="en-US" dirty="0"/>
              <a:t>c</a:t>
            </a:r>
            <a:r>
              <a:rPr lang="en-US" dirty="0" smtClean="0"/>
              <a:t>ats</a:t>
            </a:r>
          </a:p>
          <a:p>
            <a:pPr lvl="1"/>
            <a:r>
              <a:rPr lang="en-US" dirty="0"/>
              <a:t>b</a:t>
            </a:r>
            <a:r>
              <a:rPr lang="en-US" dirty="0" smtClean="0"/>
              <a:t>ats</a:t>
            </a:r>
          </a:p>
          <a:p>
            <a:pPr lvl="1"/>
            <a:r>
              <a:rPr lang="en-US" dirty="0"/>
              <a:t>o</a:t>
            </a:r>
            <a:r>
              <a:rPr lang="en-US" dirty="0" smtClean="0"/>
              <a:t>r brains in vats </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54</a:t>
            </a:fld>
            <a:endParaRPr lang="en-US"/>
          </a:p>
        </p:txBody>
      </p:sp>
    </p:spTree>
    <p:extLst>
      <p:ext uri="{BB962C8B-B14F-4D97-AF65-F5344CB8AC3E}">
        <p14:creationId xmlns:p14="http://schemas.microsoft.com/office/powerpoint/2010/main" val="17691072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Examining meaning, </a:t>
            </a:r>
            <a:br>
              <a:rPr lang="en-US" dirty="0" smtClean="0"/>
            </a:br>
            <a:r>
              <a:rPr lang="en-US" dirty="0" smtClean="0"/>
              <a:t>without meaning anything real</a:t>
            </a:r>
            <a:endParaRPr lang="en-US" dirty="0"/>
          </a:p>
        </p:txBody>
      </p:sp>
      <p:sp>
        <p:nvSpPr>
          <p:cNvPr id="3" name="Content Placeholder 2"/>
          <p:cNvSpPr>
            <a:spLocks noGrp="1"/>
          </p:cNvSpPr>
          <p:nvPr>
            <p:ph idx="1"/>
          </p:nvPr>
        </p:nvSpPr>
        <p:spPr/>
        <p:txBody>
          <a:bodyPr>
            <a:normAutofit lnSpcReduction="10000"/>
          </a:bodyPr>
          <a:lstStyle/>
          <a:p>
            <a:r>
              <a:rPr lang="en-US" dirty="0" smtClean="0"/>
              <a:t>Hence this linguistic explosion of deliberately irrelevant reference</a:t>
            </a:r>
          </a:p>
          <a:p>
            <a:pPr lvl="1"/>
            <a:r>
              <a:rPr lang="en-US" dirty="0"/>
              <a:t>a</a:t>
            </a:r>
            <a:r>
              <a:rPr lang="en-US" dirty="0" smtClean="0"/>
              <a:t>llows us to examine meaning as such</a:t>
            </a:r>
          </a:p>
          <a:p>
            <a:r>
              <a:rPr lang="en-US" dirty="0" smtClean="0"/>
              <a:t>= entertaining reading, especially when the writer is David Lewis</a:t>
            </a:r>
          </a:p>
          <a:p>
            <a:pPr lvl="1"/>
            <a:r>
              <a:rPr lang="en-US" dirty="0"/>
              <a:t>b</a:t>
            </a:r>
            <a:r>
              <a:rPr lang="en-US" dirty="0" smtClean="0"/>
              <a:t>ut it doesn’t take us very far in terms of knowing the real world</a:t>
            </a:r>
          </a:p>
          <a:p>
            <a:pPr lvl="1"/>
            <a:r>
              <a:rPr lang="en-US" dirty="0"/>
              <a:t>w</a:t>
            </a:r>
            <a:r>
              <a:rPr lang="en-US" dirty="0" smtClean="0"/>
              <a:t>hen what is at stake is science</a:t>
            </a:r>
          </a:p>
          <a:p>
            <a:r>
              <a:rPr lang="en-US" dirty="0" smtClean="0"/>
              <a:t>The analytic style, tactic, and schematic</a:t>
            </a:r>
          </a:p>
          <a:p>
            <a:pPr lvl="1"/>
            <a:r>
              <a:rPr lang="en-US" dirty="0"/>
              <a:t>h</a:t>
            </a:r>
            <a:r>
              <a:rPr lang="en-US" dirty="0" smtClean="0"/>
              <a:t>ere runs into the ground (or goes to seed)</a:t>
            </a:r>
          </a:p>
          <a:p>
            <a:pPr lvl="1"/>
            <a:r>
              <a:rPr lang="en-US" dirty="0"/>
              <a:t>w</a:t>
            </a:r>
            <a:r>
              <a:rPr lang="en-US" dirty="0" smtClean="0"/>
              <a:t>ithout drawing attention to this fact for its practitioners </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55</a:t>
            </a:fld>
            <a:endParaRPr lang="en-US"/>
          </a:p>
        </p:txBody>
      </p:sp>
    </p:spTree>
    <p:extLst>
      <p:ext uri="{BB962C8B-B14F-4D97-AF65-F5344CB8AC3E}">
        <p14:creationId xmlns:p14="http://schemas.microsoft.com/office/powerpoint/2010/main" val="20114553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with a bang but a whimper</a:t>
            </a:r>
            <a:endParaRPr lang="en-US" dirty="0"/>
          </a:p>
        </p:txBody>
      </p:sp>
      <p:sp>
        <p:nvSpPr>
          <p:cNvPr id="3" name="Content Placeholder 2"/>
          <p:cNvSpPr>
            <a:spLocks noGrp="1"/>
          </p:cNvSpPr>
          <p:nvPr>
            <p:ph idx="1"/>
          </p:nvPr>
        </p:nvSpPr>
        <p:spPr/>
        <p:txBody>
          <a:bodyPr>
            <a:normAutofit/>
          </a:bodyPr>
          <a:lstStyle/>
          <a:p>
            <a:r>
              <a:rPr lang="en-US" dirty="0" smtClean="0"/>
              <a:t>Hence the world ends here not with a bang but a whimper (T.S. Eliot)</a:t>
            </a:r>
          </a:p>
          <a:p>
            <a:pPr lvl="1"/>
            <a:r>
              <a:rPr lang="en-US" dirty="0" smtClean="0"/>
              <a:t>= Nietzsche’s nihilism</a:t>
            </a:r>
          </a:p>
          <a:p>
            <a:r>
              <a:rPr lang="en-US" dirty="0" smtClean="0"/>
              <a:t>Successful analysis leads to less and less to analyze (Bar-On*)</a:t>
            </a:r>
          </a:p>
          <a:p>
            <a:pPr lvl="1"/>
            <a:r>
              <a:rPr lang="en-US" dirty="0"/>
              <a:t>b</a:t>
            </a:r>
            <a:r>
              <a:rPr lang="en-US" dirty="0" smtClean="0"/>
              <a:t>ecause as </a:t>
            </a:r>
            <a:r>
              <a:rPr lang="en-US" dirty="0"/>
              <a:t>propositions </a:t>
            </a:r>
            <a:r>
              <a:rPr lang="en-US" dirty="0" smtClean="0"/>
              <a:t>alone are analyzed, </a:t>
            </a:r>
          </a:p>
          <a:p>
            <a:pPr lvl="1"/>
            <a:r>
              <a:rPr lang="en-US" dirty="0" smtClean="0"/>
              <a:t>this is soon neatly accomplished (e.g., by Lewis)</a:t>
            </a:r>
            <a:endParaRPr lang="en-US" dirty="0"/>
          </a:p>
          <a:p>
            <a:pPr lvl="1"/>
            <a:r>
              <a:rPr lang="en-US" dirty="0" smtClean="0"/>
              <a:t>while the world is left out of the consideration</a:t>
            </a:r>
          </a:p>
          <a:p>
            <a:r>
              <a:rPr lang="en-US" sz="2000" dirty="0" smtClean="0"/>
              <a:t>*</a:t>
            </a:r>
            <a:r>
              <a:rPr lang="en-US" sz="2000" b="1" dirty="0" err="1"/>
              <a:t>Dorit</a:t>
            </a:r>
            <a:r>
              <a:rPr lang="en-US" sz="2000" b="1" dirty="0"/>
              <a:t> Bar-On</a:t>
            </a:r>
            <a:r>
              <a:rPr lang="en-US" sz="2000" dirty="0"/>
              <a:t> is a Professor of Philosophy at the University of Connecticut and Director of the Expression, Communication, and the Origins of Meaning (ECOM) Research Group.</a:t>
            </a:r>
            <a:endParaRPr lang="en-US" sz="2000" dirty="0" smtClean="0"/>
          </a:p>
        </p:txBody>
      </p:sp>
      <p:sp>
        <p:nvSpPr>
          <p:cNvPr id="4" name="Slide Number Placeholder 3"/>
          <p:cNvSpPr>
            <a:spLocks noGrp="1"/>
          </p:cNvSpPr>
          <p:nvPr>
            <p:ph type="sldNum" sz="quarter" idx="12"/>
          </p:nvPr>
        </p:nvSpPr>
        <p:spPr/>
        <p:txBody>
          <a:bodyPr/>
          <a:lstStyle/>
          <a:p>
            <a:fld id="{3EF46FF3-2032-4ACA-99C8-3B2EB1C4F133}" type="slidenum">
              <a:rPr lang="en-US" smtClean="0"/>
              <a:t>56</a:t>
            </a:fld>
            <a:endParaRPr lang="en-US"/>
          </a:p>
        </p:txBody>
      </p:sp>
    </p:spTree>
    <p:extLst>
      <p:ext uri="{BB962C8B-B14F-4D97-AF65-F5344CB8AC3E}">
        <p14:creationId xmlns:p14="http://schemas.microsoft.com/office/powerpoint/2010/main" val="35372231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[Compare Continental Phenomenology (Husserl, Sartre)]</a:t>
            </a:r>
            <a:endParaRPr lang="en-US" dirty="0"/>
          </a:p>
        </p:txBody>
      </p:sp>
      <p:sp>
        <p:nvSpPr>
          <p:cNvPr id="3" name="Content Placeholder 2"/>
          <p:cNvSpPr>
            <a:spLocks noGrp="1"/>
          </p:cNvSpPr>
          <p:nvPr>
            <p:ph idx="1"/>
          </p:nvPr>
        </p:nvSpPr>
        <p:spPr/>
        <p:txBody>
          <a:bodyPr>
            <a:normAutofit lnSpcReduction="10000"/>
          </a:bodyPr>
          <a:lstStyle/>
          <a:p>
            <a:r>
              <a:rPr lang="en-US" dirty="0" smtClean="0"/>
              <a:t>“Intentionality:” Objects of consciousness cannot be understood apart from the subjective attitude that correlates with it</a:t>
            </a:r>
          </a:p>
          <a:p>
            <a:r>
              <a:rPr lang="en-US" dirty="0" smtClean="0"/>
              <a:t>I’m waiting for Annie to come. While I wait I imagine her</a:t>
            </a:r>
          </a:p>
          <a:p>
            <a:pPr lvl="1"/>
            <a:r>
              <a:rPr lang="en-US" dirty="0" smtClean="0"/>
              <a:t>In my imagination Annie is what I make of her: I am in charge, in control of the image</a:t>
            </a:r>
          </a:p>
          <a:p>
            <a:r>
              <a:rPr lang="en-US" dirty="0" smtClean="0"/>
              <a:t>But when she arrives, the Annie I perceive is radically different </a:t>
            </a:r>
          </a:p>
          <a:p>
            <a:pPr lvl="1"/>
            <a:r>
              <a:rPr lang="en-US" dirty="0" smtClean="0"/>
              <a:t>She is now in charge of how I see her. </a:t>
            </a:r>
          </a:p>
          <a:p>
            <a:pPr lvl="1"/>
            <a:r>
              <a:rPr lang="en-US" dirty="0" smtClean="0"/>
              <a:t>The real Annie radically escapes my previous imaginings about her. </a:t>
            </a:r>
          </a:p>
          <a:p>
            <a:pPr lvl="1"/>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57</a:t>
            </a:fld>
            <a:endParaRPr lang="en-US"/>
          </a:p>
        </p:txBody>
      </p:sp>
    </p:spTree>
    <p:extLst>
      <p:ext uri="{BB962C8B-B14F-4D97-AF65-F5344CB8AC3E}">
        <p14:creationId xmlns:p14="http://schemas.microsoft.com/office/powerpoint/2010/main" val="9430978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[Perceiving and imagining]</a:t>
            </a:r>
            <a:endParaRPr lang="en-US" dirty="0"/>
          </a:p>
        </p:txBody>
      </p:sp>
      <p:sp>
        <p:nvSpPr>
          <p:cNvPr id="3" name="Content Placeholder 2"/>
          <p:cNvSpPr>
            <a:spLocks noGrp="1"/>
          </p:cNvSpPr>
          <p:nvPr>
            <p:ph idx="1"/>
          </p:nvPr>
        </p:nvSpPr>
        <p:spPr/>
        <p:txBody>
          <a:bodyPr>
            <a:normAutofit fontScale="92500" lnSpcReduction="10000"/>
          </a:bodyPr>
          <a:lstStyle/>
          <a:p>
            <a:r>
              <a:rPr lang="en-US" dirty="0">
                <a:sym typeface="Wingdings" panose="05000000000000000000" pitchFamily="2" charset="2"/>
              </a:rPr>
              <a:t></a:t>
            </a:r>
            <a:r>
              <a:rPr lang="en-US" dirty="0"/>
              <a:t>Perceiving reality is radically different from imagining </a:t>
            </a:r>
            <a:r>
              <a:rPr lang="en-US" dirty="0" smtClean="0"/>
              <a:t>something</a:t>
            </a:r>
          </a:p>
          <a:p>
            <a:pPr lvl="1"/>
            <a:r>
              <a:rPr lang="en-US" dirty="0" smtClean="0"/>
              <a:t>Phenomenology explores the differences in these to subject-object relationships</a:t>
            </a:r>
            <a:endParaRPr lang="en-US" dirty="0"/>
          </a:p>
          <a:p>
            <a:r>
              <a:rPr lang="en-US" dirty="0"/>
              <a:t>Phenomenology explores these differences </a:t>
            </a:r>
            <a:endParaRPr lang="en-US" dirty="0" smtClean="0"/>
          </a:p>
          <a:p>
            <a:pPr lvl="1"/>
            <a:r>
              <a:rPr lang="en-US" dirty="0" smtClean="0"/>
              <a:t>by </a:t>
            </a:r>
            <a:r>
              <a:rPr lang="en-US" dirty="0"/>
              <a:t>reflecting on and describing various features of our conscious intentions </a:t>
            </a:r>
            <a:endParaRPr lang="en-US" dirty="0" smtClean="0"/>
          </a:p>
          <a:p>
            <a:pPr lvl="1"/>
            <a:r>
              <a:rPr lang="en-US" dirty="0" smtClean="0"/>
              <a:t>in </a:t>
            </a:r>
            <a:r>
              <a:rPr lang="en-US" dirty="0"/>
              <a:t>relation to their objects</a:t>
            </a:r>
          </a:p>
          <a:p>
            <a:pPr lvl="1"/>
            <a:r>
              <a:rPr lang="en-US" dirty="0"/>
              <a:t>See Jean-Paul Sartre, </a:t>
            </a:r>
            <a:r>
              <a:rPr lang="en-US" i="1" dirty="0"/>
              <a:t>The Imaginary: A Phenomenological Psychology of the Imagination </a:t>
            </a:r>
            <a:r>
              <a:rPr lang="en-US" dirty="0"/>
              <a:t>also published under the title </a:t>
            </a:r>
            <a:r>
              <a:rPr lang="en-US" i="1" dirty="0"/>
              <a:t>The Psychology of the Imagination</a:t>
            </a:r>
            <a:r>
              <a:rPr lang="en-US" dirty="0"/>
              <a:t> (1940)</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58</a:t>
            </a:fld>
            <a:endParaRPr lang="en-US"/>
          </a:p>
        </p:txBody>
      </p:sp>
    </p:spTree>
    <p:extLst>
      <p:ext uri="{BB962C8B-B14F-4D97-AF65-F5344CB8AC3E}">
        <p14:creationId xmlns:p14="http://schemas.microsoft.com/office/powerpoint/2010/main" val="30734838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analytic without the program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Reply: But no one any longer practices such approaches </a:t>
            </a:r>
          </a:p>
          <a:p>
            <a:pPr lvl="1"/>
            <a:r>
              <a:rPr lang="en-US" dirty="0" smtClean="0"/>
              <a:t>Nor the philosophy of science described above</a:t>
            </a:r>
          </a:p>
          <a:p>
            <a:r>
              <a:rPr lang="en-US" dirty="0" err="1" smtClean="0"/>
              <a:t>Babich</a:t>
            </a:r>
            <a:r>
              <a:rPr lang="en-US" dirty="0" smtClean="0"/>
              <a:t> is attacking a strawman </a:t>
            </a:r>
          </a:p>
          <a:p>
            <a:pPr lvl="1"/>
            <a:r>
              <a:rPr lang="en-US" dirty="0" smtClean="0"/>
              <a:t>Who isn’t nowadays against logical method as central to the philosophy of science?</a:t>
            </a:r>
          </a:p>
          <a:p>
            <a:r>
              <a:rPr lang="en-US" dirty="0" smtClean="0"/>
              <a:t>Book </a:t>
            </a:r>
            <a:r>
              <a:rPr lang="en-US" i="1" dirty="0" smtClean="0"/>
              <a:t>Post-Analytic Philosophy </a:t>
            </a:r>
            <a:r>
              <a:rPr lang="en-US" dirty="0" smtClean="0"/>
              <a:t>(1985)</a:t>
            </a:r>
          </a:p>
          <a:p>
            <a:pPr lvl="1"/>
            <a:r>
              <a:rPr lang="en-US" dirty="0" smtClean="0"/>
              <a:t>Putnam, </a:t>
            </a:r>
            <a:r>
              <a:rPr lang="en-US" dirty="0" err="1" smtClean="0"/>
              <a:t>Rorty</a:t>
            </a:r>
            <a:r>
              <a:rPr lang="en-US" dirty="0" smtClean="0"/>
              <a:t>, Nagel, Davidson, Kuhn</a:t>
            </a:r>
          </a:p>
          <a:p>
            <a:pPr lvl="1"/>
            <a:r>
              <a:rPr lang="en-US" dirty="0" smtClean="0"/>
              <a:t>All have renounced analytic philosophy</a:t>
            </a:r>
          </a:p>
          <a:p>
            <a:r>
              <a:rPr lang="en-US" dirty="0" err="1" smtClean="0"/>
              <a:t>Rorty</a:t>
            </a:r>
            <a:r>
              <a:rPr lang="en-US" dirty="0" smtClean="0"/>
              <a:t>: you can be anti-analytic, as he is, without turning into a Continental philosopher</a:t>
            </a:r>
          </a:p>
          <a:p>
            <a:r>
              <a:rPr lang="en-US" dirty="0" smtClean="0"/>
              <a:t>Yet </a:t>
            </a:r>
            <a:r>
              <a:rPr lang="en-US" i="1" dirty="0" smtClean="0"/>
              <a:t>in terms of style </a:t>
            </a:r>
            <a:r>
              <a:rPr lang="en-US" dirty="0" smtClean="0"/>
              <a:t>they are not post-analytic</a:t>
            </a:r>
          </a:p>
          <a:p>
            <a:pPr lvl="1"/>
            <a:r>
              <a:rPr lang="en-US" dirty="0" smtClean="0">
                <a:sym typeface="Wingdings" panose="05000000000000000000" pitchFamily="2" charset="2"/>
              </a:rPr>
              <a:t></a:t>
            </a:r>
            <a:r>
              <a:rPr lang="en-US" dirty="0" smtClean="0"/>
              <a:t>One can be analytic without the analytic program examined above</a:t>
            </a:r>
          </a:p>
        </p:txBody>
      </p:sp>
      <p:sp>
        <p:nvSpPr>
          <p:cNvPr id="4" name="Slide Number Placeholder 3"/>
          <p:cNvSpPr>
            <a:spLocks noGrp="1"/>
          </p:cNvSpPr>
          <p:nvPr>
            <p:ph type="sldNum" sz="quarter" idx="12"/>
          </p:nvPr>
        </p:nvSpPr>
        <p:spPr/>
        <p:txBody>
          <a:bodyPr/>
          <a:lstStyle/>
          <a:p>
            <a:fld id="{3EF46FF3-2032-4ACA-99C8-3B2EB1C4F133}" type="slidenum">
              <a:rPr lang="en-US" smtClean="0"/>
              <a:t>59</a:t>
            </a:fld>
            <a:endParaRPr lang="en-US"/>
          </a:p>
        </p:txBody>
      </p:sp>
    </p:spTree>
    <p:extLst>
      <p:ext uri="{BB962C8B-B14F-4D97-AF65-F5344CB8AC3E}">
        <p14:creationId xmlns:p14="http://schemas.microsoft.com/office/powerpoint/2010/main" val="2783195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Opposing approaches and propositions</a:t>
            </a:r>
            <a:endParaRPr lang="en-US" dirty="0"/>
          </a:p>
        </p:txBody>
      </p:sp>
      <p:sp>
        <p:nvSpPr>
          <p:cNvPr id="3" name="Content Placeholder 2"/>
          <p:cNvSpPr>
            <a:spLocks noGrp="1"/>
          </p:cNvSpPr>
          <p:nvPr>
            <p:ph idx="1"/>
          </p:nvPr>
        </p:nvSpPr>
        <p:spPr/>
        <p:txBody>
          <a:bodyPr>
            <a:normAutofit/>
          </a:bodyPr>
          <a:lstStyle/>
          <a:p>
            <a:r>
              <a:rPr lang="en-US" dirty="0" err="1" smtClean="0"/>
              <a:t>Dummett</a:t>
            </a:r>
            <a:r>
              <a:rPr lang="en-US" dirty="0" smtClean="0"/>
              <a:t> </a:t>
            </a:r>
          </a:p>
          <a:p>
            <a:pPr lvl="1"/>
            <a:r>
              <a:rPr lang="en-US" dirty="0"/>
              <a:t>advances </a:t>
            </a:r>
            <a:r>
              <a:rPr lang="en-US" dirty="0" smtClean="0"/>
              <a:t>propositions </a:t>
            </a:r>
            <a:endParaRPr lang="en-US" dirty="0"/>
          </a:p>
          <a:p>
            <a:pPr lvl="1"/>
            <a:r>
              <a:rPr lang="en-US" dirty="0"/>
              <a:t>t</a:t>
            </a:r>
            <a:r>
              <a:rPr lang="en-US" dirty="0" smtClean="0"/>
              <a:t>hat distinguishes the characteristics of analytic philosophy</a:t>
            </a:r>
            <a:endParaRPr lang="en-US" dirty="0"/>
          </a:p>
          <a:p>
            <a:r>
              <a:rPr lang="en-US" dirty="0" smtClean="0"/>
              <a:t>Heidegger </a:t>
            </a:r>
          </a:p>
          <a:p>
            <a:pPr lvl="1"/>
            <a:r>
              <a:rPr lang="en-US" dirty="0" smtClean="0"/>
              <a:t>questions the logic of propositions: </a:t>
            </a:r>
          </a:p>
          <a:p>
            <a:pPr lvl="2"/>
            <a:r>
              <a:rPr lang="en-US" dirty="0" smtClean="0"/>
              <a:t>thinking is what withdraws, shifts, and wells up.</a:t>
            </a:r>
          </a:p>
          <a:p>
            <a:pPr lvl="1"/>
            <a:r>
              <a:rPr lang="en-US" dirty="0" smtClean="0"/>
              <a:t>speaks of what differentiates authentic thinking from what ordinarily passes for philosophy</a:t>
            </a:r>
          </a:p>
          <a:p>
            <a:pPr lvl="2"/>
            <a:r>
              <a:rPr lang="en-US" dirty="0"/>
              <a:t>f</a:t>
            </a:r>
            <a:r>
              <a:rPr lang="en-US" dirty="0" smtClean="0"/>
              <a:t>or in this philosophy we are still not really thinking </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6</a:t>
            </a:fld>
            <a:endParaRPr lang="en-US"/>
          </a:p>
        </p:txBody>
      </p:sp>
    </p:spTree>
    <p:extLst>
      <p:ext uri="{BB962C8B-B14F-4D97-AF65-F5344CB8AC3E}">
        <p14:creationId xmlns:p14="http://schemas.microsoft.com/office/powerpoint/2010/main" val="21678075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Survival strategy</a:t>
            </a:r>
            <a:endParaRPr lang="en-US" dirty="0"/>
          </a:p>
        </p:txBody>
      </p:sp>
      <p:sp>
        <p:nvSpPr>
          <p:cNvPr id="3" name="Content Placeholder 2"/>
          <p:cNvSpPr>
            <a:spLocks noGrp="1"/>
          </p:cNvSpPr>
          <p:nvPr>
            <p:ph idx="1"/>
          </p:nvPr>
        </p:nvSpPr>
        <p:spPr/>
        <p:txBody>
          <a:bodyPr/>
          <a:lstStyle/>
          <a:p>
            <a:r>
              <a:rPr lang="en-US" dirty="0" smtClean="0"/>
              <a:t>Hence: being “post-analytic” is a survival strategy after the flaws of the analytic program have been conceded</a:t>
            </a:r>
          </a:p>
          <a:p>
            <a:pPr lvl="1"/>
            <a:r>
              <a:rPr lang="en-US" dirty="0"/>
              <a:t>b</a:t>
            </a:r>
            <a:r>
              <a:rPr lang="en-US" dirty="0" smtClean="0"/>
              <a:t>y its traditional adherents: Putnam, Nagel, Davidson</a:t>
            </a:r>
          </a:p>
          <a:p>
            <a:r>
              <a:rPr lang="en-US" dirty="0" smtClean="0"/>
              <a:t>A typical response to the previous critique</a:t>
            </a:r>
          </a:p>
          <a:p>
            <a:pPr lvl="1"/>
            <a:r>
              <a:rPr lang="en-US" dirty="0" smtClean="0"/>
              <a:t>Yes analytic philosophy is as described (it is X)</a:t>
            </a:r>
          </a:p>
          <a:p>
            <a:pPr lvl="1"/>
            <a:r>
              <a:rPr lang="en-US" dirty="0" smtClean="0"/>
              <a:t>But it is also something else (it is non-X)</a:t>
            </a:r>
          </a:p>
          <a:p>
            <a:pPr lvl="1"/>
            <a:r>
              <a:rPr lang="en-US" dirty="0" smtClean="0"/>
              <a:t>To avoid the contradiction: it has expanded its scope</a:t>
            </a:r>
          </a:p>
          <a:p>
            <a:r>
              <a:rPr lang="en-US" dirty="0"/>
              <a:t>The issue is thus sidestepped</a:t>
            </a:r>
          </a:p>
          <a:p>
            <a:pPr lvl="1"/>
            <a:r>
              <a:rPr lang="en-US" dirty="0"/>
              <a:t>The debate is shifted, but on analytic </a:t>
            </a:r>
            <a:r>
              <a:rPr lang="en-US" dirty="0" smtClean="0"/>
              <a:t>grounds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60</a:t>
            </a:fld>
            <a:endParaRPr lang="en-US"/>
          </a:p>
        </p:txBody>
      </p:sp>
    </p:spTree>
    <p:extLst>
      <p:ext uri="{BB962C8B-B14F-4D97-AF65-F5344CB8AC3E}">
        <p14:creationId xmlns:p14="http://schemas.microsoft.com/office/powerpoint/2010/main" val="187369515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Isn’t “the end of analytic philosophy” overkill?</a:t>
            </a:r>
            <a:endParaRPr lang="en-US" dirty="0"/>
          </a:p>
        </p:txBody>
      </p:sp>
      <p:sp>
        <p:nvSpPr>
          <p:cNvPr id="3" name="Content Placeholder 2"/>
          <p:cNvSpPr>
            <a:spLocks noGrp="1"/>
          </p:cNvSpPr>
          <p:nvPr>
            <p:ph idx="1"/>
          </p:nvPr>
        </p:nvSpPr>
        <p:spPr/>
        <p:txBody>
          <a:bodyPr>
            <a:normAutofit lnSpcReduction="10000"/>
          </a:bodyPr>
          <a:lstStyle/>
          <a:p>
            <a:r>
              <a:rPr lang="en-US" dirty="0" smtClean="0"/>
              <a:t>There is an ideological background to this:</a:t>
            </a:r>
          </a:p>
          <a:p>
            <a:r>
              <a:rPr lang="en-US" dirty="0" smtClean="0"/>
              <a:t>We </a:t>
            </a:r>
            <a:r>
              <a:rPr lang="en-US" dirty="0"/>
              <a:t>should be in a postmodern world </a:t>
            </a:r>
            <a:endParaRPr lang="en-US" dirty="0" smtClean="0"/>
          </a:p>
          <a:p>
            <a:pPr lvl="1"/>
            <a:r>
              <a:rPr lang="en-US" dirty="0" smtClean="0"/>
              <a:t>which </a:t>
            </a:r>
            <a:r>
              <a:rPr lang="en-US" dirty="0"/>
              <a:t>is open to new ideas, different perspectives on </a:t>
            </a:r>
            <a:r>
              <a:rPr lang="en-US" dirty="0" smtClean="0"/>
              <a:t>East-West </a:t>
            </a:r>
            <a:r>
              <a:rPr lang="en-US" dirty="0"/>
              <a:t>or other </a:t>
            </a:r>
            <a:r>
              <a:rPr lang="en-US" dirty="0" smtClean="0"/>
              <a:t>ideologies</a:t>
            </a:r>
          </a:p>
          <a:p>
            <a:pPr lvl="1"/>
            <a:r>
              <a:rPr lang="en-US" dirty="0" smtClean="0"/>
              <a:t>And so there should be openness to diversity, including Continental thinkers</a:t>
            </a:r>
            <a:endParaRPr lang="en-US" dirty="0"/>
          </a:p>
          <a:p>
            <a:r>
              <a:rPr lang="en-US" dirty="0" smtClean="0"/>
              <a:t>But talk of the end of analytic philosophy seems to be overkill</a:t>
            </a:r>
          </a:p>
          <a:p>
            <a:pPr lvl="1"/>
            <a:r>
              <a:rPr lang="en-US" dirty="0" smtClean="0"/>
              <a:t>And yet Richard </a:t>
            </a:r>
            <a:r>
              <a:rPr lang="en-US" dirty="0" err="1" smtClean="0"/>
              <a:t>Rorty</a:t>
            </a:r>
            <a:r>
              <a:rPr lang="en-US" dirty="0" smtClean="0"/>
              <a:t> has no influence on analytic philosophy</a:t>
            </a:r>
          </a:p>
          <a:p>
            <a:pPr lvl="1"/>
            <a:r>
              <a:rPr lang="en-US" dirty="0" smtClean="0"/>
              <a:t>To say nothing of Derrida or Heidegger or Nietzsche</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61</a:t>
            </a:fld>
            <a:endParaRPr lang="en-US"/>
          </a:p>
        </p:txBody>
      </p:sp>
    </p:spTree>
    <p:extLst>
      <p:ext uri="{BB962C8B-B14F-4D97-AF65-F5344CB8AC3E}">
        <p14:creationId xmlns:p14="http://schemas.microsoft.com/office/powerpoint/2010/main" val="90902319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 only good philosophy and bad philosophy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current strategy is to claim that there is no substantial difference</a:t>
            </a:r>
          </a:p>
          <a:p>
            <a:pPr lvl="1"/>
            <a:r>
              <a:rPr lang="en-US" dirty="0" smtClean="0"/>
              <a:t>= the appropriation or annexation of the mantle of Continental philosophy</a:t>
            </a:r>
          </a:p>
          <a:p>
            <a:pPr lvl="1"/>
            <a:r>
              <a:rPr lang="en-US" dirty="0" smtClean="0"/>
              <a:t>This is necessary because analytic philosophy has exhausted itself</a:t>
            </a:r>
          </a:p>
          <a:p>
            <a:pPr lvl="1"/>
            <a:r>
              <a:rPr lang="en-US" dirty="0" smtClean="0"/>
              <a:t>And Continental is sexy: graduate students want it!</a:t>
            </a:r>
          </a:p>
          <a:p>
            <a:r>
              <a:rPr lang="en-US" dirty="0" err="1"/>
              <a:t>Babich</a:t>
            </a:r>
            <a:r>
              <a:rPr lang="en-US" dirty="0"/>
              <a:t>: they </a:t>
            </a:r>
            <a:r>
              <a:rPr lang="en-US" i="1" dirty="0"/>
              <a:t>are</a:t>
            </a:r>
            <a:r>
              <a:rPr lang="en-US" dirty="0"/>
              <a:t> different</a:t>
            </a:r>
          </a:p>
          <a:p>
            <a:r>
              <a:rPr lang="en-US" dirty="0" smtClean="0"/>
              <a:t>The difference is a matter of ideology and taste</a:t>
            </a:r>
          </a:p>
          <a:p>
            <a:pPr lvl="1"/>
            <a:r>
              <a:rPr lang="en-US" dirty="0" smtClean="0"/>
              <a:t>1) Either deflating questions or reflecting on what is question-worthy (Heidegger)</a:t>
            </a:r>
          </a:p>
          <a:p>
            <a:pPr lvl="1"/>
            <a:r>
              <a:rPr lang="en-US" dirty="0" smtClean="0"/>
              <a:t>2) Scholarly formation: deliberately narrow or deep and wide</a:t>
            </a:r>
          </a:p>
          <a:p>
            <a:pPr lvl="1"/>
            <a:r>
              <a:rPr lang="en-US" dirty="0" smtClean="0"/>
              <a:t>3) Difference of definition </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62</a:t>
            </a:fld>
            <a:endParaRPr lang="en-US"/>
          </a:p>
        </p:txBody>
      </p:sp>
    </p:spTree>
    <p:extLst>
      <p:ext uri="{BB962C8B-B14F-4D97-AF65-F5344CB8AC3E}">
        <p14:creationId xmlns:p14="http://schemas.microsoft.com/office/powerpoint/2010/main" val="183082991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 approaches to Continentals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To claim that there us no difference; it’s just a matter of doing good philosophy or bad philosophy</a:t>
            </a:r>
          </a:p>
          <a:p>
            <a:pPr lvl="1"/>
            <a:r>
              <a:rPr lang="en-US" dirty="0"/>
              <a:t>= to reinstate the difference in an insidious and value-laden </a:t>
            </a:r>
            <a:r>
              <a:rPr lang="en-US" dirty="0" smtClean="0"/>
              <a:t>way</a:t>
            </a:r>
          </a:p>
          <a:p>
            <a:r>
              <a:rPr lang="en-US" dirty="0" smtClean="0"/>
              <a:t>This substitution of good and bad for analytic and Continental </a:t>
            </a:r>
          </a:p>
          <a:p>
            <a:pPr lvl="1"/>
            <a:r>
              <a:rPr lang="en-US" dirty="0"/>
              <a:t>j</a:t>
            </a:r>
            <a:r>
              <a:rPr lang="en-US" dirty="0" smtClean="0"/>
              <a:t>ustifies lack of attention to the Continental philosophers</a:t>
            </a:r>
          </a:p>
          <a:p>
            <a:pPr lvl="1"/>
            <a:r>
              <a:rPr lang="en-US" dirty="0"/>
              <a:t>a</a:t>
            </a:r>
            <a:r>
              <a:rPr lang="en-US" dirty="0" smtClean="0"/>
              <a:t>nd allows analytical philosophers to take over the territory previously left to Continental</a:t>
            </a:r>
          </a:p>
          <a:p>
            <a:r>
              <a:rPr lang="en-US" dirty="0" smtClean="0">
                <a:sym typeface="Wingdings" panose="05000000000000000000" pitchFamily="2" charset="2"/>
              </a:rPr>
              <a:t> Established analytic traditions of interpreting (or criticizing) Nietzsche, Heidegger, </a:t>
            </a:r>
            <a:r>
              <a:rPr lang="en-US" dirty="0" err="1" smtClean="0">
                <a:sym typeface="Wingdings" panose="05000000000000000000" pitchFamily="2" charset="2"/>
              </a:rPr>
              <a:t>Levinas</a:t>
            </a:r>
            <a:r>
              <a:rPr lang="en-US" dirty="0" smtClean="0">
                <a:sym typeface="Wingdings" panose="05000000000000000000" pitchFamily="2" charset="2"/>
              </a:rPr>
              <a:t>, or Foucault (see #40)</a:t>
            </a:r>
          </a:p>
          <a:p>
            <a:pPr lvl="1"/>
            <a:r>
              <a:rPr lang="en-US" dirty="0" smtClean="0">
                <a:sym typeface="Wingdings" panose="05000000000000000000" pitchFamily="2" charset="2"/>
              </a:rPr>
              <a:t>Analytic books on Nietzsche by Danto, Magnus, Clark, Solomon/</a:t>
            </a:r>
            <a:r>
              <a:rPr lang="en-US" dirty="0" err="1" smtClean="0">
                <a:sym typeface="Wingdings" panose="05000000000000000000" pitchFamily="2" charset="2"/>
              </a:rPr>
              <a:t>Shacht</a:t>
            </a:r>
            <a:r>
              <a:rPr lang="en-US" dirty="0" smtClean="0">
                <a:sym typeface="Wingdings" panose="05000000000000000000" pitchFamily="2" charset="2"/>
              </a:rPr>
              <a:t>, Gooding-Williams</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63</a:t>
            </a:fld>
            <a:endParaRPr lang="en-US"/>
          </a:p>
        </p:txBody>
      </p:sp>
    </p:spTree>
    <p:extLst>
      <p:ext uri="{BB962C8B-B14F-4D97-AF65-F5344CB8AC3E}">
        <p14:creationId xmlns:p14="http://schemas.microsoft.com/office/powerpoint/2010/main" val="25458860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Nietzsche through analytic lens</a:t>
            </a:r>
            <a:endParaRPr lang="en-US" dirty="0"/>
          </a:p>
        </p:txBody>
      </p:sp>
      <p:sp>
        <p:nvSpPr>
          <p:cNvPr id="3" name="Content Placeholder 2"/>
          <p:cNvSpPr>
            <a:spLocks noGrp="1"/>
          </p:cNvSpPr>
          <p:nvPr>
            <p:ph idx="1"/>
          </p:nvPr>
        </p:nvSpPr>
        <p:spPr/>
        <p:txBody>
          <a:bodyPr>
            <a:normAutofit/>
          </a:bodyPr>
          <a:lstStyle/>
          <a:p>
            <a:r>
              <a:rPr lang="en-US" dirty="0" smtClean="0"/>
              <a:t>But reading Nietzsche through an analytic lens is not reading him through a Continental lens</a:t>
            </a:r>
          </a:p>
          <a:p>
            <a:pPr lvl="1"/>
            <a:r>
              <a:rPr lang="en-US" dirty="0" smtClean="0"/>
              <a:t>“All philosophy should </a:t>
            </a:r>
            <a:r>
              <a:rPr lang="en-US" dirty="0"/>
              <a:t>be </a:t>
            </a:r>
            <a:r>
              <a:rPr lang="en-US" dirty="0" smtClean="0"/>
              <a:t>clear” presupposes the equality of different approaches</a:t>
            </a:r>
          </a:p>
          <a:p>
            <a:pPr lvl="1"/>
            <a:r>
              <a:rPr lang="en-US" dirty="0" smtClean="0"/>
              <a:t>The ideal of clarity excludes all but a certain kind of philosophy</a:t>
            </a:r>
          </a:p>
          <a:p>
            <a:r>
              <a:rPr lang="en-US" dirty="0" smtClean="0"/>
              <a:t>Hence Nietzsche is condemned</a:t>
            </a:r>
          </a:p>
          <a:p>
            <a:pPr lvl="1"/>
            <a:r>
              <a:rPr lang="en-US" dirty="0" smtClean="0"/>
              <a:t>1) for contradicting himself (a cardinal sin from a logically analytical point of view)</a:t>
            </a:r>
          </a:p>
          <a:p>
            <a:pPr lvl="1"/>
            <a:r>
              <a:rPr lang="en-US" dirty="0" smtClean="0"/>
              <a:t>2) for contradicting the claims of philosophy itself</a:t>
            </a:r>
          </a:p>
        </p:txBody>
      </p:sp>
      <p:sp>
        <p:nvSpPr>
          <p:cNvPr id="4" name="Slide Number Placeholder 3"/>
          <p:cNvSpPr>
            <a:spLocks noGrp="1"/>
          </p:cNvSpPr>
          <p:nvPr>
            <p:ph type="sldNum" sz="quarter" idx="12"/>
          </p:nvPr>
        </p:nvSpPr>
        <p:spPr/>
        <p:txBody>
          <a:bodyPr/>
          <a:lstStyle/>
          <a:p>
            <a:fld id="{3EF46FF3-2032-4ACA-99C8-3B2EB1C4F133}" type="slidenum">
              <a:rPr lang="en-US" smtClean="0"/>
              <a:t>64</a:t>
            </a:fld>
            <a:endParaRPr lang="en-US"/>
          </a:p>
        </p:txBody>
      </p:sp>
    </p:spTree>
    <p:extLst>
      <p:ext uri="{BB962C8B-B14F-4D97-AF65-F5344CB8AC3E}">
        <p14:creationId xmlns:p14="http://schemas.microsoft.com/office/powerpoint/2010/main" val="404184544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 becomes an issue</a:t>
            </a:r>
            <a:endParaRPr lang="en-US" dirty="0"/>
          </a:p>
        </p:txBody>
      </p:sp>
      <p:sp>
        <p:nvSpPr>
          <p:cNvPr id="3" name="Content Placeholder 2"/>
          <p:cNvSpPr>
            <a:spLocks noGrp="1"/>
          </p:cNvSpPr>
          <p:nvPr>
            <p:ph idx="1"/>
          </p:nvPr>
        </p:nvSpPr>
        <p:spPr/>
        <p:txBody>
          <a:bodyPr/>
          <a:lstStyle/>
          <a:p>
            <a:r>
              <a:rPr lang="en-US" dirty="0"/>
              <a:t>Traditional Philosophy distinguished itself from popular thought by espousing clear, logical thinking</a:t>
            </a:r>
          </a:p>
          <a:p>
            <a:pPr lvl="1"/>
            <a:r>
              <a:rPr lang="en-US" dirty="0" smtClean="0"/>
              <a:t>but </a:t>
            </a:r>
            <a:r>
              <a:rPr lang="en-US" dirty="0"/>
              <a:t>it thereby also challenges </a:t>
            </a:r>
            <a:r>
              <a:rPr lang="en-US" u="sng" dirty="0" smtClean="0"/>
              <a:t>itself</a:t>
            </a:r>
          </a:p>
          <a:p>
            <a:pPr lvl="1"/>
            <a:r>
              <a:rPr lang="en-US" dirty="0" smtClean="0"/>
              <a:t>i.e., logic itself can become an issue for philosophy</a:t>
            </a:r>
            <a:endParaRPr lang="en-US" dirty="0"/>
          </a:p>
          <a:p>
            <a:r>
              <a:rPr lang="en-US" dirty="0" smtClean="0"/>
              <a:t>Nietzsche’s critical philosophy </a:t>
            </a:r>
            <a:r>
              <a:rPr lang="en-US" dirty="0"/>
              <a:t>questions logic itself</a:t>
            </a:r>
          </a:p>
          <a:p>
            <a:pPr lvl="1"/>
            <a:r>
              <a:rPr lang="en-US" dirty="0"/>
              <a:t>along with the utility of language for knowing </a:t>
            </a:r>
            <a:r>
              <a:rPr lang="en-US" dirty="0" smtClean="0"/>
              <a:t>reality</a:t>
            </a:r>
          </a:p>
          <a:p>
            <a:r>
              <a:rPr lang="en-US" dirty="0" smtClean="0"/>
              <a:t>It turns out to be impossible to translate Nietzsche into ordinary language philosophy</a:t>
            </a:r>
            <a:endParaRPr lang="en-US" dirty="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65</a:t>
            </a:fld>
            <a:endParaRPr lang="en-US"/>
          </a:p>
        </p:txBody>
      </p:sp>
    </p:spTree>
    <p:extLst>
      <p:ext uri="{BB962C8B-B14F-4D97-AF65-F5344CB8AC3E}">
        <p14:creationId xmlns:p14="http://schemas.microsoft.com/office/powerpoint/2010/main" val="318039752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truth that there is no truth</a:t>
            </a:r>
            <a:endParaRPr lang="en-US" dirty="0"/>
          </a:p>
        </p:txBody>
      </p:sp>
      <p:sp>
        <p:nvSpPr>
          <p:cNvPr id="3" name="Content Placeholder 2"/>
          <p:cNvSpPr>
            <a:spLocks noGrp="1"/>
          </p:cNvSpPr>
          <p:nvPr>
            <p:ph idx="1"/>
          </p:nvPr>
        </p:nvSpPr>
        <p:spPr/>
        <p:txBody>
          <a:bodyPr>
            <a:normAutofit/>
          </a:bodyPr>
          <a:lstStyle/>
          <a:p>
            <a:r>
              <a:rPr lang="en-US" dirty="0" smtClean="0"/>
              <a:t>Talk of Nietzsche adds a bit of spice</a:t>
            </a:r>
          </a:p>
          <a:p>
            <a:pPr lvl="1"/>
            <a:r>
              <a:rPr lang="en-US" dirty="0" smtClean="0"/>
              <a:t>He tends to be reduced to a philosopher of moral outrage and artistic excess</a:t>
            </a:r>
          </a:p>
          <a:p>
            <a:pPr lvl="1"/>
            <a:r>
              <a:rPr lang="en-US" dirty="0" smtClean="0"/>
              <a:t>His theory of truth and concern with science is regarded at best as one-sided, partisan</a:t>
            </a:r>
          </a:p>
          <a:p>
            <a:r>
              <a:rPr lang="en-US" dirty="0" smtClean="0"/>
              <a:t>His theory of truth is quickly refuted</a:t>
            </a:r>
          </a:p>
          <a:p>
            <a:pPr lvl="1"/>
            <a:r>
              <a:rPr lang="en-US" dirty="0" smtClean="0"/>
              <a:t>He says there is no truth</a:t>
            </a:r>
          </a:p>
          <a:p>
            <a:pPr lvl="1"/>
            <a:r>
              <a:rPr lang="en-US" dirty="0" smtClean="0"/>
              <a:t>But he calls this a truth!</a:t>
            </a:r>
          </a:p>
          <a:p>
            <a:pPr lvl="1"/>
            <a:r>
              <a:rPr lang="en-US" dirty="0" smtClean="0"/>
              <a:t>So he contradicts himself</a:t>
            </a:r>
          </a:p>
        </p:txBody>
      </p:sp>
      <p:sp>
        <p:nvSpPr>
          <p:cNvPr id="4" name="Slide Number Placeholder 3"/>
          <p:cNvSpPr>
            <a:spLocks noGrp="1"/>
          </p:cNvSpPr>
          <p:nvPr>
            <p:ph type="sldNum" sz="quarter" idx="12"/>
          </p:nvPr>
        </p:nvSpPr>
        <p:spPr/>
        <p:txBody>
          <a:bodyPr/>
          <a:lstStyle/>
          <a:p>
            <a:fld id="{3EF46FF3-2032-4ACA-99C8-3B2EB1C4F133}" type="slidenum">
              <a:rPr lang="en-US" smtClean="0"/>
              <a:t>66</a:t>
            </a:fld>
            <a:endParaRPr lang="en-US"/>
          </a:p>
        </p:txBody>
      </p:sp>
    </p:spTree>
    <p:extLst>
      <p:ext uri="{BB962C8B-B14F-4D97-AF65-F5344CB8AC3E}">
        <p14:creationId xmlns:p14="http://schemas.microsoft.com/office/powerpoint/2010/main" val="218557272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 (and bad) points in Nietzsche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the analytic author goes on, </a:t>
            </a:r>
            <a:r>
              <a:rPr lang="en-US" dirty="0"/>
              <a:t>this can be excused because he has other things to say</a:t>
            </a:r>
          </a:p>
          <a:p>
            <a:pPr lvl="1"/>
            <a:r>
              <a:rPr lang="en-US" dirty="0" smtClean="0"/>
              <a:t>He has moral, or cultural, or artistic insights</a:t>
            </a:r>
          </a:p>
          <a:p>
            <a:r>
              <a:rPr lang="en-US" dirty="0" smtClean="0"/>
              <a:t>He is known for the death of God, nihilism, new morality, </a:t>
            </a:r>
          </a:p>
          <a:p>
            <a:pPr lvl="1"/>
            <a:r>
              <a:rPr lang="en-US" dirty="0" smtClean="0"/>
              <a:t>The psychology of the unconscious</a:t>
            </a:r>
          </a:p>
          <a:p>
            <a:pPr lvl="2"/>
            <a:r>
              <a:rPr lang="en-US" dirty="0" smtClean="0"/>
              <a:t>Not scientific psychology, but popular</a:t>
            </a:r>
          </a:p>
          <a:p>
            <a:r>
              <a:rPr lang="en-US" dirty="0" smtClean="0"/>
              <a:t>He is notoriously criticized for being the philosophy of fascist power</a:t>
            </a:r>
          </a:p>
          <a:p>
            <a:r>
              <a:rPr lang="en-US" dirty="0" smtClean="0"/>
              <a:t>But the last thing he is praised for is </a:t>
            </a:r>
          </a:p>
          <a:p>
            <a:pPr lvl="1"/>
            <a:r>
              <a:rPr lang="en-US" dirty="0" smtClean="0"/>
              <a:t>his contribution to the understanding of the Western enterprise of science or truth</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67</a:t>
            </a:fld>
            <a:endParaRPr lang="en-US"/>
          </a:p>
        </p:txBody>
      </p:sp>
    </p:spTree>
    <p:extLst>
      <p:ext uri="{BB962C8B-B14F-4D97-AF65-F5344CB8AC3E}">
        <p14:creationId xmlns:p14="http://schemas.microsoft.com/office/powerpoint/2010/main" val="8864658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 books on Nietzsche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There have been a number of analytic books on Nietzsche’s theory of truth</a:t>
            </a:r>
          </a:p>
          <a:p>
            <a:pPr lvl="1"/>
            <a:r>
              <a:rPr lang="en-US" dirty="0" smtClean="0"/>
              <a:t>But there is no bridge here built to Continental</a:t>
            </a:r>
          </a:p>
          <a:p>
            <a:r>
              <a:rPr lang="en-US" dirty="0" smtClean="0"/>
              <a:t>There </a:t>
            </a:r>
            <a:r>
              <a:rPr lang="en-US" dirty="0"/>
              <a:t>is no “Continental turn” here</a:t>
            </a:r>
          </a:p>
          <a:p>
            <a:pPr lvl="1"/>
            <a:r>
              <a:rPr lang="en-US" dirty="0"/>
              <a:t>W</a:t>
            </a:r>
            <a:r>
              <a:rPr lang="en-US" dirty="0" smtClean="0"/>
              <a:t>hile these books are intrinsically interesting</a:t>
            </a:r>
          </a:p>
          <a:p>
            <a:pPr lvl="1"/>
            <a:r>
              <a:rPr lang="en-US" dirty="0" smtClean="0"/>
              <a:t>this is annexation without the rigors of historical interpretation</a:t>
            </a:r>
          </a:p>
          <a:p>
            <a:r>
              <a:rPr lang="en-US" dirty="0" smtClean="0"/>
              <a:t>Analytic philosophers take only as much as they can stand</a:t>
            </a:r>
          </a:p>
          <a:p>
            <a:pPr lvl="1"/>
            <a:r>
              <a:rPr lang="en-US" dirty="0"/>
              <a:t>d</a:t>
            </a:r>
            <a:r>
              <a:rPr lang="en-US" dirty="0" smtClean="0"/>
              <a:t>ismissing the rest</a:t>
            </a:r>
          </a:p>
          <a:p>
            <a:pPr lvl="1"/>
            <a:r>
              <a:rPr lang="en-US" dirty="0"/>
              <a:t>a</a:t>
            </a:r>
            <a:r>
              <a:rPr lang="en-US" dirty="0" smtClean="0"/>
              <a:t>nd claiming that Nietzsche would have done the same if he had had enough sense</a:t>
            </a:r>
          </a:p>
          <a:p>
            <a:pPr lvl="1"/>
            <a:r>
              <a:rPr lang="en-US" dirty="0"/>
              <a:t>a</a:t>
            </a:r>
            <a:r>
              <a:rPr lang="en-US" dirty="0" smtClean="0"/>
              <a:t>s he clearly did not</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68</a:t>
            </a:fld>
            <a:endParaRPr lang="en-US"/>
          </a:p>
        </p:txBody>
      </p:sp>
    </p:spTree>
    <p:extLst>
      <p:ext uri="{BB962C8B-B14F-4D97-AF65-F5344CB8AC3E}">
        <p14:creationId xmlns:p14="http://schemas.microsoft.com/office/powerpoint/2010/main" val="10749231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Nietzsche is not examined in his own terms</a:t>
            </a:r>
            <a:endParaRPr lang="en-US" dirty="0"/>
          </a:p>
        </p:txBody>
      </p:sp>
      <p:sp>
        <p:nvSpPr>
          <p:cNvPr id="3" name="Content Placeholder 2"/>
          <p:cNvSpPr>
            <a:spLocks noGrp="1"/>
          </p:cNvSpPr>
          <p:nvPr>
            <p:ph idx="1"/>
          </p:nvPr>
        </p:nvSpPr>
        <p:spPr/>
        <p:txBody>
          <a:bodyPr/>
          <a:lstStyle/>
          <a:p>
            <a:r>
              <a:rPr lang="en-US" dirty="0" smtClean="0"/>
              <a:t>Nietzsche is not examined in his own complicated terms</a:t>
            </a:r>
          </a:p>
          <a:p>
            <a:pPr lvl="1"/>
            <a:r>
              <a:rPr lang="en-US" dirty="0"/>
              <a:t>b</a:t>
            </a:r>
            <a:r>
              <a:rPr lang="en-US" dirty="0" smtClean="0"/>
              <a:t>ut only by standards of logic, and the current thinking of the day</a:t>
            </a:r>
          </a:p>
          <a:p>
            <a:r>
              <a:rPr lang="en-US" dirty="0" smtClean="0"/>
              <a:t>This leaves Nietzsche lacking</a:t>
            </a:r>
          </a:p>
          <a:p>
            <a:pPr lvl="1"/>
            <a:r>
              <a:rPr lang="en-US" dirty="0"/>
              <a:t>a</a:t>
            </a:r>
            <a:r>
              <a:rPr lang="en-US" dirty="0" smtClean="0"/>
              <a:t>long with Adorno, Heidegger, etc.</a:t>
            </a:r>
          </a:p>
          <a:p>
            <a:r>
              <a:rPr lang="en-US" dirty="0" smtClean="0"/>
              <a:t>=&gt; appropriating a popular figure or movement as a political tactic</a:t>
            </a:r>
          </a:p>
          <a:p>
            <a:pPr lvl="1"/>
            <a:r>
              <a:rPr lang="en-US" dirty="0"/>
              <a:t>p</a:t>
            </a:r>
            <a:r>
              <a:rPr lang="en-US" dirty="0" smtClean="0"/>
              <a:t>art of the practice of power</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69</a:t>
            </a:fld>
            <a:endParaRPr lang="en-US"/>
          </a:p>
        </p:txBody>
      </p:sp>
    </p:spTree>
    <p:extLst>
      <p:ext uri="{BB962C8B-B14F-4D97-AF65-F5344CB8AC3E}">
        <p14:creationId xmlns:p14="http://schemas.microsoft.com/office/powerpoint/2010/main" val="1621607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Eliminating the problem or intensifying it</a:t>
            </a:r>
            <a:endParaRPr lang="en-US" dirty="0"/>
          </a:p>
        </p:txBody>
      </p:sp>
      <p:sp>
        <p:nvSpPr>
          <p:cNvPr id="3" name="Content Placeholder 2"/>
          <p:cNvSpPr>
            <a:spLocks noGrp="1"/>
          </p:cNvSpPr>
          <p:nvPr>
            <p:ph idx="1"/>
          </p:nvPr>
        </p:nvSpPr>
        <p:spPr/>
        <p:txBody>
          <a:bodyPr>
            <a:normAutofit lnSpcReduction="10000"/>
          </a:bodyPr>
          <a:lstStyle/>
          <a:p>
            <a:r>
              <a:rPr lang="en-US" dirty="0" smtClean="0"/>
              <a:t>This is more than a difference of style and temperament</a:t>
            </a:r>
          </a:p>
          <a:p>
            <a:pPr lvl="1"/>
            <a:r>
              <a:rPr lang="en-US" dirty="0" smtClean="0"/>
              <a:t>There is a divide, an opposition, between analytic and Continental approaches. </a:t>
            </a:r>
          </a:p>
          <a:p>
            <a:r>
              <a:rPr lang="en-US" dirty="0" smtClean="0"/>
              <a:t>Regarding the perennial problems of philosophy</a:t>
            </a:r>
          </a:p>
          <a:p>
            <a:pPr lvl="1"/>
            <a:r>
              <a:rPr lang="en-US" dirty="0"/>
              <a:t>Analytical:</a:t>
            </a:r>
          </a:p>
          <a:p>
            <a:pPr lvl="2"/>
            <a:r>
              <a:rPr lang="en-US" dirty="0"/>
              <a:t>“Analyzes” i.e., dissolves/resolves </a:t>
            </a:r>
            <a:endParaRPr lang="en-US" dirty="0" smtClean="0"/>
          </a:p>
          <a:p>
            <a:pPr lvl="2"/>
            <a:r>
              <a:rPr lang="en-US" dirty="0" smtClean="0"/>
              <a:t>or </a:t>
            </a:r>
            <a:r>
              <a:rPr lang="en-US" dirty="0"/>
              <a:t>eliminates/denies as unreal or as pseudo-problems</a:t>
            </a:r>
          </a:p>
          <a:p>
            <a:pPr lvl="1"/>
            <a:r>
              <a:rPr lang="en-US" dirty="0" smtClean="0"/>
              <a:t>Continental: </a:t>
            </a:r>
          </a:p>
          <a:p>
            <a:pPr lvl="2"/>
            <a:r>
              <a:rPr lang="en-US" dirty="0" smtClean="0"/>
              <a:t>embraces philosophical questioning as questioning</a:t>
            </a:r>
          </a:p>
          <a:p>
            <a:pPr lvl="2"/>
            <a:r>
              <a:rPr lang="en-US" dirty="0" smtClean="0"/>
              <a:t>Intensifies philosophical problems</a:t>
            </a:r>
          </a:p>
        </p:txBody>
      </p:sp>
      <p:sp>
        <p:nvSpPr>
          <p:cNvPr id="4" name="Slide Number Placeholder 3"/>
          <p:cNvSpPr>
            <a:spLocks noGrp="1"/>
          </p:cNvSpPr>
          <p:nvPr>
            <p:ph type="sldNum" sz="quarter" idx="12"/>
          </p:nvPr>
        </p:nvSpPr>
        <p:spPr/>
        <p:txBody>
          <a:bodyPr/>
          <a:lstStyle/>
          <a:p>
            <a:fld id="{3EF46FF3-2032-4ACA-99C8-3B2EB1C4F133}" type="slidenum">
              <a:rPr lang="en-US" smtClean="0"/>
              <a:t>7</a:t>
            </a:fld>
            <a:endParaRPr lang="en-US"/>
          </a:p>
        </p:txBody>
      </p:sp>
    </p:spTree>
    <p:extLst>
      <p:ext uri="{BB962C8B-B14F-4D97-AF65-F5344CB8AC3E}">
        <p14:creationId xmlns:p14="http://schemas.microsoft.com/office/powerpoint/2010/main" val="284663725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Continental treatments too are lacking</a:t>
            </a:r>
            <a:endParaRPr lang="en-US" dirty="0"/>
          </a:p>
        </p:txBody>
      </p:sp>
      <p:sp>
        <p:nvSpPr>
          <p:cNvPr id="3" name="Content Placeholder 2"/>
          <p:cNvSpPr>
            <a:spLocks noGrp="1"/>
          </p:cNvSpPr>
          <p:nvPr>
            <p:ph idx="1"/>
          </p:nvPr>
        </p:nvSpPr>
        <p:spPr/>
        <p:txBody>
          <a:bodyPr>
            <a:normAutofit/>
          </a:bodyPr>
          <a:lstStyle/>
          <a:p>
            <a:r>
              <a:rPr lang="en-US" dirty="0" smtClean="0"/>
              <a:t>Q: But why don’t Continental treatments deal with Nietzsche’s theory of truth or knowledge?</a:t>
            </a:r>
          </a:p>
          <a:p>
            <a:pPr lvl="1"/>
            <a:r>
              <a:rPr lang="en-US" dirty="0"/>
              <a:t>Like analytical approaches they side-step this</a:t>
            </a:r>
          </a:p>
          <a:p>
            <a:pPr lvl="1"/>
            <a:r>
              <a:rPr lang="en-US" dirty="0" smtClean="0"/>
              <a:t>and instead focus on his aesthetics, his feminism (or anti-feminism), his theology (or anti-theology), his politics (or his anti-politics)</a:t>
            </a:r>
          </a:p>
          <a:p>
            <a:r>
              <a:rPr lang="en-US" dirty="0" smtClean="0"/>
              <a:t>A: Because of the dominance of the analytic approach</a:t>
            </a:r>
          </a:p>
          <a:p>
            <a:pPr lvl="1"/>
            <a:r>
              <a:rPr lang="en-US" dirty="0" smtClean="0"/>
              <a:t>Continental philosophers reflect the values and interests that analytical philosophy relegates to them</a:t>
            </a:r>
          </a:p>
        </p:txBody>
      </p:sp>
      <p:sp>
        <p:nvSpPr>
          <p:cNvPr id="4" name="Slide Number Placeholder 3"/>
          <p:cNvSpPr>
            <a:spLocks noGrp="1"/>
          </p:cNvSpPr>
          <p:nvPr>
            <p:ph type="sldNum" sz="quarter" idx="12"/>
          </p:nvPr>
        </p:nvSpPr>
        <p:spPr/>
        <p:txBody>
          <a:bodyPr/>
          <a:lstStyle/>
          <a:p>
            <a:fld id="{3EF46FF3-2032-4ACA-99C8-3B2EB1C4F133}" type="slidenum">
              <a:rPr lang="en-US" smtClean="0"/>
              <a:t>70</a:t>
            </a:fld>
            <a:endParaRPr lang="en-US"/>
          </a:p>
        </p:txBody>
      </p:sp>
    </p:spTree>
    <p:extLst>
      <p:ext uri="{BB962C8B-B14F-4D97-AF65-F5344CB8AC3E}">
        <p14:creationId xmlns:p14="http://schemas.microsoft.com/office/powerpoint/2010/main" val="148775459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rules because of scientism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Analytic </a:t>
            </a:r>
            <a:r>
              <a:rPr lang="en-US" dirty="0"/>
              <a:t>language and style is taken to be the only valid one</a:t>
            </a:r>
          </a:p>
          <a:p>
            <a:pPr lvl="1"/>
            <a:r>
              <a:rPr lang="en-US" dirty="0"/>
              <a:t>Against “obscure” writing: </a:t>
            </a:r>
            <a:endParaRPr lang="en-US" dirty="0" smtClean="0"/>
          </a:p>
          <a:p>
            <a:pPr lvl="2"/>
            <a:r>
              <a:rPr lang="en-US" dirty="0" smtClean="0"/>
              <a:t>not </a:t>
            </a:r>
            <a:r>
              <a:rPr lang="en-US" dirty="0"/>
              <a:t>transparent, </a:t>
            </a:r>
            <a:endParaRPr lang="en-US" dirty="0" smtClean="0"/>
          </a:p>
          <a:p>
            <a:pPr lvl="2"/>
            <a:r>
              <a:rPr lang="en-US" dirty="0" smtClean="0"/>
              <a:t>not </a:t>
            </a:r>
            <a:r>
              <a:rPr lang="en-US" dirty="0"/>
              <a:t>available in advance of a text to be read or </a:t>
            </a:r>
            <a:r>
              <a:rPr lang="en-US" dirty="0" smtClean="0"/>
              <a:t>discussed</a:t>
            </a:r>
          </a:p>
          <a:p>
            <a:r>
              <a:rPr lang="en-US" dirty="0" smtClean="0"/>
              <a:t>The analytic approach thus rules the academy</a:t>
            </a:r>
          </a:p>
          <a:p>
            <a:pPr lvl="1"/>
            <a:r>
              <a:rPr lang="en-US" dirty="0"/>
              <a:t>i</a:t>
            </a:r>
            <a:r>
              <a:rPr lang="en-US" dirty="0" smtClean="0"/>
              <a:t>ncreasingly, in our culture, the only surviving locus of philosophy</a:t>
            </a:r>
          </a:p>
          <a:p>
            <a:pPr lvl="1"/>
            <a:r>
              <a:rPr lang="en-US" dirty="0" smtClean="0"/>
              <a:t>Nietzsche, who did not have a university position, would never have been published had he lived today</a:t>
            </a:r>
          </a:p>
          <a:p>
            <a:r>
              <a:rPr lang="en-US" dirty="0" smtClean="0"/>
              <a:t>Underlying this rule: </a:t>
            </a:r>
          </a:p>
          <a:p>
            <a:pPr lvl="1"/>
            <a:r>
              <a:rPr lang="en-US" dirty="0" smtClean="0"/>
              <a:t>The almost universal scientism of our scientific techno-information era</a:t>
            </a:r>
          </a:p>
          <a:p>
            <a:pPr lvl="1"/>
            <a:r>
              <a:rPr lang="en-US" dirty="0" smtClean="0">
                <a:sym typeface="Wingdings" panose="05000000000000000000" pitchFamily="2" charset="2"/>
              </a:rPr>
              <a:t> the unquestioned prestige of logical and linguistic analysis</a:t>
            </a:r>
            <a:endParaRPr lang="en-US" dirty="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71</a:t>
            </a:fld>
            <a:endParaRPr lang="en-US"/>
          </a:p>
        </p:txBody>
      </p:sp>
    </p:spTree>
    <p:extLst>
      <p:ext uri="{BB962C8B-B14F-4D97-AF65-F5344CB8AC3E}">
        <p14:creationId xmlns:p14="http://schemas.microsoft.com/office/powerpoint/2010/main" val="33634110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Nietzsche’s critique of scientism is thus avoided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Nietzsche’s philosophy challenges this rule at its core</a:t>
            </a:r>
          </a:p>
          <a:p>
            <a:pPr lvl="1"/>
            <a:r>
              <a:rPr lang="en-US" dirty="0" smtClean="0"/>
              <a:t>Hence this aspect of Nietzsche is especially dismissed</a:t>
            </a:r>
          </a:p>
          <a:p>
            <a:pPr lvl="1"/>
            <a:r>
              <a:rPr lang="en-US" dirty="0" smtClean="0"/>
              <a:t>And he is treated as a philosopher of values, a secondary matter in philosophy</a:t>
            </a:r>
          </a:p>
          <a:p>
            <a:r>
              <a:rPr lang="en-US" dirty="0" smtClean="0"/>
              <a:t>Ethical, cultural, sociopolitical, and theological questions are secondary</a:t>
            </a:r>
          </a:p>
          <a:p>
            <a:pPr lvl="1"/>
            <a:r>
              <a:rPr lang="en-US" dirty="0"/>
              <a:t>s</a:t>
            </a:r>
            <a:r>
              <a:rPr lang="en-US" dirty="0" smtClean="0"/>
              <a:t>ubordinate to logic and epistemology</a:t>
            </a:r>
          </a:p>
          <a:p>
            <a:r>
              <a:rPr lang="en-US" dirty="0" smtClean="0"/>
              <a:t>But Nietzsche’s theory of “Truth and Lies in a Non-moral Sense” </a:t>
            </a:r>
          </a:p>
          <a:p>
            <a:pPr lvl="1"/>
            <a:r>
              <a:rPr lang="en-US" dirty="0" smtClean="0"/>
              <a:t>Science itself has a moral problem</a:t>
            </a:r>
          </a:p>
          <a:p>
            <a:pPr lvl="1"/>
            <a:r>
              <a:rPr lang="en-US" dirty="0" smtClean="0"/>
              <a:t>Nietzsche is preoccupied with the investigation of knowledge and truth “in the most rigorously scientific manner he knew” (</a:t>
            </a:r>
            <a:r>
              <a:rPr lang="en-US" dirty="0" err="1" smtClean="0"/>
              <a:t>Babich</a:t>
            </a:r>
            <a:r>
              <a:rPr lang="en-US" dirty="0" smtClean="0"/>
              <a:t>)</a:t>
            </a:r>
          </a:p>
        </p:txBody>
      </p:sp>
      <p:sp>
        <p:nvSpPr>
          <p:cNvPr id="4" name="Slide Number Placeholder 3"/>
          <p:cNvSpPr>
            <a:spLocks noGrp="1"/>
          </p:cNvSpPr>
          <p:nvPr>
            <p:ph type="sldNum" sz="quarter" idx="12"/>
          </p:nvPr>
        </p:nvSpPr>
        <p:spPr/>
        <p:txBody>
          <a:bodyPr/>
          <a:lstStyle/>
          <a:p>
            <a:fld id="{3EF46FF3-2032-4ACA-99C8-3B2EB1C4F133}" type="slidenum">
              <a:rPr lang="en-US" smtClean="0"/>
              <a:t>72</a:t>
            </a:fld>
            <a:endParaRPr lang="en-US"/>
          </a:p>
        </p:txBody>
      </p:sp>
    </p:spTree>
    <p:extLst>
      <p:ext uri="{BB962C8B-B14F-4D97-AF65-F5344CB8AC3E}">
        <p14:creationId xmlns:p14="http://schemas.microsoft.com/office/powerpoint/2010/main" val="414560751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Nietzsche: Truth and lies</a:t>
            </a:r>
            <a:endParaRPr lang="en-US" dirty="0"/>
          </a:p>
        </p:txBody>
      </p:sp>
      <p:sp>
        <p:nvSpPr>
          <p:cNvPr id="3" name="Content Placeholder 2"/>
          <p:cNvSpPr>
            <a:spLocks noGrp="1"/>
          </p:cNvSpPr>
          <p:nvPr>
            <p:ph idx="1"/>
          </p:nvPr>
        </p:nvSpPr>
        <p:spPr/>
        <p:txBody>
          <a:bodyPr>
            <a:normAutofit/>
          </a:bodyPr>
          <a:lstStyle/>
          <a:p>
            <a:r>
              <a:rPr lang="en-US" dirty="0" smtClean="0"/>
              <a:t>“Once </a:t>
            </a:r>
            <a:r>
              <a:rPr lang="en-US" dirty="0"/>
              <a:t>upon a time, in some out of the way corner of that universe which is dispersed into numberless twinkling solar systems, there was a star upon which clever beasts invented knowing. That was the most arrogant and mendacious minute of "world history," but nevertheless, it was only a minute. After nature had drawn a few breaths, the star cooled and congealed, and the clever beasts had to die. </a:t>
            </a:r>
          </a:p>
        </p:txBody>
      </p:sp>
      <p:sp>
        <p:nvSpPr>
          <p:cNvPr id="4" name="Slide Number Placeholder 3"/>
          <p:cNvSpPr>
            <a:spLocks noGrp="1"/>
          </p:cNvSpPr>
          <p:nvPr>
            <p:ph type="sldNum" sz="quarter" idx="12"/>
          </p:nvPr>
        </p:nvSpPr>
        <p:spPr/>
        <p:txBody>
          <a:bodyPr/>
          <a:lstStyle/>
          <a:p>
            <a:fld id="{3EF46FF3-2032-4ACA-99C8-3B2EB1C4F133}" type="slidenum">
              <a:rPr lang="en-US" smtClean="0"/>
              <a:t>73</a:t>
            </a:fld>
            <a:endParaRPr lang="en-US"/>
          </a:p>
        </p:txBody>
      </p:sp>
    </p:spTree>
    <p:extLst>
      <p:ext uri="{BB962C8B-B14F-4D97-AF65-F5344CB8AC3E}">
        <p14:creationId xmlns:p14="http://schemas.microsoft.com/office/powerpoint/2010/main" val="147174949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“One </a:t>
            </a:r>
            <a:r>
              <a:rPr lang="en-US" dirty="0"/>
              <a:t>might invent such a fable, and yet he still would not have adequately illustrated how miserable, how shadowy and transient, how aimless and arbitrary the human intellect looks within nature. There were eternities during which it did not exist. And when it is all over with the human intellect, nothing will have happened. For this intellect has no additional mission which would lead it beyond human life. Rather, it is human, and only its possessor and begetter takes it so </a:t>
            </a:r>
            <a:r>
              <a:rPr lang="en-US" dirty="0" smtClean="0"/>
              <a:t>solemnly—as </a:t>
            </a:r>
            <a:r>
              <a:rPr lang="en-US" dirty="0"/>
              <a:t>though the world's axis turned within it. </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74</a:t>
            </a:fld>
            <a:endParaRPr lang="en-US"/>
          </a:p>
        </p:txBody>
      </p:sp>
    </p:spTree>
    <p:extLst>
      <p:ext uri="{BB962C8B-B14F-4D97-AF65-F5344CB8AC3E}">
        <p14:creationId xmlns:p14="http://schemas.microsoft.com/office/powerpoint/2010/main" val="100378476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“But </a:t>
            </a:r>
            <a:r>
              <a:rPr lang="en-US" dirty="0"/>
              <a:t>if we could communicate with the gnat, we would learn that he likewise flies through the air with the same solemnity, that he feels the flying center of the universe within himself. There is nothing so reprehensible and unimportant in nature that it would not immediately swell up like a balloon at the slightest puff of this power of knowing. And just as every porter wants to have an admirer, so even the proudest of men, the philosopher, supposes that he sees on all sides the eyes of the universe telescopically focused upon his action and thought</a:t>
            </a:r>
            <a:r>
              <a:rPr lang="en-US" dirty="0" smtClean="0"/>
              <a:t>.”</a:t>
            </a:r>
          </a:p>
          <a:p>
            <a:r>
              <a:rPr lang="en-US" dirty="0">
                <a:hlinkClick r:id="rId2"/>
              </a:rPr>
              <a:t>http://</a:t>
            </a:r>
            <a:r>
              <a:rPr lang="en-US" dirty="0" smtClean="0">
                <a:hlinkClick r:id="rId2"/>
              </a:rPr>
              <a:t>nietzsche.holtof.com/Nietzsche_various/on_truth_and_lies.htm</a:t>
            </a:r>
            <a:endParaRPr lang="en-US" dirty="0" smtClean="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75</a:t>
            </a:fld>
            <a:endParaRPr lang="en-US"/>
          </a:p>
        </p:txBody>
      </p:sp>
    </p:spTree>
    <p:extLst>
      <p:ext uri="{BB962C8B-B14F-4D97-AF65-F5344CB8AC3E}">
        <p14:creationId xmlns:p14="http://schemas.microsoft.com/office/powerpoint/2010/main" val="244988277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standard for measuring science is set by science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moral problem of science</a:t>
            </a:r>
            <a:r>
              <a:rPr lang="en-US" dirty="0"/>
              <a:t> </a:t>
            </a:r>
            <a:r>
              <a:rPr lang="en-US" dirty="0" smtClean="0"/>
              <a:t>is that</a:t>
            </a:r>
          </a:p>
          <a:p>
            <a:pPr lvl="1"/>
            <a:r>
              <a:rPr lang="en-US" dirty="0"/>
              <a:t>s</a:t>
            </a:r>
            <a:r>
              <a:rPr lang="en-US" dirty="0" smtClean="0"/>
              <a:t>cience itself sets the standard for all accounts of scientific theory, practice, and progress</a:t>
            </a:r>
          </a:p>
          <a:p>
            <a:r>
              <a:rPr lang="en-US" dirty="0" smtClean="0"/>
              <a:t>Science cannot be questioned on terms other than its own</a:t>
            </a:r>
          </a:p>
          <a:p>
            <a:pPr lvl="1"/>
            <a:r>
              <a:rPr lang="en-US" dirty="0" smtClean="0"/>
              <a:t>Science is like religion in this regard</a:t>
            </a:r>
          </a:p>
          <a:p>
            <a:pPr lvl="1"/>
            <a:r>
              <a:rPr lang="en-US" dirty="0"/>
              <a:t>a</a:t>
            </a:r>
            <a:r>
              <a:rPr lang="en-US" dirty="0" smtClean="0"/>
              <a:t>nd every other invention of the ascetic </a:t>
            </a:r>
            <a:r>
              <a:rPr lang="en-US" dirty="0" smtClean="0"/>
              <a:t>ideal</a:t>
            </a:r>
          </a:p>
          <a:p>
            <a:pPr lvl="2"/>
            <a:r>
              <a:rPr lang="en-US" dirty="0" smtClean="0"/>
              <a:t>I.e., give up everything for the ideal, which remains unquestioned</a:t>
            </a:r>
          </a:p>
          <a:p>
            <a:pPr lvl="2"/>
            <a:r>
              <a:rPr lang="en-US" dirty="0" smtClean="0"/>
              <a:t>But the reality is that one already has nothing, and is only idealizing this state</a:t>
            </a:r>
            <a:endParaRPr lang="en-US" dirty="0" smtClean="0"/>
          </a:p>
          <a:p>
            <a:r>
              <a:rPr lang="en-US" dirty="0" smtClean="0"/>
              <a:t>The relegation of other matters to secondary status:</a:t>
            </a:r>
          </a:p>
          <a:p>
            <a:pPr lvl="1"/>
            <a:r>
              <a:rPr lang="en-US" dirty="0" smtClean="0"/>
              <a:t>They have nothing to do with “fact” or science</a:t>
            </a:r>
          </a:p>
          <a:p>
            <a:r>
              <a:rPr lang="en-US" dirty="0" smtClean="0"/>
              <a:t>= the core of “</a:t>
            </a:r>
            <a:r>
              <a:rPr lang="en-US" i="1" dirty="0" smtClean="0"/>
              <a:t>the problem of science”</a:t>
            </a:r>
            <a:r>
              <a:rPr lang="en-US" dirty="0" smtClean="0"/>
              <a:t> (Nietzsche, </a:t>
            </a:r>
            <a:r>
              <a:rPr lang="en-US" i="1" dirty="0" smtClean="0"/>
              <a:t>Birth of Tragedy</a:t>
            </a:r>
            <a:r>
              <a:rPr lang="en-US" dirty="0" smtClean="0"/>
              <a:t>, #2)</a:t>
            </a:r>
            <a:endParaRPr lang="en-US" i="1" dirty="0"/>
          </a:p>
        </p:txBody>
      </p:sp>
      <p:sp>
        <p:nvSpPr>
          <p:cNvPr id="4" name="Slide Number Placeholder 3"/>
          <p:cNvSpPr>
            <a:spLocks noGrp="1"/>
          </p:cNvSpPr>
          <p:nvPr>
            <p:ph type="sldNum" sz="quarter" idx="12"/>
          </p:nvPr>
        </p:nvSpPr>
        <p:spPr/>
        <p:txBody>
          <a:bodyPr/>
          <a:lstStyle/>
          <a:p>
            <a:fld id="{3EF46FF3-2032-4ACA-99C8-3B2EB1C4F133}" type="slidenum">
              <a:rPr lang="en-US" smtClean="0"/>
              <a:t>76</a:t>
            </a:fld>
            <a:endParaRPr lang="en-US"/>
          </a:p>
        </p:txBody>
      </p:sp>
    </p:spTree>
    <p:extLst>
      <p:ext uri="{BB962C8B-B14F-4D97-AF65-F5344CB8AC3E}">
        <p14:creationId xmlns:p14="http://schemas.microsoft.com/office/powerpoint/2010/main" val="39527740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Truth is not simple</a:t>
            </a:r>
            <a:endParaRPr lang="en-US" dirty="0"/>
          </a:p>
        </p:txBody>
      </p:sp>
      <p:sp>
        <p:nvSpPr>
          <p:cNvPr id="3" name="Content Placeholder 2"/>
          <p:cNvSpPr>
            <a:spLocks noGrp="1"/>
          </p:cNvSpPr>
          <p:nvPr>
            <p:ph idx="1"/>
          </p:nvPr>
        </p:nvSpPr>
        <p:spPr/>
        <p:txBody>
          <a:bodyPr/>
          <a:lstStyle/>
          <a:p>
            <a:r>
              <a:rPr lang="en-US" dirty="0" smtClean="0"/>
              <a:t>“Everything that is simple [</a:t>
            </a:r>
            <a:r>
              <a:rPr lang="en-US" i="1" dirty="0" err="1" smtClean="0"/>
              <a:t>einfach</a:t>
            </a:r>
            <a:r>
              <a:rPr lang="en-US" dirty="0" smtClean="0"/>
              <a:t>, </a:t>
            </a:r>
            <a:r>
              <a:rPr lang="en-US" dirty="0"/>
              <a:t>also “</a:t>
            </a:r>
            <a:r>
              <a:rPr lang="en-US" dirty="0" smtClean="0"/>
              <a:t>easy”; </a:t>
            </a:r>
            <a:r>
              <a:rPr lang="en-US" dirty="0" err="1" smtClean="0"/>
              <a:t>Eins</a:t>
            </a:r>
            <a:r>
              <a:rPr lang="en-US" dirty="0" smtClean="0"/>
              <a:t> = one, ] is just plain imaginary, it is not ‘true.’ Rather, what is actual, what is true, is neither </a:t>
            </a:r>
            <a:r>
              <a:rPr lang="en-US" dirty="0"/>
              <a:t>O</a:t>
            </a:r>
            <a:r>
              <a:rPr lang="en-US" dirty="0" smtClean="0"/>
              <a:t>ne nor yet to be reduced  to One.” Nietzsche, </a:t>
            </a:r>
            <a:r>
              <a:rPr lang="en-US" i="1" dirty="0" smtClean="0"/>
              <a:t>Twilight of the Idols</a:t>
            </a:r>
            <a:r>
              <a:rPr lang="en-US" dirty="0" smtClean="0"/>
              <a:t>.</a:t>
            </a:r>
          </a:p>
          <a:p>
            <a:r>
              <a:rPr lang="en-US" dirty="0" smtClean="0"/>
              <a:t>Interest in complexity is at the heart of Nietzsche’s epistemology</a:t>
            </a:r>
          </a:p>
          <a:p>
            <a:pPr lvl="1"/>
            <a:r>
              <a:rPr lang="en-US" dirty="0"/>
              <a:t>v</a:t>
            </a:r>
            <a:r>
              <a:rPr lang="en-US" dirty="0" smtClean="0"/>
              <a:t>ersus Ockham’s razor, or Quine’s concerns</a:t>
            </a:r>
          </a:p>
          <a:p>
            <a:r>
              <a:rPr lang="en-US" dirty="0" smtClean="0"/>
              <a:t>Getting at the truth of the world is </a:t>
            </a:r>
            <a:r>
              <a:rPr lang="en-US" u="sng" dirty="0" smtClean="0"/>
              <a:t>unspeakably complicated</a:t>
            </a:r>
            <a:endParaRPr lang="en-US" u="sng" dirty="0"/>
          </a:p>
        </p:txBody>
      </p:sp>
      <p:sp>
        <p:nvSpPr>
          <p:cNvPr id="4" name="Slide Number Placeholder 3"/>
          <p:cNvSpPr>
            <a:spLocks noGrp="1"/>
          </p:cNvSpPr>
          <p:nvPr>
            <p:ph type="sldNum" sz="quarter" idx="12"/>
          </p:nvPr>
        </p:nvSpPr>
        <p:spPr/>
        <p:txBody>
          <a:bodyPr/>
          <a:lstStyle/>
          <a:p>
            <a:fld id="{3EF46FF3-2032-4ACA-99C8-3B2EB1C4F133}" type="slidenum">
              <a:rPr lang="en-US" smtClean="0"/>
              <a:t>77</a:t>
            </a:fld>
            <a:endParaRPr lang="en-US"/>
          </a:p>
        </p:txBody>
      </p:sp>
    </p:spTree>
    <p:extLst>
      <p:ext uri="{BB962C8B-B14F-4D97-AF65-F5344CB8AC3E}">
        <p14:creationId xmlns:p14="http://schemas.microsoft.com/office/powerpoint/2010/main" val="408090255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scientific method:</a:t>
            </a:r>
            <a:br>
              <a:rPr lang="en-US" dirty="0" smtClean="0"/>
            </a:br>
            <a:r>
              <a:rPr lang="en-US" dirty="0" smtClean="0"/>
              <a:t>Reducing the complex to the simple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Nietzsche: “On Truth and Lie in an Extra-Moral Sense”</a:t>
            </a:r>
          </a:p>
          <a:p>
            <a:pPr lvl="1"/>
            <a:r>
              <a:rPr lang="en-US" dirty="0" smtClean="0"/>
              <a:t>The assertion that “All truths are simple” = “a compound lie”</a:t>
            </a:r>
          </a:p>
          <a:p>
            <a:pPr lvl="1"/>
            <a:r>
              <a:rPr lang="en-US" dirty="0"/>
              <a:t>“The ideal is to construe the most complicated mechanism to have come about through the most stupid of all possible methods</a:t>
            </a:r>
            <a:r>
              <a:rPr lang="en-US" dirty="0" smtClean="0"/>
              <a:t>.” </a:t>
            </a:r>
          </a:p>
          <a:p>
            <a:r>
              <a:rPr lang="en-US" dirty="0" smtClean="0"/>
              <a:t>This is at the heart of Nietzsche’s idea that the world not a world of simples, atoms (#</a:t>
            </a:r>
            <a:r>
              <a:rPr lang="en-US" dirty="0"/>
              <a:t>58</a:t>
            </a:r>
            <a:r>
              <a:rPr lang="en-US" dirty="0" smtClean="0"/>
              <a:t>), but “will to power”</a:t>
            </a:r>
            <a:endParaRPr lang="en-US" dirty="0"/>
          </a:p>
          <a:p>
            <a:r>
              <a:rPr lang="en-US" dirty="0" smtClean="0"/>
              <a:t>Books on Nietzsche by Heidegger, </a:t>
            </a:r>
            <a:r>
              <a:rPr lang="en-US" dirty="0" err="1" smtClean="0"/>
              <a:t>Lowith</a:t>
            </a:r>
            <a:r>
              <a:rPr lang="en-US" dirty="0" smtClean="0"/>
              <a:t>, </a:t>
            </a:r>
            <a:r>
              <a:rPr lang="en-US" dirty="0" err="1" smtClean="0"/>
              <a:t>Deleuze</a:t>
            </a:r>
            <a:r>
              <a:rPr lang="en-US" dirty="0" smtClean="0"/>
              <a:t>, </a:t>
            </a:r>
            <a:r>
              <a:rPr lang="en-US" dirty="0" err="1" smtClean="0"/>
              <a:t>Klossowski</a:t>
            </a:r>
            <a:r>
              <a:rPr lang="en-US" dirty="0" smtClean="0"/>
              <a:t>,</a:t>
            </a:r>
          </a:p>
          <a:p>
            <a:pPr lvl="1"/>
            <a:r>
              <a:rPr lang="en-US" dirty="0"/>
              <a:t>e</a:t>
            </a:r>
            <a:r>
              <a:rPr lang="en-US" dirty="0" smtClean="0"/>
              <a:t>mbrace and intensify the complexity of Nietzsche’s thought as a whole</a:t>
            </a:r>
          </a:p>
          <a:p>
            <a:r>
              <a:rPr lang="en-US" dirty="0"/>
              <a:t>r</a:t>
            </a:r>
            <a:r>
              <a:rPr lang="en-US" dirty="0" smtClean="0"/>
              <a:t>ather than divide it into parts, picking some and throwing out others</a:t>
            </a:r>
          </a:p>
          <a:p>
            <a:pPr lvl="1"/>
            <a:r>
              <a:rPr lang="en-US" dirty="0" smtClean="0"/>
              <a:t>=&gt; the deflationary approach of </a:t>
            </a:r>
            <a:r>
              <a:rPr lang="en-US" i="1" dirty="0" smtClean="0"/>
              <a:t>What Nietzsche </a:t>
            </a:r>
            <a:r>
              <a:rPr lang="en-US" dirty="0" smtClean="0"/>
              <a:t>Really</a:t>
            </a:r>
            <a:r>
              <a:rPr lang="en-US" i="1" dirty="0" smtClean="0"/>
              <a:t> Said</a:t>
            </a:r>
            <a:r>
              <a:rPr lang="en-US" dirty="0" smtClean="0"/>
              <a:t>. Robert </a:t>
            </a:r>
            <a:r>
              <a:rPr lang="en-US" dirty="0"/>
              <a:t>C. Solomon, Kathleen M. </a:t>
            </a:r>
            <a:r>
              <a:rPr lang="en-US" dirty="0" smtClean="0"/>
              <a:t>Higgins (2001) </a:t>
            </a:r>
            <a:endParaRPr lang="en-US" dirty="0"/>
          </a:p>
          <a:p>
            <a:pPr lvl="1"/>
            <a:endParaRPr lang="en-US" dirty="0" smtClean="0"/>
          </a:p>
        </p:txBody>
      </p:sp>
      <p:sp>
        <p:nvSpPr>
          <p:cNvPr id="4" name="Slide Number Placeholder 3"/>
          <p:cNvSpPr>
            <a:spLocks noGrp="1"/>
          </p:cNvSpPr>
          <p:nvPr>
            <p:ph type="sldNum" sz="quarter" idx="12"/>
          </p:nvPr>
        </p:nvSpPr>
        <p:spPr/>
        <p:txBody>
          <a:bodyPr/>
          <a:lstStyle/>
          <a:p>
            <a:fld id="{3EF46FF3-2032-4ACA-99C8-3B2EB1C4F133}" type="slidenum">
              <a:rPr lang="en-US" smtClean="0"/>
              <a:t>78</a:t>
            </a:fld>
            <a:endParaRPr lang="en-US"/>
          </a:p>
        </p:txBody>
      </p:sp>
    </p:spTree>
    <p:extLst>
      <p:ext uri="{BB962C8B-B14F-4D97-AF65-F5344CB8AC3E}">
        <p14:creationId xmlns:p14="http://schemas.microsoft.com/office/powerpoint/2010/main" val="122532894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EF46FF3-2032-4ACA-99C8-3B2EB1C4F133}" type="slidenum">
              <a:rPr lang="en-US" smtClean="0"/>
              <a:t>79</a:t>
            </a:fld>
            <a:endParaRPr lang="en-US"/>
          </a:p>
        </p:txBody>
      </p:sp>
      <p:pic>
        <p:nvPicPr>
          <p:cNvPr id="5" name="Picture 4"/>
          <p:cNvPicPr>
            <a:picLocks noChangeAspect="1"/>
          </p:cNvPicPr>
          <p:nvPr/>
        </p:nvPicPr>
        <p:blipFill>
          <a:blip r:embed="rId2"/>
          <a:stretch>
            <a:fillRect/>
          </a:stretch>
        </p:blipFill>
        <p:spPr>
          <a:xfrm>
            <a:off x="4048125" y="342900"/>
            <a:ext cx="4095750" cy="6172200"/>
          </a:xfrm>
          <a:prstGeom prst="rect">
            <a:avLst/>
          </a:prstGeom>
        </p:spPr>
      </p:pic>
    </p:spTree>
    <p:extLst>
      <p:ext uri="{BB962C8B-B14F-4D97-AF65-F5344CB8AC3E}">
        <p14:creationId xmlns:p14="http://schemas.microsoft.com/office/powerpoint/2010/main" val="592148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handmaiden of science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Regarding the role of the philosophy of science</a:t>
            </a:r>
            <a:r>
              <a:rPr lang="en-US" dirty="0"/>
              <a:t>:</a:t>
            </a:r>
            <a:r>
              <a:rPr lang="en-US" dirty="0" smtClean="0"/>
              <a:t> </a:t>
            </a:r>
          </a:p>
          <a:p>
            <a:r>
              <a:rPr lang="en-US" dirty="0" smtClean="0"/>
              <a:t>Analytic = clarifying one’s thinking</a:t>
            </a:r>
          </a:p>
          <a:p>
            <a:pPr lvl="1"/>
            <a:r>
              <a:rPr lang="en-US" dirty="0" smtClean="0"/>
              <a:t>And thought = the analysis of language</a:t>
            </a:r>
          </a:p>
          <a:p>
            <a:r>
              <a:rPr lang="en-US" dirty="0" smtClean="0"/>
              <a:t>But the cognitive referent (what the proposition refers to) is not decided by logical analysis but by </a:t>
            </a:r>
            <a:r>
              <a:rPr lang="en-US" i="1" dirty="0" smtClean="0"/>
              <a:t>contemporary</a:t>
            </a:r>
            <a:r>
              <a:rPr lang="en-US" dirty="0" smtClean="0"/>
              <a:t> </a:t>
            </a:r>
            <a:r>
              <a:rPr lang="en-US" dirty="0"/>
              <a:t>W</a:t>
            </a:r>
            <a:r>
              <a:rPr lang="en-US" dirty="0" smtClean="0"/>
              <a:t>estern science</a:t>
            </a:r>
          </a:p>
          <a:p>
            <a:pPr lvl="1"/>
            <a:r>
              <a:rPr lang="en-US" dirty="0" smtClean="0"/>
              <a:t>E.g. not by outdated former sciences </a:t>
            </a:r>
          </a:p>
          <a:p>
            <a:pPr lvl="2"/>
            <a:r>
              <a:rPr lang="en-US" dirty="0" smtClean="0"/>
              <a:t>homeopathy, astrology, </a:t>
            </a:r>
          </a:p>
          <a:p>
            <a:pPr lvl="2"/>
            <a:r>
              <a:rPr lang="en-US" dirty="0" smtClean="0"/>
              <a:t>or Indian </a:t>
            </a:r>
            <a:r>
              <a:rPr lang="en-US" dirty="0" err="1" smtClean="0"/>
              <a:t>Ayurvedic</a:t>
            </a:r>
            <a:r>
              <a:rPr lang="en-US" dirty="0" smtClean="0"/>
              <a:t> medicine or Chinese acupuncture</a:t>
            </a:r>
          </a:p>
          <a:p>
            <a:r>
              <a:rPr lang="en-US" dirty="0" smtClean="0"/>
              <a:t>I.e., analytic philosophy stands to science as scholastic philosophy to theology (i.e., as its “handmaiden”)</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8</a:t>
            </a:fld>
            <a:endParaRPr lang="en-US"/>
          </a:p>
        </p:txBody>
      </p:sp>
    </p:spTree>
    <p:extLst>
      <p:ext uri="{BB962C8B-B14F-4D97-AF65-F5344CB8AC3E}">
        <p14:creationId xmlns:p14="http://schemas.microsoft.com/office/powerpoint/2010/main" val="308016672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Nietzsche is dynamite</a:t>
            </a:r>
            <a:endParaRPr lang="en-US" dirty="0"/>
          </a:p>
        </p:txBody>
      </p:sp>
      <p:sp>
        <p:nvSpPr>
          <p:cNvPr id="3" name="Content Placeholder 2"/>
          <p:cNvSpPr>
            <a:spLocks noGrp="1"/>
          </p:cNvSpPr>
          <p:nvPr>
            <p:ph idx="1"/>
          </p:nvPr>
        </p:nvSpPr>
        <p:spPr/>
        <p:txBody>
          <a:bodyPr>
            <a:normAutofit lnSpcReduction="10000"/>
          </a:bodyPr>
          <a:lstStyle/>
          <a:p>
            <a:r>
              <a:rPr lang="en-US" dirty="0" smtClean="0"/>
              <a:t>Nietzsche’s thought: remains conceptual dynamite</a:t>
            </a:r>
          </a:p>
          <a:p>
            <a:pPr lvl="1"/>
            <a:r>
              <a:rPr lang="en-US" dirty="0" smtClean="0"/>
              <a:t>When read in terms of his relevance to truth and the project of knowing, </a:t>
            </a:r>
          </a:p>
          <a:p>
            <a:pPr lvl="1"/>
            <a:r>
              <a:rPr lang="en-US" dirty="0" smtClean="0"/>
              <a:t>Especially scientific knowing</a:t>
            </a:r>
          </a:p>
          <a:p>
            <a:r>
              <a:rPr lang="en-US" dirty="0"/>
              <a:t>“I know my fate. One day my name will be associated with the memory of something tremendous — a crisis without equal on earth, the most profound collision of conscience, a decision that was conjured up against everything that had been believed, demanded, hallowed so far. I am no man, I am dynamite.” </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80</a:t>
            </a:fld>
            <a:endParaRPr lang="en-US"/>
          </a:p>
        </p:txBody>
      </p:sp>
    </p:spTree>
    <p:extLst>
      <p:ext uri="{BB962C8B-B14F-4D97-AF65-F5344CB8AC3E}">
        <p14:creationId xmlns:p14="http://schemas.microsoft.com/office/powerpoint/2010/main" val="223069274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Obscure versus clear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Deflationary approach : “If the term of analytic philosophy is to be a useful classificatory term, it must do more work than merely to distinguish mainstream Western philosophy from the reflections of philosophical sages or prophets, such as Pascal or Nietzsche, and from the obscurities of speculative metaphysicians, such as Hegel, Bradley or Heidegger.”</a:t>
            </a:r>
          </a:p>
          <a:p>
            <a:pPr lvl="1"/>
            <a:r>
              <a:rPr lang="en-US" dirty="0"/>
              <a:t>THE RISE OF TWENTIETH CENTURY ANALYTIC </a:t>
            </a:r>
            <a:r>
              <a:rPr lang="en-US" dirty="0" smtClean="0"/>
              <a:t>PHILOSOPHY, P. S. M. Hacker (1996)</a:t>
            </a:r>
          </a:p>
          <a:p>
            <a:r>
              <a:rPr lang="en-US" dirty="0" smtClean="0"/>
              <a:t>Nasty appraisal: Nietzsche is a “prophet” and Hegel and Heidegger are speculative metaphysicians</a:t>
            </a:r>
          </a:p>
          <a:p>
            <a:pPr lvl="1"/>
            <a:r>
              <a:rPr lang="en-US" dirty="0" smtClean="0"/>
              <a:t>Heidegger said he was against metaphysics</a:t>
            </a:r>
          </a:p>
          <a:p>
            <a:r>
              <a:rPr lang="en-US" dirty="0" smtClean="0"/>
              <a:t>Analytic philosophy: not “obscure”: i.e., clear philosophy</a:t>
            </a:r>
          </a:p>
          <a:p>
            <a:endParaRPr lang="en-US" dirty="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81</a:t>
            </a:fld>
            <a:endParaRPr lang="en-US"/>
          </a:p>
        </p:txBody>
      </p:sp>
    </p:spTree>
    <p:extLst>
      <p:ext uri="{BB962C8B-B14F-4D97-AF65-F5344CB8AC3E}">
        <p14:creationId xmlns:p14="http://schemas.microsoft.com/office/powerpoint/2010/main" val="333566510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Way to Language</a:t>
            </a:r>
            <a:endParaRPr lang="en-US" dirty="0"/>
          </a:p>
        </p:txBody>
      </p:sp>
      <p:sp>
        <p:nvSpPr>
          <p:cNvPr id="3" name="Content Placeholder 2"/>
          <p:cNvSpPr>
            <a:spLocks noGrp="1"/>
          </p:cNvSpPr>
          <p:nvPr>
            <p:ph idx="1"/>
          </p:nvPr>
        </p:nvSpPr>
        <p:spPr/>
        <p:txBody>
          <a:bodyPr/>
          <a:lstStyle/>
          <a:p>
            <a:r>
              <a:rPr lang="en-US" dirty="0" smtClean="0"/>
              <a:t>But isn’t the following truly obscure and “metaphysical”?</a:t>
            </a:r>
          </a:p>
          <a:p>
            <a:r>
              <a:rPr lang="en-US" dirty="0" smtClean="0"/>
              <a:t>“Language speaks by saying, this is, by showing. What is said wells up from the formerly spoken and so far still unspoken saying which pervades the design of language. Language speaks in that it, as showing, reaching into all regions of presences, summons from them whatever is present to appear and to fade.” </a:t>
            </a:r>
          </a:p>
          <a:p>
            <a:r>
              <a:rPr lang="en-US" dirty="0" smtClean="0"/>
              <a:t>Heidegger, “The Way to Language”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82</a:t>
            </a:fld>
            <a:endParaRPr lang="en-US"/>
          </a:p>
        </p:txBody>
      </p:sp>
    </p:spTree>
    <p:extLst>
      <p:ext uri="{BB962C8B-B14F-4D97-AF65-F5344CB8AC3E}">
        <p14:creationId xmlns:p14="http://schemas.microsoft.com/office/powerpoint/2010/main" val="36965174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is language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Heidegger addresses the complaint:</a:t>
            </a:r>
          </a:p>
          <a:p>
            <a:r>
              <a:rPr lang="en-US" dirty="0" smtClean="0"/>
              <a:t>“Language [</a:t>
            </a:r>
            <a:r>
              <a:rPr lang="en-US" i="1" dirty="0" err="1" smtClean="0"/>
              <a:t>Sprache</a:t>
            </a:r>
            <a:r>
              <a:rPr lang="en-US" dirty="0" smtClean="0"/>
              <a:t>] itself is language. The understanding that is schooled in logic, thinking of everything in terms of calculation and hence usually overbearing, calls this proposition an empty tautology. Merely to say the identical thing twice – language is language – how is that supposed to get us anywhere?”</a:t>
            </a:r>
          </a:p>
          <a:p>
            <a:pPr lvl="1"/>
            <a:r>
              <a:rPr lang="en-US" dirty="0" err="1" smtClean="0"/>
              <a:t>Sprache</a:t>
            </a:r>
            <a:r>
              <a:rPr lang="en-US" dirty="0" smtClean="0"/>
              <a:t> = language, speech</a:t>
            </a:r>
          </a:p>
          <a:p>
            <a:pPr lvl="1"/>
            <a:r>
              <a:rPr lang="en-US" dirty="0" smtClean="0"/>
              <a:t>Language is language: speech itself speaks</a:t>
            </a:r>
          </a:p>
          <a:p>
            <a:r>
              <a:rPr lang="en-US" dirty="0" smtClean="0"/>
              <a:t>But progress is not Heidegger’s goal:</a:t>
            </a:r>
          </a:p>
          <a:p>
            <a:pPr lvl="1"/>
            <a:r>
              <a:rPr lang="en-US" dirty="0" smtClean="0"/>
              <a:t>“We would like only, for once, to get where we are already.”</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83</a:t>
            </a:fld>
            <a:endParaRPr lang="en-US"/>
          </a:p>
        </p:txBody>
      </p:sp>
    </p:spTree>
    <p:extLst>
      <p:ext uri="{BB962C8B-B14F-4D97-AF65-F5344CB8AC3E}">
        <p14:creationId xmlns:p14="http://schemas.microsoft.com/office/powerpoint/2010/main" val="303093038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doesn’t go anywhere</a:t>
            </a:r>
            <a:endParaRPr lang="en-US" dirty="0"/>
          </a:p>
        </p:txBody>
      </p:sp>
      <p:sp>
        <p:nvSpPr>
          <p:cNvPr id="3" name="Content Placeholder 2"/>
          <p:cNvSpPr>
            <a:spLocks noGrp="1"/>
          </p:cNvSpPr>
          <p:nvPr>
            <p:ph idx="1"/>
          </p:nvPr>
        </p:nvSpPr>
        <p:spPr/>
        <p:txBody>
          <a:bodyPr>
            <a:normAutofit lnSpcReduction="10000"/>
          </a:bodyPr>
          <a:lstStyle/>
          <a:p>
            <a:r>
              <a:rPr lang="en-US" dirty="0" smtClean="0"/>
              <a:t>Progress is not Heidegger’s goal</a:t>
            </a:r>
          </a:p>
          <a:p>
            <a:pPr lvl="1"/>
            <a:r>
              <a:rPr lang="en-US" dirty="0" smtClean="0"/>
              <a:t>The passion for novelties and the latest discoveries: </a:t>
            </a:r>
          </a:p>
          <a:p>
            <a:pPr lvl="1"/>
            <a:r>
              <a:rPr lang="en-US" dirty="0" smtClean="0"/>
              <a:t>distracting tendencies, irrelevant to thought itself, to philosophy</a:t>
            </a:r>
          </a:p>
          <a:p>
            <a:r>
              <a:rPr lang="en-US" dirty="0" smtClean="0"/>
              <a:t>Philosophy is impractical, useless, but for this provocative reason:</a:t>
            </a:r>
          </a:p>
          <a:p>
            <a:pPr lvl="1"/>
            <a:r>
              <a:rPr lang="en-US" dirty="0" smtClean="0"/>
              <a:t>“Granted that we cannot do anything with philosophy, might not philosophy, if we concern ourselves with it, do something </a:t>
            </a:r>
            <a:r>
              <a:rPr lang="en-US" u="sng" dirty="0" smtClean="0"/>
              <a:t>with us</a:t>
            </a:r>
            <a:r>
              <a:rPr lang="en-US" dirty="0" smtClean="0"/>
              <a:t>?”</a:t>
            </a:r>
          </a:p>
          <a:p>
            <a:r>
              <a:rPr lang="en-US" dirty="0" smtClean="0"/>
              <a:t>Thinking about thinking: is that really a tautology? </a:t>
            </a:r>
          </a:p>
          <a:p>
            <a:pPr lvl="1"/>
            <a:r>
              <a:rPr lang="en-US" dirty="0" smtClean="0"/>
              <a:t>Not when thinking concerns life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84</a:t>
            </a:fld>
            <a:endParaRPr lang="en-US"/>
          </a:p>
        </p:txBody>
      </p:sp>
    </p:spTree>
    <p:extLst>
      <p:ext uri="{BB962C8B-B14F-4D97-AF65-F5344CB8AC3E}">
        <p14:creationId xmlns:p14="http://schemas.microsoft.com/office/powerpoint/2010/main" val="108070674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dead philosophers live again</a:t>
            </a:r>
            <a:endParaRPr lang="en-US" dirty="0"/>
          </a:p>
        </p:txBody>
      </p:sp>
      <p:sp>
        <p:nvSpPr>
          <p:cNvPr id="3" name="Content Placeholder 2"/>
          <p:cNvSpPr>
            <a:spLocks noGrp="1"/>
          </p:cNvSpPr>
          <p:nvPr>
            <p:ph idx="1"/>
          </p:nvPr>
        </p:nvSpPr>
        <p:spPr/>
        <p:txBody>
          <a:bodyPr/>
          <a:lstStyle/>
          <a:p>
            <a:r>
              <a:rPr lang="en-US" dirty="0" smtClean="0"/>
              <a:t>Hannah Arendt recalls the excitement of Heidegger’s students and his “kingship among teachers”:</a:t>
            </a:r>
          </a:p>
          <a:p>
            <a:r>
              <a:rPr lang="en-US" dirty="0" smtClean="0"/>
              <a:t>The students felt that in his teaching regarding the philosophers of the past</a:t>
            </a:r>
          </a:p>
          <a:p>
            <a:r>
              <a:rPr lang="en-US" dirty="0" smtClean="0"/>
              <a:t>“the cultural treasures of the past, believed to be dead, are </a:t>
            </a:r>
            <a:r>
              <a:rPr lang="en-US" i="1" dirty="0" smtClean="0"/>
              <a:t>being made to speak</a:t>
            </a:r>
            <a:r>
              <a:rPr lang="en-US" dirty="0" smtClean="0"/>
              <a:t>, in the course of which it turns out that they propose things altogether different than what had been thought.”</a:t>
            </a:r>
          </a:p>
          <a:p>
            <a:pPr lvl="1"/>
            <a:r>
              <a:rPr lang="en-US" dirty="0" smtClean="0"/>
              <a:t>= the chance to learn to think</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85</a:t>
            </a:fld>
            <a:endParaRPr lang="en-US"/>
          </a:p>
        </p:txBody>
      </p:sp>
    </p:spTree>
    <p:extLst>
      <p:ext uri="{BB962C8B-B14F-4D97-AF65-F5344CB8AC3E}">
        <p14:creationId xmlns:p14="http://schemas.microsoft.com/office/powerpoint/2010/main" val="7574629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Leap of Philosophy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“To philosophize is to inquire into the extra-ordinary. But because as we have just suggested, this questioning recoils upon itself [thinking about thinking] not only what is asked after is extraordinary but also the asking itself. In other words: this questioning does not lie along the way so that one day, unexpectedly, we collide with it. Nor is it part of everyday life: there is no requirement or regulation that forces us into it: it gratifies no urgent or prevailing need. The questioning is “out of order.” It is entirely voluntary, based wholly and uniquely on the mystery of freedom, on what we have called the leap. The same Nietzsche said “Philosophy … is a living amid ice and mountain heights.” To Philosophize we may now say, is an extra-ordinary inquiry into the extra-ordinary.” </a:t>
            </a:r>
          </a:p>
          <a:p>
            <a:pPr lvl="1"/>
            <a:r>
              <a:rPr lang="en-US" dirty="0" smtClean="0"/>
              <a:t>Heidegger, </a:t>
            </a:r>
            <a:r>
              <a:rPr lang="en-US" i="1" dirty="0" smtClean="0"/>
              <a:t>Introduction to Metaphysics</a:t>
            </a:r>
            <a:endParaRPr lang="en-US" i="1" dirty="0"/>
          </a:p>
        </p:txBody>
      </p:sp>
      <p:sp>
        <p:nvSpPr>
          <p:cNvPr id="4" name="Slide Number Placeholder 3"/>
          <p:cNvSpPr>
            <a:spLocks noGrp="1"/>
          </p:cNvSpPr>
          <p:nvPr>
            <p:ph type="sldNum" sz="quarter" idx="12"/>
          </p:nvPr>
        </p:nvSpPr>
        <p:spPr/>
        <p:txBody>
          <a:bodyPr/>
          <a:lstStyle/>
          <a:p>
            <a:fld id="{3EF46FF3-2032-4ACA-99C8-3B2EB1C4F133}" type="slidenum">
              <a:rPr lang="en-US" smtClean="0"/>
              <a:t>86</a:t>
            </a:fld>
            <a:endParaRPr lang="en-US"/>
          </a:p>
        </p:txBody>
      </p:sp>
    </p:spTree>
    <p:extLst>
      <p:ext uri="{BB962C8B-B14F-4D97-AF65-F5344CB8AC3E}">
        <p14:creationId xmlns:p14="http://schemas.microsoft.com/office/powerpoint/2010/main" val="206924309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Keeping the wonder alive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Hence thinking is not about making progress</a:t>
            </a:r>
          </a:p>
          <a:p>
            <a:pPr lvl="1"/>
            <a:r>
              <a:rPr lang="en-US" dirty="0" smtClean="0"/>
              <a:t>Not about solving problems (as Karl Popper defined it, in an analytical spirit)</a:t>
            </a:r>
          </a:p>
          <a:p>
            <a:r>
              <a:rPr lang="en-US" dirty="0" smtClean="0"/>
              <a:t>Thinking philosophically must be distinguished</a:t>
            </a:r>
          </a:p>
          <a:p>
            <a:pPr lvl="1"/>
            <a:r>
              <a:rPr lang="en-US" dirty="0"/>
              <a:t>f</a:t>
            </a:r>
            <a:r>
              <a:rPr lang="en-US" dirty="0" smtClean="0"/>
              <a:t>rom thinking practically</a:t>
            </a:r>
          </a:p>
          <a:p>
            <a:pPr lvl="1"/>
            <a:r>
              <a:rPr lang="en-US" dirty="0"/>
              <a:t>f</a:t>
            </a:r>
            <a:r>
              <a:rPr lang="en-US" dirty="0" smtClean="0"/>
              <a:t>rom thinking scientifically</a:t>
            </a:r>
          </a:p>
          <a:p>
            <a:r>
              <a:rPr lang="en-US" dirty="0" smtClean="0"/>
              <a:t>Philosophy began in astonishment, and remains there</a:t>
            </a:r>
          </a:p>
          <a:p>
            <a:pPr lvl="1"/>
            <a:r>
              <a:rPr lang="en-US" dirty="0"/>
              <a:t>r</a:t>
            </a:r>
            <a:r>
              <a:rPr lang="en-US" dirty="0" smtClean="0"/>
              <a:t>ather than killing or blunting this with clear, coherent answers</a:t>
            </a:r>
          </a:p>
          <a:p>
            <a:pPr lvl="1"/>
            <a:r>
              <a:rPr lang="en-US" dirty="0" smtClean="0"/>
              <a:t>Philosophy keeps that wonder alive in us</a:t>
            </a:r>
          </a:p>
          <a:p>
            <a:r>
              <a:rPr lang="en-US" dirty="0" smtClean="0"/>
              <a:t>[What does it mean to be?</a:t>
            </a:r>
          </a:p>
          <a:p>
            <a:pPr lvl="1"/>
            <a:r>
              <a:rPr lang="en-US" dirty="0" smtClean="0"/>
              <a:t> – the question does not </a:t>
            </a:r>
            <a:r>
              <a:rPr lang="en-US" dirty="0" smtClean="0"/>
              <a:t>only address </a:t>
            </a:r>
            <a:r>
              <a:rPr lang="en-US" dirty="0" smtClean="0"/>
              <a:t>[other] things </a:t>
            </a:r>
          </a:p>
          <a:p>
            <a:pPr lvl="1"/>
            <a:r>
              <a:rPr lang="en-US" dirty="0" smtClean="0"/>
              <a:t>but oneself, the questioner]</a:t>
            </a:r>
          </a:p>
          <a:p>
            <a:pPr lvl="1"/>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87</a:t>
            </a:fld>
            <a:endParaRPr lang="en-US"/>
          </a:p>
        </p:txBody>
      </p:sp>
    </p:spTree>
    <p:extLst>
      <p:ext uri="{BB962C8B-B14F-4D97-AF65-F5344CB8AC3E}">
        <p14:creationId xmlns:p14="http://schemas.microsoft.com/office/powerpoint/2010/main" val="349557739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meaning of life, of morality</a:t>
            </a:r>
            <a:endParaRPr lang="en-US" dirty="0"/>
          </a:p>
        </p:txBody>
      </p:sp>
      <p:sp>
        <p:nvSpPr>
          <p:cNvPr id="3" name="Content Placeholder 2"/>
          <p:cNvSpPr>
            <a:spLocks noGrp="1"/>
          </p:cNvSpPr>
          <p:nvPr>
            <p:ph idx="1"/>
          </p:nvPr>
        </p:nvSpPr>
        <p:spPr/>
        <p:txBody>
          <a:bodyPr>
            <a:normAutofit/>
          </a:bodyPr>
          <a:lstStyle/>
          <a:p>
            <a:r>
              <a:rPr lang="en-US" dirty="0" smtClean="0"/>
              <a:t>Continental philosophy tries to keep alive the meaning of philosophy as the love of wisdom</a:t>
            </a:r>
          </a:p>
          <a:p>
            <a:pPr lvl="1"/>
            <a:r>
              <a:rPr lang="en-US" dirty="0" smtClean="0"/>
              <a:t>= meaning for living beings</a:t>
            </a:r>
          </a:p>
          <a:p>
            <a:pPr lvl="1"/>
            <a:r>
              <a:rPr lang="en-US" dirty="0" smtClean="0"/>
              <a:t>i.e., the meaning of life</a:t>
            </a:r>
          </a:p>
          <a:p>
            <a:r>
              <a:rPr lang="en-US" dirty="0" smtClean="0"/>
              <a:t>Analytic philosophy concerned with morals</a:t>
            </a:r>
          </a:p>
          <a:p>
            <a:pPr lvl="1"/>
            <a:r>
              <a:rPr lang="en-US" dirty="0"/>
              <a:t>f</a:t>
            </a:r>
            <a:r>
              <a:rPr lang="en-US" dirty="0" smtClean="0"/>
              <a:t>ocuses on rules and methods to resolve problems</a:t>
            </a:r>
          </a:p>
          <a:p>
            <a:r>
              <a:rPr lang="en-US" dirty="0" smtClean="0"/>
              <a:t>Nietzsche: stresses the paradoxes of such issues</a:t>
            </a:r>
          </a:p>
        </p:txBody>
      </p:sp>
      <p:sp>
        <p:nvSpPr>
          <p:cNvPr id="4" name="Slide Number Placeholder 3"/>
          <p:cNvSpPr>
            <a:spLocks noGrp="1"/>
          </p:cNvSpPr>
          <p:nvPr>
            <p:ph type="sldNum" sz="quarter" idx="12"/>
          </p:nvPr>
        </p:nvSpPr>
        <p:spPr/>
        <p:txBody>
          <a:bodyPr/>
          <a:lstStyle/>
          <a:p>
            <a:fld id="{3EF46FF3-2032-4ACA-99C8-3B2EB1C4F133}" type="slidenum">
              <a:rPr lang="en-US" smtClean="0"/>
              <a:t>88</a:t>
            </a:fld>
            <a:endParaRPr lang="en-US"/>
          </a:p>
        </p:txBody>
      </p:sp>
    </p:spTree>
    <p:extLst>
      <p:ext uri="{BB962C8B-B14F-4D97-AF65-F5344CB8AC3E}">
        <p14:creationId xmlns:p14="http://schemas.microsoft.com/office/powerpoint/2010/main" val="359520458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Good?</a:t>
            </a:r>
            <a:endParaRPr lang="en-US" dirty="0"/>
          </a:p>
        </p:txBody>
      </p:sp>
      <p:sp>
        <p:nvSpPr>
          <p:cNvPr id="3" name="Content Placeholder 2"/>
          <p:cNvSpPr>
            <a:spLocks noGrp="1"/>
          </p:cNvSpPr>
          <p:nvPr>
            <p:ph idx="1"/>
          </p:nvPr>
        </p:nvSpPr>
        <p:spPr/>
        <p:txBody>
          <a:bodyPr>
            <a:normAutofit/>
          </a:bodyPr>
          <a:lstStyle/>
          <a:p>
            <a:r>
              <a:rPr lang="en-US" dirty="0" smtClean="0"/>
              <a:t>Nietzsche: “Good</a:t>
            </a:r>
            <a:r>
              <a:rPr lang="en-US" dirty="0"/>
              <a:t>” understood most simply is “I approve of this”</a:t>
            </a:r>
          </a:p>
          <a:p>
            <a:pPr lvl="1"/>
            <a:r>
              <a:rPr lang="en-US" dirty="0"/>
              <a:t>Seems to be altruistic, </a:t>
            </a:r>
            <a:endParaRPr lang="en-US" dirty="0" smtClean="0"/>
          </a:p>
          <a:p>
            <a:pPr lvl="1"/>
            <a:r>
              <a:rPr lang="en-US" dirty="0" smtClean="0"/>
              <a:t>but </a:t>
            </a:r>
            <a:r>
              <a:rPr lang="en-US" dirty="0"/>
              <a:t>deeper reflection shows this to be deeply </a:t>
            </a:r>
            <a:r>
              <a:rPr lang="en-US" dirty="0" smtClean="0"/>
              <a:t>selfish</a:t>
            </a:r>
          </a:p>
          <a:p>
            <a:pPr lvl="1"/>
            <a:r>
              <a:rPr lang="en-US" dirty="0" smtClean="0"/>
              <a:t>= self-interest is the essence of altruistic behavior</a:t>
            </a:r>
            <a:endParaRPr lang="en-US" dirty="0"/>
          </a:p>
          <a:p>
            <a:r>
              <a:rPr lang="en-US" dirty="0" smtClean="0"/>
              <a:t>[The </a:t>
            </a:r>
            <a:r>
              <a:rPr lang="en-US" dirty="0"/>
              <a:t>slave morality: </a:t>
            </a:r>
          </a:p>
          <a:p>
            <a:pPr lvl="1"/>
            <a:r>
              <a:rPr lang="en-US" dirty="0"/>
              <a:t>since the slave can’t fight back, he claims superiority because he is good. </a:t>
            </a:r>
            <a:r>
              <a:rPr lang="en-US" dirty="0" smtClean="0"/>
              <a:t>It’s good to have nothing (ascetic ideal)</a:t>
            </a:r>
            <a:endParaRPr lang="en-US" dirty="0"/>
          </a:p>
          <a:p>
            <a:pPr lvl="1"/>
            <a:r>
              <a:rPr lang="en-US" dirty="0"/>
              <a:t>And so morality is an expression of impotence and </a:t>
            </a:r>
            <a:r>
              <a:rPr lang="en-US" dirty="0" smtClean="0"/>
              <a:t>conceit]</a:t>
            </a:r>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89</a:t>
            </a:fld>
            <a:endParaRPr lang="en-US"/>
          </a:p>
        </p:txBody>
      </p:sp>
    </p:spTree>
    <p:extLst>
      <p:ext uri="{BB962C8B-B14F-4D97-AF65-F5344CB8AC3E}">
        <p14:creationId xmlns:p14="http://schemas.microsoft.com/office/powerpoint/2010/main" val="108368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does not think</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Continental differs in its </a:t>
            </a:r>
            <a:r>
              <a:rPr lang="en-US" i="1" dirty="0" smtClean="0"/>
              <a:t>openness</a:t>
            </a:r>
            <a:r>
              <a:rPr lang="en-US" dirty="0" smtClean="0"/>
              <a:t> to questioning</a:t>
            </a:r>
          </a:p>
          <a:p>
            <a:pPr lvl="1"/>
            <a:r>
              <a:rPr lang="en-US" dirty="0" smtClean="0"/>
              <a:t>And so it does not take science as its rational warrant</a:t>
            </a:r>
          </a:p>
          <a:p>
            <a:r>
              <a:rPr lang="en-US" dirty="0" smtClean="0"/>
              <a:t>E.g., Husserl challenges ordinary scientific reason with the phenomenological ideal of a scientific or objective philosophy</a:t>
            </a:r>
          </a:p>
          <a:p>
            <a:pPr lvl="1"/>
            <a:r>
              <a:rPr lang="en-US" dirty="0" smtClean="0"/>
              <a:t>“Science does not think.” </a:t>
            </a:r>
          </a:p>
          <a:p>
            <a:r>
              <a:rPr lang="en-US" dirty="0" smtClean="0"/>
              <a:t>Nietzsche accuses science of methodological “stupidity”</a:t>
            </a:r>
          </a:p>
          <a:p>
            <a:pPr lvl="1"/>
            <a:r>
              <a:rPr lang="en-US" dirty="0" smtClean="0"/>
              <a:t>[Recall Allen on Nietzsche: the positivists are devoted to truth but do not question its value]</a:t>
            </a:r>
          </a:p>
          <a:p>
            <a:r>
              <a:rPr lang="en-US" dirty="0" smtClean="0"/>
              <a:t>Hence Continental, not analytical, is positioned to raise the question of the nature of science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9</a:t>
            </a:fld>
            <a:endParaRPr lang="en-US"/>
          </a:p>
        </p:txBody>
      </p:sp>
    </p:spTree>
    <p:extLst>
      <p:ext uri="{BB962C8B-B14F-4D97-AF65-F5344CB8AC3E}">
        <p14:creationId xmlns:p14="http://schemas.microsoft.com/office/powerpoint/2010/main" val="153115711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view from nowhere</a:t>
            </a:r>
            <a:endParaRPr lang="en-US" dirty="0"/>
          </a:p>
        </p:txBody>
      </p:sp>
      <p:sp>
        <p:nvSpPr>
          <p:cNvPr id="3" name="Content Placeholder 2"/>
          <p:cNvSpPr>
            <a:spLocks noGrp="1"/>
          </p:cNvSpPr>
          <p:nvPr>
            <p:ph idx="1"/>
          </p:nvPr>
        </p:nvSpPr>
        <p:spPr/>
        <p:txBody>
          <a:bodyPr>
            <a:normAutofit lnSpcReduction="10000"/>
          </a:bodyPr>
          <a:lstStyle/>
          <a:p>
            <a:r>
              <a:rPr lang="en-US" dirty="0" smtClean="0"/>
              <a:t>Continental: </a:t>
            </a:r>
          </a:p>
          <a:p>
            <a:pPr lvl="1"/>
            <a:r>
              <a:rPr lang="en-US" dirty="0" smtClean="0"/>
              <a:t>concerns life and human meaning, </a:t>
            </a:r>
          </a:p>
          <a:p>
            <a:pPr lvl="1"/>
            <a:r>
              <a:rPr lang="en-US" dirty="0" smtClean="0"/>
              <a:t>born out of history, </a:t>
            </a:r>
          </a:p>
          <a:p>
            <a:pPr lvl="1"/>
            <a:r>
              <a:rPr lang="en-US" dirty="0" smtClean="0"/>
              <a:t>imbued with value </a:t>
            </a:r>
          </a:p>
          <a:p>
            <a:pPr lvl="1"/>
            <a:r>
              <a:rPr lang="en-US" dirty="0" smtClean="0"/>
              <a:t>and limited by contingencies of its own cultural and historical horizon, etc.</a:t>
            </a:r>
          </a:p>
          <a:p>
            <a:r>
              <a:rPr lang="en-US" dirty="0" smtClean="0"/>
              <a:t>Also, a different view of language</a:t>
            </a:r>
          </a:p>
          <a:p>
            <a:pPr lvl="1"/>
            <a:r>
              <a:rPr lang="en-US" dirty="0"/>
              <a:t>i</a:t>
            </a:r>
            <a:r>
              <a:rPr lang="en-US" dirty="0" smtClean="0"/>
              <a:t>nseparable from rhetoric, metaphor, context, history, and life</a:t>
            </a:r>
          </a:p>
          <a:p>
            <a:pPr lvl="1"/>
            <a:r>
              <a:rPr lang="en-US" dirty="0" smtClean="0"/>
              <a:t>We can’t stand outside of this language in disembodied objectivity, in a “view from nowhere” (as Thomas Nagel writes)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90</a:t>
            </a:fld>
            <a:endParaRPr lang="en-US"/>
          </a:p>
        </p:txBody>
      </p:sp>
    </p:spTree>
    <p:extLst>
      <p:ext uri="{BB962C8B-B14F-4D97-AF65-F5344CB8AC3E}">
        <p14:creationId xmlns:p14="http://schemas.microsoft.com/office/powerpoint/2010/main" val="273362495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perspectives: detached and personal]</a:t>
            </a:r>
            <a:endParaRPr lang="en-US" dirty="0"/>
          </a:p>
        </p:txBody>
      </p:sp>
      <p:sp>
        <p:nvSpPr>
          <p:cNvPr id="3" name="Content Placeholder 2"/>
          <p:cNvSpPr>
            <a:spLocks noGrp="1"/>
          </p:cNvSpPr>
          <p:nvPr>
            <p:ph idx="1"/>
          </p:nvPr>
        </p:nvSpPr>
        <p:spPr/>
        <p:txBody>
          <a:bodyPr/>
          <a:lstStyle/>
          <a:p>
            <a:r>
              <a:rPr lang="en-US" dirty="0" smtClean="0"/>
              <a:t>“Human </a:t>
            </a:r>
            <a:r>
              <a:rPr lang="en-US" dirty="0"/>
              <a:t>beings have the unique ability to view the world in a detached way: We can think about the world in terms that transcend our own experience or interest, and consider the world from a vantage point that is, in Nagel's words, "nowhere in particular". At the same time, each of us is a particular person in a particular place, each with his own "personal" view of the world, a view that we can recognize as just one aspect of the whole. How do we reconcile these two standpoints--intellectually, morally, and practically</a:t>
            </a:r>
            <a:r>
              <a:rPr lang="en-US" dirty="0" smtClean="0"/>
              <a:t>? … </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91</a:t>
            </a:fld>
            <a:endParaRPr lang="en-US"/>
          </a:p>
        </p:txBody>
      </p:sp>
    </p:spTree>
    <p:extLst>
      <p:ext uri="{BB962C8B-B14F-4D97-AF65-F5344CB8AC3E}">
        <p14:creationId xmlns:p14="http://schemas.microsoft.com/office/powerpoint/2010/main" val="400162787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[Living with irreconcilable difference]</a:t>
            </a:r>
            <a:endParaRPr lang="en-US" dirty="0"/>
          </a:p>
        </p:txBody>
      </p:sp>
      <p:sp>
        <p:nvSpPr>
          <p:cNvPr id="3" name="Content Placeholder 2"/>
          <p:cNvSpPr>
            <a:spLocks noGrp="1"/>
          </p:cNvSpPr>
          <p:nvPr>
            <p:ph idx="1"/>
          </p:nvPr>
        </p:nvSpPr>
        <p:spPr/>
        <p:txBody>
          <a:bodyPr>
            <a:normAutofit lnSpcReduction="10000"/>
          </a:bodyPr>
          <a:lstStyle/>
          <a:p>
            <a:r>
              <a:rPr lang="en-US" dirty="0" smtClean="0"/>
              <a:t>“Excessive </a:t>
            </a:r>
            <a:r>
              <a:rPr lang="en-US" dirty="0"/>
              <a:t>objectification has been a malady of recent analytic philosophy, claims </a:t>
            </a:r>
            <a:r>
              <a:rPr lang="en-US" dirty="0" smtClean="0"/>
              <a:t>Nagel. </a:t>
            </a:r>
            <a:r>
              <a:rPr lang="en-US" dirty="0"/>
              <a:t>I</a:t>
            </a:r>
            <a:r>
              <a:rPr lang="en-US" dirty="0" smtClean="0"/>
              <a:t>t </a:t>
            </a:r>
            <a:r>
              <a:rPr lang="en-US" dirty="0"/>
              <a:t>has led to implausible forms of reductionism in the philosophy of mind and elsewhere. The solution is not to inhibit the objectifying impulse, but to insist that it learn to live alongside the internal perspectives that cannot be either discarded or objectified. Reconciliation between the two standpoints, in the end, is not always </a:t>
            </a:r>
            <a:r>
              <a:rPr lang="en-US" dirty="0" smtClean="0"/>
              <a:t>possible.” (Oxford University Press summary of Nagel’s book)</a:t>
            </a:r>
          </a:p>
          <a:p>
            <a:r>
              <a:rPr lang="en-US" dirty="0"/>
              <a:t>https://philpapers.org/rec/NAGTVF</a:t>
            </a:r>
          </a:p>
        </p:txBody>
      </p:sp>
      <p:sp>
        <p:nvSpPr>
          <p:cNvPr id="4" name="Slide Number Placeholder 3"/>
          <p:cNvSpPr>
            <a:spLocks noGrp="1"/>
          </p:cNvSpPr>
          <p:nvPr>
            <p:ph type="sldNum" sz="quarter" idx="12"/>
          </p:nvPr>
        </p:nvSpPr>
        <p:spPr/>
        <p:txBody>
          <a:bodyPr/>
          <a:lstStyle/>
          <a:p>
            <a:fld id="{3EF46FF3-2032-4ACA-99C8-3B2EB1C4F133}" type="slidenum">
              <a:rPr lang="en-US" smtClean="0"/>
              <a:t>92</a:t>
            </a:fld>
            <a:endParaRPr lang="en-US"/>
          </a:p>
        </p:txBody>
      </p:sp>
    </p:spTree>
    <p:extLst>
      <p:ext uri="{BB962C8B-B14F-4D97-AF65-F5344CB8AC3E}">
        <p14:creationId xmlns:p14="http://schemas.microsoft.com/office/powerpoint/2010/main" val="343957142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Continental: the objective is the subjective</a:t>
            </a:r>
            <a:endParaRPr lang="en-US" dirty="0"/>
          </a:p>
        </p:txBody>
      </p:sp>
      <p:sp>
        <p:nvSpPr>
          <p:cNvPr id="3" name="Content Placeholder 2"/>
          <p:cNvSpPr>
            <a:spLocks noGrp="1"/>
          </p:cNvSpPr>
          <p:nvPr>
            <p:ph idx="1"/>
          </p:nvPr>
        </p:nvSpPr>
        <p:spPr/>
        <p:txBody>
          <a:bodyPr>
            <a:normAutofit/>
          </a:bodyPr>
          <a:lstStyle/>
          <a:p>
            <a:r>
              <a:rPr lang="en-US" dirty="0" smtClean="0"/>
              <a:t>Nagel: two analytically different perspectives</a:t>
            </a:r>
          </a:p>
          <a:p>
            <a:pPr lvl="1"/>
            <a:r>
              <a:rPr lang="en-US" dirty="0"/>
              <a:t>o</a:t>
            </a:r>
            <a:r>
              <a:rPr lang="en-US" dirty="0" smtClean="0"/>
              <a:t>bjective and subjective</a:t>
            </a:r>
          </a:p>
          <a:p>
            <a:pPr lvl="1"/>
            <a:r>
              <a:rPr lang="en-US" dirty="0" smtClean="0"/>
              <a:t>We must live with this difference</a:t>
            </a:r>
          </a:p>
          <a:p>
            <a:r>
              <a:rPr lang="en-US" dirty="0" smtClean="0"/>
              <a:t>Continental</a:t>
            </a:r>
          </a:p>
          <a:p>
            <a:pPr lvl="1"/>
            <a:r>
              <a:rPr lang="en-US" dirty="0" smtClean="0"/>
              <a:t>We can never pretend to a “God’s eye” point of view</a:t>
            </a:r>
          </a:p>
          <a:p>
            <a:pPr lvl="1"/>
            <a:r>
              <a:rPr lang="en-US" dirty="0" smtClean="0"/>
              <a:t>Objectivity is correlative to subjectivity</a:t>
            </a:r>
          </a:p>
          <a:p>
            <a:pPr lvl="1"/>
            <a:r>
              <a:rPr lang="en-US" dirty="0" smtClean="0"/>
              <a:t>Hence the objective is the subjective: the perspective of the object from the point of view of the subject</a:t>
            </a:r>
          </a:p>
        </p:txBody>
      </p:sp>
      <p:sp>
        <p:nvSpPr>
          <p:cNvPr id="4" name="Slide Number Placeholder 3"/>
          <p:cNvSpPr>
            <a:spLocks noGrp="1"/>
          </p:cNvSpPr>
          <p:nvPr>
            <p:ph type="sldNum" sz="quarter" idx="12"/>
          </p:nvPr>
        </p:nvSpPr>
        <p:spPr/>
        <p:txBody>
          <a:bodyPr/>
          <a:lstStyle/>
          <a:p>
            <a:fld id="{3EF46FF3-2032-4ACA-99C8-3B2EB1C4F133}" type="slidenum">
              <a:rPr lang="en-US" smtClean="0"/>
              <a:t>93</a:t>
            </a:fld>
            <a:endParaRPr lang="en-US"/>
          </a:p>
        </p:txBody>
      </p:sp>
    </p:spTree>
    <p:extLst>
      <p:ext uri="{BB962C8B-B14F-4D97-AF65-F5344CB8AC3E}">
        <p14:creationId xmlns:p14="http://schemas.microsoft.com/office/powerpoint/2010/main" val="314238657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[Continental phenomenology]</a:t>
            </a:r>
            <a:endParaRPr lang="en-US" dirty="0"/>
          </a:p>
        </p:txBody>
      </p:sp>
      <p:sp>
        <p:nvSpPr>
          <p:cNvPr id="3" name="Content Placeholder 2"/>
          <p:cNvSpPr>
            <a:spLocks noGrp="1"/>
          </p:cNvSpPr>
          <p:nvPr>
            <p:ph idx="1"/>
          </p:nvPr>
        </p:nvSpPr>
        <p:spPr/>
        <p:txBody>
          <a:bodyPr>
            <a:normAutofit fontScale="92500" lnSpcReduction="10000"/>
          </a:bodyPr>
          <a:lstStyle/>
          <a:p>
            <a:r>
              <a:rPr lang="en-US" dirty="0"/>
              <a:t>Hegel’s </a:t>
            </a:r>
            <a:r>
              <a:rPr lang="en-US" i="1" dirty="0"/>
              <a:t>Phenomenology</a:t>
            </a:r>
            <a:r>
              <a:rPr lang="en-US" dirty="0"/>
              <a:t>: </a:t>
            </a:r>
          </a:p>
          <a:p>
            <a:pPr lvl="1"/>
            <a:r>
              <a:rPr lang="en-US" dirty="0"/>
              <a:t>Historical series of objectivities examined in relation to correlative subjectivities</a:t>
            </a:r>
          </a:p>
          <a:p>
            <a:pPr lvl="1"/>
            <a:r>
              <a:rPr lang="en-US" dirty="0"/>
              <a:t>The persisting illusion is always to take one’s particular standpoint as absolute</a:t>
            </a:r>
          </a:p>
          <a:p>
            <a:pPr lvl="1"/>
            <a:r>
              <a:rPr lang="en-US" dirty="0"/>
              <a:t>And then it will inevitably be overthrown in the movement of time</a:t>
            </a:r>
          </a:p>
          <a:p>
            <a:r>
              <a:rPr lang="en-US" dirty="0" smtClean="0"/>
              <a:t>Husserl’s Phenomenology</a:t>
            </a:r>
          </a:p>
          <a:p>
            <a:pPr lvl="1"/>
            <a:r>
              <a:rPr lang="en-US" dirty="0" smtClean="0"/>
              <a:t>Reflect on the subjective attitude/intention as intrinsic to the object intended</a:t>
            </a:r>
          </a:p>
          <a:p>
            <a:pPr lvl="1"/>
            <a:r>
              <a:rPr lang="en-US" dirty="0" smtClean="0"/>
              <a:t>Recall: Annie as object of imagination, and Annie as object of perception</a:t>
            </a:r>
            <a:r>
              <a:rPr lang="en-US" dirty="0" smtClean="0">
                <a:sym typeface="Wingdings" panose="05000000000000000000" pitchFamily="2" charset="2"/>
              </a:rPr>
              <a:t> two radically different Annie’s</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94</a:t>
            </a:fld>
            <a:endParaRPr lang="en-US"/>
          </a:p>
        </p:txBody>
      </p:sp>
    </p:spTree>
    <p:extLst>
      <p:ext uri="{BB962C8B-B14F-4D97-AF65-F5344CB8AC3E}">
        <p14:creationId xmlns:p14="http://schemas.microsoft.com/office/powerpoint/2010/main" val="31477300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Showing the fly the way out</a:t>
            </a:r>
            <a:endParaRPr lang="en-US" dirty="0"/>
          </a:p>
        </p:txBody>
      </p:sp>
      <p:sp>
        <p:nvSpPr>
          <p:cNvPr id="3" name="Content Placeholder 2"/>
          <p:cNvSpPr>
            <a:spLocks noGrp="1"/>
          </p:cNvSpPr>
          <p:nvPr>
            <p:ph idx="1"/>
          </p:nvPr>
        </p:nvSpPr>
        <p:spPr/>
        <p:txBody>
          <a:bodyPr>
            <a:normAutofit/>
          </a:bodyPr>
          <a:lstStyle/>
          <a:p>
            <a:r>
              <a:rPr lang="en-US" dirty="0" smtClean="0"/>
              <a:t>The sciences aim at explaining everything</a:t>
            </a:r>
          </a:p>
          <a:p>
            <a:pPr lvl="1"/>
            <a:r>
              <a:rPr lang="en-US" dirty="0" smtClean="0"/>
              <a:t>Stephen Hawking: since aims to know the mind of God</a:t>
            </a:r>
          </a:p>
          <a:p>
            <a:pPr lvl="1"/>
            <a:r>
              <a:rPr lang="en-US" dirty="0" smtClean="0"/>
              <a:t>[i.e., Nagel’s “view from nowhere”]</a:t>
            </a:r>
          </a:p>
          <a:p>
            <a:r>
              <a:rPr lang="en-US" dirty="0" smtClean="0"/>
              <a:t>For the philosopher, taking this ideal of science, this means that the goal is to eliminate philosophy</a:t>
            </a:r>
          </a:p>
          <a:p>
            <a:pPr lvl="1"/>
            <a:r>
              <a:rPr lang="en-US" dirty="0" smtClean="0"/>
              <a:t>Hence past philosophy is seen as a bottle of past mistakes</a:t>
            </a:r>
          </a:p>
          <a:p>
            <a:r>
              <a:rPr lang="en-US" dirty="0" smtClean="0"/>
              <a:t>Wittgenstein was asked “What </a:t>
            </a:r>
            <a:r>
              <a:rPr lang="en-US" dirty="0"/>
              <a:t>is your aim in philosophy</a:t>
            </a:r>
            <a:r>
              <a:rPr lang="en-US" dirty="0" smtClean="0"/>
              <a:t>?” </a:t>
            </a:r>
          </a:p>
          <a:p>
            <a:pPr lvl="1"/>
            <a:r>
              <a:rPr lang="en-US" dirty="0" smtClean="0"/>
              <a:t>He replied: “To </a:t>
            </a:r>
            <a:r>
              <a:rPr lang="en-US" dirty="0"/>
              <a:t>show the fly the way out of the fly-bottle</a:t>
            </a:r>
            <a:r>
              <a:rPr lang="en-US" dirty="0" smtClean="0"/>
              <a:t>.”</a:t>
            </a:r>
            <a:r>
              <a:rPr lang="en-US" dirty="0"/>
              <a:t/>
            </a:r>
            <a:br>
              <a:rPr lang="en-US" dirty="0"/>
            </a:br>
            <a:endParaRPr lang="en-US" dirty="0"/>
          </a:p>
          <a:p>
            <a:pPr lvl="1"/>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95</a:t>
            </a:fld>
            <a:endParaRPr lang="en-US"/>
          </a:p>
        </p:txBody>
      </p:sp>
    </p:spTree>
    <p:extLst>
      <p:ext uri="{BB962C8B-B14F-4D97-AF65-F5344CB8AC3E}">
        <p14:creationId xmlns:p14="http://schemas.microsoft.com/office/powerpoint/2010/main" val="150010259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Part Three</a:t>
            </a:r>
            <a:endParaRPr lang="en-US" dirty="0"/>
          </a:p>
        </p:txBody>
      </p:sp>
      <p:sp>
        <p:nvSpPr>
          <p:cNvPr id="3" name="Content Placeholder 2"/>
          <p:cNvSpPr>
            <a:spLocks noGrp="1"/>
          </p:cNvSpPr>
          <p:nvPr>
            <p:ph idx="1"/>
          </p:nvPr>
        </p:nvSpPr>
        <p:spPr/>
        <p:txBody>
          <a:bodyPr/>
          <a:lstStyle/>
          <a:p>
            <a:r>
              <a:rPr lang="en-US" dirty="0"/>
              <a:t>3) A look at philosophy from a questioning, or Continental, </a:t>
            </a:r>
            <a:r>
              <a:rPr lang="en-US" dirty="0" smtClean="0"/>
              <a:t>perspective</a:t>
            </a:r>
          </a:p>
          <a:p>
            <a:pPr lvl="1"/>
            <a:r>
              <a:rPr lang="en-US" dirty="0" smtClean="0"/>
              <a:t>Death</a:t>
            </a:r>
          </a:p>
          <a:p>
            <a:pPr lvl="1"/>
            <a:r>
              <a:rPr lang="en-US" dirty="0" smtClean="0"/>
              <a:t>Love</a:t>
            </a:r>
          </a:p>
          <a:p>
            <a:pPr lvl="1"/>
            <a:r>
              <a:rPr lang="en-US" dirty="0" smtClean="0"/>
              <a:t>God</a:t>
            </a:r>
          </a:p>
          <a:p>
            <a:pPr lvl="1"/>
            <a:r>
              <a:rPr lang="en-US" dirty="0" smtClean="0"/>
              <a:t>Freedom</a:t>
            </a:r>
          </a:p>
          <a:p>
            <a:pPr lvl="1"/>
            <a:r>
              <a:rPr lang="en-US" dirty="0" smtClean="0"/>
              <a:t>Truth</a:t>
            </a:r>
          </a:p>
          <a:p>
            <a:r>
              <a:rPr lang="en-US" dirty="0" smtClean="0"/>
              <a:t>Answers or questions?</a:t>
            </a:r>
          </a:p>
          <a:p>
            <a:pPr lvl="1"/>
            <a:endParaRPr lang="en-US" dirty="0" smtClean="0"/>
          </a:p>
          <a:p>
            <a:pPr lvl="1"/>
            <a:endParaRPr lang="en-US" dirty="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96</a:t>
            </a:fld>
            <a:endParaRPr lang="en-US"/>
          </a:p>
        </p:txBody>
      </p:sp>
    </p:spTree>
    <p:extLst>
      <p:ext uri="{BB962C8B-B14F-4D97-AF65-F5344CB8AC3E}">
        <p14:creationId xmlns:p14="http://schemas.microsoft.com/office/powerpoint/2010/main" val="346779256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meaning of death </a:t>
            </a:r>
            <a:endParaRPr lang="en-US" dirty="0"/>
          </a:p>
        </p:txBody>
      </p:sp>
      <p:sp>
        <p:nvSpPr>
          <p:cNvPr id="3" name="Content Placeholder 2"/>
          <p:cNvSpPr>
            <a:spLocks noGrp="1"/>
          </p:cNvSpPr>
          <p:nvPr>
            <p:ph idx="1"/>
          </p:nvPr>
        </p:nvSpPr>
        <p:spPr/>
        <p:txBody>
          <a:bodyPr>
            <a:normAutofit lnSpcReduction="10000"/>
          </a:bodyPr>
          <a:lstStyle/>
          <a:p>
            <a:r>
              <a:rPr lang="en-US" dirty="0" smtClean="0"/>
              <a:t>What makes sense is always only from a particular conceptual or cognitive scheme</a:t>
            </a:r>
          </a:p>
          <a:p>
            <a:r>
              <a:rPr lang="en-US" dirty="0" smtClean="0"/>
              <a:t>One can explain what death means</a:t>
            </a:r>
          </a:p>
          <a:p>
            <a:pPr lvl="1"/>
            <a:r>
              <a:rPr lang="en-US" dirty="0" smtClean="0"/>
              <a:t>But not why a particular individual dies</a:t>
            </a:r>
          </a:p>
          <a:p>
            <a:pPr lvl="1"/>
            <a:r>
              <a:rPr lang="en-US" dirty="0" smtClean="0"/>
              <a:t>Or why at one time rather than another</a:t>
            </a:r>
          </a:p>
          <a:p>
            <a:r>
              <a:rPr lang="en-US" dirty="0" smtClean="0"/>
              <a:t>The contingent, the individual, eludes comprehension</a:t>
            </a:r>
          </a:p>
          <a:p>
            <a:r>
              <a:rPr lang="en-US" dirty="0" smtClean="0"/>
              <a:t>Beyond the questions of the day</a:t>
            </a:r>
          </a:p>
          <a:p>
            <a:pPr lvl="1"/>
            <a:r>
              <a:rPr lang="en-US" dirty="0"/>
              <a:t>i</a:t>
            </a:r>
            <a:r>
              <a:rPr lang="en-US" dirty="0" smtClean="0"/>
              <a:t>s the question of the meaning of death</a:t>
            </a:r>
          </a:p>
          <a:p>
            <a:pPr lvl="1"/>
            <a:r>
              <a:rPr lang="en-US" dirty="0" smtClean="0">
                <a:sym typeface="Wingdings" panose="05000000000000000000" pitchFamily="2" charset="2"/>
              </a:rPr>
              <a:t> the meaning of life</a:t>
            </a:r>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97</a:t>
            </a:fld>
            <a:endParaRPr lang="en-US"/>
          </a:p>
        </p:txBody>
      </p:sp>
    </p:spTree>
    <p:extLst>
      <p:ext uri="{BB962C8B-B14F-4D97-AF65-F5344CB8AC3E}">
        <p14:creationId xmlns:p14="http://schemas.microsoft.com/office/powerpoint/2010/main" val="322667466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of dying: does it matter?</a:t>
            </a:r>
            <a:endParaRPr lang="en-US" dirty="0"/>
          </a:p>
        </p:txBody>
      </p:sp>
      <p:sp>
        <p:nvSpPr>
          <p:cNvPr id="3" name="Content Placeholder 2"/>
          <p:cNvSpPr>
            <a:spLocks noGrp="1"/>
          </p:cNvSpPr>
          <p:nvPr>
            <p:ph idx="1"/>
          </p:nvPr>
        </p:nvSpPr>
        <p:spPr>
          <a:xfrm>
            <a:off x="619923" y="1636845"/>
            <a:ext cx="10515600" cy="4351338"/>
          </a:xfrm>
        </p:spPr>
        <p:txBody>
          <a:bodyPr>
            <a:normAutofit/>
          </a:bodyPr>
          <a:lstStyle/>
          <a:p>
            <a:r>
              <a:rPr lang="en-US" dirty="0" smtClean="0"/>
              <a:t>The manner of death punctuates our lives</a:t>
            </a:r>
          </a:p>
          <a:p>
            <a:r>
              <a:rPr lang="en-US" dirty="0" smtClean="0"/>
              <a:t>Does it matter whether we die</a:t>
            </a:r>
          </a:p>
          <a:p>
            <a:pPr lvl="1"/>
            <a:r>
              <a:rPr lang="en-US" dirty="0"/>
              <a:t>a</a:t>
            </a:r>
            <a:r>
              <a:rPr lang="en-US" dirty="0" smtClean="0"/>
              <a:t>t our own hands</a:t>
            </a:r>
          </a:p>
          <a:p>
            <a:pPr lvl="2"/>
            <a:r>
              <a:rPr lang="en-US" dirty="0"/>
              <a:t>t</a:t>
            </a:r>
            <a:r>
              <a:rPr lang="en-US" dirty="0" smtClean="0"/>
              <a:t>hrough impetuous action of youth</a:t>
            </a:r>
          </a:p>
          <a:p>
            <a:pPr lvl="2"/>
            <a:r>
              <a:rPr lang="en-US" dirty="0"/>
              <a:t>t</a:t>
            </a:r>
            <a:r>
              <a:rPr lang="en-US" dirty="0" smtClean="0"/>
              <a:t>hrough euthanasia to manage pain and debility</a:t>
            </a:r>
          </a:p>
          <a:p>
            <a:pPr lvl="1"/>
            <a:r>
              <a:rPr lang="en-US" dirty="0"/>
              <a:t>a</a:t>
            </a:r>
            <a:r>
              <a:rPr lang="en-US" dirty="0" smtClean="0"/>
              <a:t>t a stranger’s hands</a:t>
            </a:r>
          </a:p>
          <a:p>
            <a:pPr lvl="1"/>
            <a:r>
              <a:rPr lang="en-US" dirty="0" smtClean="0"/>
              <a:t>of cancer caused by carcinogens </a:t>
            </a:r>
          </a:p>
          <a:p>
            <a:pPr lvl="2"/>
            <a:r>
              <a:rPr lang="en-US" dirty="0" smtClean="0"/>
              <a:t>from a local manufacturing plant</a:t>
            </a:r>
          </a:p>
          <a:p>
            <a:pPr lvl="2"/>
            <a:r>
              <a:rPr lang="en-US" dirty="0" smtClean="0"/>
              <a:t>from chemicals everywhere in our food</a:t>
            </a:r>
          </a:p>
        </p:txBody>
      </p:sp>
      <p:sp>
        <p:nvSpPr>
          <p:cNvPr id="4" name="Slide Number Placeholder 3"/>
          <p:cNvSpPr>
            <a:spLocks noGrp="1"/>
          </p:cNvSpPr>
          <p:nvPr>
            <p:ph type="sldNum" sz="quarter" idx="12"/>
          </p:nvPr>
        </p:nvSpPr>
        <p:spPr/>
        <p:txBody>
          <a:bodyPr/>
          <a:lstStyle/>
          <a:p>
            <a:fld id="{3EF46FF3-2032-4ACA-99C8-3B2EB1C4F133}" type="slidenum">
              <a:rPr lang="en-US" smtClean="0"/>
              <a:t>98</a:t>
            </a:fld>
            <a:endParaRPr lang="en-US"/>
          </a:p>
        </p:txBody>
      </p:sp>
    </p:spTree>
    <p:extLst>
      <p:ext uri="{BB962C8B-B14F-4D97-AF65-F5344CB8AC3E}">
        <p14:creationId xmlns:p14="http://schemas.microsoft.com/office/powerpoint/2010/main" val="269219610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unto death</a:t>
            </a:r>
            <a:endParaRPr lang="en-US" dirty="0"/>
          </a:p>
        </p:txBody>
      </p:sp>
      <p:sp>
        <p:nvSpPr>
          <p:cNvPr id="3" name="Content Placeholder 2"/>
          <p:cNvSpPr>
            <a:spLocks noGrp="1"/>
          </p:cNvSpPr>
          <p:nvPr>
            <p:ph idx="1"/>
          </p:nvPr>
        </p:nvSpPr>
        <p:spPr>
          <a:xfrm>
            <a:off x="838200" y="1831524"/>
            <a:ext cx="10515600" cy="4351338"/>
          </a:xfrm>
        </p:spPr>
        <p:txBody>
          <a:bodyPr>
            <a:normAutofit fontScale="92500" lnSpcReduction="20000"/>
          </a:bodyPr>
          <a:lstStyle/>
          <a:p>
            <a:pPr lvl="1"/>
            <a:r>
              <a:rPr lang="en-US" dirty="0"/>
              <a:t>t</a:t>
            </a:r>
            <a:r>
              <a:rPr lang="en-US" dirty="0" smtClean="0"/>
              <a:t>hough </a:t>
            </a:r>
            <a:r>
              <a:rPr lang="en-US" dirty="0"/>
              <a:t>differently affecting different individuals</a:t>
            </a:r>
          </a:p>
          <a:p>
            <a:pPr lvl="1"/>
            <a:r>
              <a:rPr lang="en-US" dirty="0"/>
              <a:t>t</a:t>
            </a:r>
            <a:r>
              <a:rPr lang="en-US" dirty="0" smtClean="0"/>
              <a:t>hrough </a:t>
            </a:r>
            <a:r>
              <a:rPr lang="en-US" dirty="0"/>
              <a:t>the bloodline we carry</a:t>
            </a:r>
          </a:p>
          <a:p>
            <a:pPr lvl="1"/>
            <a:r>
              <a:rPr lang="en-US" dirty="0"/>
              <a:t>t</a:t>
            </a:r>
            <a:r>
              <a:rPr lang="en-US" dirty="0" smtClean="0"/>
              <a:t>hrough </a:t>
            </a:r>
            <a:r>
              <a:rPr lang="en-US" dirty="0"/>
              <a:t>thinning the ozone layer</a:t>
            </a:r>
          </a:p>
          <a:p>
            <a:pPr lvl="1"/>
            <a:r>
              <a:rPr lang="en-US" dirty="0"/>
              <a:t>b</a:t>
            </a:r>
            <a:r>
              <a:rPr lang="en-US" dirty="0" smtClean="0"/>
              <a:t>y </a:t>
            </a:r>
            <a:r>
              <a:rPr lang="en-US" dirty="0"/>
              <a:t>bombing ourselves to death</a:t>
            </a:r>
          </a:p>
          <a:p>
            <a:r>
              <a:rPr lang="en-US" dirty="0" smtClean="0"/>
              <a:t>And </a:t>
            </a:r>
            <a:r>
              <a:rPr lang="en-US" dirty="0"/>
              <a:t>what does the death of another mean to one still living</a:t>
            </a:r>
          </a:p>
          <a:p>
            <a:pPr lvl="1"/>
            <a:r>
              <a:rPr lang="en-US" dirty="0" smtClean="0"/>
              <a:t>Do </a:t>
            </a:r>
            <a:r>
              <a:rPr lang="en-US" dirty="0"/>
              <a:t>we live on in the absence of the other</a:t>
            </a:r>
          </a:p>
          <a:p>
            <a:pPr lvl="1"/>
            <a:r>
              <a:rPr lang="en-US" dirty="0"/>
              <a:t>o</a:t>
            </a:r>
            <a:r>
              <a:rPr lang="en-US" dirty="0" smtClean="0"/>
              <a:t>r </a:t>
            </a:r>
            <a:r>
              <a:rPr lang="en-US" dirty="0"/>
              <a:t>does the absence mark the life of the </a:t>
            </a:r>
            <a:r>
              <a:rPr lang="en-US" dirty="0" smtClean="0"/>
              <a:t>living?</a:t>
            </a:r>
          </a:p>
          <a:p>
            <a:r>
              <a:rPr lang="en-US" dirty="0"/>
              <a:t>Heidegger: the human being is a “being unto death”</a:t>
            </a:r>
          </a:p>
          <a:p>
            <a:pPr lvl="1"/>
            <a:r>
              <a:rPr lang="en-US" dirty="0"/>
              <a:t>r</a:t>
            </a:r>
            <a:r>
              <a:rPr lang="en-US" dirty="0" smtClean="0"/>
              <a:t>eflecting </a:t>
            </a:r>
            <a:r>
              <a:rPr lang="en-US" dirty="0"/>
              <a:t>our limitations</a:t>
            </a:r>
          </a:p>
          <a:p>
            <a:pPr lvl="1"/>
            <a:r>
              <a:rPr lang="en-US" dirty="0"/>
              <a:t>a</a:t>
            </a:r>
            <a:r>
              <a:rPr lang="en-US" dirty="0" smtClean="0"/>
              <a:t>nd </a:t>
            </a:r>
            <a:r>
              <a:rPr lang="en-US" dirty="0"/>
              <a:t>the contours of time</a:t>
            </a:r>
          </a:p>
          <a:p>
            <a:r>
              <a:rPr lang="en-US" dirty="0"/>
              <a:t>This is not about morbidity but life</a:t>
            </a:r>
          </a:p>
          <a:p>
            <a:endParaRPr lang="en-US" dirty="0"/>
          </a:p>
          <a:p>
            <a:endParaRPr lang="en-US" dirty="0"/>
          </a:p>
        </p:txBody>
      </p:sp>
      <p:sp>
        <p:nvSpPr>
          <p:cNvPr id="4" name="Slide Number Placeholder 3"/>
          <p:cNvSpPr>
            <a:spLocks noGrp="1"/>
          </p:cNvSpPr>
          <p:nvPr>
            <p:ph type="sldNum" sz="quarter" idx="12"/>
          </p:nvPr>
        </p:nvSpPr>
        <p:spPr/>
        <p:txBody>
          <a:bodyPr/>
          <a:lstStyle/>
          <a:p>
            <a:fld id="{3EF46FF3-2032-4ACA-99C8-3B2EB1C4F133}" type="slidenum">
              <a:rPr lang="en-US" smtClean="0"/>
              <a:t>99</a:t>
            </a:fld>
            <a:endParaRPr lang="en-US"/>
          </a:p>
        </p:txBody>
      </p:sp>
    </p:spTree>
    <p:extLst>
      <p:ext uri="{BB962C8B-B14F-4D97-AF65-F5344CB8AC3E}">
        <p14:creationId xmlns:p14="http://schemas.microsoft.com/office/powerpoint/2010/main" val="35950417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1789</TotalTime>
  <Words>9678</Words>
  <Application>Microsoft Office PowerPoint</Application>
  <PresentationFormat>Widescreen</PresentationFormat>
  <Paragraphs>1011</Paragraphs>
  <Slides>118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118</vt:i4>
      </vt:variant>
    </vt:vector>
  </HeadingPairs>
  <TitlesOfParts>
    <vt:vector size="123" baseType="lpstr">
      <vt:lpstr>Arial</vt:lpstr>
      <vt:lpstr>Calibri</vt:lpstr>
      <vt:lpstr>Calibri Light</vt:lpstr>
      <vt:lpstr>Wingdings</vt:lpstr>
      <vt:lpstr>Office Theme</vt:lpstr>
      <vt:lpstr>On the Analytic-Continental Divide in Philosophy</vt:lpstr>
      <vt:lpstr>What is Analytical Philosophy?</vt:lpstr>
      <vt:lpstr>What is unthought in thought</vt:lpstr>
      <vt:lpstr>Words are not buckets, but well-springs</vt:lpstr>
      <vt:lpstr>Clearing the way</vt:lpstr>
      <vt:lpstr>Opposing approaches and propositions</vt:lpstr>
      <vt:lpstr>Eliminating the problem or intensifying it</vt:lpstr>
      <vt:lpstr>The handmaiden of science</vt:lpstr>
      <vt:lpstr>Science does not think</vt:lpstr>
      <vt:lpstr>The construction of the technological universe</vt:lpstr>
      <vt:lpstr>Opposing or supporting the historical tradition of philosophy</vt:lpstr>
      <vt:lpstr>The neo-Kantian paradigm</vt:lpstr>
      <vt:lpstr>Philosophy for people with bad teeth</vt:lpstr>
      <vt:lpstr>Analytic philosophy did not triumph by arguments or clarity</vt:lpstr>
      <vt:lpstr>Earth-shattering result of the analytic approach</vt:lpstr>
      <vt:lpstr>Making progress in philosophy</vt:lpstr>
      <vt:lpstr>[The purpose of Kant’s Critique of Pure Reason]</vt:lpstr>
      <vt:lpstr>Which logic?</vt:lpstr>
      <vt:lpstr>Restrained, postmodern polemic</vt:lpstr>
      <vt:lpstr>Post-Modern Refutation of Analytical Philosophy</vt:lpstr>
      <vt:lpstr>Ablating the difference, and its failure</vt:lpstr>
      <vt:lpstr>Clarity: a deflationary goal</vt:lpstr>
      <vt:lpstr>Intersubjective solipsism</vt:lpstr>
      <vt:lpstr>Verifying the proposition</vt:lpstr>
      <vt:lpstr>[Pink ice cubes]</vt:lpstr>
      <vt:lpstr>[Hegel challenges common sense]</vt:lpstr>
      <vt:lpstr>[Hegel does not resolve the issue but intensifies it]</vt:lpstr>
      <vt:lpstr>Pseudo-problems</vt:lpstr>
      <vt:lpstr>The destruction of philosophy</vt:lpstr>
      <vt:lpstr>Fixing our knowledge</vt:lpstr>
      <vt:lpstr>The goal: the end of philosophy, the triumph of science</vt:lpstr>
      <vt:lpstr>Science is analytical </vt:lpstr>
      <vt:lpstr>The implicit Kantian project</vt:lpstr>
      <vt:lpstr>Science as a linguistic phenomenon</vt:lpstr>
      <vt:lpstr>Science as empirical </vt:lpstr>
      <vt:lpstr>Rupture with the world</vt:lpstr>
      <vt:lpstr>The sociological turn</vt:lpstr>
      <vt:lpstr>What scientists actually do</vt:lpstr>
      <vt:lpstr>Compte versus Carnap</vt:lpstr>
      <vt:lpstr>Not noticing the bankruptcy of the analytic philosophy of science</vt:lpstr>
      <vt:lpstr>Why does this project persist?</vt:lpstr>
      <vt:lpstr>The history of science is the history of power</vt:lpstr>
      <vt:lpstr>The history of experiment and the history of power</vt:lpstr>
      <vt:lpstr>Whose evidence?</vt:lpstr>
      <vt:lpstr>The conceptual net</vt:lpstr>
      <vt:lpstr>Theory and reality </vt:lpstr>
      <vt:lpstr>[What works best for you]</vt:lpstr>
      <vt:lpstr>Experiment is an art</vt:lpstr>
      <vt:lpstr>The progress of analysis:  less and less to analyze</vt:lpstr>
      <vt:lpstr>The object of analysis:  Neither fact nor thing, but symbols</vt:lpstr>
      <vt:lpstr>Disclaiming Analytic Philosophy</vt:lpstr>
      <vt:lpstr>It’s not like that any more</vt:lpstr>
      <vt:lpstr>Intentionality</vt:lpstr>
      <vt:lpstr>We can talk about anything</vt:lpstr>
      <vt:lpstr>Examining meaning,  without meaning anything real</vt:lpstr>
      <vt:lpstr>Not with a bang but a whimper</vt:lpstr>
      <vt:lpstr>[Compare Continental Phenomenology (Husserl, Sartre)]</vt:lpstr>
      <vt:lpstr>[Perceiving and imagining]</vt:lpstr>
      <vt:lpstr>Being analytic without the program</vt:lpstr>
      <vt:lpstr>Survival strategy</vt:lpstr>
      <vt:lpstr>Isn’t “the end of analytic philosophy” overkill?</vt:lpstr>
      <vt:lpstr>There’s only good philosophy and bad philosophy</vt:lpstr>
      <vt:lpstr>Analytic approaches to Continentals</vt:lpstr>
      <vt:lpstr>Nietzsche through analytic lens</vt:lpstr>
      <vt:lpstr>Logic becomes an issue</vt:lpstr>
      <vt:lpstr>The truth that there is no truth</vt:lpstr>
      <vt:lpstr>The good (and bad) points in Nietzsche</vt:lpstr>
      <vt:lpstr>Analytic books on Nietzsche</vt:lpstr>
      <vt:lpstr>Nietzsche is not examined in his own terms</vt:lpstr>
      <vt:lpstr>Continental treatments too are lacking</vt:lpstr>
      <vt:lpstr>Analysis rules because of scientism </vt:lpstr>
      <vt:lpstr>Nietzsche’s critique of scientism is thus avoided</vt:lpstr>
      <vt:lpstr>Nietzsche: Truth and lies</vt:lpstr>
      <vt:lpstr>PowerPoint Presentation</vt:lpstr>
      <vt:lpstr>PowerPoint Presentation</vt:lpstr>
      <vt:lpstr>The standard for measuring science is set by science</vt:lpstr>
      <vt:lpstr>Truth is not simple</vt:lpstr>
      <vt:lpstr>The scientific method: Reducing the complex to the simple</vt:lpstr>
      <vt:lpstr>PowerPoint Presentation</vt:lpstr>
      <vt:lpstr>Nietzsche is dynamite</vt:lpstr>
      <vt:lpstr>Obscure versus clear</vt:lpstr>
      <vt:lpstr>The Way to Language</vt:lpstr>
      <vt:lpstr>Language is language</vt:lpstr>
      <vt:lpstr>Philosophy doesn’t go anywhere</vt:lpstr>
      <vt:lpstr>The dead philosophers live again</vt:lpstr>
      <vt:lpstr>The Leap of Philosophy</vt:lpstr>
      <vt:lpstr>Keeping the wonder alive</vt:lpstr>
      <vt:lpstr>The meaning of life, of morality</vt:lpstr>
      <vt:lpstr>What is the Good?</vt:lpstr>
      <vt:lpstr>No view from nowhere</vt:lpstr>
      <vt:lpstr>[Two perspectives: detached and personal]</vt:lpstr>
      <vt:lpstr>[Living with irreconcilable difference]</vt:lpstr>
      <vt:lpstr>Continental: the objective is the subjective</vt:lpstr>
      <vt:lpstr>[Continental phenomenology]</vt:lpstr>
      <vt:lpstr>Showing the fly the way out</vt:lpstr>
      <vt:lpstr>Part Three</vt:lpstr>
      <vt:lpstr>The meaning of death </vt:lpstr>
      <vt:lpstr>Ways of dying: does it matter?</vt:lpstr>
      <vt:lpstr>Being unto death</vt:lpstr>
      <vt:lpstr>Analyzing what everyone knows</vt:lpstr>
      <vt:lpstr>The work of love</vt:lpstr>
      <vt:lpstr>Thinking about God</vt:lpstr>
      <vt:lpstr>Monotone theism</vt:lpstr>
      <vt:lpstr>[Heidegger on Plato and Christianity]</vt:lpstr>
      <vt:lpstr>[Heidegger/Nietzsche interpretation of Plato]</vt:lpstr>
      <vt:lpstr>[Stoicism = Slave morality]</vt:lpstr>
      <vt:lpstr>[Two forms of Christianity:  Stoic and Platonic]</vt:lpstr>
      <vt:lpstr>We killed God</vt:lpstr>
      <vt:lpstr>Is there freedom to be unfree?</vt:lpstr>
      <vt:lpstr>Is the slave free?</vt:lpstr>
      <vt:lpstr>Insights in contradictions</vt:lpstr>
      <vt:lpstr>Answers or questions?</vt:lpstr>
      <vt:lpstr>Bored to tears</vt:lpstr>
      <vt:lpstr>Keeping itself going</vt:lpstr>
      <vt:lpstr>The analytic claim is unclear</vt:lpstr>
      <vt:lpstr>What works for crossword puzzles</vt:lpstr>
      <vt:lpstr>Recognize ambiguity or add analysis and stir?</vt:lpstr>
      <vt:lpstr>Having a conversation</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Analytic-Continental Divide in Philosophy</dc:title>
  <dc:creator>Lawler, James</dc:creator>
  <cp:lastModifiedBy>Lawler, James</cp:lastModifiedBy>
  <cp:revision>155</cp:revision>
  <dcterms:created xsi:type="dcterms:W3CDTF">2017-08-11T22:28:53Z</dcterms:created>
  <dcterms:modified xsi:type="dcterms:W3CDTF">2018-03-06T15:01:29Z</dcterms:modified>
</cp:coreProperties>
</file>