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41"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301" r:id="rId40"/>
    <p:sldId id="293" r:id="rId41"/>
    <p:sldId id="294" r:id="rId42"/>
    <p:sldId id="295" r:id="rId43"/>
    <p:sldId id="343" r:id="rId44"/>
    <p:sldId id="296" r:id="rId45"/>
    <p:sldId id="297" r:id="rId46"/>
    <p:sldId id="300" r:id="rId47"/>
    <p:sldId id="298" r:id="rId48"/>
    <p:sldId id="299" r:id="rId49"/>
    <p:sldId id="302" r:id="rId50"/>
    <p:sldId id="303" r:id="rId51"/>
    <p:sldId id="304" r:id="rId52"/>
    <p:sldId id="305" r:id="rId53"/>
    <p:sldId id="306" r:id="rId54"/>
    <p:sldId id="323" r:id="rId55"/>
    <p:sldId id="307" r:id="rId56"/>
    <p:sldId id="308" r:id="rId57"/>
    <p:sldId id="311" r:id="rId58"/>
    <p:sldId id="342" r:id="rId59"/>
    <p:sldId id="310" r:id="rId60"/>
    <p:sldId id="312" r:id="rId61"/>
    <p:sldId id="309" r:id="rId62"/>
    <p:sldId id="313" r:id="rId63"/>
    <p:sldId id="314" r:id="rId64"/>
    <p:sldId id="315" r:id="rId65"/>
    <p:sldId id="316" r:id="rId66"/>
    <p:sldId id="324" r:id="rId67"/>
    <p:sldId id="317" r:id="rId68"/>
    <p:sldId id="318" r:id="rId69"/>
    <p:sldId id="319" r:id="rId70"/>
    <p:sldId id="320" r:id="rId71"/>
    <p:sldId id="321" r:id="rId72"/>
    <p:sldId id="322" r:id="rId73"/>
    <p:sldId id="325" r:id="rId74"/>
    <p:sldId id="326" r:id="rId75"/>
    <p:sldId id="327" r:id="rId76"/>
    <p:sldId id="328" r:id="rId77"/>
    <p:sldId id="329" r:id="rId78"/>
    <p:sldId id="332" r:id="rId79"/>
    <p:sldId id="333" r:id="rId80"/>
    <p:sldId id="334" r:id="rId81"/>
    <p:sldId id="335" r:id="rId82"/>
    <p:sldId id="336" r:id="rId83"/>
    <p:sldId id="337" r:id="rId84"/>
    <p:sldId id="338" r:id="rId85"/>
    <p:sldId id="339" r:id="rId86"/>
    <p:sldId id="340" r:id="rId8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9F923C-46D4-4CBE-9A5F-0A7B98FF5838}" type="datetimeFigureOut">
              <a:rPr lang="en-US" smtClean="0"/>
              <a:t>2/20/2018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D6AA1F-39A4-428C-8481-FFBE08274A3C}" type="slidenum">
              <a:rPr lang="en-US" smtClean="0"/>
              <a:t>‹#›</a:t>
            </a:fld>
            <a:endParaRPr lang="en-US"/>
          </a:p>
        </p:txBody>
      </p:sp>
    </p:spTree>
    <p:extLst>
      <p:ext uri="{BB962C8B-B14F-4D97-AF65-F5344CB8AC3E}">
        <p14:creationId xmlns:p14="http://schemas.microsoft.com/office/powerpoint/2010/main" val="5735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3B740352-BC89-4A4A-9A69-0CAFF0982094}" type="datetime1">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194484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D28271-B48F-4FC2-9406-124B20AE5568}" type="datetime1">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198492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143027-0D6C-4630-8B3A-FCB79EB9C4E7}" type="datetime1">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399570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18A1ABB-29C3-41B1-83EF-FC9151B77674}" type="datetime1">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821880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A21794-82A7-48BC-8FF3-7EF183A26929}" type="datetime1">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404424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75BCD0-0485-4C64-8A00-90D8358AA1A6}" type="datetime1">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3063675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7FA8E-EBB3-491E-990F-75B959907934}" type="datetime1">
              <a:rPr lang="en-US" smtClean="0"/>
              <a:t>2/20/2018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636474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E19ED9-9462-4265-A7F4-7F7E1C15A8A8}" type="datetime1">
              <a:rPr lang="en-US" smtClean="0"/>
              <a:t>2/20/2018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1895115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471C6-1436-4CA0-B53D-0F6C4BF23AF7}" type="datetime1">
              <a:rPr lang="en-US" smtClean="0"/>
              <a:t>2/20/2018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274494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5F1018-C101-417B-873C-673EFDB86F38}" type="datetime1">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3889088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0C363A-049C-40B5-8489-5DA56E1D4B6C}" type="datetime1">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034F2-7B6E-436A-8329-67BE1731AC68}" type="slidenum">
              <a:rPr lang="en-US" smtClean="0"/>
              <a:t>‹#›</a:t>
            </a:fld>
            <a:endParaRPr lang="en-US"/>
          </a:p>
        </p:txBody>
      </p:sp>
    </p:spTree>
    <p:extLst>
      <p:ext uri="{BB962C8B-B14F-4D97-AF65-F5344CB8AC3E}">
        <p14:creationId xmlns:p14="http://schemas.microsoft.com/office/powerpoint/2010/main" val="3042355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BDC59-FDA1-49B7-A87F-5CE5CA5E7751}" type="datetime1">
              <a:rPr lang="en-US" smtClean="0"/>
              <a:t>2/20/2018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034F2-7B6E-436A-8329-67BE1731AC68}" type="slidenum">
              <a:rPr lang="en-US" smtClean="0"/>
              <a:t>‹#›</a:t>
            </a:fld>
            <a:endParaRPr lang="en-US"/>
          </a:p>
        </p:txBody>
      </p:sp>
    </p:spTree>
    <p:extLst>
      <p:ext uri="{BB962C8B-B14F-4D97-AF65-F5344CB8AC3E}">
        <p14:creationId xmlns:p14="http://schemas.microsoft.com/office/powerpoint/2010/main" val="1276575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Much Ado about The Nothing</a:t>
            </a:r>
            <a:br>
              <a:rPr lang="en-US" dirty="0" smtClean="0"/>
            </a:br>
            <a:r>
              <a:rPr lang="en-US" sz="4400" dirty="0" err="1" smtClean="0"/>
              <a:t>Carnap</a:t>
            </a:r>
            <a:r>
              <a:rPr lang="en-US" sz="4400" dirty="0" smtClean="0"/>
              <a:t> and Heidegger </a:t>
            </a:r>
            <a:br>
              <a:rPr lang="en-US" sz="4400" dirty="0" smtClean="0"/>
            </a:br>
            <a:r>
              <a:rPr lang="en-US" sz="4400" dirty="0" smtClean="0"/>
              <a:t>on Logic and Metaphysics</a:t>
            </a:r>
            <a:endParaRPr lang="en-US" sz="4400" dirty="0"/>
          </a:p>
        </p:txBody>
      </p:sp>
      <p:sp>
        <p:nvSpPr>
          <p:cNvPr id="3" name="Subtitle 2"/>
          <p:cNvSpPr>
            <a:spLocks noGrp="1"/>
          </p:cNvSpPr>
          <p:nvPr>
            <p:ph type="subTitle" idx="1"/>
          </p:nvPr>
        </p:nvSpPr>
        <p:spPr/>
        <p:txBody>
          <a:bodyPr/>
          <a:lstStyle/>
          <a:p>
            <a:r>
              <a:rPr lang="en-US" i="1" dirty="0" smtClean="0"/>
              <a:t>Edward Witherspoon</a:t>
            </a:r>
            <a:endParaRPr lang="en-US" i="1" dirty="0"/>
          </a:p>
        </p:txBody>
      </p:sp>
      <p:sp>
        <p:nvSpPr>
          <p:cNvPr id="4" name="Slide Number Placeholder 3"/>
          <p:cNvSpPr>
            <a:spLocks noGrp="1"/>
          </p:cNvSpPr>
          <p:nvPr>
            <p:ph type="sldNum" sz="quarter" idx="12"/>
          </p:nvPr>
        </p:nvSpPr>
        <p:spPr/>
        <p:txBody>
          <a:bodyPr/>
          <a:lstStyle/>
          <a:p>
            <a:fld id="{1D0034F2-7B6E-436A-8329-67BE1731AC68}" type="slidenum">
              <a:rPr lang="en-US" smtClean="0"/>
              <a:t>1</a:t>
            </a:fld>
            <a:endParaRPr lang="en-US"/>
          </a:p>
        </p:txBody>
      </p:sp>
    </p:spTree>
    <p:extLst>
      <p:ext uri="{BB962C8B-B14F-4D97-AF65-F5344CB8AC3E}">
        <p14:creationId xmlns:p14="http://schemas.microsoft.com/office/powerpoint/2010/main" val="2863272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Combining words from different logical categories</a:t>
            </a:r>
            <a:endParaRPr lang="en-US" dirty="0"/>
          </a:p>
        </p:txBody>
      </p:sp>
      <p:sp>
        <p:nvSpPr>
          <p:cNvPr id="3" name="Content Placeholder 2"/>
          <p:cNvSpPr>
            <a:spLocks noGrp="1"/>
          </p:cNvSpPr>
          <p:nvPr>
            <p:ph idx="1"/>
          </p:nvPr>
        </p:nvSpPr>
        <p:spPr/>
        <p:txBody>
          <a:bodyPr/>
          <a:lstStyle/>
          <a:p>
            <a:r>
              <a:rPr lang="en-US" dirty="0" smtClean="0"/>
              <a:t>Logical syntax. Words are divided into logical categories:</a:t>
            </a:r>
          </a:p>
          <a:p>
            <a:pPr lvl="1"/>
            <a:r>
              <a:rPr lang="en-US" dirty="0"/>
              <a:t>w</a:t>
            </a:r>
            <a:r>
              <a:rPr lang="en-US" dirty="0" smtClean="0"/>
              <a:t>ords for things</a:t>
            </a:r>
          </a:p>
          <a:p>
            <a:pPr lvl="1"/>
            <a:r>
              <a:rPr lang="en-US" dirty="0"/>
              <a:t>w</a:t>
            </a:r>
            <a:r>
              <a:rPr lang="en-US" dirty="0" smtClean="0"/>
              <a:t>ords for properties of things</a:t>
            </a:r>
          </a:p>
          <a:p>
            <a:pPr lvl="1"/>
            <a:r>
              <a:rPr lang="en-US" dirty="0"/>
              <a:t>w</a:t>
            </a:r>
            <a:r>
              <a:rPr lang="en-US" dirty="0" smtClean="0"/>
              <a:t>ords for relations between things</a:t>
            </a:r>
          </a:p>
          <a:p>
            <a:pPr lvl="1"/>
            <a:r>
              <a:rPr lang="en-US" dirty="0"/>
              <a:t>a</a:t>
            </a:r>
            <a:r>
              <a:rPr lang="en-US" dirty="0" smtClean="0"/>
              <a:t>nd also, words for numbers, for properties of numbers, for relations between numbers</a:t>
            </a:r>
          </a:p>
          <a:p>
            <a:r>
              <a:rPr lang="en-US" dirty="0" smtClean="0"/>
              <a:t>Rules of logical syntax forbid the combination of words from different logical categories</a:t>
            </a:r>
          </a:p>
        </p:txBody>
      </p:sp>
      <p:sp>
        <p:nvSpPr>
          <p:cNvPr id="4" name="Slide Number Placeholder 3"/>
          <p:cNvSpPr>
            <a:spLocks noGrp="1"/>
          </p:cNvSpPr>
          <p:nvPr>
            <p:ph type="sldNum" sz="quarter" idx="12"/>
          </p:nvPr>
        </p:nvSpPr>
        <p:spPr/>
        <p:txBody>
          <a:bodyPr/>
          <a:lstStyle/>
          <a:p>
            <a:fld id="{1D0034F2-7B6E-436A-8329-67BE1731AC68}" type="slidenum">
              <a:rPr lang="en-US" smtClean="0"/>
              <a:t>10</a:t>
            </a:fld>
            <a:endParaRPr lang="en-US"/>
          </a:p>
        </p:txBody>
      </p:sp>
    </p:spTree>
    <p:extLst>
      <p:ext uri="{BB962C8B-B14F-4D97-AF65-F5344CB8AC3E}">
        <p14:creationId xmlns:p14="http://schemas.microsoft.com/office/powerpoint/2010/main" val="2639175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goal of a logically correct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job of philosophical analysis</a:t>
            </a:r>
          </a:p>
          <a:p>
            <a:pPr lvl="1"/>
            <a:r>
              <a:rPr lang="en-US" dirty="0"/>
              <a:t>t</a:t>
            </a:r>
            <a:r>
              <a:rPr lang="en-US" dirty="0" smtClean="0"/>
              <a:t>o discover and formulate the rules of logical syntax</a:t>
            </a:r>
          </a:p>
          <a:p>
            <a:r>
              <a:rPr lang="en-US" dirty="0" smtClean="0"/>
              <a:t>This would provide a ready test</a:t>
            </a:r>
          </a:p>
          <a:p>
            <a:pPr lvl="1"/>
            <a:r>
              <a:rPr lang="en-US" dirty="0"/>
              <a:t>f</a:t>
            </a:r>
            <a:r>
              <a:rPr lang="en-US" dirty="0" smtClean="0"/>
              <a:t>or whether a word or combination of words is meaningful or not</a:t>
            </a:r>
          </a:p>
          <a:p>
            <a:r>
              <a:rPr lang="en-US" dirty="0" err="1" smtClean="0"/>
              <a:t>Carnap</a:t>
            </a:r>
            <a:r>
              <a:rPr lang="en-US" dirty="0" smtClean="0"/>
              <a:t> calls this the task of creating a “logically correct language”</a:t>
            </a:r>
          </a:p>
          <a:p>
            <a:pPr lvl="1"/>
            <a:r>
              <a:rPr lang="en-US" dirty="0"/>
              <a:t>a</a:t>
            </a:r>
            <a:r>
              <a:rPr lang="en-US" dirty="0" smtClean="0"/>
              <a:t> language whose grammatical syntax mirrors logical syntax</a:t>
            </a:r>
          </a:p>
          <a:p>
            <a:r>
              <a:rPr lang="en-US" dirty="0" smtClean="0"/>
              <a:t>The criterion of meaningfulness of a word sequence in a natural language:</a:t>
            </a:r>
          </a:p>
          <a:p>
            <a:pPr lvl="1"/>
            <a:r>
              <a:rPr lang="en-US" dirty="0" smtClean="0"/>
              <a:t>whether it can be translated into this artificial language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11</a:t>
            </a:fld>
            <a:endParaRPr lang="en-US"/>
          </a:p>
        </p:txBody>
      </p:sp>
    </p:spTree>
    <p:extLst>
      <p:ext uri="{BB962C8B-B14F-4D97-AF65-F5344CB8AC3E}">
        <p14:creationId xmlns:p14="http://schemas.microsoft.com/office/powerpoint/2010/main" val="2539655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Pseudopropositions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a:t>
            </a:r>
            <a:r>
              <a:rPr lang="en-US" dirty="0" err="1" smtClean="0"/>
              <a:t>pseudoproposition</a:t>
            </a:r>
            <a:r>
              <a:rPr lang="en-US" dirty="0" smtClean="0"/>
              <a:t> accords with grammatical syntax</a:t>
            </a:r>
          </a:p>
          <a:p>
            <a:pPr lvl="1"/>
            <a:r>
              <a:rPr lang="en-US" dirty="0"/>
              <a:t>a</a:t>
            </a:r>
            <a:r>
              <a:rPr lang="en-US" dirty="0" smtClean="0"/>
              <a:t>nd so appears to express a proposition</a:t>
            </a:r>
          </a:p>
          <a:p>
            <a:r>
              <a:rPr lang="en-US" dirty="0"/>
              <a:t>b</a:t>
            </a:r>
            <a:r>
              <a:rPr lang="en-US" dirty="0" smtClean="0"/>
              <a:t>ut violates rules of logical syntax</a:t>
            </a:r>
          </a:p>
          <a:p>
            <a:pPr lvl="1"/>
            <a:r>
              <a:rPr lang="en-US" dirty="0"/>
              <a:t>a</a:t>
            </a:r>
            <a:r>
              <a:rPr lang="en-US" dirty="0" smtClean="0"/>
              <a:t>nd so is meaningless</a:t>
            </a:r>
          </a:p>
          <a:p>
            <a:r>
              <a:rPr lang="en-US" dirty="0" smtClean="0"/>
              <a:t>We are easily seduced by grammar into accepting </a:t>
            </a:r>
            <a:r>
              <a:rPr lang="en-US" dirty="0" err="1" smtClean="0"/>
              <a:t>pseudopropositions</a:t>
            </a:r>
            <a:r>
              <a:rPr lang="en-US" dirty="0" smtClean="0"/>
              <a:t> as real propositions</a:t>
            </a:r>
          </a:p>
          <a:p>
            <a:pPr lvl="1"/>
            <a:r>
              <a:rPr lang="en-US" dirty="0"/>
              <a:t>w</a:t>
            </a:r>
            <a:r>
              <a:rPr lang="en-US" dirty="0" smtClean="0"/>
              <a:t>hen violation of logical syntax is subtle and hard to detect</a:t>
            </a:r>
          </a:p>
          <a:p>
            <a:r>
              <a:rPr lang="en-US" dirty="0" smtClean="0"/>
              <a:t>When metaphysicians recognize that their propositions are pseudo, </a:t>
            </a:r>
          </a:p>
          <a:p>
            <a:pPr lvl="1"/>
            <a:r>
              <a:rPr lang="en-US" dirty="0" smtClean="0"/>
              <a:t>they will give them up</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12</a:t>
            </a:fld>
            <a:endParaRPr lang="en-US"/>
          </a:p>
        </p:txBody>
      </p:sp>
    </p:spTree>
    <p:extLst>
      <p:ext uri="{BB962C8B-B14F-4D97-AF65-F5344CB8AC3E}">
        <p14:creationId xmlns:p14="http://schemas.microsoft.com/office/powerpoint/2010/main" val="1946855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Heideggarian</a:t>
            </a:r>
            <a:r>
              <a:rPr lang="en-US" dirty="0" smtClean="0"/>
              <a:t> sentences</a:t>
            </a:r>
            <a:endParaRPr lang="en-US" dirty="0"/>
          </a:p>
        </p:txBody>
      </p:sp>
      <p:sp>
        <p:nvSpPr>
          <p:cNvPr id="3" name="Content Placeholder 2"/>
          <p:cNvSpPr>
            <a:spLocks noGrp="1"/>
          </p:cNvSpPr>
          <p:nvPr>
            <p:ph idx="1"/>
          </p:nvPr>
        </p:nvSpPr>
        <p:spPr/>
        <p:txBody>
          <a:bodyPr/>
          <a:lstStyle/>
          <a:p>
            <a:r>
              <a:rPr lang="en-US" dirty="0" err="1" smtClean="0"/>
              <a:t>Carnap</a:t>
            </a:r>
            <a:r>
              <a:rPr lang="en-US" dirty="0" smtClean="0"/>
              <a:t> assembles a list of sentences, mostly from Heidegger’s essay:</a:t>
            </a:r>
          </a:p>
          <a:p>
            <a:pPr lvl="1"/>
            <a:r>
              <a:rPr lang="en-US" dirty="0" smtClean="0"/>
              <a:t>1) Nothing is outside.</a:t>
            </a:r>
          </a:p>
          <a:p>
            <a:pPr lvl="1"/>
            <a:r>
              <a:rPr lang="en-US" dirty="0" smtClean="0"/>
              <a:t>2) What is the Nothing?</a:t>
            </a:r>
          </a:p>
          <a:p>
            <a:pPr lvl="1"/>
            <a:r>
              <a:rPr lang="en-US" dirty="0" smtClean="0"/>
              <a:t>3) We seek the Nothing.</a:t>
            </a:r>
          </a:p>
          <a:p>
            <a:pPr lvl="1"/>
            <a:r>
              <a:rPr lang="en-US" dirty="0" smtClean="0"/>
              <a:t>4) We find the Nothing.</a:t>
            </a:r>
          </a:p>
          <a:p>
            <a:pPr lvl="1"/>
            <a:r>
              <a:rPr lang="en-US" dirty="0" smtClean="0"/>
              <a:t>5) We know the Nothing.</a:t>
            </a:r>
          </a:p>
          <a:p>
            <a:pPr lvl="1"/>
            <a:r>
              <a:rPr lang="en-US" dirty="0" smtClean="0"/>
              <a:t>6) The Nothing nothings.</a:t>
            </a:r>
          </a:p>
          <a:p>
            <a:pPr lvl="1"/>
            <a:r>
              <a:rPr lang="en-US" dirty="0" smtClean="0"/>
              <a:t>7) The Nothing exists only because negation exists.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13</a:t>
            </a:fld>
            <a:endParaRPr lang="en-US"/>
          </a:p>
        </p:txBody>
      </p:sp>
    </p:spTree>
    <p:extLst>
      <p:ext uri="{BB962C8B-B14F-4D97-AF65-F5344CB8AC3E}">
        <p14:creationId xmlns:p14="http://schemas.microsoft.com/office/powerpoint/2010/main" val="4075387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key to the sentences</a:t>
            </a:r>
            <a:endParaRPr lang="en-US" dirty="0"/>
          </a:p>
        </p:txBody>
      </p:sp>
      <p:sp>
        <p:nvSpPr>
          <p:cNvPr id="3" name="Content Placeholder 2"/>
          <p:cNvSpPr>
            <a:spLocks noGrp="1"/>
          </p:cNvSpPr>
          <p:nvPr>
            <p:ph idx="1"/>
          </p:nvPr>
        </p:nvSpPr>
        <p:spPr/>
        <p:txBody>
          <a:bodyPr/>
          <a:lstStyle/>
          <a:p>
            <a:r>
              <a:rPr lang="en-US" dirty="0" smtClean="0"/>
              <a:t>The first sentence, “Nothing </a:t>
            </a:r>
            <a:r>
              <a:rPr lang="en-US" dirty="0"/>
              <a:t>is </a:t>
            </a:r>
            <a:r>
              <a:rPr lang="en-US" dirty="0" smtClean="0"/>
              <a:t>outside,” is not from Heidegger, </a:t>
            </a:r>
          </a:p>
          <a:p>
            <a:r>
              <a:rPr lang="en-US" dirty="0" smtClean="0"/>
              <a:t>but provides the key to how we might accept 2-7 as meaningful claims</a:t>
            </a:r>
          </a:p>
          <a:p>
            <a:pPr lvl="1"/>
            <a:r>
              <a:rPr lang="en-US" dirty="0" smtClean="0"/>
              <a:t>They are either formulations of Heidegger’s sentences</a:t>
            </a:r>
          </a:p>
          <a:p>
            <a:pPr lvl="1"/>
            <a:r>
              <a:rPr lang="en-US" dirty="0"/>
              <a:t>o</a:t>
            </a:r>
            <a:r>
              <a:rPr lang="en-US" dirty="0" smtClean="0"/>
              <a:t>r obvious implications of them</a:t>
            </a:r>
          </a:p>
        </p:txBody>
      </p:sp>
      <p:sp>
        <p:nvSpPr>
          <p:cNvPr id="4" name="Slide Number Placeholder 3"/>
          <p:cNvSpPr>
            <a:spLocks noGrp="1"/>
          </p:cNvSpPr>
          <p:nvPr>
            <p:ph type="sldNum" sz="quarter" idx="12"/>
          </p:nvPr>
        </p:nvSpPr>
        <p:spPr/>
        <p:txBody>
          <a:bodyPr/>
          <a:lstStyle/>
          <a:p>
            <a:fld id="{1D0034F2-7B6E-436A-8329-67BE1731AC68}" type="slidenum">
              <a:rPr lang="en-US" smtClean="0"/>
              <a:t>14</a:t>
            </a:fld>
            <a:endParaRPr lang="en-US"/>
          </a:p>
        </p:txBody>
      </p:sp>
    </p:spTree>
    <p:extLst>
      <p:ext uri="{BB962C8B-B14F-4D97-AF65-F5344CB8AC3E}">
        <p14:creationId xmlns:p14="http://schemas.microsoft.com/office/powerpoint/2010/main" val="3900128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for the nothing</a:t>
            </a:r>
            <a:endParaRPr lang="en-US" dirty="0"/>
          </a:p>
        </p:txBody>
      </p:sp>
      <p:sp>
        <p:nvSpPr>
          <p:cNvPr id="3" name="Content Placeholder 2"/>
          <p:cNvSpPr>
            <a:spLocks noGrp="1"/>
          </p:cNvSpPr>
          <p:nvPr>
            <p:ph idx="1"/>
          </p:nvPr>
        </p:nvSpPr>
        <p:spPr/>
        <p:txBody>
          <a:bodyPr>
            <a:normAutofit/>
          </a:bodyPr>
          <a:lstStyle/>
          <a:p>
            <a:r>
              <a:rPr lang="en-US" dirty="0"/>
              <a:t>In “Nothing is outside,” “Nothing”</a:t>
            </a:r>
          </a:p>
          <a:p>
            <a:pPr lvl="1"/>
            <a:r>
              <a:rPr lang="en-US" dirty="0"/>
              <a:t>functions grammatically as a noun, as the subject of the sentence</a:t>
            </a:r>
          </a:p>
          <a:p>
            <a:pPr lvl="1"/>
            <a:r>
              <a:rPr lang="en-US" dirty="0"/>
              <a:t>w</a:t>
            </a:r>
            <a:r>
              <a:rPr lang="en-US" dirty="0" smtClean="0"/>
              <a:t>hich </a:t>
            </a:r>
            <a:r>
              <a:rPr lang="en-US" dirty="0"/>
              <a:t>deceives us into thinking it can be a noun in other contexts</a:t>
            </a:r>
          </a:p>
          <a:p>
            <a:r>
              <a:rPr lang="en-US" dirty="0" smtClean="0"/>
              <a:t>It makes sense to say “We are looking for the cat.”</a:t>
            </a:r>
          </a:p>
          <a:p>
            <a:pPr lvl="1"/>
            <a:r>
              <a:rPr lang="en-US" dirty="0" smtClean="0"/>
              <a:t>And so we think we can substitute, “We are looking for the nothing.”</a:t>
            </a:r>
          </a:p>
          <a:p>
            <a:pPr lvl="1"/>
            <a:r>
              <a:rPr lang="en-US" dirty="0" smtClean="0"/>
              <a:t>We are easily deceived by analogy with the meaningful sentence.</a:t>
            </a:r>
          </a:p>
        </p:txBody>
      </p:sp>
      <p:sp>
        <p:nvSpPr>
          <p:cNvPr id="4" name="Slide Number Placeholder 3"/>
          <p:cNvSpPr>
            <a:spLocks noGrp="1"/>
          </p:cNvSpPr>
          <p:nvPr>
            <p:ph type="sldNum" sz="quarter" idx="12"/>
          </p:nvPr>
        </p:nvSpPr>
        <p:spPr/>
        <p:txBody>
          <a:bodyPr/>
          <a:lstStyle/>
          <a:p>
            <a:fld id="{1D0034F2-7B6E-436A-8329-67BE1731AC68}" type="slidenum">
              <a:rPr lang="en-US" smtClean="0"/>
              <a:t>15</a:t>
            </a:fld>
            <a:endParaRPr lang="en-US"/>
          </a:p>
        </p:txBody>
      </p:sp>
    </p:spTree>
    <p:extLst>
      <p:ext uri="{BB962C8B-B14F-4D97-AF65-F5344CB8AC3E}">
        <p14:creationId xmlns:p14="http://schemas.microsoft.com/office/powerpoint/2010/main" val="1910990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a:t>ⱻ</a:t>
            </a:r>
          </a:p>
        </p:txBody>
      </p:sp>
      <p:sp>
        <p:nvSpPr>
          <p:cNvPr id="3" name="Content Placeholder 2"/>
          <p:cNvSpPr>
            <a:spLocks noGrp="1"/>
          </p:cNvSpPr>
          <p:nvPr>
            <p:ph idx="1"/>
          </p:nvPr>
        </p:nvSpPr>
        <p:spPr/>
        <p:txBody>
          <a:bodyPr>
            <a:normAutofit lnSpcReduction="10000"/>
          </a:bodyPr>
          <a:lstStyle/>
          <a:p>
            <a:r>
              <a:rPr lang="en-US" dirty="0"/>
              <a:t>But the logical syntax of “nothing”: a negated existential proposition</a:t>
            </a:r>
          </a:p>
          <a:p>
            <a:pPr lvl="1"/>
            <a:r>
              <a:rPr lang="en-US" dirty="0"/>
              <a:t>-(</a:t>
            </a:r>
            <a:r>
              <a:rPr lang="en-US" sz="3200" dirty="0"/>
              <a:t>ⱻ</a:t>
            </a:r>
            <a:r>
              <a:rPr lang="en-US" dirty="0"/>
              <a:t>x) Ox, </a:t>
            </a:r>
            <a:endParaRPr lang="en-US" dirty="0" smtClean="0"/>
          </a:p>
          <a:p>
            <a:pPr lvl="1"/>
            <a:r>
              <a:rPr lang="en-US" dirty="0"/>
              <a:t>w</a:t>
            </a:r>
            <a:r>
              <a:rPr lang="en-US" dirty="0" smtClean="0"/>
              <a:t>here </a:t>
            </a:r>
            <a:r>
              <a:rPr lang="en-US" dirty="0"/>
              <a:t>-(ⱻx) </a:t>
            </a:r>
            <a:r>
              <a:rPr lang="en-US" dirty="0" smtClean="0"/>
              <a:t>symbolizes “There does not exist an x” </a:t>
            </a:r>
          </a:p>
          <a:p>
            <a:pPr lvl="1"/>
            <a:r>
              <a:rPr lang="en-US" dirty="0" smtClean="0"/>
              <a:t>and where </a:t>
            </a:r>
            <a:r>
              <a:rPr lang="en-US" dirty="0"/>
              <a:t>Ox symbolizes “x is outside</a:t>
            </a:r>
            <a:r>
              <a:rPr lang="en-US" dirty="0" smtClean="0"/>
              <a:t>.”</a:t>
            </a:r>
          </a:p>
          <a:p>
            <a:pPr lvl="1"/>
            <a:r>
              <a:rPr lang="en-US" dirty="0" smtClean="0"/>
              <a:t>= “There is nothing outside,” not “Nothing is outside.” </a:t>
            </a:r>
            <a:endParaRPr lang="en-US" dirty="0"/>
          </a:p>
          <a:p>
            <a:r>
              <a:rPr lang="en-US" dirty="0" smtClean="0"/>
              <a:t>In the logically correct language there is no symbol for Heidegger’s “nothing” (in “The Nothing nothings”)</a:t>
            </a:r>
          </a:p>
          <a:p>
            <a:pPr lvl="1"/>
            <a:r>
              <a:rPr lang="en-US" dirty="0" smtClean="0"/>
              <a:t>“Nothing” determines the logical structure of the sentence, but no single element of that structure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16</a:t>
            </a:fld>
            <a:endParaRPr lang="en-US"/>
          </a:p>
        </p:txBody>
      </p:sp>
    </p:spTree>
    <p:extLst>
      <p:ext uri="{BB962C8B-B14F-4D97-AF65-F5344CB8AC3E}">
        <p14:creationId xmlns:p14="http://schemas.microsoft.com/office/powerpoint/2010/main" val="1638726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Perhaps the most striking false note in this analysis of Heidegger’s utterances:</a:t>
            </a:r>
          </a:p>
          <a:p>
            <a:pPr lvl="1"/>
            <a:r>
              <a:rPr lang="en-US" dirty="0"/>
              <a:t>t</a:t>
            </a:r>
            <a:r>
              <a:rPr lang="en-US" dirty="0" smtClean="0"/>
              <a:t>hat the nonsensicality is not obvious because the grammatical form is normal, </a:t>
            </a:r>
          </a:p>
          <a:p>
            <a:pPr lvl="1"/>
            <a:r>
              <a:rPr lang="en-US" dirty="0" smtClean="0"/>
              <a:t>and so one is easily deceived</a:t>
            </a:r>
          </a:p>
          <a:p>
            <a:r>
              <a:rPr lang="en-US" dirty="0" smtClean="0"/>
              <a:t>But no one is easily deceived since Heidegger stresses that his assertions are paradoxical</a:t>
            </a:r>
          </a:p>
          <a:p>
            <a:pPr lvl="1"/>
            <a:r>
              <a:rPr lang="en-US" dirty="0" smtClean="0"/>
              <a:t>He is consciously warping ordinary language</a:t>
            </a:r>
          </a:p>
          <a:p>
            <a:pPr lvl="1"/>
            <a:r>
              <a:rPr lang="en-US" dirty="0" smtClean="0"/>
              <a:t>He recognizes and emphasizes the strangeness of his talk about the Nothing.</a:t>
            </a:r>
          </a:p>
          <a:p>
            <a:pPr lvl="1"/>
            <a:r>
              <a:rPr lang="en-US" dirty="0" smtClean="0"/>
              <a:t>No theory of logical syntax is needed to recognize this (i.e., Heidegger presupposes an understanding of ordinary logical syntax)</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17</a:t>
            </a:fld>
            <a:endParaRPr lang="en-US"/>
          </a:p>
        </p:txBody>
      </p:sp>
    </p:spTree>
    <p:extLst>
      <p:ext uri="{BB962C8B-B14F-4D97-AF65-F5344CB8AC3E}">
        <p14:creationId xmlns:p14="http://schemas.microsoft.com/office/powerpoint/2010/main" val="3619878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coins a new term</a:t>
            </a:r>
            <a:endParaRPr lang="en-US" dirty="0"/>
          </a:p>
        </p:txBody>
      </p:sp>
      <p:sp>
        <p:nvSpPr>
          <p:cNvPr id="3" name="Content Placeholder 2"/>
          <p:cNvSpPr>
            <a:spLocks noGrp="1"/>
          </p:cNvSpPr>
          <p:nvPr>
            <p:ph idx="1"/>
          </p:nvPr>
        </p:nvSpPr>
        <p:spPr/>
        <p:txBody>
          <a:bodyPr>
            <a:normAutofit lnSpcReduction="10000"/>
          </a:bodyPr>
          <a:lstStyle/>
          <a:p>
            <a:r>
              <a:rPr lang="en-US" dirty="0" smtClean="0"/>
              <a:t>2) </a:t>
            </a:r>
            <a:r>
              <a:rPr lang="en-US" dirty="0" err="1" smtClean="0"/>
              <a:t>Carnap</a:t>
            </a:r>
            <a:r>
              <a:rPr lang="en-US" dirty="0" smtClean="0"/>
              <a:t> says that Heidegger’s word </a:t>
            </a:r>
            <a:r>
              <a:rPr lang="en-US" i="1" dirty="0" err="1" smtClean="0"/>
              <a:t>Nichts</a:t>
            </a:r>
            <a:r>
              <a:rPr lang="en-US" i="1" dirty="0" smtClean="0"/>
              <a:t> </a:t>
            </a:r>
            <a:r>
              <a:rPr lang="en-US" dirty="0" smtClean="0"/>
              <a:t>is the same “</a:t>
            </a:r>
            <a:r>
              <a:rPr lang="en-US" i="1" dirty="0" err="1" smtClean="0"/>
              <a:t>nichts</a:t>
            </a:r>
            <a:r>
              <a:rPr lang="en-US" dirty="0" smtClean="0"/>
              <a:t>” that serves as a logical particle, -ⱻ</a:t>
            </a:r>
          </a:p>
          <a:p>
            <a:pPr lvl="1"/>
            <a:r>
              <a:rPr lang="en-US" dirty="0" smtClean="0"/>
              <a:t>But Heidegger is coining a new term: </a:t>
            </a:r>
            <a:r>
              <a:rPr lang="en-US" i="1" dirty="0" smtClean="0"/>
              <a:t>das </a:t>
            </a:r>
            <a:r>
              <a:rPr lang="en-US" i="1" dirty="0" err="1" smtClean="0"/>
              <a:t>Nichts</a:t>
            </a:r>
            <a:r>
              <a:rPr lang="en-US" i="1" dirty="0" smtClean="0"/>
              <a:t> </a:t>
            </a:r>
            <a:r>
              <a:rPr lang="en-US" dirty="0" smtClean="0"/>
              <a:t>which is not the </a:t>
            </a:r>
            <a:r>
              <a:rPr lang="en-US" i="1" dirty="0" err="1" smtClean="0"/>
              <a:t>nichts</a:t>
            </a:r>
            <a:r>
              <a:rPr lang="en-US" dirty="0" smtClean="0"/>
              <a:t> (lower case “n”) of the logical particle</a:t>
            </a:r>
          </a:p>
          <a:p>
            <a:pPr lvl="1"/>
            <a:r>
              <a:rPr lang="en-US" dirty="0" smtClean="0"/>
              <a:t>So first we must consider the meaning of this coinage, not its logical syntax</a:t>
            </a:r>
          </a:p>
          <a:p>
            <a:r>
              <a:rPr lang="en-US" dirty="0" err="1" smtClean="0"/>
              <a:t>Carnap</a:t>
            </a:r>
            <a:r>
              <a:rPr lang="en-US" dirty="0" smtClean="0"/>
              <a:t> recognizes that Heidegger is coining a new term with the verb “</a:t>
            </a:r>
            <a:r>
              <a:rPr lang="en-US" i="1" dirty="0" err="1" smtClean="0"/>
              <a:t>nichten</a:t>
            </a:r>
            <a:r>
              <a:rPr lang="en-US" dirty="0" smtClean="0"/>
              <a:t>” in the sentence “</a:t>
            </a:r>
            <a:r>
              <a:rPr lang="en-US" i="1" dirty="0" smtClean="0"/>
              <a:t>das </a:t>
            </a:r>
            <a:r>
              <a:rPr lang="en-US" i="1" dirty="0" err="1" smtClean="0"/>
              <a:t>Nichts</a:t>
            </a:r>
            <a:r>
              <a:rPr lang="en-US" i="1" dirty="0" smtClean="0"/>
              <a:t> </a:t>
            </a:r>
            <a:r>
              <a:rPr lang="en-US" i="1" dirty="0" err="1" smtClean="0"/>
              <a:t>selbst</a:t>
            </a:r>
            <a:r>
              <a:rPr lang="en-US" i="1" dirty="0" smtClean="0"/>
              <a:t> </a:t>
            </a:r>
            <a:r>
              <a:rPr lang="en-US" i="1" dirty="0" err="1" smtClean="0"/>
              <a:t>nichtet</a:t>
            </a:r>
            <a:r>
              <a:rPr lang="en-US" dirty="0" smtClean="0"/>
              <a:t>”</a:t>
            </a:r>
          </a:p>
          <a:p>
            <a:pPr lvl="1"/>
            <a:r>
              <a:rPr lang="en-US" dirty="0" smtClean="0"/>
              <a:t>The problem for </a:t>
            </a:r>
            <a:r>
              <a:rPr lang="en-US" dirty="0" err="1" smtClean="0"/>
              <a:t>Carnap</a:t>
            </a:r>
            <a:r>
              <a:rPr lang="en-US" dirty="0" smtClean="0"/>
              <a:t>: how can you tell that the new terms have no meaning?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18</a:t>
            </a:fld>
            <a:endParaRPr lang="en-US"/>
          </a:p>
        </p:txBody>
      </p:sp>
    </p:spTree>
    <p:extLst>
      <p:ext uri="{BB962C8B-B14F-4D97-AF65-F5344CB8AC3E}">
        <p14:creationId xmlns:p14="http://schemas.microsoft.com/office/powerpoint/2010/main" val="3378410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he use the new term?</a:t>
            </a:r>
            <a:endParaRPr lang="en-US" dirty="0"/>
          </a:p>
        </p:txBody>
      </p:sp>
      <p:sp>
        <p:nvSpPr>
          <p:cNvPr id="3" name="Content Placeholder 2"/>
          <p:cNvSpPr>
            <a:spLocks noGrp="1"/>
          </p:cNvSpPr>
          <p:nvPr>
            <p:ph idx="1"/>
          </p:nvPr>
        </p:nvSpPr>
        <p:spPr/>
        <p:txBody>
          <a:bodyPr>
            <a:normAutofit/>
          </a:bodyPr>
          <a:lstStyle/>
          <a:p>
            <a:r>
              <a:rPr lang="en-US" dirty="0" smtClean="0"/>
              <a:t>According to </a:t>
            </a:r>
            <a:r>
              <a:rPr lang="en-US" dirty="0" err="1" smtClean="0"/>
              <a:t>Carnap</a:t>
            </a:r>
            <a:r>
              <a:rPr lang="en-US" dirty="0" smtClean="0"/>
              <a:t> terms are meaningful </a:t>
            </a:r>
          </a:p>
          <a:p>
            <a:pPr lvl="1"/>
            <a:r>
              <a:rPr lang="en-US" dirty="0" smtClean="0"/>
              <a:t>if the applications that speakers regard as correct </a:t>
            </a:r>
          </a:p>
          <a:p>
            <a:pPr lvl="1"/>
            <a:r>
              <a:rPr lang="en-US" dirty="0" smtClean="0"/>
              <a:t>can be specified in testable conditions of application</a:t>
            </a:r>
          </a:p>
          <a:p>
            <a:r>
              <a:rPr lang="en-US" dirty="0" smtClean="0"/>
              <a:t>I.e., the meaningfulness of the term consists in its use</a:t>
            </a:r>
          </a:p>
          <a:p>
            <a:pPr lvl="1"/>
            <a:r>
              <a:rPr lang="en-US" dirty="0" smtClean="0"/>
              <a:t>But </a:t>
            </a:r>
            <a:r>
              <a:rPr lang="en-US" dirty="0" err="1" smtClean="0"/>
              <a:t>Carnap</a:t>
            </a:r>
            <a:r>
              <a:rPr lang="en-US" dirty="0" smtClean="0"/>
              <a:t> fails to investigate Heidegger’s use of these words</a:t>
            </a:r>
          </a:p>
          <a:p>
            <a:pPr lvl="1"/>
            <a:r>
              <a:rPr lang="en-US" dirty="0" err="1" smtClean="0"/>
              <a:t>Carma</a:t>
            </a:r>
            <a:r>
              <a:rPr lang="en-US" dirty="0" smtClean="0"/>
              <a:t>[ recognizes the possibility of the new meaning for </a:t>
            </a:r>
            <a:r>
              <a:rPr lang="en-US" i="1" dirty="0"/>
              <a:t>d</a:t>
            </a:r>
            <a:r>
              <a:rPr lang="en-US" i="1" dirty="0" smtClean="0"/>
              <a:t>as </a:t>
            </a:r>
            <a:r>
              <a:rPr lang="en-US" i="1" dirty="0" err="1" smtClean="0"/>
              <a:t>Nichts</a:t>
            </a:r>
            <a:r>
              <a:rPr lang="en-US" i="1" dirty="0" smtClean="0"/>
              <a:t> </a:t>
            </a:r>
            <a:r>
              <a:rPr lang="en-US" dirty="0" smtClean="0"/>
              <a:t>or </a:t>
            </a:r>
            <a:r>
              <a:rPr lang="en-US" i="1" dirty="0" err="1" smtClean="0"/>
              <a:t>nichtet</a:t>
            </a:r>
            <a:r>
              <a:rPr lang="en-US" dirty="0" smtClean="0"/>
              <a:t>, </a:t>
            </a:r>
          </a:p>
          <a:p>
            <a:pPr lvl="1"/>
            <a:r>
              <a:rPr lang="en-US" dirty="0" smtClean="0"/>
              <a:t>but argues from another quotation that even for Heidegger they only refer to the logical particle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19</a:t>
            </a:fld>
            <a:endParaRPr lang="en-US"/>
          </a:p>
        </p:txBody>
      </p:sp>
    </p:spTree>
    <p:extLst>
      <p:ext uri="{BB962C8B-B14F-4D97-AF65-F5344CB8AC3E}">
        <p14:creationId xmlns:p14="http://schemas.microsoft.com/office/powerpoint/2010/main" val="3066987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emptiness of metaphysics</a:t>
            </a:r>
            <a:endParaRPr lang="en-US" dirty="0"/>
          </a:p>
        </p:txBody>
      </p:sp>
      <p:sp>
        <p:nvSpPr>
          <p:cNvPr id="3" name="Content Placeholder 2"/>
          <p:cNvSpPr>
            <a:spLocks noGrp="1"/>
          </p:cNvSpPr>
          <p:nvPr>
            <p:ph idx="1"/>
          </p:nvPr>
        </p:nvSpPr>
        <p:spPr/>
        <p:txBody>
          <a:bodyPr/>
          <a:lstStyle/>
          <a:p>
            <a:r>
              <a:rPr lang="en-US" dirty="0" err="1" smtClean="0"/>
              <a:t>Carnap’s</a:t>
            </a:r>
            <a:r>
              <a:rPr lang="en-US" dirty="0" smtClean="0"/>
              <a:t> 1932 essay: “The Elimination of Metaphysics through Logical Analysis of Language”</a:t>
            </a:r>
          </a:p>
          <a:p>
            <a:pPr lvl="1"/>
            <a:r>
              <a:rPr lang="en-US" dirty="0" smtClean="0"/>
              <a:t>Typifies the traditional antagonism between analytic and Continental philosophy</a:t>
            </a:r>
          </a:p>
          <a:p>
            <a:pPr lvl="1"/>
            <a:r>
              <a:rPr lang="en-US" dirty="0" smtClean="0"/>
              <a:t>Ambitious goal: to show the emptiness of metaphysics from Plato to Hegel—</a:t>
            </a:r>
          </a:p>
          <a:p>
            <a:r>
              <a:rPr lang="en-US" dirty="0" smtClean="0"/>
              <a:t>but especially focusing on Heidegger, </a:t>
            </a:r>
          </a:p>
          <a:p>
            <a:pPr lvl="1"/>
            <a:r>
              <a:rPr lang="en-US" dirty="0" smtClean="0"/>
              <a:t>the leader of “that metaphysical school which at present exerts the strongest influence in Germany”</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a:t>
            </a:fld>
            <a:endParaRPr lang="en-US"/>
          </a:p>
        </p:txBody>
      </p:sp>
    </p:spTree>
    <p:extLst>
      <p:ext uri="{BB962C8B-B14F-4D97-AF65-F5344CB8AC3E}">
        <p14:creationId xmlns:p14="http://schemas.microsoft.com/office/powerpoint/2010/main" val="3903323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Heidegger himself says it’s a logical particle</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Carnap</a:t>
            </a:r>
            <a:r>
              <a:rPr lang="en-US" dirty="0" smtClean="0"/>
              <a:t> cites Heidegger:</a:t>
            </a:r>
          </a:p>
          <a:p>
            <a:pPr lvl="1"/>
            <a:r>
              <a:rPr lang="en-US" dirty="0" smtClean="0"/>
              <a:t>“What is to be investigated is </a:t>
            </a:r>
          </a:p>
          <a:p>
            <a:pPr lvl="1"/>
            <a:r>
              <a:rPr lang="en-US" dirty="0" smtClean="0"/>
              <a:t>beings only and—nothing else; </a:t>
            </a:r>
          </a:p>
          <a:p>
            <a:pPr lvl="1"/>
            <a:r>
              <a:rPr lang="en-US" dirty="0" smtClean="0"/>
              <a:t>beings alone and further—nothing; </a:t>
            </a:r>
          </a:p>
          <a:p>
            <a:pPr lvl="1"/>
            <a:r>
              <a:rPr lang="en-US" dirty="0" smtClean="0"/>
              <a:t>solely beings, and beyond beings—nothing.”</a:t>
            </a:r>
          </a:p>
          <a:p>
            <a:r>
              <a:rPr lang="en-US" dirty="0" err="1" smtClean="0"/>
              <a:t>Carnap</a:t>
            </a:r>
            <a:r>
              <a:rPr lang="en-US" dirty="0" smtClean="0"/>
              <a:t> comments:</a:t>
            </a:r>
          </a:p>
          <a:p>
            <a:pPr lvl="1"/>
            <a:r>
              <a:rPr lang="en-US" dirty="0" smtClean="0"/>
              <a:t>“the combination of ‘only’ and ‘nothing else’ shows unmistakably that the word ‘nothing’ here has the usual meaning of a logical particle that serves for the formulation of a negative existential statement. </a:t>
            </a:r>
          </a:p>
          <a:p>
            <a:pPr lvl="1"/>
            <a:r>
              <a:rPr lang="en-US" dirty="0" smtClean="0"/>
              <a:t>“This introduction of the word “nothing’ is immediately followed by the leading question of the treatise: ‘What about this Nothing?’”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20</a:t>
            </a:fld>
            <a:endParaRPr lang="en-US"/>
          </a:p>
        </p:txBody>
      </p:sp>
    </p:spTree>
    <p:extLst>
      <p:ext uri="{BB962C8B-B14F-4D97-AF65-F5344CB8AC3E}">
        <p14:creationId xmlns:p14="http://schemas.microsoft.com/office/powerpoint/2010/main" val="1436431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principle of charity</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Carnap</a:t>
            </a:r>
            <a:r>
              <a:rPr lang="en-US" dirty="0" smtClean="0"/>
              <a:t> assumes </a:t>
            </a:r>
          </a:p>
          <a:p>
            <a:pPr lvl="1"/>
            <a:r>
              <a:rPr lang="en-US" dirty="0" smtClean="0"/>
              <a:t>that because a sign has one meaning in one context, it must have the same meaning in another</a:t>
            </a:r>
          </a:p>
          <a:p>
            <a:r>
              <a:rPr lang="en-US" dirty="0" smtClean="0"/>
              <a:t>The principle of charity in interpretation: </a:t>
            </a:r>
          </a:p>
          <a:p>
            <a:pPr lvl="1"/>
            <a:r>
              <a:rPr lang="en-US" dirty="0" smtClean="0"/>
              <a:t>interpret each occurrence of a word-sign in the way that makes the most sense of its occurrence.</a:t>
            </a:r>
          </a:p>
          <a:p>
            <a:r>
              <a:rPr lang="en-US" dirty="0" smtClean="0"/>
              <a:t>Heidegger provides cues for this difference </a:t>
            </a:r>
          </a:p>
          <a:p>
            <a:pPr lvl="1"/>
            <a:r>
              <a:rPr lang="en-US" dirty="0" smtClean="0"/>
              <a:t>with the definite article “das” and differences of capitalization</a:t>
            </a:r>
          </a:p>
          <a:p>
            <a:r>
              <a:rPr lang="en-US" dirty="0" smtClean="0">
                <a:sym typeface="Wingdings" panose="05000000000000000000" pitchFamily="2" charset="2"/>
              </a:rPr>
              <a:t></a:t>
            </a:r>
            <a:r>
              <a:rPr lang="en-US" dirty="0" smtClean="0"/>
              <a:t>It’s </a:t>
            </a:r>
            <a:r>
              <a:rPr lang="en-US" dirty="0" err="1" smtClean="0"/>
              <a:t>Carnap’s</a:t>
            </a:r>
            <a:r>
              <a:rPr lang="en-US" dirty="0" smtClean="0"/>
              <a:t> interpretation that turns Heidegger’s words into nonsense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21</a:t>
            </a:fld>
            <a:endParaRPr lang="en-US"/>
          </a:p>
        </p:txBody>
      </p:sp>
    </p:spTree>
    <p:extLst>
      <p:ext uri="{BB962C8B-B14F-4D97-AF65-F5344CB8AC3E}">
        <p14:creationId xmlns:p14="http://schemas.microsoft.com/office/powerpoint/2010/main" val="4124177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Perhaps Heidegger is equating the two different items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are two possibilities:</a:t>
            </a:r>
          </a:p>
          <a:p>
            <a:r>
              <a:rPr lang="en-US" dirty="0" smtClean="0"/>
              <a:t>1) Perhaps Heidegger is really making this identity of the logical particle with the substantive</a:t>
            </a:r>
          </a:p>
          <a:p>
            <a:pPr lvl="1"/>
            <a:r>
              <a:rPr lang="en-US" dirty="0"/>
              <a:t>w</a:t>
            </a:r>
            <a:r>
              <a:rPr lang="en-US" dirty="0" smtClean="0"/>
              <a:t>hen he writes: “solely beings, and beyond that—nothing.” and then goes on to ask “What about </a:t>
            </a:r>
            <a:r>
              <a:rPr lang="en-US" i="1" dirty="0" smtClean="0"/>
              <a:t>this</a:t>
            </a:r>
            <a:r>
              <a:rPr lang="en-US" dirty="0" smtClean="0"/>
              <a:t> Nothing?” – i.e., the nothing of the logical particle in the previous sentences, </a:t>
            </a:r>
          </a:p>
          <a:p>
            <a:pPr lvl="1"/>
            <a:r>
              <a:rPr lang="en-US" dirty="0" smtClean="0"/>
              <a:t>where nothing is used in the usual way of negating existence</a:t>
            </a:r>
          </a:p>
          <a:p>
            <a:r>
              <a:rPr lang="en-US" dirty="0" smtClean="0"/>
              <a:t>And so his sentences are a meaningless combination of words, pseudo-propositions </a:t>
            </a:r>
          </a:p>
          <a:p>
            <a:r>
              <a:rPr lang="en-US" dirty="0" smtClean="0"/>
              <a:t>2) There is a meaningful explanation of Heidegger’s combination</a:t>
            </a:r>
          </a:p>
          <a:p>
            <a:pPr lvl="1"/>
            <a:r>
              <a:rPr lang="en-US" dirty="0" smtClean="0"/>
              <a:t>And if we are charitable we will look for an explanation that is meaningful</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22</a:t>
            </a:fld>
            <a:endParaRPr lang="en-US"/>
          </a:p>
        </p:txBody>
      </p:sp>
    </p:spTree>
    <p:extLst>
      <p:ext uri="{BB962C8B-B14F-4D97-AF65-F5344CB8AC3E}">
        <p14:creationId xmlns:p14="http://schemas.microsoft.com/office/powerpoint/2010/main" val="3399376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Dissolution of logic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what convinces </a:t>
            </a:r>
            <a:r>
              <a:rPr lang="en-US" dirty="0" err="1" smtClean="0"/>
              <a:t>Carnap</a:t>
            </a:r>
            <a:r>
              <a:rPr lang="en-US" dirty="0" smtClean="0"/>
              <a:t> that his interpretation is correct is another passage in which Heidegger seems to disavow logic”</a:t>
            </a:r>
          </a:p>
          <a:p>
            <a:pPr lvl="1"/>
            <a:r>
              <a:rPr lang="en-US" dirty="0" smtClean="0"/>
              <a:t>“Question and answer in regard to the Nothing are equally absurd in themselves…. The fundamental rule of thinking commonly appealed to, the law of prohibited contradiction, general ‘logic,’ destroys this question….</a:t>
            </a:r>
          </a:p>
          <a:p>
            <a:pPr lvl="1"/>
            <a:r>
              <a:rPr lang="en-US" dirty="0" smtClean="0"/>
              <a:t>“If the power of the understanding in the field of questions concerning Nothing and Being is broken, then the fate of the sovereignty of ‘logic’ within philosophy is thereby decided as well. The very idea of ‘logic’ dissolves in the whirl of a more basic questioning….</a:t>
            </a:r>
          </a:p>
          <a:p>
            <a:pPr lvl="1"/>
            <a:r>
              <a:rPr lang="en-US" dirty="0" smtClean="0"/>
              <a:t>“The alleged superiority of science becomes ridiculous if it does not take the Nothing seriously.”</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23</a:t>
            </a:fld>
            <a:endParaRPr lang="en-US"/>
          </a:p>
        </p:txBody>
      </p:sp>
    </p:spTree>
    <p:extLst>
      <p:ext uri="{BB962C8B-B14F-4D97-AF65-F5344CB8AC3E}">
        <p14:creationId xmlns:p14="http://schemas.microsoft.com/office/powerpoint/2010/main" val="3512319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Confirming his thesis</a:t>
            </a:r>
            <a:endParaRPr lang="en-US" dirty="0"/>
          </a:p>
        </p:txBody>
      </p:sp>
      <p:sp>
        <p:nvSpPr>
          <p:cNvPr id="3" name="Content Placeholder 2"/>
          <p:cNvSpPr>
            <a:spLocks noGrp="1"/>
          </p:cNvSpPr>
          <p:nvPr>
            <p:ph idx="1"/>
          </p:nvPr>
        </p:nvSpPr>
        <p:spPr/>
        <p:txBody>
          <a:bodyPr>
            <a:normAutofit/>
          </a:bodyPr>
          <a:lstStyle/>
          <a:p>
            <a:r>
              <a:rPr lang="en-US" dirty="0" err="1" smtClean="0"/>
              <a:t>Carnap</a:t>
            </a:r>
            <a:r>
              <a:rPr lang="en-US" dirty="0" smtClean="0"/>
              <a:t> comments:</a:t>
            </a:r>
          </a:p>
          <a:p>
            <a:pPr lvl="1"/>
            <a:r>
              <a:rPr lang="en-US" dirty="0" smtClean="0"/>
              <a:t>“Thus we find here a good confirmation of our thesis; a metaphysician himself here states that his questions and answers are irreconcilable with logic and the scientific way of thinking.”</a:t>
            </a:r>
          </a:p>
          <a:p>
            <a:r>
              <a:rPr lang="en-US" dirty="0" err="1" smtClean="0"/>
              <a:t>Carnap</a:t>
            </a:r>
            <a:r>
              <a:rPr lang="en-US" dirty="0" smtClean="0"/>
              <a:t> thus is relying on Heidegger’s own position regarding logic </a:t>
            </a:r>
          </a:p>
          <a:p>
            <a:pPr lvl="1"/>
            <a:r>
              <a:rPr lang="en-US" dirty="0" smtClean="0"/>
              <a:t>to excuse his failure to seek a charitable explanation of the apparent violation of logical syntax</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24</a:t>
            </a:fld>
            <a:endParaRPr lang="en-US"/>
          </a:p>
        </p:txBody>
      </p:sp>
    </p:spTree>
    <p:extLst>
      <p:ext uri="{BB962C8B-B14F-4D97-AF65-F5344CB8AC3E}">
        <p14:creationId xmlns:p14="http://schemas.microsoft.com/office/powerpoint/2010/main" val="3990189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t>
            </a:r>
            <a:r>
              <a:rPr lang="en-US" dirty="0" err="1" smtClean="0"/>
              <a:t>Carnap’s</a:t>
            </a:r>
            <a:r>
              <a:rPr lang="en-US" dirty="0" smtClean="0"/>
              <a:t> diagnosis</a:t>
            </a:r>
            <a:endParaRPr lang="en-US" dirty="0"/>
          </a:p>
        </p:txBody>
      </p:sp>
      <p:sp>
        <p:nvSpPr>
          <p:cNvPr id="3" name="Content Placeholder 2"/>
          <p:cNvSpPr>
            <a:spLocks noGrp="1"/>
          </p:cNvSpPr>
          <p:nvPr>
            <p:ph idx="1"/>
          </p:nvPr>
        </p:nvSpPr>
        <p:spPr/>
        <p:txBody>
          <a:bodyPr>
            <a:normAutofit/>
          </a:bodyPr>
          <a:lstStyle/>
          <a:p>
            <a:r>
              <a:rPr lang="en-US" dirty="0" smtClean="0"/>
              <a:t>Three problems with </a:t>
            </a:r>
            <a:r>
              <a:rPr lang="en-US" dirty="0" err="1" smtClean="0"/>
              <a:t>Carnap’s</a:t>
            </a:r>
            <a:r>
              <a:rPr lang="en-US" dirty="0" smtClean="0"/>
              <a:t> diagnosis of Heidegger’s apparent violation of logical syntax:</a:t>
            </a:r>
          </a:p>
          <a:p>
            <a:r>
              <a:rPr lang="en-US" dirty="0" smtClean="0"/>
              <a:t>1) </a:t>
            </a:r>
            <a:r>
              <a:rPr lang="en-US" dirty="0" err="1" smtClean="0"/>
              <a:t>Carnap’s</a:t>
            </a:r>
            <a:r>
              <a:rPr lang="en-US" dirty="0" smtClean="0"/>
              <a:t> theory of logical syntax plays no role in exposing the meaninglessness of Heidegger’s statements</a:t>
            </a:r>
          </a:p>
          <a:p>
            <a:pPr lvl="1"/>
            <a:r>
              <a:rPr lang="en-US" dirty="0" smtClean="0"/>
              <a:t>Heidegger’s statements on the Nothing are clearly meant to be paradoxical</a:t>
            </a:r>
          </a:p>
          <a:p>
            <a:pPr lvl="1"/>
            <a:r>
              <a:rPr lang="en-US" dirty="0" smtClean="0"/>
              <a:t>Heidegger himself notes their illogicality</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25</a:t>
            </a:fld>
            <a:endParaRPr lang="en-US"/>
          </a:p>
        </p:txBody>
      </p:sp>
    </p:spTree>
    <p:extLst>
      <p:ext uri="{BB962C8B-B14F-4D97-AF65-F5344CB8AC3E}">
        <p14:creationId xmlns:p14="http://schemas.microsoft.com/office/powerpoint/2010/main" val="3149657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err="1" smtClean="0"/>
              <a:t>Carnap</a:t>
            </a:r>
            <a:r>
              <a:rPr lang="en-US" dirty="0" smtClean="0"/>
              <a:t> needs Heidegger</a:t>
            </a:r>
            <a:endParaRPr lang="en-US" dirty="0"/>
          </a:p>
        </p:txBody>
      </p:sp>
      <p:sp>
        <p:nvSpPr>
          <p:cNvPr id="3" name="Content Placeholder 2"/>
          <p:cNvSpPr>
            <a:spLocks noGrp="1"/>
          </p:cNvSpPr>
          <p:nvPr>
            <p:ph idx="1"/>
          </p:nvPr>
        </p:nvSpPr>
        <p:spPr/>
        <p:txBody>
          <a:bodyPr>
            <a:normAutofit lnSpcReduction="10000"/>
          </a:bodyPr>
          <a:lstStyle/>
          <a:p>
            <a:r>
              <a:rPr lang="en-US" dirty="0"/>
              <a:t>2) </a:t>
            </a:r>
            <a:r>
              <a:rPr lang="en-US" dirty="0" err="1"/>
              <a:t>Carnap</a:t>
            </a:r>
            <a:r>
              <a:rPr lang="en-US" dirty="0"/>
              <a:t> </a:t>
            </a:r>
            <a:r>
              <a:rPr lang="en-US" i="1" dirty="0"/>
              <a:t>needs</a:t>
            </a:r>
            <a:r>
              <a:rPr lang="en-US" dirty="0"/>
              <a:t> someone like Heidegger </a:t>
            </a:r>
            <a:endParaRPr lang="en-US" dirty="0" smtClean="0"/>
          </a:p>
          <a:p>
            <a:pPr lvl="1"/>
            <a:r>
              <a:rPr lang="en-US" dirty="0" smtClean="0"/>
              <a:t>who </a:t>
            </a:r>
            <a:r>
              <a:rPr lang="en-US" dirty="0"/>
              <a:t>confesses to apparent counter-logical utterances to make his case against metaphysicians</a:t>
            </a:r>
          </a:p>
          <a:p>
            <a:r>
              <a:rPr lang="en-US" dirty="0"/>
              <a:t>Otherwise we will always suspect </a:t>
            </a:r>
            <a:endParaRPr lang="en-US" dirty="0" smtClean="0"/>
          </a:p>
          <a:p>
            <a:pPr lvl="1"/>
            <a:r>
              <a:rPr lang="en-US" dirty="0" smtClean="0"/>
              <a:t>that </a:t>
            </a:r>
            <a:r>
              <a:rPr lang="en-US" dirty="0"/>
              <a:t>it is </a:t>
            </a:r>
            <a:r>
              <a:rPr lang="en-US" dirty="0" err="1"/>
              <a:t>Carnap’s</a:t>
            </a:r>
            <a:r>
              <a:rPr lang="en-US" dirty="0"/>
              <a:t> interpretation that  is wrong, and not the metaphysics he interprets</a:t>
            </a:r>
          </a:p>
          <a:p>
            <a:r>
              <a:rPr lang="en-US" dirty="0"/>
              <a:t>or at most we might say </a:t>
            </a:r>
            <a:endParaRPr lang="en-US" dirty="0" smtClean="0"/>
          </a:p>
          <a:p>
            <a:pPr lvl="1"/>
            <a:r>
              <a:rPr lang="en-US" dirty="0" smtClean="0"/>
              <a:t>that the metaphysicians </a:t>
            </a:r>
            <a:r>
              <a:rPr lang="en-US" dirty="0"/>
              <a:t>are using words in unspecified and unclear ways, </a:t>
            </a:r>
            <a:endParaRPr lang="en-US" dirty="0" smtClean="0"/>
          </a:p>
          <a:p>
            <a:pPr lvl="1"/>
            <a:r>
              <a:rPr lang="en-US" dirty="0" smtClean="0"/>
              <a:t>but </a:t>
            </a:r>
            <a:r>
              <a:rPr lang="en-US" dirty="0"/>
              <a:t>some sense </a:t>
            </a:r>
            <a:r>
              <a:rPr lang="en-US" i="1" dirty="0"/>
              <a:t>could</a:t>
            </a:r>
            <a:r>
              <a:rPr lang="en-US" dirty="0"/>
              <a:t> be made of them </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26</a:t>
            </a:fld>
            <a:endParaRPr lang="en-US"/>
          </a:p>
        </p:txBody>
      </p:sp>
    </p:spTree>
    <p:extLst>
      <p:ext uri="{BB962C8B-B14F-4D97-AF65-F5344CB8AC3E}">
        <p14:creationId xmlns:p14="http://schemas.microsoft.com/office/powerpoint/2010/main" val="1399944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sees the problem, but does not give up his metaphysics</a:t>
            </a:r>
            <a:endParaRPr lang="en-US" dirty="0"/>
          </a:p>
        </p:txBody>
      </p:sp>
      <p:sp>
        <p:nvSpPr>
          <p:cNvPr id="3" name="Content Placeholder 2"/>
          <p:cNvSpPr>
            <a:spLocks noGrp="1"/>
          </p:cNvSpPr>
          <p:nvPr>
            <p:ph idx="1"/>
          </p:nvPr>
        </p:nvSpPr>
        <p:spPr/>
        <p:txBody>
          <a:bodyPr>
            <a:normAutofit lnSpcReduction="10000"/>
          </a:bodyPr>
          <a:lstStyle/>
          <a:p>
            <a:r>
              <a:rPr lang="en-US" dirty="0" smtClean="0"/>
              <a:t>3) </a:t>
            </a:r>
            <a:r>
              <a:rPr lang="en-US" dirty="0" err="1" smtClean="0"/>
              <a:t>Carnap</a:t>
            </a:r>
            <a:r>
              <a:rPr lang="en-US" dirty="0" smtClean="0"/>
              <a:t> thinks that once metaphysicians see that their statements violate logical syntax</a:t>
            </a:r>
          </a:p>
          <a:p>
            <a:pPr lvl="1"/>
            <a:r>
              <a:rPr lang="en-US" dirty="0"/>
              <a:t>t</a:t>
            </a:r>
            <a:r>
              <a:rPr lang="en-US" dirty="0" smtClean="0"/>
              <a:t>hey will give them up</a:t>
            </a:r>
          </a:p>
          <a:p>
            <a:r>
              <a:rPr lang="en-US" dirty="0" smtClean="0"/>
              <a:t>But Heidegger sees this and yet is not willing to do so</a:t>
            </a:r>
          </a:p>
          <a:p>
            <a:pPr lvl="1"/>
            <a:r>
              <a:rPr lang="en-US" dirty="0" smtClean="0"/>
              <a:t>He propounds a metaphysics that he recognizes to be logically problematic</a:t>
            </a:r>
          </a:p>
          <a:p>
            <a:r>
              <a:rPr lang="en-US" dirty="0" smtClean="0"/>
              <a:t>To understand why Heidegger comes to this, we must examine the doctrines of </a:t>
            </a:r>
            <a:r>
              <a:rPr lang="en-US" i="1" dirty="0" smtClean="0"/>
              <a:t>Being and Time</a:t>
            </a:r>
          </a:p>
          <a:p>
            <a:pPr lvl="1"/>
            <a:r>
              <a:rPr lang="en-US" dirty="0"/>
              <a:t>t</a:t>
            </a:r>
            <a:r>
              <a:rPr lang="en-US" dirty="0" smtClean="0"/>
              <a:t>hat demand this trespass against logic in order to be communicated</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27</a:t>
            </a:fld>
            <a:endParaRPr lang="en-US"/>
          </a:p>
        </p:txBody>
      </p:sp>
    </p:spTree>
    <p:extLst>
      <p:ext uri="{BB962C8B-B14F-4D97-AF65-F5344CB8AC3E}">
        <p14:creationId xmlns:p14="http://schemas.microsoft.com/office/powerpoint/2010/main" val="1643165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still don’t have a clue</a:t>
            </a:r>
            <a:endParaRPr lang="en-US" dirty="0"/>
          </a:p>
        </p:txBody>
      </p:sp>
      <p:sp>
        <p:nvSpPr>
          <p:cNvPr id="3" name="Content Placeholder 2"/>
          <p:cNvSpPr>
            <a:spLocks noGrp="1"/>
          </p:cNvSpPr>
          <p:nvPr>
            <p:ph idx="1"/>
          </p:nvPr>
        </p:nvSpPr>
        <p:spPr/>
        <p:txBody>
          <a:bodyPr>
            <a:normAutofit fontScale="92500"/>
          </a:bodyPr>
          <a:lstStyle/>
          <a:p>
            <a:r>
              <a:rPr lang="en-US" dirty="0" smtClean="0"/>
              <a:t>We still have no clue as to what Heidegger’s claims involving the Nothing mean</a:t>
            </a:r>
          </a:p>
          <a:p>
            <a:pPr lvl="1"/>
            <a:r>
              <a:rPr lang="en-US" dirty="0"/>
              <a:t>w</a:t>
            </a:r>
            <a:r>
              <a:rPr lang="en-US" dirty="0" smtClean="0"/>
              <a:t>ords that are fraught with angst and so revelatory of being</a:t>
            </a:r>
          </a:p>
          <a:p>
            <a:r>
              <a:rPr lang="en-US" dirty="0" smtClean="0"/>
              <a:t>The goal of </a:t>
            </a:r>
            <a:r>
              <a:rPr lang="en-US" i="1" dirty="0" smtClean="0"/>
              <a:t>Being and Time</a:t>
            </a:r>
            <a:r>
              <a:rPr lang="en-US" dirty="0" smtClean="0"/>
              <a:t>: to recover a relationship with being (</a:t>
            </a:r>
            <a:r>
              <a:rPr lang="en-US" i="1" dirty="0" smtClean="0"/>
              <a:t>das Sein</a:t>
            </a:r>
            <a:r>
              <a:rPr lang="en-US" dirty="0" smtClean="0"/>
              <a:t>) </a:t>
            </a:r>
          </a:p>
          <a:p>
            <a:pPr lvl="1"/>
            <a:r>
              <a:rPr lang="en-US" dirty="0"/>
              <a:t>t</a:t>
            </a:r>
            <a:r>
              <a:rPr lang="en-US" dirty="0" smtClean="0"/>
              <a:t>hat has been systematically covered up in the history of philosophy</a:t>
            </a:r>
          </a:p>
          <a:p>
            <a:r>
              <a:rPr lang="en-US" dirty="0" smtClean="0"/>
              <a:t>It is impossible to give a </a:t>
            </a:r>
            <a:r>
              <a:rPr lang="en-US" i="1" dirty="0" smtClean="0"/>
              <a:t>definition</a:t>
            </a:r>
            <a:r>
              <a:rPr lang="en-US" dirty="0" smtClean="0"/>
              <a:t> of this “being”</a:t>
            </a:r>
          </a:p>
          <a:p>
            <a:pPr lvl="1"/>
            <a:r>
              <a:rPr lang="en-US" dirty="0" smtClean="0"/>
              <a:t>But we can approximate to it by marking “the ontological difference” </a:t>
            </a:r>
          </a:p>
          <a:p>
            <a:pPr lvl="1"/>
            <a:r>
              <a:rPr lang="en-US" dirty="0" smtClean="0"/>
              <a:t>between being and beings or entities (</a:t>
            </a:r>
            <a:r>
              <a:rPr lang="en-US" i="1" dirty="0" smtClean="0"/>
              <a:t>das </a:t>
            </a:r>
            <a:r>
              <a:rPr lang="en-US" i="1" dirty="0" err="1" smtClean="0"/>
              <a:t>Seiende</a:t>
            </a:r>
            <a:r>
              <a:rPr lang="en-US" dirty="0" smtClean="0"/>
              <a: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28</a:t>
            </a:fld>
            <a:endParaRPr lang="en-US"/>
          </a:p>
        </p:txBody>
      </p:sp>
    </p:spTree>
    <p:extLst>
      <p:ext uri="{BB962C8B-B14F-4D97-AF65-F5344CB8AC3E}">
        <p14:creationId xmlns:p14="http://schemas.microsoft.com/office/powerpoint/2010/main" val="13667036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and beings</a:t>
            </a:r>
            <a:endParaRPr lang="en-US" dirty="0"/>
          </a:p>
        </p:txBody>
      </p:sp>
      <p:sp>
        <p:nvSpPr>
          <p:cNvPr id="3" name="Content Placeholder 2"/>
          <p:cNvSpPr>
            <a:spLocks noGrp="1"/>
          </p:cNvSpPr>
          <p:nvPr>
            <p:ph idx="1"/>
          </p:nvPr>
        </p:nvSpPr>
        <p:spPr/>
        <p:txBody>
          <a:bodyPr/>
          <a:lstStyle/>
          <a:p>
            <a:r>
              <a:rPr lang="en-US" dirty="0" smtClean="0"/>
              <a:t>“Beings”: a label applying to anything we might encounter</a:t>
            </a:r>
          </a:p>
          <a:p>
            <a:pPr lvl="1"/>
            <a:r>
              <a:rPr lang="en-US" dirty="0"/>
              <a:t>p</a:t>
            </a:r>
            <a:r>
              <a:rPr lang="en-US" dirty="0" smtClean="0"/>
              <a:t>hysical objects, tools, human beings, institutions, etc. </a:t>
            </a:r>
          </a:p>
          <a:p>
            <a:pPr lvl="1"/>
            <a:r>
              <a:rPr lang="en-US" dirty="0" smtClean="0"/>
              <a:t>Concerns regarding such entities, Heidegger terms “</a:t>
            </a:r>
            <a:r>
              <a:rPr lang="en-US" dirty="0" err="1" smtClean="0"/>
              <a:t>ontical</a:t>
            </a:r>
            <a:r>
              <a:rPr lang="en-US" dirty="0" smtClean="0"/>
              <a:t>”</a:t>
            </a:r>
          </a:p>
          <a:p>
            <a:r>
              <a:rPr lang="en-US" dirty="0" smtClean="0"/>
              <a:t>“Being”: what it is that beings possess that allows them to be</a:t>
            </a:r>
          </a:p>
          <a:p>
            <a:pPr lvl="1"/>
            <a:r>
              <a:rPr lang="en-US" dirty="0" smtClean="0"/>
              <a:t>Concern with this, Heidegger terms “ontological”</a:t>
            </a:r>
          </a:p>
          <a:p>
            <a:r>
              <a:rPr lang="en-US" dirty="0" smtClean="0"/>
              <a:t>Hence: “The being of beings ‘is’ not itself a being</a:t>
            </a:r>
            <a:r>
              <a:rPr lang="en-US" dirty="0" smtClean="0"/>
              <a:t>.”</a:t>
            </a:r>
          </a:p>
          <a:p>
            <a:pPr lvl="1"/>
            <a:r>
              <a:rPr lang="en-US" dirty="0" smtClean="0"/>
              <a:t>Hence it is “the No-thing”</a:t>
            </a:r>
            <a:endParaRPr lang="en-US" dirty="0" smtClean="0"/>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29</a:t>
            </a:fld>
            <a:endParaRPr lang="en-US"/>
          </a:p>
        </p:txBody>
      </p:sp>
    </p:spTree>
    <p:extLst>
      <p:ext uri="{BB962C8B-B14F-4D97-AF65-F5344CB8AC3E}">
        <p14:creationId xmlns:p14="http://schemas.microsoft.com/office/powerpoint/2010/main" val="3554027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self-image of analytic philosophy</a:t>
            </a:r>
            <a:endParaRPr lang="en-US" dirty="0"/>
          </a:p>
        </p:txBody>
      </p:sp>
      <p:sp>
        <p:nvSpPr>
          <p:cNvPr id="3" name="Content Placeholder 2"/>
          <p:cNvSpPr>
            <a:spLocks noGrp="1"/>
          </p:cNvSpPr>
          <p:nvPr>
            <p:ph idx="1"/>
          </p:nvPr>
        </p:nvSpPr>
        <p:spPr/>
        <p:txBody>
          <a:bodyPr/>
          <a:lstStyle/>
          <a:p>
            <a:r>
              <a:rPr lang="en-US" dirty="0" smtClean="0"/>
              <a:t>Takes quotations from Heidegger’s inaugural lecture at the University of Freiburg in 1929, “What is Metaphysics?”</a:t>
            </a:r>
          </a:p>
          <a:p>
            <a:pPr lvl="1"/>
            <a:r>
              <a:rPr lang="en-US" dirty="0"/>
              <a:t>t</a:t>
            </a:r>
            <a:r>
              <a:rPr lang="en-US" dirty="0" smtClean="0"/>
              <a:t>o argue that they are “nonsense”</a:t>
            </a:r>
          </a:p>
          <a:p>
            <a:pPr lvl="1"/>
            <a:r>
              <a:rPr lang="en-US" dirty="0"/>
              <a:t>a</a:t>
            </a:r>
            <a:r>
              <a:rPr lang="en-US" dirty="0" smtClean="0"/>
              <a:t>s are all metaphysical statements</a:t>
            </a:r>
          </a:p>
          <a:p>
            <a:r>
              <a:rPr lang="en-US" dirty="0" err="1" smtClean="0"/>
              <a:t>Carnap’s</a:t>
            </a:r>
            <a:r>
              <a:rPr lang="en-US" dirty="0" smtClean="0"/>
              <a:t> over-all approach has largely shaped the image and self-image of analytic philosophy</a:t>
            </a:r>
          </a:p>
          <a:p>
            <a:pPr lvl="1"/>
            <a:r>
              <a:rPr lang="en-US" dirty="0" smtClean="0"/>
              <a:t>1) </a:t>
            </a:r>
            <a:r>
              <a:rPr lang="en-US" dirty="0"/>
              <a:t>w</a:t>
            </a:r>
            <a:r>
              <a:rPr lang="en-US" dirty="0" smtClean="0"/>
              <a:t>ith the essential tool being the discipline of formal logic</a:t>
            </a:r>
          </a:p>
          <a:p>
            <a:pPr lvl="2"/>
            <a:r>
              <a:rPr lang="en-US" dirty="0" smtClean="0"/>
              <a:t>Ignoring its strictures produces only intellectual fog</a:t>
            </a:r>
          </a:p>
          <a:p>
            <a:pPr lvl="1"/>
            <a:r>
              <a:rPr lang="en-US" dirty="0" smtClean="0"/>
              <a:t>2) Philosophy is modelled on the sciences</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a:t>
            </a:fld>
            <a:endParaRPr lang="en-US"/>
          </a:p>
        </p:txBody>
      </p:sp>
    </p:spTree>
    <p:extLst>
      <p:ext uri="{BB962C8B-B14F-4D97-AF65-F5344CB8AC3E}">
        <p14:creationId xmlns:p14="http://schemas.microsoft.com/office/powerpoint/2010/main" val="15246060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starting point of the enquiry</a:t>
            </a:r>
            <a:endParaRPr lang="en-US" dirty="0"/>
          </a:p>
        </p:txBody>
      </p:sp>
      <p:sp>
        <p:nvSpPr>
          <p:cNvPr id="3" name="Content Placeholder 2"/>
          <p:cNvSpPr>
            <a:spLocks noGrp="1"/>
          </p:cNvSpPr>
          <p:nvPr>
            <p:ph idx="1"/>
          </p:nvPr>
        </p:nvSpPr>
        <p:spPr/>
        <p:txBody>
          <a:bodyPr/>
          <a:lstStyle/>
          <a:p>
            <a:r>
              <a:rPr lang="en-US" dirty="0" smtClean="0"/>
              <a:t>In attending anew to being, human beings have a special role to play</a:t>
            </a:r>
          </a:p>
          <a:p>
            <a:pPr lvl="1"/>
            <a:r>
              <a:rPr lang="en-US" dirty="0" smtClean="0"/>
              <a:t>We are the ones enquiring</a:t>
            </a:r>
          </a:p>
          <a:p>
            <a:pPr lvl="1"/>
            <a:r>
              <a:rPr lang="en-US" dirty="0" smtClean="0"/>
              <a:t>And we have an understanding of being, which we display when we interact with beings</a:t>
            </a:r>
          </a:p>
          <a:p>
            <a:pPr lvl="2"/>
            <a:r>
              <a:rPr lang="en-US" dirty="0"/>
              <a:t>w</a:t>
            </a:r>
            <a:r>
              <a:rPr lang="en-US" dirty="0" smtClean="0"/>
              <a:t>hen we use a tool</a:t>
            </a:r>
          </a:p>
          <a:p>
            <a:pPr lvl="2"/>
            <a:r>
              <a:rPr lang="en-US" dirty="0"/>
              <a:t>o</a:t>
            </a:r>
            <a:r>
              <a:rPr lang="en-US" dirty="0" smtClean="0"/>
              <a:t>r perceive an object in our environment</a:t>
            </a:r>
          </a:p>
          <a:p>
            <a:r>
              <a:rPr lang="en-US" dirty="0" smtClean="0"/>
              <a:t>This understanding is typically inexplicit and confused</a:t>
            </a:r>
          </a:p>
          <a:p>
            <a:pPr lvl="1"/>
            <a:r>
              <a:rPr lang="en-US" dirty="0" smtClean="0"/>
              <a:t>But it supplies the starting point of the philosophical enquiry</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30</a:t>
            </a:fld>
            <a:endParaRPr lang="en-US"/>
          </a:p>
        </p:txBody>
      </p:sp>
    </p:spTree>
    <p:extLst>
      <p:ext uri="{BB962C8B-B14F-4D97-AF65-F5344CB8AC3E}">
        <p14:creationId xmlns:p14="http://schemas.microsoft.com/office/powerpoint/2010/main" val="990257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being, and totality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3 different kinds of being or different ways something can be</a:t>
            </a:r>
          </a:p>
          <a:p>
            <a:pPr lvl="1"/>
            <a:r>
              <a:rPr lang="en-US" dirty="0" smtClean="0"/>
              <a:t>Readiness-to-hand, the being of tools in use</a:t>
            </a:r>
          </a:p>
          <a:p>
            <a:pPr lvl="1"/>
            <a:r>
              <a:rPr lang="en-US" dirty="0" smtClean="0"/>
              <a:t>Presence-at-hand, the manner of being of things we encounter through more or less explicit theorizing</a:t>
            </a:r>
          </a:p>
          <a:p>
            <a:pPr lvl="1"/>
            <a:r>
              <a:rPr lang="en-US" dirty="0" smtClean="0"/>
              <a:t>And </a:t>
            </a:r>
            <a:r>
              <a:rPr lang="en-US" i="1" dirty="0" err="1" smtClean="0"/>
              <a:t>Dasein’s</a:t>
            </a:r>
            <a:r>
              <a:rPr lang="en-US" dirty="0" smtClean="0"/>
              <a:t> own kind of being</a:t>
            </a:r>
          </a:p>
          <a:p>
            <a:r>
              <a:rPr lang="en-US" dirty="0" smtClean="0"/>
              <a:t>To encounter a being in one of these senses is to locate it within a totality</a:t>
            </a:r>
          </a:p>
          <a:p>
            <a:pPr lvl="1"/>
            <a:r>
              <a:rPr lang="en-US" dirty="0" smtClean="0"/>
              <a:t>E.g., I grasp a hammer when I see and use it in relation to nails, lumber, blueprints … </a:t>
            </a:r>
          </a:p>
          <a:p>
            <a:pPr lvl="1"/>
            <a:r>
              <a:rPr lang="en-US" dirty="0"/>
              <a:t>e</a:t>
            </a:r>
            <a:r>
              <a:rPr lang="en-US" dirty="0" smtClean="0"/>
              <a:t>ach of which is what it is in relation to the others</a:t>
            </a:r>
          </a:p>
          <a:p>
            <a:pPr lvl="1"/>
            <a:r>
              <a:rPr lang="en-US" dirty="0" smtClean="0"/>
              <a:t>To understand anything within this nexus I have to understand, at least dimly, the nexus as a whole</a:t>
            </a:r>
          </a:p>
        </p:txBody>
      </p:sp>
      <p:sp>
        <p:nvSpPr>
          <p:cNvPr id="4" name="Slide Number Placeholder 3"/>
          <p:cNvSpPr>
            <a:spLocks noGrp="1"/>
          </p:cNvSpPr>
          <p:nvPr>
            <p:ph type="sldNum" sz="quarter" idx="12"/>
          </p:nvPr>
        </p:nvSpPr>
        <p:spPr/>
        <p:txBody>
          <a:bodyPr/>
          <a:lstStyle/>
          <a:p>
            <a:fld id="{1D0034F2-7B6E-436A-8329-67BE1731AC68}" type="slidenum">
              <a:rPr lang="en-US" smtClean="0"/>
              <a:t>31</a:t>
            </a:fld>
            <a:endParaRPr lang="en-US"/>
          </a:p>
        </p:txBody>
      </p:sp>
    </p:spTree>
    <p:extLst>
      <p:ext uri="{BB962C8B-B14F-4D97-AF65-F5344CB8AC3E}">
        <p14:creationId xmlns:p14="http://schemas.microsoft.com/office/powerpoint/2010/main" val="6721262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 </a:t>
            </a:r>
            <a:endParaRPr lang="en-US" dirty="0"/>
          </a:p>
        </p:txBody>
      </p:sp>
      <p:sp>
        <p:nvSpPr>
          <p:cNvPr id="3" name="Content Placeholder 2"/>
          <p:cNvSpPr>
            <a:spLocks noGrp="1"/>
          </p:cNvSpPr>
          <p:nvPr>
            <p:ph idx="1"/>
          </p:nvPr>
        </p:nvSpPr>
        <p:spPr/>
        <p:txBody>
          <a:bodyPr>
            <a:normAutofit/>
          </a:bodyPr>
          <a:lstStyle/>
          <a:p>
            <a:r>
              <a:rPr lang="en-US" dirty="0"/>
              <a:t>This is most obvious with the “for the sake of” structure of tools and their </a:t>
            </a:r>
            <a:r>
              <a:rPr lang="en-US" dirty="0" smtClean="0"/>
              <a:t>uses</a:t>
            </a:r>
          </a:p>
          <a:p>
            <a:pPr lvl="1"/>
            <a:r>
              <a:rPr lang="en-US" dirty="0" smtClean="0"/>
              <a:t>But is also true for the other kinds of beings</a:t>
            </a:r>
            <a:endParaRPr lang="en-US" dirty="0"/>
          </a:p>
          <a:p>
            <a:r>
              <a:rPr lang="en-US" dirty="0" smtClean="0"/>
              <a:t>The ultimate totality Heidegger calls “the world”</a:t>
            </a:r>
          </a:p>
          <a:p>
            <a:pPr lvl="1"/>
            <a:r>
              <a:rPr lang="en-US" dirty="0" smtClean="0"/>
              <a:t>The understanding of which is presupposed for the understanding of any particular entity</a:t>
            </a:r>
          </a:p>
          <a:p>
            <a:r>
              <a:rPr lang="en-US" dirty="0" smtClean="0"/>
              <a:t>Because the world is not itself an entity or thing</a:t>
            </a:r>
          </a:p>
          <a:p>
            <a:pPr lvl="1"/>
            <a:r>
              <a:rPr lang="en-US" dirty="0" smtClean="0"/>
              <a:t>Heidegger says that it is </a:t>
            </a:r>
            <a:r>
              <a:rPr lang="en-US" dirty="0" smtClean="0"/>
              <a:t>“nothing”</a:t>
            </a:r>
            <a:endParaRPr lang="en-US" dirty="0" smtClean="0"/>
          </a:p>
          <a:p>
            <a:pPr lvl="1"/>
            <a:r>
              <a:rPr lang="en-US" dirty="0" smtClean="0"/>
              <a:t>by which he means at first to register the ontological difference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32</a:t>
            </a:fld>
            <a:endParaRPr lang="en-US"/>
          </a:p>
        </p:txBody>
      </p:sp>
    </p:spTree>
    <p:extLst>
      <p:ext uri="{BB962C8B-B14F-4D97-AF65-F5344CB8AC3E}">
        <p14:creationId xmlns:p14="http://schemas.microsoft.com/office/powerpoint/2010/main" val="2267080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anxious about the Nothing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then he slides into talking of “the Nothing”</a:t>
            </a:r>
          </a:p>
          <a:p>
            <a:pPr lvl="1"/>
            <a:r>
              <a:rPr lang="en-US" dirty="0"/>
              <a:t>a</a:t>
            </a:r>
            <a:r>
              <a:rPr lang="en-US" dirty="0" smtClean="0"/>
              <a:t>s another way of talking about </a:t>
            </a:r>
            <a:r>
              <a:rPr lang="en-US" i="1" dirty="0" smtClean="0"/>
              <a:t>the world</a:t>
            </a:r>
          </a:p>
          <a:p>
            <a:r>
              <a:rPr lang="en-US" dirty="0" smtClean="0"/>
              <a:t>“That in the face of which anxiety is anxious is nothing ready-to-hand within-the-world. But this Nothing ready-to-hand is not totally </a:t>
            </a:r>
            <a:r>
              <a:rPr lang="en-US" dirty="0" smtClean="0"/>
              <a:t>nothing</a:t>
            </a:r>
            <a:r>
              <a:rPr lang="en-US" dirty="0" smtClean="0"/>
              <a:t>. The Nothing of readiness-to-hand is grounded in the most primordial ‘something’—in the </a:t>
            </a:r>
            <a:r>
              <a:rPr lang="en-US" i="1" dirty="0" smtClean="0"/>
              <a:t>world</a:t>
            </a:r>
            <a:r>
              <a:rPr lang="en-US" dirty="0" smtClean="0"/>
              <a:t>. Ontologically, however, the world belongs to </a:t>
            </a:r>
            <a:r>
              <a:rPr lang="en-US" i="1" dirty="0" err="1" smtClean="0"/>
              <a:t>Dasein’s</a:t>
            </a:r>
            <a:r>
              <a:rPr lang="en-US" dirty="0" smtClean="0"/>
              <a:t> Being as Being-in-the-world. So if the Nothing—that is the world as such—exhibits itself as that in the face of which one has anxiety, this means that </a:t>
            </a:r>
            <a:r>
              <a:rPr lang="en-US" i="1" dirty="0" smtClean="0"/>
              <a:t>Being in the world itself is that in the face of which anxiety is anxious</a:t>
            </a:r>
            <a:r>
              <a:rPr lang="en-US" dirty="0" smtClean="0"/>
              <a: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33</a:t>
            </a:fld>
            <a:endParaRPr lang="en-US"/>
          </a:p>
        </p:txBody>
      </p:sp>
    </p:spTree>
    <p:extLst>
      <p:ext uri="{BB962C8B-B14F-4D97-AF65-F5344CB8AC3E}">
        <p14:creationId xmlns:p14="http://schemas.microsoft.com/office/powerpoint/2010/main" val="17856422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 no logical barrier here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Here we see the same transition from the logical particle, “nothing,” to the apparent substantive, “Nothing.”</a:t>
            </a:r>
          </a:p>
          <a:p>
            <a:pPr lvl="1"/>
            <a:r>
              <a:rPr lang="en-US" dirty="0" smtClean="0"/>
              <a:t>But this Nothing is given an unproblematic meaning as equivalent to “the world as such”</a:t>
            </a:r>
          </a:p>
          <a:p>
            <a:pPr lvl="1"/>
            <a:r>
              <a:rPr lang="en-US" dirty="0" smtClean="0"/>
              <a:t>I.e., the world is not a being in the world, so it is a no-thing but is nevertheless something—something that is not </a:t>
            </a:r>
            <a:r>
              <a:rPr lang="en-US" u="sng" dirty="0" smtClean="0"/>
              <a:t>a</a:t>
            </a:r>
            <a:r>
              <a:rPr lang="en-US" dirty="0" smtClean="0"/>
              <a:t> thing</a:t>
            </a:r>
          </a:p>
          <a:p>
            <a:r>
              <a:rPr lang="en-US" dirty="0" smtClean="0"/>
              <a:t>This may be odd, but there is no logical barrier here </a:t>
            </a:r>
          </a:p>
          <a:p>
            <a:pPr lvl="1"/>
            <a:r>
              <a:rPr lang="en-US" dirty="0" smtClean="0"/>
              <a:t>to understanding Heidegger’s thought about being and the world</a:t>
            </a:r>
          </a:p>
          <a:p>
            <a:r>
              <a:rPr lang="en-US" dirty="0" smtClean="0"/>
              <a:t>In </a:t>
            </a:r>
            <a:r>
              <a:rPr lang="en-US" i="1" dirty="0" smtClean="0"/>
              <a:t>B&amp;T</a:t>
            </a:r>
            <a:r>
              <a:rPr lang="en-US" dirty="0" smtClean="0"/>
              <a:t> there is no disparagement of logic</a:t>
            </a:r>
          </a:p>
          <a:p>
            <a:pPr lvl="1"/>
            <a:r>
              <a:rPr lang="en-US" dirty="0" smtClean="0"/>
              <a:t>And so </a:t>
            </a:r>
            <a:r>
              <a:rPr lang="en-US" dirty="0" err="1" smtClean="0"/>
              <a:t>Carnap’s</a:t>
            </a:r>
            <a:r>
              <a:rPr lang="en-US" dirty="0" smtClean="0"/>
              <a:t> criticism has no basis in Heidegger’s major work </a:t>
            </a:r>
          </a:p>
          <a:p>
            <a:r>
              <a:rPr lang="en-US" dirty="0" smtClean="0"/>
              <a:t>Why then the new accent two years later, with his challenge to logic?</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34</a:t>
            </a:fld>
            <a:endParaRPr lang="en-US"/>
          </a:p>
        </p:txBody>
      </p:sp>
    </p:spTree>
    <p:extLst>
      <p:ext uri="{BB962C8B-B14F-4D97-AF65-F5344CB8AC3E}">
        <p14:creationId xmlns:p14="http://schemas.microsoft.com/office/powerpoint/2010/main" val="34866898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t>
            </a:r>
            <a:r>
              <a:rPr lang="en-US" i="1" dirty="0" smtClean="0"/>
              <a:t>B&amp;T</a:t>
            </a:r>
            <a:r>
              <a:rPr lang="en-US" dirty="0" smtClean="0"/>
              <a:t> Heidegger makes </a:t>
            </a:r>
            <a:r>
              <a:rPr lang="en-US" i="1" dirty="0" smtClean="0"/>
              <a:t>assertions</a:t>
            </a:r>
            <a:r>
              <a:rPr lang="en-US" dirty="0" smtClean="0"/>
              <a:t> about being, ontological claims</a:t>
            </a:r>
            <a:endParaRPr lang="en-US" dirty="0"/>
          </a:p>
        </p:txBody>
      </p:sp>
      <p:sp>
        <p:nvSpPr>
          <p:cNvPr id="3" name="Content Placeholder 2"/>
          <p:cNvSpPr>
            <a:spLocks noGrp="1"/>
          </p:cNvSpPr>
          <p:nvPr>
            <p:ph idx="1"/>
          </p:nvPr>
        </p:nvSpPr>
        <p:spPr/>
        <p:txBody>
          <a:bodyPr/>
          <a:lstStyle/>
          <a:p>
            <a:r>
              <a:rPr lang="en-US" dirty="0" smtClean="0"/>
              <a:t>Witherspoon thinks the answer is an implicit tension in his position in </a:t>
            </a:r>
            <a:r>
              <a:rPr lang="en-US" i="1" dirty="0" smtClean="0"/>
              <a:t>B&amp;T</a:t>
            </a:r>
            <a:r>
              <a:rPr lang="en-US" dirty="0" smtClean="0"/>
              <a:t> which </a:t>
            </a:r>
            <a:r>
              <a:rPr lang="en-US" dirty="0"/>
              <a:t>he </a:t>
            </a:r>
            <a:r>
              <a:rPr lang="en-US" dirty="0" smtClean="0"/>
              <a:t>later makes </a:t>
            </a:r>
            <a:r>
              <a:rPr lang="en-US" dirty="0"/>
              <a:t>explicit</a:t>
            </a:r>
          </a:p>
          <a:p>
            <a:pPr lvl="1"/>
            <a:r>
              <a:rPr lang="en-US" dirty="0"/>
              <a:t>a</a:t>
            </a:r>
            <a:r>
              <a:rPr lang="en-US" dirty="0" smtClean="0"/>
              <a:t> tension arising from reflection on the status of his own attempt to articulate a fundamental ontology</a:t>
            </a:r>
          </a:p>
          <a:p>
            <a:r>
              <a:rPr lang="en-US" dirty="0" smtClean="0"/>
              <a:t>In </a:t>
            </a:r>
            <a:r>
              <a:rPr lang="en-US" i="1" dirty="0" smtClean="0"/>
              <a:t>B&amp;T</a:t>
            </a:r>
            <a:r>
              <a:rPr lang="en-US" dirty="0" smtClean="0"/>
              <a:t> Heidegger is making assertions about being, about the world, about the Nothing</a:t>
            </a:r>
          </a:p>
          <a:p>
            <a:pPr lvl="1"/>
            <a:r>
              <a:rPr lang="en-US" dirty="0" smtClean="0"/>
              <a:t>But his conception of assertion entails that there can be no such thing as assertions of ontological claims</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35</a:t>
            </a:fld>
            <a:endParaRPr lang="en-US"/>
          </a:p>
        </p:txBody>
      </p:sp>
    </p:spTree>
    <p:extLst>
      <p:ext uri="{BB962C8B-B14F-4D97-AF65-F5344CB8AC3E}">
        <p14:creationId xmlns:p14="http://schemas.microsoft.com/office/powerpoint/2010/main" val="2743921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Assertions point out entities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Heidegger examines the context of our assertions</a:t>
            </a:r>
          </a:p>
          <a:p>
            <a:pPr lvl="1"/>
            <a:r>
              <a:rPr lang="en-US" dirty="0" smtClean="0"/>
              <a:t>1) “This hammer is too heavy.”</a:t>
            </a:r>
          </a:p>
          <a:p>
            <a:pPr lvl="2"/>
            <a:r>
              <a:rPr lang="en-US" dirty="0" smtClean="0"/>
              <a:t>In the context of ready-to-hand employment</a:t>
            </a:r>
          </a:p>
          <a:p>
            <a:pPr lvl="1"/>
            <a:r>
              <a:rPr lang="en-US" dirty="0" smtClean="0"/>
              <a:t>2) “This hammer is made of steal.”</a:t>
            </a:r>
          </a:p>
          <a:p>
            <a:pPr lvl="2"/>
            <a:r>
              <a:rPr lang="en-US" dirty="0" smtClean="0"/>
              <a:t>In the more theoretical context, of present-at-hand beings</a:t>
            </a:r>
          </a:p>
          <a:p>
            <a:r>
              <a:rPr lang="en-US" dirty="0" smtClean="0"/>
              <a:t>Every assertion refers to, points out, some </a:t>
            </a:r>
            <a:r>
              <a:rPr lang="en-US" dirty="0" smtClean="0"/>
              <a:t>entity</a:t>
            </a:r>
          </a:p>
          <a:p>
            <a:pPr lvl="1"/>
            <a:r>
              <a:rPr lang="en-US" dirty="0" smtClean="0"/>
              <a:t>But within an implicit context, underlying the pointing-out</a:t>
            </a:r>
            <a:endParaRPr lang="en-US" dirty="0" smtClean="0"/>
          </a:p>
          <a:p>
            <a:r>
              <a:rPr lang="en-US" dirty="0" smtClean="0"/>
              <a:t>But then if being and the Nothing are not entities, </a:t>
            </a:r>
            <a:endParaRPr lang="en-US" dirty="0" smtClean="0"/>
          </a:p>
          <a:p>
            <a:pPr lvl="1"/>
            <a:r>
              <a:rPr lang="en-US" dirty="0" smtClean="0"/>
              <a:t>they </a:t>
            </a:r>
            <a:r>
              <a:rPr lang="en-US" dirty="0" smtClean="0"/>
              <a:t>cannot serve as subject matter of assertions</a:t>
            </a:r>
          </a:p>
          <a:p>
            <a:r>
              <a:rPr lang="en-US" dirty="0" smtClean="0"/>
              <a:t>Hence we mistake Heidegger’s work if we take it to be a body of ontological assertions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36</a:t>
            </a:fld>
            <a:endParaRPr lang="en-US"/>
          </a:p>
        </p:txBody>
      </p:sp>
    </p:spTree>
    <p:extLst>
      <p:ext uri="{BB962C8B-B14F-4D97-AF65-F5344CB8AC3E}">
        <p14:creationId xmlns:p14="http://schemas.microsoft.com/office/powerpoint/2010/main" val="41748375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Entities are grasped on the basis of a prior disclosure </a:t>
            </a:r>
            <a:endParaRPr lang="en-US" dirty="0"/>
          </a:p>
        </p:txBody>
      </p:sp>
      <p:sp>
        <p:nvSpPr>
          <p:cNvPr id="3" name="Content Placeholder 2"/>
          <p:cNvSpPr>
            <a:spLocks noGrp="1"/>
          </p:cNvSpPr>
          <p:nvPr>
            <p:ph idx="1"/>
          </p:nvPr>
        </p:nvSpPr>
        <p:spPr/>
        <p:txBody>
          <a:bodyPr>
            <a:normAutofit lnSpcReduction="10000"/>
          </a:bodyPr>
          <a:lstStyle/>
          <a:p>
            <a:r>
              <a:rPr lang="en-US" dirty="0" smtClean="0"/>
              <a:t>What then can he mean in saying that an understanding of being is necessary in order to encounter any beings?</a:t>
            </a:r>
          </a:p>
          <a:p>
            <a:pPr lvl="1"/>
            <a:r>
              <a:rPr lang="en-US" dirty="0" smtClean="0"/>
              <a:t>What looks like an </a:t>
            </a:r>
            <a:r>
              <a:rPr lang="en-US" i="1" dirty="0" smtClean="0"/>
              <a:t>assertion</a:t>
            </a:r>
            <a:r>
              <a:rPr lang="en-US" dirty="0" smtClean="0"/>
              <a:t> of a truth</a:t>
            </a:r>
          </a:p>
          <a:p>
            <a:pPr lvl="1"/>
            <a:r>
              <a:rPr lang="en-US" dirty="0"/>
              <a:t>m</a:t>
            </a:r>
            <a:r>
              <a:rPr lang="en-US" dirty="0" smtClean="0"/>
              <a:t>ust be doing some different work</a:t>
            </a:r>
          </a:p>
          <a:p>
            <a:r>
              <a:rPr lang="en-US" i="1" dirty="0" err="1" smtClean="0"/>
              <a:t>Dasein</a:t>
            </a:r>
            <a:r>
              <a:rPr lang="en-US" dirty="0" smtClean="0"/>
              <a:t> always grasps entities on the basis of a prior disclosure</a:t>
            </a:r>
          </a:p>
          <a:p>
            <a:pPr lvl="1"/>
            <a:r>
              <a:rPr lang="en-US" dirty="0" smtClean="0"/>
              <a:t>i.e., before we can recognize any entity we must already possess an understanding of the domain of entities to which it belongs</a:t>
            </a:r>
          </a:p>
          <a:p>
            <a:pPr lvl="1"/>
            <a:r>
              <a:rPr lang="en-US" dirty="0" smtClean="0"/>
              <a:t>E.g., to recognize a government bond we must already understand … </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37</a:t>
            </a:fld>
            <a:endParaRPr lang="en-US"/>
          </a:p>
        </p:txBody>
      </p:sp>
    </p:spTree>
    <p:extLst>
      <p:ext uri="{BB962C8B-B14F-4D97-AF65-F5344CB8AC3E}">
        <p14:creationId xmlns:p14="http://schemas.microsoft.com/office/powerpoint/2010/main" val="1399981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pointing-out and its basis</a:t>
            </a:r>
            <a:endParaRPr lang="en-US" dirty="0"/>
          </a:p>
        </p:txBody>
      </p:sp>
      <p:sp>
        <p:nvSpPr>
          <p:cNvPr id="3" name="Content Placeholder 2"/>
          <p:cNvSpPr>
            <a:spLocks noGrp="1"/>
          </p:cNvSpPr>
          <p:nvPr>
            <p:ph idx="1"/>
          </p:nvPr>
        </p:nvSpPr>
        <p:spPr/>
        <p:txBody>
          <a:bodyPr>
            <a:normAutofit/>
          </a:bodyPr>
          <a:lstStyle/>
          <a:p>
            <a:r>
              <a:rPr lang="en-US" dirty="0" smtClean="0"/>
              <a:t>Assertions are about entities</a:t>
            </a:r>
          </a:p>
          <a:p>
            <a:pPr lvl="1"/>
            <a:r>
              <a:rPr lang="en-US" dirty="0"/>
              <a:t>n</a:t>
            </a:r>
            <a:r>
              <a:rPr lang="en-US" dirty="0" smtClean="0"/>
              <a:t>ot the range of entities within which they appear</a:t>
            </a:r>
          </a:p>
          <a:p>
            <a:pPr lvl="1"/>
            <a:r>
              <a:rPr lang="en-US" dirty="0"/>
              <a:t>t</a:t>
            </a:r>
            <a:r>
              <a:rPr lang="en-US" dirty="0" smtClean="0"/>
              <a:t>he understanding of which is presupposed, but is not itself the subject of an assertion</a:t>
            </a:r>
          </a:p>
          <a:p>
            <a:r>
              <a:rPr lang="en-US" dirty="0" smtClean="0"/>
              <a:t>“The pointing-out which assertion does is performed on the basis of </a:t>
            </a:r>
            <a:endParaRPr lang="en-US" dirty="0" smtClean="0"/>
          </a:p>
          <a:p>
            <a:pPr lvl="1"/>
            <a:r>
              <a:rPr lang="en-US" dirty="0" smtClean="0"/>
              <a:t>what </a:t>
            </a:r>
            <a:r>
              <a:rPr lang="en-US" dirty="0" smtClean="0"/>
              <a:t>has already been disclosed in understanding or discovered </a:t>
            </a:r>
            <a:r>
              <a:rPr lang="en-US" dirty="0" err="1" smtClean="0"/>
              <a:t>circumspectively</a:t>
            </a:r>
            <a:r>
              <a:rPr lang="en-US" dirty="0" smtClean="0"/>
              <a:t>…. </a:t>
            </a:r>
            <a:endParaRPr lang="en-US" dirty="0" smtClean="0"/>
          </a:p>
        </p:txBody>
      </p:sp>
      <p:sp>
        <p:nvSpPr>
          <p:cNvPr id="4" name="Slide Number Placeholder 3"/>
          <p:cNvSpPr>
            <a:spLocks noGrp="1"/>
          </p:cNvSpPr>
          <p:nvPr>
            <p:ph type="sldNum" sz="quarter" idx="12"/>
          </p:nvPr>
        </p:nvSpPr>
        <p:spPr/>
        <p:txBody>
          <a:bodyPr/>
          <a:lstStyle/>
          <a:p>
            <a:fld id="{1D0034F2-7B6E-436A-8329-67BE1731AC68}" type="slidenum">
              <a:rPr lang="en-US" smtClean="0"/>
              <a:t>38</a:t>
            </a:fld>
            <a:endParaRPr lang="en-US"/>
          </a:p>
        </p:txBody>
      </p:sp>
    </p:spTree>
    <p:extLst>
      <p:ext uri="{BB962C8B-B14F-4D97-AF65-F5344CB8AC3E}">
        <p14:creationId xmlns:p14="http://schemas.microsoft.com/office/powerpoint/2010/main" val="1226004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Being-in-the-world</a:t>
            </a:r>
            <a:endParaRPr lang="en-US" dirty="0"/>
          </a:p>
        </p:txBody>
      </p:sp>
      <p:sp>
        <p:nvSpPr>
          <p:cNvPr id="3" name="Content Placeholder 2"/>
          <p:cNvSpPr>
            <a:spLocks noGrp="1"/>
          </p:cNvSpPr>
          <p:nvPr>
            <p:ph idx="1"/>
          </p:nvPr>
        </p:nvSpPr>
        <p:spPr/>
        <p:txBody>
          <a:bodyPr/>
          <a:lstStyle/>
          <a:p>
            <a:r>
              <a:rPr lang="en-US" dirty="0"/>
              <a:t>“Assertion is not a free-floating kind of behavior which, in its own right, might be capable of disclosing entities in general in a primary way: on the contrary it always maintains itself on the basis of Being-in-the-world….</a:t>
            </a:r>
          </a:p>
          <a:p>
            <a:r>
              <a:rPr lang="en-US" dirty="0"/>
              <a:t>“Any assertion requires a fore-having of whatever has been disclosed; and this is what it points out by way of giving something a definite character.”</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39</a:t>
            </a:fld>
            <a:endParaRPr lang="en-US"/>
          </a:p>
        </p:txBody>
      </p:sp>
    </p:spTree>
    <p:extLst>
      <p:ext uri="{BB962C8B-B14F-4D97-AF65-F5344CB8AC3E}">
        <p14:creationId xmlns:p14="http://schemas.microsoft.com/office/powerpoint/2010/main" val="1604635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self-image of Continental 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be scientific philosophy must </a:t>
            </a:r>
          </a:p>
          <a:p>
            <a:pPr lvl="1"/>
            <a:r>
              <a:rPr lang="en-US" dirty="0" smtClean="0"/>
              <a:t>1) be directed at conceptual problems that arise in the sciences</a:t>
            </a:r>
          </a:p>
          <a:p>
            <a:pPr lvl="1"/>
            <a:r>
              <a:rPr lang="en-US" dirty="0" smtClean="0"/>
              <a:t>2) adopt a program that will allow for something analogous to scientific progress</a:t>
            </a:r>
          </a:p>
          <a:p>
            <a:pPr lvl="2"/>
            <a:r>
              <a:rPr lang="en-US" dirty="0" smtClean="0"/>
              <a:t>Individuals can solve problems within a large-scale research project</a:t>
            </a:r>
          </a:p>
          <a:p>
            <a:pPr lvl="2"/>
            <a:r>
              <a:rPr lang="en-US" dirty="0"/>
              <a:t>t</a:t>
            </a:r>
            <a:r>
              <a:rPr lang="en-US" dirty="0" smtClean="0"/>
              <a:t>hat can command universal acceptance</a:t>
            </a:r>
          </a:p>
          <a:p>
            <a:r>
              <a:rPr lang="en-US" dirty="0" smtClean="0"/>
              <a:t>Heidegger rejects this conception of philosophy</a:t>
            </a:r>
          </a:p>
          <a:p>
            <a:pPr lvl="1"/>
            <a:r>
              <a:rPr lang="en-US" dirty="0" smtClean="0"/>
              <a:t>His alternative shapes the self-image of Continental philosophy</a:t>
            </a:r>
          </a:p>
          <a:p>
            <a:r>
              <a:rPr lang="en-US" dirty="0" smtClean="0"/>
              <a:t>He denigrates symbolic logic </a:t>
            </a:r>
          </a:p>
          <a:p>
            <a:pPr lvl="1"/>
            <a:r>
              <a:rPr lang="en-US" dirty="0" smtClean="0"/>
              <a:t>as a mere method of calculation</a:t>
            </a:r>
          </a:p>
          <a:p>
            <a:pPr lvl="1"/>
            <a:r>
              <a:rPr lang="en-US" dirty="0" smtClean="0"/>
              <a:t>Its preeminence as a sign of shallowness and sterility</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a:t>
            </a:fld>
            <a:endParaRPr lang="en-US"/>
          </a:p>
        </p:txBody>
      </p:sp>
    </p:spTree>
    <p:extLst>
      <p:ext uri="{BB962C8B-B14F-4D97-AF65-F5344CB8AC3E}">
        <p14:creationId xmlns:p14="http://schemas.microsoft.com/office/powerpoint/2010/main" val="30092235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Kant’s </a:t>
            </a:r>
            <a:r>
              <a:rPr lang="en-US" i="1" dirty="0" smtClean="0"/>
              <a:t>a priori </a:t>
            </a:r>
            <a:r>
              <a:rPr lang="en-US" dirty="0" smtClean="0"/>
              <a:t>synthesis]</a:t>
            </a:r>
            <a:endParaRPr lang="en-US" dirty="0"/>
          </a:p>
        </p:txBody>
      </p:sp>
      <p:sp>
        <p:nvSpPr>
          <p:cNvPr id="3" name="Content Placeholder 2"/>
          <p:cNvSpPr>
            <a:spLocks noGrp="1"/>
          </p:cNvSpPr>
          <p:nvPr>
            <p:ph idx="1"/>
          </p:nvPr>
        </p:nvSpPr>
        <p:spPr/>
        <p:txBody>
          <a:bodyPr>
            <a:normAutofit lnSpcReduction="10000"/>
          </a:bodyPr>
          <a:lstStyle/>
          <a:p>
            <a:r>
              <a:rPr lang="en-US" dirty="0" smtClean="0"/>
              <a:t>Kant’s position: to perceive a house requires a “synthetic a priori” understanding of </a:t>
            </a:r>
          </a:p>
          <a:p>
            <a:pPr lvl="1"/>
            <a:r>
              <a:rPr lang="en-US" dirty="0" smtClean="0"/>
              <a:t>a thing-with-properties, </a:t>
            </a:r>
          </a:p>
          <a:p>
            <a:pPr lvl="1"/>
            <a:r>
              <a:rPr lang="en-US" dirty="0" smtClean="0"/>
              <a:t>in space and time, </a:t>
            </a:r>
          </a:p>
          <a:p>
            <a:pPr lvl="1"/>
            <a:r>
              <a:rPr lang="en-US" dirty="0" smtClean="0"/>
              <a:t>governed by causal conditions</a:t>
            </a:r>
          </a:p>
          <a:p>
            <a:r>
              <a:rPr lang="en-US" dirty="0" smtClean="0"/>
              <a:t>These conditions of experiencing objects presuppose even more general presuppositions</a:t>
            </a:r>
          </a:p>
          <a:p>
            <a:pPr lvl="1"/>
            <a:r>
              <a:rPr lang="en-US" dirty="0"/>
              <a:t>o</a:t>
            </a:r>
            <a:r>
              <a:rPr lang="en-US" dirty="0" smtClean="0"/>
              <a:t>f </a:t>
            </a:r>
            <a:r>
              <a:rPr lang="en-US" i="1" dirty="0" smtClean="0"/>
              <a:t>the being or existence </a:t>
            </a:r>
            <a:r>
              <a:rPr lang="en-US" dirty="0" smtClean="0"/>
              <a:t>of the determinate thing perceived, which is not itself a concept </a:t>
            </a:r>
          </a:p>
          <a:p>
            <a:pPr lvl="1"/>
            <a:r>
              <a:rPr lang="en-US" dirty="0"/>
              <a:t>a</a:t>
            </a:r>
            <a:r>
              <a:rPr lang="en-US" dirty="0" smtClean="0"/>
              <a:t>s well as of the “I” who does the experiencing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40</a:t>
            </a:fld>
            <a:endParaRPr lang="en-US"/>
          </a:p>
        </p:txBody>
      </p:sp>
    </p:spTree>
    <p:extLst>
      <p:ext uri="{BB962C8B-B14F-4D97-AF65-F5344CB8AC3E}">
        <p14:creationId xmlns:p14="http://schemas.microsoft.com/office/powerpoint/2010/main" val="3644694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prior</a:t>
            </a:r>
            <a:r>
              <a:rPr lang="en-US" dirty="0" smtClean="0"/>
              <a:t> experience of being</a:t>
            </a:r>
            <a:endParaRPr lang="en-US" dirty="0"/>
          </a:p>
        </p:txBody>
      </p:sp>
      <p:sp>
        <p:nvSpPr>
          <p:cNvPr id="3" name="Content Placeholder 2"/>
          <p:cNvSpPr>
            <a:spLocks noGrp="1"/>
          </p:cNvSpPr>
          <p:nvPr>
            <p:ph idx="1"/>
          </p:nvPr>
        </p:nvSpPr>
        <p:spPr/>
        <p:txBody>
          <a:bodyPr/>
          <a:lstStyle/>
          <a:p>
            <a:r>
              <a:rPr lang="en-US" dirty="0" smtClean="0"/>
              <a:t>Since assertions cannot convey the disclosure of entities</a:t>
            </a:r>
          </a:p>
          <a:p>
            <a:pPr lvl="1"/>
            <a:r>
              <a:rPr lang="en-US" dirty="0"/>
              <a:t>t</a:t>
            </a:r>
            <a:r>
              <a:rPr lang="en-US" dirty="0" smtClean="0"/>
              <a:t>hat enables us to grasp entities</a:t>
            </a:r>
          </a:p>
          <a:p>
            <a:pPr lvl="1"/>
            <a:r>
              <a:rPr lang="en-US" dirty="0"/>
              <a:t>a</a:t>
            </a:r>
            <a:r>
              <a:rPr lang="en-US" dirty="0" smtClean="0"/>
              <a:t>nd to make and understand assertions</a:t>
            </a:r>
          </a:p>
          <a:p>
            <a:r>
              <a:rPr lang="en-US" dirty="0"/>
              <a:t>h</a:t>
            </a:r>
            <a:r>
              <a:rPr lang="en-US" dirty="0" smtClean="0"/>
              <a:t>ow do we come by this disclosure?</a:t>
            </a:r>
          </a:p>
          <a:p>
            <a:r>
              <a:rPr lang="en-US" dirty="0" smtClean="0"/>
              <a:t>Heidegger’s answer:</a:t>
            </a:r>
          </a:p>
          <a:p>
            <a:pPr lvl="1"/>
            <a:r>
              <a:rPr lang="en-US" dirty="0" smtClean="0"/>
              <a:t>This disclosure occurs in an experience that </a:t>
            </a:r>
            <a:r>
              <a:rPr lang="en-US" i="1" dirty="0" err="1" smtClean="0"/>
              <a:t>Dasein</a:t>
            </a:r>
            <a:r>
              <a:rPr lang="en-US" dirty="0" smtClean="0"/>
              <a:t> already has</a:t>
            </a:r>
          </a:p>
          <a:p>
            <a:pPr lvl="2"/>
            <a:r>
              <a:rPr lang="en-US" dirty="0"/>
              <a:t>w</a:t>
            </a:r>
            <a:r>
              <a:rPr lang="en-US" dirty="0" smtClean="0"/>
              <a:t>hose significance we typically fail to appreciate</a:t>
            </a:r>
          </a:p>
          <a:p>
            <a:pPr lvl="1"/>
            <a:r>
              <a:rPr lang="en-US" dirty="0" smtClean="0"/>
              <a:t>i.e., an experience of being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41</a:t>
            </a:fld>
            <a:endParaRPr lang="en-US"/>
          </a:p>
        </p:txBody>
      </p:sp>
    </p:spTree>
    <p:extLst>
      <p:ext uri="{BB962C8B-B14F-4D97-AF65-F5344CB8AC3E}">
        <p14:creationId xmlns:p14="http://schemas.microsoft.com/office/powerpoint/2010/main" val="2739891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Anxiety</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i="1" dirty="0" smtClean="0"/>
              <a:t>B&amp;T</a:t>
            </a:r>
            <a:r>
              <a:rPr lang="en-US" dirty="0" smtClean="0"/>
              <a:t> Heidegger describes this as an experience of the Nothing</a:t>
            </a:r>
          </a:p>
          <a:p>
            <a:pPr lvl="1"/>
            <a:r>
              <a:rPr lang="en-US" dirty="0"/>
              <a:t>o</a:t>
            </a:r>
            <a:r>
              <a:rPr lang="en-US" dirty="0" smtClean="0"/>
              <a:t>ccurring in the “fundamental mood” of </a:t>
            </a:r>
            <a:r>
              <a:rPr lang="en-US" dirty="0" smtClean="0"/>
              <a:t>anxiety</a:t>
            </a:r>
          </a:p>
          <a:p>
            <a:pPr lvl="1"/>
            <a:r>
              <a:rPr lang="en-US" dirty="0" smtClean="0"/>
              <a:t>Anxiety is not fear: a feeling that is directed to a definite entity</a:t>
            </a:r>
          </a:p>
          <a:p>
            <a:r>
              <a:rPr lang="en-US" dirty="0" smtClean="0"/>
              <a:t>So we can ask: “Why do I feel anxious all the time?”</a:t>
            </a:r>
          </a:p>
          <a:p>
            <a:pPr lvl="1"/>
            <a:r>
              <a:rPr lang="en-US" dirty="0" smtClean="0"/>
              <a:t>A: I am a being-in-the-world </a:t>
            </a:r>
          </a:p>
          <a:p>
            <a:pPr lvl="1"/>
            <a:r>
              <a:rPr lang="en-US" dirty="0" smtClean="0"/>
              <a:t>but at any time I might die</a:t>
            </a:r>
          </a:p>
          <a:p>
            <a:r>
              <a:rPr lang="en-US" dirty="0" smtClean="0"/>
              <a:t>Hence anxiety arises out of my being-toward-death </a:t>
            </a:r>
          </a:p>
          <a:p>
            <a:pPr lvl="1"/>
            <a:r>
              <a:rPr lang="en-US" dirty="0" smtClean="0"/>
              <a:t>In the light of which my life as a whole, my being-in-the-world, comes before me</a:t>
            </a:r>
            <a:endParaRPr lang="en-US" dirty="0" smtClean="0"/>
          </a:p>
        </p:txBody>
      </p:sp>
      <p:sp>
        <p:nvSpPr>
          <p:cNvPr id="4" name="Slide Number Placeholder 3"/>
          <p:cNvSpPr>
            <a:spLocks noGrp="1"/>
          </p:cNvSpPr>
          <p:nvPr>
            <p:ph type="sldNum" sz="quarter" idx="12"/>
          </p:nvPr>
        </p:nvSpPr>
        <p:spPr/>
        <p:txBody>
          <a:bodyPr/>
          <a:lstStyle/>
          <a:p>
            <a:fld id="{1D0034F2-7B6E-436A-8329-67BE1731AC68}" type="slidenum">
              <a:rPr lang="en-US" smtClean="0"/>
              <a:t>42</a:t>
            </a:fld>
            <a:endParaRPr lang="en-US"/>
          </a:p>
        </p:txBody>
      </p:sp>
    </p:spTree>
    <p:extLst>
      <p:ext uri="{BB962C8B-B14F-4D97-AF65-F5344CB8AC3E}">
        <p14:creationId xmlns:p14="http://schemas.microsoft.com/office/powerpoint/2010/main" val="13238397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Revealing the Nothing</a:t>
            </a:r>
            <a:endParaRPr lang="en-US" dirty="0"/>
          </a:p>
        </p:txBody>
      </p:sp>
      <p:sp>
        <p:nvSpPr>
          <p:cNvPr id="3" name="Content Placeholder 2"/>
          <p:cNvSpPr>
            <a:spLocks noGrp="1"/>
          </p:cNvSpPr>
          <p:nvPr>
            <p:ph idx="1"/>
          </p:nvPr>
        </p:nvSpPr>
        <p:spPr/>
        <p:txBody>
          <a:bodyPr/>
          <a:lstStyle/>
          <a:p>
            <a:r>
              <a:rPr lang="en-US" dirty="0"/>
              <a:t>The Nothing is revealed,</a:t>
            </a:r>
          </a:p>
          <a:p>
            <a:pPr lvl="1"/>
            <a:r>
              <a:rPr lang="en-US" dirty="0"/>
              <a:t>and with it entities as a whole: the totality</a:t>
            </a:r>
          </a:p>
          <a:p>
            <a:pPr lvl="1"/>
            <a:r>
              <a:rPr lang="en-US" dirty="0"/>
              <a:t>always implicitly the framework in which </a:t>
            </a:r>
            <a:r>
              <a:rPr lang="en-US" i="1" dirty="0" err="1"/>
              <a:t>Dasein</a:t>
            </a:r>
            <a:r>
              <a:rPr lang="en-US" dirty="0"/>
              <a:t> encounters entities</a:t>
            </a:r>
          </a:p>
          <a:p>
            <a:r>
              <a:rPr lang="en-US" dirty="0"/>
              <a:t>This is experience crucial to “What Is Metaphysics?”</a:t>
            </a:r>
          </a:p>
          <a:p>
            <a:pPr lvl="1"/>
            <a:r>
              <a:rPr lang="en-US" dirty="0"/>
              <a:t>which adds to </a:t>
            </a:r>
            <a:r>
              <a:rPr lang="en-US" i="1" dirty="0"/>
              <a:t>B&amp;T</a:t>
            </a:r>
            <a:r>
              <a:rPr lang="en-US" dirty="0"/>
              <a:t> reflections on the problematic character of Heidegger’s own philosophical discourse</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43</a:t>
            </a:fld>
            <a:endParaRPr lang="en-US"/>
          </a:p>
        </p:txBody>
      </p:sp>
    </p:spTree>
    <p:extLst>
      <p:ext uri="{BB962C8B-B14F-4D97-AF65-F5344CB8AC3E}">
        <p14:creationId xmlns:p14="http://schemas.microsoft.com/office/powerpoint/2010/main" val="22544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Nonassertions</a:t>
            </a:r>
            <a:endParaRPr lang="en-US" dirty="0"/>
          </a:p>
        </p:txBody>
      </p:sp>
      <p:sp>
        <p:nvSpPr>
          <p:cNvPr id="3" name="Content Placeholder 2"/>
          <p:cNvSpPr>
            <a:spLocks noGrp="1"/>
          </p:cNvSpPr>
          <p:nvPr>
            <p:ph idx="1"/>
          </p:nvPr>
        </p:nvSpPr>
        <p:spPr/>
        <p:txBody>
          <a:bodyPr/>
          <a:lstStyle/>
          <a:p>
            <a:r>
              <a:rPr lang="en-US" dirty="0" smtClean="0"/>
              <a:t>Hence Heidegger becomes aware of the problematic character of his own ontology regarded as a set of assertions.</a:t>
            </a:r>
          </a:p>
          <a:p>
            <a:pPr lvl="1"/>
            <a:r>
              <a:rPr lang="en-US" dirty="0" smtClean="0"/>
              <a:t>1) Assertions cannot refer to being, the Nothing, or disclosure</a:t>
            </a:r>
          </a:p>
          <a:p>
            <a:pPr lvl="1"/>
            <a:r>
              <a:rPr lang="en-US" dirty="0" smtClean="0"/>
              <a:t>2) Assertions cannot describe the original experience of being</a:t>
            </a:r>
          </a:p>
          <a:p>
            <a:pPr lvl="1"/>
            <a:r>
              <a:rPr lang="en-US" dirty="0" smtClean="0"/>
              <a:t>3) Since the function of assertions is to point out entities, they are incapable of bringing about this kind of experience</a:t>
            </a:r>
          </a:p>
          <a:p>
            <a:r>
              <a:rPr lang="en-US" dirty="0" smtClean="0"/>
              <a:t>Hence, Heidegger turns to </a:t>
            </a:r>
            <a:r>
              <a:rPr lang="en-US" dirty="0" err="1" smtClean="0"/>
              <a:t>nonassertions</a:t>
            </a:r>
            <a:endParaRPr lang="en-US" dirty="0" smtClean="0"/>
          </a:p>
          <a:p>
            <a:pPr lvl="1"/>
            <a:r>
              <a:rPr lang="en-US" dirty="0"/>
              <a:t>s</a:t>
            </a:r>
            <a:r>
              <a:rPr lang="en-US" dirty="0" smtClean="0"/>
              <a:t>entences that are not about anything</a:t>
            </a:r>
          </a:p>
          <a:p>
            <a:pPr lvl="1"/>
            <a:r>
              <a:rPr lang="en-US" dirty="0" smtClean="0"/>
              <a:t>And in this way evoke the experience that underlies all assertions </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44</a:t>
            </a:fld>
            <a:endParaRPr lang="en-US"/>
          </a:p>
        </p:txBody>
      </p:sp>
    </p:spTree>
    <p:extLst>
      <p:ext uri="{BB962C8B-B14F-4D97-AF65-F5344CB8AC3E}">
        <p14:creationId xmlns:p14="http://schemas.microsoft.com/office/powerpoint/2010/main" val="1192489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Wittgenstein: what cannot be said</a:t>
            </a:r>
            <a:endParaRPr lang="en-US" dirty="0"/>
          </a:p>
        </p:txBody>
      </p:sp>
      <p:sp>
        <p:nvSpPr>
          <p:cNvPr id="3" name="Content Placeholder 2"/>
          <p:cNvSpPr>
            <a:spLocks noGrp="1"/>
          </p:cNvSpPr>
          <p:nvPr>
            <p:ph idx="1"/>
          </p:nvPr>
        </p:nvSpPr>
        <p:spPr/>
        <p:txBody>
          <a:bodyPr>
            <a:normAutofit lnSpcReduction="10000"/>
          </a:bodyPr>
          <a:lstStyle/>
          <a:p>
            <a:r>
              <a:rPr lang="en-US" dirty="0" smtClean="0"/>
              <a:t>Heidegger thus aligns with the early Wittgenstein of the </a:t>
            </a:r>
            <a:r>
              <a:rPr lang="en-US" i="1" dirty="0" err="1" smtClean="0"/>
              <a:t>Tractatus</a:t>
            </a:r>
            <a:r>
              <a:rPr lang="en-US" i="1" dirty="0" smtClean="0"/>
              <a:t>— </a:t>
            </a:r>
            <a:r>
              <a:rPr lang="en-US" dirty="0" smtClean="0"/>
              <a:t>who similarly distinguishes logic and what can be said with a reality or truth that can only be shown</a:t>
            </a:r>
          </a:p>
          <a:p>
            <a:pPr lvl="1"/>
            <a:r>
              <a:rPr lang="en-US" dirty="0"/>
              <a:t>“What </a:t>
            </a:r>
            <a:r>
              <a:rPr lang="en-US" i="1" dirty="0"/>
              <a:t>can</a:t>
            </a:r>
            <a:r>
              <a:rPr lang="en-US" dirty="0"/>
              <a:t> be shown </a:t>
            </a:r>
            <a:r>
              <a:rPr lang="en-US" i="1" dirty="0"/>
              <a:t>cannot</a:t>
            </a:r>
            <a:r>
              <a:rPr lang="en-US" dirty="0"/>
              <a:t> be said” (4.1212)</a:t>
            </a:r>
          </a:p>
          <a:p>
            <a:pPr lvl="1"/>
            <a:r>
              <a:rPr lang="en-US" dirty="0" smtClean="0"/>
              <a:t>“Logic fills the world: the limits of the world are also its limits.” (5.61) </a:t>
            </a:r>
          </a:p>
          <a:p>
            <a:pPr lvl="1"/>
            <a:r>
              <a:rPr lang="en-US" dirty="0" smtClean="0"/>
              <a:t>“In fact what solipsism means, is quite correct, only it cannot be said, but it shows itself in the fact that the limits of language (the language which I understand) mean the limits of my world.” (5.62)</a:t>
            </a:r>
          </a:p>
          <a:p>
            <a:pPr lvl="1"/>
            <a:r>
              <a:rPr lang="en-US" dirty="0" smtClean="0"/>
              <a:t>“The world and life are one.” (5.621)</a:t>
            </a:r>
          </a:p>
          <a:p>
            <a:pPr lvl="1"/>
            <a:r>
              <a:rPr lang="en-US" dirty="0" smtClean="0"/>
              <a:t>“I am my world (the microcosm).” (5.63) </a:t>
            </a:r>
          </a:p>
        </p:txBody>
      </p:sp>
      <p:sp>
        <p:nvSpPr>
          <p:cNvPr id="4" name="Slide Number Placeholder 3"/>
          <p:cNvSpPr>
            <a:spLocks noGrp="1"/>
          </p:cNvSpPr>
          <p:nvPr>
            <p:ph type="sldNum" sz="quarter" idx="12"/>
          </p:nvPr>
        </p:nvSpPr>
        <p:spPr/>
        <p:txBody>
          <a:bodyPr/>
          <a:lstStyle/>
          <a:p>
            <a:fld id="{1D0034F2-7B6E-436A-8329-67BE1731AC68}" type="slidenum">
              <a:rPr lang="en-US" smtClean="0"/>
              <a:t>45</a:t>
            </a:fld>
            <a:endParaRPr lang="en-US"/>
          </a:p>
        </p:txBody>
      </p:sp>
    </p:spTree>
    <p:extLst>
      <p:ext uri="{BB962C8B-B14F-4D97-AF65-F5344CB8AC3E}">
        <p14:creationId xmlns:p14="http://schemas.microsoft.com/office/powerpoint/2010/main" val="20127102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solipsism means</a:t>
            </a:r>
            <a:endParaRPr lang="en-US" dirty="0"/>
          </a:p>
        </p:txBody>
      </p:sp>
      <p:sp>
        <p:nvSpPr>
          <p:cNvPr id="3" name="Content Placeholder 2"/>
          <p:cNvSpPr>
            <a:spLocks noGrp="1"/>
          </p:cNvSpPr>
          <p:nvPr>
            <p:ph idx="1"/>
          </p:nvPr>
        </p:nvSpPr>
        <p:spPr/>
        <p:txBody>
          <a:bodyPr/>
          <a:lstStyle/>
          <a:p>
            <a:r>
              <a:rPr lang="en-US" dirty="0" smtClean="0"/>
              <a:t>Solipsism cannot be said</a:t>
            </a:r>
          </a:p>
          <a:p>
            <a:pPr lvl="1"/>
            <a:r>
              <a:rPr lang="en-US" dirty="0"/>
              <a:t>b</a:t>
            </a:r>
            <a:r>
              <a:rPr lang="en-US" dirty="0" smtClean="0"/>
              <a:t>ecause what it </a:t>
            </a:r>
            <a:r>
              <a:rPr lang="en-US" i="1" dirty="0" smtClean="0"/>
              <a:t>means</a:t>
            </a:r>
            <a:r>
              <a:rPr lang="en-US" dirty="0" smtClean="0"/>
              <a:t> is that my world is there wholly for me</a:t>
            </a:r>
          </a:p>
          <a:p>
            <a:pPr lvl="1"/>
            <a:r>
              <a:rPr lang="en-US" dirty="0"/>
              <a:t>b</a:t>
            </a:r>
            <a:r>
              <a:rPr lang="en-US" dirty="0" smtClean="0"/>
              <a:t>ut to say this is to speak in universal terms</a:t>
            </a:r>
          </a:p>
          <a:p>
            <a:pPr lvl="1"/>
            <a:r>
              <a:rPr lang="en-US" dirty="0"/>
              <a:t>a</a:t>
            </a:r>
            <a:r>
              <a:rPr lang="en-US" dirty="0" smtClean="0"/>
              <a:t>ccessible to everyone</a:t>
            </a:r>
          </a:p>
          <a:p>
            <a:pPr lvl="1"/>
            <a:r>
              <a:rPr lang="en-US" dirty="0"/>
              <a:t>a</a:t>
            </a:r>
            <a:r>
              <a:rPr lang="en-US" dirty="0" smtClean="0"/>
              <a:t>nd so to contradict the solipsism that is meant</a:t>
            </a:r>
          </a:p>
          <a:p>
            <a:r>
              <a:rPr lang="en-US" dirty="0" smtClean="0"/>
              <a:t>The solution to this problem is not to say anything</a:t>
            </a:r>
          </a:p>
          <a:p>
            <a:pPr lvl="1"/>
            <a:r>
              <a:rPr lang="en-US" dirty="0"/>
              <a:t>t</a:t>
            </a:r>
            <a:r>
              <a:rPr lang="en-US" dirty="0" smtClean="0"/>
              <a:t>o express the inexpressible is to contradict oneself</a:t>
            </a:r>
          </a:p>
          <a:p>
            <a:pPr lvl="1"/>
            <a:r>
              <a:rPr lang="en-US" dirty="0" err="1" smtClean="0"/>
              <a:t>Carnap’s</a:t>
            </a:r>
            <a:r>
              <a:rPr lang="en-US" dirty="0" smtClean="0"/>
              <a:t> logic would have no trouble dismissing this as nonsense</a:t>
            </a:r>
          </a:p>
          <a:p>
            <a:pPr lvl="1"/>
            <a:r>
              <a:rPr lang="en-US" dirty="0" smtClean="0"/>
              <a:t>And yet, Wittgenstein says, it is true!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46</a:t>
            </a:fld>
            <a:endParaRPr lang="en-US"/>
          </a:p>
        </p:txBody>
      </p:sp>
    </p:spTree>
    <p:extLst>
      <p:ext uri="{BB962C8B-B14F-4D97-AF65-F5344CB8AC3E}">
        <p14:creationId xmlns:p14="http://schemas.microsoft.com/office/powerpoint/2010/main" val="779372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the inexpressible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Wittgenstein concludes his work that so inspired the logical positivists, such as </a:t>
            </a:r>
            <a:r>
              <a:rPr lang="en-US" dirty="0" err="1" smtClean="0"/>
              <a:t>Carnap</a:t>
            </a:r>
            <a:r>
              <a:rPr lang="en-US" dirty="0" smtClean="0"/>
              <a:t>:</a:t>
            </a:r>
          </a:p>
          <a:p>
            <a:pPr lvl="1"/>
            <a:r>
              <a:rPr lang="en-US" dirty="0"/>
              <a:t>“There is indeed the inexpressible. This shows itself; it is the mystical.” (6.522</a:t>
            </a:r>
            <a:r>
              <a:rPr lang="en-US" dirty="0" smtClean="0"/>
              <a:t>)</a:t>
            </a:r>
          </a:p>
          <a:p>
            <a:r>
              <a:rPr lang="en-US" dirty="0" smtClean="0"/>
              <a:t>The focus of the </a:t>
            </a:r>
            <a:r>
              <a:rPr lang="en-US" i="1" dirty="0" err="1" smtClean="0"/>
              <a:t>Tractatus</a:t>
            </a:r>
            <a:r>
              <a:rPr lang="en-US" dirty="0" smtClean="0"/>
              <a:t> </a:t>
            </a:r>
          </a:p>
          <a:p>
            <a:pPr lvl="1"/>
            <a:r>
              <a:rPr lang="en-US" dirty="0" smtClean="0"/>
              <a:t>is on what can be said, and the logical language that maps this</a:t>
            </a:r>
          </a:p>
          <a:p>
            <a:pPr lvl="1"/>
            <a:r>
              <a:rPr lang="en-US" dirty="0" smtClean="0"/>
              <a:t>while yet recognizing that this is not all there is</a:t>
            </a:r>
          </a:p>
          <a:p>
            <a:pPr lvl="1"/>
            <a:r>
              <a:rPr lang="en-US" dirty="0"/>
              <a:t>n</a:t>
            </a:r>
            <a:r>
              <a:rPr lang="en-US" dirty="0" smtClean="0"/>
              <a:t>or even that which is true— Solipsism!</a:t>
            </a:r>
          </a:p>
          <a:p>
            <a:r>
              <a:rPr lang="en-US" dirty="0" smtClean="0"/>
              <a:t>The paradox [contradiction?] is that Wittgenstein asserts or expresses what he recognizes to be inexpressible</a:t>
            </a:r>
          </a:p>
        </p:txBody>
      </p:sp>
      <p:sp>
        <p:nvSpPr>
          <p:cNvPr id="4" name="Slide Number Placeholder 3"/>
          <p:cNvSpPr>
            <a:spLocks noGrp="1"/>
          </p:cNvSpPr>
          <p:nvPr>
            <p:ph type="sldNum" sz="quarter" idx="12"/>
          </p:nvPr>
        </p:nvSpPr>
        <p:spPr/>
        <p:txBody>
          <a:bodyPr/>
          <a:lstStyle/>
          <a:p>
            <a:fld id="{1D0034F2-7B6E-436A-8329-67BE1731AC68}" type="slidenum">
              <a:rPr lang="en-US" smtClean="0"/>
              <a:t>47</a:t>
            </a:fld>
            <a:endParaRPr lang="en-US"/>
          </a:p>
        </p:txBody>
      </p:sp>
    </p:spTree>
    <p:extLst>
      <p:ext uri="{BB962C8B-B14F-4D97-AF65-F5344CB8AC3E}">
        <p14:creationId xmlns:p14="http://schemas.microsoft.com/office/powerpoint/2010/main" val="9321486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assertions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a:t>Wittgenstein: “Logic fills the world: the limits of the world are also its limits.” (5.61) </a:t>
            </a:r>
          </a:p>
          <a:p>
            <a:pPr lvl="1"/>
            <a:r>
              <a:rPr lang="en-US" dirty="0"/>
              <a:t>I.e., the world itself is beyond the logic that fills it, that applies to the entities within the world</a:t>
            </a:r>
          </a:p>
          <a:p>
            <a:r>
              <a:rPr lang="en-US" dirty="0" smtClean="0"/>
              <a:t>While Wittgenstein and the logical positivists focus on what can be said, and its logic, Heidegger </a:t>
            </a:r>
            <a:r>
              <a:rPr lang="en-US" dirty="0"/>
              <a:t>focuses </a:t>
            </a:r>
            <a:r>
              <a:rPr lang="en-US" dirty="0" smtClean="0"/>
              <a:t>rather on </a:t>
            </a:r>
            <a:r>
              <a:rPr lang="en-US" dirty="0"/>
              <a:t>what is beyond </a:t>
            </a:r>
            <a:r>
              <a:rPr lang="en-US" dirty="0" smtClean="0"/>
              <a:t>assertions </a:t>
            </a:r>
            <a:r>
              <a:rPr lang="en-US" dirty="0"/>
              <a:t>and </a:t>
            </a:r>
            <a:r>
              <a:rPr lang="en-US" dirty="0" smtClean="0"/>
              <a:t>their logic</a:t>
            </a:r>
            <a:r>
              <a:rPr lang="en-US" dirty="0"/>
              <a:t>:</a:t>
            </a:r>
          </a:p>
          <a:p>
            <a:pPr lvl="1"/>
            <a:r>
              <a:rPr lang="en-US" dirty="0"/>
              <a:t>t</a:t>
            </a:r>
            <a:r>
              <a:rPr lang="en-US" dirty="0" smtClean="0"/>
              <a:t>he </a:t>
            </a:r>
            <a:r>
              <a:rPr lang="en-US" dirty="0"/>
              <a:t>world that encompasses all </a:t>
            </a:r>
            <a:r>
              <a:rPr lang="en-US" dirty="0" smtClean="0"/>
              <a:t>this</a:t>
            </a:r>
          </a:p>
          <a:p>
            <a:r>
              <a:rPr lang="en-US" dirty="0" smtClean="0"/>
              <a:t>Logic </a:t>
            </a:r>
            <a:r>
              <a:rPr lang="en-US" dirty="0"/>
              <a:t>is about all that occurs within the world—entities—but not the world itself</a:t>
            </a:r>
          </a:p>
          <a:p>
            <a:pPr lvl="1"/>
            <a:r>
              <a:rPr lang="en-US" dirty="0"/>
              <a:t>My experience of the world as </a:t>
            </a:r>
            <a:r>
              <a:rPr lang="en-US" i="1" dirty="0"/>
              <a:t>my</a:t>
            </a:r>
            <a:r>
              <a:rPr lang="en-US" dirty="0"/>
              <a:t> </a:t>
            </a:r>
            <a:r>
              <a:rPr lang="en-US" dirty="0" smtClean="0"/>
              <a:t>world (solipsism)</a:t>
            </a:r>
            <a:r>
              <a:rPr lang="en-US" dirty="0" smtClean="0">
                <a:sym typeface="Wingdings" panose="05000000000000000000" pitchFamily="2" charset="2"/>
              </a:rPr>
              <a:t></a:t>
            </a:r>
            <a:r>
              <a:rPr lang="en-US" dirty="0" smtClean="0"/>
              <a:t> </a:t>
            </a:r>
            <a:r>
              <a:rPr lang="en-US" dirty="0"/>
              <a:t>anxiety, authenticity, </a:t>
            </a:r>
            <a:r>
              <a:rPr lang="en-US" dirty="0" smtClean="0"/>
              <a:t>being-toward-death or non-being </a:t>
            </a:r>
          </a:p>
          <a:p>
            <a:pPr lvl="1"/>
            <a:r>
              <a:rPr lang="en-US" dirty="0" smtClean="0"/>
              <a:t>brings into awareness </a:t>
            </a:r>
            <a:r>
              <a:rPr lang="en-US" dirty="0" smtClean="0">
                <a:sym typeface="Wingdings" panose="05000000000000000000" pitchFamily="2" charset="2"/>
              </a:rPr>
              <a:t>t</a:t>
            </a:r>
            <a:r>
              <a:rPr lang="en-US" dirty="0" smtClean="0"/>
              <a:t>he </a:t>
            </a:r>
            <a:r>
              <a:rPr lang="en-US" i="1" dirty="0"/>
              <a:t>being</a:t>
            </a:r>
            <a:r>
              <a:rPr lang="en-US" dirty="0"/>
              <a:t> that encompasses all beings</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48</a:t>
            </a:fld>
            <a:endParaRPr lang="en-US"/>
          </a:p>
        </p:txBody>
      </p:sp>
    </p:spTree>
    <p:extLst>
      <p:ext uri="{BB962C8B-B14F-4D97-AF65-F5344CB8AC3E}">
        <p14:creationId xmlns:p14="http://schemas.microsoft.com/office/powerpoint/2010/main" val="16160424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Nothing is not a name for anything</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Carnap</a:t>
            </a:r>
            <a:r>
              <a:rPr lang="en-US" dirty="0" smtClean="0"/>
              <a:t> gives two reasons why Heidegger’s talk about the Nothing is logically defective</a:t>
            </a:r>
          </a:p>
          <a:p>
            <a:r>
              <a:rPr lang="en-US" dirty="0" smtClean="0"/>
              <a:t>1)“Nothing” is not a name but a logical particle</a:t>
            </a:r>
          </a:p>
          <a:p>
            <a:pPr lvl="1"/>
            <a:r>
              <a:rPr lang="en-US" dirty="0" smtClean="0"/>
              <a:t>A statement in which Nothing is the grammatical subject is, in logical terms, a universal negative categorical proposition</a:t>
            </a:r>
          </a:p>
          <a:p>
            <a:pPr lvl="1"/>
            <a:r>
              <a:rPr lang="en-US" dirty="0"/>
              <a:t>n</a:t>
            </a:r>
            <a:r>
              <a:rPr lang="en-US" dirty="0" smtClean="0"/>
              <a:t>ot a name for some entity</a:t>
            </a:r>
          </a:p>
          <a:p>
            <a:r>
              <a:rPr lang="en-US" dirty="0" smtClean="0"/>
              <a:t>But this argument does not consider that “the Nothing” is a new coinage</a:t>
            </a:r>
          </a:p>
          <a:p>
            <a:r>
              <a:rPr lang="en-US" dirty="0" smtClean="0"/>
              <a:t>But even then, </a:t>
            </a:r>
            <a:r>
              <a:rPr lang="en-US" dirty="0" err="1" smtClean="0"/>
              <a:t>Carnap</a:t>
            </a:r>
            <a:r>
              <a:rPr lang="en-US" dirty="0" smtClean="0"/>
              <a:t> replies, it is contradictory to suggest that the Nothing, whatever that is, exists. </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49</a:t>
            </a:fld>
            <a:endParaRPr lang="en-US"/>
          </a:p>
        </p:txBody>
      </p:sp>
    </p:spTree>
    <p:extLst>
      <p:ext uri="{BB962C8B-B14F-4D97-AF65-F5344CB8AC3E}">
        <p14:creationId xmlns:p14="http://schemas.microsoft.com/office/powerpoint/2010/main" val="336938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metaphysics</a:t>
            </a:r>
            <a:endParaRPr lang="en-US" dirty="0"/>
          </a:p>
        </p:txBody>
      </p:sp>
      <p:sp>
        <p:nvSpPr>
          <p:cNvPr id="3" name="Content Placeholder 2"/>
          <p:cNvSpPr>
            <a:spLocks noGrp="1"/>
          </p:cNvSpPr>
          <p:nvPr>
            <p:ph idx="1"/>
          </p:nvPr>
        </p:nvSpPr>
        <p:spPr/>
        <p:txBody>
          <a:bodyPr/>
          <a:lstStyle/>
          <a:p>
            <a:r>
              <a:rPr lang="en-US" dirty="0" smtClean="0"/>
              <a:t>Insight into being and human being (</a:t>
            </a:r>
            <a:r>
              <a:rPr lang="en-US" i="1" dirty="0" err="1" smtClean="0"/>
              <a:t>Dasein</a:t>
            </a:r>
            <a:r>
              <a:rPr lang="en-US" dirty="0" smtClean="0"/>
              <a:t>)</a:t>
            </a:r>
          </a:p>
          <a:p>
            <a:pPr lvl="1"/>
            <a:r>
              <a:rPr lang="en-US" dirty="0"/>
              <a:t>g</a:t>
            </a:r>
            <a:r>
              <a:rPr lang="en-US" dirty="0" smtClean="0"/>
              <a:t>oes far beyond what calculation can yield</a:t>
            </a:r>
          </a:p>
          <a:p>
            <a:r>
              <a:rPr lang="en-US" dirty="0" smtClean="0"/>
              <a:t>Philosophy’s “most rigorous” thinking</a:t>
            </a:r>
          </a:p>
          <a:p>
            <a:pPr lvl="1"/>
            <a:r>
              <a:rPr lang="en-US" dirty="0"/>
              <a:t>r</a:t>
            </a:r>
            <a:r>
              <a:rPr lang="en-US" dirty="0" smtClean="0"/>
              <a:t>equires violating the laws of logic</a:t>
            </a:r>
          </a:p>
          <a:p>
            <a:r>
              <a:rPr lang="en-US" dirty="0" smtClean="0"/>
              <a:t>Rather than overcoming (or eliminating) metaphysics</a:t>
            </a:r>
          </a:p>
          <a:p>
            <a:pPr lvl="1"/>
            <a:r>
              <a:rPr lang="en-US" dirty="0" smtClean="0"/>
              <a:t>Heidegger argues that we use metaphysics to overcome the narrow and sterile fascination with logical analysis </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a:t>
            </a:fld>
            <a:endParaRPr lang="en-US"/>
          </a:p>
        </p:txBody>
      </p:sp>
    </p:spTree>
    <p:extLst>
      <p:ext uri="{BB962C8B-B14F-4D97-AF65-F5344CB8AC3E}">
        <p14:creationId xmlns:p14="http://schemas.microsoft.com/office/powerpoint/2010/main" val="7104967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a:t>
            </a:r>
            <a:r>
              <a:rPr lang="en-US" i="1" dirty="0" smtClean="0"/>
              <a:t>is</a:t>
            </a:r>
            <a:r>
              <a:rPr lang="en-US" dirty="0" smtClean="0"/>
              <a:t> absurd, says Heidegger</a:t>
            </a:r>
            <a:endParaRPr lang="en-US" dirty="0"/>
          </a:p>
        </p:txBody>
      </p:sp>
      <p:sp>
        <p:nvSpPr>
          <p:cNvPr id="3" name="Content Placeholder 2"/>
          <p:cNvSpPr>
            <a:spLocks noGrp="1"/>
          </p:cNvSpPr>
          <p:nvPr>
            <p:ph idx="1"/>
          </p:nvPr>
        </p:nvSpPr>
        <p:spPr/>
        <p:txBody>
          <a:bodyPr>
            <a:normAutofit fontScale="92500"/>
          </a:bodyPr>
          <a:lstStyle/>
          <a:p>
            <a:r>
              <a:rPr lang="en-US" dirty="0" smtClean="0"/>
              <a:t>Heidegger himself recognizes this argument:</a:t>
            </a:r>
          </a:p>
          <a:p>
            <a:pPr lvl="1"/>
            <a:r>
              <a:rPr lang="en-US" dirty="0" smtClean="0"/>
              <a:t>“What is the nothing? Our very first approach to this question has something unusual about it. In our asking we posit the nothing in advance as something that ‘is” such and such; we posit it as a being. But that is exactly what it is distinguished from….</a:t>
            </a:r>
          </a:p>
          <a:p>
            <a:pPr lvl="1"/>
            <a:r>
              <a:rPr lang="en-US" dirty="0" smtClean="0"/>
              <a:t>“The question deprives itself of its own object …</a:t>
            </a:r>
          </a:p>
          <a:p>
            <a:pPr lvl="1"/>
            <a:r>
              <a:rPr lang="en-US" dirty="0" smtClean="0"/>
              <a:t>“Accordingly every answer to this question is also impossible from the start. For it necessarily assumes the form: the nothing ‘is’ this or that. With regard to the nothing, question and answer alike are inherently absurd.” </a:t>
            </a:r>
          </a:p>
          <a:p>
            <a:pPr lvl="2"/>
            <a:r>
              <a:rPr lang="en-US" dirty="0" smtClean="0"/>
              <a:t>--Heidegger, </a:t>
            </a:r>
            <a:r>
              <a:rPr lang="en-US" i="1" dirty="0" err="1" smtClean="0"/>
              <a:t>Pathmarks</a:t>
            </a:r>
            <a:r>
              <a:rPr lang="en-US" i="1" dirty="0" smtClean="0"/>
              <a:t> </a:t>
            </a:r>
            <a:r>
              <a:rPr lang="en-US" dirty="0" smtClean="0"/>
              <a:t>[a collection of Heidegger’s essays available on-line]</a:t>
            </a:r>
            <a:endParaRPr lang="en-US" i="1" dirty="0"/>
          </a:p>
        </p:txBody>
      </p:sp>
      <p:sp>
        <p:nvSpPr>
          <p:cNvPr id="4" name="Slide Number Placeholder 3"/>
          <p:cNvSpPr>
            <a:spLocks noGrp="1"/>
          </p:cNvSpPr>
          <p:nvPr>
            <p:ph type="sldNum" sz="quarter" idx="12"/>
          </p:nvPr>
        </p:nvSpPr>
        <p:spPr/>
        <p:txBody>
          <a:bodyPr/>
          <a:lstStyle/>
          <a:p>
            <a:fld id="{1D0034F2-7B6E-436A-8329-67BE1731AC68}" type="slidenum">
              <a:rPr lang="en-US" smtClean="0"/>
              <a:t>50</a:t>
            </a:fld>
            <a:endParaRPr lang="en-US"/>
          </a:p>
        </p:txBody>
      </p:sp>
    </p:spTree>
    <p:extLst>
      <p:ext uri="{BB962C8B-B14F-4D97-AF65-F5344CB8AC3E}">
        <p14:creationId xmlns:p14="http://schemas.microsoft.com/office/powerpoint/2010/main" val="26739643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Philosophical role of nonsense</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Carnap</a:t>
            </a:r>
            <a:r>
              <a:rPr lang="en-US" dirty="0" smtClean="0"/>
              <a:t> allows that nonsensical sentences could express or evoke an emotional response</a:t>
            </a:r>
          </a:p>
          <a:p>
            <a:pPr lvl="1"/>
            <a:r>
              <a:rPr lang="en-US" dirty="0"/>
              <a:t>b</a:t>
            </a:r>
            <a:r>
              <a:rPr lang="en-US" dirty="0" smtClean="0"/>
              <a:t>ut without any philosophical insight</a:t>
            </a:r>
          </a:p>
          <a:p>
            <a:pPr lvl="1"/>
            <a:r>
              <a:rPr lang="en-US" dirty="0" smtClean="0"/>
              <a:t>[E.g., in poetry]</a:t>
            </a:r>
          </a:p>
          <a:p>
            <a:r>
              <a:rPr lang="en-US" dirty="0" smtClean="0"/>
              <a:t>But Heidegger thinks such “nonsensical” expressions play a central role in describing and evoking an experience of being</a:t>
            </a:r>
          </a:p>
          <a:p>
            <a:pPr lvl="1"/>
            <a:r>
              <a:rPr lang="en-US" dirty="0" smtClean="0"/>
              <a:t>And so </a:t>
            </a:r>
            <a:r>
              <a:rPr lang="en-US" dirty="0" err="1" smtClean="0"/>
              <a:t>Carnap’s</a:t>
            </a:r>
            <a:r>
              <a:rPr lang="en-US" dirty="0" smtClean="0"/>
              <a:t> argument is a dialectical move that Heidegger has anticipated</a:t>
            </a:r>
          </a:p>
          <a:p>
            <a:r>
              <a:rPr lang="en-US" dirty="0" smtClean="0"/>
              <a:t>Underlining this apparent nonsense is less a criticism than a preliminary, necessary step </a:t>
            </a:r>
          </a:p>
          <a:p>
            <a:pPr lvl="1"/>
            <a:r>
              <a:rPr lang="en-US" dirty="0" smtClean="0"/>
              <a:t>in appreciating what these expressions have to teach us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51</a:t>
            </a:fld>
            <a:endParaRPr lang="en-US"/>
          </a:p>
        </p:txBody>
      </p:sp>
    </p:spTree>
    <p:extLst>
      <p:ext uri="{BB962C8B-B14F-4D97-AF65-F5344CB8AC3E}">
        <p14:creationId xmlns:p14="http://schemas.microsoft.com/office/powerpoint/2010/main" val="41358544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lectures on logic</a:t>
            </a:r>
            <a:endParaRPr lang="en-US" dirty="0"/>
          </a:p>
        </p:txBody>
      </p:sp>
      <p:sp>
        <p:nvSpPr>
          <p:cNvPr id="3" name="Content Placeholder 2"/>
          <p:cNvSpPr>
            <a:spLocks noGrp="1"/>
          </p:cNvSpPr>
          <p:nvPr>
            <p:ph idx="1"/>
          </p:nvPr>
        </p:nvSpPr>
        <p:spPr/>
        <p:txBody>
          <a:bodyPr>
            <a:normAutofit lnSpcReduction="10000"/>
          </a:bodyPr>
          <a:lstStyle/>
          <a:p>
            <a:r>
              <a:rPr lang="en-US" dirty="0" err="1" smtClean="0"/>
              <a:t>Carnap</a:t>
            </a:r>
            <a:r>
              <a:rPr lang="en-US" dirty="0" smtClean="0"/>
              <a:t> could reply:</a:t>
            </a:r>
          </a:p>
          <a:p>
            <a:pPr lvl="1"/>
            <a:r>
              <a:rPr lang="en-US" dirty="0" smtClean="0"/>
              <a:t>By embracing the absurdity of his expressions, Heidegger is admitting that they fail to express a thought</a:t>
            </a:r>
          </a:p>
          <a:p>
            <a:pPr lvl="1"/>
            <a:r>
              <a:rPr lang="en-US" dirty="0"/>
              <a:t>f</a:t>
            </a:r>
            <a:r>
              <a:rPr lang="en-US" dirty="0" smtClean="0"/>
              <a:t>or the laws of logic are the laws governing all thought</a:t>
            </a:r>
          </a:p>
          <a:p>
            <a:r>
              <a:rPr lang="en-US" dirty="0" smtClean="0"/>
              <a:t>After </a:t>
            </a:r>
            <a:r>
              <a:rPr lang="en-US" i="1" dirty="0" smtClean="0"/>
              <a:t>B&amp;T</a:t>
            </a:r>
            <a:r>
              <a:rPr lang="en-US" dirty="0" smtClean="0"/>
              <a:t> and before “What is Metaphysics?” Heidegger investigated the relationship between logic, metaphysics, and “thinking” in a course of lectures published as </a:t>
            </a:r>
            <a:r>
              <a:rPr lang="en-US" i="1" dirty="0" smtClean="0"/>
              <a:t>The Metaphysical Foundations of Logic.</a:t>
            </a:r>
          </a:p>
          <a:p>
            <a:pPr lvl="1"/>
            <a:r>
              <a:rPr lang="en-US" dirty="0" smtClean="0"/>
              <a:t>He expresses views that </a:t>
            </a:r>
            <a:r>
              <a:rPr lang="en-US" dirty="0" err="1" smtClean="0"/>
              <a:t>Carnap</a:t>
            </a:r>
            <a:r>
              <a:rPr lang="en-US" dirty="0" smtClean="0"/>
              <a:t> would find congenial </a:t>
            </a:r>
          </a:p>
          <a:p>
            <a:pPr lvl="1"/>
            <a:r>
              <a:rPr lang="en-US" dirty="0"/>
              <a:t>a</a:t>
            </a:r>
            <a:r>
              <a:rPr lang="en-US" dirty="0" smtClean="0"/>
              <a:t>nd involve a deeper understanding of logic than </a:t>
            </a:r>
            <a:r>
              <a:rPr lang="en-US" dirty="0" err="1" smtClean="0"/>
              <a:t>Carnap’s</a:t>
            </a:r>
            <a:r>
              <a:rPr lang="en-US" dirty="0" smtClean="0"/>
              <a:t> own</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52</a:t>
            </a:fld>
            <a:endParaRPr lang="en-US"/>
          </a:p>
        </p:txBody>
      </p:sp>
    </p:spTree>
    <p:extLst>
      <p:ext uri="{BB962C8B-B14F-4D97-AF65-F5344CB8AC3E}">
        <p14:creationId xmlns:p14="http://schemas.microsoft.com/office/powerpoint/2010/main" val="41352763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thought</a:t>
            </a:r>
            <a:endParaRPr lang="en-US" dirty="0"/>
          </a:p>
        </p:txBody>
      </p:sp>
      <p:sp>
        <p:nvSpPr>
          <p:cNvPr id="3" name="Content Placeholder 2"/>
          <p:cNvSpPr>
            <a:spLocks noGrp="1"/>
          </p:cNvSpPr>
          <p:nvPr>
            <p:ph idx="1"/>
          </p:nvPr>
        </p:nvSpPr>
        <p:spPr/>
        <p:txBody>
          <a:bodyPr>
            <a:normAutofit/>
          </a:bodyPr>
          <a:lstStyle/>
          <a:p>
            <a:r>
              <a:rPr lang="en-US" dirty="0" smtClean="0"/>
              <a:t>In his lectures Heidegger argues that thinking requires following traditional rules of thought</a:t>
            </a:r>
          </a:p>
          <a:p>
            <a:pPr lvl="1"/>
            <a:r>
              <a:rPr lang="en-US" dirty="0" smtClean="0"/>
              <a:t>1) The principle of identity</a:t>
            </a:r>
          </a:p>
          <a:p>
            <a:pPr lvl="1"/>
            <a:r>
              <a:rPr lang="en-US" dirty="0" smtClean="0"/>
              <a:t>2) The principle of </a:t>
            </a:r>
            <a:r>
              <a:rPr lang="en-US" dirty="0" err="1" smtClean="0"/>
              <a:t>noncontradiction</a:t>
            </a:r>
            <a:endParaRPr lang="en-US" dirty="0" smtClean="0"/>
          </a:p>
          <a:p>
            <a:pPr lvl="1"/>
            <a:r>
              <a:rPr lang="en-US" dirty="0" smtClean="0"/>
              <a:t>3) The principle of the excluded middle</a:t>
            </a:r>
          </a:p>
          <a:p>
            <a:pPr lvl="1"/>
            <a:r>
              <a:rPr lang="en-US" dirty="0" smtClean="0"/>
              <a:t>4) And the principle of sufficient reason</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53</a:t>
            </a:fld>
            <a:endParaRPr lang="en-US"/>
          </a:p>
        </p:txBody>
      </p:sp>
    </p:spTree>
    <p:extLst>
      <p:ext uri="{BB962C8B-B14F-4D97-AF65-F5344CB8AC3E}">
        <p14:creationId xmlns:p14="http://schemas.microsoft.com/office/powerpoint/2010/main" val="35084760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They are the grounds of thinking</a:t>
            </a:r>
            <a:endParaRPr lang="en-US" dirty="0"/>
          </a:p>
        </p:txBody>
      </p:sp>
      <p:sp>
        <p:nvSpPr>
          <p:cNvPr id="3" name="Content Placeholder 2"/>
          <p:cNvSpPr>
            <a:spLocks noGrp="1"/>
          </p:cNvSpPr>
          <p:nvPr>
            <p:ph idx="1"/>
          </p:nvPr>
        </p:nvSpPr>
        <p:spPr/>
        <p:txBody>
          <a:bodyPr/>
          <a:lstStyle/>
          <a:p>
            <a:r>
              <a:rPr lang="en-US" dirty="0"/>
              <a:t>“These basic principles are not rules alongside a thinking that would be determined from elsewhere, but they are the grounds for statements in general, grounds which make thinking possible. And they are this, furthermore, only because they are the grounds for understanding, existence, the understanding of being, </a:t>
            </a:r>
            <a:r>
              <a:rPr lang="en-US" i="1" dirty="0" err="1"/>
              <a:t>Dasein</a:t>
            </a:r>
            <a:r>
              <a:rPr lang="en-US" dirty="0"/>
              <a:t>, and primal transcendence. … Using the rules of thought in the thinking process is </a:t>
            </a:r>
            <a:r>
              <a:rPr lang="en-US" dirty="0" err="1"/>
              <a:t>uncircumventable</a:t>
            </a:r>
            <a:r>
              <a:rPr lang="en-US" dirty="0"/>
              <a:t>.” </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54</a:t>
            </a:fld>
            <a:endParaRPr lang="en-US"/>
          </a:p>
        </p:txBody>
      </p:sp>
    </p:spTree>
    <p:extLst>
      <p:ext uri="{BB962C8B-B14F-4D97-AF65-F5344CB8AC3E}">
        <p14:creationId xmlns:p14="http://schemas.microsoft.com/office/powerpoint/2010/main" val="37677985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 and Logic—two meanings of ‘logic’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while </a:t>
            </a:r>
            <a:r>
              <a:rPr lang="en-US" dirty="0" err="1" smtClean="0"/>
              <a:t>Carnap</a:t>
            </a:r>
            <a:r>
              <a:rPr lang="en-US" dirty="0" smtClean="0"/>
              <a:t> would agree that the use of logic in thinking is </a:t>
            </a:r>
            <a:r>
              <a:rPr lang="en-US" dirty="0" err="1" smtClean="0"/>
              <a:t>uncircumventable</a:t>
            </a:r>
            <a:r>
              <a:rPr lang="en-US" dirty="0" smtClean="0"/>
              <a:t> (</a:t>
            </a:r>
            <a:r>
              <a:rPr lang="en-US" i="1" dirty="0" err="1" smtClean="0"/>
              <a:t>unumgänglich</a:t>
            </a:r>
            <a:r>
              <a:rPr lang="en-US" i="1" dirty="0" smtClean="0"/>
              <a:t>)</a:t>
            </a:r>
            <a:r>
              <a:rPr lang="en-US" dirty="0" smtClean="0"/>
              <a:t>, Heidegger writes:</a:t>
            </a:r>
          </a:p>
          <a:p>
            <a:pPr lvl="1"/>
            <a:r>
              <a:rPr lang="en-US" dirty="0" smtClean="0"/>
              <a:t>“The </a:t>
            </a:r>
            <a:r>
              <a:rPr lang="en-US" dirty="0" err="1" smtClean="0"/>
              <a:t>uncircumventability</a:t>
            </a:r>
            <a:r>
              <a:rPr lang="en-US" dirty="0" smtClean="0"/>
              <a:t> or rule usage does not in itself immediately imply the </a:t>
            </a:r>
            <a:r>
              <a:rPr lang="en-US" dirty="0" err="1" smtClean="0"/>
              <a:t>uncircumventability</a:t>
            </a:r>
            <a:r>
              <a:rPr lang="en-US" dirty="0" smtClean="0"/>
              <a:t> of logic.” </a:t>
            </a:r>
          </a:p>
          <a:p>
            <a:r>
              <a:rPr lang="en-US" dirty="0" smtClean="0"/>
              <a:t>Heidegger is distinguishing two meanings of ‘logic’ (the word ‘logic,’ designated by single quotes)</a:t>
            </a:r>
          </a:p>
          <a:p>
            <a:pPr lvl="1"/>
            <a:r>
              <a:rPr lang="en-US" dirty="0" smtClean="0"/>
              <a:t>1) the “principles governing the essence of thought as such” or Logic (capital L)</a:t>
            </a:r>
          </a:p>
          <a:p>
            <a:pPr lvl="1"/>
            <a:r>
              <a:rPr lang="en-US" dirty="0" smtClean="0"/>
              <a:t>2) the formal discipline that codifies and systematizes the rules: “logic” (lower case, double quotes): </a:t>
            </a:r>
          </a:p>
          <a:p>
            <a:r>
              <a:rPr lang="en-US" dirty="0" smtClean="0"/>
              <a:t>Thus, “logic” is the philosophical discipline that takes Logic as its object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55</a:t>
            </a:fld>
            <a:endParaRPr lang="en-US"/>
          </a:p>
        </p:txBody>
      </p:sp>
    </p:spTree>
    <p:extLst>
      <p:ext uri="{BB962C8B-B14F-4D97-AF65-F5344CB8AC3E}">
        <p14:creationId xmlns:p14="http://schemas.microsoft.com/office/powerpoint/2010/main" val="33663051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constitutive conception of Logic</a:t>
            </a:r>
            <a:endParaRPr lang="en-US" dirty="0"/>
          </a:p>
        </p:txBody>
      </p:sp>
      <p:sp>
        <p:nvSpPr>
          <p:cNvPr id="3" name="Content Placeholder 2"/>
          <p:cNvSpPr>
            <a:spLocks noGrp="1"/>
          </p:cNvSpPr>
          <p:nvPr>
            <p:ph idx="1"/>
          </p:nvPr>
        </p:nvSpPr>
        <p:spPr/>
        <p:txBody>
          <a:bodyPr>
            <a:normAutofit/>
          </a:bodyPr>
          <a:lstStyle/>
          <a:p>
            <a:r>
              <a:rPr lang="en-US" dirty="0" smtClean="0"/>
              <a:t>Hence the Laws of Logic do not regulate thoughts whose content is independently given</a:t>
            </a:r>
          </a:p>
          <a:p>
            <a:pPr lvl="1"/>
            <a:r>
              <a:rPr lang="en-US" dirty="0"/>
              <a:t>b</a:t>
            </a:r>
            <a:r>
              <a:rPr lang="en-US" dirty="0" smtClean="0"/>
              <a:t>ut determine what it is for anything to be thought</a:t>
            </a:r>
          </a:p>
          <a:p>
            <a:pPr lvl="1"/>
            <a:r>
              <a:rPr lang="en-US" dirty="0" smtClean="0"/>
              <a:t>This is Heidegger’s constitutive conception of Logic: the Laws of Logic constitute real thinking</a:t>
            </a:r>
          </a:p>
          <a:p>
            <a:r>
              <a:rPr lang="en-US" dirty="0" smtClean="0"/>
              <a:t>Logic demands </a:t>
            </a:r>
            <a:r>
              <a:rPr lang="en-US" i="1" dirty="0" smtClean="0"/>
              <a:t>allegiance</a:t>
            </a:r>
            <a:r>
              <a:rPr lang="en-US" dirty="0" smtClean="0"/>
              <a:t> of the thinker rather than </a:t>
            </a:r>
            <a:r>
              <a:rPr lang="en-US" i="1" dirty="0" smtClean="0"/>
              <a:t>conformity</a:t>
            </a:r>
            <a:r>
              <a:rPr lang="en-US" dirty="0" smtClean="0"/>
              <a:t>. </a:t>
            </a:r>
          </a:p>
          <a:p>
            <a:pPr lvl="1"/>
            <a:r>
              <a:rPr lang="en-US" dirty="0" smtClean="0"/>
              <a:t>Demanding conformity is both too strong and too weak a requirement </a:t>
            </a:r>
          </a:p>
        </p:txBody>
      </p:sp>
      <p:sp>
        <p:nvSpPr>
          <p:cNvPr id="4" name="Slide Number Placeholder 3"/>
          <p:cNvSpPr>
            <a:spLocks noGrp="1"/>
          </p:cNvSpPr>
          <p:nvPr>
            <p:ph type="sldNum" sz="quarter" idx="12"/>
          </p:nvPr>
        </p:nvSpPr>
        <p:spPr/>
        <p:txBody>
          <a:bodyPr/>
          <a:lstStyle/>
          <a:p>
            <a:fld id="{1D0034F2-7B6E-436A-8329-67BE1731AC68}" type="slidenum">
              <a:rPr lang="en-US" smtClean="0"/>
              <a:t>56</a:t>
            </a:fld>
            <a:endParaRPr lang="en-US"/>
          </a:p>
        </p:txBody>
      </p:sp>
    </p:spTree>
    <p:extLst>
      <p:ext uri="{BB962C8B-B14F-4D97-AF65-F5344CB8AC3E}">
        <p14:creationId xmlns:p14="http://schemas.microsoft.com/office/powerpoint/2010/main" val="31045353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Allegiance to Logic</a:t>
            </a:r>
            <a:endParaRPr lang="en-US" dirty="0"/>
          </a:p>
        </p:txBody>
      </p:sp>
      <p:sp>
        <p:nvSpPr>
          <p:cNvPr id="3" name="Content Placeholder 2"/>
          <p:cNvSpPr>
            <a:spLocks noGrp="1"/>
          </p:cNvSpPr>
          <p:nvPr>
            <p:ph idx="1"/>
          </p:nvPr>
        </p:nvSpPr>
        <p:spPr/>
        <p:txBody>
          <a:bodyPr>
            <a:normAutofit/>
          </a:bodyPr>
          <a:lstStyle/>
          <a:p>
            <a:r>
              <a:rPr lang="en-US" dirty="0"/>
              <a:t>1) Actual conformity is too </a:t>
            </a:r>
            <a:r>
              <a:rPr lang="en-US" dirty="0" smtClean="0"/>
              <a:t>strong. </a:t>
            </a:r>
          </a:p>
          <a:p>
            <a:r>
              <a:rPr lang="en-US" dirty="0" smtClean="0"/>
              <a:t>E.g</a:t>
            </a:r>
            <a:r>
              <a:rPr lang="en-US" dirty="0"/>
              <a:t>., re the principle of </a:t>
            </a:r>
            <a:r>
              <a:rPr lang="en-US" dirty="0" err="1"/>
              <a:t>noncontradiction</a:t>
            </a:r>
            <a:r>
              <a:rPr lang="en-US" dirty="0"/>
              <a:t>, assuming that this is an expression of a Law of Logic:</a:t>
            </a:r>
          </a:p>
          <a:p>
            <a:pPr lvl="1"/>
            <a:r>
              <a:rPr lang="en-US" dirty="0"/>
              <a:t>Someone in one area of her thought may commit to claims that contradict what she says in another area</a:t>
            </a:r>
          </a:p>
          <a:p>
            <a:pPr lvl="1"/>
            <a:r>
              <a:rPr lang="en-US" dirty="0"/>
              <a:t>Her thinking is thus not in conformity to the Laws of Logic</a:t>
            </a:r>
          </a:p>
          <a:p>
            <a:pPr lvl="1"/>
            <a:r>
              <a:rPr lang="en-US" dirty="0"/>
              <a:t>But this is not to say that she doesn’t have thoughts, or only has the illusion of </a:t>
            </a:r>
            <a:r>
              <a:rPr lang="en-US" dirty="0" smtClean="0"/>
              <a:t>thinking, </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57</a:t>
            </a:fld>
            <a:endParaRPr lang="en-US"/>
          </a:p>
        </p:txBody>
      </p:sp>
    </p:spTree>
    <p:extLst>
      <p:ext uri="{BB962C8B-B14F-4D97-AF65-F5344CB8AC3E}">
        <p14:creationId xmlns:p14="http://schemas.microsoft.com/office/powerpoint/2010/main" val="29410005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Pledging allegiance to Logic</a:t>
            </a:r>
            <a:endParaRPr lang="en-US" dirty="0"/>
          </a:p>
        </p:txBody>
      </p:sp>
      <p:sp>
        <p:nvSpPr>
          <p:cNvPr id="3" name="Content Placeholder 2"/>
          <p:cNvSpPr>
            <a:spLocks noGrp="1"/>
          </p:cNvSpPr>
          <p:nvPr>
            <p:ph idx="1"/>
          </p:nvPr>
        </p:nvSpPr>
        <p:spPr/>
        <p:txBody>
          <a:bodyPr>
            <a:normAutofit fontScale="92500" lnSpcReduction="10000"/>
          </a:bodyPr>
          <a:lstStyle/>
          <a:p>
            <a:r>
              <a:rPr lang="en-US" dirty="0"/>
              <a:t>It is only because she has thoughts with determinate content that she/we can recognize her incompatible statements</a:t>
            </a:r>
          </a:p>
          <a:p>
            <a:pPr lvl="1"/>
            <a:r>
              <a:rPr lang="en-US" dirty="0"/>
              <a:t>And so when she recognizes this incompatibility of her thoughts her </a:t>
            </a:r>
            <a:r>
              <a:rPr lang="en-US" i="1" dirty="0"/>
              <a:t>allegiance</a:t>
            </a:r>
            <a:r>
              <a:rPr lang="en-US" dirty="0"/>
              <a:t> to Logic obliges her to address it</a:t>
            </a:r>
          </a:p>
          <a:p>
            <a:r>
              <a:rPr lang="en-US" dirty="0" smtClean="0"/>
              <a:t>[</a:t>
            </a:r>
            <a:r>
              <a:rPr lang="en-US" dirty="0" err="1" smtClean="0"/>
              <a:t>Carnap</a:t>
            </a:r>
            <a:r>
              <a:rPr lang="en-US" dirty="0" smtClean="0"/>
              <a:t> would say that her thought, since it is contradictory, is nonsense</a:t>
            </a:r>
          </a:p>
          <a:p>
            <a:pPr lvl="1"/>
            <a:r>
              <a:rPr lang="en-US" dirty="0" smtClean="0"/>
              <a:t>But this is too strong a condemnation </a:t>
            </a:r>
          </a:p>
          <a:p>
            <a:pPr lvl="1"/>
            <a:r>
              <a:rPr lang="en-US" dirty="0" smtClean="0"/>
              <a:t>She is thinking something in these contradictory forms</a:t>
            </a:r>
          </a:p>
          <a:p>
            <a:pPr lvl="1"/>
            <a:r>
              <a:rPr lang="en-US" dirty="0" smtClean="0"/>
              <a:t>And Logic requires her to go beyond her faulty understanding of what she is really thinking</a:t>
            </a:r>
          </a:p>
          <a:p>
            <a:pPr lvl="1"/>
            <a:r>
              <a:rPr lang="en-US" dirty="0" smtClean="0"/>
              <a:t>This is the essence of Hegel’s “dialectical logic”]</a:t>
            </a:r>
          </a:p>
        </p:txBody>
      </p:sp>
      <p:sp>
        <p:nvSpPr>
          <p:cNvPr id="4" name="Slide Number Placeholder 3"/>
          <p:cNvSpPr>
            <a:spLocks noGrp="1"/>
          </p:cNvSpPr>
          <p:nvPr>
            <p:ph type="sldNum" sz="quarter" idx="12"/>
          </p:nvPr>
        </p:nvSpPr>
        <p:spPr/>
        <p:txBody>
          <a:bodyPr/>
          <a:lstStyle/>
          <a:p>
            <a:fld id="{1D0034F2-7B6E-436A-8329-67BE1731AC68}" type="slidenum">
              <a:rPr lang="en-US" smtClean="0"/>
              <a:t>58</a:t>
            </a:fld>
            <a:endParaRPr lang="en-US"/>
          </a:p>
        </p:txBody>
      </p:sp>
    </p:spTree>
    <p:extLst>
      <p:ext uri="{BB962C8B-B14F-4D97-AF65-F5344CB8AC3E}">
        <p14:creationId xmlns:p14="http://schemas.microsoft.com/office/powerpoint/2010/main" val="10912106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normative character of Logic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2) Actual conformity is also too weak </a:t>
            </a:r>
          </a:p>
          <a:p>
            <a:pPr lvl="1"/>
            <a:r>
              <a:rPr lang="en-US" dirty="0" smtClean="0"/>
              <a:t>It allows for </a:t>
            </a:r>
            <a:r>
              <a:rPr lang="en-US" i="1" dirty="0" smtClean="0"/>
              <a:t>accidental</a:t>
            </a:r>
            <a:r>
              <a:rPr lang="en-US" dirty="0" smtClean="0"/>
              <a:t> conformity </a:t>
            </a:r>
            <a:r>
              <a:rPr lang="en-US" dirty="0" smtClean="0"/>
              <a:t>(thoughtless statements may happen to conform to a “logic” but not to the Laws of Logic)</a:t>
            </a:r>
            <a:endParaRPr lang="en-US" dirty="0" smtClean="0"/>
          </a:p>
          <a:p>
            <a:pPr lvl="1"/>
            <a:r>
              <a:rPr lang="en-US" dirty="0"/>
              <a:t>w</a:t>
            </a:r>
            <a:r>
              <a:rPr lang="en-US" dirty="0" smtClean="0"/>
              <a:t>hich leaves out the guiding, normative character of the Laws of Logic</a:t>
            </a:r>
          </a:p>
          <a:p>
            <a:pPr lvl="1"/>
            <a:r>
              <a:rPr lang="en-US" dirty="0"/>
              <a:t>o</a:t>
            </a:r>
            <a:r>
              <a:rPr lang="en-US" dirty="0" smtClean="0"/>
              <a:t>f Heidegger’s constitutive conception of Logic</a:t>
            </a:r>
          </a:p>
          <a:p>
            <a:r>
              <a:rPr lang="en-US" dirty="0" smtClean="0"/>
              <a:t>To be a thinker is not just to conform to Logic but to be normatively bound by Logic</a:t>
            </a:r>
          </a:p>
          <a:p>
            <a:pPr lvl="1"/>
            <a:r>
              <a:rPr lang="en-US" dirty="0" smtClean="0"/>
              <a:t>[Are we morally obligated to conform to the Laws and to correct oneself when you violate them?</a:t>
            </a:r>
          </a:p>
          <a:p>
            <a:pPr lvl="1"/>
            <a:r>
              <a:rPr lang="en-US" dirty="0" smtClean="0"/>
              <a:t>Is this a psychological necessity?</a:t>
            </a:r>
          </a:p>
          <a:p>
            <a:pPr lvl="1"/>
            <a:r>
              <a:rPr lang="en-US" dirty="0" smtClean="0"/>
              <a:t>Why should we be logical?]</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59</a:t>
            </a:fld>
            <a:endParaRPr lang="en-US"/>
          </a:p>
        </p:txBody>
      </p:sp>
    </p:spTree>
    <p:extLst>
      <p:ext uri="{BB962C8B-B14F-4D97-AF65-F5344CB8AC3E}">
        <p14:creationId xmlns:p14="http://schemas.microsoft.com/office/powerpoint/2010/main" val="2676197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examination shows</a:t>
            </a:r>
            <a:endParaRPr lang="en-US" dirty="0"/>
          </a:p>
        </p:txBody>
      </p:sp>
      <p:sp>
        <p:nvSpPr>
          <p:cNvPr id="3" name="Content Placeholder 2"/>
          <p:cNvSpPr>
            <a:spLocks noGrp="1"/>
          </p:cNvSpPr>
          <p:nvPr>
            <p:ph idx="1"/>
          </p:nvPr>
        </p:nvSpPr>
        <p:spPr/>
        <p:txBody>
          <a:bodyPr/>
          <a:lstStyle/>
          <a:p>
            <a:r>
              <a:rPr lang="en-US" dirty="0" smtClean="0"/>
              <a:t>But this sharp contrast is an oversimplification. </a:t>
            </a:r>
          </a:p>
          <a:p>
            <a:r>
              <a:rPr lang="en-US" dirty="0" smtClean="0"/>
              <a:t>A more nuanced examination shows:</a:t>
            </a:r>
          </a:p>
          <a:p>
            <a:pPr lvl="1"/>
            <a:r>
              <a:rPr lang="en-US" dirty="0" smtClean="0"/>
              <a:t>limitations of </a:t>
            </a:r>
            <a:r>
              <a:rPr lang="en-US" dirty="0" err="1" smtClean="0"/>
              <a:t>Carnap’s</a:t>
            </a:r>
            <a:r>
              <a:rPr lang="en-US" dirty="0" smtClean="0"/>
              <a:t> critique</a:t>
            </a:r>
          </a:p>
          <a:p>
            <a:pPr lvl="1"/>
            <a:r>
              <a:rPr lang="en-US" dirty="0" smtClean="0"/>
              <a:t>questions and problems for Heidegger</a:t>
            </a:r>
          </a:p>
          <a:p>
            <a:pPr lvl="1"/>
            <a:r>
              <a:rPr lang="en-US" dirty="0" smtClean="0"/>
              <a:t>a paradox confronting both analytic and Continental traditions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a:t>
            </a:fld>
            <a:endParaRPr lang="en-US"/>
          </a:p>
        </p:txBody>
      </p:sp>
    </p:spTree>
    <p:extLst>
      <p:ext uri="{BB962C8B-B14F-4D97-AF65-F5344CB8AC3E}">
        <p14:creationId xmlns:p14="http://schemas.microsoft.com/office/powerpoint/2010/main" val="42364609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Laws of Logic are essential to thinking</a:t>
            </a:r>
            <a:endParaRPr lang="en-US" dirty="0"/>
          </a:p>
        </p:txBody>
      </p:sp>
      <p:sp>
        <p:nvSpPr>
          <p:cNvPr id="3" name="Content Placeholder 2"/>
          <p:cNvSpPr>
            <a:spLocks noGrp="1"/>
          </p:cNvSpPr>
          <p:nvPr>
            <p:ph idx="1"/>
          </p:nvPr>
        </p:nvSpPr>
        <p:spPr/>
        <p:txBody>
          <a:bodyPr/>
          <a:lstStyle/>
          <a:p>
            <a:r>
              <a:rPr lang="en-US" dirty="0" smtClean="0"/>
              <a:t>So if Heidegger intends to overthrow the sovereignty of “logic”</a:t>
            </a:r>
          </a:p>
          <a:p>
            <a:pPr lvl="1"/>
            <a:r>
              <a:rPr lang="en-US" dirty="0"/>
              <a:t>h</a:t>
            </a:r>
            <a:r>
              <a:rPr lang="en-US" dirty="0" smtClean="0"/>
              <a:t>e does not intend to overthrow Logic</a:t>
            </a:r>
          </a:p>
          <a:p>
            <a:pPr lvl="1"/>
            <a:r>
              <a:rPr lang="en-US" dirty="0"/>
              <a:t>i</a:t>
            </a:r>
            <a:r>
              <a:rPr lang="en-US" dirty="0" smtClean="0"/>
              <a:t>.e., to celebrate illogical thought</a:t>
            </a:r>
          </a:p>
          <a:p>
            <a:r>
              <a:rPr lang="en-US" dirty="0" smtClean="0"/>
              <a:t>“Every science, including metaphysics, and every form of prescientific thinking uses, as thinking, the formal rules of thought [the Laws of Logic]. Using the rules of thought [Logic] in the thinking process is </a:t>
            </a:r>
            <a:r>
              <a:rPr lang="en-US" dirty="0" err="1" smtClean="0"/>
              <a:t>uncircumventable</a:t>
            </a:r>
            <a:r>
              <a:rPr lang="en-US" dirty="0"/>
              <a:t> [</a:t>
            </a:r>
            <a:r>
              <a:rPr lang="en-US" i="1" dirty="0" err="1"/>
              <a:t>unumgänglich</a:t>
            </a:r>
            <a:r>
              <a:rPr lang="en-US" dirty="0" smtClean="0"/>
              <a:t>].” (Google translate: essential, inevitable)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60</a:t>
            </a:fld>
            <a:endParaRPr lang="en-US"/>
          </a:p>
        </p:txBody>
      </p:sp>
    </p:spTree>
    <p:extLst>
      <p:ext uri="{BB962C8B-B14F-4D97-AF65-F5344CB8AC3E}">
        <p14:creationId xmlns:p14="http://schemas.microsoft.com/office/powerpoint/2010/main" val="4872376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“logic”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Heidegger however distinguishes between Logic and the traditional discipline of “logic”</a:t>
            </a:r>
          </a:p>
          <a:p>
            <a:pPr lvl="1"/>
            <a:r>
              <a:rPr lang="en-US" dirty="0" smtClean="0"/>
              <a:t>Once a fruitful, living investigation into Logic, “developed under the impetus of Aristotle and solidified into an academic discipline since the Stoics in the last centuries before the Christian era”</a:t>
            </a:r>
          </a:p>
          <a:p>
            <a:pPr lvl="1"/>
            <a:r>
              <a:rPr lang="en-US" dirty="0" smtClean="0"/>
              <a:t>Since the Stoics this discipline has become petrified</a:t>
            </a:r>
          </a:p>
          <a:p>
            <a:r>
              <a:rPr lang="en-US" dirty="0" smtClean="0"/>
              <a:t>This consideration involves the conception of a variety of different logics</a:t>
            </a:r>
          </a:p>
          <a:p>
            <a:pPr lvl="1"/>
            <a:r>
              <a:rPr lang="en-US" dirty="0" smtClean="0"/>
              <a:t>Thus “logic” as an investigation into Logic yields a variety of </a:t>
            </a:r>
            <a:r>
              <a:rPr lang="en-US" i="1" dirty="0" smtClean="0"/>
              <a:t>logics</a:t>
            </a:r>
            <a:r>
              <a:rPr lang="en-US" dirty="0" smtClean="0"/>
              <a:t> (lower case, not quotation marks</a:t>
            </a:r>
            <a:r>
              <a:rPr lang="en-US" dirty="0" smtClean="0"/>
              <a:t>)</a:t>
            </a:r>
          </a:p>
          <a:p>
            <a:pPr lvl="1"/>
            <a:r>
              <a:rPr lang="en-US" dirty="0" smtClean="0"/>
              <a:t>Recall: logical positivism admits that a plurality of logics is possible</a:t>
            </a:r>
            <a:endParaRPr lang="en-US" dirty="0" smtClean="0"/>
          </a:p>
          <a:p>
            <a:r>
              <a:rPr lang="en-US" dirty="0" smtClean="0"/>
              <a:t>Hence while Logic is </a:t>
            </a:r>
            <a:r>
              <a:rPr lang="en-US" i="1" dirty="0" err="1" smtClean="0"/>
              <a:t>unumgänglich</a:t>
            </a:r>
            <a:r>
              <a:rPr lang="en-US" i="1" dirty="0" smtClean="0"/>
              <a:t>, </a:t>
            </a:r>
            <a:r>
              <a:rPr lang="en-US" dirty="0" smtClean="0"/>
              <a:t>a particular logic is not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61</a:t>
            </a:fld>
            <a:endParaRPr lang="en-US"/>
          </a:p>
        </p:txBody>
      </p:sp>
    </p:spTree>
    <p:extLst>
      <p:ext uri="{BB962C8B-B14F-4D97-AF65-F5344CB8AC3E}">
        <p14:creationId xmlns:p14="http://schemas.microsoft.com/office/powerpoint/2010/main" val="28235092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Dry as dust “logic”</a:t>
            </a:r>
            <a:endParaRPr lang="en-US" dirty="0"/>
          </a:p>
        </p:txBody>
      </p:sp>
      <p:sp>
        <p:nvSpPr>
          <p:cNvPr id="3" name="Content Placeholder 2"/>
          <p:cNvSpPr>
            <a:spLocks noGrp="1"/>
          </p:cNvSpPr>
          <p:nvPr>
            <p:ph idx="1"/>
          </p:nvPr>
        </p:nvSpPr>
        <p:spPr/>
        <p:txBody>
          <a:bodyPr>
            <a:normAutofit lnSpcReduction="10000"/>
          </a:bodyPr>
          <a:lstStyle/>
          <a:p>
            <a:r>
              <a:rPr lang="en-US" dirty="0" smtClean="0"/>
              <a:t>Hence, using this notation, logicians are engaged in “logic”</a:t>
            </a:r>
          </a:p>
          <a:p>
            <a:pPr lvl="1"/>
            <a:r>
              <a:rPr lang="en-US" dirty="0"/>
              <a:t>w</a:t>
            </a:r>
            <a:r>
              <a:rPr lang="en-US" dirty="0" smtClean="0"/>
              <a:t>hich is the systematic investigation of the Laws of Logic</a:t>
            </a:r>
          </a:p>
          <a:p>
            <a:pPr lvl="1"/>
            <a:r>
              <a:rPr lang="en-US" dirty="0"/>
              <a:t>p</a:t>
            </a:r>
            <a:r>
              <a:rPr lang="en-US" dirty="0" smtClean="0"/>
              <a:t>roducing a more or less adequate formal system, or logic</a:t>
            </a:r>
          </a:p>
          <a:p>
            <a:r>
              <a:rPr lang="en-US" dirty="0" smtClean="0"/>
              <a:t>Heidegger however criticizes such “logic”</a:t>
            </a:r>
          </a:p>
          <a:p>
            <a:pPr lvl="1"/>
            <a:r>
              <a:rPr lang="en-US" dirty="0" smtClean="0"/>
              <a:t>“This logic stalwartly taught by philosophy professors does not speak to its students. It is not only dry as dust; it leaves the student perplexed in the end. He finds no connection between this logic and his own academic study. And it certainly never becomes clear what use this logic is supposed to have, unless it be so paltry and basically unworthy a use as the preparation of more-or-less convenient material for an examination.”</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62</a:t>
            </a:fld>
            <a:endParaRPr lang="en-US"/>
          </a:p>
        </p:txBody>
      </p:sp>
    </p:spTree>
    <p:extLst>
      <p:ext uri="{BB962C8B-B14F-4D97-AF65-F5344CB8AC3E}">
        <p14:creationId xmlns:p14="http://schemas.microsoft.com/office/powerpoint/2010/main" val="34385378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 issues regarding all logics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Heidegger is referring here to the old-fashioned, essentially Stoic logic</a:t>
            </a:r>
          </a:p>
          <a:p>
            <a:pPr lvl="1"/>
            <a:r>
              <a:rPr lang="en-US" dirty="0" smtClean="0"/>
              <a:t>And so perhaps the new logic of </a:t>
            </a:r>
            <a:r>
              <a:rPr lang="en-US" dirty="0" err="1" smtClean="0"/>
              <a:t>Frege</a:t>
            </a:r>
            <a:r>
              <a:rPr lang="en-US" dirty="0" smtClean="0"/>
              <a:t> and Russell would be an improvement?</a:t>
            </a:r>
          </a:p>
          <a:p>
            <a:r>
              <a:rPr lang="en-US" dirty="0" smtClean="0"/>
              <a:t>But his criticism is more profound: it is that all such logics ignore the fundamental issues raised by reflection on Logic</a:t>
            </a:r>
          </a:p>
          <a:p>
            <a:pPr lvl="1"/>
            <a:r>
              <a:rPr lang="en-US" dirty="0" smtClean="0"/>
              <a:t>“Are these [above listed laws of Logic] all? </a:t>
            </a:r>
          </a:p>
          <a:p>
            <a:pPr lvl="1"/>
            <a:r>
              <a:rPr lang="en-US" dirty="0" smtClean="0"/>
              <a:t>In what order to they stand? </a:t>
            </a:r>
          </a:p>
          <a:p>
            <a:pPr lvl="1"/>
            <a:r>
              <a:rPr lang="en-US" dirty="0" smtClean="0"/>
              <a:t>What intrinsic connection do they have? </a:t>
            </a:r>
          </a:p>
          <a:p>
            <a:pPr lvl="1"/>
            <a:r>
              <a:rPr lang="en-US" dirty="0" smtClean="0"/>
              <a:t>Where do they find their foundation and their necessity? </a:t>
            </a:r>
          </a:p>
          <a:p>
            <a:pPr lvl="1"/>
            <a:r>
              <a:rPr lang="en-US" dirty="0" smtClean="0"/>
              <a:t>Are we dealing there with laws of nature, with psychological or moral laws? </a:t>
            </a:r>
          </a:p>
          <a:p>
            <a:pPr lvl="1"/>
            <a:r>
              <a:rPr lang="en-US" dirty="0" smtClean="0"/>
              <a:t>Or of what sort are they that </a:t>
            </a:r>
            <a:r>
              <a:rPr lang="en-US" dirty="0" err="1" smtClean="0"/>
              <a:t>Dasein</a:t>
            </a:r>
            <a:r>
              <a:rPr lang="en-US" dirty="0" smtClean="0"/>
              <a:t> is subject to them?”</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63</a:t>
            </a:fld>
            <a:endParaRPr lang="en-US"/>
          </a:p>
        </p:txBody>
      </p:sp>
    </p:spTree>
    <p:extLst>
      <p:ext uri="{BB962C8B-B14F-4D97-AF65-F5344CB8AC3E}">
        <p14:creationId xmlns:p14="http://schemas.microsoft.com/office/powerpoint/2010/main" val="22519673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have an obligation to Logic?</a:t>
            </a:r>
            <a:endParaRPr lang="en-US" dirty="0"/>
          </a:p>
        </p:txBody>
      </p:sp>
      <p:sp>
        <p:nvSpPr>
          <p:cNvPr id="3" name="Content Placeholder 2"/>
          <p:cNvSpPr>
            <a:spLocks noGrp="1"/>
          </p:cNvSpPr>
          <p:nvPr>
            <p:ph idx="1"/>
          </p:nvPr>
        </p:nvSpPr>
        <p:spPr/>
        <p:txBody>
          <a:bodyPr>
            <a:normAutofit lnSpcReduction="10000"/>
          </a:bodyPr>
          <a:lstStyle/>
          <a:p>
            <a:r>
              <a:rPr lang="en-US" dirty="0" smtClean="0"/>
              <a:t>An inquiry to answer these questions is not a “logical” one</a:t>
            </a:r>
          </a:p>
          <a:p>
            <a:pPr lvl="1"/>
            <a:r>
              <a:rPr lang="en-US" dirty="0" smtClean="0"/>
              <a:t>He is not interested in improving logic </a:t>
            </a:r>
          </a:p>
          <a:p>
            <a:pPr lvl="1"/>
            <a:r>
              <a:rPr lang="en-US" dirty="0" smtClean="0"/>
              <a:t>But in seeking the “conditions of their possibility”</a:t>
            </a:r>
          </a:p>
          <a:p>
            <a:r>
              <a:rPr lang="en-US" dirty="0" smtClean="0"/>
              <a:t>“But the account of the laws governing thinking pushes us back into the question of the conditions of their possibility. How must that being which is subject to such laws, </a:t>
            </a:r>
            <a:r>
              <a:rPr lang="en-US" i="1" dirty="0" err="1" smtClean="0"/>
              <a:t>Dasein</a:t>
            </a:r>
            <a:r>
              <a:rPr lang="en-US" dirty="0" smtClean="0"/>
              <a:t> itself, be constituted as to be able to be thus governed by laws? How “is” </a:t>
            </a:r>
            <a:r>
              <a:rPr lang="en-US" i="1" dirty="0" err="1" smtClean="0"/>
              <a:t>Dasein</a:t>
            </a:r>
            <a:r>
              <a:rPr lang="en-US" dirty="0" smtClean="0"/>
              <a:t> according to its essence so that such an obligation as that of being governed by logical laws [Laws of Logic] can arise in and for </a:t>
            </a:r>
            <a:r>
              <a:rPr lang="en-US" i="1" dirty="0" err="1" smtClean="0"/>
              <a:t>Dasein</a:t>
            </a:r>
            <a:r>
              <a:rPr lang="en-US" dirty="0" smtClean="0"/>
              <a: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64</a:t>
            </a:fld>
            <a:endParaRPr lang="en-US"/>
          </a:p>
        </p:txBody>
      </p:sp>
    </p:spTree>
    <p:extLst>
      <p:ext uri="{BB962C8B-B14F-4D97-AF65-F5344CB8AC3E}">
        <p14:creationId xmlns:p14="http://schemas.microsoft.com/office/powerpoint/2010/main" val="33179725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“Logic”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 is seeking “the metaphysical foundations of Logic”</a:t>
            </a:r>
          </a:p>
          <a:p>
            <a:pPr lvl="1"/>
            <a:r>
              <a:rPr lang="en-US" dirty="0"/>
              <a:t>b</a:t>
            </a:r>
            <a:r>
              <a:rPr lang="en-US" dirty="0" smtClean="0"/>
              <a:t>ut this requires an understanding of truth</a:t>
            </a:r>
          </a:p>
          <a:p>
            <a:pPr lvl="1"/>
            <a:r>
              <a:rPr lang="en-US" dirty="0" smtClean="0"/>
              <a:t>“Only insofar as the intrinsic possibility of truth becomes clear will the possibility of knowledge, and therefore of judgment and thinking, become intelligible, and not conversely! The implication of this for the concept of logic is that the task for logic is, put quite generally, to clarify the essence of truth. If, however, clarifying the essence of truth can only be carried out as a metaphysics, as an ontology, then logic must be conceived as the metaphysics of truth.”</a:t>
            </a:r>
          </a:p>
          <a:p>
            <a:r>
              <a:rPr lang="en-US" dirty="0" smtClean="0"/>
              <a:t>Hence his own project of a “philosophical logic” is conceived as the “metaphysics of truth”</a:t>
            </a:r>
          </a:p>
          <a:p>
            <a:pPr lvl="1"/>
            <a:r>
              <a:rPr lang="en-US" dirty="0" smtClean="0"/>
              <a:t>Witherspoon indicates Heidegger’s conception of a metaphysics of Logic as his “Logic”</a:t>
            </a:r>
          </a:p>
        </p:txBody>
      </p:sp>
      <p:sp>
        <p:nvSpPr>
          <p:cNvPr id="4" name="Slide Number Placeholder 3"/>
          <p:cNvSpPr>
            <a:spLocks noGrp="1"/>
          </p:cNvSpPr>
          <p:nvPr>
            <p:ph type="sldNum" sz="quarter" idx="12"/>
          </p:nvPr>
        </p:nvSpPr>
        <p:spPr/>
        <p:txBody>
          <a:bodyPr/>
          <a:lstStyle/>
          <a:p>
            <a:fld id="{1D0034F2-7B6E-436A-8329-67BE1731AC68}" type="slidenum">
              <a:rPr lang="en-US" smtClean="0"/>
              <a:t>65</a:t>
            </a:fld>
            <a:endParaRPr lang="en-US"/>
          </a:p>
        </p:txBody>
      </p:sp>
    </p:spTree>
    <p:extLst>
      <p:ext uri="{BB962C8B-B14F-4D97-AF65-F5344CB8AC3E}">
        <p14:creationId xmlns:p14="http://schemas.microsoft.com/office/powerpoint/2010/main" val="6898513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meanings of ‘logic’</a:t>
            </a:r>
            <a:endParaRPr lang="en-US" dirty="0"/>
          </a:p>
        </p:txBody>
      </p:sp>
      <p:sp>
        <p:nvSpPr>
          <p:cNvPr id="3" name="Content Placeholder 2"/>
          <p:cNvSpPr>
            <a:spLocks noGrp="1"/>
          </p:cNvSpPr>
          <p:nvPr>
            <p:ph idx="1"/>
          </p:nvPr>
        </p:nvSpPr>
        <p:spPr/>
        <p:txBody>
          <a:bodyPr/>
          <a:lstStyle/>
          <a:p>
            <a:r>
              <a:rPr lang="en-US" dirty="0"/>
              <a:t>And so there are four distinguished meanings of the term ‘logic’: </a:t>
            </a:r>
            <a:endParaRPr lang="en-US" dirty="0" smtClean="0"/>
          </a:p>
          <a:p>
            <a:pPr lvl="1"/>
            <a:r>
              <a:rPr lang="en-US" dirty="0" smtClean="0"/>
              <a:t>Logic</a:t>
            </a:r>
            <a:r>
              <a:rPr lang="en-US" dirty="0"/>
              <a:t>, </a:t>
            </a:r>
            <a:r>
              <a:rPr lang="en-US" dirty="0" smtClean="0"/>
              <a:t>the constitutive laws of thinking to which we owe allegiance</a:t>
            </a:r>
          </a:p>
          <a:p>
            <a:pPr lvl="1"/>
            <a:r>
              <a:rPr lang="en-US" dirty="0" smtClean="0"/>
              <a:t>“</a:t>
            </a:r>
            <a:r>
              <a:rPr lang="en-US" dirty="0"/>
              <a:t>logic” (the investigation into Logic that seeks formal </a:t>
            </a:r>
            <a:r>
              <a:rPr lang="en-US" dirty="0" smtClean="0"/>
              <a:t>representations of its laws and their system), </a:t>
            </a:r>
          </a:p>
          <a:p>
            <a:pPr lvl="1"/>
            <a:r>
              <a:rPr lang="en-US" dirty="0" smtClean="0"/>
              <a:t>logic or logics (the </a:t>
            </a:r>
            <a:r>
              <a:rPr lang="en-US" dirty="0"/>
              <a:t>various formal disciplines resulting from “logic”), </a:t>
            </a:r>
          </a:p>
          <a:p>
            <a:pPr lvl="1"/>
            <a:r>
              <a:rPr lang="en-US" dirty="0"/>
              <a:t>and Heidegger’s own “Logic”—his </a:t>
            </a:r>
            <a:r>
              <a:rPr lang="en-US" i="1" dirty="0"/>
              <a:t>metaphysical</a:t>
            </a:r>
            <a:r>
              <a:rPr lang="en-US" dirty="0"/>
              <a:t> investigation into Logic</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66</a:t>
            </a:fld>
            <a:endParaRPr lang="en-US"/>
          </a:p>
        </p:txBody>
      </p:sp>
    </p:spTree>
    <p:extLst>
      <p:ext uri="{BB962C8B-B14F-4D97-AF65-F5344CB8AC3E}">
        <p14:creationId xmlns:p14="http://schemas.microsoft.com/office/powerpoint/2010/main" val="20725652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usual idea: </a:t>
            </a:r>
            <a:br>
              <a:rPr lang="en-US" dirty="0" smtClean="0"/>
            </a:br>
            <a:r>
              <a:rPr lang="en-US" dirty="0" smtClean="0"/>
              <a:t>the </a:t>
            </a:r>
            <a:r>
              <a:rPr lang="en-US" dirty="0" smtClean="0"/>
              <a:t>priority of </a:t>
            </a:r>
            <a:r>
              <a:rPr lang="en-US" dirty="0" smtClean="0"/>
              <a:t>a logic </a:t>
            </a:r>
            <a:r>
              <a:rPr lang="en-US" dirty="0" smtClean="0"/>
              <a:t>rather than Logic</a:t>
            </a:r>
            <a:endParaRPr lang="en-US" dirty="0"/>
          </a:p>
        </p:txBody>
      </p:sp>
      <p:sp>
        <p:nvSpPr>
          <p:cNvPr id="3" name="Content Placeholder 2"/>
          <p:cNvSpPr>
            <a:spLocks noGrp="1"/>
          </p:cNvSpPr>
          <p:nvPr>
            <p:ph idx="1"/>
          </p:nvPr>
        </p:nvSpPr>
        <p:spPr/>
        <p:txBody>
          <a:bodyPr/>
          <a:lstStyle/>
          <a:p>
            <a:r>
              <a:rPr lang="en-US" dirty="0" smtClean="0"/>
              <a:t>Failure to distinguish the different possible meanings of the word ‘logic’ is at the root of the traditional argument for the priority of “logic” over metaphysics</a:t>
            </a:r>
          </a:p>
          <a:p>
            <a:pPr lvl="1"/>
            <a:r>
              <a:rPr lang="en-US" dirty="0" smtClean="0"/>
              <a:t>“The argument says that metaphysics, as philosophical knowledge and as knowing, is a thinking. Thinking presupposes logic [Logic], and before one can lay the foundations of metaphysics, logic [a particular logic] must be therefore established as the foundation for metaphysics, and not conversely. It is easy to see that this argument can be applied to every science, with the conclusion that logic must provide the presupposition for all sciences.” </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67</a:t>
            </a:fld>
            <a:endParaRPr lang="en-US"/>
          </a:p>
        </p:txBody>
      </p:sp>
    </p:spTree>
    <p:extLst>
      <p:ext uri="{BB962C8B-B14F-4D97-AF65-F5344CB8AC3E}">
        <p14:creationId xmlns:p14="http://schemas.microsoft.com/office/powerpoint/2010/main" val="92053543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thinking presupposes is not “logic” but Logic</a:t>
            </a:r>
            <a:endParaRPr lang="en-US" dirty="0"/>
          </a:p>
        </p:txBody>
      </p:sp>
      <p:sp>
        <p:nvSpPr>
          <p:cNvPr id="3" name="Content Placeholder 2"/>
          <p:cNvSpPr>
            <a:spLocks noGrp="1"/>
          </p:cNvSpPr>
          <p:nvPr>
            <p:ph idx="1"/>
          </p:nvPr>
        </p:nvSpPr>
        <p:spPr/>
        <p:txBody>
          <a:bodyPr/>
          <a:lstStyle/>
          <a:p>
            <a:r>
              <a:rPr lang="en-US" dirty="0" smtClean="0"/>
              <a:t>Heidegger agrees that all sciences, metaphysics, as well as prescientific thinking </a:t>
            </a:r>
            <a:r>
              <a:rPr lang="en-US" dirty="0" smtClean="0"/>
              <a:t>use </a:t>
            </a:r>
            <a:r>
              <a:rPr lang="en-US" dirty="0" smtClean="0"/>
              <a:t>the formal rules of thought</a:t>
            </a:r>
          </a:p>
          <a:p>
            <a:pPr lvl="1"/>
            <a:r>
              <a:rPr lang="en-US" dirty="0"/>
              <a:t>b</a:t>
            </a:r>
            <a:r>
              <a:rPr lang="en-US" dirty="0" smtClean="0"/>
              <a:t>ecause all thinking presupposes Logic</a:t>
            </a:r>
          </a:p>
          <a:p>
            <a:r>
              <a:rPr lang="en-US" dirty="0" smtClean="0"/>
              <a:t>From this presupposition the position holds that “logic” (and its resultant logics) must precede metaphysics and all other kinds of thinking</a:t>
            </a:r>
          </a:p>
          <a:p>
            <a:r>
              <a:rPr lang="en-US" dirty="0" smtClean="0"/>
              <a:t>But this equivocates regarding ‘logic’</a:t>
            </a:r>
          </a:p>
          <a:p>
            <a:pPr lvl="1"/>
            <a:r>
              <a:rPr lang="en-US" dirty="0" smtClean="0"/>
              <a:t>All thinking presupposes Logic, not “logic”</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68</a:t>
            </a:fld>
            <a:endParaRPr lang="en-US"/>
          </a:p>
        </p:txBody>
      </p:sp>
    </p:spTree>
    <p:extLst>
      <p:ext uri="{BB962C8B-B14F-4D97-AF65-F5344CB8AC3E}">
        <p14:creationId xmlns:p14="http://schemas.microsoft.com/office/powerpoint/2010/main" val="42564635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logic there was Logic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does it follow from the </a:t>
            </a:r>
            <a:r>
              <a:rPr lang="en-US" dirty="0" err="1" smtClean="0"/>
              <a:t>uncircumventability</a:t>
            </a:r>
            <a:r>
              <a:rPr lang="en-US" dirty="0" smtClean="0"/>
              <a:t> of using rules in the thought process </a:t>
            </a:r>
            <a:r>
              <a:rPr lang="en-US" dirty="0"/>
              <a:t>[Logic</a:t>
            </a:r>
            <a:r>
              <a:rPr lang="en-US" dirty="0" smtClean="0"/>
              <a:t>] that science has its basis in logic [“logic”]? Not at all. For the </a:t>
            </a:r>
            <a:r>
              <a:rPr lang="en-US" dirty="0" err="1" smtClean="0"/>
              <a:t>uncircumventability</a:t>
            </a:r>
            <a:r>
              <a:rPr lang="en-US" dirty="0" smtClean="0"/>
              <a:t> of rule usage [Logic] does not in itself immediately imply the </a:t>
            </a:r>
            <a:r>
              <a:rPr lang="en-US" dirty="0" err="1" smtClean="0"/>
              <a:t>uncircumventability</a:t>
            </a:r>
            <a:r>
              <a:rPr lang="en-US" dirty="0" smtClean="0"/>
              <a:t> of logic [“logic”]. Using rules [the Laws of Logic] does not necessarily require a science of the rules of thought [“logic”] and certainly not a reasoned knowledge of these rules in the sense of traditional logic [a particular logic]. For otherwise the thoughtful justification of logic [“logic”] itself would be intrinsically impossible, or superfluous. A fully developed logic [“logic” and its resulting logic or logics] would have to exist then already insofar as there was thought.”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69</a:t>
            </a:fld>
            <a:endParaRPr lang="en-US"/>
          </a:p>
        </p:txBody>
      </p:sp>
    </p:spTree>
    <p:extLst>
      <p:ext uri="{BB962C8B-B14F-4D97-AF65-F5344CB8AC3E}">
        <p14:creationId xmlns:p14="http://schemas.microsoft.com/office/powerpoint/2010/main" val="3825656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nonsense</a:t>
            </a:r>
            <a:endParaRPr lang="en-US" dirty="0"/>
          </a:p>
        </p:txBody>
      </p:sp>
      <p:sp>
        <p:nvSpPr>
          <p:cNvPr id="3" name="Content Placeholder 2"/>
          <p:cNvSpPr>
            <a:spLocks noGrp="1"/>
          </p:cNvSpPr>
          <p:nvPr>
            <p:ph idx="1"/>
          </p:nvPr>
        </p:nvSpPr>
        <p:spPr/>
        <p:txBody>
          <a:bodyPr>
            <a:normAutofit lnSpcReduction="10000"/>
          </a:bodyPr>
          <a:lstStyle/>
          <a:p>
            <a:r>
              <a:rPr lang="en-US" dirty="0" smtClean="0"/>
              <a:t>The goal of </a:t>
            </a:r>
            <a:r>
              <a:rPr lang="en-US" dirty="0" err="1" smtClean="0"/>
              <a:t>Carnap’s</a:t>
            </a:r>
            <a:r>
              <a:rPr lang="en-US" dirty="0" smtClean="0"/>
              <a:t> “Elimination” is not to show </a:t>
            </a:r>
          </a:p>
          <a:p>
            <a:pPr lvl="1"/>
            <a:r>
              <a:rPr lang="en-US" dirty="0" smtClean="0"/>
              <a:t>that metaphysics is false</a:t>
            </a:r>
          </a:p>
          <a:p>
            <a:pPr lvl="1"/>
            <a:r>
              <a:rPr lang="en-US" dirty="0"/>
              <a:t>t</a:t>
            </a:r>
            <a:r>
              <a:rPr lang="en-US" dirty="0" smtClean="0"/>
              <a:t>hat metaphysics transcends the powers of human reason [i.e., Kant]</a:t>
            </a:r>
          </a:p>
          <a:p>
            <a:pPr lvl="1"/>
            <a:r>
              <a:rPr lang="en-US" dirty="0"/>
              <a:t>b</a:t>
            </a:r>
            <a:r>
              <a:rPr lang="en-US" dirty="0" smtClean="0"/>
              <a:t>ut that it is a “meaningless sequence of words”—literally nonsense</a:t>
            </a:r>
          </a:p>
          <a:p>
            <a:r>
              <a:rPr lang="en-US" dirty="0" smtClean="0"/>
              <a:t>Metaphysical “</a:t>
            </a:r>
            <a:r>
              <a:rPr lang="en-US" dirty="0" err="1" smtClean="0"/>
              <a:t>pseudopropositions</a:t>
            </a:r>
            <a:r>
              <a:rPr lang="en-US" dirty="0" smtClean="0"/>
              <a:t>”</a:t>
            </a:r>
          </a:p>
          <a:p>
            <a:pPr lvl="1"/>
            <a:r>
              <a:rPr lang="en-US" dirty="0"/>
              <a:t>m</a:t>
            </a:r>
            <a:r>
              <a:rPr lang="en-US" dirty="0" smtClean="0"/>
              <a:t>asquerading as real propositions</a:t>
            </a:r>
          </a:p>
          <a:p>
            <a:r>
              <a:rPr lang="en-US" dirty="0" smtClean="0"/>
              <a:t>They appear to make genuine claims about reality</a:t>
            </a:r>
          </a:p>
          <a:p>
            <a:pPr lvl="1"/>
            <a:r>
              <a:rPr lang="en-US" dirty="0"/>
              <a:t>b</a:t>
            </a:r>
            <a:r>
              <a:rPr lang="en-US" dirty="0" smtClean="0"/>
              <a:t>ut a theory of meaningfulness will show that they are nonsense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a:t>
            </a:fld>
            <a:endParaRPr lang="en-US"/>
          </a:p>
        </p:txBody>
      </p:sp>
    </p:spTree>
    <p:extLst>
      <p:ext uri="{BB962C8B-B14F-4D97-AF65-F5344CB8AC3E}">
        <p14:creationId xmlns:p14="http://schemas.microsoft.com/office/powerpoint/2010/main" val="18305976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“Logic” comes before </a:t>
            </a:r>
            <a:r>
              <a:rPr lang="en-US" dirty="0" err="1" smtClean="0"/>
              <a:t>Carnap’s</a:t>
            </a:r>
            <a:r>
              <a:rPr lang="en-US" dirty="0" smtClean="0"/>
              <a:t> “logic”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origin of any formal logic presupposes Logic, as the basis of the thinking that leads to it </a:t>
            </a:r>
          </a:p>
          <a:p>
            <a:pPr lvl="1"/>
            <a:r>
              <a:rPr lang="en-US" dirty="0" smtClean="0"/>
              <a:t>This logical investigation cannot already presuppose what is to be established</a:t>
            </a:r>
          </a:p>
          <a:p>
            <a:pPr lvl="1"/>
            <a:r>
              <a:rPr lang="en-US" dirty="0" smtClean="0"/>
              <a:t>So there must be a thinking that is prior to any “logical” investigation or any formal system of logic</a:t>
            </a:r>
          </a:p>
          <a:p>
            <a:r>
              <a:rPr lang="en-US" dirty="0" smtClean="0"/>
              <a:t>So when Heidegger aims at overthrowing ‘the sovereignty of “logic”’ he means </a:t>
            </a:r>
          </a:p>
          <a:p>
            <a:pPr lvl="1"/>
            <a:r>
              <a:rPr lang="en-US" dirty="0" smtClean="0"/>
              <a:t>“1) Logic [“logic”] is not even the operational condition for thinking but only a science of the rules [of Logic] as such preserved in a tradition.</a:t>
            </a:r>
          </a:p>
          <a:p>
            <a:pPr lvl="1"/>
            <a:r>
              <a:rPr lang="en-US" dirty="0" smtClean="0"/>
              <a:t>2) But </a:t>
            </a:r>
            <a:r>
              <a:rPr lang="en-US" dirty="0"/>
              <a:t>if it is a science of rules, then obviously logic [“logic”], in its traditional </a:t>
            </a:r>
            <a:r>
              <a:rPr lang="en-US" dirty="0" smtClean="0"/>
              <a:t>form, </a:t>
            </a:r>
            <a:r>
              <a:rPr lang="en-US" dirty="0"/>
              <a:t>can neither clarify nor justify these very rules in their essence</a:t>
            </a:r>
            <a:r>
              <a:rPr lang="en-US" dirty="0" smtClean="0"/>
              <a:t>.</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70</a:t>
            </a:fld>
            <a:endParaRPr lang="en-US"/>
          </a:p>
        </p:txBody>
      </p:sp>
    </p:spTree>
    <p:extLst>
      <p:ext uri="{BB962C8B-B14F-4D97-AF65-F5344CB8AC3E}">
        <p14:creationId xmlns:p14="http://schemas.microsoft.com/office/powerpoint/2010/main" val="30820953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lvl="1"/>
            <a:r>
              <a:rPr lang="en-US" dirty="0" smtClean="0"/>
              <a:t>“3) Insofar as the intrinsic possibility of something that provides a foundation must be prior in order to the actual operation and the conditions of thinking, the explication of the intrinsic possibility of thinking as such [Heidegger’s “Logic”] is the presupposition of “logic.”</a:t>
            </a:r>
          </a:p>
          <a:p>
            <a:pPr lvl="1"/>
            <a:r>
              <a:rPr lang="en-US" dirty="0" smtClean="0"/>
              <a:t>4) The entire problem of the possible precedence of metaphysics over logic or logic over metaphysics cannot be posed, discussed, and solved by logic [“logic”], unless ‘logic’ is conceived as the metaphysics of truth [as “Logic”]. If it is possible to discuss these issues according to the manner of metaphysics, then the usage of logical rules [Logical Laws] is, to be sure, one condition among others for its operation.”</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71</a:t>
            </a:fld>
            <a:endParaRPr lang="en-US"/>
          </a:p>
        </p:txBody>
      </p:sp>
    </p:spTree>
    <p:extLst>
      <p:ext uri="{BB962C8B-B14F-4D97-AF65-F5344CB8AC3E}">
        <p14:creationId xmlns:p14="http://schemas.microsoft.com/office/powerpoint/2010/main" val="1679653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Quite different investigations</a:t>
            </a:r>
            <a:endParaRPr lang="en-US" dirty="0"/>
          </a:p>
        </p:txBody>
      </p:sp>
      <p:sp>
        <p:nvSpPr>
          <p:cNvPr id="3" name="Content Placeholder 2"/>
          <p:cNvSpPr>
            <a:spLocks noGrp="1"/>
          </p:cNvSpPr>
          <p:nvPr>
            <p:ph idx="1"/>
          </p:nvPr>
        </p:nvSpPr>
        <p:spPr/>
        <p:txBody>
          <a:bodyPr/>
          <a:lstStyle/>
          <a:p>
            <a:r>
              <a:rPr lang="en-US" dirty="0" smtClean="0"/>
              <a:t>Hence metaphysics, including “Logic,” owes allegiance to Logic </a:t>
            </a:r>
          </a:p>
          <a:p>
            <a:pPr lvl="1"/>
            <a:r>
              <a:rPr lang="en-US" dirty="0"/>
              <a:t>w</a:t>
            </a:r>
            <a:r>
              <a:rPr lang="en-US" dirty="0" smtClean="0"/>
              <a:t>hich is an </a:t>
            </a:r>
            <a:r>
              <a:rPr lang="en-US" dirty="0" err="1"/>
              <a:t>u</a:t>
            </a:r>
            <a:r>
              <a:rPr lang="en-US" dirty="0" err="1" smtClean="0"/>
              <a:t>ncircumventable</a:t>
            </a:r>
            <a:r>
              <a:rPr lang="en-US" dirty="0" smtClean="0"/>
              <a:t> condition for metaphysical investigation</a:t>
            </a:r>
          </a:p>
          <a:p>
            <a:r>
              <a:rPr lang="en-US" dirty="0" smtClean="0"/>
              <a:t>But this does not make metaphysics a branch of philosophical “logic”</a:t>
            </a:r>
          </a:p>
          <a:p>
            <a:pPr lvl="1"/>
            <a:r>
              <a:rPr lang="en-US" dirty="0"/>
              <a:t>s</a:t>
            </a:r>
            <a:r>
              <a:rPr lang="en-US" dirty="0" smtClean="0"/>
              <a:t>ince “logic” and “Logic” are quite different investigations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72</a:t>
            </a:fld>
            <a:endParaRPr lang="en-US"/>
          </a:p>
        </p:txBody>
      </p:sp>
    </p:spTree>
    <p:extLst>
      <p:ext uri="{BB962C8B-B14F-4D97-AF65-F5344CB8AC3E}">
        <p14:creationId xmlns:p14="http://schemas.microsoft.com/office/powerpoint/2010/main" val="29005154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err="1" smtClean="0"/>
              <a:t>pretheoretical</a:t>
            </a:r>
            <a:r>
              <a:rPr lang="en-US" dirty="0" smtClean="0"/>
              <a:t> understanding of Logic</a:t>
            </a:r>
            <a:endParaRPr lang="en-US" dirty="0"/>
          </a:p>
        </p:txBody>
      </p:sp>
      <p:sp>
        <p:nvSpPr>
          <p:cNvPr id="3" name="Content Placeholder 2"/>
          <p:cNvSpPr>
            <a:spLocks noGrp="1"/>
          </p:cNvSpPr>
          <p:nvPr>
            <p:ph idx="1"/>
          </p:nvPr>
        </p:nvSpPr>
        <p:spPr/>
        <p:txBody>
          <a:bodyPr>
            <a:normAutofit lnSpcReduction="10000"/>
          </a:bodyPr>
          <a:lstStyle/>
          <a:p>
            <a:r>
              <a:rPr lang="en-US" dirty="0" smtClean="0"/>
              <a:t>And so any logic, </a:t>
            </a:r>
          </a:p>
          <a:p>
            <a:pPr lvl="1"/>
            <a:r>
              <a:rPr lang="en-US" dirty="0" smtClean="0"/>
              <a:t>such as the logical syntax that </a:t>
            </a:r>
            <a:r>
              <a:rPr lang="en-US" dirty="0" err="1" smtClean="0"/>
              <a:t>Carnap</a:t>
            </a:r>
            <a:r>
              <a:rPr lang="en-US" dirty="0" smtClean="0"/>
              <a:t> urges us to develop to clarify our ordinary vague </a:t>
            </a:r>
            <a:r>
              <a:rPr lang="en-US" dirty="0" smtClean="0"/>
              <a:t>expressions</a:t>
            </a:r>
          </a:p>
          <a:p>
            <a:pPr lvl="1"/>
            <a:r>
              <a:rPr lang="en-US" dirty="0" smtClean="0"/>
              <a:t>(but others may propose </a:t>
            </a:r>
            <a:r>
              <a:rPr lang="en-US" smtClean="0"/>
              <a:t>alternative logics)</a:t>
            </a:r>
            <a:endParaRPr lang="en-US" dirty="0" smtClean="0"/>
          </a:p>
          <a:p>
            <a:r>
              <a:rPr lang="en-US" dirty="0" smtClean="0"/>
              <a:t>rests on a prior understanding of the Logical rules that the logic  formalizes</a:t>
            </a:r>
          </a:p>
          <a:p>
            <a:pPr lvl="1"/>
            <a:r>
              <a:rPr lang="en-US" dirty="0" smtClean="0"/>
              <a:t>And so a </a:t>
            </a:r>
            <a:r>
              <a:rPr lang="en-US" i="1" dirty="0" err="1" smtClean="0"/>
              <a:t>pretheoretical</a:t>
            </a:r>
            <a:r>
              <a:rPr lang="en-US" dirty="0" smtClean="0"/>
              <a:t> determination of the validity of arguments is required to determine whether a formal logic is adequate</a:t>
            </a:r>
          </a:p>
          <a:p>
            <a:pPr lvl="1"/>
            <a:r>
              <a:rPr lang="en-US" dirty="0" smtClean="0"/>
              <a:t>i.e., whether the techniques that a formal system provides for testing inferences yields correct results</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73</a:t>
            </a:fld>
            <a:endParaRPr lang="en-US"/>
          </a:p>
        </p:txBody>
      </p:sp>
    </p:spTree>
    <p:extLst>
      <p:ext uri="{BB962C8B-B14F-4D97-AF65-F5344CB8AC3E}">
        <p14:creationId xmlns:p14="http://schemas.microsoft.com/office/powerpoint/2010/main" val="30998704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concept of assertions</a:t>
            </a:r>
            <a:endParaRPr lang="en-US" dirty="0"/>
          </a:p>
        </p:txBody>
      </p:sp>
      <p:sp>
        <p:nvSpPr>
          <p:cNvPr id="3" name="Content Placeholder 2"/>
          <p:cNvSpPr>
            <a:spLocks noGrp="1"/>
          </p:cNvSpPr>
          <p:nvPr>
            <p:ph idx="1"/>
          </p:nvPr>
        </p:nvSpPr>
        <p:spPr/>
        <p:txBody>
          <a:bodyPr/>
          <a:lstStyle/>
          <a:p>
            <a:r>
              <a:rPr lang="en-US" dirty="0" smtClean="0"/>
              <a:t>Heidegger’s metaphysical (or ontological) investigations aim at bringing to consciousness the understanding that underpins any explicitly “logical” investigation</a:t>
            </a:r>
          </a:p>
          <a:p>
            <a:pPr lvl="1"/>
            <a:r>
              <a:rPr lang="en-US" dirty="0" smtClean="0"/>
              <a:t>E.g., he articulates the general nature of </a:t>
            </a:r>
            <a:r>
              <a:rPr lang="en-US" i="1" dirty="0" smtClean="0"/>
              <a:t>assertions—</a:t>
            </a:r>
          </a:p>
          <a:p>
            <a:pPr lvl="2"/>
            <a:r>
              <a:rPr lang="en-US" dirty="0" smtClean="0"/>
              <a:t>i.e., that they always presuppose prior understandings, </a:t>
            </a:r>
          </a:p>
          <a:p>
            <a:pPr lvl="2"/>
            <a:r>
              <a:rPr lang="en-US" dirty="0" smtClean="0"/>
              <a:t>and are not free-floating depictions of things</a:t>
            </a:r>
            <a:endParaRPr lang="en-US" i="1" dirty="0" smtClean="0"/>
          </a:p>
          <a:p>
            <a:pPr lvl="1"/>
            <a:r>
              <a:rPr lang="en-US" dirty="0"/>
              <a:t>w</a:t>
            </a:r>
            <a:r>
              <a:rPr lang="en-US" dirty="0" smtClean="0"/>
              <a:t>ithout considering how they should be represented in a formal system</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74</a:t>
            </a:fld>
            <a:endParaRPr lang="en-US"/>
          </a:p>
        </p:txBody>
      </p:sp>
    </p:spTree>
    <p:extLst>
      <p:ext uri="{BB962C8B-B14F-4D97-AF65-F5344CB8AC3E}">
        <p14:creationId xmlns:p14="http://schemas.microsoft.com/office/powerpoint/2010/main" val="75727310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anti-logical statements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Returning to </a:t>
            </a:r>
            <a:r>
              <a:rPr lang="en-US" dirty="0" err="1" smtClean="0"/>
              <a:t>Carnap’s</a:t>
            </a:r>
            <a:r>
              <a:rPr lang="en-US" dirty="0" smtClean="0"/>
              <a:t> critique of Heidegger, resting on Heidegger’s statements about ‘logic’ and “nothing”</a:t>
            </a:r>
          </a:p>
          <a:p>
            <a:pPr lvl="1"/>
            <a:r>
              <a:rPr lang="en-US" dirty="0" smtClean="0"/>
              <a:t>violating the rules of logical syntax, </a:t>
            </a:r>
          </a:p>
          <a:p>
            <a:pPr lvl="1"/>
            <a:r>
              <a:rPr lang="en-US" dirty="0" smtClean="0"/>
              <a:t>declaring that the “reign of ‘logic’” and the “power of the intellect” to inquire into the nothing and into being are “shattered”</a:t>
            </a:r>
          </a:p>
          <a:p>
            <a:pPr lvl="1"/>
            <a:r>
              <a:rPr lang="en-US" dirty="0"/>
              <a:t>n</a:t>
            </a:r>
            <a:r>
              <a:rPr lang="en-US" dirty="0" smtClean="0"/>
              <a:t>oting that “universal ‘logic’ itself lays low this question [of the Nothing]” because of the contradiction in saying that the Nothing is this or that</a:t>
            </a:r>
          </a:p>
          <a:p>
            <a:pPr lvl="1"/>
            <a:r>
              <a:rPr lang="en-US" dirty="0"/>
              <a:t>a</a:t>
            </a:r>
            <a:r>
              <a:rPr lang="en-US" dirty="0" smtClean="0"/>
              <a:t>dding, “assuming that in this question “logic” is of supreme importance, that the intellect is the means, and thought the way, to conceive the nothing originally and to decide about its possible unveiling.”</a:t>
            </a:r>
          </a:p>
          <a:p>
            <a:r>
              <a:rPr lang="en-US" dirty="0" smtClean="0"/>
              <a:t>Does Heidegger repudiate in “What is Metaphysics?” what he says previously in his lectures about the allegiance to Logic?</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75</a:t>
            </a:fld>
            <a:endParaRPr lang="en-US"/>
          </a:p>
        </p:txBody>
      </p:sp>
    </p:spTree>
    <p:extLst>
      <p:ext uri="{BB962C8B-B14F-4D97-AF65-F5344CB8AC3E}">
        <p14:creationId xmlns:p14="http://schemas.microsoft.com/office/powerpoint/2010/main" val="5579817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charitable interpretation</a:t>
            </a:r>
            <a:endParaRPr lang="en-US" dirty="0"/>
          </a:p>
        </p:txBody>
      </p:sp>
      <p:sp>
        <p:nvSpPr>
          <p:cNvPr id="3" name="Content Placeholder 2"/>
          <p:cNvSpPr>
            <a:spLocks noGrp="1"/>
          </p:cNvSpPr>
          <p:nvPr>
            <p:ph idx="1"/>
          </p:nvPr>
        </p:nvSpPr>
        <p:spPr/>
        <p:txBody>
          <a:bodyPr>
            <a:normAutofit lnSpcReduction="10000"/>
          </a:bodyPr>
          <a:lstStyle/>
          <a:p>
            <a:r>
              <a:rPr lang="en-US" dirty="0" smtClean="0"/>
              <a:t>A charitable interpretation here would have to recognize</a:t>
            </a:r>
          </a:p>
          <a:p>
            <a:pPr lvl="1"/>
            <a:r>
              <a:rPr lang="en-US" dirty="0"/>
              <a:t>t</a:t>
            </a:r>
            <a:r>
              <a:rPr lang="en-US" dirty="0" smtClean="0"/>
              <a:t>hat when Heidegger belittles “logic” he always does so using scare quotes</a:t>
            </a:r>
          </a:p>
          <a:p>
            <a:pPr lvl="2"/>
            <a:r>
              <a:rPr lang="en-US" dirty="0" smtClean="0"/>
              <a:t>E.g., he says it is ‘the idea of “logic”’ that disintegrates</a:t>
            </a:r>
          </a:p>
          <a:p>
            <a:pPr lvl="2"/>
            <a:r>
              <a:rPr lang="en-US" dirty="0"/>
              <a:t>a</a:t>
            </a:r>
            <a:r>
              <a:rPr lang="en-US" dirty="0" smtClean="0"/>
              <a:t>nd writes “logic in the usual sense, what one takes to be logic”</a:t>
            </a:r>
          </a:p>
          <a:p>
            <a:pPr lvl="2"/>
            <a:r>
              <a:rPr lang="en-US" dirty="0"/>
              <a:t>o</a:t>
            </a:r>
            <a:r>
              <a:rPr lang="en-US" dirty="0" smtClean="0"/>
              <a:t>r “the </a:t>
            </a:r>
            <a:r>
              <a:rPr lang="en-US" i="1" dirty="0" smtClean="0"/>
              <a:t>traditional</a:t>
            </a:r>
            <a:r>
              <a:rPr lang="en-US" dirty="0" smtClean="0"/>
              <a:t> interpretation of thinking”</a:t>
            </a:r>
          </a:p>
          <a:p>
            <a:pPr lvl="1"/>
            <a:r>
              <a:rPr lang="en-US" dirty="0"/>
              <a:t>m</a:t>
            </a:r>
            <a:r>
              <a:rPr lang="en-US" dirty="0" smtClean="0"/>
              <a:t>eaning that he has in mind particular formal disciplines, not Logic, not rationality in general</a:t>
            </a:r>
          </a:p>
          <a:p>
            <a:r>
              <a:rPr lang="en-US" dirty="0" smtClean="0"/>
              <a:t>Hence he still respects Logic</a:t>
            </a:r>
          </a:p>
          <a:p>
            <a:pPr lvl="1"/>
            <a:r>
              <a:rPr lang="en-US" dirty="0"/>
              <a:t>w</a:t>
            </a:r>
            <a:r>
              <a:rPr lang="en-US" dirty="0" smtClean="0"/>
              <a:t>hile finding defects in what philosophers have offered as articulations of that essence</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76</a:t>
            </a:fld>
            <a:endParaRPr lang="en-US"/>
          </a:p>
        </p:txBody>
      </p:sp>
    </p:spTree>
    <p:extLst>
      <p:ext uri="{BB962C8B-B14F-4D97-AF65-F5344CB8AC3E}">
        <p14:creationId xmlns:p14="http://schemas.microsoft.com/office/powerpoint/2010/main" val="233033271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Exact and essential thinking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he suggests that the inquiry into the Nothing might not be a form of thinking</a:t>
            </a:r>
          </a:p>
          <a:p>
            <a:pPr lvl="1"/>
            <a:r>
              <a:rPr lang="en-US" dirty="0"/>
              <a:t>h</a:t>
            </a:r>
            <a:r>
              <a:rPr lang="en-US" dirty="0" smtClean="0"/>
              <a:t>e is distinguishing between thinking as a mere application of a formal system, which is inadequate to his task</a:t>
            </a:r>
          </a:p>
          <a:p>
            <a:pPr lvl="2"/>
            <a:r>
              <a:rPr lang="en-US" dirty="0"/>
              <a:t>l</a:t>
            </a:r>
            <a:r>
              <a:rPr lang="en-US" dirty="0" smtClean="0"/>
              <a:t>ater called “exact thinking”</a:t>
            </a:r>
          </a:p>
          <a:p>
            <a:pPr lvl="1"/>
            <a:r>
              <a:rPr lang="en-US" dirty="0"/>
              <a:t>a</a:t>
            </a:r>
            <a:r>
              <a:rPr lang="en-US" dirty="0" smtClean="0"/>
              <a:t>nd a deeper form of thinking, which has its own kind of rigor</a:t>
            </a:r>
          </a:p>
          <a:p>
            <a:pPr lvl="2"/>
            <a:r>
              <a:rPr lang="en-US" dirty="0"/>
              <a:t>l</a:t>
            </a:r>
            <a:r>
              <a:rPr lang="en-US" dirty="0" smtClean="0"/>
              <a:t>ater called “essential thinking”</a:t>
            </a:r>
          </a:p>
          <a:p>
            <a:r>
              <a:rPr lang="en-US" dirty="0" smtClean="0"/>
              <a:t>And so in “What is Metaphysics?” he links</a:t>
            </a:r>
          </a:p>
          <a:p>
            <a:pPr lvl="1"/>
            <a:r>
              <a:rPr lang="en-US" dirty="0" smtClean="0"/>
              <a:t>(mere) thinking, “logic,” making assertions, and (mere) propositional truth</a:t>
            </a:r>
          </a:p>
          <a:p>
            <a:pPr lvl="1"/>
            <a:r>
              <a:rPr lang="en-US" dirty="0" smtClean="0"/>
              <a:t>[E.g.: “The cat is on the mat” is true if and only if the cat is on the mat.]</a:t>
            </a:r>
          </a:p>
          <a:p>
            <a:r>
              <a:rPr lang="en-US" dirty="0" smtClean="0"/>
              <a:t>This is not the way to the truth of being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77</a:t>
            </a:fld>
            <a:endParaRPr lang="en-US"/>
          </a:p>
        </p:txBody>
      </p:sp>
    </p:spTree>
    <p:extLst>
      <p:ext uri="{BB962C8B-B14F-4D97-AF65-F5344CB8AC3E}">
        <p14:creationId xmlns:p14="http://schemas.microsoft.com/office/powerpoint/2010/main" val="17859577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purpose of nonsense</a:t>
            </a:r>
            <a:endParaRPr lang="en-US" dirty="0"/>
          </a:p>
        </p:txBody>
      </p:sp>
      <p:sp>
        <p:nvSpPr>
          <p:cNvPr id="3" name="Content Placeholder 2"/>
          <p:cNvSpPr>
            <a:spLocks noGrp="1"/>
          </p:cNvSpPr>
          <p:nvPr>
            <p:ph idx="1"/>
          </p:nvPr>
        </p:nvSpPr>
        <p:spPr/>
        <p:txBody>
          <a:bodyPr>
            <a:normAutofit lnSpcReduction="10000"/>
          </a:bodyPr>
          <a:lstStyle/>
          <a:p>
            <a:r>
              <a:rPr lang="en-US" dirty="0" smtClean="0"/>
              <a:t>Heidegger agrees with </a:t>
            </a:r>
            <a:r>
              <a:rPr lang="en-US" dirty="0" err="1" smtClean="0"/>
              <a:t>Carnap</a:t>
            </a:r>
            <a:r>
              <a:rPr lang="en-US" dirty="0" smtClean="0"/>
              <a:t> that his statements about the Nothing</a:t>
            </a:r>
          </a:p>
          <a:p>
            <a:pPr lvl="1"/>
            <a:r>
              <a:rPr lang="en-US" dirty="0"/>
              <a:t>v</a:t>
            </a:r>
            <a:r>
              <a:rPr lang="en-US" dirty="0" smtClean="0"/>
              <a:t>iolate formal rules of logical syntax</a:t>
            </a:r>
          </a:p>
          <a:p>
            <a:pPr lvl="1"/>
            <a:r>
              <a:rPr lang="en-US" dirty="0"/>
              <a:t>a</a:t>
            </a:r>
            <a:r>
              <a:rPr lang="en-US" dirty="0" smtClean="0"/>
              <a:t>nd so fail to express propositions</a:t>
            </a:r>
          </a:p>
          <a:p>
            <a:pPr lvl="1"/>
            <a:r>
              <a:rPr lang="en-US" dirty="0" smtClean="0"/>
              <a:t>and so are not assertions</a:t>
            </a:r>
          </a:p>
          <a:p>
            <a:pPr lvl="1"/>
            <a:r>
              <a:rPr lang="en-US" dirty="0"/>
              <a:t>a</a:t>
            </a:r>
            <a:r>
              <a:rPr lang="en-US" dirty="0" smtClean="0"/>
              <a:t>nd so are nonsensical or absurd</a:t>
            </a:r>
          </a:p>
          <a:p>
            <a:r>
              <a:rPr lang="en-US" dirty="0" smtClean="0"/>
              <a:t>But while </a:t>
            </a:r>
            <a:r>
              <a:rPr lang="en-US" dirty="0" err="1" smtClean="0"/>
              <a:t>Carnap</a:t>
            </a:r>
            <a:r>
              <a:rPr lang="en-US" dirty="0" smtClean="0"/>
              <a:t> concludes that there can be no philosophical insight here</a:t>
            </a:r>
          </a:p>
          <a:p>
            <a:pPr lvl="1"/>
            <a:r>
              <a:rPr lang="en-US" dirty="0" smtClean="0"/>
              <a:t>Heidegger insists that such statements, with their recognized “logical” deficiency, are essential to his purposes</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78</a:t>
            </a:fld>
            <a:endParaRPr lang="en-US"/>
          </a:p>
        </p:txBody>
      </p:sp>
    </p:spTree>
    <p:extLst>
      <p:ext uri="{BB962C8B-B14F-4D97-AF65-F5344CB8AC3E}">
        <p14:creationId xmlns:p14="http://schemas.microsoft.com/office/powerpoint/2010/main" val="32942612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Evoking an experience</a:t>
            </a:r>
            <a:endParaRPr lang="en-US" dirty="0"/>
          </a:p>
        </p:txBody>
      </p:sp>
      <p:sp>
        <p:nvSpPr>
          <p:cNvPr id="3" name="Content Placeholder 2"/>
          <p:cNvSpPr>
            <a:spLocks noGrp="1"/>
          </p:cNvSpPr>
          <p:nvPr>
            <p:ph idx="1"/>
          </p:nvPr>
        </p:nvSpPr>
        <p:spPr/>
        <p:txBody>
          <a:bodyPr/>
          <a:lstStyle/>
          <a:p>
            <a:r>
              <a:rPr lang="en-US" dirty="0" smtClean="0"/>
              <a:t>Heidegger uses sentences </a:t>
            </a:r>
          </a:p>
          <a:p>
            <a:pPr lvl="1"/>
            <a:r>
              <a:rPr lang="en-US" dirty="0" smtClean="0"/>
              <a:t>not to communicate thoughts</a:t>
            </a:r>
          </a:p>
          <a:p>
            <a:r>
              <a:rPr lang="en-US" dirty="0"/>
              <a:t>b</a:t>
            </a:r>
            <a:r>
              <a:rPr lang="en-US" dirty="0" smtClean="0"/>
              <a:t>ut to evoke a special kind of experience</a:t>
            </a:r>
          </a:p>
          <a:p>
            <a:pPr lvl="1"/>
            <a:r>
              <a:rPr lang="en-US" dirty="0"/>
              <a:t>t</a:t>
            </a:r>
            <a:r>
              <a:rPr lang="en-US" dirty="0" smtClean="0"/>
              <a:t>hat goes beyond all descriptions that are acceptable to “logic”</a:t>
            </a:r>
          </a:p>
          <a:p>
            <a:r>
              <a:rPr lang="en-US" dirty="0" smtClean="0"/>
              <a:t>This experience will provide the understanding of entities as a whole, i.e., the world</a:t>
            </a:r>
          </a:p>
          <a:p>
            <a:pPr lvl="1"/>
            <a:r>
              <a:rPr lang="en-US" dirty="0"/>
              <a:t>t</a:t>
            </a:r>
            <a:r>
              <a:rPr lang="en-US" dirty="0" smtClean="0"/>
              <a:t>hat is presupposed in </a:t>
            </a:r>
            <a:r>
              <a:rPr lang="en-US" dirty="0" err="1" smtClean="0"/>
              <a:t>Dasein’s</a:t>
            </a:r>
            <a:r>
              <a:rPr lang="en-US" dirty="0" smtClean="0"/>
              <a:t> encounters with any particular entity</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79</a:t>
            </a:fld>
            <a:endParaRPr lang="en-US"/>
          </a:p>
        </p:txBody>
      </p:sp>
    </p:spTree>
    <p:extLst>
      <p:ext uri="{BB962C8B-B14F-4D97-AF65-F5344CB8AC3E}">
        <p14:creationId xmlns:p14="http://schemas.microsoft.com/office/powerpoint/2010/main" val="3652612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 application of a word</a:t>
            </a:r>
            <a:endParaRPr lang="en-US" dirty="0"/>
          </a:p>
        </p:txBody>
      </p:sp>
      <p:sp>
        <p:nvSpPr>
          <p:cNvPr id="3" name="Content Placeholder 2"/>
          <p:cNvSpPr>
            <a:spLocks noGrp="1"/>
          </p:cNvSpPr>
          <p:nvPr>
            <p:ph idx="1"/>
          </p:nvPr>
        </p:nvSpPr>
        <p:spPr/>
        <p:txBody>
          <a:bodyPr/>
          <a:lstStyle/>
          <a:p>
            <a:r>
              <a:rPr lang="en-US" dirty="0" err="1" smtClean="0"/>
              <a:t>Carnap’s</a:t>
            </a:r>
            <a:r>
              <a:rPr lang="en-US" dirty="0" smtClean="0"/>
              <a:t> theory of meaningfulness:</a:t>
            </a:r>
          </a:p>
          <a:p>
            <a:pPr lvl="1"/>
            <a:r>
              <a:rPr lang="en-US" dirty="0" smtClean="0"/>
              <a:t>1) an account of what it is for a word to be meaningful</a:t>
            </a:r>
          </a:p>
          <a:p>
            <a:pPr lvl="1"/>
            <a:r>
              <a:rPr lang="en-US" dirty="0" smtClean="0"/>
              <a:t>2) an account of how meaningful words make up meaningful sentences.</a:t>
            </a:r>
          </a:p>
          <a:p>
            <a:r>
              <a:rPr lang="en-US" dirty="0" smtClean="0"/>
              <a:t>1) A word is meaningful if and only if it is possible to state conditions for its correct application</a:t>
            </a:r>
          </a:p>
          <a:p>
            <a:pPr lvl="1"/>
            <a:r>
              <a:rPr lang="en-US" dirty="0" smtClean="0"/>
              <a:t>E.g., “God”: How would we determine that word is correctly applied?</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a:t>
            </a:fld>
            <a:endParaRPr lang="en-US"/>
          </a:p>
        </p:txBody>
      </p:sp>
    </p:spTree>
    <p:extLst>
      <p:ext uri="{BB962C8B-B14F-4D97-AF65-F5344CB8AC3E}">
        <p14:creationId xmlns:p14="http://schemas.microsoft.com/office/powerpoint/2010/main" val="231215104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uninitiated and the initiates</a:t>
            </a:r>
            <a:endParaRPr lang="en-US" dirty="0"/>
          </a:p>
        </p:txBody>
      </p:sp>
      <p:sp>
        <p:nvSpPr>
          <p:cNvPr id="3" name="Content Placeholder 2"/>
          <p:cNvSpPr>
            <a:spLocks noGrp="1"/>
          </p:cNvSpPr>
          <p:nvPr>
            <p:ph idx="1"/>
          </p:nvPr>
        </p:nvSpPr>
        <p:spPr/>
        <p:txBody>
          <a:bodyPr>
            <a:normAutofit fontScale="92500"/>
          </a:bodyPr>
          <a:lstStyle/>
          <a:p>
            <a:r>
              <a:rPr lang="en-US" dirty="0" smtClean="0"/>
              <a:t>“the objections of the intellect would call a halt to our search, whose legitimacy, however, can be demonstrated only on the basis of a fundamental experience of the Nothing”</a:t>
            </a:r>
          </a:p>
          <a:p>
            <a:pPr lvl="1"/>
            <a:r>
              <a:rPr lang="en-US" dirty="0" smtClean="0"/>
              <a:t>Hence those who do not share this experience have no grounds for criticism</a:t>
            </a:r>
          </a:p>
          <a:p>
            <a:pPr lvl="1"/>
            <a:r>
              <a:rPr lang="en-US" dirty="0" smtClean="0"/>
              <a:t>Those who do will recognize what the Nothing is and why it cannot be described</a:t>
            </a:r>
          </a:p>
          <a:p>
            <a:r>
              <a:rPr lang="en-US" dirty="0" smtClean="0"/>
              <a:t>What the uninitiated regard as nonsense becomes a fundamental truth for the initiates</a:t>
            </a:r>
          </a:p>
          <a:p>
            <a:pPr lvl="1"/>
            <a:r>
              <a:rPr lang="en-US" dirty="0"/>
              <a:t>a</a:t>
            </a:r>
            <a:r>
              <a:rPr lang="en-US" dirty="0" smtClean="0"/>
              <a:t>s in a religious conversion  </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80</a:t>
            </a:fld>
            <a:endParaRPr lang="en-US"/>
          </a:p>
        </p:txBody>
      </p:sp>
    </p:spTree>
    <p:extLst>
      <p:ext uri="{BB962C8B-B14F-4D97-AF65-F5344CB8AC3E}">
        <p14:creationId xmlns:p14="http://schemas.microsoft.com/office/powerpoint/2010/main" val="13922960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Irrational dogmatism?</a:t>
            </a:r>
            <a:endParaRPr lang="en-US" dirty="0"/>
          </a:p>
        </p:txBody>
      </p:sp>
      <p:sp>
        <p:nvSpPr>
          <p:cNvPr id="3" name="Content Placeholder 2"/>
          <p:cNvSpPr>
            <a:spLocks noGrp="1"/>
          </p:cNvSpPr>
          <p:nvPr>
            <p:ph idx="1"/>
          </p:nvPr>
        </p:nvSpPr>
        <p:spPr/>
        <p:txBody>
          <a:bodyPr>
            <a:normAutofit lnSpcReduction="10000"/>
          </a:bodyPr>
          <a:lstStyle/>
          <a:p>
            <a:r>
              <a:rPr lang="en-US" dirty="0" smtClean="0"/>
              <a:t>What to make of Heidegger’s enterprise?</a:t>
            </a:r>
          </a:p>
          <a:p>
            <a:pPr lvl="1"/>
            <a:r>
              <a:rPr lang="en-US" dirty="0" smtClean="0"/>
              <a:t>It would be presumptuous to say such a transformative experience is impossible</a:t>
            </a:r>
          </a:p>
          <a:p>
            <a:pPr lvl="1"/>
            <a:r>
              <a:rPr lang="en-US" dirty="0" smtClean="0"/>
              <a:t>Heidegger would say that it is only impossible given the assumptions of the sovereignty of “logic” that he wants to overturn</a:t>
            </a:r>
          </a:p>
          <a:p>
            <a:r>
              <a:rPr lang="en-US" dirty="0" smtClean="0"/>
              <a:t>But this way of immunizing his discourse about the Nothing from external criticism</a:t>
            </a:r>
          </a:p>
          <a:p>
            <a:pPr lvl="1"/>
            <a:r>
              <a:rPr lang="en-US" dirty="0"/>
              <a:t>c</a:t>
            </a:r>
            <a:r>
              <a:rPr lang="en-US" dirty="0" smtClean="0"/>
              <a:t>an license irrational dogmatism</a:t>
            </a:r>
          </a:p>
          <a:p>
            <a:pPr lvl="1"/>
            <a:r>
              <a:rPr lang="en-US" dirty="0"/>
              <a:t>a</a:t>
            </a:r>
            <a:r>
              <a:rPr lang="en-US" dirty="0" smtClean="0"/>
              <a:t>s well as his supposed fundamental insight into being</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81</a:t>
            </a:fld>
            <a:endParaRPr lang="en-US"/>
          </a:p>
        </p:txBody>
      </p:sp>
    </p:spTree>
    <p:extLst>
      <p:ext uri="{BB962C8B-B14F-4D97-AF65-F5344CB8AC3E}">
        <p14:creationId xmlns:p14="http://schemas.microsoft.com/office/powerpoint/2010/main" val="24469986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hermeneutically insulated </a:t>
            </a:r>
            <a:r>
              <a:rPr lang="en-US" dirty="0" smtClean="0"/>
              <a:t>confabulation?</a:t>
            </a:r>
            <a:endParaRPr lang="en-US" dirty="0"/>
          </a:p>
        </p:txBody>
      </p:sp>
      <p:sp>
        <p:nvSpPr>
          <p:cNvPr id="3" name="Content Placeholder 2"/>
          <p:cNvSpPr>
            <a:spLocks noGrp="1"/>
          </p:cNvSpPr>
          <p:nvPr>
            <p:ph idx="1"/>
          </p:nvPr>
        </p:nvSpPr>
        <p:spPr/>
        <p:txBody>
          <a:bodyPr>
            <a:normAutofit fontScale="92500"/>
          </a:bodyPr>
          <a:lstStyle/>
          <a:p>
            <a:r>
              <a:rPr lang="en-US" dirty="0" smtClean="0"/>
              <a:t>Heidegger claims that the experience of the Nothing in anxiety </a:t>
            </a:r>
          </a:p>
          <a:p>
            <a:pPr lvl="1"/>
            <a:r>
              <a:rPr lang="en-US" dirty="0" smtClean="0"/>
              <a:t>is not a hermeneutically insulated confabulation (an invention that is immune to rational understanding)</a:t>
            </a:r>
          </a:p>
          <a:p>
            <a:r>
              <a:rPr lang="en-US" dirty="0" smtClean="0"/>
              <a:t>It is accessible to essential thinking, a reflection that owes allegiance </a:t>
            </a:r>
          </a:p>
          <a:p>
            <a:pPr lvl="1"/>
            <a:r>
              <a:rPr lang="en-US" dirty="0" smtClean="0"/>
              <a:t>to Logic, </a:t>
            </a:r>
          </a:p>
          <a:p>
            <a:pPr lvl="2"/>
            <a:r>
              <a:rPr lang="en-US" dirty="0" smtClean="0"/>
              <a:t>which is “the most rigorous thinking”</a:t>
            </a:r>
          </a:p>
          <a:p>
            <a:pPr lvl="1"/>
            <a:r>
              <a:rPr lang="en-US" dirty="0"/>
              <a:t>t</a:t>
            </a:r>
            <a:r>
              <a:rPr lang="en-US" dirty="0" smtClean="0"/>
              <a:t>hough not to “logic”</a:t>
            </a:r>
          </a:p>
          <a:p>
            <a:pPr lvl="2"/>
            <a:r>
              <a:rPr lang="en-US" dirty="0"/>
              <a:t>w</a:t>
            </a:r>
            <a:r>
              <a:rPr lang="en-US" dirty="0" smtClean="0"/>
              <a:t>hich is “exact thinking”</a:t>
            </a:r>
          </a:p>
          <a:p>
            <a:pPr lvl="2"/>
            <a:r>
              <a:rPr lang="en-US" dirty="0"/>
              <a:t>o</a:t>
            </a:r>
            <a:r>
              <a:rPr lang="en-US" dirty="0" smtClean="0"/>
              <a:t>r “calculation”</a:t>
            </a:r>
          </a:p>
          <a:p>
            <a:pPr lvl="1"/>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82</a:t>
            </a:fld>
            <a:endParaRPr lang="en-US"/>
          </a:p>
        </p:txBody>
      </p:sp>
    </p:spTree>
    <p:extLst>
      <p:ext uri="{BB962C8B-B14F-4D97-AF65-F5344CB8AC3E}">
        <p14:creationId xmlns:p14="http://schemas.microsoft.com/office/powerpoint/2010/main" val="37475390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ordinary concepts</a:t>
            </a:r>
            <a:endParaRPr lang="en-US" dirty="0"/>
          </a:p>
        </p:txBody>
      </p:sp>
      <p:sp>
        <p:nvSpPr>
          <p:cNvPr id="3" name="Content Placeholder 2"/>
          <p:cNvSpPr>
            <a:spLocks noGrp="1"/>
          </p:cNvSpPr>
          <p:nvPr>
            <p:ph idx="1"/>
          </p:nvPr>
        </p:nvSpPr>
        <p:spPr/>
        <p:txBody>
          <a:bodyPr>
            <a:normAutofit/>
          </a:bodyPr>
          <a:lstStyle/>
          <a:p>
            <a:r>
              <a:rPr lang="en-US" dirty="0" smtClean="0"/>
              <a:t>In claiming that his thinking is rigorous, that it employs a concept of truth, that it is Logical</a:t>
            </a:r>
          </a:p>
          <a:p>
            <a:pPr lvl="1"/>
            <a:r>
              <a:rPr lang="en-US" dirty="0" smtClean="0"/>
              <a:t>Heidegger is using concepts that have their home in our ordinary language</a:t>
            </a:r>
          </a:p>
          <a:p>
            <a:pPr lvl="1"/>
            <a:r>
              <a:rPr lang="en-US" dirty="0"/>
              <a:t>w</a:t>
            </a:r>
            <a:r>
              <a:rPr lang="en-US" dirty="0" smtClean="0"/>
              <a:t>here our notions of thinking, truth, and logic are bound up with propositions (assertions, judgments, beliefs)</a:t>
            </a:r>
          </a:p>
          <a:p>
            <a:r>
              <a:rPr lang="en-US" dirty="0" smtClean="0"/>
              <a:t>He is free to extend these concepts to what cannot be expressed in propositions </a:t>
            </a:r>
          </a:p>
        </p:txBody>
      </p:sp>
      <p:sp>
        <p:nvSpPr>
          <p:cNvPr id="4" name="Slide Number Placeholder 3"/>
          <p:cNvSpPr>
            <a:spLocks noGrp="1"/>
          </p:cNvSpPr>
          <p:nvPr>
            <p:ph type="sldNum" sz="quarter" idx="12"/>
          </p:nvPr>
        </p:nvSpPr>
        <p:spPr/>
        <p:txBody>
          <a:bodyPr/>
          <a:lstStyle/>
          <a:p>
            <a:fld id="{1D0034F2-7B6E-436A-8329-67BE1731AC68}" type="slidenum">
              <a:rPr lang="en-US" smtClean="0"/>
              <a:t>83</a:t>
            </a:fld>
            <a:endParaRPr lang="en-US"/>
          </a:p>
        </p:txBody>
      </p:sp>
    </p:spTree>
    <p:extLst>
      <p:ext uri="{BB962C8B-B14F-4D97-AF65-F5344CB8AC3E}">
        <p14:creationId xmlns:p14="http://schemas.microsoft.com/office/powerpoint/2010/main" val="269883559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Isn’t he going too far?</a:t>
            </a:r>
            <a:endParaRPr lang="en-US" dirty="0"/>
          </a:p>
        </p:txBody>
      </p:sp>
      <p:sp>
        <p:nvSpPr>
          <p:cNvPr id="3" name="Content Placeholder 2"/>
          <p:cNvSpPr>
            <a:spLocks noGrp="1"/>
          </p:cNvSpPr>
          <p:nvPr>
            <p:ph idx="1"/>
          </p:nvPr>
        </p:nvSpPr>
        <p:spPr/>
        <p:txBody>
          <a:bodyPr>
            <a:normAutofit fontScale="92500"/>
          </a:bodyPr>
          <a:lstStyle/>
          <a:p>
            <a:r>
              <a:rPr lang="en-US" dirty="0" smtClean="0"/>
              <a:t>But when Heidegger goes so far as to deny that the principle of </a:t>
            </a:r>
            <a:r>
              <a:rPr lang="en-US" dirty="0" err="1" smtClean="0"/>
              <a:t>noncontradiction</a:t>
            </a:r>
            <a:r>
              <a:rPr lang="en-US" dirty="0" smtClean="0"/>
              <a:t> applies to what appear to be propositions</a:t>
            </a:r>
          </a:p>
          <a:p>
            <a:pPr lvl="1"/>
            <a:r>
              <a:rPr lang="en-US" dirty="0"/>
              <a:t>w</a:t>
            </a:r>
            <a:r>
              <a:rPr lang="en-US" dirty="0" smtClean="0"/>
              <a:t>e might legitimately doubt that he is entitled to the rigor he claims for them</a:t>
            </a:r>
          </a:p>
          <a:p>
            <a:r>
              <a:rPr lang="en-US" dirty="0" smtClean="0"/>
              <a:t>Perhaps this criticism opens up a possible route to criticism</a:t>
            </a:r>
          </a:p>
          <a:p>
            <a:r>
              <a:rPr lang="en-US" dirty="0" smtClean="0"/>
              <a:t>But it leaves one central issue unaddressed:</a:t>
            </a:r>
          </a:p>
          <a:p>
            <a:pPr lvl="1"/>
            <a:r>
              <a:rPr lang="en-US" dirty="0" smtClean="0"/>
              <a:t>What makes it possible to think about or refer to entities is “the world”</a:t>
            </a:r>
          </a:p>
          <a:p>
            <a:pPr lvl="1"/>
            <a:r>
              <a:rPr lang="en-US" dirty="0"/>
              <a:t>w</a:t>
            </a:r>
            <a:r>
              <a:rPr lang="en-US" dirty="0" smtClean="0"/>
              <a:t>hich, we must admit, is not itself an entity</a:t>
            </a:r>
          </a:p>
          <a:p>
            <a:r>
              <a:rPr lang="en-US" dirty="0" smtClean="0"/>
              <a:t>But when we conceive it as some </a:t>
            </a:r>
            <a:r>
              <a:rPr lang="en-US" i="1" dirty="0" smtClean="0"/>
              <a:t>thing</a:t>
            </a:r>
            <a:r>
              <a:rPr lang="en-US" dirty="0"/>
              <a:t> </a:t>
            </a:r>
            <a:r>
              <a:rPr lang="en-US" dirty="0" smtClean="0"/>
              <a:t>we falsify it</a:t>
            </a:r>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84</a:t>
            </a:fld>
            <a:endParaRPr lang="en-US"/>
          </a:p>
        </p:txBody>
      </p:sp>
    </p:spTree>
    <p:extLst>
      <p:ext uri="{BB962C8B-B14F-4D97-AF65-F5344CB8AC3E}">
        <p14:creationId xmlns:p14="http://schemas.microsoft.com/office/powerpoint/2010/main" val="14857210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the inexpressible</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history of analytical philosophy, </a:t>
            </a:r>
            <a:r>
              <a:rPr lang="en-US" dirty="0" err="1" smtClean="0"/>
              <a:t>Frege</a:t>
            </a:r>
            <a:r>
              <a:rPr lang="en-US" dirty="0" smtClean="0"/>
              <a:t> analogously discusses the difficulty of talking about concepts</a:t>
            </a:r>
          </a:p>
          <a:p>
            <a:pPr lvl="1"/>
            <a:r>
              <a:rPr lang="en-US" dirty="0" smtClean="0"/>
              <a:t>See Witherspoon’s “Logic and the Inexpressible in </a:t>
            </a:r>
            <a:r>
              <a:rPr lang="en-US" dirty="0" err="1" smtClean="0"/>
              <a:t>Frege</a:t>
            </a:r>
            <a:r>
              <a:rPr lang="en-US" dirty="0" smtClean="0"/>
              <a:t> and Heidegger”</a:t>
            </a:r>
          </a:p>
          <a:p>
            <a:r>
              <a:rPr lang="en-US" dirty="0"/>
              <a:t>Recall Wittgenstein regarding what cannot be said but only shown</a:t>
            </a:r>
          </a:p>
          <a:p>
            <a:pPr lvl="1"/>
            <a:r>
              <a:rPr lang="en-US" dirty="0"/>
              <a:t>in which Wittgenstein </a:t>
            </a:r>
            <a:r>
              <a:rPr lang="en-US" dirty="0" smtClean="0"/>
              <a:t>says that what he says is inexpressible, </a:t>
            </a:r>
            <a:r>
              <a:rPr lang="en-US" dirty="0"/>
              <a:t>what is beyond definite naming or </a:t>
            </a:r>
            <a:r>
              <a:rPr lang="en-US" dirty="0" smtClean="0"/>
              <a:t>describing</a:t>
            </a:r>
          </a:p>
          <a:p>
            <a:pPr lvl="1"/>
            <a:r>
              <a:rPr lang="en-US" dirty="0" smtClean="0"/>
              <a:t>And yet is evident – perhaps only by recognizing the limits of logic and what can be said in its framework</a:t>
            </a:r>
            <a:endParaRPr lang="en-US" dirty="0"/>
          </a:p>
          <a:p>
            <a:pPr lvl="1"/>
            <a:endParaRPr lang="en-US" dirty="0" smtClean="0"/>
          </a:p>
        </p:txBody>
      </p:sp>
      <p:sp>
        <p:nvSpPr>
          <p:cNvPr id="4" name="Slide Number Placeholder 3"/>
          <p:cNvSpPr>
            <a:spLocks noGrp="1"/>
          </p:cNvSpPr>
          <p:nvPr>
            <p:ph type="sldNum" sz="quarter" idx="12"/>
          </p:nvPr>
        </p:nvSpPr>
        <p:spPr/>
        <p:txBody>
          <a:bodyPr/>
          <a:lstStyle/>
          <a:p>
            <a:fld id="{1D0034F2-7B6E-436A-8329-67BE1731AC68}" type="slidenum">
              <a:rPr lang="en-US" smtClean="0"/>
              <a:t>85</a:t>
            </a:fld>
            <a:endParaRPr lang="en-US"/>
          </a:p>
        </p:txBody>
      </p:sp>
    </p:spTree>
    <p:extLst>
      <p:ext uri="{BB962C8B-B14F-4D97-AF65-F5344CB8AC3E}">
        <p14:creationId xmlns:p14="http://schemas.microsoft.com/office/powerpoint/2010/main" val="138655958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about the conditions of thinking</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This is a general problem that arises whenever we want to talk about what is a condition for thought or a condition for reference to entities</a:t>
            </a:r>
          </a:p>
          <a:p>
            <a:pPr lvl="1"/>
            <a:r>
              <a:rPr lang="en-US" dirty="0" smtClean="0"/>
              <a:t>the </a:t>
            </a:r>
            <a:r>
              <a:rPr lang="en-US" dirty="0"/>
              <a:t>felt need to bring these conditions of thought together as a thinkable </a:t>
            </a:r>
            <a:r>
              <a:rPr lang="en-US" dirty="0" smtClean="0"/>
              <a:t>unity</a:t>
            </a:r>
          </a:p>
          <a:p>
            <a:pPr lvl="1"/>
            <a:r>
              <a:rPr lang="en-US" smtClean="0"/>
              <a:t>[what </a:t>
            </a:r>
            <a:r>
              <a:rPr lang="en-US" dirty="0" smtClean="0"/>
              <a:t>Kant calls a “transcendental </a:t>
            </a:r>
            <a:r>
              <a:rPr lang="en-US" smtClean="0"/>
              <a:t>logic”]</a:t>
            </a:r>
            <a:endParaRPr lang="en-US" dirty="0" smtClean="0"/>
          </a:p>
          <a:p>
            <a:r>
              <a:rPr lang="en-US" dirty="0" smtClean="0"/>
              <a:t>Examining this relation between </a:t>
            </a:r>
            <a:r>
              <a:rPr lang="en-US" dirty="0" err="1" smtClean="0"/>
              <a:t>Carnap</a:t>
            </a:r>
            <a:r>
              <a:rPr lang="en-US" dirty="0" smtClean="0"/>
              <a:t> and Heidegger raises the question:</a:t>
            </a:r>
          </a:p>
          <a:p>
            <a:pPr lvl="1"/>
            <a:r>
              <a:rPr lang="en-US" dirty="0"/>
              <a:t>i</a:t>
            </a:r>
            <a:r>
              <a:rPr lang="en-US" dirty="0" smtClean="0"/>
              <a:t>s bringing the conditions of thought into thought</a:t>
            </a:r>
          </a:p>
          <a:p>
            <a:pPr lvl="2"/>
            <a:r>
              <a:rPr lang="en-US" dirty="0" smtClean="0"/>
              <a:t>—i.e., thinking about what thinking presupposes</a:t>
            </a:r>
          </a:p>
          <a:p>
            <a:pPr lvl="1"/>
            <a:r>
              <a:rPr lang="en-US" dirty="0"/>
              <a:t>r</a:t>
            </a:r>
            <a:r>
              <a:rPr lang="en-US" dirty="0" smtClean="0"/>
              <a:t>eally necessary?</a:t>
            </a:r>
            <a:endParaRPr lang="en-US" dirty="0"/>
          </a:p>
          <a:p>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86</a:t>
            </a:fld>
            <a:endParaRPr lang="en-US"/>
          </a:p>
        </p:txBody>
      </p:sp>
    </p:spTree>
    <p:extLst>
      <p:ext uri="{BB962C8B-B14F-4D97-AF65-F5344CB8AC3E}">
        <p14:creationId xmlns:p14="http://schemas.microsoft.com/office/powerpoint/2010/main" val="1525987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Violating grammatical syntax</a:t>
            </a:r>
            <a:endParaRPr lang="en-US" dirty="0"/>
          </a:p>
        </p:txBody>
      </p:sp>
      <p:sp>
        <p:nvSpPr>
          <p:cNvPr id="3" name="Content Placeholder 2"/>
          <p:cNvSpPr>
            <a:spLocks noGrp="1"/>
          </p:cNvSpPr>
          <p:nvPr>
            <p:ph idx="1"/>
          </p:nvPr>
        </p:nvSpPr>
        <p:spPr/>
        <p:txBody>
          <a:bodyPr/>
          <a:lstStyle/>
          <a:p>
            <a:r>
              <a:rPr lang="en-US" dirty="0" smtClean="0"/>
              <a:t>2) “Caesar is general a fine” violates rules of English syntax, and so is meaningless or nonsensical </a:t>
            </a:r>
          </a:p>
          <a:p>
            <a:pPr lvl="1"/>
            <a:r>
              <a:rPr lang="en-US" dirty="0" smtClean="0"/>
              <a:t>“a” is followed by a noun phrase</a:t>
            </a:r>
          </a:p>
          <a:p>
            <a:pPr lvl="1"/>
            <a:r>
              <a:rPr lang="en-US" dirty="0" smtClean="0"/>
              <a:t>Adjectives generally go before a noun</a:t>
            </a:r>
          </a:p>
          <a:p>
            <a:r>
              <a:rPr lang="en-US" dirty="0" smtClean="0"/>
              <a:t>3) But sometimes nonsensical combinations of words can follow the rules of grammatical syntax, but not “logical syntax”</a:t>
            </a:r>
          </a:p>
          <a:p>
            <a:pPr lvl="1"/>
            <a:r>
              <a:rPr lang="en-US" dirty="0" smtClean="0"/>
              <a:t>E.g., “Caesar is a prime number”</a:t>
            </a:r>
            <a:endParaRPr lang="en-US" dirty="0"/>
          </a:p>
        </p:txBody>
      </p:sp>
      <p:sp>
        <p:nvSpPr>
          <p:cNvPr id="4" name="Slide Number Placeholder 3"/>
          <p:cNvSpPr>
            <a:spLocks noGrp="1"/>
          </p:cNvSpPr>
          <p:nvPr>
            <p:ph type="sldNum" sz="quarter" idx="12"/>
          </p:nvPr>
        </p:nvSpPr>
        <p:spPr/>
        <p:txBody>
          <a:bodyPr/>
          <a:lstStyle/>
          <a:p>
            <a:fld id="{1D0034F2-7B6E-436A-8329-67BE1731AC68}" type="slidenum">
              <a:rPr lang="en-US" smtClean="0"/>
              <a:t>9</a:t>
            </a:fld>
            <a:endParaRPr lang="en-US"/>
          </a:p>
        </p:txBody>
      </p:sp>
    </p:spTree>
    <p:extLst>
      <p:ext uri="{BB962C8B-B14F-4D97-AF65-F5344CB8AC3E}">
        <p14:creationId xmlns:p14="http://schemas.microsoft.com/office/powerpoint/2010/main" val="4034318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1450</TotalTime>
  <Words>7603</Words>
  <Application>Microsoft Office PowerPoint</Application>
  <PresentationFormat>Widescreen</PresentationFormat>
  <Paragraphs>683</Paragraphs>
  <Slides>86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86</vt:i4>
      </vt:variant>
    </vt:vector>
  </HeadingPairs>
  <TitlesOfParts>
    <vt:vector size="91" baseType="lpstr">
      <vt:lpstr>Arial</vt:lpstr>
      <vt:lpstr>Calibri</vt:lpstr>
      <vt:lpstr>Calibri Light</vt:lpstr>
      <vt:lpstr>Wingdings</vt:lpstr>
      <vt:lpstr>Office Theme</vt:lpstr>
      <vt:lpstr>Much Ado about The Nothing Carnap and Heidegger  on Logic and Metaphysics</vt:lpstr>
      <vt:lpstr>The emptiness of metaphysics</vt:lpstr>
      <vt:lpstr>The self-image of analytic philosophy</vt:lpstr>
      <vt:lpstr>The self-image of Continental philosophy</vt:lpstr>
      <vt:lpstr>Using metaphysics</vt:lpstr>
      <vt:lpstr>What this examination shows</vt:lpstr>
      <vt:lpstr>It’s nonsense</vt:lpstr>
      <vt:lpstr>Correct application of a word</vt:lpstr>
      <vt:lpstr>Violating grammatical syntax</vt:lpstr>
      <vt:lpstr>Combining words from different logical categories</vt:lpstr>
      <vt:lpstr>The goal of a logically correct language</vt:lpstr>
      <vt:lpstr>Pseudopropositions</vt:lpstr>
      <vt:lpstr>Heideggarian sentences</vt:lpstr>
      <vt:lpstr>The key to the sentences</vt:lpstr>
      <vt:lpstr>Looking for the nothing</vt:lpstr>
      <vt:lpstr>ⱻ</vt:lpstr>
      <vt:lpstr>Replies</vt:lpstr>
      <vt:lpstr>Heidegger coins a new term</vt:lpstr>
      <vt:lpstr>How does he use the new term?</vt:lpstr>
      <vt:lpstr>But Heidegger himself says it’s a logical particle</vt:lpstr>
      <vt:lpstr>The principle of charity</vt:lpstr>
      <vt:lpstr>Perhaps Heidegger is equating the two different items</vt:lpstr>
      <vt:lpstr>Dissolution of logic</vt:lpstr>
      <vt:lpstr>Confirming his thesis</vt:lpstr>
      <vt:lpstr>Problems with Carnap’s diagnosis</vt:lpstr>
      <vt:lpstr>Why Carnap needs Heidegger</vt:lpstr>
      <vt:lpstr>Heidegger sees the problem, but does not give up his metaphysics</vt:lpstr>
      <vt:lpstr>We still don’t have a clue</vt:lpstr>
      <vt:lpstr>Being and beings</vt:lpstr>
      <vt:lpstr>The starting point of the enquiry</vt:lpstr>
      <vt:lpstr>Kinds of being, and totality</vt:lpstr>
      <vt:lpstr>The world </vt:lpstr>
      <vt:lpstr>Being anxious about the Nothing</vt:lpstr>
      <vt:lpstr>There’s no logical barrier here</vt:lpstr>
      <vt:lpstr>In B&amp;T Heidegger makes assertions about being, ontological claims</vt:lpstr>
      <vt:lpstr>Assertions point out entities</vt:lpstr>
      <vt:lpstr>Entities are grasped on the basis of a prior disclosure </vt:lpstr>
      <vt:lpstr>The pointing-out and its basis</vt:lpstr>
      <vt:lpstr>Being-in-the-world</vt:lpstr>
      <vt:lpstr>[Recall: Kant’s a priori synthesis]</vt:lpstr>
      <vt:lpstr>The prior experience of being</vt:lpstr>
      <vt:lpstr>Anxiety</vt:lpstr>
      <vt:lpstr>Revealing the Nothing</vt:lpstr>
      <vt:lpstr>Nonassertions</vt:lpstr>
      <vt:lpstr>Wittgenstein: what cannot be said</vt:lpstr>
      <vt:lpstr>What solipsism means</vt:lpstr>
      <vt:lpstr>Expressing the inexpressible</vt:lpstr>
      <vt:lpstr>Beyond assertions</vt:lpstr>
      <vt:lpstr>Nothing is not a name for anything</vt:lpstr>
      <vt:lpstr>It is absurd, says Heidegger</vt:lpstr>
      <vt:lpstr>Philosophical role of nonsense</vt:lpstr>
      <vt:lpstr>Heidegger’s lectures on logic</vt:lpstr>
      <vt:lpstr>Rules of thought</vt:lpstr>
      <vt:lpstr>They are the grounds of thinking</vt:lpstr>
      <vt:lpstr>“logic” and Logic—two meanings of ‘logic’</vt:lpstr>
      <vt:lpstr>Heidegger’s constitutive conception of Logic</vt:lpstr>
      <vt:lpstr>Allegiance to Logic</vt:lpstr>
      <vt:lpstr>Pledging allegiance to Logic</vt:lpstr>
      <vt:lpstr>The normative character of Logic</vt:lpstr>
      <vt:lpstr>The Laws of Logic are essential to thinking</vt:lpstr>
      <vt:lpstr>History of “logic”</vt:lpstr>
      <vt:lpstr>Dry as dust “logic”</vt:lpstr>
      <vt:lpstr>Fundamental issues regarding all logics</vt:lpstr>
      <vt:lpstr>Why do we have an obligation to Logic?</vt:lpstr>
      <vt:lpstr>Heidegger’s “Logic”</vt:lpstr>
      <vt:lpstr>Four meanings of ‘logic’</vt:lpstr>
      <vt:lpstr>The usual idea:  the priority of a logic rather than Logic</vt:lpstr>
      <vt:lpstr>What thinking presupposes is not “logic” but Logic</vt:lpstr>
      <vt:lpstr>Before logic there was Logic </vt:lpstr>
      <vt:lpstr>Heidegger’s “Logic” comes before Carnap’s “logic”</vt:lpstr>
      <vt:lpstr>PowerPoint Presentation</vt:lpstr>
      <vt:lpstr>Quite different investigations</vt:lpstr>
      <vt:lpstr>Our pretheoretical understanding of Logic</vt:lpstr>
      <vt:lpstr>Heidegger’s concept of assertions</vt:lpstr>
      <vt:lpstr>Heidegger’s anti-logical statements</vt:lpstr>
      <vt:lpstr>A charitable interpretation</vt:lpstr>
      <vt:lpstr>Exact and essential thinking</vt:lpstr>
      <vt:lpstr>The purpose of nonsense</vt:lpstr>
      <vt:lpstr>Evoking an experience</vt:lpstr>
      <vt:lpstr>The uninitiated and the initiates</vt:lpstr>
      <vt:lpstr>Irrational dogmatism?</vt:lpstr>
      <vt:lpstr>A hermeneutically insulated confabulation?</vt:lpstr>
      <vt:lpstr>Extending ordinary concepts</vt:lpstr>
      <vt:lpstr>Isn’t he going too far?</vt:lpstr>
      <vt:lpstr>Expressing the inexpressible</vt:lpstr>
      <vt:lpstr>Thinking about the conditions of thinking</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Much Ado about The Nothing Carnap and Heidegger on Logic and Metaphysics</dc:title>
  <dc:creator>Lawler, James</dc:creator>
  <cp:lastModifiedBy>Lawler, James</cp:lastModifiedBy>
  <cp:revision>100</cp:revision>
  <dcterms:created xsi:type="dcterms:W3CDTF">2017-10-23T19:11:55Z</dcterms:created>
  <dcterms:modified xsi:type="dcterms:W3CDTF">2018-02-20T15:46:18Z</dcterms:modified>
</cp:coreProperties>
</file>