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4"/>
  </p:notesMasterIdLst>
  <p:sldIdLst>
    <p:sldId id="256" r:id="rId2"/>
    <p:sldId id="257" r:id="rId3"/>
    <p:sldId id="258" r:id="rId4"/>
    <p:sldId id="259" r:id="rId5"/>
    <p:sldId id="260" r:id="rId6"/>
    <p:sldId id="261" r:id="rId7"/>
    <p:sldId id="262" r:id="rId8"/>
    <p:sldId id="263" r:id="rId9"/>
    <p:sldId id="264" r:id="rId10"/>
    <p:sldId id="389" r:id="rId11"/>
    <p:sldId id="266" r:id="rId12"/>
    <p:sldId id="267" r:id="rId13"/>
    <p:sldId id="268" r:id="rId14"/>
    <p:sldId id="273" r:id="rId15"/>
    <p:sldId id="390" r:id="rId16"/>
    <p:sldId id="274" r:id="rId17"/>
    <p:sldId id="275" r:id="rId18"/>
    <p:sldId id="269" r:id="rId19"/>
    <p:sldId id="270" r:id="rId20"/>
    <p:sldId id="272" r:id="rId21"/>
    <p:sldId id="276" r:id="rId22"/>
    <p:sldId id="277" r:id="rId23"/>
    <p:sldId id="278" r:id="rId24"/>
    <p:sldId id="293" r:id="rId25"/>
    <p:sldId id="294" r:id="rId26"/>
    <p:sldId id="279" r:id="rId27"/>
    <p:sldId id="280" r:id="rId28"/>
    <p:sldId id="281" r:id="rId29"/>
    <p:sldId id="284" r:id="rId30"/>
    <p:sldId id="283" r:id="rId31"/>
    <p:sldId id="282" r:id="rId32"/>
    <p:sldId id="391" r:id="rId33"/>
    <p:sldId id="295" r:id="rId34"/>
    <p:sldId id="286" r:id="rId35"/>
    <p:sldId id="287" r:id="rId36"/>
    <p:sldId id="288" r:id="rId37"/>
    <p:sldId id="289" r:id="rId38"/>
    <p:sldId id="290" r:id="rId39"/>
    <p:sldId id="291" r:id="rId40"/>
    <p:sldId id="292" r:id="rId41"/>
    <p:sldId id="296" r:id="rId42"/>
    <p:sldId id="306" r:id="rId43"/>
    <p:sldId id="297" r:id="rId44"/>
    <p:sldId id="307" r:id="rId45"/>
    <p:sldId id="285" r:id="rId46"/>
    <p:sldId id="300" r:id="rId47"/>
    <p:sldId id="298" r:id="rId48"/>
    <p:sldId id="305" r:id="rId49"/>
    <p:sldId id="302" r:id="rId50"/>
    <p:sldId id="311" r:id="rId51"/>
    <p:sldId id="303" r:id="rId52"/>
    <p:sldId id="308" r:id="rId53"/>
    <p:sldId id="309" r:id="rId54"/>
    <p:sldId id="310" r:id="rId55"/>
    <p:sldId id="304" r:id="rId56"/>
    <p:sldId id="312" r:id="rId57"/>
    <p:sldId id="313" r:id="rId58"/>
    <p:sldId id="314" r:id="rId59"/>
    <p:sldId id="315" r:id="rId60"/>
    <p:sldId id="326" r:id="rId61"/>
    <p:sldId id="316" r:id="rId62"/>
    <p:sldId id="317" r:id="rId63"/>
    <p:sldId id="327" r:id="rId64"/>
    <p:sldId id="328" r:id="rId65"/>
    <p:sldId id="329" r:id="rId66"/>
    <p:sldId id="330" r:id="rId67"/>
    <p:sldId id="318" r:id="rId68"/>
    <p:sldId id="319" r:id="rId69"/>
    <p:sldId id="331" r:id="rId70"/>
    <p:sldId id="320" r:id="rId71"/>
    <p:sldId id="321" r:id="rId72"/>
    <p:sldId id="332" r:id="rId73"/>
    <p:sldId id="322" r:id="rId74"/>
    <p:sldId id="323" r:id="rId75"/>
    <p:sldId id="324" r:id="rId76"/>
    <p:sldId id="325" r:id="rId77"/>
    <p:sldId id="333" r:id="rId78"/>
    <p:sldId id="334" r:id="rId79"/>
    <p:sldId id="336" r:id="rId80"/>
    <p:sldId id="335" r:id="rId81"/>
    <p:sldId id="392" r:id="rId82"/>
    <p:sldId id="337" r:id="rId83"/>
    <p:sldId id="338" r:id="rId84"/>
    <p:sldId id="339" r:id="rId85"/>
    <p:sldId id="340" r:id="rId86"/>
    <p:sldId id="341" r:id="rId87"/>
    <p:sldId id="342" r:id="rId88"/>
    <p:sldId id="344" r:id="rId89"/>
    <p:sldId id="345" r:id="rId90"/>
    <p:sldId id="346" r:id="rId91"/>
    <p:sldId id="347" r:id="rId92"/>
    <p:sldId id="348" r:id="rId93"/>
    <p:sldId id="349" r:id="rId94"/>
    <p:sldId id="350" r:id="rId95"/>
    <p:sldId id="351" r:id="rId96"/>
    <p:sldId id="352" r:id="rId97"/>
    <p:sldId id="393" r:id="rId98"/>
    <p:sldId id="353" r:id="rId99"/>
    <p:sldId id="354" r:id="rId100"/>
    <p:sldId id="355" r:id="rId101"/>
    <p:sldId id="395" r:id="rId102"/>
    <p:sldId id="396" r:id="rId103"/>
    <p:sldId id="356" r:id="rId104"/>
    <p:sldId id="357" r:id="rId105"/>
    <p:sldId id="358" r:id="rId106"/>
    <p:sldId id="400" r:id="rId107"/>
    <p:sldId id="366" r:id="rId108"/>
    <p:sldId id="359" r:id="rId109"/>
    <p:sldId id="367" r:id="rId110"/>
    <p:sldId id="360" r:id="rId111"/>
    <p:sldId id="398" r:id="rId112"/>
    <p:sldId id="399" r:id="rId113"/>
    <p:sldId id="361" r:id="rId114"/>
    <p:sldId id="362" r:id="rId115"/>
    <p:sldId id="363" r:id="rId116"/>
    <p:sldId id="365" r:id="rId117"/>
    <p:sldId id="394" r:id="rId118"/>
    <p:sldId id="343" r:id="rId119"/>
    <p:sldId id="368" r:id="rId120"/>
    <p:sldId id="369" r:id="rId121"/>
    <p:sldId id="370" r:id="rId122"/>
    <p:sldId id="379" r:id="rId123"/>
    <p:sldId id="371" r:id="rId124"/>
    <p:sldId id="364" r:id="rId125"/>
    <p:sldId id="380" r:id="rId126"/>
    <p:sldId id="381" r:id="rId127"/>
    <p:sldId id="382" r:id="rId128"/>
    <p:sldId id="383" r:id="rId129"/>
    <p:sldId id="384" r:id="rId130"/>
    <p:sldId id="386" r:id="rId131"/>
    <p:sldId id="387" r:id="rId132"/>
    <p:sldId id="388" r:id="rId1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86" d="100"/>
          <a:sy n="86" d="100"/>
        </p:scale>
        <p:origin x="96" y="174"/>
      </p:cViewPr>
      <p:guideLst/>
    </p:cSldViewPr>
  </p:slideViewPr>
  <p:notesTextViewPr>
    <p:cViewPr>
      <p:scale>
        <a:sx n="1" d="1"/>
        <a:sy n="1" d="1"/>
      </p:scale>
      <p:origin x="0" y="0"/>
    </p:cViewPr>
  </p:notesTextViewPr>
  <p:notesViewPr>
    <p:cSldViewPr snapToGrid="0">
      <p:cViewPr varScale="1">
        <p:scale>
          <a:sx n="52" d="100"/>
          <a:sy n="52" d="100"/>
        </p:scale>
        <p:origin x="2674" y="48"/>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C48C4D-9E49-4B6B-AA20-6799BCF4FC92}" type="datetimeFigureOut">
              <a:rPr lang="en-US" smtClean="0"/>
              <a:t>5/10/2018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B3971-8D52-4AF4-AD7D-0FCC335CBA91}" type="slidenum">
              <a:rPr lang="en-US" smtClean="0"/>
              <a:t>‹#›</a:t>
            </a:fld>
            <a:endParaRPr lang="en-US"/>
          </a:p>
        </p:txBody>
      </p:sp>
    </p:spTree>
    <p:extLst>
      <p:ext uri="{BB962C8B-B14F-4D97-AF65-F5344CB8AC3E}">
        <p14:creationId xmlns:p14="http://schemas.microsoft.com/office/powerpoint/2010/main" val="2007891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9B976C70-EEA5-4B5D-A61E-7E36A28C355A}" type="datetime1">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3142215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FE0FC7-4A6F-4F83-B793-67E6BAFCB41D}" type="datetime1">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3126683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9BF166-E56E-4CA4-82FD-76D329DF1518}" type="datetime1">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3540701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CC074D-C6AA-430D-A98E-A7983D15E017}" type="datetime1">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3122064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C2E250C-2C25-459D-ACA8-8D207F23655C}" type="datetime1">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1520111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E6D3B4-1B8B-460E-B787-FFA9F7121829}" type="datetime1">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1876471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EAF2F5-7195-435E-80F6-F1E08473E225}" type="datetime1">
              <a:rPr lang="en-US" smtClean="0"/>
              <a:t>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419270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A246D5-AD37-478B-88C8-838C0569926D}" type="datetime1">
              <a:rPr lang="en-US" smtClean="0"/>
              <a:t>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2896868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709445-A7B6-44DA-857E-EEE3C7C787A0}" type="datetime1">
              <a:rPr lang="en-US" smtClean="0"/>
              <a:t>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129222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9B5089-07EF-4A2C-AD40-B37EBC8F554B}" type="datetime1">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3700169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D7F73EE-B722-4652-9CDA-8D1ADB9CAF75}" type="datetime1">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D16466-A2F7-4F57-9E47-5AFBC076F5E2}" type="slidenum">
              <a:rPr lang="en-US" smtClean="0"/>
              <a:t>‹#›</a:t>
            </a:fld>
            <a:endParaRPr lang="en-US"/>
          </a:p>
        </p:txBody>
      </p:sp>
    </p:spTree>
    <p:extLst>
      <p:ext uri="{BB962C8B-B14F-4D97-AF65-F5344CB8AC3E}">
        <p14:creationId xmlns:p14="http://schemas.microsoft.com/office/powerpoint/2010/main" val="170474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AFD38-FF83-4109-A2C4-2FC87DAFA99D}" type="datetime1">
              <a:rPr lang="en-US" smtClean="0"/>
              <a:t>5/10/2018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D16466-A2F7-4F57-9E47-5AFBC076F5E2}" type="slidenum">
              <a:rPr lang="en-US" smtClean="0"/>
              <a:t>‹#›</a:t>
            </a:fld>
            <a:endParaRPr lang="en-US"/>
          </a:p>
        </p:txBody>
      </p:sp>
    </p:spTree>
    <p:extLst>
      <p:ext uri="{BB962C8B-B14F-4D97-AF65-F5344CB8AC3E}">
        <p14:creationId xmlns:p14="http://schemas.microsoft.com/office/powerpoint/2010/main" val="26991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hyperlink" Target="http://twren.sites.luc.edu/phil120/ch10/nausea.htm"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t>Time, Synthesis, and the End of Metaphysics</a:t>
            </a:r>
            <a:r>
              <a:rPr lang="en-US" sz="4400" dirty="0" smtClean="0"/>
              <a:t/>
            </a:r>
            <a:br>
              <a:rPr lang="en-US" sz="4400" dirty="0" smtClean="0"/>
            </a:br>
            <a:r>
              <a:rPr lang="en-US" sz="4400" dirty="0" smtClean="0"/>
              <a:t>Heidegger and </a:t>
            </a:r>
            <a:r>
              <a:rPr lang="en-US" sz="4400" dirty="0" err="1" smtClean="0"/>
              <a:t>Strawson</a:t>
            </a:r>
            <a:r>
              <a:rPr lang="en-US" sz="4400" dirty="0" smtClean="0"/>
              <a:t> on Kant</a:t>
            </a:r>
            <a:endParaRPr lang="en-US" sz="4400" dirty="0"/>
          </a:p>
        </p:txBody>
      </p:sp>
      <p:sp>
        <p:nvSpPr>
          <p:cNvPr id="3" name="Subtitle 2"/>
          <p:cNvSpPr>
            <a:spLocks noGrp="1"/>
          </p:cNvSpPr>
          <p:nvPr>
            <p:ph type="subTitle" idx="1"/>
          </p:nvPr>
        </p:nvSpPr>
        <p:spPr/>
        <p:txBody>
          <a:bodyPr/>
          <a:lstStyle/>
          <a:p>
            <a:r>
              <a:rPr lang="en-US" i="1" dirty="0" smtClean="0"/>
              <a:t>Barry Stocker</a:t>
            </a:r>
            <a:endParaRPr lang="en-US" i="1" dirty="0"/>
          </a:p>
        </p:txBody>
      </p:sp>
      <p:sp>
        <p:nvSpPr>
          <p:cNvPr id="4" name="Slide Number Placeholder 3"/>
          <p:cNvSpPr>
            <a:spLocks noGrp="1"/>
          </p:cNvSpPr>
          <p:nvPr>
            <p:ph type="sldNum" sz="quarter" idx="12"/>
          </p:nvPr>
        </p:nvSpPr>
        <p:spPr/>
        <p:txBody>
          <a:bodyPr/>
          <a:lstStyle/>
          <a:p>
            <a:fld id="{84D16466-A2F7-4F57-9E47-5AFBC076F5E2}" type="slidenum">
              <a:rPr lang="en-US" smtClean="0"/>
              <a:t>1</a:t>
            </a:fld>
            <a:endParaRPr lang="en-US"/>
          </a:p>
        </p:txBody>
      </p:sp>
    </p:spTree>
    <p:extLst>
      <p:ext uri="{BB962C8B-B14F-4D97-AF65-F5344CB8AC3E}">
        <p14:creationId xmlns:p14="http://schemas.microsoft.com/office/powerpoint/2010/main" val="266840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a:t>“If … I perceive the freezing of water, I apprehend two states (of fluidity and solidity) as one standing in a relation of time to each other. But in time, on which I ground the appearance as inner intuition, I represent necessary synthetic unity of the manifold, without which that relation could not be determinately given in an intuition in </a:t>
            </a:r>
            <a:r>
              <a:rPr lang="en-US" dirty="0" smtClean="0"/>
              <a:t>general, if </a:t>
            </a:r>
            <a:r>
              <a:rPr lang="en-US" dirty="0"/>
              <a:t>I abstract from the constant form of my inner intuition, time, [there] is the category of cause, through which if I apply it to my sensibility, I determine everything that happens in time in general as far as its relation is concerned. Thus the apprehension in such an occurrence, hence the occurrence itself, as far as possible perception is concerned, stands under the concept of the relation of effects and causes, and so in all other cases.”</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a:t>
            </a:fld>
            <a:endParaRPr lang="en-US"/>
          </a:p>
        </p:txBody>
      </p:sp>
    </p:spTree>
    <p:extLst>
      <p:ext uri="{BB962C8B-B14F-4D97-AF65-F5344CB8AC3E}">
        <p14:creationId xmlns:p14="http://schemas.microsoft.com/office/powerpoint/2010/main" val="190479283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Strawson’s</a:t>
            </a:r>
            <a:r>
              <a:rPr lang="en-US" dirty="0" smtClean="0"/>
              <a:t> outline of the </a:t>
            </a:r>
            <a:r>
              <a:rPr lang="en-US" i="1" dirty="0" smtClean="0"/>
              <a:t>Critique of Pure Reason</a:t>
            </a:r>
            <a:endParaRPr lang="en-US" i="1" dirty="0"/>
          </a:p>
        </p:txBody>
      </p:sp>
      <p:sp>
        <p:nvSpPr>
          <p:cNvPr id="3" name="Content Placeholder 2"/>
          <p:cNvSpPr>
            <a:spLocks noGrp="1"/>
          </p:cNvSpPr>
          <p:nvPr>
            <p:ph idx="1"/>
          </p:nvPr>
        </p:nvSpPr>
        <p:spPr/>
        <p:txBody>
          <a:bodyPr>
            <a:normAutofit fontScale="92500" lnSpcReduction="10000"/>
          </a:bodyPr>
          <a:lstStyle/>
          <a:p>
            <a:r>
              <a:rPr lang="en-US" dirty="0" smtClean="0"/>
              <a:t>His summary provides a would-be outline of Kant’s theory (279)</a:t>
            </a:r>
          </a:p>
          <a:p>
            <a:pPr lvl="1"/>
            <a:r>
              <a:rPr lang="en-US" dirty="0" smtClean="0"/>
              <a:t>“What is given in sense alone, in mere receptivity, is one thing;</a:t>
            </a:r>
          </a:p>
          <a:p>
            <a:pPr lvl="1"/>
            <a:r>
              <a:rPr lang="en-US" dirty="0" smtClean="0"/>
              <a:t>“What is made out of it by understanding, the active faculty, with the help of its no less active lieutenant, imagination, the go-between of sense and understanding, is quite another.”</a:t>
            </a:r>
          </a:p>
          <a:p>
            <a:pPr lvl="1"/>
            <a:r>
              <a:rPr lang="en-US" dirty="0" smtClean="0"/>
              <a:t>“The data of sense alone are discrete, single, separate, without complexity.</a:t>
            </a:r>
          </a:p>
          <a:p>
            <a:pPr lvl="1"/>
            <a:r>
              <a:rPr lang="en-US" dirty="0" smtClean="0"/>
              <a:t>“All combination, all </a:t>
            </a:r>
            <a:r>
              <a:rPr lang="en-US" dirty="0" err="1" smtClean="0"/>
              <a:t>connexion</a:t>
            </a:r>
            <a:r>
              <a:rPr lang="en-US" dirty="0" smtClean="0"/>
              <a:t>, is produced by imagination which assembles and reproduces as necessary the discrete data of sense, acting always under the control of understanding, the source of concepts.”</a:t>
            </a:r>
          </a:p>
          <a:p>
            <a:pPr lvl="1"/>
            <a:r>
              <a:rPr lang="en-US" dirty="0" smtClean="0"/>
              <a:t>“Experience is the outcome of this activity of combination or synthesis.”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100</a:t>
            </a:fld>
            <a:endParaRPr lang="en-US"/>
          </a:p>
        </p:txBody>
      </p:sp>
    </p:spTree>
    <p:extLst>
      <p:ext uri="{BB962C8B-B14F-4D97-AF65-F5344CB8AC3E}">
        <p14:creationId xmlns:p14="http://schemas.microsoft.com/office/powerpoint/2010/main" val="105706911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kinds of syntheses</a:t>
            </a:r>
            <a:endParaRPr lang="en-US" dirty="0"/>
          </a:p>
        </p:txBody>
      </p:sp>
      <p:sp>
        <p:nvSpPr>
          <p:cNvPr id="3" name="Content Placeholder 2"/>
          <p:cNvSpPr>
            <a:spLocks noGrp="1"/>
          </p:cNvSpPr>
          <p:nvPr>
            <p:ph idx="1"/>
          </p:nvPr>
        </p:nvSpPr>
        <p:spPr/>
        <p:txBody>
          <a:bodyPr/>
          <a:lstStyle/>
          <a:p>
            <a:r>
              <a:rPr lang="en-US" dirty="0" smtClean="0"/>
              <a:t>“Not that the activity of synthesis is confined to the data of empirical intuition.”</a:t>
            </a:r>
          </a:p>
          <a:p>
            <a:pPr lvl="1"/>
            <a:r>
              <a:rPr lang="en-US" dirty="0" smtClean="0"/>
              <a:t>i.e., the objects that we see around us</a:t>
            </a:r>
          </a:p>
          <a:p>
            <a:pPr lvl="1"/>
            <a:r>
              <a:rPr lang="en-US" dirty="0" smtClean="0"/>
              <a:t>Which we then synthesize in terms of categories of the understanding by distinguishing cause and effect, etc. </a:t>
            </a:r>
          </a:p>
          <a:p>
            <a:r>
              <a:rPr lang="en-US" dirty="0" smtClean="0"/>
              <a:t>“‘Pure’ synthesis is involved also in the generation of the unity of the ‘pure manifold’ of space and time…”</a:t>
            </a:r>
          </a:p>
          <a:p>
            <a:pPr lvl="1"/>
            <a:r>
              <a:rPr lang="en-US" dirty="0" smtClean="0"/>
              <a:t>I.e., synthesis constitutes these empirical objects in the first place. </a:t>
            </a:r>
          </a:p>
          <a:p>
            <a:pPr lvl="1"/>
            <a:r>
              <a:rPr lang="en-US" dirty="0" smtClean="0"/>
              <a:t>I.e., transcendental idealism is the basis of empirical realism.</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101</a:t>
            </a:fld>
            <a:endParaRPr lang="en-US"/>
          </a:p>
        </p:txBody>
      </p:sp>
    </p:spTree>
    <p:extLst>
      <p:ext uri="{BB962C8B-B14F-4D97-AF65-F5344CB8AC3E}">
        <p14:creationId xmlns:p14="http://schemas.microsoft.com/office/powerpoint/2010/main" val="345498963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Useless puzzlement</a:t>
            </a:r>
            <a:endParaRPr lang="en-US" dirty="0"/>
          </a:p>
        </p:txBody>
      </p:sp>
      <p:sp>
        <p:nvSpPr>
          <p:cNvPr id="3" name="Content Placeholder 2"/>
          <p:cNvSpPr>
            <a:spLocks noGrp="1"/>
          </p:cNvSpPr>
          <p:nvPr>
            <p:ph idx="1"/>
          </p:nvPr>
        </p:nvSpPr>
        <p:spPr/>
        <p:txBody>
          <a:bodyPr/>
          <a:lstStyle/>
          <a:p>
            <a:r>
              <a:rPr lang="en-US" dirty="0" err="1" smtClean="0"/>
              <a:t>Strawson</a:t>
            </a:r>
            <a:r>
              <a:rPr lang="en-US" dirty="0" smtClean="0"/>
              <a:t> concludes:</a:t>
            </a:r>
          </a:p>
          <a:p>
            <a:pPr lvl="1"/>
            <a:r>
              <a:rPr lang="en-US" dirty="0" smtClean="0"/>
              <a:t>“It is useless to puzzle over the status of these propositions. They belong neither to empirical (including physiological) psychology nor to an analytical philosophy of mind, though some of them may have near or remote analogues in both. They belong to the imaginary subject of transcendental psychology, a part of the Kantian model.”</a:t>
            </a:r>
          </a:p>
          <a:p>
            <a:r>
              <a:rPr lang="en-US" dirty="0" err="1" smtClean="0"/>
              <a:t>Strawson</a:t>
            </a:r>
            <a:r>
              <a:rPr lang="en-US" dirty="0" smtClean="0"/>
              <a:t> dismisses the discussion of transcendental imagination, central to Heidegger, as a scandal</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102</a:t>
            </a:fld>
            <a:endParaRPr lang="en-US"/>
          </a:p>
        </p:txBody>
      </p:sp>
    </p:spTree>
    <p:extLst>
      <p:ext uri="{BB962C8B-B14F-4D97-AF65-F5344CB8AC3E}">
        <p14:creationId xmlns:p14="http://schemas.microsoft.com/office/powerpoint/2010/main" val="282938271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[Synthesis of sensory and intellectual]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Experience is thus analyzed by Kant into components which are </a:t>
            </a:r>
            <a:r>
              <a:rPr lang="en-US" u="sng" dirty="0" smtClean="0"/>
              <a:t>not</a:t>
            </a:r>
            <a:r>
              <a:rPr lang="en-US" dirty="0" smtClean="0"/>
              <a:t> experienced</a:t>
            </a:r>
          </a:p>
          <a:p>
            <a:pPr lvl="1"/>
            <a:r>
              <a:rPr lang="en-US" dirty="0" smtClean="0"/>
              <a:t>The discrete data of sense are not experienced as such, but are supposed as entering into experience </a:t>
            </a:r>
          </a:p>
          <a:p>
            <a:pPr lvl="2"/>
            <a:r>
              <a:rPr lang="en-US" dirty="0" smtClean="0"/>
              <a:t>since our eyes move to the left or to the right across the house</a:t>
            </a:r>
          </a:p>
          <a:p>
            <a:pPr lvl="1"/>
            <a:r>
              <a:rPr lang="en-US" dirty="0" smtClean="0"/>
              <a:t>The sensory data must be combined together with the concepts of the understanding, which synthesize the thing with properties, the effect with causes</a:t>
            </a:r>
          </a:p>
          <a:p>
            <a:r>
              <a:rPr lang="en-US" dirty="0" smtClean="0"/>
              <a:t>Thus, we experience the house, this thing with its properties, as standing still despite this movement on our part—the passive inputs from the outside</a:t>
            </a:r>
          </a:p>
          <a:p>
            <a:pPr lvl="1"/>
            <a:r>
              <a:rPr lang="en-US" dirty="0" smtClean="0"/>
              <a:t>How is this possible?</a:t>
            </a:r>
          </a:p>
        </p:txBody>
      </p:sp>
      <p:sp>
        <p:nvSpPr>
          <p:cNvPr id="4" name="Slide Number Placeholder 3"/>
          <p:cNvSpPr>
            <a:spLocks noGrp="1"/>
          </p:cNvSpPr>
          <p:nvPr>
            <p:ph type="sldNum" sz="quarter" idx="12"/>
          </p:nvPr>
        </p:nvSpPr>
        <p:spPr/>
        <p:txBody>
          <a:bodyPr/>
          <a:lstStyle/>
          <a:p>
            <a:fld id="{84D16466-A2F7-4F57-9E47-5AFBC076F5E2}" type="slidenum">
              <a:rPr lang="en-US" smtClean="0"/>
              <a:t>103</a:t>
            </a:fld>
            <a:endParaRPr lang="en-US"/>
          </a:p>
        </p:txBody>
      </p:sp>
    </p:spTree>
    <p:extLst>
      <p:ext uri="{BB962C8B-B14F-4D97-AF65-F5344CB8AC3E}">
        <p14:creationId xmlns:p14="http://schemas.microsoft.com/office/powerpoint/2010/main" val="88641245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realism and its rejection]</a:t>
            </a:r>
            <a:endParaRPr lang="en-US" dirty="0"/>
          </a:p>
        </p:txBody>
      </p:sp>
      <p:sp>
        <p:nvSpPr>
          <p:cNvPr id="3" name="Content Placeholder 2"/>
          <p:cNvSpPr>
            <a:spLocks noGrp="1"/>
          </p:cNvSpPr>
          <p:nvPr>
            <p:ph idx="1"/>
          </p:nvPr>
        </p:nvSpPr>
        <p:spPr/>
        <p:txBody>
          <a:bodyPr>
            <a:normAutofit/>
          </a:bodyPr>
          <a:lstStyle/>
          <a:p>
            <a:r>
              <a:rPr lang="en-US" dirty="0" smtClean="0"/>
              <a:t>There are two possibilities:</a:t>
            </a:r>
          </a:p>
          <a:p>
            <a:r>
              <a:rPr lang="en-US" dirty="0" smtClean="0"/>
              <a:t>1) We directly perceive the house outside of ourselves, which is standing still.</a:t>
            </a:r>
          </a:p>
          <a:p>
            <a:pPr lvl="1"/>
            <a:r>
              <a:rPr lang="en-US" dirty="0" smtClean="0"/>
              <a:t>And so there is no mystery that while we are moving around we see a stable house</a:t>
            </a:r>
          </a:p>
          <a:p>
            <a:r>
              <a:rPr lang="en-US" dirty="0" smtClean="0"/>
              <a:t>2) But this epistemology of direct realism, defended by Aristotle, is rejected by early modern philosophy</a:t>
            </a:r>
          </a:p>
          <a:p>
            <a:pPr lvl="1"/>
            <a:r>
              <a:rPr lang="en-US" dirty="0"/>
              <a:t>w</a:t>
            </a:r>
            <a:r>
              <a:rPr lang="en-US" dirty="0" smtClean="0"/>
              <a:t>hich accepts the theory of perception advanced by Newton and modern science</a:t>
            </a:r>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104</a:t>
            </a:fld>
            <a:endParaRPr lang="en-US"/>
          </a:p>
        </p:txBody>
      </p:sp>
    </p:spTree>
    <p:extLst>
      <p:ext uri="{BB962C8B-B14F-4D97-AF65-F5344CB8AC3E}">
        <p14:creationId xmlns:p14="http://schemas.microsoft.com/office/powerpoint/2010/main" val="165074900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[Representative realism]</a:t>
            </a:r>
            <a:endParaRPr lang="en-US" dirty="0"/>
          </a:p>
        </p:txBody>
      </p:sp>
      <p:sp>
        <p:nvSpPr>
          <p:cNvPr id="3" name="Content Placeholder 2"/>
          <p:cNvSpPr>
            <a:spLocks noGrp="1"/>
          </p:cNvSpPr>
          <p:nvPr>
            <p:ph idx="1"/>
          </p:nvPr>
        </p:nvSpPr>
        <p:spPr/>
        <p:txBody>
          <a:bodyPr>
            <a:normAutofit/>
          </a:bodyPr>
          <a:lstStyle/>
          <a:p>
            <a:r>
              <a:rPr lang="en-US" dirty="0" smtClean="0"/>
              <a:t>According </a:t>
            </a:r>
            <a:r>
              <a:rPr lang="en-US" dirty="0"/>
              <a:t>to </a:t>
            </a:r>
            <a:r>
              <a:rPr lang="en-US" dirty="0" smtClean="0"/>
              <a:t>this conception, </a:t>
            </a:r>
            <a:r>
              <a:rPr lang="en-US" dirty="0"/>
              <a:t>perception is based on inputs coming from the object through the medium of light, or sound,</a:t>
            </a:r>
          </a:p>
          <a:p>
            <a:pPr lvl="1"/>
            <a:r>
              <a:rPr lang="en-US" dirty="0"/>
              <a:t>passing through the organs of sense into the brain</a:t>
            </a:r>
          </a:p>
          <a:p>
            <a:pPr lvl="1"/>
            <a:r>
              <a:rPr lang="en-US" dirty="0"/>
              <a:t>and resulting in a perception within us, </a:t>
            </a:r>
            <a:endParaRPr lang="en-US" dirty="0" smtClean="0"/>
          </a:p>
          <a:p>
            <a:pPr lvl="1"/>
            <a:r>
              <a:rPr lang="en-US" dirty="0"/>
              <a:t>w</a:t>
            </a:r>
            <a:r>
              <a:rPr lang="en-US" dirty="0" smtClean="0"/>
              <a:t>hich Locke called a </a:t>
            </a:r>
            <a:r>
              <a:rPr lang="en-US" dirty="0"/>
              <a:t>representation of the thing outside of </a:t>
            </a:r>
            <a:r>
              <a:rPr lang="en-US" dirty="0" smtClean="0"/>
              <a:t>us</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105</a:t>
            </a:fld>
            <a:endParaRPr lang="en-US"/>
          </a:p>
        </p:txBody>
      </p:sp>
    </p:spTree>
    <p:extLst>
      <p:ext uri="{BB962C8B-B14F-4D97-AF65-F5344CB8AC3E}">
        <p14:creationId xmlns:p14="http://schemas.microsoft.com/office/powerpoint/2010/main" val="14665479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causes ideas?]</a:t>
            </a:r>
            <a:endParaRPr lang="en-US" dirty="0"/>
          </a:p>
        </p:txBody>
      </p:sp>
      <p:sp>
        <p:nvSpPr>
          <p:cNvPr id="3" name="Content Placeholder 2"/>
          <p:cNvSpPr>
            <a:spLocks noGrp="1"/>
          </p:cNvSpPr>
          <p:nvPr>
            <p:ph idx="1"/>
          </p:nvPr>
        </p:nvSpPr>
        <p:spPr/>
        <p:txBody>
          <a:bodyPr>
            <a:normAutofit/>
          </a:bodyPr>
          <a:lstStyle/>
          <a:p>
            <a:r>
              <a:rPr lang="en-US" dirty="0"/>
              <a:t>Unlike the material things that come to us from the world</a:t>
            </a:r>
          </a:p>
          <a:p>
            <a:pPr lvl="1"/>
            <a:r>
              <a:rPr lang="en-US" dirty="0"/>
              <a:t>The representation of them is non-material</a:t>
            </a:r>
          </a:p>
          <a:p>
            <a:pPr lvl="1"/>
            <a:r>
              <a:rPr lang="en-US" dirty="0"/>
              <a:t>I.e., it is not divisible, as Descartes argues</a:t>
            </a:r>
          </a:p>
          <a:p>
            <a:pPr lvl="1"/>
            <a:r>
              <a:rPr lang="en-US" dirty="0"/>
              <a:t>It must have another cause than material processes</a:t>
            </a:r>
          </a:p>
          <a:p>
            <a:r>
              <a:rPr lang="en-US" dirty="0" smtClean="0"/>
              <a:t>Since </a:t>
            </a:r>
            <a:r>
              <a:rPr lang="en-US" dirty="0"/>
              <a:t>the individual does not herself, voluntarily, create the representation (e.g., a red rose in front of me</a:t>
            </a:r>
            <a:r>
              <a:rPr lang="en-US" dirty="0" smtClean="0"/>
              <a:t>)</a:t>
            </a:r>
          </a:p>
          <a:p>
            <a:pPr lvl="1"/>
            <a:r>
              <a:rPr lang="en-US" dirty="0" smtClean="0"/>
              <a:t>Locke </a:t>
            </a:r>
            <a:r>
              <a:rPr lang="en-US" dirty="0"/>
              <a:t>thought that God must create </a:t>
            </a:r>
            <a:r>
              <a:rPr lang="en-US" dirty="0" smtClean="0"/>
              <a:t>the representation </a:t>
            </a:r>
            <a:endParaRPr lang="en-US" dirty="0"/>
          </a:p>
          <a:p>
            <a:pPr lvl="1"/>
            <a:r>
              <a:rPr lang="en-US" dirty="0"/>
              <a:t>on the occasion of the causal processes coming from the world</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106</a:t>
            </a:fld>
            <a:endParaRPr lang="en-US"/>
          </a:p>
        </p:txBody>
      </p:sp>
    </p:spTree>
    <p:extLst>
      <p:ext uri="{BB962C8B-B14F-4D97-AF65-F5344CB8AC3E}">
        <p14:creationId xmlns:p14="http://schemas.microsoft.com/office/powerpoint/2010/main" val="320509372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continues Locke’s approach]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Kant </a:t>
            </a:r>
            <a:r>
              <a:rPr lang="en-US" dirty="0" smtClean="0"/>
              <a:t>however argues </a:t>
            </a:r>
            <a:r>
              <a:rPr lang="en-US" dirty="0" smtClean="0"/>
              <a:t>that </a:t>
            </a:r>
            <a:r>
              <a:rPr lang="en-US" i="1" dirty="0" smtClean="0"/>
              <a:t>unconscious synthetic activities </a:t>
            </a:r>
            <a:r>
              <a:rPr lang="en-US" dirty="0" smtClean="0"/>
              <a:t>are responsible for the representations, combining </a:t>
            </a:r>
          </a:p>
          <a:p>
            <a:r>
              <a:rPr lang="en-US" dirty="0" smtClean="0"/>
              <a:t>1) materials </a:t>
            </a:r>
            <a:r>
              <a:rPr lang="en-US" dirty="0"/>
              <a:t>issuing from outside of us</a:t>
            </a:r>
          </a:p>
          <a:p>
            <a:r>
              <a:rPr lang="en-US" dirty="0" smtClean="0"/>
              <a:t>2) with inner active forms for synthesizing the externally received materials</a:t>
            </a:r>
            <a:endParaRPr lang="en-US" dirty="0"/>
          </a:p>
          <a:p>
            <a:pPr lvl="1"/>
            <a:r>
              <a:rPr lang="en-US" dirty="0"/>
              <a:t>consisting of sensory forms starting with spatial extension, </a:t>
            </a:r>
          </a:p>
          <a:p>
            <a:pPr lvl="1"/>
            <a:r>
              <a:rPr lang="en-US" dirty="0"/>
              <a:t>moving inward with temporal organization </a:t>
            </a:r>
            <a:r>
              <a:rPr lang="en-US" dirty="0" smtClean="0"/>
              <a:t>of sequences, </a:t>
            </a:r>
            <a:endParaRPr lang="en-US" dirty="0"/>
          </a:p>
          <a:p>
            <a:pPr lvl="1"/>
            <a:r>
              <a:rPr lang="en-US" dirty="0"/>
              <a:t>combining with </a:t>
            </a:r>
            <a:r>
              <a:rPr lang="en-US" dirty="0" smtClean="0"/>
              <a:t>basic conceptual frameworks of </a:t>
            </a:r>
            <a:r>
              <a:rPr lang="en-US" dirty="0" err="1" smtClean="0"/>
              <a:t>thinghood</a:t>
            </a:r>
            <a:r>
              <a:rPr lang="en-US" dirty="0" smtClean="0"/>
              <a:t> and causality</a:t>
            </a:r>
            <a:endParaRPr lang="en-US" dirty="0"/>
          </a:p>
          <a:p>
            <a:pPr lvl="2"/>
            <a:r>
              <a:rPr lang="en-US" dirty="0"/>
              <a:t>as well as </a:t>
            </a:r>
            <a:r>
              <a:rPr lang="en-US" dirty="0" smtClean="0"/>
              <a:t>empirical concepts, such as “dog” or “Fido” </a:t>
            </a:r>
          </a:p>
          <a:p>
            <a:pPr lvl="2"/>
            <a:r>
              <a:rPr lang="en-US" dirty="0" smtClean="0"/>
              <a:t>presented in imagination as </a:t>
            </a:r>
            <a:r>
              <a:rPr lang="en-US" dirty="0"/>
              <a:t>a way of concretely anticipating the experience</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107</a:t>
            </a:fld>
            <a:endParaRPr lang="en-US"/>
          </a:p>
        </p:txBody>
      </p:sp>
    </p:spTree>
    <p:extLst>
      <p:ext uri="{BB962C8B-B14F-4D97-AF65-F5344CB8AC3E}">
        <p14:creationId xmlns:p14="http://schemas.microsoft.com/office/powerpoint/2010/main" val="154754716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Strawson’s</a:t>
            </a:r>
            <a:r>
              <a:rPr lang="en-US" dirty="0" smtClean="0"/>
              <a:t> argument against Kant</a:t>
            </a:r>
            <a:endParaRPr lang="en-US" dirty="0"/>
          </a:p>
        </p:txBody>
      </p:sp>
      <p:sp>
        <p:nvSpPr>
          <p:cNvPr id="3" name="Content Placeholder 2"/>
          <p:cNvSpPr>
            <a:spLocks noGrp="1"/>
          </p:cNvSpPr>
          <p:nvPr>
            <p:ph idx="1"/>
          </p:nvPr>
        </p:nvSpPr>
        <p:spPr/>
        <p:txBody>
          <a:bodyPr>
            <a:normAutofit fontScale="92500"/>
          </a:bodyPr>
          <a:lstStyle/>
          <a:p>
            <a:r>
              <a:rPr lang="en-US" dirty="0" err="1" smtClean="0"/>
              <a:t>Strawson</a:t>
            </a:r>
            <a:r>
              <a:rPr lang="en-US" dirty="0" smtClean="0"/>
              <a:t> rejects Kant’s argument as a species of “faculty psychology”</a:t>
            </a:r>
          </a:p>
          <a:p>
            <a:pPr lvl="1"/>
            <a:r>
              <a:rPr lang="en-US" dirty="0" smtClean="0"/>
              <a:t>Stocker says that </a:t>
            </a:r>
            <a:r>
              <a:rPr lang="en-US" dirty="0" err="1" smtClean="0"/>
              <a:t>Strawson’s</a:t>
            </a:r>
            <a:r>
              <a:rPr lang="en-US" dirty="0" smtClean="0"/>
              <a:t> argument against such an approach rests on the contradiction he thinks he sees in Kant’s idea of a transcendental ego</a:t>
            </a:r>
          </a:p>
          <a:p>
            <a:pPr lvl="1"/>
            <a:r>
              <a:rPr lang="en-US" dirty="0"/>
              <a:t>a</a:t>
            </a:r>
            <a:r>
              <a:rPr lang="en-US" dirty="0" smtClean="0"/>
              <a:t>s a supersensible reality outside time, which is nevertheless temporal</a:t>
            </a:r>
          </a:p>
          <a:p>
            <a:r>
              <a:rPr lang="en-US" dirty="0" smtClean="0"/>
              <a:t>But the transcendental ego is not supersensible or “transcendent”</a:t>
            </a:r>
          </a:p>
          <a:p>
            <a:pPr lvl="1"/>
            <a:r>
              <a:rPr lang="en-US" dirty="0"/>
              <a:t>b</a:t>
            </a:r>
            <a:r>
              <a:rPr lang="en-US" dirty="0" smtClean="0"/>
              <a:t>ut “transcendental”: a condition of experience</a:t>
            </a:r>
          </a:p>
          <a:p>
            <a:pPr lvl="1"/>
            <a:r>
              <a:rPr lang="en-US" dirty="0"/>
              <a:t>n</a:t>
            </a:r>
            <a:r>
              <a:rPr lang="en-US" dirty="0" smtClean="0"/>
              <a:t>amely, that a certain sequence of events in time are </a:t>
            </a:r>
            <a:r>
              <a:rPr lang="en-US" i="1" dirty="0" smtClean="0"/>
              <a:t>my</a:t>
            </a:r>
            <a:r>
              <a:rPr lang="en-US" dirty="0" smtClean="0"/>
              <a:t> experiences</a:t>
            </a:r>
          </a:p>
        </p:txBody>
      </p:sp>
      <p:sp>
        <p:nvSpPr>
          <p:cNvPr id="4" name="Slide Number Placeholder 3"/>
          <p:cNvSpPr>
            <a:spLocks noGrp="1"/>
          </p:cNvSpPr>
          <p:nvPr>
            <p:ph type="sldNum" sz="quarter" idx="12"/>
          </p:nvPr>
        </p:nvSpPr>
        <p:spPr/>
        <p:txBody>
          <a:bodyPr/>
          <a:lstStyle/>
          <a:p>
            <a:fld id="{84D16466-A2F7-4F57-9E47-5AFBC076F5E2}" type="slidenum">
              <a:rPr lang="en-US" smtClean="0"/>
              <a:t>108</a:t>
            </a:fld>
            <a:endParaRPr lang="en-US"/>
          </a:p>
        </p:txBody>
      </p:sp>
    </p:spTree>
    <p:extLst>
      <p:ext uri="{BB962C8B-B14F-4D97-AF65-F5344CB8AC3E}">
        <p14:creationId xmlns:p14="http://schemas.microsoft.com/office/powerpoint/2010/main" val="254122409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Stocker’s argument against </a:t>
            </a:r>
            <a:r>
              <a:rPr lang="en-US" dirty="0" err="1" smtClean="0"/>
              <a:t>Strawson</a:t>
            </a:r>
            <a:endParaRPr lang="en-US" dirty="0"/>
          </a:p>
        </p:txBody>
      </p:sp>
      <p:sp>
        <p:nvSpPr>
          <p:cNvPr id="3" name="Content Placeholder 2"/>
          <p:cNvSpPr>
            <a:spLocks noGrp="1"/>
          </p:cNvSpPr>
          <p:nvPr>
            <p:ph idx="1"/>
          </p:nvPr>
        </p:nvSpPr>
        <p:spPr/>
        <p:txBody>
          <a:bodyPr>
            <a:normAutofit fontScale="92500"/>
          </a:bodyPr>
          <a:lstStyle/>
          <a:p>
            <a:r>
              <a:rPr lang="en-US" dirty="0"/>
              <a:t>Stocker replies to </a:t>
            </a:r>
            <a:r>
              <a:rPr lang="en-US" dirty="0" err="1"/>
              <a:t>Strawson</a:t>
            </a:r>
            <a:r>
              <a:rPr lang="en-US" dirty="0"/>
              <a:t>:</a:t>
            </a:r>
          </a:p>
          <a:p>
            <a:r>
              <a:rPr lang="en-US" dirty="0"/>
              <a:t>But why should we reject </a:t>
            </a:r>
            <a:r>
              <a:rPr lang="en-US" dirty="0" smtClean="0"/>
              <a:t>Kant’s faculty </a:t>
            </a:r>
            <a:r>
              <a:rPr lang="en-US" dirty="0"/>
              <a:t>psychology </a:t>
            </a:r>
            <a:endParaRPr lang="en-US" dirty="0" smtClean="0"/>
          </a:p>
          <a:p>
            <a:pPr lvl="1"/>
            <a:r>
              <a:rPr lang="en-US" dirty="0" smtClean="0"/>
              <a:t>and </a:t>
            </a:r>
            <a:r>
              <a:rPr lang="en-US" dirty="0"/>
              <a:t>accept </a:t>
            </a:r>
            <a:r>
              <a:rPr lang="en-US" dirty="0" err="1"/>
              <a:t>Strawson’s</a:t>
            </a:r>
            <a:r>
              <a:rPr lang="en-US" dirty="0"/>
              <a:t> own </a:t>
            </a:r>
            <a:r>
              <a:rPr lang="en-US" dirty="0" err="1"/>
              <a:t>Lockean</a:t>
            </a:r>
            <a:r>
              <a:rPr lang="en-US" dirty="0"/>
              <a:t> account of personal identity as the rational kernel in the mystical shell of personal identity?” (279)</a:t>
            </a:r>
          </a:p>
          <a:p>
            <a:r>
              <a:rPr lang="en-US" dirty="0"/>
              <a:t>“This leaves </a:t>
            </a:r>
            <a:r>
              <a:rPr lang="en-US" dirty="0" err="1"/>
              <a:t>Strawson</a:t>
            </a:r>
            <a:r>
              <a:rPr lang="en-US" dirty="0"/>
              <a:t> with </a:t>
            </a:r>
            <a:r>
              <a:rPr lang="en-US" dirty="0" smtClean="0"/>
              <a:t>simply </a:t>
            </a:r>
            <a:r>
              <a:rPr lang="en-US" dirty="0"/>
              <a:t>a formal principle that perceptions can be referred to a single self, </a:t>
            </a:r>
            <a:endParaRPr lang="en-US" dirty="0" smtClean="0"/>
          </a:p>
          <a:p>
            <a:pPr lvl="1"/>
            <a:r>
              <a:rPr lang="en-US" dirty="0" smtClean="0"/>
              <a:t>without </a:t>
            </a:r>
            <a:r>
              <a:rPr lang="en-US" dirty="0"/>
              <a:t>any further account of what that self is or how the representations can be joined together. </a:t>
            </a:r>
            <a:endParaRPr lang="en-US" dirty="0" smtClean="0"/>
          </a:p>
          <a:p>
            <a:pPr lvl="1"/>
            <a:r>
              <a:rPr lang="en-US" dirty="0" smtClean="0"/>
              <a:t>He </a:t>
            </a:r>
            <a:r>
              <a:rPr lang="en-US" dirty="0"/>
              <a:t>is therefore left with no basis for synthesis, which is just another metaphysical scandal for </a:t>
            </a:r>
            <a:r>
              <a:rPr lang="en-US" dirty="0" err="1"/>
              <a:t>Strawson</a:t>
            </a:r>
            <a:r>
              <a:rPr lang="en-US" dirty="0"/>
              <a:t>.”</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109</a:t>
            </a:fld>
            <a:endParaRPr lang="en-US"/>
          </a:p>
        </p:txBody>
      </p:sp>
    </p:spTree>
    <p:extLst>
      <p:ext uri="{BB962C8B-B14F-4D97-AF65-F5344CB8AC3E}">
        <p14:creationId xmlns:p14="http://schemas.microsoft.com/office/powerpoint/2010/main" val="4001773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versus Hume]</a:t>
            </a:r>
            <a:endParaRPr lang="en-US" dirty="0"/>
          </a:p>
        </p:txBody>
      </p:sp>
      <p:sp>
        <p:nvSpPr>
          <p:cNvPr id="3" name="Content Placeholder 2"/>
          <p:cNvSpPr>
            <a:spLocks noGrp="1"/>
          </p:cNvSpPr>
          <p:nvPr>
            <p:ph idx="1"/>
          </p:nvPr>
        </p:nvSpPr>
        <p:spPr/>
        <p:txBody>
          <a:bodyPr>
            <a:normAutofit fontScale="92500"/>
          </a:bodyPr>
          <a:lstStyle/>
          <a:p>
            <a:r>
              <a:rPr lang="en-US" dirty="0" smtClean="0"/>
              <a:t>Kant is here implicitly criticizing the empiricism of Hume</a:t>
            </a:r>
          </a:p>
          <a:p>
            <a:pPr lvl="1"/>
            <a:r>
              <a:rPr lang="en-US" dirty="0" smtClean="0"/>
              <a:t>For Hume there are two states of inner experience, one following another in time, </a:t>
            </a:r>
          </a:p>
          <a:p>
            <a:pPr lvl="1"/>
            <a:r>
              <a:rPr lang="en-US" dirty="0" smtClean="0"/>
              <a:t>We illicitly attribute an objective causal relation between them</a:t>
            </a:r>
          </a:p>
          <a:p>
            <a:r>
              <a:rPr lang="en-US" dirty="0" smtClean="0"/>
              <a:t>For Kant what is given is a unified experience of temporal change</a:t>
            </a:r>
          </a:p>
          <a:p>
            <a:pPr lvl="1"/>
            <a:r>
              <a:rPr lang="en-US" dirty="0" smtClean="0"/>
              <a:t>1) the synthesis of these states in time gives me the intuition of temporal change</a:t>
            </a:r>
          </a:p>
          <a:p>
            <a:pPr lvl="1"/>
            <a:r>
              <a:rPr lang="en-US" dirty="0"/>
              <a:t>2</a:t>
            </a:r>
            <a:r>
              <a:rPr lang="en-US" dirty="0" smtClean="0"/>
              <a:t>) When I abstract from this experience as </a:t>
            </a:r>
            <a:r>
              <a:rPr lang="en-US" i="1" dirty="0" smtClean="0"/>
              <a:t>my</a:t>
            </a:r>
            <a:r>
              <a:rPr lang="en-US" dirty="0" smtClean="0"/>
              <a:t> subjective experience, I apply to this synthesis the objective relations of cause and effect</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11</a:t>
            </a:fld>
            <a:endParaRPr lang="en-US"/>
          </a:p>
        </p:txBody>
      </p:sp>
    </p:spTree>
    <p:extLst>
      <p:ext uri="{BB962C8B-B14F-4D97-AF65-F5344CB8AC3E}">
        <p14:creationId xmlns:p14="http://schemas.microsoft.com/office/powerpoint/2010/main" val="139511652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Stocker’s criticism, continued</a:t>
            </a:r>
            <a:endParaRPr lang="en-US" dirty="0"/>
          </a:p>
        </p:txBody>
      </p:sp>
      <p:sp>
        <p:nvSpPr>
          <p:cNvPr id="3" name="Content Placeholder 2"/>
          <p:cNvSpPr>
            <a:spLocks noGrp="1"/>
          </p:cNvSpPr>
          <p:nvPr>
            <p:ph idx="1"/>
          </p:nvPr>
        </p:nvSpPr>
        <p:spPr/>
        <p:txBody>
          <a:bodyPr/>
          <a:lstStyle/>
          <a:p>
            <a:r>
              <a:rPr lang="en-US" dirty="0" err="1" smtClean="0"/>
              <a:t>Strawson</a:t>
            </a:r>
            <a:r>
              <a:rPr lang="en-US" dirty="0" smtClean="0"/>
              <a:t> then tries to reconstruct Kant without synthesis</a:t>
            </a:r>
          </a:p>
          <a:p>
            <a:pPr lvl="1"/>
            <a:r>
              <a:rPr lang="en-US" dirty="0"/>
              <a:t>w</a:t>
            </a:r>
            <a:r>
              <a:rPr lang="en-US" dirty="0" smtClean="0"/>
              <a:t>hich results in turning Kant into Hume’s theory </a:t>
            </a:r>
          </a:p>
          <a:p>
            <a:pPr lvl="1"/>
            <a:r>
              <a:rPr lang="en-US" dirty="0" smtClean="0"/>
              <a:t>that the inputs of sensation are linked through association</a:t>
            </a:r>
          </a:p>
          <a:p>
            <a:r>
              <a:rPr lang="en-US" dirty="0" smtClean="0"/>
              <a:t>But if this were true we would not see a house standing still before us</a:t>
            </a:r>
          </a:p>
          <a:p>
            <a:pPr lvl="1"/>
            <a:r>
              <a:rPr lang="en-US" dirty="0"/>
              <a:t>b</a:t>
            </a:r>
            <a:r>
              <a:rPr lang="en-US" dirty="0" smtClean="0"/>
              <a:t>ut one that moves from left to right or from up to down, depending on the motion of our eyes</a:t>
            </a:r>
          </a:p>
          <a:p>
            <a:pPr lvl="1"/>
            <a:r>
              <a:rPr lang="en-US" dirty="0"/>
              <a:t>w</a:t>
            </a:r>
            <a:r>
              <a:rPr lang="en-US" dirty="0" smtClean="0"/>
              <a:t>hich supply us with a chaos of impressions</a:t>
            </a:r>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110</a:t>
            </a:fld>
            <a:endParaRPr lang="en-US"/>
          </a:p>
        </p:txBody>
      </p:sp>
    </p:spTree>
    <p:extLst>
      <p:ext uri="{BB962C8B-B14F-4D97-AF65-F5344CB8AC3E}">
        <p14:creationId xmlns:p14="http://schemas.microsoft.com/office/powerpoint/2010/main" val="318864990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[Hume: A single flowing sequence repeated]</a:t>
            </a:r>
            <a:endParaRPr lang="en-US" dirty="0"/>
          </a:p>
        </p:txBody>
      </p:sp>
      <p:sp>
        <p:nvSpPr>
          <p:cNvPr id="3" name="Content Placeholder 2"/>
          <p:cNvSpPr>
            <a:spLocks noGrp="1"/>
          </p:cNvSpPr>
          <p:nvPr>
            <p:ph idx="1"/>
          </p:nvPr>
        </p:nvSpPr>
        <p:spPr/>
        <p:txBody>
          <a:bodyPr>
            <a:normAutofit lnSpcReduction="10000"/>
          </a:bodyPr>
          <a:lstStyle/>
          <a:p>
            <a:r>
              <a:rPr lang="en-CA" dirty="0" smtClean="0"/>
              <a:t>Hume: We </a:t>
            </a:r>
            <a:r>
              <a:rPr lang="en-CA" dirty="0" smtClean="0"/>
              <a:t>are accustomed to experiencing an object in a single flowing sequence of perceptions</a:t>
            </a:r>
          </a:p>
          <a:p>
            <a:pPr lvl="1"/>
            <a:r>
              <a:rPr lang="en-CA" dirty="0" smtClean="0"/>
              <a:t>Similar perceptions resembling previous ones occur on renewed experience with an object</a:t>
            </a:r>
          </a:p>
          <a:p>
            <a:pPr lvl="1"/>
            <a:r>
              <a:rPr lang="en-CA" dirty="0" smtClean="0"/>
              <a:t>And so we suppose that something similar is true of the thing itself when our experience of it is interrupted</a:t>
            </a:r>
          </a:p>
          <a:p>
            <a:pPr lvl="2"/>
            <a:r>
              <a:rPr lang="en-CA" dirty="0" smtClean="0"/>
              <a:t>The occurrence of our perceptions “in a chain … makes the whole seem like the continuance of one object”</a:t>
            </a:r>
          </a:p>
          <a:p>
            <a:r>
              <a:rPr lang="en-CA" dirty="0" smtClean="0">
                <a:sym typeface="Wingdings" panose="05000000000000000000" pitchFamily="2" charset="2"/>
              </a:rPr>
              <a:t></a:t>
            </a:r>
            <a:r>
              <a:rPr lang="en-CA" dirty="0" smtClean="0"/>
              <a:t>Hence we </a:t>
            </a:r>
            <a:r>
              <a:rPr lang="en-CA" i="1" dirty="0" smtClean="0"/>
              <a:t>believe</a:t>
            </a:r>
            <a:r>
              <a:rPr lang="en-CA" dirty="0" smtClean="0"/>
              <a:t> in external bodies and in an unchanging self that experiences them</a:t>
            </a:r>
          </a:p>
          <a:p>
            <a:pPr lvl="1"/>
            <a:r>
              <a:rPr lang="en-CA" dirty="0" smtClean="0"/>
              <a:t>But all we </a:t>
            </a:r>
            <a:r>
              <a:rPr lang="en-CA" i="1" dirty="0" smtClean="0"/>
              <a:t>know</a:t>
            </a:r>
            <a:r>
              <a:rPr lang="en-CA" dirty="0" smtClean="0"/>
              <a:t> are the succession of impressions within us</a:t>
            </a:r>
            <a:endParaRPr lang="en-US" dirty="0"/>
          </a:p>
        </p:txBody>
      </p:sp>
      <p:sp>
        <p:nvSpPr>
          <p:cNvPr id="4" name="Slide Number Placeholder 3"/>
          <p:cNvSpPr>
            <a:spLocks noGrp="1"/>
          </p:cNvSpPr>
          <p:nvPr>
            <p:ph type="sldNum" sz="quarter" idx="12"/>
          </p:nvPr>
        </p:nvSpPr>
        <p:spPr/>
        <p:txBody>
          <a:bodyPr/>
          <a:lstStyle/>
          <a:p>
            <a:fld id="{EA781AB3-5D8C-45CA-8411-AFFB7C0D96E9}" type="slidenum">
              <a:rPr lang="en-US" smtClean="0"/>
              <a:t>111</a:t>
            </a:fld>
            <a:endParaRPr lang="en-US"/>
          </a:p>
        </p:txBody>
      </p:sp>
    </p:spTree>
    <p:extLst>
      <p:ext uri="{BB962C8B-B14F-4D97-AF65-F5344CB8AC3E}">
        <p14:creationId xmlns:p14="http://schemas.microsoft.com/office/powerpoint/2010/main" val="201383299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sensory impression?]</a:t>
            </a:r>
            <a:endParaRPr lang="en-US" dirty="0"/>
          </a:p>
        </p:txBody>
      </p:sp>
      <p:sp>
        <p:nvSpPr>
          <p:cNvPr id="3" name="Content Placeholder 2"/>
          <p:cNvSpPr>
            <a:spLocks noGrp="1"/>
          </p:cNvSpPr>
          <p:nvPr>
            <p:ph idx="1"/>
          </p:nvPr>
        </p:nvSpPr>
        <p:spPr/>
        <p:txBody>
          <a:bodyPr/>
          <a:lstStyle/>
          <a:p>
            <a:r>
              <a:rPr lang="en-US" dirty="0" smtClean="0"/>
              <a:t>But Kant replies that sensory impressions are not directly experienced in a flow</a:t>
            </a:r>
          </a:p>
          <a:p>
            <a:pPr lvl="1"/>
            <a:r>
              <a:rPr lang="en-US" dirty="0" smtClean="0"/>
              <a:t>He speaks of the “manifold of sensibility” as chaotic</a:t>
            </a:r>
          </a:p>
          <a:p>
            <a:pPr lvl="1"/>
            <a:r>
              <a:rPr lang="en-US" dirty="0" smtClean="0"/>
              <a:t>We are moving, our eyes are moving.</a:t>
            </a:r>
          </a:p>
          <a:p>
            <a:pPr lvl="1"/>
            <a:r>
              <a:rPr lang="en-US" dirty="0" smtClean="0"/>
              <a:t>If we directly perceived the “impressions” that Hume places at the basis of experience, we would be overwhelmed</a:t>
            </a:r>
          </a:p>
          <a:p>
            <a:r>
              <a:rPr lang="en-US" dirty="0" smtClean="0"/>
              <a:t>Hence the experience of an object outside of us must be the result of a priori synthesis </a:t>
            </a:r>
          </a:p>
          <a:p>
            <a:pPr lvl="1"/>
            <a:r>
              <a:rPr lang="en-US" dirty="0" smtClean="0"/>
              <a:t>i.e., a transcendental aesthetic of space and time</a:t>
            </a:r>
          </a:p>
        </p:txBody>
      </p:sp>
      <p:sp>
        <p:nvSpPr>
          <p:cNvPr id="4" name="Slide Number Placeholder 3"/>
          <p:cNvSpPr>
            <a:spLocks noGrp="1"/>
          </p:cNvSpPr>
          <p:nvPr>
            <p:ph type="sldNum" sz="quarter" idx="12"/>
          </p:nvPr>
        </p:nvSpPr>
        <p:spPr/>
        <p:txBody>
          <a:bodyPr/>
          <a:lstStyle/>
          <a:p>
            <a:fld id="{84D16466-A2F7-4F57-9E47-5AFBC076F5E2}" type="slidenum">
              <a:rPr lang="en-US" smtClean="0"/>
              <a:t>112</a:t>
            </a:fld>
            <a:endParaRPr lang="en-US"/>
          </a:p>
        </p:txBody>
      </p:sp>
    </p:spTree>
    <p:extLst>
      <p:ext uri="{BB962C8B-B14F-4D97-AF65-F5344CB8AC3E}">
        <p14:creationId xmlns:p14="http://schemas.microsoft.com/office/powerpoint/2010/main" val="218037056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Kant’s mistake, for Heidegger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Heidegger recognizes that there is no psychological or logical grounds in Kant, but transcendental ones</a:t>
            </a:r>
          </a:p>
          <a:p>
            <a:pPr lvl="1"/>
            <a:r>
              <a:rPr lang="en-US" dirty="0" smtClean="0"/>
              <a:t>“i.e., they are necessarily ‘objective’ as well as ‘subjective.’”</a:t>
            </a:r>
          </a:p>
          <a:p>
            <a:r>
              <a:rPr lang="en-US" dirty="0" smtClean="0"/>
              <a:t>Heidegger favors Kant’s emphasis on the transcendental imagination of the 1</a:t>
            </a:r>
            <a:r>
              <a:rPr lang="en-US" baseline="30000" dirty="0" smtClean="0"/>
              <a:t>st</a:t>
            </a:r>
            <a:r>
              <a:rPr lang="en-US" dirty="0" smtClean="0"/>
              <a:t> edition of the Critique</a:t>
            </a:r>
          </a:p>
          <a:p>
            <a:pPr lvl="1"/>
            <a:r>
              <a:rPr lang="en-US" dirty="0"/>
              <a:t>w</a:t>
            </a:r>
            <a:r>
              <a:rPr lang="en-US" dirty="0" smtClean="0"/>
              <a:t>hich Kant changed for the 2</a:t>
            </a:r>
            <a:r>
              <a:rPr lang="en-US" baseline="30000" dirty="0" smtClean="0"/>
              <a:t>nd</a:t>
            </a:r>
            <a:r>
              <a:rPr lang="en-US" dirty="0" smtClean="0"/>
              <a:t> edition when he puts the Understanding as the center of the synthetic activity</a:t>
            </a:r>
          </a:p>
          <a:p>
            <a:r>
              <a:rPr lang="en-US" dirty="0" smtClean="0"/>
              <a:t>Heidegger thinks that this change makes it more difficult to link sensibility and understanding</a:t>
            </a:r>
          </a:p>
          <a:p>
            <a:pPr lvl="1"/>
            <a:r>
              <a:rPr lang="en-US" dirty="0" smtClean="0"/>
              <a:t>And puts metaphysical Reason ahead of the ontologically oriented imagination</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113</a:t>
            </a:fld>
            <a:endParaRPr lang="en-US"/>
          </a:p>
        </p:txBody>
      </p:sp>
    </p:spTree>
    <p:extLst>
      <p:ext uri="{BB962C8B-B14F-4D97-AF65-F5344CB8AC3E}">
        <p14:creationId xmlns:p14="http://schemas.microsoft.com/office/powerpoint/2010/main" val="376260554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present-at-hand entity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Heidegger writes that “what is formed in the transcendental power of imagination is in no way something at hand”</a:t>
            </a:r>
          </a:p>
          <a:p>
            <a:pPr lvl="1"/>
            <a:r>
              <a:rPr lang="en-US" dirty="0" smtClean="0"/>
              <a:t>The pure intuition of Being in the imagination rises above the “present-at-hand” entities that are the outcome of the synthesis</a:t>
            </a:r>
          </a:p>
          <a:p>
            <a:pPr lvl="1"/>
            <a:r>
              <a:rPr lang="en-US" dirty="0" smtClean="0"/>
              <a:t>E.g., the house standing there before me</a:t>
            </a:r>
          </a:p>
          <a:p>
            <a:r>
              <a:rPr lang="en-US" dirty="0" smtClean="0"/>
              <a:t>A synthesis founded on the understanding, with its determinate categories of substance/property, cause/effect, </a:t>
            </a:r>
          </a:p>
          <a:p>
            <a:pPr lvl="1"/>
            <a:r>
              <a:rPr lang="en-US" dirty="0"/>
              <a:t>w</a:t>
            </a:r>
            <a:r>
              <a:rPr lang="en-US" dirty="0" smtClean="0"/>
              <a:t>ould indeed simply produce such present-at-hand entities </a:t>
            </a:r>
          </a:p>
          <a:p>
            <a:r>
              <a:rPr lang="en-US" dirty="0" smtClean="0"/>
              <a:t>But the imagination, involving a pure synthesis of Being</a:t>
            </a:r>
          </a:p>
          <a:p>
            <a:pPr lvl="1"/>
            <a:r>
              <a:rPr lang="en-US" dirty="0" smtClean="0"/>
              <a:t>results in the encompassing horizon </a:t>
            </a:r>
            <a:r>
              <a:rPr lang="en-US" i="1" dirty="0" smtClean="0"/>
              <a:t>within which </a:t>
            </a:r>
            <a:r>
              <a:rPr lang="en-US" dirty="0" smtClean="0"/>
              <a:t>the particular being, such as the house I am observing, stands out</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114</a:t>
            </a:fld>
            <a:endParaRPr lang="en-US"/>
          </a:p>
        </p:txBody>
      </p:sp>
    </p:spTree>
    <p:extLst>
      <p:ext uri="{BB962C8B-B14F-4D97-AF65-F5344CB8AC3E}">
        <p14:creationId xmlns:p14="http://schemas.microsoft.com/office/powerpoint/2010/main" val="193520158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and foreground</a:t>
            </a:r>
            <a:endParaRPr lang="en-US" dirty="0"/>
          </a:p>
        </p:txBody>
      </p:sp>
      <p:sp>
        <p:nvSpPr>
          <p:cNvPr id="3" name="Content Placeholder 2"/>
          <p:cNvSpPr>
            <a:spLocks noGrp="1"/>
          </p:cNvSpPr>
          <p:nvPr>
            <p:ph idx="1"/>
          </p:nvPr>
        </p:nvSpPr>
        <p:spPr/>
        <p:txBody>
          <a:bodyPr>
            <a:normAutofit lnSpcReduction="10000"/>
          </a:bodyPr>
          <a:lstStyle/>
          <a:p>
            <a:r>
              <a:rPr lang="en-US" dirty="0" smtClean="0"/>
              <a:t>Thus we perceive particular entities against a background that is not directly perceived,</a:t>
            </a:r>
          </a:p>
          <a:p>
            <a:pPr lvl="1"/>
            <a:r>
              <a:rPr lang="en-US" dirty="0"/>
              <a:t>t</a:t>
            </a:r>
            <a:r>
              <a:rPr lang="en-US" dirty="0" smtClean="0"/>
              <a:t>he ground/horizon against which the perceived object is distinguished</a:t>
            </a:r>
          </a:p>
          <a:p>
            <a:r>
              <a:rPr lang="en-US" dirty="0" smtClean="0"/>
              <a:t>Heidegger’s distinction between Being and beings is thus experienced in this distinction between </a:t>
            </a:r>
          </a:p>
          <a:p>
            <a:pPr lvl="1"/>
            <a:r>
              <a:rPr lang="en-US" dirty="0" smtClean="0"/>
              <a:t>the foreground object of perception—the present-at-hand object of the experience </a:t>
            </a:r>
          </a:p>
          <a:p>
            <a:pPr lvl="1"/>
            <a:r>
              <a:rPr lang="en-US" dirty="0" smtClean="0"/>
              <a:t>and the background horizon that the distinct perception negates in the focus on the object</a:t>
            </a:r>
          </a:p>
        </p:txBody>
      </p:sp>
      <p:sp>
        <p:nvSpPr>
          <p:cNvPr id="4" name="Slide Number Placeholder 3"/>
          <p:cNvSpPr>
            <a:spLocks noGrp="1"/>
          </p:cNvSpPr>
          <p:nvPr>
            <p:ph type="sldNum" sz="quarter" idx="12"/>
          </p:nvPr>
        </p:nvSpPr>
        <p:spPr/>
        <p:txBody>
          <a:bodyPr/>
          <a:lstStyle/>
          <a:p>
            <a:fld id="{84D16466-A2F7-4F57-9E47-5AFBC076F5E2}" type="slidenum">
              <a:rPr lang="en-US" smtClean="0"/>
              <a:t>115</a:t>
            </a:fld>
            <a:endParaRPr lang="en-US"/>
          </a:p>
        </p:txBody>
      </p:sp>
    </p:spTree>
    <p:extLst>
      <p:ext uri="{BB962C8B-B14F-4D97-AF65-F5344CB8AC3E}">
        <p14:creationId xmlns:p14="http://schemas.microsoft.com/office/powerpoint/2010/main" val="58189512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Imagination and the present at hand thing</a:t>
            </a:r>
            <a:endParaRPr lang="en-US" dirty="0"/>
          </a:p>
        </p:txBody>
      </p:sp>
      <p:sp>
        <p:nvSpPr>
          <p:cNvPr id="3" name="Content Placeholder 2"/>
          <p:cNvSpPr>
            <a:spLocks noGrp="1"/>
          </p:cNvSpPr>
          <p:nvPr>
            <p:ph idx="1"/>
          </p:nvPr>
        </p:nvSpPr>
        <p:spPr/>
        <p:txBody>
          <a:bodyPr>
            <a:normAutofit/>
          </a:bodyPr>
          <a:lstStyle/>
          <a:p>
            <a:r>
              <a:rPr lang="en-US" dirty="0" smtClean="0"/>
              <a:t>The imagination is what rises above the entity at hand</a:t>
            </a:r>
          </a:p>
          <a:p>
            <a:pPr lvl="1"/>
            <a:r>
              <a:rPr lang="en-US" dirty="0"/>
              <a:t>w</a:t>
            </a:r>
            <a:r>
              <a:rPr lang="en-US" dirty="0" smtClean="0"/>
              <a:t>hich is finite and graspable by the self</a:t>
            </a:r>
          </a:p>
          <a:p>
            <a:r>
              <a:rPr lang="en-US" dirty="0" smtClean="0"/>
              <a:t>It is “the transcendental possibility and necessity that the finite is limited by Being… The limit is a negation which also unifies. It is the boundary which is neither within nor outside either of the opposing ideas.”</a:t>
            </a:r>
          </a:p>
        </p:txBody>
      </p:sp>
      <p:sp>
        <p:nvSpPr>
          <p:cNvPr id="4" name="Slide Number Placeholder 3"/>
          <p:cNvSpPr>
            <a:spLocks noGrp="1"/>
          </p:cNvSpPr>
          <p:nvPr>
            <p:ph type="sldNum" sz="quarter" idx="12"/>
          </p:nvPr>
        </p:nvSpPr>
        <p:spPr/>
        <p:txBody>
          <a:bodyPr/>
          <a:lstStyle/>
          <a:p>
            <a:fld id="{84D16466-A2F7-4F57-9E47-5AFBC076F5E2}" type="slidenum">
              <a:rPr lang="en-US" smtClean="0"/>
              <a:t>116</a:t>
            </a:fld>
            <a:endParaRPr lang="en-US"/>
          </a:p>
        </p:txBody>
      </p:sp>
    </p:spTree>
    <p:extLst>
      <p:ext uri="{BB962C8B-B14F-4D97-AF65-F5344CB8AC3E}">
        <p14:creationId xmlns:p14="http://schemas.microsoft.com/office/powerpoint/2010/main" val="409083289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appearance has truth</a:t>
            </a:r>
          </a:p>
        </p:txBody>
      </p:sp>
      <p:sp>
        <p:nvSpPr>
          <p:cNvPr id="3" name="Content Placeholder 2"/>
          <p:cNvSpPr>
            <a:spLocks noGrp="1"/>
          </p:cNvSpPr>
          <p:nvPr>
            <p:ph idx="1"/>
          </p:nvPr>
        </p:nvSpPr>
        <p:spPr/>
        <p:txBody>
          <a:bodyPr>
            <a:normAutofit fontScale="92500"/>
          </a:bodyPr>
          <a:lstStyle/>
          <a:p>
            <a:r>
              <a:rPr lang="en-US" dirty="0"/>
              <a:t>The ontic entity is thus an appearance—i.e., not Being in itself</a:t>
            </a:r>
          </a:p>
          <a:p>
            <a:pPr lvl="1"/>
            <a:r>
              <a:rPr lang="en-US" dirty="0"/>
              <a:t>And yet as distinguished negatively from Being it has this truth of Being within it</a:t>
            </a:r>
          </a:p>
          <a:p>
            <a:pPr lvl="1"/>
            <a:r>
              <a:rPr lang="en-US" dirty="0"/>
              <a:t>“Appearance is itself true when understood not as mere appearance, </a:t>
            </a:r>
          </a:p>
          <a:p>
            <a:pPr lvl="1"/>
            <a:r>
              <a:rPr lang="en-US" dirty="0"/>
              <a:t>but as what happens in the difference between the ontological and the ontic.”</a:t>
            </a:r>
          </a:p>
          <a:p>
            <a:r>
              <a:rPr lang="en-US" dirty="0"/>
              <a:t>The faculty of imagination thus contains a contradiction</a:t>
            </a:r>
          </a:p>
          <a:p>
            <a:pPr lvl="1"/>
            <a:r>
              <a:rPr lang="en-US" dirty="0"/>
              <a:t>It belongs to the empirical ego, with its anticipation of “dog” and “Fido”</a:t>
            </a:r>
          </a:p>
          <a:p>
            <a:pPr lvl="1"/>
            <a:r>
              <a:rPr lang="en-US" dirty="0"/>
              <a:t>And it belongs to what is infinite, with its anticipation of Being, and transcends any ego </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117</a:t>
            </a:fld>
            <a:endParaRPr lang="en-US"/>
          </a:p>
        </p:txBody>
      </p:sp>
    </p:spTree>
    <p:extLst>
      <p:ext uri="{BB962C8B-B14F-4D97-AF65-F5344CB8AC3E}">
        <p14:creationId xmlns:p14="http://schemas.microsoft.com/office/powerpoint/2010/main" val="120925233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separates moral law from the world (from Being)</a:t>
            </a:r>
            <a:endParaRPr lang="en-US" dirty="0"/>
          </a:p>
        </p:txBody>
      </p:sp>
      <p:sp>
        <p:nvSpPr>
          <p:cNvPr id="3" name="Content Placeholder 2"/>
          <p:cNvSpPr>
            <a:spLocks noGrp="1"/>
          </p:cNvSpPr>
          <p:nvPr>
            <p:ph idx="1"/>
          </p:nvPr>
        </p:nvSpPr>
        <p:spPr/>
        <p:txBody>
          <a:bodyPr>
            <a:normAutofit/>
          </a:bodyPr>
          <a:lstStyle/>
          <a:p>
            <a:r>
              <a:rPr lang="en-US" dirty="0" smtClean="0"/>
              <a:t>Heidegger criticizes Kant’s conception of morality</a:t>
            </a:r>
          </a:p>
          <a:p>
            <a:pPr lvl="1"/>
            <a:r>
              <a:rPr lang="en-US" dirty="0" smtClean="0"/>
              <a:t>Based on a nihilistic separation of transcendental law and Being</a:t>
            </a:r>
          </a:p>
          <a:p>
            <a:pPr lvl="1"/>
            <a:r>
              <a:rPr lang="en-US" dirty="0" smtClean="0"/>
              <a:t>i.e., between the world and a law above it</a:t>
            </a:r>
          </a:p>
          <a:p>
            <a:r>
              <a:rPr lang="en-US" dirty="0" smtClean="0"/>
              <a:t>The moral is reduced to the opposition of </a:t>
            </a:r>
          </a:p>
          <a:p>
            <a:pPr lvl="1"/>
            <a:r>
              <a:rPr lang="en-US" dirty="0" smtClean="0"/>
              <a:t>self-affection (selfishness) </a:t>
            </a:r>
          </a:p>
          <a:p>
            <a:pPr lvl="1"/>
            <a:r>
              <a:rPr lang="en-US" dirty="0" smtClean="0"/>
              <a:t>and a transcendence within the self</a:t>
            </a:r>
          </a:p>
          <a:p>
            <a:r>
              <a:rPr lang="en-US" dirty="0"/>
              <a:t>r</a:t>
            </a:r>
            <a:r>
              <a:rPr lang="en-US" dirty="0" smtClean="0"/>
              <a:t>ather than a relation to anything outside the self</a:t>
            </a:r>
          </a:p>
        </p:txBody>
      </p:sp>
      <p:sp>
        <p:nvSpPr>
          <p:cNvPr id="4" name="Slide Number Placeholder 3"/>
          <p:cNvSpPr>
            <a:spLocks noGrp="1"/>
          </p:cNvSpPr>
          <p:nvPr>
            <p:ph type="sldNum" sz="quarter" idx="12"/>
          </p:nvPr>
        </p:nvSpPr>
        <p:spPr/>
        <p:txBody>
          <a:bodyPr/>
          <a:lstStyle/>
          <a:p>
            <a:fld id="{84D16466-A2F7-4F57-9E47-5AFBC076F5E2}" type="slidenum">
              <a:rPr lang="en-US" smtClean="0"/>
              <a:t>118</a:t>
            </a:fld>
            <a:endParaRPr lang="en-US"/>
          </a:p>
        </p:txBody>
      </p:sp>
    </p:spTree>
    <p:extLst>
      <p:ext uri="{BB962C8B-B14F-4D97-AF65-F5344CB8AC3E}">
        <p14:creationId xmlns:p14="http://schemas.microsoft.com/office/powerpoint/2010/main" val="296953316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feelings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Stocker: Heidegger both incorporates </a:t>
            </a:r>
            <a:r>
              <a:rPr lang="en-US" dirty="0"/>
              <a:t>and evades the moral purpose of the First Critique by means of the imagination</a:t>
            </a:r>
          </a:p>
          <a:p>
            <a:pPr lvl="1"/>
            <a:r>
              <a:rPr lang="en-US" dirty="0" smtClean="0"/>
              <a:t>Kant argues that morality involves a “feeling of respect” </a:t>
            </a:r>
          </a:p>
          <a:p>
            <a:pPr lvl="1"/>
            <a:r>
              <a:rPr lang="en-US" dirty="0" smtClean="0"/>
              <a:t>But this is not an empirically intended faculty of the soul</a:t>
            </a:r>
          </a:p>
          <a:p>
            <a:r>
              <a:rPr lang="en-US" dirty="0" smtClean="0"/>
              <a:t>Heidegger: it is a “transcendental, basic structure of the transcendence of the moral self”</a:t>
            </a:r>
          </a:p>
          <a:p>
            <a:pPr lvl="1"/>
            <a:r>
              <a:rPr lang="en-US" dirty="0" smtClean="0"/>
              <a:t>Kant’s “moral feeling” and “feeling of my existence” are not ordinary empirical feelings of self – the egotism that morality rejects</a:t>
            </a:r>
          </a:p>
          <a:p>
            <a:pPr lvl="1"/>
            <a:r>
              <a:rPr lang="en-US" dirty="0" smtClean="0"/>
              <a:t>But a self that transcends such feelings</a:t>
            </a:r>
          </a:p>
          <a:p>
            <a:r>
              <a:rPr lang="en-US" dirty="0" smtClean="0"/>
              <a:t>“No further steps are now required in order to see that this essential structure of respect allows the original constitution of the transcendental power of imagination to emerge.”</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119</a:t>
            </a:fld>
            <a:endParaRPr lang="en-US"/>
          </a:p>
        </p:txBody>
      </p:sp>
    </p:spTree>
    <p:extLst>
      <p:ext uri="{BB962C8B-B14F-4D97-AF65-F5344CB8AC3E}">
        <p14:creationId xmlns:p14="http://schemas.microsoft.com/office/powerpoint/2010/main" val="1091443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the unity of experience possible?]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Hume fails to explain how we connect the two states in time, </a:t>
            </a:r>
          </a:p>
          <a:p>
            <a:pPr lvl="1"/>
            <a:r>
              <a:rPr lang="en-US" dirty="0" smtClean="0"/>
              <a:t>but simply takes time for granted as a succession of impressions</a:t>
            </a:r>
          </a:p>
          <a:p>
            <a:pPr lvl="1"/>
            <a:r>
              <a:rPr lang="en-US" dirty="0" smtClean="0"/>
              <a:t>and then interprets causality as an association of states of consciousness that is projected outwards</a:t>
            </a:r>
          </a:p>
          <a:p>
            <a:r>
              <a:rPr lang="en-US" dirty="0" smtClean="0"/>
              <a:t>Kant asks how it is possible that that the experience is not of two distinct disconnected experiences: now liquid, now solid, </a:t>
            </a:r>
          </a:p>
          <a:p>
            <a:pPr lvl="1"/>
            <a:r>
              <a:rPr lang="en-US" dirty="0" smtClean="0"/>
              <a:t>but a single experience of temporal flow, a synthesis of the “manifold” (multiplicity) of sensibility</a:t>
            </a:r>
          </a:p>
          <a:p>
            <a:r>
              <a:rPr lang="en-US" dirty="0" smtClean="0"/>
              <a:t>We implicitly synthesize or unite the two states through the </a:t>
            </a:r>
            <a:r>
              <a:rPr lang="en-US" i="1" dirty="0" smtClean="0"/>
              <a:t>a priori </a:t>
            </a:r>
            <a:r>
              <a:rPr lang="en-US" dirty="0" smtClean="0"/>
              <a:t>form of sensibility that we call time</a:t>
            </a:r>
          </a:p>
          <a:p>
            <a:pPr lvl="1"/>
            <a:r>
              <a:rPr lang="en-US" dirty="0" smtClean="0"/>
              <a:t>Causality is then explained as a higher order synthesis, in which we abstract from our personal inner activity </a:t>
            </a:r>
          </a:p>
        </p:txBody>
      </p:sp>
      <p:sp>
        <p:nvSpPr>
          <p:cNvPr id="4" name="Slide Number Placeholder 3"/>
          <p:cNvSpPr>
            <a:spLocks noGrp="1"/>
          </p:cNvSpPr>
          <p:nvPr>
            <p:ph type="sldNum" sz="quarter" idx="12"/>
          </p:nvPr>
        </p:nvSpPr>
        <p:spPr/>
        <p:txBody>
          <a:bodyPr/>
          <a:lstStyle/>
          <a:p>
            <a:fld id="{84D16466-A2F7-4F57-9E47-5AFBC076F5E2}" type="slidenum">
              <a:rPr lang="en-US" smtClean="0"/>
              <a:t>12</a:t>
            </a:fld>
            <a:endParaRPr lang="en-US"/>
          </a:p>
        </p:txBody>
      </p:sp>
    </p:spTree>
    <p:extLst>
      <p:ext uri="{BB962C8B-B14F-4D97-AF65-F5344CB8AC3E}">
        <p14:creationId xmlns:p14="http://schemas.microsoft.com/office/powerpoint/2010/main" val="378721509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misunderstands his own conception of imagination</a:t>
            </a:r>
            <a:endParaRPr lang="en-US" dirty="0"/>
          </a:p>
        </p:txBody>
      </p:sp>
      <p:sp>
        <p:nvSpPr>
          <p:cNvPr id="3" name="Content Placeholder 2"/>
          <p:cNvSpPr>
            <a:spLocks noGrp="1"/>
          </p:cNvSpPr>
          <p:nvPr>
            <p:ph idx="1"/>
          </p:nvPr>
        </p:nvSpPr>
        <p:spPr/>
        <p:txBody>
          <a:bodyPr/>
          <a:lstStyle/>
          <a:p>
            <a:r>
              <a:rPr lang="en-US" dirty="0" smtClean="0"/>
              <a:t>Heidegger asserts that respect for the supersensible</a:t>
            </a:r>
          </a:p>
          <a:p>
            <a:pPr lvl="1"/>
            <a:r>
              <a:rPr lang="en-US" dirty="0"/>
              <a:t>t</a:t>
            </a:r>
            <a:r>
              <a:rPr lang="en-US" dirty="0" smtClean="0"/>
              <a:t>he feeling that there is something above and outside my empirical or ontic self</a:t>
            </a:r>
          </a:p>
          <a:p>
            <a:r>
              <a:rPr lang="en-US" dirty="0" smtClean="0"/>
              <a:t>does not lead to moral feeling and respect</a:t>
            </a:r>
          </a:p>
          <a:p>
            <a:r>
              <a:rPr lang="en-US" dirty="0" smtClean="0"/>
              <a:t>The appearance of such moral concepts involving a supersensible self involves misunderstandings</a:t>
            </a:r>
          </a:p>
          <a:p>
            <a:pPr lvl="1"/>
            <a:r>
              <a:rPr lang="en-US" dirty="0"/>
              <a:t>o</a:t>
            </a:r>
            <a:r>
              <a:rPr lang="en-US" dirty="0" smtClean="0"/>
              <a:t>f the way in which imagination makes clear and constitutes as finite </a:t>
            </a:r>
          </a:p>
          <a:p>
            <a:pPr lvl="1"/>
            <a:r>
              <a:rPr lang="en-US" dirty="0" smtClean="0"/>
              <a:t>what is limited in the appearance of Being</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120</a:t>
            </a:fld>
            <a:endParaRPr lang="en-US"/>
          </a:p>
        </p:txBody>
      </p:sp>
    </p:spTree>
    <p:extLst>
      <p:ext uri="{BB962C8B-B14F-4D97-AF65-F5344CB8AC3E}">
        <p14:creationId xmlns:p14="http://schemas.microsoft.com/office/powerpoint/2010/main" val="327246751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Imagination comes to the forefront</a:t>
            </a:r>
            <a:endParaRPr lang="en-US" dirty="0"/>
          </a:p>
        </p:txBody>
      </p:sp>
      <p:sp>
        <p:nvSpPr>
          <p:cNvPr id="3" name="Content Placeholder 2"/>
          <p:cNvSpPr>
            <a:spLocks noGrp="1"/>
          </p:cNvSpPr>
          <p:nvPr>
            <p:ph idx="1"/>
          </p:nvPr>
        </p:nvSpPr>
        <p:spPr/>
        <p:txBody>
          <a:bodyPr>
            <a:normAutofit/>
          </a:bodyPr>
          <a:lstStyle/>
          <a:p>
            <a:r>
              <a:rPr lang="en-US" dirty="0" smtClean="0"/>
              <a:t>The concepts of the understanding are only finite</a:t>
            </a:r>
          </a:p>
          <a:p>
            <a:pPr lvl="1"/>
            <a:r>
              <a:rPr lang="en-US" dirty="0" smtClean="0"/>
              <a:t>There must be something more than sensibility and understanding to originate and unify them</a:t>
            </a:r>
          </a:p>
          <a:p>
            <a:pPr lvl="1"/>
            <a:r>
              <a:rPr lang="en-US" dirty="0" smtClean="0"/>
              <a:t>i.e., imagination</a:t>
            </a:r>
          </a:p>
          <a:p>
            <a:r>
              <a:rPr lang="en-US" dirty="0" smtClean="0"/>
              <a:t>Imagination is even at the source of the regulating ideas of reason</a:t>
            </a:r>
          </a:p>
          <a:p>
            <a:pPr lvl="1"/>
            <a:r>
              <a:rPr lang="en-US" dirty="0"/>
              <a:t>s</a:t>
            </a:r>
            <a:r>
              <a:rPr lang="en-US" dirty="0" smtClean="0"/>
              <a:t>ince there are no pure ideas apart from intuition</a:t>
            </a:r>
          </a:p>
        </p:txBody>
      </p:sp>
      <p:sp>
        <p:nvSpPr>
          <p:cNvPr id="4" name="Slide Number Placeholder 3"/>
          <p:cNvSpPr>
            <a:spLocks noGrp="1"/>
          </p:cNvSpPr>
          <p:nvPr>
            <p:ph type="sldNum" sz="quarter" idx="12"/>
          </p:nvPr>
        </p:nvSpPr>
        <p:spPr/>
        <p:txBody>
          <a:bodyPr/>
          <a:lstStyle/>
          <a:p>
            <a:fld id="{84D16466-A2F7-4F57-9E47-5AFBC076F5E2}" type="slidenum">
              <a:rPr lang="en-US" smtClean="0"/>
              <a:t>121</a:t>
            </a:fld>
            <a:endParaRPr lang="en-US"/>
          </a:p>
        </p:txBody>
      </p:sp>
    </p:spTree>
    <p:extLst>
      <p:ext uri="{BB962C8B-B14F-4D97-AF65-F5344CB8AC3E}">
        <p14:creationId xmlns:p14="http://schemas.microsoft.com/office/powerpoint/2010/main" val="125975161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of Reason</a:t>
            </a:r>
            <a:endParaRPr lang="en-US" dirty="0"/>
          </a:p>
        </p:txBody>
      </p:sp>
      <p:sp>
        <p:nvSpPr>
          <p:cNvPr id="3" name="Content Placeholder 2"/>
          <p:cNvSpPr>
            <a:spLocks noGrp="1"/>
          </p:cNvSpPr>
          <p:nvPr>
            <p:ph idx="1"/>
          </p:nvPr>
        </p:nvSpPr>
        <p:spPr/>
        <p:txBody>
          <a:bodyPr/>
          <a:lstStyle/>
          <a:p>
            <a:r>
              <a:rPr lang="en-US" dirty="0"/>
              <a:t>The so-called regulating ideas of Reason (e.g., the ideal of a unified science) </a:t>
            </a:r>
          </a:p>
          <a:p>
            <a:pPr lvl="1"/>
            <a:r>
              <a:rPr lang="en-US" dirty="0"/>
              <a:t>are not present-at-hand objects encountered in consciousness</a:t>
            </a:r>
          </a:p>
          <a:p>
            <a:pPr lvl="1"/>
            <a:r>
              <a:rPr lang="en-US" dirty="0"/>
              <a:t>but a “binding together,” a synthesis, operating on the things themselves, “taking them in stride”</a:t>
            </a:r>
          </a:p>
          <a:p>
            <a:pPr lvl="1"/>
            <a:r>
              <a:rPr lang="en-US" dirty="0"/>
              <a:t>so that this “pure thinking” is simply pure intuition of things in time</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122</a:t>
            </a:fld>
            <a:endParaRPr lang="en-US"/>
          </a:p>
        </p:txBody>
      </p:sp>
    </p:spTree>
    <p:extLst>
      <p:ext uri="{BB962C8B-B14F-4D97-AF65-F5344CB8AC3E}">
        <p14:creationId xmlns:p14="http://schemas.microsoft.com/office/powerpoint/2010/main" val="4186194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Imagination is not a faculty</a:t>
            </a:r>
            <a:endParaRPr lang="en-US" dirty="0"/>
          </a:p>
        </p:txBody>
      </p:sp>
      <p:sp>
        <p:nvSpPr>
          <p:cNvPr id="3" name="Content Placeholder 2"/>
          <p:cNvSpPr>
            <a:spLocks noGrp="1"/>
          </p:cNvSpPr>
          <p:nvPr>
            <p:ph idx="1"/>
          </p:nvPr>
        </p:nvSpPr>
        <p:spPr/>
        <p:txBody>
          <a:bodyPr>
            <a:normAutofit/>
          </a:bodyPr>
          <a:lstStyle/>
          <a:p>
            <a:r>
              <a:rPr lang="en-US" dirty="0"/>
              <a:t>And so there is no need for an additional faculty of Reason: imagination suffices</a:t>
            </a:r>
          </a:p>
          <a:p>
            <a:pPr lvl="1"/>
            <a:r>
              <a:rPr lang="en-US" dirty="0"/>
              <a:t>a</a:t>
            </a:r>
            <a:r>
              <a:rPr lang="en-US" dirty="0" smtClean="0"/>
              <a:t>nd imagination is not a faculty</a:t>
            </a:r>
          </a:p>
          <a:p>
            <a:pPr lvl="1"/>
            <a:r>
              <a:rPr lang="en-US" dirty="0" smtClean="0"/>
              <a:t>i.e., a conscious representation of something present-at-hand</a:t>
            </a:r>
          </a:p>
          <a:p>
            <a:pPr lvl="1"/>
            <a:r>
              <a:rPr lang="en-US" dirty="0"/>
              <a:t>c</a:t>
            </a:r>
            <a:r>
              <a:rPr lang="en-US" dirty="0" smtClean="0"/>
              <a:t>oncealing the synthesis of intuition in time</a:t>
            </a:r>
          </a:p>
          <a:p>
            <a:r>
              <a:rPr lang="en-US" dirty="0" smtClean="0"/>
              <a:t>H: “Time belongs to the inner possibility of this letting-stand-against of … As pure self-affection, it forms in an original way the finite selfhood, so that the self can be something like self-consciousness.”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123</a:t>
            </a:fld>
            <a:endParaRPr lang="en-US"/>
          </a:p>
        </p:txBody>
      </p:sp>
    </p:spTree>
    <p:extLst>
      <p:ext uri="{BB962C8B-B14F-4D97-AF65-F5344CB8AC3E}">
        <p14:creationId xmlns:p14="http://schemas.microsoft.com/office/powerpoint/2010/main" val="63669243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feelings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Heidegger notices that moral feelings play a central role in Kant’s ethics</a:t>
            </a:r>
          </a:p>
          <a:p>
            <a:pPr lvl="1"/>
            <a:r>
              <a:rPr lang="en-US" dirty="0"/>
              <a:t>c</a:t>
            </a:r>
            <a:r>
              <a:rPr lang="en-US" dirty="0" smtClean="0"/>
              <a:t>ontrary to a common interpretation of Kant as a moral rationalist with his account of the categorical imperative</a:t>
            </a:r>
          </a:p>
          <a:p>
            <a:pPr lvl="1"/>
            <a:r>
              <a:rPr lang="en-US" dirty="0" smtClean="0"/>
              <a:t>But the Kant argues that the categorical imperative plays a secondary role </a:t>
            </a:r>
          </a:p>
          <a:p>
            <a:pPr lvl="1"/>
            <a:r>
              <a:rPr lang="en-US" dirty="0" smtClean="0"/>
              <a:t>We have the </a:t>
            </a:r>
            <a:r>
              <a:rPr lang="en-US" i="1" dirty="0" smtClean="0"/>
              <a:t>experience</a:t>
            </a:r>
            <a:r>
              <a:rPr lang="en-US" dirty="0" smtClean="0"/>
              <a:t> of duty, with the moral feelings that accompany it, before we </a:t>
            </a:r>
            <a:r>
              <a:rPr lang="en-US" i="1" dirty="0" smtClean="0"/>
              <a:t>reflect</a:t>
            </a:r>
            <a:r>
              <a:rPr lang="en-US" dirty="0" smtClean="0"/>
              <a:t> on it and apply the reasoning of the categorical imperative</a:t>
            </a:r>
          </a:p>
          <a:p>
            <a:r>
              <a:rPr lang="en-US" dirty="0" smtClean="0"/>
              <a:t>Kant’s recognition of moral feeling is expressing the importance of both Hume and Rousseau’s theory of morality</a:t>
            </a:r>
          </a:p>
          <a:p>
            <a:pPr lvl="1"/>
            <a:r>
              <a:rPr lang="en-US" dirty="0" smtClean="0"/>
              <a:t>And is critical of the </a:t>
            </a:r>
            <a:r>
              <a:rPr lang="en-US" dirty="0" err="1" smtClean="0"/>
              <a:t>Leibnizian</a:t>
            </a:r>
            <a:r>
              <a:rPr lang="en-US" dirty="0" smtClean="0"/>
              <a:t> emphasis on pure reason</a:t>
            </a:r>
          </a:p>
        </p:txBody>
      </p:sp>
      <p:sp>
        <p:nvSpPr>
          <p:cNvPr id="4" name="Slide Number Placeholder 3"/>
          <p:cNvSpPr>
            <a:spLocks noGrp="1"/>
          </p:cNvSpPr>
          <p:nvPr>
            <p:ph type="sldNum" sz="quarter" idx="12"/>
          </p:nvPr>
        </p:nvSpPr>
        <p:spPr/>
        <p:txBody>
          <a:bodyPr/>
          <a:lstStyle/>
          <a:p>
            <a:fld id="{84D16466-A2F7-4F57-9E47-5AFBC076F5E2}" type="slidenum">
              <a:rPr lang="en-US" smtClean="0"/>
              <a:t>124</a:t>
            </a:fld>
            <a:endParaRPr lang="en-US"/>
          </a:p>
        </p:txBody>
      </p:sp>
    </p:spTree>
    <p:extLst>
      <p:ext uri="{BB962C8B-B14F-4D97-AF65-F5344CB8AC3E}">
        <p14:creationId xmlns:p14="http://schemas.microsoft.com/office/powerpoint/2010/main" val="346336049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sides with Rousseau against Hume</a:t>
            </a:r>
            <a:endParaRPr lang="en-US" dirty="0"/>
          </a:p>
        </p:txBody>
      </p:sp>
      <p:sp>
        <p:nvSpPr>
          <p:cNvPr id="3" name="Content Placeholder 2"/>
          <p:cNvSpPr>
            <a:spLocks noGrp="1"/>
          </p:cNvSpPr>
          <p:nvPr>
            <p:ph idx="1"/>
          </p:nvPr>
        </p:nvSpPr>
        <p:spPr/>
        <p:txBody>
          <a:bodyPr>
            <a:normAutofit/>
          </a:bodyPr>
          <a:lstStyle/>
          <a:p>
            <a:r>
              <a:rPr lang="en-US" dirty="0"/>
              <a:t>But Kant sides with Rousseau against Hume on the nature of the moral feelings</a:t>
            </a:r>
          </a:p>
          <a:p>
            <a:pPr lvl="1"/>
            <a:r>
              <a:rPr lang="en-US" dirty="0"/>
              <a:t>For Hume moral feelings arise passively out of nature, environment, and education</a:t>
            </a:r>
          </a:p>
          <a:p>
            <a:pPr lvl="1"/>
            <a:r>
              <a:rPr lang="en-US" dirty="0"/>
              <a:t>And so lead to a deterministic account of morality which undermines the freedom that is necessary to moral </a:t>
            </a:r>
            <a:r>
              <a:rPr lang="en-US" dirty="0" smtClean="0"/>
              <a:t>responsibility</a:t>
            </a:r>
          </a:p>
          <a:p>
            <a:r>
              <a:rPr lang="en-US" dirty="0" smtClean="0"/>
              <a:t>Rousseau however distinguishes </a:t>
            </a:r>
          </a:p>
          <a:p>
            <a:pPr lvl="1"/>
            <a:r>
              <a:rPr lang="en-US" dirty="0" smtClean="0"/>
              <a:t>between externally arising feelings and internally arising ones, </a:t>
            </a:r>
          </a:p>
          <a:p>
            <a:pPr lvl="1"/>
            <a:r>
              <a:rPr lang="en-US" dirty="0"/>
              <a:t>b</a:t>
            </a:r>
            <a:r>
              <a:rPr lang="en-US" dirty="0" smtClean="0"/>
              <a:t>etween feelings of the body and feelings of the soul</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125</a:t>
            </a:fld>
            <a:endParaRPr lang="en-US"/>
          </a:p>
        </p:txBody>
      </p:sp>
    </p:spTree>
    <p:extLst>
      <p:ext uri="{BB962C8B-B14F-4D97-AF65-F5344CB8AC3E}">
        <p14:creationId xmlns:p14="http://schemas.microsoft.com/office/powerpoint/2010/main" val="326073288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transcendental approach</a:t>
            </a:r>
            <a:endParaRPr lang="en-US" dirty="0"/>
          </a:p>
        </p:txBody>
      </p:sp>
      <p:sp>
        <p:nvSpPr>
          <p:cNvPr id="3" name="Content Placeholder 2"/>
          <p:cNvSpPr>
            <a:spLocks noGrp="1"/>
          </p:cNvSpPr>
          <p:nvPr>
            <p:ph idx="1"/>
          </p:nvPr>
        </p:nvSpPr>
        <p:spPr/>
        <p:txBody>
          <a:bodyPr>
            <a:normAutofit lnSpcReduction="10000"/>
          </a:bodyPr>
          <a:lstStyle/>
          <a:p>
            <a:r>
              <a:rPr lang="en-US" dirty="0" smtClean="0"/>
              <a:t>Kant replaces this metaphysical terminology with his transcendental critique of scientific reason</a:t>
            </a:r>
          </a:p>
          <a:p>
            <a:pPr lvl="1"/>
            <a:r>
              <a:rPr lang="en-US" dirty="0" smtClean="0"/>
              <a:t>The purpose of the </a:t>
            </a:r>
            <a:r>
              <a:rPr lang="en-US" i="1" dirty="0" smtClean="0"/>
              <a:t>Critique of Pure Reason </a:t>
            </a:r>
            <a:r>
              <a:rPr lang="en-US" dirty="0" smtClean="0"/>
              <a:t>is to deny knowledge in order to make way for faith</a:t>
            </a:r>
          </a:p>
          <a:p>
            <a:r>
              <a:rPr lang="en-US" dirty="0" smtClean="0"/>
              <a:t>I.e., by arguing that science, with its deterministic categories, rests on our subjective approach to Reality</a:t>
            </a:r>
          </a:p>
          <a:p>
            <a:pPr lvl="1"/>
            <a:r>
              <a:rPr lang="en-US" dirty="0" smtClean="0"/>
              <a:t>the objects of science are appearances for us, not reality as it is in itself</a:t>
            </a:r>
          </a:p>
          <a:p>
            <a:pPr lvl="1"/>
            <a:r>
              <a:rPr lang="en-US" dirty="0" smtClean="0"/>
              <a:t>I.e., in Heidegger’s perspective, the present-at-hand things that we know in science, the ontic entities, are not Being in itself</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126</a:t>
            </a:fld>
            <a:endParaRPr lang="en-US"/>
          </a:p>
        </p:txBody>
      </p:sp>
    </p:spTree>
    <p:extLst>
      <p:ext uri="{BB962C8B-B14F-4D97-AF65-F5344CB8AC3E}">
        <p14:creationId xmlns:p14="http://schemas.microsoft.com/office/powerpoint/2010/main" val="302016354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touch with Being</a:t>
            </a:r>
            <a:endParaRPr lang="en-US" dirty="0"/>
          </a:p>
        </p:txBody>
      </p:sp>
      <p:sp>
        <p:nvSpPr>
          <p:cNvPr id="3" name="Content Placeholder 2"/>
          <p:cNvSpPr>
            <a:spLocks noGrp="1"/>
          </p:cNvSpPr>
          <p:nvPr>
            <p:ph idx="1"/>
          </p:nvPr>
        </p:nvSpPr>
        <p:spPr/>
        <p:txBody>
          <a:bodyPr>
            <a:normAutofit/>
          </a:bodyPr>
          <a:lstStyle/>
          <a:p>
            <a:r>
              <a:rPr lang="en-US" dirty="0" smtClean="0"/>
              <a:t>And this recognition opens up the sphere of practical reason, with the possibility of freedom, of self-determination</a:t>
            </a:r>
          </a:p>
          <a:p>
            <a:pPr lvl="1"/>
            <a:r>
              <a:rPr lang="en-US" dirty="0" smtClean="0"/>
              <a:t>The experience of a duty then involves a distinctive moral feeling which connects with the Being-in-itself that theoretical reason fails to grasp</a:t>
            </a:r>
          </a:p>
          <a:p>
            <a:pPr lvl="1"/>
            <a:r>
              <a:rPr lang="en-US" dirty="0" smtClean="0"/>
              <a:t>We can’t </a:t>
            </a:r>
            <a:r>
              <a:rPr lang="en-US" i="1" dirty="0" smtClean="0"/>
              <a:t>know</a:t>
            </a:r>
            <a:r>
              <a:rPr lang="en-US" dirty="0" smtClean="0"/>
              <a:t> this (scientifically), but we can </a:t>
            </a:r>
            <a:r>
              <a:rPr lang="en-US" i="1" dirty="0" smtClean="0"/>
              <a:t>believe</a:t>
            </a:r>
            <a:r>
              <a:rPr lang="en-US" dirty="0" smtClean="0"/>
              <a:t> that in moral experience and the freedom it presupposes, we are truly real, i.e., in touch with Being-in-itself </a:t>
            </a:r>
          </a:p>
        </p:txBody>
      </p:sp>
      <p:sp>
        <p:nvSpPr>
          <p:cNvPr id="4" name="Slide Number Placeholder 3"/>
          <p:cNvSpPr>
            <a:spLocks noGrp="1"/>
          </p:cNvSpPr>
          <p:nvPr>
            <p:ph type="sldNum" sz="quarter" idx="12"/>
          </p:nvPr>
        </p:nvSpPr>
        <p:spPr/>
        <p:txBody>
          <a:bodyPr/>
          <a:lstStyle/>
          <a:p>
            <a:fld id="{84D16466-A2F7-4F57-9E47-5AFBC076F5E2}" type="slidenum">
              <a:rPr lang="en-US" smtClean="0"/>
              <a:t>127</a:t>
            </a:fld>
            <a:endParaRPr lang="en-US"/>
          </a:p>
        </p:txBody>
      </p:sp>
    </p:spTree>
    <p:extLst>
      <p:ext uri="{BB962C8B-B14F-4D97-AF65-F5344CB8AC3E}">
        <p14:creationId xmlns:p14="http://schemas.microsoft.com/office/powerpoint/2010/main" val="412254937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Kant’s supersensible</a:t>
            </a:r>
            <a:endParaRPr lang="en-US" dirty="0"/>
          </a:p>
        </p:txBody>
      </p:sp>
      <p:sp>
        <p:nvSpPr>
          <p:cNvPr id="3" name="Content Placeholder 2"/>
          <p:cNvSpPr>
            <a:spLocks noGrp="1"/>
          </p:cNvSpPr>
          <p:nvPr>
            <p:ph idx="1"/>
          </p:nvPr>
        </p:nvSpPr>
        <p:spPr/>
        <p:txBody>
          <a:bodyPr>
            <a:normAutofit fontScale="92500" lnSpcReduction="10000"/>
          </a:bodyPr>
          <a:lstStyle/>
          <a:p>
            <a:r>
              <a:rPr lang="en-US" dirty="0"/>
              <a:t>Kant’s “supersensible” is thus not outside of the world, as Heidegger seems to think</a:t>
            </a:r>
          </a:p>
          <a:p>
            <a:pPr lvl="1"/>
            <a:r>
              <a:rPr lang="en-US" dirty="0"/>
              <a:t>since the “sensible” is not the sensible world </a:t>
            </a:r>
            <a:r>
              <a:rPr lang="en-US" i="1" dirty="0"/>
              <a:t>per </a:t>
            </a:r>
            <a:r>
              <a:rPr lang="en-US" i="1" dirty="0" smtClean="0"/>
              <a:t>se</a:t>
            </a:r>
            <a:r>
              <a:rPr lang="en-US" dirty="0"/>
              <a:t> </a:t>
            </a:r>
            <a:r>
              <a:rPr lang="en-US" dirty="0" smtClean="0"/>
              <a:t>(the objects of science, appearances ) </a:t>
            </a:r>
          </a:p>
          <a:p>
            <a:r>
              <a:rPr lang="en-US" dirty="0" smtClean="0"/>
              <a:t>but </a:t>
            </a:r>
            <a:r>
              <a:rPr lang="en-US" dirty="0"/>
              <a:t>the egotistical feelings, inclinations, and interests that are behind the creation of a certain kind of world</a:t>
            </a:r>
          </a:p>
          <a:p>
            <a:pPr lvl="1"/>
            <a:r>
              <a:rPr lang="en-US" dirty="0"/>
              <a:t>the competitive world of the market economy that human beings practically constitute by separating ourselves from each </a:t>
            </a:r>
            <a:r>
              <a:rPr lang="en-US" dirty="0" smtClean="0"/>
              <a:t>other</a:t>
            </a:r>
          </a:p>
          <a:p>
            <a:pPr lvl="1"/>
            <a:r>
              <a:rPr lang="en-US" dirty="0" smtClean="0"/>
              <a:t>Each person using the others and being used by them</a:t>
            </a:r>
          </a:p>
          <a:p>
            <a:r>
              <a:rPr lang="en-US" dirty="0" smtClean="0"/>
              <a:t>Morality points to the possibility of a different kind of world</a:t>
            </a:r>
          </a:p>
          <a:p>
            <a:pPr lvl="1"/>
            <a:r>
              <a:rPr lang="en-US" dirty="0"/>
              <a:t>a</a:t>
            </a:r>
            <a:r>
              <a:rPr lang="en-US" dirty="0" smtClean="0"/>
              <a:t> world of free persons recognizing human dignity as the highest law</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128</a:t>
            </a:fld>
            <a:endParaRPr lang="en-US"/>
          </a:p>
        </p:txBody>
      </p:sp>
    </p:spTree>
    <p:extLst>
      <p:ext uri="{BB962C8B-B14F-4D97-AF65-F5344CB8AC3E}">
        <p14:creationId xmlns:p14="http://schemas.microsoft.com/office/powerpoint/2010/main" val="336863805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both </a:t>
            </a:r>
            <a:r>
              <a:rPr lang="en-US" dirty="0" err="1" smtClean="0"/>
              <a:t>Strawson</a:t>
            </a:r>
            <a:r>
              <a:rPr lang="en-US" dirty="0" smtClean="0"/>
              <a:t> and Heidegger emphasize</a:t>
            </a:r>
            <a:endParaRPr lang="en-US" dirty="0"/>
          </a:p>
        </p:txBody>
      </p:sp>
      <p:sp>
        <p:nvSpPr>
          <p:cNvPr id="3" name="Content Placeholder 2"/>
          <p:cNvSpPr>
            <a:spLocks noGrp="1"/>
          </p:cNvSpPr>
          <p:nvPr>
            <p:ph idx="1"/>
          </p:nvPr>
        </p:nvSpPr>
        <p:spPr/>
        <p:txBody>
          <a:bodyPr>
            <a:normAutofit fontScale="92500"/>
          </a:bodyPr>
          <a:lstStyle/>
          <a:p>
            <a:r>
              <a:rPr lang="en-US" dirty="0" smtClean="0"/>
              <a:t>Both emphasize these features of Kant:</a:t>
            </a:r>
          </a:p>
          <a:p>
            <a:pPr lvl="1"/>
            <a:r>
              <a:rPr lang="en-US" dirty="0" smtClean="0"/>
              <a:t>Fundamental forms of intuition</a:t>
            </a:r>
          </a:p>
          <a:p>
            <a:pPr lvl="1"/>
            <a:r>
              <a:rPr lang="en-US" dirty="0" smtClean="0"/>
              <a:t>Rejection of faculty psychology</a:t>
            </a:r>
          </a:p>
          <a:p>
            <a:pPr lvl="1"/>
            <a:r>
              <a:rPr lang="en-US" dirty="0" smtClean="0"/>
              <a:t>Subordinating metaphysics to experience</a:t>
            </a:r>
          </a:p>
          <a:p>
            <a:pPr lvl="1"/>
            <a:r>
              <a:rPr lang="en-US" dirty="0" smtClean="0"/>
              <a:t>Modes of apprehending objects v. categories of understanding</a:t>
            </a:r>
          </a:p>
          <a:p>
            <a:pPr lvl="1"/>
            <a:r>
              <a:rPr lang="en-US" dirty="0" smtClean="0"/>
              <a:t>Little or no interest in the transcendental dialectic</a:t>
            </a:r>
          </a:p>
          <a:p>
            <a:pPr lvl="1"/>
            <a:r>
              <a:rPr lang="en-US" dirty="0" smtClean="0"/>
              <a:t>Rejection of Kant’s goal of creating a transcendental space for morality</a:t>
            </a:r>
          </a:p>
          <a:p>
            <a:pPr lvl="1"/>
            <a:r>
              <a:rPr lang="en-US" dirty="0" smtClean="0"/>
              <a:t>Seeing a contradiction in separating intuitions and the thing-in-itself</a:t>
            </a:r>
          </a:p>
          <a:p>
            <a:pPr lvl="1"/>
            <a:r>
              <a:rPr lang="en-US" dirty="0"/>
              <a:t>Also, Kant’s basic structures have to be shown, </a:t>
            </a:r>
            <a:r>
              <a:rPr lang="en-US" dirty="0" smtClean="0"/>
              <a:t>rather </a:t>
            </a:r>
            <a:r>
              <a:rPr lang="en-US" dirty="0"/>
              <a:t>than simply said or explained</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129</a:t>
            </a:fld>
            <a:endParaRPr lang="en-US"/>
          </a:p>
        </p:txBody>
      </p:sp>
    </p:spTree>
    <p:extLst>
      <p:ext uri="{BB962C8B-B14F-4D97-AF65-F5344CB8AC3E}">
        <p14:creationId xmlns:p14="http://schemas.microsoft.com/office/powerpoint/2010/main" val="2866181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[Constructing </a:t>
            </a:r>
            <a:r>
              <a:rPr lang="en-US" i="1" dirty="0" smtClean="0"/>
              <a:t>our</a:t>
            </a:r>
            <a:r>
              <a:rPr lang="en-US" dirty="0" smtClean="0"/>
              <a:t> world]</a:t>
            </a:r>
            <a:endParaRPr lang="en-US" dirty="0"/>
          </a:p>
        </p:txBody>
      </p:sp>
      <p:sp>
        <p:nvSpPr>
          <p:cNvPr id="3" name="Content Placeholder 2"/>
          <p:cNvSpPr>
            <a:spLocks noGrp="1"/>
          </p:cNvSpPr>
          <p:nvPr>
            <p:ph idx="1"/>
          </p:nvPr>
        </p:nvSpPr>
        <p:spPr/>
        <p:txBody>
          <a:bodyPr>
            <a:normAutofit lnSpcReduction="10000"/>
          </a:bodyPr>
          <a:lstStyle/>
          <a:p>
            <a:r>
              <a:rPr lang="en-US" dirty="0" smtClean="0"/>
              <a:t>Kant is thus explaining how our experience of the world involving space, time, and causality</a:t>
            </a:r>
          </a:p>
          <a:p>
            <a:pPr lvl="1"/>
            <a:r>
              <a:rPr lang="en-US" dirty="0" smtClean="0"/>
              <a:t>is a synthetic construction on the part of the subject, </a:t>
            </a:r>
          </a:p>
          <a:p>
            <a:pPr lvl="1"/>
            <a:r>
              <a:rPr lang="en-US" dirty="0" smtClean="0"/>
              <a:t>resulting in a unified experience of the phenomena or appearances of our world</a:t>
            </a:r>
          </a:p>
          <a:p>
            <a:r>
              <a:rPr lang="en-US" dirty="0" smtClean="0"/>
              <a:t>But as this is </a:t>
            </a:r>
            <a:r>
              <a:rPr lang="en-US" i="1" dirty="0" smtClean="0"/>
              <a:t>our</a:t>
            </a:r>
            <a:r>
              <a:rPr lang="en-US" dirty="0" smtClean="0"/>
              <a:t> world, our (implicit) construction of experience</a:t>
            </a:r>
          </a:p>
          <a:p>
            <a:pPr lvl="1"/>
            <a:r>
              <a:rPr lang="en-US" dirty="0" smtClean="0"/>
              <a:t>it must be distinguished from things as they are in themselves, independently of our synthetic activity</a:t>
            </a:r>
          </a:p>
          <a:p>
            <a:pPr lvl="1"/>
            <a:r>
              <a:rPr lang="en-US" dirty="0" smtClean="0"/>
              <a:t>Kant agrees with Hume that we cannot </a:t>
            </a:r>
            <a:r>
              <a:rPr lang="en-US" i="1" dirty="0" smtClean="0"/>
              <a:t>know</a:t>
            </a:r>
            <a:r>
              <a:rPr lang="en-US" dirty="0" smtClean="0"/>
              <a:t> this “thing in itself”</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13</a:t>
            </a:fld>
            <a:endParaRPr lang="en-US"/>
          </a:p>
        </p:txBody>
      </p:sp>
    </p:spTree>
    <p:extLst>
      <p:ext uri="{BB962C8B-B14F-4D97-AF65-F5344CB8AC3E}">
        <p14:creationId xmlns:p14="http://schemas.microsoft.com/office/powerpoint/2010/main" val="243286089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Interpretive violence</a:t>
            </a:r>
            <a:endParaRPr lang="en-US" dirty="0"/>
          </a:p>
        </p:txBody>
      </p:sp>
      <p:sp>
        <p:nvSpPr>
          <p:cNvPr id="3" name="Content Placeholder 2"/>
          <p:cNvSpPr>
            <a:spLocks noGrp="1"/>
          </p:cNvSpPr>
          <p:nvPr>
            <p:ph idx="1"/>
          </p:nvPr>
        </p:nvSpPr>
        <p:spPr/>
        <p:txBody>
          <a:bodyPr>
            <a:normAutofit fontScale="92500" lnSpcReduction="20000"/>
          </a:bodyPr>
          <a:lstStyle/>
          <a:p>
            <a:r>
              <a:rPr lang="en-US" dirty="0"/>
              <a:t>Both </a:t>
            </a:r>
            <a:r>
              <a:rPr lang="en-US" dirty="0" err="1"/>
              <a:t>Strawson</a:t>
            </a:r>
            <a:r>
              <a:rPr lang="en-US" dirty="0"/>
              <a:t> and Heidegger have subjected Kant to a kind of interpretive violence</a:t>
            </a:r>
          </a:p>
          <a:p>
            <a:pPr lvl="1"/>
            <a:r>
              <a:rPr lang="en-US" dirty="0"/>
              <a:t>with opposite reductions—analytic and Continental/critical</a:t>
            </a:r>
          </a:p>
          <a:p>
            <a:r>
              <a:rPr lang="en-US" dirty="0" err="1" smtClean="0"/>
              <a:t>Strawson</a:t>
            </a:r>
            <a:r>
              <a:rPr lang="en-US" dirty="0" smtClean="0"/>
              <a:t> rejects imagination and synthesis</a:t>
            </a:r>
          </a:p>
          <a:p>
            <a:pPr lvl="1"/>
            <a:r>
              <a:rPr lang="en-US" dirty="0" smtClean="0"/>
              <a:t>Heidegger seeks to emphasize them by reference to time</a:t>
            </a:r>
          </a:p>
          <a:p>
            <a:r>
              <a:rPr lang="en-US" dirty="0" err="1" smtClean="0"/>
              <a:t>Strawson</a:t>
            </a:r>
            <a:r>
              <a:rPr lang="en-US" dirty="0" smtClean="0"/>
              <a:t> equalizes time and space as forms of intuition</a:t>
            </a:r>
          </a:p>
          <a:p>
            <a:pPr lvl="1"/>
            <a:r>
              <a:rPr lang="en-US" dirty="0" smtClean="0"/>
              <a:t>Heidegger prioritizes time over space</a:t>
            </a:r>
          </a:p>
          <a:p>
            <a:r>
              <a:rPr lang="en-US" dirty="0" err="1" smtClean="0"/>
              <a:t>Strawson</a:t>
            </a:r>
            <a:r>
              <a:rPr lang="en-US" dirty="0" smtClean="0"/>
              <a:t> emphasizes a scheme of non-logical but formally necessary concepts</a:t>
            </a:r>
          </a:p>
          <a:p>
            <a:pPr lvl="1"/>
            <a:r>
              <a:rPr lang="en-US" dirty="0" smtClean="0"/>
              <a:t>Heidegger emphasizes the horizon of the finite in the difference between entities and Being</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130</a:t>
            </a:fld>
            <a:endParaRPr lang="en-US"/>
          </a:p>
        </p:txBody>
      </p:sp>
    </p:spTree>
    <p:extLst>
      <p:ext uri="{BB962C8B-B14F-4D97-AF65-F5344CB8AC3E}">
        <p14:creationId xmlns:p14="http://schemas.microsoft.com/office/powerpoint/2010/main" val="51378584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limits of language</a:t>
            </a:r>
            <a:endParaRPr lang="en-US" dirty="0"/>
          </a:p>
        </p:txBody>
      </p:sp>
      <p:sp>
        <p:nvSpPr>
          <p:cNvPr id="3" name="Content Placeholder 2"/>
          <p:cNvSpPr>
            <a:spLocks noGrp="1"/>
          </p:cNvSpPr>
          <p:nvPr>
            <p:ph idx="1"/>
          </p:nvPr>
        </p:nvSpPr>
        <p:spPr/>
        <p:txBody>
          <a:bodyPr>
            <a:normAutofit fontScale="92500"/>
          </a:bodyPr>
          <a:lstStyle/>
          <a:p>
            <a:r>
              <a:rPr lang="en-US" dirty="0" smtClean="0"/>
              <a:t>Both recognize the limits of language</a:t>
            </a:r>
          </a:p>
          <a:p>
            <a:pPr lvl="1"/>
            <a:r>
              <a:rPr lang="en-US" dirty="0"/>
              <a:t>w</a:t>
            </a:r>
            <a:r>
              <a:rPr lang="en-US" dirty="0" smtClean="0"/>
              <a:t>here we can only show, not say</a:t>
            </a:r>
          </a:p>
          <a:p>
            <a:pPr lvl="1"/>
            <a:r>
              <a:rPr lang="en-US" dirty="0" smtClean="0"/>
              <a:t>And so saying contains the possibility of showing</a:t>
            </a:r>
          </a:p>
          <a:p>
            <a:r>
              <a:rPr lang="en-US" dirty="0" smtClean="0"/>
              <a:t>Logic can never be enough to clarify language</a:t>
            </a:r>
          </a:p>
          <a:p>
            <a:pPr lvl="1"/>
            <a:r>
              <a:rPr lang="en-US" dirty="0" smtClean="0"/>
              <a:t>But particular forms of language can be enough</a:t>
            </a:r>
          </a:p>
          <a:p>
            <a:r>
              <a:rPr lang="en-US" dirty="0" smtClean="0"/>
              <a:t>The difference consists in what is given priority</a:t>
            </a:r>
          </a:p>
          <a:p>
            <a:pPr lvl="1"/>
            <a:r>
              <a:rPr lang="en-US" dirty="0" smtClean="0"/>
              <a:t>Saying or showing?</a:t>
            </a:r>
          </a:p>
          <a:p>
            <a:pPr lvl="1"/>
            <a:r>
              <a:rPr lang="en-US" dirty="0" smtClean="0"/>
              <a:t>Understanding and cognition, or productive imagination and synthesis </a:t>
            </a:r>
          </a:p>
          <a:p>
            <a:r>
              <a:rPr lang="en-US" dirty="0" smtClean="0"/>
              <a:t>Only Heidegger claims to incorporate both</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131</a:t>
            </a:fld>
            <a:endParaRPr lang="en-US"/>
          </a:p>
        </p:txBody>
      </p:sp>
    </p:spTree>
    <p:extLst>
      <p:ext uri="{BB962C8B-B14F-4D97-AF65-F5344CB8AC3E}">
        <p14:creationId xmlns:p14="http://schemas.microsoft.com/office/powerpoint/2010/main" val="116770321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Return to Wittgenstein?</a:t>
            </a:r>
            <a:endParaRPr lang="en-US" dirty="0"/>
          </a:p>
        </p:txBody>
      </p:sp>
      <p:sp>
        <p:nvSpPr>
          <p:cNvPr id="3" name="Content Placeholder 2"/>
          <p:cNvSpPr>
            <a:spLocks noGrp="1"/>
          </p:cNvSpPr>
          <p:nvPr>
            <p:ph idx="1"/>
          </p:nvPr>
        </p:nvSpPr>
        <p:spPr/>
        <p:txBody>
          <a:bodyPr/>
          <a:lstStyle/>
          <a:p>
            <a:r>
              <a:rPr lang="en-US" dirty="0" smtClean="0"/>
              <a:t>Calling Continental philosophy “critique”</a:t>
            </a:r>
          </a:p>
          <a:p>
            <a:pPr lvl="1"/>
            <a:r>
              <a:rPr lang="en-US" dirty="0"/>
              <a:t>p</a:t>
            </a:r>
            <a:r>
              <a:rPr lang="en-US" dirty="0" smtClean="0"/>
              <a:t>artly refers to the way in which that tradition tries to match the scope of the whole Kantian critique</a:t>
            </a:r>
          </a:p>
          <a:p>
            <a:pPr lvl="1"/>
            <a:r>
              <a:rPr lang="en-US" dirty="0"/>
              <a:t>r</a:t>
            </a:r>
            <a:r>
              <a:rPr lang="en-US" dirty="0" smtClean="0"/>
              <a:t>ather than abstract methods of analysis from it</a:t>
            </a:r>
          </a:p>
          <a:p>
            <a:r>
              <a:rPr lang="en-US" dirty="0" smtClean="0"/>
              <a:t>A return to Wittgenstein may draw the </a:t>
            </a:r>
            <a:r>
              <a:rPr lang="en-US" dirty="0" err="1" smtClean="0"/>
              <a:t>analyticals</a:t>
            </a:r>
            <a:r>
              <a:rPr lang="en-US" dirty="0" smtClean="0"/>
              <a:t> into a contribution to the claims of critique </a:t>
            </a:r>
          </a:p>
          <a:p>
            <a:pPr lvl="1"/>
            <a:r>
              <a:rPr lang="en-US" dirty="0" smtClean="0"/>
              <a:t>regarding time, synthesis, and metaphysics </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132</a:t>
            </a:fld>
            <a:endParaRPr lang="en-US"/>
          </a:p>
        </p:txBody>
      </p:sp>
    </p:spTree>
    <p:extLst>
      <p:ext uri="{BB962C8B-B14F-4D97-AF65-F5344CB8AC3E}">
        <p14:creationId xmlns:p14="http://schemas.microsoft.com/office/powerpoint/2010/main" val="1196332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and synthesis]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Hume’s </a:t>
            </a:r>
            <a:r>
              <a:rPr lang="en-US" i="1" dirty="0" smtClean="0"/>
              <a:t>analysis</a:t>
            </a:r>
            <a:r>
              <a:rPr lang="en-US" dirty="0" smtClean="0"/>
              <a:t> of experience involves a multiplicity of disconnected components</a:t>
            </a:r>
          </a:p>
          <a:p>
            <a:pPr lvl="1"/>
            <a:r>
              <a:rPr lang="en-US" dirty="0"/>
              <a:t>d</a:t>
            </a:r>
            <a:r>
              <a:rPr lang="en-US" dirty="0" smtClean="0"/>
              <a:t>istinct experiences or impressions of events</a:t>
            </a:r>
          </a:p>
          <a:p>
            <a:pPr lvl="1"/>
            <a:r>
              <a:rPr lang="en-US" dirty="0"/>
              <a:t>p</a:t>
            </a:r>
            <a:r>
              <a:rPr lang="en-US" dirty="0" smtClean="0"/>
              <a:t>sychological states of comparison</a:t>
            </a:r>
          </a:p>
          <a:p>
            <a:pPr lvl="1"/>
            <a:r>
              <a:rPr lang="en-US" dirty="0" smtClean="0"/>
              <a:t>mental interpretations in causal terms based on habit</a:t>
            </a:r>
          </a:p>
          <a:p>
            <a:r>
              <a:rPr lang="en-US" dirty="0" smtClean="0"/>
              <a:t>But for Kant experience is unified, </a:t>
            </a:r>
          </a:p>
          <a:p>
            <a:pPr lvl="1"/>
            <a:r>
              <a:rPr lang="en-US" dirty="0" smtClean="0"/>
              <a:t>and so the analyzable elements are </a:t>
            </a:r>
            <a:r>
              <a:rPr lang="en-US" i="1" dirty="0" smtClean="0"/>
              <a:t>synthesized </a:t>
            </a:r>
            <a:r>
              <a:rPr lang="en-US" dirty="0" smtClean="0"/>
              <a:t>by the experiencing subject</a:t>
            </a:r>
          </a:p>
          <a:p>
            <a:r>
              <a:rPr lang="en-US" dirty="0" smtClean="0"/>
              <a:t>This is in line with Kant’s critique of Hume’s analytic/synthetic distinction</a:t>
            </a:r>
          </a:p>
          <a:p>
            <a:pPr lvl="1"/>
            <a:r>
              <a:rPr lang="en-US" dirty="0"/>
              <a:t>a</a:t>
            </a:r>
            <a:r>
              <a:rPr lang="en-US" dirty="0" smtClean="0"/>
              <a:t>nd his defense of “a priori synthesis” </a:t>
            </a:r>
          </a:p>
          <a:p>
            <a:pPr lvl="1"/>
            <a:r>
              <a:rPr lang="en-US" dirty="0" smtClean="0"/>
              <a:t>Recall from Prado slides:</a:t>
            </a:r>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14</a:t>
            </a:fld>
            <a:endParaRPr lang="en-US"/>
          </a:p>
        </p:txBody>
      </p:sp>
    </p:spTree>
    <p:extLst>
      <p:ext uri="{BB962C8B-B14F-4D97-AF65-F5344CB8AC3E}">
        <p14:creationId xmlns:p14="http://schemas.microsoft.com/office/powerpoint/2010/main" val="3183365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1E0AAD-C08E-452D-B990-0127515B98E5}" type="slidenum">
              <a:rPr lang="en-US" altLang="en-US">
                <a:solidFill>
                  <a:srgbClr val="898989"/>
                </a:solidFill>
              </a:rPr>
              <a:pPr/>
              <a:t>15</a:t>
            </a:fld>
            <a:endParaRPr lang="en-US" altLang="en-US">
              <a:solidFill>
                <a:srgbClr val="898989"/>
              </a:solidFill>
            </a:endParaRPr>
          </a:p>
        </p:txBody>
      </p:sp>
      <p:sp>
        <p:nvSpPr>
          <p:cNvPr id="37891" name="Content Placeholder 2"/>
          <p:cNvSpPr>
            <a:spLocks noGrp="1"/>
          </p:cNvSpPr>
          <p:nvPr>
            <p:ph idx="4294967295"/>
          </p:nvPr>
        </p:nvSpPr>
        <p:spPr>
          <a:xfrm>
            <a:off x="1981200" y="990601"/>
            <a:ext cx="8229600" cy="5135563"/>
          </a:xfrm>
        </p:spPr>
        <p:txBody>
          <a:bodyPr>
            <a:normAutofit fontScale="92500" lnSpcReduction="20000"/>
          </a:bodyPr>
          <a:lstStyle/>
          <a:p>
            <a:endParaRPr lang="en-CA" altLang="en-US" dirty="0" smtClean="0"/>
          </a:p>
          <a:p>
            <a:r>
              <a:rPr lang="en-CA" altLang="en-US" dirty="0" smtClean="0"/>
              <a:t> 		     </a:t>
            </a:r>
            <a:r>
              <a:rPr lang="en-CA" altLang="en-US" sz="2400" b="1" i="1" dirty="0" smtClean="0"/>
              <a:t>A Priori </a:t>
            </a:r>
            <a:r>
              <a:rPr lang="en-CA" altLang="en-US" b="1" dirty="0" smtClean="0"/>
              <a:t>		    </a:t>
            </a:r>
            <a:r>
              <a:rPr lang="en-CA" altLang="en-US" sz="2400" b="1" i="1" dirty="0" smtClean="0"/>
              <a:t>A Posteriori </a:t>
            </a:r>
          </a:p>
          <a:p>
            <a:endParaRPr lang="en-CA" altLang="en-US" dirty="0" smtClean="0"/>
          </a:p>
          <a:p>
            <a:r>
              <a:rPr lang="en-CA" altLang="en-US" sz="2400" b="1" dirty="0" smtClean="0"/>
              <a:t>Analytic</a:t>
            </a:r>
            <a:r>
              <a:rPr lang="en-CA" altLang="en-US" dirty="0" smtClean="0"/>
              <a:t>	    </a:t>
            </a:r>
            <a:r>
              <a:rPr lang="en-CA" altLang="en-US" sz="2400" dirty="0"/>
              <a:t>Bachelors are unmarried</a:t>
            </a:r>
            <a:r>
              <a:rPr lang="en-CA" altLang="en-US" sz="2400" dirty="0" smtClean="0"/>
              <a:t/>
            </a:r>
            <a:br>
              <a:rPr lang="en-CA" altLang="en-US" sz="2400" dirty="0" smtClean="0"/>
            </a:br>
            <a:r>
              <a:rPr lang="en-CA" altLang="en-US" dirty="0" smtClean="0"/>
              <a:t>		    </a:t>
            </a:r>
            <a:r>
              <a:rPr lang="en-CA" altLang="en-US" sz="2400" dirty="0" smtClean="0"/>
              <a:t>A </a:t>
            </a:r>
            <a:r>
              <a:rPr lang="en-CA" altLang="en-US" sz="2400" dirty="0"/>
              <a:t>= A (Logical </a:t>
            </a:r>
            <a:r>
              <a:rPr lang="en-CA" altLang="en-US" sz="2400" dirty="0" smtClean="0"/>
              <a:t>principles)</a:t>
            </a:r>
          </a:p>
          <a:p>
            <a:endParaRPr lang="en-CA" altLang="en-US" sz="2400" dirty="0" smtClean="0"/>
          </a:p>
          <a:p>
            <a:endParaRPr lang="en-CA" altLang="en-US" dirty="0" smtClean="0"/>
          </a:p>
          <a:p>
            <a:r>
              <a:rPr lang="en-CA" altLang="en-US" sz="2400" b="1" dirty="0" smtClean="0"/>
              <a:t>Synthetic</a:t>
            </a:r>
            <a:r>
              <a:rPr lang="en-CA" altLang="en-US" dirty="0" smtClean="0"/>
              <a:t>	</a:t>
            </a:r>
            <a:r>
              <a:rPr lang="en-CA" altLang="en-US" sz="2400" dirty="0" smtClean="0"/>
              <a:t>3+2=5 </a:t>
            </a:r>
            <a:r>
              <a:rPr lang="en-CA" altLang="en-US" dirty="0" smtClean="0"/>
              <a:t>                          </a:t>
            </a:r>
            <a:r>
              <a:rPr lang="en-CA" altLang="en-US" sz="2400" dirty="0" smtClean="0"/>
              <a:t>This </a:t>
            </a:r>
            <a:r>
              <a:rPr lang="en-CA" altLang="en-US" sz="2400" dirty="0"/>
              <a:t>stove is </a:t>
            </a:r>
            <a:r>
              <a:rPr lang="en-CA" altLang="en-US" sz="2400" dirty="0" smtClean="0"/>
              <a:t>hot</a:t>
            </a:r>
          </a:p>
          <a:p>
            <a:r>
              <a:rPr lang="en-CA" altLang="en-US" sz="2400" dirty="0" smtClean="0"/>
              <a:t>                          a</a:t>
            </a:r>
            <a:r>
              <a:rPr lang="en-CA" altLang="en-US" sz="2400" baseline="30000" dirty="0" smtClean="0"/>
              <a:t>2</a:t>
            </a:r>
            <a:r>
              <a:rPr lang="en-CA" altLang="en-US" sz="2400" dirty="0" smtClean="0"/>
              <a:t>+b</a:t>
            </a:r>
            <a:r>
              <a:rPr lang="en-CA" altLang="en-US" sz="2400" baseline="30000" dirty="0" smtClean="0"/>
              <a:t>2</a:t>
            </a:r>
            <a:r>
              <a:rPr lang="en-CA" altLang="en-US" sz="2400" dirty="0" smtClean="0"/>
              <a:t>=c</a:t>
            </a:r>
            <a:r>
              <a:rPr lang="en-CA" altLang="en-US" sz="2400" baseline="30000" dirty="0" smtClean="0"/>
              <a:t>2</a:t>
            </a:r>
            <a:r>
              <a:rPr lang="en-CA" altLang="en-US" sz="2400" dirty="0" smtClean="0"/>
              <a:t>                              </a:t>
            </a:r>
          </a:p>
          <a:p>
            <a:r>
              <a:rPr lang="en-CA" altLang="en-US" sz="2400" dirty="0" smtClean="0"/>
              <a:t>                          1</a:t>
            </a:r>
            <a:r>
              <a:rPr lang="en-CA" altLang="en-US" sz="2400" baseline="30000" dirty="0" smtClean="0"/>
              <a:t>st</a:t>
            </a:r>
            <a:r>
              <a:rPr lang="en-CA" altLang="en-US" sz="2400" dirty="0" smtClean="0"/>
              <a:t> </a:t>
            </a:r>
            <a:r>
              <a:rPr lang="en-CA" altLang="en-US" sz="2400" dirty="0"/>
              <a:t>Law of </a:t>
            </a:r>
            <a:r>
              <a:rPr lang="en-CA" altLang="en-US" sz="2400" dirty="0" smtClean="0"/>
              <a:t>Newton</a:t>
            </a:r>
          </a:p>
          <a:p>
            <a:r>
              <a:rPr lang="en-CA" altLang="en-US" sz="2400" dirty="0"/>
              <a:t> </a:t>
            </a:r>
            <a:r>
              <a:rPr lang="en-CA" altLang="en-US" sz="2400" dirty="0" smtClean="0"/>
              <a:t>                         Law of gravity</a:t>
            </a:r>
          </a:p>
          <a:p>
            <a:r>
              <a:rPr lang="en-CA" altLang="en-US" sz="2400" dirty="0"/>
              <a:t> </a:t>
            </a:r>
            <a:r>
              <a:rPr lang="en-CA" altLang="en-US" sz="2400" dirty="0" smtClean="0"/>
              <a:t>                         Fire necessarily burns</a:t>
            </a:r>
            <a:endParaRPr lang="en-CA" altLang="en-US" sz="2400" dirty="0"/>
          </a:p>
          <a:p>
            <a:endParaRPr lang="en-CA" altLang="en-US" sz="2400" dirty="0"/>
          </a:p>
          <a:p>
            <a:endParaRPr lang="en-CA" altLang="en-US" sz="2400" baseline="30000" dirty="0"/>
          </a:p>
          <a:p>
            <a:endParaRPr lang="en-CA" altLang="en-US" dirty="0" smtClean="0"/>
          </a:p>
          <a:p>
            <a:pPr lvl="2"/>
            <a:endParaRPr lang="en-CA" altLang="en-US" dirty="0" smtClean="0"/>
          </a:p>
        </p:txBody>
      </p:sp>
      <p:sp>
        <p:nvSpPr>
          <p:cNvPr id="3" name="TextBox 2"/>
          <p:cNvSpPr txBox="1"/>
          <p:nvPr/>
        </p:nvSpPr>
        <p:spPr>
          <a:xfrm>
            <a:off x="7886700" y="2686050"/>
            <a:ext cx="450764" cy="707886"/>
          </a:xfrm>
          <a:prstGeom prst="rect">
            <a:avLst/>
          </a:prstGeom>
          <a:noFill/>
        </p:spPr>
        <p:txBody>
          <a:bodyPr wrap="none" rtlCol="0">
            <a:spAutoFit/>
          </a:bodyPr>
          <a:lstStyle/>
          <a:p>
            <a:r>
              <a:rPr lang="en-US" sz="4000" dirty="0" smtClean="0"/>
              <a:t>X</a:t>
            </a:r>
            <a:endParaRPr lang="en-US" sz="4000" dirty="0"/>
          </a:p>
        </p:txBody>
      </p:sp>
    </p:spTree>
    <p:extLst>
      <p:ext uri="{BB962C8B-B14F-4D97-AF65-F5344CB8AC3E}">
        <p14:creationId xmlns:p14="http://schemas.microsoft.com/office/powerpoint/2010/main" val="2789661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space?]</a:t>
            </a:r>
            <a:endParaRPr lang="en-US" dirty="0"/>
          </a:p>
        </p:txBody>
      </p:sp>
      <p:sp>
        <p:nvSpPr>
          <p:cNvPr id="3" name="Content Placeholder 2"/>
          <p:cNvSpPr>
            <a:spLocks noGrp="1"/>
          </p:cNvSpPr>
          <p:nvPr>
            <p:ph idx="1"/>
          </p:nvPr>
        </p:nvSpPr>
        <p:spPr/>
        <p:txBody>
          <a:bodyPr/>
          <a:lstStyle/>
          <a:p>
            <a:r>
              <a:rPr lang="en-US" dirty="0" smtClean="0"/>
              <a:t>Kant’s examination of the perception of freezing water,</a:t>
            </a:r>
          </a:p>
          <a:p>
            <a:pPr lvl="1"/>
            <a:r>
              <a:rPr lang="en-US" dirty="0" smtClean="0"/>
              <a:t> illustrating the employment of categories of time and causality, </a:t>
            </a:r>
          </a:p>
          <a:p>
            <a:r>
              <a:rPr lang="en-US" dirty="0" smtClean="0"/>
              <a:t>follows his examination of the simple perception of an object in space</a:t>
            </a:r>
          </a:p>
          <a:p>
            <a:pPr lvl="1"/>
            <a:r>
              <a:rPr lang="en-US" dirty="0"/>
              <a:t>w</a:t>
            </a:r>
            <a:r>
              <a:rPr lang="en-US" dirty="0" smtClean="0"/>
              <a:t>hich is an even more striking example of a priori synthesis since there is only one object, or one perception, involved</a:t>
            </a:r>
          </a:p>
          <a:p>
            <a:pPr lvl="1"/>
            <a:r>
              <a:rPr lang="en-US" dirty="0" smtClean="0"/>
              <a:t>Why then would there be any need for synthesis?</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16</a:t>
            </a:fld>
            <a:endParaRPr lang="en-US"/>
          </a:p>
        </p:txBody>
      </p:sp>
    </p:spTree>
    <p:extLst>
      <p:ext uri="{BB962C8B-B14F-4D97-AF65-F5344CB8AC3E}">
        <p14:creationId xmlns:p14="http://schemas.microsoft.com/office/powerpoint/2010/main" val="3353444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you see a house?]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When I look at a house</a:t>
            </a:r>
          </a:p>
          <a:p>
            <a:pPr lvl="1"/>
            <a:r>
              <a:rPr lang="en-US" dirty="0" smtClean="0"/>
              <a:t>I might start at the top and scan down</a:t>
            </a:r>
          </a:p>
          <a:p>
            <a:pPr lvl="1"/>
            <a:r>
              <a:rPr lang="en-US" dirty="0" smtClean="0"/>
              <a:t>Or start at the bottom and scan up</a:t>
            </a:r>
          </a:p>
          <a:p>
            <a:pPr lvl="1"/>
            <a:r>
              <a:rPr lang="en-US" dirty="0" smtClean="0"/>
              <a:t>Or start on the right and go to the left, etc.</a:t>
            </a:r>
          </a:p>
          <a:p>
            <a:r>
              <a:rPr lang="en-US" dirty="0" smtClean="0"/>
              <a:t>Hence there is a multiplicity of impressions on my sensory apparatus</a:t>
            </a:r>
          </a:p>
          <a:p>
            <a:pPr lvl="1"/>
            <a:r>
              <a:rPr lang="en-US" dirty="0" smtClean="0"/>
              <a:t>But I don’t see this multiplicity, which provide the data of my experience</a:t>
            </a:r>
          </a:p>
          <a:p>
            <a:pPr lvl="1"/>
            <a:r>
              <a:rPr lang="en-US" dirty="0" smtClean="0"/>
              <a:t>Instead throughout these chaotic subjective movements on my part, I am perceiving an unmoving house before me</a:t>
            </a:r>
          </a:p>
          <a:p>
            <a:r>
              <a:rPr lang="en-US" dirty="0" smtClean="0"/>
              <a:t>Hence there is in me a capacity for synthesizing the “manifold of sensibility”</a:t>
            </a:r>
          </a:p>
          <a:p>
            <a:pPr lvl="1"/>
            <a:r>
              <a:rPr lang="en-US" dirty="0"/>
              <a:t>w</a:t>
            </a:r>
            <a:r>
              <a:rPr lang="en-US" dirty="0" smtClean="0"/>
              <a:t>hich results in my perception of a distinct object outside of me</a:t>
            </a:r>
          </a:p>
          <a:p>
            <a:pPr lvl="1"/>
            <a:r>
              <a:rPr lang="en-US" dirty="0" smtClean="0"/>
              <a:t>The category of space is thus the a priori ground of my perceiving a unified object outside of me</a:t>
            </a:r>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17</a:t>
            </a:fld>
            <a:endParaRPr lang="en-US"/>
          </a:p>
        </p:txBody>
      </p:sp>
    </p:spTree>
    <p:extLst>
      <p:ext uri="{BB962C8B-B14F-4D97-AF65-F5344CB8AC3E}">
        <p14:creationId xmlns:p14="http://schemas.microsoft.com/office/powerpoint/2010/main" val="3053975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Turning to Kant</a:t>
            </a:r>
            <a:endParaRPr lang="en-US" dirty="0"/>
          </a:p>
        </p:txBody>
      </p:sp>
      <p:sp>
        <p:nvSpPr>
          <p:cNvPr id="3" name="Content Placeholder 2"/>
          <p:cNvSpPr>
            <a:spLocks noGrp="1"/>
          </p:cNvSpPr>
          <p:nvPr>
            <p:ph idx="1"/>
          </p:nvPr>
        </p:nvSpPr>
        <p:spPr/>
        <p:txBody>
          <a:bodyPr>
            <a:normAutofit lnSpcReduction="10000"/>
          </a:bodyPr>
          <a:lstStyle/>
          <a:p>
            <a:r>
              <a:rPr lang="en-US" dirty="0" smtClean="0"/>
              <a:t>Heidegger’s interpretation of Kant </a:t>
            </a:r>
          </a:p>
          <a:p>
            <a:pPr lvl="1"/>
            <a:r>
              <a:rPr lang="en-US" dirty="0" smtClean="0"/>
              <a:t>systematically connects Kant to a philosophical genealogy involving Kierkegaard, Nietzsche, and Husserl</a:t>
            </a:r>
          </a:p>
          <a:p>
            <a:pPr lvl="1"/>
            <a:r>
              <a:rPr lang="en-US" dirty="0" smtClean="0"/>
              <a:t>None of these philosophers produces a systematic approach to Kant in the way Heidegger does</a:t>
            </a:r>
          </a:p>
          <a:p>
            <a:r>
              <a:rPr lang="en-US" dirty="0" err="1" smtClean="0"/>
              <a:t>Strawson</a:t>
            </a:r>
            <a:r>
              <a:rPr lang="en-US" dirty="0" smtClean="0"/>
              <a:t>, in </a:t>
            </a:r>
            <a:r>
              <a:rPr lang="en-US" i="1" dirty="0" smtClean="0"/>
              <a:t>The Bounds of Sense </a:t>
            </a:r>
            <a:r>
              <a:rPr lang="en-US" dirty="0" smtClean="0"/>
              <a:t>(1966), introduces the detailed study of Kant to analytic philosophy</a:t>
            </a:r>
          </a:p>
          <a:p>
            <a:pPr lvl="1"/>
            <a:r>
              <a:rPr lang="en-US" dirty="0"/>
              <a:t>w</a:t>
            </a:r>
            <a:r>
              <a:rPr lang="en-US" dirty="0" smtClean="0"/>
              <a:t>hich had previously ignored Kant</a:t>
            </a:r>
          </a:p>
          <a:p>
            <a:pPr lvl="1"/>
            <a:r>
              <a:rPr lang="en-US" dirty="0"/>
              <a:t>o</a:t>
            </a:r>
            <a:r>
              <a:rPr lang="en-US" dirty="0" smtClean="0"/>
              <a:t>r regarded Kant as an outmoded metaphysical system with occasional good insights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18</a:t>
            </a:fld>
            <a:endParaRPr lang="en-US"/>
          </a:p>
        </p:txBody>
      </p:sp>
    </p:spTree>
    <p:extLst>
      <p:ext uri="{BB962C8B-B14F-4D97-AF65-F5344CB8AC3E}">
        <p14:creationId xmlns:p14="http://schemas.microsoft.com/office/powerpoint/2010/main" val="34917324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must know ourselves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Kant was present at the foundations of analytic philosophy in </a:t>
            </a:r>
            <a:r>
              <a:rPr lang="en-US" dirty="0" err="1" smtClean="0"/>
              <a:t>Frege’s</a:t>
            </a:r>
            <a:r>
              <a:rPr lang="en-US" dirty="0" smtClean="0"/>
              <a:t> work in relation to German neo-Kantianism</a:t>
            </a:r>
          </a:p>
          <a:p>
            <a:pPr lvl="1"/>
            <a:r>
              <a:rPr lang="en-US" dirty="0" smtClean="0"/>
              <a:t>Wittgenstein was clearly engaged with Kant, but this was ignored until later</a:t>
            </a:r>
          </a:p>
          <a:p>
            <a:r>
              <a:rPr lang="en-US" dirty="0" err="1" smtClean="0"/>
              <a:t>Strawson</a:t>
            </a:r>
            <a:r>
              <a:rPr lang="en-US" dirty="0"/>
              <a:t> </a:t>
            </a:r>
            <a:r>
              <a:rPr lang="en-US" dirty="0" smtClean="0"/>
              <a:t>sums up Kant when he writes: “We must, in this matter, be content with knowing ourselves.” </a:t>
            </a:r>
          </a:p>
          <a:p>
            <a:pPr lvl="1"/>
            <a:r>
              <a:rPr lang="en-US" dirty="0" smtClean="0"/>
              <a:t>I.e., human experience is constituted by the concepts or categories such as those that are found in Kant’s work</a:t>
            </a:r>
          </a:p>
          <a:p>
            <a:pPr lvl="1"/>
            <a:r>
              <a:rPr lang="en-US" dirty="0" smtClean="0"/>
              <a:t>And it is impossible to go beyond this to some higher point of view, e.g., through logic taking us to a reality that is independent of ourselves (as Russell and Quine thought was possible)</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19</a:t>
            </a:fld>
            <a:endParaRPr lang="en-US"/>
          </a:p>
        </p:txBody>
      </p:sp>
    </p:spTree>
    <p:extLst>
      <p:ext uri="{BB962C8B-B14F-4D97-AF65-F5344CB8AC3E}">
        <p14:creationId xmlns:p14="http://schemas.microsoft.com/office/powerpoint/2010/main" val="44704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of Critique</a:t>
            </a:r>
            <a:endParaRPr lang="en-US" dirty="0"/>
          </a:p>
        </p:txBody>
      </p:sp>
      <p:sp>
        <p:nvSpPr>
          <p:cNvPr id="3" name="Content Placeholder 2"/>
          <p:cNvSpPr>
            <a:spLocks noGrp="1"/>
          </p:cNvSpPr>
          <p:nvPr>
            <p:ph idx="1"/>
          </p:nvPr>
        </p:nvSpPr>
        <p:spPr/>
        <p:txBody>
          <a:bodyPr>
            <a:normAutofit fontScale="92500"/>
          </a:bodyPr>
          <a:lstStyle/>
          <a:p>
            <a:r>
              <a:rPr lang="en-US" dirty="0" smtClean="0"/>
              <a:t>The terms “analytic” and “Continental” involve a category error</a:t>
            </a:r>
          </a:p>
          <a:p>
            <a:pPr lvl="1"/>
            <a:r>
              <a:rPr lang="en-US" dirty="0" smtClean="0"/>
              <a:t>It is the opposition between a mode of philosophizing and a geographical area</a:t>
            </a:r>
          </a:p>
          <a:p>
            <a:pPr lvl="1"/>
            <a:r>
              <a:rPr lang="en-US" dirty="0" smtClean="0"/>
              <a:t>But perhaps “Continental” is appropriate as suggesting an </a:t>
            </a:r>
            <a:r>
              <a:rPr lang="en-US" i="1" dirty="0" smtClean="0"/>
              <a:t>expansive</a:t>
            </a:r>
            <a:r>
              <a:rPr lang="en-US" dirty="0" smtClean="0"/>
              <a:t> approach to philosophy </a:t>
            </a:r>
          </a:p>
          <a:p>
            <a:r>
              <a:rPr lang="en-US" dirty="0" smtClean="0"/>
              <a:t>Here is an alternative for non-analytic: Philosophy of Critique</a:t>
            </a:r>
          </a:p>
          <a:p>
            <a:pPr lvl="1"/>
            <a:r>
              <a:rPr lang="en-US" dirty="0" smtClean="0"/>
              <a:t>These philosophers are concerned with the status of philosophy</a:t>
            </a:r>
          </a:p>
          <a:p>
            <a:pPr lvl="2"/>
            <a:r>
              <a:rPr lang="en-US" dirty="0" smtClean="0"/>
              <a:t>Fichte, Schelling, Schlegel, Hegel, Kierkegaard, Nietzsche, Husserl, Heidegger, etc.</a:t>
            </a:r>
          </a:p>
          <a:p>
            <a:pPr lvl="1"/>
            <a:r>
              <a:rPr lang="en-US" dirty="0" smtClean="0"/>
              <a:t>i.e., they ask: What are the grounds of philosophy, or how is philosophy possible?</a:t>
            </a:r>
          </a:p>
        </p:txBody>
      </p:sp>
      <p:sp>
        <p:nvSpPr>
          <p:cNvPr id="4" name="Slide Number Placeholder 3"/>
          <p:cNvSpPr>
            <a:spLocks noGrp="1"/>
          </p:cNvSpPr>
          <p:nvPr>
            <p:ph type="sldNum" sz="quarter" idx="12"/>
          </p:nvPr>
        </p:nvSpPr>
        <p:spPr/>
        <p:txBody>
          <a:bodyPr/>
          <a:lstStyle/>
          <a:p>
            <a:fld id="{84D16466-A2F7-4F57-9E47-5AFBC076F5E2}" type="slidenum">
              <a:rPr lang="en-US" smtClean="0"/>
              <a:t>2</a:t>
            </a:fld>
            <a:endParaRPr lang="en-US"/>
          </a:p>
        </p:txBody>
      </p:sp>
    </p:spTree>
    <p:extLst>
      <p:ext uri="{BB962C8B-B14F-4D97-AF65-F5344CB8AC3E}">
        <p14:creationId xmlns:p14="http://schemas.microsoft.com/office/powerpoint/2010/main" val="1967931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Toward post-analytic philosophy through Kant</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Strawson</a:t>
            </a:r>
            <a:r>
              <a:rPr lang="en-US" dirty="0" smtClean="0"/>
              <a:t> remains an upholder of classic analytic claims</a:t>
            </a:r>
          </a:p>
          <a:p>
            <a:pPr lvl="1"/>
            <a:r>
              <a:rPr lang="en-US" dirty="0" smtClean="0"/>
              <a:t>1) the meaning and validity of linguistic items depends on the possibility of their being empirically tested for truth and falsity</a:t>
            </a:r>
          </a:p>
          <a:p>
            <a:pPr lvl="1"/>
            <a:r>
              <a:rPr lang="en-US" dirty="0" smtClean="0"/>
              <a:t>2) meaning requires a formal set of rules which are separated from experience</a:t>
            </a:r>
          </a:p>
          <a:p>
            <a:pPr lvl="1"/>
            <a:r>
              <a:rPr lang="en-US" dirty="0" smtClean="0"/>
              <a:t>3) and so analysis of meaning according to symbolic logic or some other set of formally consistent rules is at the heart of philosophy</a:t>
            </a:r>
          </a:p>
          <a:p>
            <a:r>
              <a:rPr lang="en-US" dirty="0" smtClean="0"/>
              <a:t>However, through his major study of Kant, </a:t>
            </a:r>
            <a:r>
              <a:rPr lang="en-US" dirty="0" err="1" smtClean="0"/>
              <a:t>Strawson</a:t>
            </a:r>
            <a:r>
              <a:rPr lang="en-US" dirty="0" smtClean="0"/>
              <a:t> allows for the reformulation of analytic philosophy</a:t>
            </a:r>
          </a:p>
          <a:p>
            <a:pPr lvl="1"/>
            <a:r>
              <a:rPr lang="en-US" dirty="0"/>
              <a:t>a</a:t>
            </a:r>
            <a:r>
              <a:rPr lang="en-US" dirty="0" smtClean="0"/>
              <a:t>nd so of an encounter or dialogue with Continental/critical philosophy</a:t>
            </a:r>
          </a:p>
          <a:p>
            <a:pPr lvl="1"/>
            <a:r>
              <a:rPr lang="en-US" dirty="0"/>
              <a:t>a</a:t>
            </a:r>
            <a:r>
              <a:rPr lang="en-US" dirty="0" smtClean="0"/>
              <a:t>nd the emergence of a “post-analytic” philosophy (e.g., John McDowell in </a:t>
            </a:r>
            <a:r>
              <a:rPr lang="en-US" i="1" dirty="0" smtClean="0"/>
              <a:t>Mind and World </a:t>
            </a:r>
            <a:r>
              <a:rPr lang="en-US" dirty="0" smtClean="0"/>
              <a:t>—who pays tribute to both Kant and Hegel)</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20</a:t>
            </a:fld>
            <a:endParaRPr lang="en-US"/>
          </a:p>
        </p:txBody>
      </p:sp>
    </p:spTree>
    <p:extLst>
      <p:ext uri="{BB962C8B-B14F-4D97-AF65-F5344CB8AC3E}">
        <p14:creationId xmlns:p14="http://schemas.microsoft.com/office/powerpoint/2010/main" val="471259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Going back in time</a:t>
            </a:r>
            <a:endParaRPr lang="en-US" dirty="0"/>
          </a:p>
        </p:txBody>
      </p:sp>
      <p:sp>
        <p:nvSpPr>
          <p:cNvPr id="3" name="Content Placeholder 2"/>
          <p:cNvSpPr>
            <a:spLocks noGrp="1"/>
          </p:cNvSpPr>
          <p:nvPr>
            <p:ph idx="1"/>
          </p:nvPr>
        </p:nvSpPr>
        <p:spPr/>
        <p:txBody>
          <a:bodyPr/>
          <a:lstStyle/>
          <a:p>
            <a:r>
              <a:rPr lang="en-US" dirty="0" smtClean="0"/>
              <a:t>In his introduction to </a:t>
            </a:r>
            <a:r>
              <a:rPr lang="en-US" i="1" dirty="0" smtClean="0"/>
              <a:t>Being and Time</a:t>
            </a:r>
            <a:r>
              <a:rPr lang="en-US" dirty="0" smtClean="0"/>
              <a:t>, Heidegger proposed the study of Kant as the first part of the second part of the book</a:t>
            </a:r>
          </a:p>
          <a:p>
            <a:pPr lvl="1"/>
            <a:r>
              <a:rPr lang="en-US" dirty="0"/>
              <a:t>w</a:t>
            </a:r>
            <a:r>
              <a:rPr lang="en-US" dirty="0" smtClean="0"/>
              <a:t>hich he calls a “phenomenological destruction of the history of ontology”</a:t>
            </a:r>
          </a:p>
          <a:p>
            <a:pPr lvl="1"/>
            <a:r>
              <a:rPr lang="en-US" dirty="0" smtClean="0"/>
              <a:t>After Kant he would move on to Descartes, and then to Aristotle, going backwards in time to the beginning of metaphysics</a:t>
            </a:r>
          </a:p>
          <a:p>
            <a:r>
              <a:rPr lang="en-US" dirty="0" smtClean="0"/>
              <a:t>But the publication of </a:t>
            </a:r>
            <a:r>
              <a:rPr lang="en-US" i="1" dirty="0" smtClean="0"/>
              <a:t>Being and Time </a:t>
            </a:r>
            <a:r>
              <a:rPr lang="en-US" dirty="0" smtClean="0"/>
              <a:t>omits this second part</a:t>
            </a:r>
          </a:p>
          <a:p>
            <a:pPr lvl="1"/>
            <a:r>
              <a:rPr lang="en-US" dirty="0"/>
              <a:t>a</a:t>
            </a:r>
            <a:r>
              <a:rPr lang="en-US" dirty="0" smtClean="0"/>
              <a:t>s well as part three of the first part on “time and Being”</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21</a:t>
            </a:fld>
            <a:endParaRPr lang="en-US"/>
          </a:p>
        </p:txBody>
      </p:sp>
    </p:spTree>
    <p:extLst>
      <p:ext uri="{BB962C8B-B14F-4D97-AF65-F5344CB8AC3E}">
        <p14:creationId xmlns:p14="http://schemas.microsoft.com/office/powerpoint/2010/main" val="3417360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limits of reason in sensory experience</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Strawson’s</a:t>
            </a:r>
            <a:r>
              <a:rPr lang="en-US" dirty="0" smtClean="0"/>
              <a:t> book, </a:t>
            </a:r>
            <a:r>
              <a:rPr lang="en-US" i="1" dirty="0" smtClean="0"/>
              <a:t>The Bounds of Sense</a:t>
            </a:r>
            <a:r>
              <a:rPr lang="en-US" dirty="0" smtClean="0"/>
              <a:t>, sees Kant as exploring the limits of concepts </a:t>
            </a:r>
            <a:r>
              <a:rPr lang="en-US" dirty="0"/>
              <a:t>as </a:t>
            </a:r>
            <a:r>
              <a:rPr lang="en-US" dirty="0" smtClean="0"/>
              <a:t>meaningful only when related to sense experience</a:t>
            </a:r>
          </a:p>
          <a:p>
            <a:pPr lvl="1"/>
            <a:r>
              <a:rPr lang="en-US" dirty="0" smtClean="0"/>
              <a:t>His “principle of significance”: the idea that words and concepts only have sense if they are applied to experience</a:t>
            </a:r>
          </a:p>
          <a:p>
            <a:pPr lvl="1"/>
            <a:r>
              <a:rPr lang="en-US" dirty="0" smtClean="0"/>
              <a:t>Kant rejected rational theories or metaphysics that did not relate to sense experience</a:t>
            </a:r>
          </a:p>
          <a:p>
            <a:r>
              <a:rPr lang="en-US" dirty="0" smtClean="0"/>
              <a:t>Similarly, Heidegger criticized the metaphysical tradition that abstracted thought from experience</a:t>
            </a:r>
          </a:p>
          <a:p>
            <a:pPr lvl="1"/>
            <a:r>
              <a:rPr lang="en-US" dirty="0" smtClean="0"/>
              <a:t>In the history of analytic philosophy, with its empiricist approach, this anti-metaphysical orientation of Heidegger has sometimes been appreciated</a:t>
            </a:r>
          </a:p>
          <a:p>
            <a:pPr lvl="1"/>
            <a:r>
              <a:rPr lang="en-US" dirty="0" smtClean="0"/>
              <a:t>Wittgenstein once expressed strong interest in Heidegger</a:t>
            </a:r>
          </a:p>
          <a:p>
            <a:pPr lvl="1"/>
            <a:r>
              <a:rPr lang="en-US" dirty="0" smtClean="0"/>
              <a:t>Gilbert Ryle </a:t>
            </a:r>
            <a:r>
              <a:rPr lang="en-US" dirty="0"/>
              <a:t>as well as </a:t>
            </a:r>
            <a:r>
              <a:rPr lang="en-US" dirty="0" err="1" smtClean="0"/>
              <a:t>Carnap</a:t>
            </a:r>
            <a:r>
              <a:rPr lang="en-US" dirty="0"/>
              <a:t> </a:t>
            </a:r>
            <a:r>
              <a:rPr lang="en-US" dirty="0" smtClean="0"/>
              <a:t>critically reviewed </a:t>
            </a:r>
            <a:r>
              <a:rPr lang="en-US" i="1" dirty="0" smtClean="0"/>
              <a:t>Being and Time</a:t>
            </a:r>
            <a:r>
              <a:rPr lang="en-US" dirty="0" smtClean="0"/>
              <a:t> </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22</a:t>
            </a:fld>
            <a:endParaRPr lang="en-US"/>
          </a:p>
        </p:txBody>
      </p:sp>
    </p:spTree>
    <p:extLst>
      <p:ext uri="{BB962C8B-B14F-4D97-AF65-F5344CB8AC3E}">
        <p14:creationId xmlns:p14="http://schemas.microsoft.com/office/powerpoint/2010/main" val="394504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and object</a:t>
            </a:r>
            <a:endParaRPr lang="en-US" dirty="0"/>
          </a:p>
        </p:txBody>
      </p:sp>
      <p:sp>
        <p:nvSpPr>
          <p:cNvPr id="3" name="Content Placeholder 2"/>
          <p:cNvSpPr>
            <a:spLocks noGrp="1"/>
          </p:cNvSpPr>
          <p:nvPr>
            <p:ph idx="1"/>
          </p:nvPr>
        </p:nvSpPr>
        <p:spPr/>
        <p:txBody>
          <a:bodyPr>
            <a:normAutofit lnSpcReduction="10000"/>
          </a:bodyPr>
          <a:lstStyle/>
          <a:p>
            <a:r>
              <a:rPr lang="en-US" dirty="0" smtClean="0"/>
              <a:t>The context for Heidegger differs from the empiricist philosophy since </a:t>
            </a:r>
            <a:r>
              <a:rPr lang="en-US" dirty="0" err="1" smtClean="0"/>
              <a:t>Frege</a:t>
            </a:r>
            <a:r>
              <a:rPr lang="en-US" dirty="0" smtClean="0"/>
              <a:t> that dominates analytic philosophy</a:t>
            </a:r>
          </a:p>
          <a:p>
            <a:pPr lvl="1"/>
            <a:r>
              <a:rPr lang="en-US" dirty="0" smtClean="0"/>
              <a:t>Experience for Heidegger originally is the being-in-the-world of </a:t>
            </a:r>
            <a:r>
              <a:rPr lang="en-US" dirty="0" err="1" smtClean="0"/>
              <a:t>Dasein</a:t>
            </a:r>
            <a:endParaRPr lang="en-US" dirty="0" smtClean="0"/>
          </a:p>
          <a:p>
            <a:pPr lvl="1"/>
            <a:r>
              <a:rPr lang="en-US" dirty="0" smtClean="0"/>
              <a:t>Humans go out of themselves in an encounter with beings, a being-with beings, and in ready-to-hand relations</a:t>
            </a:r>
          </a:p>
          <a:p>
            <a:r>
              <a:rPr lang="en-US" dirty="0" smtClean="0"/>
              <a:t>In contrast to the derivative objective relation to beings </a:t>
            </a:r>
          </a:p>
          <a:p>
            <a:pPr lvl="1"/>
            <a:r>
              <a:rPr lang="en-US" dirty="0" smtClean="0"/>
              <a:t>in present-at-hand relations that emerge </a:t>
            </a:r>
          </a:p>
          <a:p>
            <a:pPr lvl="1"/>
            <a:r>
              <a:rPr lang="en-US" dirty="0"/>
              <a:t>a</a:t>
            </a:r>
            <a:r>
              <a:rPr lang="en-US" dirty="0" smtClean="0"/>
              <a:t>s when the practical relation to things breaks down</a:t>
            </a:r>
          </a:p>
          <a:p>
            <a:pPr lvl="1"/>
            <a:r>
              <a:rPr lang="en-US" dirty="0" smtClean="0"/>
              <a:t>And a subject stands over against an object</a:t>
            </a:r>
          </a:p>
        </p:txBody>
      </p:sp>
      <p:sp>
        <p:nvSpPr>
          <p:cNvPr id="4" name="Slide Number Placeholder 3"/>
          <p:cNvSpPr>
            <a:spLocks noGrp="1"/>
          </p:cNvSpPr>
          <p:nvPr>
            <p:ph type="sldNum" sz="quarter" idx="12"/>
          </p:nvPr>
        </p:nvSpPr>
        <p:spPr/>
        <p:txBody>
          <a:bodyPr/>
          <a:lstStyle/>
          <a:p>
            <a:fld id="{84D16466-A2F7-4F57-9E47-5AFBC076F5E2}" type="slidenum">
              <a:rPr lang="en-US" smtClean="0"/>
              <a:t>23</a:t>
            </a:fld>
            <a:endParaRPr lang="en-US"/>
          </a:p>
        </p:txBody>
      </p:sp>
    </p:spTree>
    <p:extLst>
      <p:ext uri="{BB962C8B-B14F-4D97-AF65-F5344CB8AC3E}">
        <p14:creationId xmlns:p14="http://schemas.microsoft.com/office/powerpoint/2010/main" val="256146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Being-in-the-world</a:t>
            </a:r>
            <a:endParaRPr lang="en-US" dirty="0"/>
          </a:p>
        </p:txBody>
      </p:sp>
      <p:sp>
        <p:nvSpPr>
          <p:cNvPr id="3" name="Content Placeholder 2"/>
          <p:cNvSpPr>
            <a:spLocks noGrp="1"/>
          </p:cNvSpPr>
          <p:nvPr>
            <p:ph idx="1"/>
          </p:nvPr>
        </p:nvSpPr>
        <p:spPr/>
        <p:txBody>
          <a:bodyPr>
            <a:normAutofit lnSpcReduction="10000"/>
          </a:bodyPr>
          <a:lstStyle/>
          <a:p>
            <a:r>
              <a:rPr lang="en-US" dirty="0" smtClean="0"/>
              <a:t>Arguing that </a:t>
            </a:r>
            <a:r>
              <a:rPr lang="en-US" i="1" dirty="0" err="1" smtClean="0"/>
              <a:t>Dasein</a:t>
            </a:r>
            <a:r>
              <a:rPr lang="en-US" dirty="0" smtClean="0"/>
              <a:t>, the human </a:t>
            </a:r>
            <a:r>
              <a:rPr lang="en-US" i="1" dirty="0" smtClean="0"/>
              <a:t>being-there</a:t>
            </a:r>
            <a:r>
              <a:rPr lang="en-US" dirty="0" smtClean="0"/>
              <a:t>, is a being-in-the-world, means that </a:t>
            </a:r>
          </a:p>
          <a:p>
            <a:pPr lvl="1"/>
            <a:r>
              <a:rPr lang="en-US" dirty="0"/>
              <a:t>t</a:t>
            </a:r>
            <a:r>
              <a:rPr lang="en-US" dirty="0" smtClean="0"/>
              <a:t>he spontaneous, pre-reflective standpoint of human beings is to be </a:t>
            </a:r>
          </a:p>
          <a:p>
            <a:pPr lvl="2"/>
            <a:r>
              <a:rPr lang="en-US" dirty="0" smtClean="0"/>
              <a:t>outside of ourselves, </a:t>
            </a:r>
          </a:p>
          <a:p>
            <a:pPr lvl="2"/>
            <a:r>
              <a:rPr lang="en-US" dirty="0" smtClean="0"/>
              <a:t>preoccupied with things other than ourselves</a:t>
            </a:r>
          </a:p>
          <a:p>
            <a:pPr lvl="2"/>
            <a:r>
              <a:rPr lang="en-US" dirty="0" smtClean="0"/>
              <a:t>for the sake of realizing our goals.</a:t>
            </a:r>
          </a:p>
          <a:p>
            <a:pPr lvl="1"/>
            <a:r>
              <a:rPr lang="en-US" dirty="0" smtClean="0"/>
              <a:t>This is encapsulated in the phenomenology of the ready-to-handedness of the hammer</a:t>
            </a:r>
          </a:p>
          <a:p>
            <a:r>
              <a:rPr lang="en-US" dirty="0" smtClean="0"/>
              <a:t>Only with the shift to the thing as present-at-hand, does an object stand before a subject</a:t>
            </a:r>
          </a:p>
        </p:txBody>
      </p:sp>
      <p:sp>
        <p:nvSpPr>
          <p:cNvPr id="4" name="Slide Number Placeholder 3"/>
          <p:cNvSpPr>
            <a:spLocks noGrp="1"/>
          </p:cNvSpPr>
          <p:nvPr>
            <p:ph type="sldNum" sz="quarter" idx="12"/>
          </p:nvPr>
        </p:nvSpPr>
        <p:spPr/>
        <p:txBody>
          <a:bodyPr/>
          <a:lstStyle/>
          <a:p>
            <a:fld id="{84D16466-A2F7-4F57-9E47-5AFBC076F5E2}" type="slidenum">
              <a:rPr lang="en-US" smtClean="0"/>
              <a:t>24</a:t>
            </a:fld>
            <a:endParaRPr lang="en-US"/>
          </a:p>
        </p:txBody>
      </p:sp>
    </p:spTree>
    <p:extLst>
      <p:ext uri="{BB962C8B-B14F-4D97-AF65-F5344CB8AC3E}">
        <p14:creationId xmlns:p14="http://schemas.microsoft.com/office/powerpoint/2010/main" val="4119101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standpoint of science, and Reality]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relation of subject to object (subject </a:t>
            </a:r>
            <a:r>
              <a:rPr lang="en-US" dirty="0" smtClean="0">
                <a:sym typeface="Wingdings" panose="05000000000000000000" pitchFamily="2" charset="2"/>
              </a:rPr>
              <a:t> object)</a:t>
            </a:r>
            <a:r>
              <a:rPr lang="en-US" dirty="0" smtClean="0"/>
              <a:t> </a:t>
            </a:r>
            <a:r>
              <a:rPr lang="en-US" dirty="0"/>
              <a:t>is the standpoint of our science of nature, whose categories are articulated by Kant</a:t>
            </a:r>
          </a:p>
          <a:p>
            <a:pPr lvl="1"/>
            <a:r>
              <a:rPr lang="en-US" dirty="0"/>
              <a:t>This standpoint gives rise to the issues of epistemology: </a:t>
            </a:r>
            <a:r>
              <a:rPr lang="en-US" dirty="0" smtClean="0"/>
              <a:t>how </a:t>
            </a:r>
            <a:r>
              <a:rPr lang="en-US" dirty="0"/>
              <a:t>do representations in the subject relate to the objects they are supposed to </a:t>
            </a:r>
            <a:r>
              <a:rPr lang="en-US" dirty="0" smtClean="0"/>
              <a:t>represent? </a:t>
            </a:r>
          </a:p>
          <a:p>
            <a:pPr lvl="1"/>
            <a:r>
              <a:rPr lang="en-US" dirty="0" smtClean="0"/>
              <a:t>Heidegger: The pre-reflective standpoint of readiness-to-hand is not epistemological but ontological: our </a:t>
            </a:r>
            <a:r>
              <a:rPr lang="en-US" i="1" dirty="0" smtClean="0"/>
              <a:t>being</a:t>
            </a:r>
            <a:r>
              <a:rPr lang="en-US" dirty="0" smtClean="0"/>
              <a:t> is at issue, not our knowing</a:t>
            </a:r>
            <a:endParaRPr lang="en-US" dirty="0"/>
          </a:p>
          <a:p>
            <a:r>
              <a:rPr lang="en-US" dirty="0" smtClean="0"/>
              <a:t>Kant </a:t>
            </a:r>
            <a:r>
              <a:rPr lang="en-US" dirty="0"/>
              <a:t>recognizes that this constitution of nature is the work of the knowing subject, </a:t>
            </a:r>
            <a:endParaRPr lang="en-US" dirty="0" smtClean="0"/>
          </a:p>
          <a:p>
            <a:pPr lvl="1"/>
            <a:r>
              <a:rPr lang="en-US" dirty="0" smtClean="0"/>
              <a:t>not an encounter with reality-in-itself, with Being</a:t>
            </a:r>
          </a:p>
          <a:p>
            <a:pPr lvl="1"/>
            <a:r>
              <a:rPr lang="en-US" dirty="0" smtClean="0"/>
              <a:t>Kant recognizes the ontological difference between Being and the beings or entities of the scientific perspective</a:t>
            </a:r>
          </a:p>
          <a:p>
            <a:pPr lvl="1"/>
            <a:r>
              <a:rPr lang="en-US" dirty="0" smtClean="0"/>
              <a:t>Kant stresses that “being is not a concept”</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25</a:t>
            </a:fld>
            <a:endParaRPr lang="en-US"/>
          </a:p>
        </p:txBody>
      </p:sp>
    </p:spTree>
    <p:extLst>
      <p:ext uri="{BB962C8B-B14F-4D97-AF65-F5344CB8AC3E}">
        <p14:creationId xmlns:p14="http://schemas.microsoft.com/office/powerpoint/2010/main" val="458804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Deductive relations between concepts</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dirty="0" err="1"/>
              <a:t>Strawson</a:t>
            </a:r>
            <a:r>
              <a:rPr lang="en-US" dirty="0"/>
              <a:t> experience means perception, logic, language as concerned with reference and conceptual </a:t>
            </a:r>
            <a:r>
              <a:rPr lang="en-US" dirty="0" smtClean="0"/>
              <a:t>schemes</a:t>
            </a:r>
          </a:p>
          <a:p>
            <a:pPr lvl="1"/>
            <a:r>
              <a:rPr lang="en-US" dirty="0" smtClean="0"/>
              <a:t>“Formal concepts” such as identity, existence, class, property, relation, individual, unity, totality</a:t>
            </a:r>
          </a:p>
          <a:p>
            <a:pPr lvl="1"/>
            <a:r>
              <a:rPr lang="en-US" dirty="0" smtClean="0"/>
              <a:t>Deductive relations belonging to formal logic can be established between these categories</a:t>
            </a:r>
          </a:p>
          <a:p>
            <a:pPr lvl="1"/>
            <a:r>
              <a:rPr lang="en-US" dirty="0" smtClean="0"/>
              <a:t>E.g., asserting that a certain individual has a certain property it follows that there exists something with that property</a:t>
            </a:r>
          </a:p>
        </p:txBody>
      </p:sp>
      <p:sp>
        <p:nvSpPr>
          <p:cNvPr id="4" name="Slide Number Placeholder 3"/>
          <p:cNvSpPr>
            <a:spLocks noGrp="1"/>
          </p:cNvSpPr>
          <p:nvPr>
            <p:ph type="sldNum" sz="quarter" idx="12"/>
          </p:nvPr>
        </p:nvSpPr>
        <p:spPr/>
        <p:txBody>
          <a:bodyPr/>
          <a:lstStyle/>
          <a:p>
            <a:fld id="{84D16466-A2F7-4F57-9E47-5AFBC076F5E2}" type="slidenum">
              <a:rPr lang="en-US" smtClean="0"/>
              <a:t>26</a:t>
            </a:fld>
            <a:endParaRPr lang="en-US"/>
          </a:p>
        </p:txBody>
      </p:sp>
    </p:spTree>
    <p:extLst>
      <p:ext uri="{BB962C8B-B14F-4D97-AF65-F5344CB8AC3E}">
        <p14:creationId xmlns:p14="http://schemas.microsoft.com/office/powerpoint/2010/main" val="1837083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concepts and intuition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Thus </a:t>
            </a:r>
            <a:r>
              <a:rPr lang="en-US" dirty="0" smtClean="0"/>
              <a:t>logical </a:t>
            </a:r>
            <a:r>
              <a:rPr lang="en-US" dirty="0"/>
              <a:t>relations and concepts, such as individual and </a:t>
            </a:r>
            <a:r>
              <a:rPr lang="en-US" dirty="0" smtClean="0"/>
              <a:t>property, </a:t>
            </a:r>
            <a:r>
              <a:rPr lang="en-US" dirty="0"/>
              <a:t>are </a:t>
            </a:r>
            <a:r>
              <a:rPr lang="en-US" i="1" dirty="0"/>
              <a:t>applied</a:t>
            </a:r>
            <a:r>
              <a:rPr lang="en-US" dirty="0"/>
              <a:t> or </a:t>
            </a:r>
            <a:r>
              <a:rPr lang="en-US" i="1" dirty="0"/>
              <a:t>exemplified</a:t>
            </a:r>
            <a:r>
              <a:rPr lang="en-US" dirty="0"/>
              <a:t> in empirical propositions</a:t>
            </a:r>
          </a:p>
          <a:p>
            <a:pPr lvl="1"/>
            <a:r>
              <a:rPr lang="en-US" dirty="0"/>
              <a:t>But we cannot deduce from these formal concepts what the empirical applications might be</a:t>
            </a:r>
          </a:p>
          <a:p>
            <a:pPr lvl="1"/>
            <a:r>
              <a:rPr lang="en-US" dirty="0" smtClean="0"/>
              <a:t>“There must be conditions, directly or indirectly related to what </a:t>
            </a:r>
            <a:r>
              <a:rPr lang="en-US" dirty="0"/>
              <a:t>Kant calls intuition (i.e., awareness of objects not themselves concepts) for any employment or exemplification of the formal concepts in non-logical statements</a:t>
            </a:r>
            <a:r>
              <a:rPr lang="en-US" dirty="0" smtClean="0"/>
              <a:t>. </a:t>
            </a:r>
          </a:p>
          <a:p>
            <a:pPr lvl="1"/>
            <a:r>
              <a:rPr lang="en-US" dirty="0" smtClean="0"/>
              <a:t>But these conditions are not limited in advance by the scope of our actual knowledge and experience.”</a:t>
            </a:r>
          </a:p>
          <a:p>
            <a:pPr lvl="2"/>
            <a:r>
              <a:rPr lang="en-US" dirty="0" smtClean="0"/>
              <a:t>i.e., they do not depend on how much we know</a:t>
            </a:r>
          </a:p>
          <a:p>
            <a:pPr lvl="2"/>
            <a:r>
              <a:rPr lang="en-US" dirty="0"/>
              <a:t>b</a:t>
            </a:r>
            <a:r>
              <a:rPr lang="en-US" dirty="0" smtClean="0"/>
              <a:t>ecause they precede or condition our actual knowledge</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27</a:t>
            </a:fld>
            <a:endParaRPr lang="en-US"/>
          </a:p>
        </p:txBody>
      </p:sp>
    </p:spTree>
    <p:extLst>
      <p:ext uri="{BB962C8B-B14F-4D97-AF65-F5344CB8AC3E}">
        <p14:creationId xmlns:p14="http://schemas.microsoft.com/office/powerpoint/2010/main" val="927749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r>
              <a:rPr lang="en-US" dirty="0" smtClean="0"/>
              <a:t>Kant’s logic is transcendental, not formal]</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Note that for </a:t>
            </a:r>
            <a:r>
              <a:rPr lang="en-US" dirty="0" err="1" smtClean="0"/>
              <a:t>Strawson</a:t>
            </a:r>
            <a:r>
              <a:rPr lang="en-US" dirty="0" smtClean="0"/>
              <a:t> the formal concepts are separate from the empirical intuitions</a:t>
            </a:r>
          </a:p>
          <a:p>
            <a:pPr lvl="1"/>
            <a:r>
              <a:rPr lang="en-US" dirty="0" smtClean="0"/>
              <a:t>He distinguishes the </a:t>
            </a:r>
            <a:r>
              <a:rPr lang="en-US" i="1" dirty="0" smtClean="0"/>
              <a:t>formal</a:t>
            </a:r>
            <a:r>
              <a:rPr lang="en-US" dirty="0" smtClean="0"/>
              <a:t> relations between the concepts and the </a:t>
            </a:r>
            <a:r>
              <a:rPr lang="en-US" i="1" dirty="0" smtClean="0"/>
              <a:t>exemplification</a:t>
            </a:r>
            <a:r>
              <a:rPr lang="en-US" dirty="0" smtClean="0"/>
              <a:t> of concepts in empirical experience</a:t>
            </a:r>
          </a:p>
          <a:p>
            <a:pPr lvl="1"/>
            <a:r>
              <a:rPr lang="en-US" dirty="0"/>
              <a:t>r</a:t>
            </a:r>
            <a:r>
              <a:rPr lang="en-US" dirty="0" smtClean="0"/>
              <a:t>ather than Kant’s </a:t>
            </a:r>
            <a:r>
              <a:rPr lang="en-US" i="1" dirty="0" smtClean="0"/>
              <a:t>shaping</a:t>
            </a:r>
            <a:r>
              <a:rPr lang="en-US" dirty="0" smtClean="0"/>
              <a:t> or </a:t>
            </a:r>
            <a:r>
              <a:rPr lang="en-US" i="1" dirty="0" smtClean="0"/>
              <a:t>constituting</a:t>
            </a:r>
            <a:r>
              <a:rPr lang="en-US" dirty="0" smtClean="0"/>
              <a:t> of that empirical experience through the </a:t>
            </a:r>
            <a:r>
              <a:rPr lang="en-US" i="1" dirty="0" smtClean="0"/>
              <a:t>a priori synthesis </a:t>
            </a:r>
            <a:r>
              <a:rPr lang="en-US" dirty="0" smtClean="0"/>
              <a:t>worked by the concepts, which Kant called “transcendental” logic</a:t>
            </a:r>
          </a:p>
          <a:p>
            <a:r>
              <a:rPr lang="en-US" dirty="0" smtClean="0"/>
              <a:t>He thus tries to separate a useable side of Kant from Kant’s unacceptable metaphysics</a:t>
            </a:r>
          </a:p>
          <a:p>
            <a:pPr lvl="1"/>
            <a:r>
              <a:rPr lang="en-US" dirty="0" smtClean="0"/>
              <a:t>i.e., Kant’s argument that since our </a:t>
            </a:r>
            <a:r>
              <a:rPr lang="en-US" i="1" dirty="0" smtClean="0"/>
              <a:t>a priori </a:t>
            </a:r>
            <a:r>
              <a:rPr lang="en-US" dirty="0" smtClean="0"/>
              <a:t>concepts </a:t>
            </a:r>
            <a:r>
              <a:rPr lang="en-US" i="1" dirty="0" smtClean="0"/>
              <a:t>constitute</a:t>
            </a:r>
            <a:r>
              <a:rPr lang="en-US" dirty="0" smtClean="0"/>
              <a:t> experience by ordering/synthesizing the data we receive from the world,</a:t>
            </a:r>
          </a:p>
          <a:p>
            <a:pPr lvl="1"/>
            <a:r>
              <a:rPr lang="en-US" dirty="0" smtClean="0"/>
              <a:t>And so we don’t know </a:t>
            </a:r>
            <a:r>
              <a:rPr lang="en-US" i="1" dirty="0" smtClean="0"/>
              <a:t>things in themselves</a:t>
            </a:r>
            <a:r>
              <a:rPr lang="en-US" dirty="0" smtClean="0"/>
              <a:t>, but only </a:t>
            </a:r>
            <a:r>
              <a:rPr lang="en-US" i="1" dirty="0" smtClean="0"/>
              <a:t>appearances for us</a:t>
            </a:r>
          </a:p>
        </p:txBody>
      </p:sp>
      <p:sp>
        <p:nvSpPr>
          <p:cNvPr id="4" name="Slide Number Placeholder 3"/>
          <p:cNvSpPr>
            <a:spLocks noGrp="1"/>
          </p:cNvSpPr>
          <p:nvPr>
            <p:ph type="sldNum" sz="quarter" idx="12"/>
          </p:nvPr>
        </p:nvSpPr>
        <p:spPr/>
        <p:txBody>
          <a:bodyPr/>
          <a:lstStyle/>
          <a:p>
            <a:fld id="{84D16466-A2F7-4F57-9E47-5AFBC076F5E2}" type="slidenum">
              <a:rPr lang="en-US" smtClean="0"/>
              <a:t>28</a:t>
            </a:fld>
            <a:endParaRPr lang="en-US"/>
          </a:p>
        </p:txBody>
      </p:sp>
    </p:spTree>
    <p:extLst>
      <p:ext uri="{BB962C8B-B14F-4D97-AF65-F5344CB8AC3E}">
        <p14:creationId xmlns:p14="http://schemas.microsoft.com/office/powerpoint/2010/main" val="32833448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Strawson</a:t>
            </a:r>
            <a:r>
              <a:rPr lang="en-US" dirty="0" smtClean="0"/>
              <a:t> revises Kant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Hence </a:t>
            </a:r>
            <a:r>
              <a:rPr lang="en-US" dirty="0" err="1"/>
              <a:t>Strawson</a:t>
            </a:r>
            <a:r>
              <a:rPr lang="en-US" dirty="0"/>
              <a:t> wants to revise Kant in accord with analytical procedures</a:t>
            </a:r>
          </a:p>
          <a:p>
            <a:pPr lvl="1"/>
            <a:r>
              <a:rPr lang="en-US" dirty="0"/>
              <a:t>while perhaps giving substance to analytical philosophy by connecting it to a systematic work of general philosophy</a:t>
            </a:r>
          </a:p>
          <a:p>
            <a:pPr lvl="1"/>
            <a:r>
              <a:rPr lang="en-US" dirty="0"/>
              <a:t>against the analytical tendency toward division and sub-division of philosophical </a:t>
            </a:r>
            <a:r>
              <a:rPr lang="en-US" dirty="0" smtClean="0"/>
              <a:t>areas</a:t>
            </a:r>
          </a:p>
          <a:p>
            <a:r>
              <a:rPr lang="en-US" dirty="0" err="1"/>
              <a:t>Strawson</a:t>
            </a:r>
            <a:r>
              <a:rPr lang="en-US" dirty="0"/>
              <a:t> finds in Kant an intermediary dimension between logic and pure perception</a:t>
            </a:r>
          </a:p>
          <a:p>
            <a:pPr lvl="1"/>
            <a:r>
              <a:rPr lang="en-US" dirty="0"/>
              <a:t>i.e., formal properties and conceptual schemes</a:t>
            </a:r>
          </a:p>
          <a:p>
            <a:r>
              <a:rPr lang="en-US" dirty="0"/>
              <a:t>This suggests a dissatisfaction with analytical philosophy in this regard</a:t>
            </a:r>
          </a:p>
          <a:p>
            <a:pPr lvl="1"/>
            <a:r>
              <a:rPr lang="en-US" dirty="0" smtClean="0"/>
              <a:t>the need to fill in </a:t>
            </a:r>
            <a:r>
              <a:rPr lang="en-US" dirty="0"/>
              <a:t>the space between logical formalism and pure sensation </a:t>
            </a: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29</a:t>
            </a:fld>
            <a:endParaRPr lang="en-US"/>
          </a:p>
        </p:txBody>
      </p:sp>
    </p:spTree>
    <p:extLst>
      <p:ext uri="{BB962C8B-B14F-4D97-AF65-F5344CB8AC3E}">
        <p14:creationId xmlns:p14="http://schemas.microsoft.com/office/powerpoint/2010/main" val="2704843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is both analytical and critical</a:t>
            </a:r>
            <a:endParaRPr lang="en-US" dirty="0"/>
          </a:p>
        </p:txBody>
      </p:sp>
      <p:sp>
        <p:nvSpPr>
          <p:cNvPr id="3" name="Content Placeholder 2"/>
          <p:cNvSpPr>
            <a:spLocks noGrp="1"/>
          </p:cNvSpPr>
          <p:nvPr>
            <p:ph idx="1"/>
          </p:nvPr>
        </p:nvSpPr>
        <p:spPr/>
        <p:txBody>
          <a:bodyPr>
            <a:normAutofit lnSpcReduction="10000"/>
          </a:bodyPr>
          <a:lstStyle/>
          <a:p>
            <a:r>
              <a:rPr lang="en-US" dirty="0" smtClean="0"/>
              <a:t>Both critique and analysis are modes of philosophizing</a:t>
            </a:r>
          </a:p>
          <a:p>
            <a:pPr lvl="1"/>
            <a:r>
              <a:rPr lang="en-US" dirty="0"/>
              <a:t>w</a:t>
            </a:r>
            <a:r>
              <a:rPr lang="en-US" dirty="0" smtClean="0"/>
              <a:t>hich can be found together in Kant’s work</a:t>
            </a:r>
          </a:p>
          <a:p>
            <a:pPr lvl="1"/>
            <a:r>
              <a:rPr lang="en-US" dirty="0" smtClean="0"/>
              <a:t>Kant wrote three “critiques”—synthetically interconnected</a:t>
            </a:r>
          </a:p>
          <a:p>
            <a:pPr lvl="2"/>
            <a:r>
              <a:rPr lang="en-US" dirty="0" smtClean="0"/>
              <a:t>Critique of Pure Reason</a:t>
            </a:r>
          </a:p>
          <a:p>
            <a:pPr lvl="2"/>
            <a:r>
              <a:rPr lang="en-US" dirty="0" smtClean="0"/>
              <a:t>Critique of Practical Reason</a:t>
            </a:r>
          </a:p>
          <a:p>
            <a:pPr lvl="2"/>
            <a:r>
              <a:rPr lang="en-US" dirty="0" smtClean="0"/>
              <a:t>Critique of Judgment</a:t>
            </a:r>
          </a:p>
          <a:p>
            <a:r>
              <a:rPr lang="en-US" dirty="0" smtClean="0"/>
              <a:t>But some approaches stress one aspect more than another</a:t>
            </a:r>
          </a:p>
          <a:p>
            <a:pPr lvl="1"/>
            <a:r>
              <a:rPr lang="en-US" dirty="0" smtClean="0"/>
              <a:t>Husserl is always concerned with how philosophy is possible, i.e., with critique</a:t>
            </a:r>
          </a:p>
          <a:p>
            <a:pPr lvl="1"/>
            <a:r>
              <a:rPr lang="en-US" dirty="0" smtClean="0"/>
              <a:t>Wittgenstein does both: analysis and critique</a:t>
            </a:r>
          </a:p>
        </p:txBody>
      </p:sp>
      <p:sp>
        <p:nvSpPr>
          <p:cNvPr id="4" name="Slide Number Placeholder 3"/>
          <p:cNvSpPr>
            <a:spLocks noGrp="1"/>
          </p:cNvSpPr>
          <p:nvPr>
            <p:ph type="sldNum" sz="quarter" idx="12"/>
          </p:nvPr>
        </p:nvSpPr>
        <p:spPr/>
        <p:txBody>
          <a:bodyPr/>
          <a:lstStyle/>
          <a:p>
            <a:fld id="{84D16466-A2F7-4F57-9E47-5AFBC076F5E2}" type="slidenum">
              <a:rPr lang="en-US" smtClean="0"/>
              <a:t>3</a:t>
            </a:fld>
            <a:endParaRPr lang="en-US"/>
          </a:p>
        </p:txBody>
      </p:sp>
    </p:spTree>
    <p:extLst>
      <p:ext uri="{BB962C8B-B14F-4D97-AF65-F5344CB8AC3E}">
        <p14:creationId xmlns:p14="http://schemas.microsoft.com/office/powerpoint/2010/main" val="47031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Interpretive violence</a:t>
            </a:r>
            <a:endParaRPr lang="en-US" dirty="0"/>
          </a:p>
        </p:txBody>
      </p:sp>
      <p:sp>
        <p:nvSpPr>
          <p:cNvPr id="3" name="Content Placeholder 2"/>
          <p:cNvSpPr>
            <a:spLocks noGrp="1"/>
          </p:cNvSpPr>
          <p:nvPr>
            <p:ph idx="1"/>
          </p:nvPr>
        </p:nvSpPr>
        <p:spPr/>
        <p:txBody>
          <a:bodyPr>
            <a:normAutofit/>
          </a:bodyPr>
          <a:lstStyle/>
          <a:p>
            <a:r>
              <a:rPr lang="en-US" dirty="0" smtClean="0"/>
              <a:t>Heidegger also changes Kant for his own purposes. </a:t>
            </a:r>
          </a:p>
          <a:p>
            <a:pPr lvl="1"/>
            <a:r>
              <a:rPr lang="en-US" dirty="0" smtClean="0"/>
              <a:t>Interpreting a philosophical text like that of Kant may involve an interpretive violence to bring out hidden implications</a:t>
            </a:r>
          </a:p>
          <a:p>
            <a:r>
              <a:rPr lang="en-US" dirty="0" smtClean="0"/>
              <a:t>“Certainly, in order to wring from what the words say, what it is they want to say, every interpretation must necessarily use violence. </a:t>
            </a:r>
          </a:p>
          <a:p>
            <a:pPr lvl="1"/>
            <a:r>
              <a:rPr lang="en-US" dirty="0" smtClean="0"/>
              <a:t>Such violence, however, cannot be roving arbitrariness. </a:t>
            </a:r>
          </a:p>
          <a:p>
            <a:pPr lvl="1"/>
            <a:r>
              <a:rPr lang="en-US" dirty="0" smtClean="0"/>
              <a:t>The power of an idea which shines forth must drive and guide the laying-out.” </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30</a:t>
            </a:fld>
            <a:endParaRPr lang="en-US"/>
          </a:p>
        </p:txBody>
      </p:sp>
    </p:spTree>
    <p:extLst>
      <p:ext uri="{BB962C8B-B14F-4D97-AF65-F5344CB8AC3E}">
        <p14:creationId xmlns:p14="http://schemas.microsoft.com/office/powerpoint/2010/main" val="913903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space for morality]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Both </a:t>
            </a:r>
            <a:r>
              <a:rPr lang="en-US" dirty="0" err="1" smtClean="0"/>
              <a:t>Strawson</a:t>
            </a:r>
            <a:r>
              <a:rPr lang="en-US" dirty="0" smtClean="0"/>
              <a:t> and Heidegger focus on the 1</a:t>
            </a:r>
            <a:r>
              <a:rPr lang="en-US" baseline="30000" dirty="0" smtClean="0"/>
              <a:t>st</a:t>
            </a:r>
            <a:r>
              <a:rPr lang="en-US" dirty="0" smtClean="0"/>
              <a:t> critique</a:t>
            </a:r>
          </a:p>
          <a:p>
            <a:pPr lvl="1"/>
            <a:r>
              <a:rPr lang="en-US" dirty="0" smtClean="0"/>
              <a:t>And ignore the next two</a:t>
            </a:r>
          </a:p>
          <a:p>
            <a:pPr lvl="1"/>
            <a:r>
              <a:rPr lang="en-US" dirty="0" smtClean="0"/>
              <a:t>But Kant is a systematic thinker: we can’t understand the 1</a:t>
            </a:r>
            <a:r>
              <a:rPr lang="en-US" baseline="30000" dirty="0" smtClean="0"/>
              <a:t>st</a:t>
            </a:r>
            <a:r>
              <a:rPr lang="en-US" dirty="0" smtClean="0"/>
              <a:t> critique in isolation</a:t>
            </a:r>
          </a:p>
          <a:p>
            <a:r>
              <a:rPr lang="en-US" dirty="0" smtClean="0"/>
              <a:t>Kant’s distinction between appearances and things-in-themselves in his 1</a:t>
            </a:r>
            <a:r>
              <a:rPr lang="en-US" baseline="30000" dirty="0" smtClean="0"/>
              <a:t>st</a:t>
            </a:r>
            <a:r>
              <a:rPr lang="en-US" dirty="0" smtClean="0"/>
              <a:t> Critique, the </a:t>
            </a:r>
            <a:r>
              <a:rPr lang="en-US" i="1" dirty="0" smtClean="0"/>
              <a:t>Critique of Pure Reason</a:t>
            </a:r>
            <a:r>
              <a:rPr lang="en-US" dirty="0" smtClean="0"/>
              <a:t>, is essential to his goal of opening up theoretical space for morality</a:t>
            </a:r>
          </a:p>
          <a:p>
            <a:pPr lvl="1"/>
            <a:r>
              <a:rPr lang="en-US" dirty="0" smtClean="0"/>
              <a:t>The causal laws of science, resting on </a:t>
            </a:r>
            <a:r>
              <a:rPr lang="en-US" i="1" dirty="0" smtClean="0"/>
              <a:t>a priori </a:t>
            </a:r>
            <a:r>
              <a:rPr lang="en-US" dirty="0" smtClean="0"/>
              <a:t>synthesis, apply to appearances</a:t>
            </a:r>
          </a:p>
          <a:p>
            <a:pPr lvl="1"/>
            <a:r>
              <a:rPr lang="en-US" dirty="0" smtClean="0"/>
              <a:t>And so reality, the thing in itself, is not necessarily governed by deterministic laws (It could be, but we don’t </a:t>
            </a:r>
            <a:r>
              <a:rPr lang="en-US" i="1" dirty="0" smtClean="0"/>
              <a:t>know</a:t>
            </a:r>
            <a:r>
              <a:rPr lang="en-US" dirty="0" smtClean="0"/>
              <a:t> this.)</a:t>
            </a:r>
          </a:p>
          <a:p>
            <a:r>
              <a:rPr lang="en-US" dirty="0" smtClean="0"/>
              <a:t>And so in our practical life, as opposed to our scientific endeavors, we are free to </a:t>
            </a:r>
            <a:r>
              <a:rPr lang="en-US" i="1" dirty="0" smtClean="0"/>
              <a:t>believe</a:t>
            </a:r>
            <a:r>
              <a:rPr lang="en-US" dirty="0" smtClean="0"/>
              <a:t> in our freedom.</a:t>
            </a:r>
          </a:p>
          <a:p>
            <a:pPr lvl="1"/>
            <a:r>
              <a:rPr lang="en-US" dirty="0" smtClean="0"/>
              <a:t>As developed in Kant’s 2</a:t>
            </a:r>
            <a:r>
              <a:rPr lang="en-US" baseline="30000" dirty="0" smtClean="0"/>
              <a:t>nd</a:t>
            </a:r>
            <a:r>
              <a:rPr lang="en-US" dirty="0" smtClean="0"/>
              <a:t> Critique: the</a:t>
            </a:r>
            <a:r>
              <a:rPr lang="en-US" i="1" dirty="0" smtClean="0"/>
              <a:t> Critique of Practical Reason</a:t>
            </a:r>
          </a:p>
        </p:txBody>
      </p:sp>
      <p:sp>
        <p:nvSpPr>
          <p:cNvPr id="4" name="Slide Number Placeholder 3"/>
          <p:cNvSpPr>
            <a:spLocks noGrp="1"/>
          </p:cNvSpPr>
          <p:nvPr>
            <p:ph type="sldNum" sz="quarter" idx="12"/>
          </p:nvPr>
        </p:nvSpPr>
        <p:spPr/>
        <p:txBody>
          <a:bodyPr/>
          <a:lstStyle/>
          <a:p>
            <a:fld id="{84D16466-A2F7-4F57-9E47-5AFBC076F5E2}" type="slidenum">
              <a:rPr lang="en-US" smtClean="0"/>
              <a:t>31</a:t>
            </a:fld>
            <a:endParaRPr lang="en-US"/>
          </a:p>
        </p:txBody>
      </p:sp>
    </p:spTree>
    <p:extLst>
      <p:ext uri="{BB962C8B-B14F-4D97-AF65-F5344CB8AC3E}">
        <p14:creationId xmlns:p14="http://schemas.microsoft.com/office/powerpoint/2010/main" val="23833296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[Productive and </a:t>
            </a:r>
            <a:r>
              <a:rPr lang="en-US" dirty="0" err="1" smtClean="0"/>
              <a:t>transmissive</a:t>
            </a:r>
            <a:r>
              <a:rPr lang="en-US" dirty="0" smtClean="0"/>
              <a:t> functions, again]</a:t>
            </a:r>
            <a:endParaRPr lang="en-US" dirty="0"/>
          </a:p>
        </p:txBody>
      </p:sp>
      <p:sp>
        <p:nvSpPr>
          <p:cNvPr id="3" name="Content Placeholder 2"/>
          <p:cNvSpPr>
            <a:spLocks noGrp="1"/>
          </p:cNvSpPr>
          <p:nvPr>
            <p:ph idx="1"/>
          </p:nvPr>
        </p:nvSpPr>
        <p:spPr/>
        <p:txBody>
          <a:bodyPr>
            <a:normAutofit/>
          </a:bodyPr>
          <a:lstStyle/>
          <a:p>
            <a:r>
              <a:rPr lang="en-US" dirty="0" smtClean="0"/>
              <a:t>Recall: William </a:t>
            </a:r>
            <a:r>
              <a:rPr lang="en-US" dirty="0"/>
              <a:t>James follows Kant: </a:t>
            </a:r>
          </a:p>
          <a:p>
            <a:pPr lvl="1"/>
            <a:r>
              <a:rPr lang="en-US" dirty="0"/>
              <a:t>deterministic categories or productive functions are not the only possible way of organizing experience</a:t>
            </a:r>
          </a:p>
          <a:p>
            <a:pPr lvl="1"/>
            <a:r>
              <a:rPr lang="en-US" dirty="0"/>
              <a:t>Experience can be interpreted differently (e.g., </a:t>
            </a:r>
            <a:r>
              <a:rPr lang="en-US" dirty="0" err="1"/>
              <a:t>transmissive</a:t>
            </a:r>
            <a:r>
              <a:rPr lang="en-US" dirty="0"/>
              <a:t> functions) </a:t>
            </a:r>
          </a:p>
          <a:p>
            <a:r>
              <a:rPr lang="en-US" dirty="0"/>
              <a:t>For Kant, purposive relations of </a:t>
            </a:r>
            <a:r>
              <a:rPr lang="en-US" dirty="0" smtClean="0"/>
              <a:t>part-to-whole can supplement </a:t>
            </a:r>
            <a:r>
              <a:rPr lang="en-US" dirty="0"/>
              <a:t>deterministic </a:t>
            </a:r>
            <a:r>
              <a:rPr lang="en-US" dirty="0" smtClean="0"/>
              <a:t>or mechanical explanations</a:t>
            </a:r>
          </a:p>
          <a:p>
            <a:pPr lvl="1"/>
            <a:r>
              <a:rPr lang="en-US" dirty="0" smtClean="0"/>
              <a:t>This is developed in Kant’s 3</a:t>
            </a:r>
            <a:r>
              <a:rPr lang="en-US" baseline="30000" dirty="0" smtClean="0"/>
              <a:t>rd</a:t>
            </a:r>
            <a:r>
              <a:rPr lang="en-US" dirty="0" smtClean="0"/>
              <a:t> Critique: the </a:t>
            </a:r>
            <a:r>
              <a:rPr lang="en-US" i="1" dirty="0" smtClean="0"/>
              <a:t>Critique of Judgment</a:t>
            </a:r>
          </a:p>
          <a:p>
            <a:pPr lvl="1"/>
            <a:r>
              <a:rPr lang="en-US" dirty="0" smtClean="0"/>
              <a:t>which focuses on organic relations and the experience of beauty</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32</a:t>
            </a:fld>
            <a:endParaRPr lang="en-US"/>
          </a:p>
        </p:txBody>
      </p:sp>
    </p:spTree>
    <p:extLst>
      <p:ext uri="{BB962C8B-B14F-4D97-AF65-F5344CB8AC3E}">
        <p14:creationId xmlns:p14="http://schemas.microsoft.com/office/powerpoint/2010/main" val="1689449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denies knowledge to make room for faith</a:t>
            </a:r>
            <a:endParaRPr lang="en-US" dirty="0"/>
          </a:p>
        </p:txBody>
      </p:sp>
      <p:sp>
        <p:nvSpPr>
          <p:cNvPr id="3" name="Content Placeholder 2"/>
          <p:cNvSpPr>
            <a:spLocks noGrp="1"/>
          </p:cNvSpPr>
          <p:nvPr>
            <p:ph idx="1"/>
          </p:nvPr>
        </p:nvSpPr>
        <p:spPr/>
        <p:txBody>
          <a:bodyPr/>
          <a:lstStyle/>
          <a:p>
            <a:r>
              <a:rPr lang="en-US" dirty="0"/>
              <a:t>Kant states his goal in the first </a:t>
            </a:r>
            <a:r>
              <a:rPr lang="en-US" i="1" dirty="0"/>
              <a:t>Critique</a:t>
            </a:r>
            <a:r>
              <a:rPr lang="en-US" dirty="0"/>
              <a:t>: </a:t>
            </a:r>
          </a:p>
          <a:p>
            <a:pPr lvl="1"/>
            <a:r>
              <a:rPr lang="en-US" dirty="0"/>
              <a:t>to deny knowledge in order to make room for faith</a:t>
            </a:r>
          </a:p>
          <a:p>
            <a:pPr lvl="1"/>
            <a:r>
              <a:rPr lang="en-US" dirty="0"/>
              <a:t>The first article of faith is belief in our freedom, and so in our sense of moral responsibility</a:t>
            </a:r>
          </a:p>
          <a:p>
            <a:r>
              <a:rPr lang="en-US" dirty="0"/>
              <a:t>Heidegger avoids any moral philosophy distinct from </a:t>
            </a:r>
            <a:r>
              <a:rPr lang="en-US" dirty="0" err="1"/>
              <a:t>Dasein’s</a:t>
            </a:r>
            <a:r>
              <a:rPr lang="en-US" dirty="0"/>
              <a:t> experience of Being</a:t>
            </a:r>
          </a:p>
          <a:p>
            <a:pPr lvl="1"/>
            <a:r>
              <a:rPr lang="en-US" dirty="0"/>
              <a:t>rejecting Kant’s distinction between “is” and “ought</a:t>
            </a:r>
            <a:r>
              <a:rPr lang="en-US" dirty="0" smtClean="0"/>
              <a:t>”</a:t>
            </a:r>
          </a:p>
          <a:p>
            <a:pPr lvl="1"/>
            <a:r>
              <a:rPr lang="en-US" dirty="0" smtClean="0"/>
              <a:t>i.e., between the things that are the objects of science, and the moral duties of practical reason</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33</a:t>
            </a:fld>
            <a:endParaRPr lang="en-US"/>
          </a:p>
        </p:txBody>
      </p:sp>
    </p:spTree>
    <p:extLst>
      <p:ext uri="{BB962C8B-B14F-4D97-AF65-F5344CB8AC3E}">
        <p14:creationId xmlns:p14="http://schemas.microsoft.com/office/powerpoint/2010/main" val="7533423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deviate from Kant’s greatest purpose</a:t>
            </a:r>
            <a:endParaRPr lang="en-US" dirty="0"/>
          </a:p>
        </p:txBody>
      </p:sp>
      <p:sp>
        <p:nvSpPr>
          <p:cNvPr id="3" name="Content Placeholder 2"/>
          <p:cNvSpPr>
            <a:spLocks noGrp="1"/>
          </p:cNvSpPr>
          <p:nvPr>
            <p:ph idx="1"/>
          </p:nvPr>
        </p:nvSpPr>
        <p:spPr/>
        <p:txBody>
          <a:bodyPr/>
          <a:lstStyle/>
          <a:p>
            <a:r>
              <a:rPr lang="en-US" dirty="0" smtClean="0"/>
              <a:t>Both </a:t>
            </a:r>
            <a:r>
              <a:rPr lang="en-US" dirty="0" err="1" smtClean="0"/>
              <a:t>Strawson</a:t>
            </a:r>
            <a:r>
              <a:rPr lang="en-US" dirty="0" smtClean="0"/>
              <a:t> and Heidegger look to the empiricist side of Kant</a:t>
            </a:r>
          </a:p>
          <a:p>
            <a:r>
              <a:rPr lang="en-US" dirty="0"/>
              <a:t>d</a:t>
            </a:r>
            <a:r>
              <a:rPr lang="en-US" dirty="0" smtClean="0"/>
              <a:t>eviating from what Kant regarded as the greatest purpose of the </a:t>
            </a:r>
            <a:r>
              <a:rPr lang="en-US" i="1" dirty="0" smtClean="0"/>
              <a:t>Critique of Pure Reason</a:t>
            </a:r>
            <a:r>
              <a:rPr lang="en-US" dirty="0" smtClean="0"/>
              <a:t>:</a:t>
            </a:r>
          </a:p>
          <a:p>
            <a:pPr lvl="1"/>
            <a:r>
              <a:rPr lang="en-US" dirty="0"/>
              <a:t>t</a:t>
            </a:r>
            <a:r>
              <a:rPr lang="en-US" dirty="0" smtClean="0"/>
              <a:t>o show the limits of pure reason through the transcendental dialectic</a:t>
            </a:r>
          </a:p>
          <a:p>
            <a:pPr lvl="1"/>
            <a:r>
              <a:rPr lang="en-US" dirty="0"/>
              <a:t>s</a:t>
            </a:r>
            <a:r>
              <a:rPr lang="en-US" dirty="0" smtClean="0"/>
              <a:t>o as to establish the possibility of moral practical reason</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34</a:t>
            </a:fld>
            <a:endParaRPr lang="en-US"/>
          </a:p>
        </p:txBody>
      </p:sp>
    </p:spTree>
    <p:extLst>
      <p:ext uri="{BB962C8B-B14F-4D97-AF65-F5344CB8AC3E}">
        <p14:creationId xmlns:p14="http://schemas.microsoft.com/office/powerpoint/2010/main" val="36722530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transcendental dialectic—in part]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(Partial) argument of the transcendental dialectic:</a:t>
            </a:r>
          </a:p>
          <a:p>
            <a:pPr lvl="1"/>
            <a:r>
              <a:rPr lang="en-US" dirty="0" smtClean="0"/>
              <a:t>Everything is either determined, or something is free</a:t>
            </a:r>
          </a:p>
          <a:p>
            <a:pPr lvl="1"/>
            <a:r>
              <a:rPr lang="en-US" dirty="0" smtClean="0"/>
              <a:t>But the assumption that everything is determined cannot be sustained</a:t>
            </a:r>
          </a:p>
          <a:p>
            <a:pPr lvl="1"/>
            <a:r>
              <a:rPr lang="en-US" dirty="0" smtClean="0"/>
              <a:t>Therefore something must be free</a:t>
            </a:r>
          </a:p>
          <a:p>
            <a:r>
              <a:rPr lang="en-US" dirty="0" smtClean="0"/>
              <a:t>In the explanation of some event, Z, it is necessary to refer to its cause, Y. </a:t>
            </a:r>
          </a:p>
          <a:p>
            <a:pPr lvl="1"/>
            <a:r>
              <a:rPr lang="en-US" dirty="0" smtClean="0"/>
              <a:t>But Y too must be caused, by X.</a:t>
            </a:r>
          </a:p>
          <a:p>
            <a:pPr lvl="1"/>
            <a:r>
              <a:rPr lang="en-US" dirty="0" smtClean="0"/>
              <a:t>X in turn must be caused by W, etc. </a:t>
            </a:r>
          </a:p>
          <a:p>
            <a:r>
              <a:rPr lang="en-US" dirty="0" smtClean="0"/>
              <a:t>Nothing can therefore be explained unless we assume that something is not caused, </a:t>
            </a:r>
          </a:p>
          <a:p>
            <a:pPr lvl="1"/>
            <a:r>
              <a:rPr lang="en-US" dirty="0" smtClean="0"/>
              <a:t>i.e., that freedom from the chain of causes is possible</a:t>
            </a:r>
          </a:p>
          <a:p>
            <a:pPr lvl="1"/>
            <a:r>
              <a:rPr lang="en-US" dirty="0" smtClean="0"/>
              <a:t>Reference to transcendental freedom is implicit in every scientific explanation that stops at some point in the regress of causes (as </a:t>
            </a:r>
            <a:r>
              <a:rPr lang="en-US" smtClean="0"/>
              <a:t>it inevitably must</a:t>
            </a:r>
            <a:r>
              <a:rPr lang="en-US" dirty="0" smtClean="0"/>
              <a:t>)</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35</a:t>
            </a:fld>
            <a:endParaRPr lang="en-US"/>
          </a:p>
        </p:txBody>
      </p:sp>
    </p:spTree>
    <p:extLst>
      <p:ext uri="{BB962C8B-B14F-4D97-AF65-F5344CB8AC3E}">
        <p14:creationId xmlns:p14="http://schemas.microsoft.com/office/powerpoint/2010/main" val="931570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Strawson</a:t>
            </a:r>
            <a:r>
              <a:rPr lang="en-US" dirty="0"/>
              <a:t> </a:t>
            </a:r>
            <a:r>
              <a:rPr lang="en-US" dirty="0" smtClean="0"/>
              <a:t>finds a contradiction in Kant</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Strawson</a:t>
            </a:r>
            <a:r>
              <a:rPr lang="en-US" dirty="0" smtClean="0"/>
              <a:t> argues that Kant’s account of the relation between the transcendental ego and time is contradictory</a:t>
            </a:r>
          </a:p>
          <a:p>
            <a:pPr lvl="1"/>
            <a:r>
              <a:rPr lang="en-US" dirty="0" smtClean="0"/>
              <a:t>For Kant, since time is an </a:t>
            </a:r>
            <a:r>
              <a:rPr lang="en-US" i="1" dirty="0" smtClean="0"/>
              <a:t>a priori </a:t>
            </a:r>
            <a:r>
              <a:rPr lang="en-US" dirty="0" smtClean="0"/>
              <a:t>form of experience, experiences in time are subjective appearances, not objective reality</a:t>
            </a:r>
          </a:p>
          <a:p>
            <a:pPr lvl="1"/>
            <a:r>
              <a:rPr lang="en-US" dirty="0" smtClean="0"/>
              <a:t>And so we are only aware of </a:t>
            </a:r>
            <a:r>
              <a:rPr lang="en-US" i="1" dirty="0" smtClean="0"/>
              <a:t>ourselves</a:t>
            </a:r>
            <a:r>
              <a:rPr lang="en-US" dirty="0" smtClean="0"/>
              <a:t> in time</a:t>
            </a:r>
          </a:p>
          <a:p>
            <a:pPr lvl="1"/>
            <a:r>
              <a:rPr lang="en-US" dirty="0" smtClean="0"/>
              <a:t>And therefore the self that we experience is an appearance, not reality</a:t>
            </a:r>
          </a:p>
          <a:p>
            <a:r>
              <a:rPr lang="en-US" dirty="0" smtClean="0"/>
              <a:t>And so we can ask: do we </a:t>
            </a:r>
            <a:r>
              <a:rPr lang="en-US" i="1" dirty="0" smtClean="0"/>
              <a:t>really</a:t>
            </a:r>
            <a:r>
              <a:rPr lang="en-US" dirty="0" smtClean="0"/>
              <a:t> appear to ourselves, </a:t>
            </a:r>
          </a:p>
          <a:p>
            <a:pPr lvl="1"/>
            <a:r>
              <a:rPr lang="en-US" dirty="0" smtClean="0"/>
              <a:t>or only appear to ourselves to appear to ourselves?</a:t>
            </a:r>
          </a:p>
          <a:p>
            <a:r>
              <a:rPr lang="en-US" dirty="0" smtClean="0">
                <a:sym typeface="Wingdings" panose="05000000000000000000" pitchFamily="2" charset="2"/>
              </a:rPr>
              <a:t></a:t>
            </a:r>
            <a:r>
              <a:rPr lang="en-US" dirty="0" smtClean="0"/>
              <a:t>“the bounds of intelligibility have been traversed, on any standard.”</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36</a:t>
            </a:fld>
            <a:endParaRPr lang="en-US"/>
          </a:p>
        </p:txBody>
      </p:sp>
    </p:spTree>
    <p:extLst>
      <p:ext uri="{BB962C8B-B14F-4D97-AF65-F5344CB8AC3E}">
        <p14:creationId xmlns:p14="http://schemas.microsoft.com/office/powerpoint/2010/main" val="4220562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non-history of the transcendental subject</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Strawson</a:t>
            </a:r>
            <a:r>
              <a:rPr lang="en-US" dirty="0" smtClean="0"/>
              <a:t> repeats this argument in a different manner:</a:t>
            </a:r>
          </a:p>
          <a:p>
            <a:pPr lvl="1"/>
            <a:r>
              <a:rPr lang="en-US" dirty="0" smtClean="0"/>
              <a:t>If the appearances of x appear </a:t>
            </a:r>
            <a:r>
              <a:rPr lang="en-US" dirty="0"/>
              <a:t>to x in </a:t>
            </a:r>
            <a:r>
              <a:rPr lang="en-US" dirty="0" smtClean="0"/>
              <a:t>time</a:t>
            </a:r>
          </a:p>
          <a:p>
            <a:pPr lvl="1"/>
            <a:r>
              <a:rPr lang="en-US" dirty="0"/>
              <a:t>t</a:t>
            </a:r>
            <a:r>
              <a:rPr lang="en-US" dirty="0" smtClean="0"/>
              <a:t>hey cannot be assigned to the “transcendental, supersensible subject” which has no history</a:t>
            </a:r>
          </a:p>
          <a:p>
            <a:pPr lvl="1"/>
            <a:r>
              <a:rPr lang="en-US" dirty="0" smtClean="0"/>
              <a:t>I.e., they cannot “be described as appearances to myself as I (</a:t>
            </a:r>
            <a:r>
              <a:rPr lang="en-US" dirty="0" err="1" smtClean="0"/>
              <a:t>supersensibly</a:t>
            </a:r>
            <a:r>
              <a:rPr lang="en-US" dirty="0" smtClean="0"/>
              <a:t>) am in myself”</a:t>
            </a:r>
          </a:p>
          <a:p>
            <a:r>
              <a:rPr lang="en-US" dirty="0" smtClean="0"/>
              <a:t>If, on the other hand, we say that “appear” for the transcendental subject </a:t>
            </a:r>
            <a:r>
              <a:rPr lang="en-US" dirty="0"/>
              <a:t>is not temporal </a:t>
            </a:r>
            <a:endParaRPr lang="en-US" dirty="0" smtClean="0"/>
          </a:p>
          <a:p>
            <a:pPr lvl="1"/>
            <a:r>
              <a:rPr lang="en-US" dirty="0" smtClean="0"/>
              <a:t>then it non-temporally appears to the transcendental subject</a:t>
            </a:r>
          </a:p>
          <a:p>
            <a:pPr lvl="1"/>
            <a:r>
              <a:rPr lang="en-US" dirty="0"/>
              <a:t>t</a:t>
            </a:r>
            <a:r>
              <a:rPr lang="en-US" dirty="0" smtClean="0"/>
              <a:t>hat it enjoys a series of temporally ordered states</a:t>
            </a:r>
          </a:p>
          <a:p>
            <a:pPr lvl="1"/>
            <a:r>
              <a:rPr lang="en-US" dirty="0" smtClean="0"/>
              <a:t>“The bounds of intelligibility are here traversed, on any standard.”</a:t>
            </a:r>
          </a:p>
          <a:p>
            <a:r>
              <a:rPr lang="en-US" dirty="0" smtClean="0"/>
              <a:t>“What has the non-history of the transcendental subject to do with us?”</a:t>
            </a:r>
            <a:br>
              <a:rPr lang="en-US" dirty="0" smtClean="0"/>
            </a:b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37</a:t>
            </a:fld>
            <a:endParaRPr lang="en-US"/>
          </a:p>
        </p:txBody>
      </p:sp>
    </p:spTree>
    <p:extLst>
      <p:ext uri="{BB962C8B-B14F-4D97-AF65-F5344CB8AC3E}">
        <p14:creationId xmlns:p14="http://schemas.microsoft.com/office/powerpoint/2010/main" val="33713074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[Transcendental and transcendent]</a:t>
            </a:r>
            <a:endParaRPr lang="en-US" dirty="0"/>
          </a:p>
        </p:txBody>
      </p:sp>
      <p:sp>
        <p:nvSpPr>
          <p:cNvPr id="3" name="Content Placeholder 2"/>
          <p:cNvSpPr>
            <a:spLocks noGrp="1"/>
          </p:cNvSpPr>
          <p:nvPr>
            <p:ph idx="1"/>
          </p:nvPr>
        </p:nvSpPr>
        <p:spPr/>
        <p:txBody>
          <a:bodyPr/>
          <a:lstStyle/>
          <a:p>
            <a:r>
              <a:rPr lang="en-US" dirty="0" err="1" smtClean="0"/>
              <a:t>Strawson</a:t>
            </a:r>
            <a:r>
              <a:rPr lang="en-US" dirty="0" smtClean="0"/>
              <a:t> takes Kant’s “transcendental ego” as a supersensible subject, outside of time</a:t>
            </a:r>
          </a:p>
          <a:p>
            <a:pPr lvl="1"/>
            <a:r>
              <a:rPr lang="en-US" dirty="0"/>
              <a:t>a</a:t>
            </a:r>
            <a:r>
              <a:rPr lang="en-US" dirty="0" smtClean="0"/>
              <a:t>nd then shows that it is contradictory to say that our experiences (i.e., those of the transcendental ego that we are) are in time</a:t>
            </a:r>
          </a:p>
          <a:p>
            <a:pPr lvl="1"/>
            <a:r>
              <a:rPr lang="en-US" dirty="0"/>
              <a:t>w</a:t>
            </a:r>
            <a:r>
              <a:rPr lang="en-US" dirty="0" smtClean="0"/>
              <a:t>hich is to say that the non-temporal ego is temporal</a:t>
            </a:r>
          </a:p>
          <a:p>
            <a:r>
              <a:rPr lang="en-US" dirty="0" smtClean="0"/>
              <a:t>But Kant’s “transcendental” ego, is not a “transcendent” ego</a:t>
            </a:r>
          </a:p>
          <a:p>
            <a:pPr lvl="1"/>
            <a:r>
              <a:rPr lang="en-US" dirty="0" smtClean="0"/>
              <a:t>“transcendental” refers to the grounds of the possibility of experience</a:t>
            </a:r>
          </a:p>
          <a:p>
            <a:pPr lvl="1"/>
            <a:r>
              <a:rPr lang="en-US" dirty="0" smtClean="0"/>
              <a:t>The thing in itself </a:t>
            </a:r>
            <a:r>
              <a:rPr lang="en-US" i="1" dirty="0" smtClean="0"/>
              <a:t>transcends</a:t>
            </a:r>
            <a:r>
              <a:rPr lang="en-US" dirty="0" smtClean="0"/>
              <a:t> these grounds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38</a:t>
            </a:fld>
            <a:endParaRPr lang="en-US"/>
          </a:p>
        </p:txBody>
      </p:sp>
    </p:spTree>
    <p:extLst>
      <p:ext uri="{BB962C8B-B14F-4D97-AF65-F5344CB8AC3E}">
        <p14:creationId xmlns:p14="http://schemas.microsoft.com/office/powerpoint/2010/main" val="31636618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transcendental ego]</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addition to the grounds of experience so far examined</a:t>
            </a:r>
          </a:p>
          <a:p>
            <a:pPr lvl="1"/>
            <a:r>
              <a:rPr lang="en-US" dirty="0"/>
              <a:t>s</a:t>
            </a:r>
            <a:r>
              <a:rPr lang="en-US" dirty="0" smtClean="0"/>
              <a:t>pace, time, and causality</a:t>
            </a:r>
          </a:p>
          <a:p>
            <a:r>
              <a:rPr lang="en-US" dirty="0"/>
              <a:t>t</a:t>
            </a:r>
            <a:r>
              <a:rPr lang="en-US" dirty="0" smtClean="0"/>
              <a:t>here is also the subject of these experiences, the “transcendental ego”—I (or “I think”) </a:t>
            </a:r>
          </a:p>
          <a:p>
            <a:pPr lvl="1"/>
            <a:r>
              <a:rPr lang="en-US" dirty="0" smtClean="0"/>
              <a:t>It is a necessary condition of possible experience that they are the experiences of the same subject, i.e., </a:t>
            </a:r>
            <a:r>
              <a:rPr lang="en-US" i="1" dirty="0" smtClean="0"/>
              <a:t>my</a:t>
            </a:r>
            <a:r>
              <a:rPr lang="en-US" dirty="0" smtClean="0"/>
              <a:t> experiences</a:t>
            </a:r>
          </a:p>
          <a:p>
            <a:pPr lvl="1"/>
            <a:r>
              <a:rPr lang="en-US" i="1" dirty="0" smtClean="0"/>
              <a:t>I </a:t>
            </a:r>
            <a:r>
              <a:rPr lang="en-US" dirty="0" smtClean="0"/>
              <a:t>see that the house remains stable, despite the fact that my way of perceiving it is constantly in motion</a:t>
            </a:r>
          </a:p>
          <a:p>
            <a:pPr lvl="1"/>
            <a:r>
              <a:rPr lang="en-US" dirty="0" smtClean="0"/>
              <a:t>The states of fluidity and frozenness are unified in </a:t>
            </a:r>
            <a:r>
              <a:rPr lang="en-US" i="1" dirty="0" smtClean="0"/>
              <a:t>my</a:t>
            </a:r>
            <a:r>
              <a:rPr lang="en-US" dirty="0" smtClean="0"/>
              <a:t> experience, and are not the experiences of two different subjects</a:t>
            </a:r>
          </a:p>
          <a:p>
            <a:r>
              <a:rPr lang="en-US" dirty="0" smtClean="0"/>
              <a:t>It is necessary to suppose, as the ground of all these experiences, a “transcendental unity of apperception,” an ego, a self</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39</a:t>
            </a:fld>
            <a:endParaRPr lang="en-US"/>
          </a:p>
        </p:txBody>
      </p:sp>
    </p:spTree>
    <p:extLst>
      <p:ext uri="{BB962C8B-B14F-4D97-AF65-F5344CB8AC3E}">
        <p14:creationId xmlns:p14="http://schemas.microsoft.com/office/powerpoint/2010/main" val="3849795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books on Kant</a:t>
            </a:r>
            <a:endParaRPr lang="en-US" dirty="0"/>
          </a:p>
        </p:txBody>
      </p:sp>
      <p:sp>
        <p:nvSpPr>
          <p:cNvPr id="3" name="Content Placeholder 2"/>
          <p:cNvSpPr>
            <a:spLocks noGrp="1"/>
          </p:cNvSpPr>
          <p:nvPr>
            <p:ph idx="1"/>
          </p:nvPr>
        </p:nvSpPr>
        <p:spPr/>
        <p:txBody>
          <a:bodyPr>
            <a:normAutofit lnSpcReduction="10000"/>
          </a:bodyPr>
          <a:lstStyle/>
          <a:p>
            <a:r>
              <a:rPr lang="en-US" dirty="0" smtClean="0"/>
              <a:t>Both </a:t>
            </a:r>
            <a:r>
              <a:rPr lang="en-US" dirty="0" err="1" smtClean="0"/>
              <a:t>Strawson</a:t>
            </a:r>
            <a:r>
              <a:rPr lang="en-US" dirty="0" smtClean="0"/>
              <a:t> and Heidegger wrote books on Kant</a:t>
            </a:r>
          </a:p>
          <a:p>
            <a:pPr lvl="1"/>
            <a:r>
              <a:rPr lang="en-US" dirty="0"/>
              <a:t>t</a:t>
            </a:r>
            <a:r>
              <a:rPr lang="en-US" dirty="0" smtClean="0"/>
              <a:t>he examination of which will bring out the different emphases:</a:t>
            </a:r>
          </a:p>
          <a:p>
            <a:pPr lvl="1"/>
            <a:r>
              <a:rPr lang="en-US" dirty="0" err="1" smtClean="0"/>
              <a:t>Strawson’s</a:t>
            </a:r>
            <a:r>
              <a:rPr lang="en-US" dirty="0" smtClean="0"/>
              <a:t> analysis and Heidegger’s critique</a:t>
            </a:r>
          </a:p>
          <a:p>
            <a:r>
              <a:rPr lang="en-US" dirty="0" smtClean="0"/>
              <a:t>Both wrote original works on ontology before their books on Kant</a:t>
            </a:r>
          </a:p>
          <a:p>
            <a:pPr lvl="1"/>
            <a:r>
              <a:rPr lang="en-US" dirty="0" smtClean="0"/>
              <a:t>Heidegger’s </a:t>
            </a:r>
            <a:r>
              <a:rPr lang="en-US" i="1" dirty="0" smtClean="0"/>
              <a:t>Being and Time</a:t>
            </a:r>
            <a:r>
              <a:rPr lang="en-US" dirty="0" smtClean="0"/>
              <a:t>: leading to interpretation: “to interpret the meaning of being is our task”</a:t>
            </a:r>
            <a:endParaRPr lang="en-US" i="1" dirty="0" smtClean="0"/>
          </a:p>
          <a:p>
            <a:pPr lvl="1"/>
            <a:r>
              <a:rPr lang="en-US" dirty="0" err="1" smtClean="0"/>
              <a:t>Strawson’s</a:t>
            </a:r>
            <a:r>
              <a:rPr lang="en-US" dirty="0" smtClean="0"/>
              <a:t> </a:t>
            </a:r>
            <a:r>
              <a:rPr lang="en-US" i="1" dirty="0" smtClean="0"/>
              <a:t>Individuals</a:t>
            </a:r>
            <a:r>
              <a:rPr lang="en-US" dirty="0" smtClean="0"/>
              <a:t>: leading to “descriptive metaphysics”: “Up to a point, the reliance upon a close examination of words is the best, and indeed the only sure, way in philosophy.”</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a:t>
            </a:fld>
            <a:endParaRPr lang="en-US"/>
          </a:p>
        </p:txBody>
      </p:sp>
    </p:spTree>
    <p:extLst>
      <p:ext uri="{BB962C8B-B14F-4D97-AF65-F5344CB8AC3E}">
        <p14:creationId xmlns:p14="http://schemas.microsoft.com/office/powerpoint/2010/main" val="20765292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real self is the personality]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But as a necessary condition of experience as </a:t>
            </a:r>
            <a:r>
              <a:rPr lang="en-US" i="1" dirty="0" smtClean="0"/>
              <a:t>my</a:t>
            </a:r>
            <a:r>
              <a:rPr lang="en-US" dirty="0" smtClean="0"/>
              <a:t> experience, </a:t>
            </a:r>
          </a:p>
          <a:p>
            <a:pPr lvl="1"/>
            <a:r>
              <a:rPr lang="en-US" dirty="0" smtClean="0"/>
              <a:t>this transcendental ego is </a:t>
            </a:r>
            <a:r>
              <a:rPr lang="en-US" u="sng" dirty="0" smtClean="0"/>
              <a:t>not</a:t>
            </a:r>
            <a:r>
              <a:rPr lang="en-US" dirty="0" smtClean="0"/>
              <a:t> a supersensible self outside of time</a:t>
            </a:r>
          </a:p>
          <a:p>
            <a:pPr lvl="1"/>
            <a:r>
              <a:rPr lang="en-US" dirty="0" smtClean="0"/>
              <a:t>It is an a priori condition of possible experiences</a:t>
            </a:r>
          </a:p>
          <a:p>
            <a:r>
              <a:rPr lang="en-US" dirty="0" smtClean="0"/>
              <a:t>It is not me as I really am in myself</a:t>
            </a:r>
          </a:p>
          <a:p>
            <a:pPr lvl="1"/>
            <a:r>
              <a:rPr lang="en-US" dirty="0" smtClean="0"/>
              <a:t>I do not </a:t>
            </a:r>
            <a:r>
              <a:rPr lang="en-US" i="1" dirty="0" smtClean="0"/>
              <a:t>know</a:t>
            </a:r>
            <a:r>
              <a:rPr lang="en-US" dirty="0" smtClean="0"/>
              <a:t> myself</a:t>
            </a:r>
          </a:p>
          <a:p>
            <a:pPr lvl="1"/>
            <a:r>
              <a:rPr lang="en-US" dirty="0"/>
              <a:t>f</a:t>
            </a:r>
            <a:r>
              <a:rPr lang="en-US" dirty="0" smtClean="0"/>
              <a:t>or then I would have to see myself as governed by causal laws, as are all objects of knowledge</a:t>
            </a:r>
          </a:p>
          <a:p>
            <a:pPr lvl="1"/>
            <a:r>
              <a:rPr lang="en-US" dirty="0" smtClean="0"/>
              <a:t>Since however the objects of knowledge are appearances</a:t>
            </a:r>
            <a:r>
              <a:rPr lang="en-US" dirty="0"/>
              <a:t> </a:t>
            </a:r>
            <a:r>
              <a:rPr lang="en-US" dirty="0" smtClean="0"/>
              <a:t>I can believe that I am a free being </a:t>
            </a:r>
          </a:p>
          <a:p>
            <a:r>
              <a:rPr lang="en-US" dirty="0" smtClean="0"/>
              <a:t>The free self is a </a:t>
            </a:r>
            <a:r>
              <a:rPr lang="en-US" i="1" dirty="0" smtClean="0"/>
              <a:t>postulate</a:t>
            </a:r>
            <a:r>
              <a:rPr lang="en-US" dirty="0" smtClean="0"/>
              <a:t> of moral experience, which Kant calls the </a:t>
            </a:r>
            <a:r>
              <a:rPr lang="en-US" i="1" dirty="0" smtClean="0"/>
              <a:t>personality </a:t>
            </a:r>
            <a:r>
              <a:rPr lang="en-US" dirty="0" smtClean="0"/>
              <a:t>(other postulates of morality: God and immortality)</a:t>
            </a:r>
          </a:p>
          <a:p>
            <a:pPr lvl="1"/>
            <a:r>
              <a:rPr lang="en-US" dirty="0" smtClean="0"/>
              <a:t>Kant’s argument for the existence of </a:t>
            </a:r>
            <a:r>
              <a:rPr lang="en-US" u="sng" dirty="0" smtClean="0"/>
              <a:t>a transcendent </a:t>
            </a:r>
            <a:r>
              <a:rPr lang="en-US" dirty="0" smtClean="0"/>
              <a:t>self is implicit in the following illustration:</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40</a:t>
            </a:fld>
            <a:endParaRPr lang="en-US"/>
          </a:p>
        </p:txBody>
      </p:sp>
    </p:spTree>
    <p:extLst>
      <p:ext uri="{BB962C8B-B14F-4D97-AF65-F5344CB8AC3E}">
        <p14:creationId xmlns:p14="http://schemas.microsoft.com/office/powerpoint/2010/main" val="31814298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[Morality and death]</a:t>
            </a:r>
            <a:endParaRPr lang="en-US" dirty="0"/>
          </a:p>
        </p:txBody>
      </p:sp>
      <p:sp>
        <p:nvSpPr>
          <p:cNvPr id="3" name="Content Placeholder 2"/>
          <p:cNvSpPr>
            <a:spLocks noGrp="1"/>
          </p:cNvSpPr>
          <p:nvPr>
            <p:ph idx="1"/>
          </p:nvPr>
        </p:nvSpPr>
        <p:spPr/>
        <p:txBody>
          <a:bodyPr/>
          <a:lstStyle/>
          <a:p>
            <a:r>
              <a:rPr lang="en-US" dirty="0" smtClean="0"/>
              <a:t>“Suppose </a:t>
            </a:r>
            <a:r>
              <a:rPr lang="en-US" dirty="0"/>
              <a:t>someone asserts of his lustful inclination that, when the desired object and the opportunity are present, it is quite irresistible to him; </a:t>
            </a:r>
            <a:endParaRPr lang="en-US" dirty="0" smtClean="0"/>
          </a:p>
          <a:p>
            <a:r>
              <a:rPr lang="en-US" dirty="0" smtClean="0"/>
              <a:t>ask </a:t>
            </a:r>
            <a:r>
              <a:rPr lang="en-US" dirty="0"/>
              <a:t>him whether, if a gallows were erected in front of the house where he finds this opportunity and he would be hanged on it immediately after gratifying his lust, he would not then control his inclination. </a:t>
            </a:r>
            <a:endParaRPr lang="en-US" dirty="0" smtClean="0"/>
          </a:p>
          <a:p>
            <a:r>
              <a:rPr lang="en-US" dirty="0" smtClean="0"/>
              <a:t>One </a:t>
            </a:r>
            <a:r>
              <a:rPr lang="en-US" dirty="0"/>
              <a:t>need not conjecture very long what he would reply</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41</a:t>
            </a:fld>
            <a:endParaRPr lang="en-US"/>
          </a:p>
        </p:txBody>
      </p:sp>
    </p:spTree>
    <p:extLst>
      <p:ext uri="{BB962C8B-B14F-4D97-AF65-F5344CB8AC3E}">
        <p14:creationId xmlns:p14="http://schemas.microsoft.com/office/powerpoint/2010/main" val="20822337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can control our desires—can’t we?]</a:t>
            </a:r>
            <a:endParaRPr lang="en-US" dirty="0"/>
          </a:p>
        </p:txBody>
      </p:sp>
      <p:sp>
        <p:nvSpPr>
          <p:cNvPr id="3" name="Content Placeholder 2"/>
          <p:cNvSpPr>
            <a:spLocks noGrp="1"/>
          </p:cNvSpPr>
          <p:nvPr>
            <p:ph idx="1"/>
          </p:nvPr>
        </p:nvSpPr>
        <p:spPr/>
        <p:txBody>
          <a:bodyPr/>
          <a:lstStyle/>
          <a:p>
            <a:r>
              <a:rPr lang="en-US" dirty="0" smtClean="0"/>
              <a:t>1) People often say that they cannot control their desires.</a:t>
            </a:r>
          </a:p>
          <a:p>
            <a:r>
              <a:rPr lang="en-US" dirty="0" smtClean="0"/>
              <a:t>2) The example seems to show that they can.</a:t>
            </a:r>
          </a:p>
          <a:p>
            <a:r>
              <a:rPr lang="en-US" dirty="0" smtClean="0"/>
              <a:t>3) But all this proves is that the desire for life is more powerful than the desire for sex. </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42</a:t>
            </a:fld>
            <a:endParaRPr lang="en-US"/>
          </a:p>
        </p:txBody>
      </p:sp>
    </p:spTree>
    <p:extLst>
      <p:ext uri="{BB962C8B-B14F-4D97-AF65-F5344CB8AC3E}">
        <p14:creationId xmlns:p14="http://schemas.microsoft.com/office/powerpoint/2010/main" val="24461788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[Recognizing freedom in morality]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a:t>
            </a:r>
            <a:r>
              <a:rPr lang="en-US" dirty="0"/>
              <a:t>ask him whether, if his prince demanded, on pain of the same immediate execution, that he give false testimony against an honorable man whom the prince would like to destroy under a plausible pretext, he would consider it possible to overcome his love of life, however great it may be. </a:t>
            </a:r>
            <a:endParaRPr lang="en-US" dirty="0" smtClean="0"/>
          </a:p>
          <a:p>
            <a:r>
              <a:rPr lang="en-US" dirty="0" smtClean="0"/>
              <a:t>He </a:t>
            </a:r>
            <a:r>
              <a:rPr lang="en-US" dirty="0"/>
              <a:t>would perhaps not venture to assert whether he would do it or not, but he must admit without hesitation that it would be possible for him. </a:t>
            </a:r>
            <a:endParaRPr lang="en-US" dirty="0" smtClean="0"/>
          </a:p>
          <a:p>
            <a:r>
              <a:rPr lang="en-US" dirty="0" smtClean="0"/>
              <a:t>He </a:t>
            </a:r>
            <a:r>
              <a:rPr lang="en-US" dirty="0"/>
              <a:t>judges, therefore, that he can do something because he is aware that he ought to do it and cognizes freedom within him, which, without the moral law, would have remained unknown to him</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43</a:t>
            </a:fld>
            <a:endParaRPr lang="en-US"/>
          </a:p>
        </p:txBody>
      </p:sp>
    </p:spTree>
    <p:extLst>
      <p:ext uri="{BB962C8B-B14F-4D97-AF65-F5344CB8AC3E}">
        <p14:creationId xmlns:p14="http://schemas.microsoft.com/office/powerpoint/2010/main" val="13145226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supersensible self]</a:t>
            </a:r>
            <a:endParaRPr lang="en-US" dirty="0"/>
          </a:p>
        </p:txBody>
      </p:sp>
      <p:sp>
        <p:nvSpPr>
          <p:cNvPr id="3" name="Content Placeholder 2"/>
          <p:cNvSpPr>
            <a:spLocks noGrp="1"/>
          </p:cNvSpPr>
          <p:nvPr>
            <p:ph idx="1"/>
          </p:nvPr>
        </p:nvSpPr>
        <p:spPr/>
        <p:txBody>
          <a:bodyPr/>
          <a:lstStyle/>
          <a:p>
            <a:r>
              <a:rPr lang="en-US" dirty="0" smtClean="0"/>
              <a:t>4) The example from </a:t>
            </a:r>
            <a:r>
              <a:rPr lang="en-US" i="1" dirty="0" smtClean="0"/>
              <a:t>moral</a:t>
            </a:r>
            <a:r>
              <a:rPr lang="en-US" dirty="0" smtClean="0"/>
              <a:t> experience shows that there is a more powerful desire than the desire for life </a:t>
            </a:r>
          </a:p>
          <a:p>
            <a:r>
              <a:rPr lang="en-US" dirty="0" smtClean="0"/>
              <a:t>5) The desire not to betray an honest human being. </a:t>
            </a:r>
          </a:p>
          <a:p>
            <a:r>
              <a:rPr lang="en-US" dirty="0" smtClean="0"/>
              <a:t>6) This experience shows that </a:t>
            </a:r>
            <a:r>
              <a:rPr lang="en-US" i="1" dirty="0" smtClean="0"/>
              <a:t>the moral personality </a:t>
            </a:r>
            <a:r>
              <a:rPr lang="en-US" dirty="0" smtClean="0"/>
              <a:t>is elevated above all forces affecting our sensuous human existence</a:t>
            </a:r>
          </a:p>
          <a:p>
            <a:pPr lvl="1"/>
            <a:r>
              <a:rPr lang="en-US" dirty="0" smtClean="0"/>
              <a:t>--i.e. the </a:t>
            </a:r>
            <a:r>
              <a:rPr lang="en-US" i="1" dirty="0" smtClean="0"/>
              <a:t>supersensible nature </a:t>
            </a:r>
            <a:r>
              <a:rPr lang="en-US" dirty="0" smtClean="0"/>
              <a:t>of the human personality</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44</a:t>
            </a:fld>
            <a:endParaRPr lang="en-US"/>
          </a:p>
        </p:txBody>
      </p:sp>
    </p:spTree>
    <p:extLst>
      <p:ext uri="{BB962C8B-B14F-4D97-AF65-F5344CB8AC3E}">
        <p14:creationId xmlns:p14="http://schemas.microsoft.com/office/powerpoint/2010/main" val="10361812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Transcendental Idealism and Empirical Realism</a:t>
            </a:r>
            <a:endParaRPr lang="en-US" dirty="0"/>
          </a:p>
        </p:txBody>
      </p:sp>
      <p:sp>
        <p:nvSpPr>
          <p:cNvPr id="3" name="Content Placeholder 2"/>
          <p:cNvSpPr>
            <a:spLocks noGrp="1"/>
          </p:cNvSpPr>
          <p:nvPr>
            <p:ph idx="1"/>
          </p:nvPr>
        </p:nvSpPr>
        <p:spPr/>
        <p:txBody>
          <a:bodyPr>
            <a:normAutofit/>
          </a:bodyPr>
          <a:lstStyle/>
          <a:p>
            <a:r>
              <a:rPr lang="en-US" dirty="0" err="1" smtClean="0"/>
              <a:t>Strawson</a:t>
            </a:r>
            <a:r>
              <a:rPr lang="en-US" dirty="0" smtClean="0"/>
              <a:t> rejects Kant’s transcendental ego as unknowable and irrelevant, </a:t>
            </a:r>
          </a:p>
          <a:p>
            <a:pPr lvl="1"/>
            <a:r>
              <a:rPr lang="en-US" dirty="0"/>
              <a:t>a</a:t>
            </a:r>
            <a:r>
              <a:rPr lang="en-US" dirty="0" smtClean="0"/>
              <a:t>long with the difference between appearance and reality</a:t>
            </a:r>
          </a:p>
          <a:p>
            <a:pPr lvl="1"/>
            <a:r>
              <a:rPr lang="en-US" dirty="0"/>
              <a:t>w</a:t>
            </a:r>
            <a:r>
              <a:rPr lang="en-US" dirty="0" smtClean="0"/>
              <a:t>hat Kant called “transcendental idealism” </a:t>
            </a:r>
          </a:p>
          <a:p>
            <a:r>
              <a:rPr lang="en-US" dirty="0" smtClean="0"/>
              <a:t>and argues that there is nothing beyond empirical knowledge and “empirical realism”</a:t>
            </a:r>
          </a:p>
          <a:p>
            <a:pPr lvl="1"/>
            <a:r>
              <a:rPr lang="en-US" dirty="0"/>
              <a:t>t</a:t>
            </a:r>
            <a:r>
              <a:rPr lang="en-US" dirty="0" smtClean="0"/>
              <a:t>hat there is no meaning or significance without the possibility of testing in experience</a:t>
            </a:r>
          </a:p>
        </p:txBody>
      </p:sp>
      <p:sp>
        <p:nvSpPr>
          <p:cNvPr id="4" name="Slide Number Placeholder 3"/>
          <p:cNvSpPr>
            <a:spLocks noGrp="1"/>
          </p:cNvSpPr>
          <p:nvPr>
            <p:ph type="sldNum" sz="quarter" idx="12"/>
          </p:nvPr>
        </p:nvSpPr>
        <p:spPr/>
        <p:txBody>
          <a:bodyPr/>
          <a:lstStyle/>
          <a:p>
            <a:fld id="{84D16466-A2F7-4F57-9E47-5AFBC076F5E2}" type="slidenum">
              <a:rPr lang="en-US" smtClean="0"/>
              <a:t>45</a:t>
            </a:fld>
            <a:endParaRPr lang="en-US"/>
          </a:p>
        </p:txBody>
      </p:sp>
    </p:spTree>
    <p:extLst>
      <p:ext uri="{BB962C8B-B14F-4D97-AF65-F5344CB8AC3E}">
        <p14:creationId xmlns:p14="http://schemas.microsoft.com/office/powerpoint/2010/main" val="15760553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persistent thing</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Strawson</a:t>
            </a:r>
            <a:r>
              <a:rPr lang="en-US" dirty="0" smtClean="0"/>
              <a:t> believes he can endorse Kant’s argument that </a:t>
            </a:r>
          </a:p>
          <a:p>
            <a:pPr lvl="1"/>
            <a:r>
              <a:rPr lang="en-US" dirty="0" smtClean="0"/>
              <a:t>there must be an objective temporal ordering </a:t>
            </a:r>
          </a:p>
          <a:p>
            <a:pPr lvl="1"/>
            <a:r>
              <a:rPr lang="en-US" dirty="0"/>
              <a:t>a</a:t>
            </a:r>
            <a:r>
              <a:rPr lang="en-US" dirty="0" smtClean="0"/>
              <a:t>s well as a subjective ordering of inner sensibility</a:t>
            </a:r>
          </a:p>
          <a:p>
            <a:r>
              <a:rPr lang="en-US" dirty="0" smtClean="0"/>
              <a:t>“I am conscious of my existence as determined in time. </a:t>
            </a:r>
          </a:p>
          <a:p>
            <a:pPr lvl="1"/>
            <a:r>
              <a:rPr lang="en-US" dirty="0" smtClean="0"/>
              <a:t>All time-determination presupposes something persistent in perception. </a:t>
            </a:r>
          </a:p>
          <a:p>
            <a:pPr lvl="1"/>
            <a:r>
              <a:rPr lang="en-US" dirty="0" smtClean="0"/>
              <a:t>This persistent thing, however, cannot be something in me, since my own existence in time can first be determined only through this persistent thing. </a:t>
            </a:r>
          </a:p>
          <a:p>
            <a:pPr lvl="1"/>
            <a:r>
              <a:rPr lang="en-US" dirty="0" smtClean="0"/>
              <a:t>Thus the perception of this persistent thing is possible only through a thing outside me and not through the mere representation of a thing outside me.”</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46</a:t>
            </a:fld>
            <a:endParaRPr lang="en-US"/>
          </a:p>
        </p:txBody>
      </p:sp>
    </p:spTree>
    <p:extLst>
      <p:ext uri="{BB962C8B-B14F-4D97-AF65-F5344CB8AC3E}">
        <p14:creationId xmlns:p14="http://schemas.microsoft.com/office/powerpoint/2010/main" val="1981909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Kant’s genius</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Strawson</a:t>
            </a:r>
            <a:r>
              <a:rPr lang="en-US" dirty="0" smtClean="0"/>
              <a:t> represents Kant’s “genius” in his distinguishing </a:t>
            </a:r>
          </a:p>
          <a:p>
            <a:pPr lvl="1"/>
            <a:r>
              <a:rPr lang="en-US" dirty="0" smtClean="0"/>
              <a:t>“between a temporal order of subjective perceptions</a:t>
            </a:r>
          </a:p>
          <a:p>
            <a:pPr lvl="1"/>
            <a:r>
              <a:rPr lang="en-US" dirty="0"/>
              <a:t>a</a:t>
            </a:r>
            <a:r>
              <a:rPr lang="en-US" dirty="0" smtClean="0"/>
              <a:t>nd an order and arrangement which objects of those perceptions independently possess—a unified and enduring framework of relations between constituents of an objective world.”</a:t>
            </a:r>
          </a:p>
          <a:p>
            <a:r>
              <a:rPr lang="en-US" dirty="0" smtClean="0"/>
              <a:t>This distinction is implicit in the concepts “under which the contents of experience are brought, </a:t>
            </a:r>
          </a:p>
          <a:p>
            <a:pPr lvl="1"/>
            <a:r>
              <a:rPr lang="en-US" dirty="0" smtClean="0"/>
              <a:t>since there is no question of perceiving, as it were, the pure framework itself. </a:t>
            </a:r>
          </a:p>
          <a:p>
            <a:r>
              <a:rPr lang="en-US" dirty="0" smtClean="0"/>
              <a:t>“These are very great and novel gains in epistemology, so great and so novel that, nearly two hundred years after thy were made, they have still not been fully absorbed into the philosophical consciousness.”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47</a:t>
            </a:fld>
            <a:endParaRPr lang="en-US"/>
          </a:p>
        </p:txBody>
      </p:sp>
    </p:spTree>
    <p:extLst>
      <p:ext uri="{BB962C8B-B14F-4D97-AF65-F5344CB8AC3E}">
        <p14:creationId xmlns:p14="http://schemas.microsoft.com/office/powerpoint/2010/main" val="8752396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Unifying the two trends in analytic philosophy via Kant</a:t>
            </a:r>
            <a:endParaRPr lang="en-US" dirty="0"/>
          </a:p>
        </p:txBody>
      </p:sp>
      <p:sp>
        <p:nvSpPr>
          <p:cNvPr id="3" name="Content Placeholder 2"/>
          <p:cNvSpPr>
            <a:spLocks noGrp="1"/>
          </p:cNvSpPr>
          <p:nvPr>
            <p:ph idx="1"/>
          </p:nvPr>
        </p:nvSpPr>
        <p:spPr/>
        <p:txBody>
          <a:bodyPr>
            <a:normAutofit lnSpcReduction="10000"/>
          </a:bodyPr>
          <a:lstStyle/>
          <a:p>
            <a:r>
              <a:rPr lang="en-US" dirty="0" smtClean="0"/>
              <a:t>Stocker: In this way the two main trends in analytic philosophy can be reconciled</a:t>
            </a:r>
          </a:p>
          <a:p>
            <a:pPr lvl="1"/>
            <a:r>
              <a:rPr lang="en-US" dirty="0" smtClean="0"/>
              <a:t>The analytic ordinary language philosophy of late Wittgenstein, Ryle, Austin, and </a:t>
            </a:r>
            <a:r>
              <a:rPr lang="en-US" dirty="0" err="1" smtClean="0"/>
              <a:t>Strawson</a:t>
            </a:r>
            <a:endParaRPr lang="en-US" dirty="0" smtClean="0"/>
          </a:p>
          <a:p>
            <a:pPr lvl="2"/>
            <a:r>
              <a:rPr lang="en-US" dirty="0"/>
              <a:t>c</a:t>
            </a:r>
            <a:r>
              <a:rPr lang="en-US" dirty="0" smtClean="0"/>
              <a:t>orresponding to the objective order in Kant</a:t>
            </a:r>
          </a:p>
          <a:p>
            <a:pPr lvl="1"/>
            <a:r>
              <a:rPr lang="en-US" dirty="0" smtClean="0"/>
              <a:t>And the analytic logical analysis in Russell, </a:t>
            </a:r>
            <a:r>
              <a:rPr lang="en-US" dirty="0" err="1" smtClean="0"/>
              <a:t>Carnap</a:t>
            </a:r>
            <a:r>
              <a:rPr lang="en-US" dirty="0" smtClean="0"/>
              <a:t>, and Quine</a:t>
            </a:r>
          </a:p>
          <a:p>
            <a:pPr lvl="2"/>
            <a:r>
              <a:rPr lang="en-US" dirty="0"/>
              <a:t>c</a:t>
            </a:r>
            <a:r>
              <a:rPr lang="en-US" dirty="0" smtClean="0"/>
              <a:t>orresponding to the subjective forms of ordering in Kant</a:t>
            </a:r>
          </a:p>
          <a:p>
            <a:r>
              <a:rPr lang="en-US" dirty="0" smtClean="0"/>
              <a:t>There may thus be compatibility between</a:t>
            </a:r>
          </a:p>
          <a:p>
            <a:pPr lvl="1"/>
            <a:r>
              <a:rPr lang="en-US" dirty="0"/>
              <a:t>l</a:t>
            </a:r>
            <a:r>
              <a:rPr lang="en-US" dirty="0" smtClean="0"/>
              <a:t>anguage in ordinary use</a:t>
            </a:r>
          </a:p>
          <a:p>
            <a:pPr lvl="1"/>
            <a:r>
              <a:rPr lang="en-US" dirty="0"/>
              <a:t>a</a:t>
            </a:r>
            <a:r>
              <a:rPr lang="en-US" dirty="0" smtClean="0"/>
              <a:t>nd language as reformed by logic</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48</a:t>
            </a:fld>
            <a:endParaRPr lang="en-US"/>
          </a:p>
        </p:txBody>
      </p:sp>
    </p:spTree>
    <p:extLst>
      <p:ext uri="{BB962C8B-B14F-4D97-AF65-F5344CB8AC3E}">
        <p14:creationId xmlns:p14="http://schemas.microsoft.com/office/powerpoint/2010/main" val="2190655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identifies idealism and realism]</a:t>
            </a:r>
            <a:endParaRPr lang="en-US" dirty="0"/>
          </a:p>
        </p:txBody>
      </p:sp>
      <p:sp>
        <p:nvSpPr>
          <p:cNvPr id="3" name="Content Placeholder 2"/>
          <p:cNvSpPr>
            <a:spLocks noGrp="1"/>
          </p:cNvSpPr>
          <p:nvPr>
            <p:ph idx="1"/>
          </p:nvPr>
        </p:nvSpPr>
        <p:spPr/>
        <p:txBody>
          <a:bodyPr>
            <a:normAutofit/>
          </a:bodyPr>
          <a:lstStyle/>
          <a:p>
            <a:r>
              <a:rPr lang="en-US" dirty="0" smtClean="0"/>
              <a:t>But Kant </a:t>
            </a:r>
            <a:r>
              <a:rPr lang="en-US" i="1" dirty="0" smtClean="0"/>
              <a:t>identifies</a:t>
            </a:r>
            <a:r>
              <a:rPr lang="en-US" dirty="0" smtClean="0"/>
              <a:t> “transcendental idealism” and “empirical realism” </a:t>
            </a:r>
          </a:p>
          <a:p>
            <a:pPr lvl="1"/>
            <a:r>
              <a:rPr lang="en-US" dirty="0" smtClean="0"/>
              <a:t>This seems contradictory to </a:t>
            </a:r>
            <a:r>
              <a:rPr lang="en-US" dirty="0" err="1" smtClean="0"/>
              <a:t>Strawson</a:t>
            </a:r>
            <a:r>
              <a:rPr lang="en-US" dirty="0" smtClean="0"/>
              <a:t>, who thinks it is necessary to reject transcendental idealism in order to affirm empirical realism</a:t>
            </a:r>
          </a:p>
          <a:p>
            <a:r>
              <a:rPr lang="en-US" dirty="0"/>
              <a:t>The notion that the category of space is a subjective form of experience</a:t>
            </a:r>
          </a:p>
          <a:p>
            <a:pPr lvl="1"/>
            <a:r>
              <a:rPr lang="en-US" dirty="0"/>
              <a:t>or a transcendental condition for experiencing</a:t>
            </a:r>
          </a:p>
          <a:p>
            <a:r>
              <a:rPr lang="en-US" dirty="0"/>
              <a:t>does not mean that the house that I perceive is not </a:t>
            </a:r>
            <a:r>
              <a:rPr lang="en-US" dirty="0" smtClean="0"/>
              <a:t>“objective”</a:t>
            </a:r>
            <a:endParaRPr lang="en-US" dirty="0"/>
          </a:p>
          <a:p>
            <a:endParaRPr lang="en-US" dirty="0" smtClean="0"/>
          </a:p>
        </p:txBody>
      </p:sp>
      <p:sp>
        <p:nvSpPr>
          <p:cNvPr id="4" name="Slide Number Placeholder 3"/>
          <p:cNvSpPr>
            <a:spLocks noGrp="1"/>
          </p:cNvSpPr>
          <p:nvPr>
            <p:ph type="sldNum" sz="quarter" idx="12"/>
          </p:nvPr>
        </p:nvSpPr>
        <p:spPr/>
        <p:txBody>
          <a:bodyPr/>
          <a:lstStyle/>
          <a:p>
            <a:fld id="{84D16466-A2F7-4F57-9E47-5AFBC076F5E2}" type="slidenum">
              <a:rPr lang="en-US" smtClean="0"/>
              <a:t>49</a:t>
            </a:fld>
            <a:endParaRPr lang="en-US"/>
          </a:p>
        </p:txBody>
      </p:sp>
    </p:spTree>
    <p:extLst>
      <p:ext uri="{BB962C8B-B14F-4D97-AF65-F5344CB8AC3E}">
        <p14:creationId xmlns:p14="http://schemas.microsoft.com/office/powerpoint/2010/main" val="350741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Overlooking what is closest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Heidegger too is concerned with language and the description of what there is</a:t>
            </a:r>
          </a:p>
          <a:p>
            <a:pPr lvl="1"/>
            <a:r>
              <a:rPr lang="en-US" dirty="0" smtClean="0"/>
              <a:t>“And this is because this average everydayness makes up what is </a:t>
            </a:r>
            <a:r>
              <a:rPr lang="en-US" dirty="0" err="1" smtClean="0"/>
              <a:t>ontically</a:t>
            </a:r>
            <a:r>
              <a:rPr lang="en-US" dirty="0" smtClean="0"/>
              <a:t> proximal for this entity, it has again and again been passed over in explicating </a:t>
            </a:r>
            <a:r>
              <a:rPr lang="en-US" dirty="0" err="1" smtClean="0"/>
              <a:t>Dasein</a:t>
            </a:r>
            <a:r>
              <a:rPr lang="en-US" dirty="0" smtClean="0"/>
              <a:t>. That which is </a:t>
            </a:r>
            <a:r>
              <a:rPr lang="en-US" dirty="0" err="1" smtClean="0"/>
              <a:t>ontically</a:t>
            </a:r>
            <a:r>
              <a:rPr lang="en-US" dirty="0" smtClean="0"/>
              <a:t> closest and well known, is ontologically the farthest and not known at all; and its ontological signification is constantly overlooked.”</a:t>
            </a:r>
          </a:p>
          <a:p>
            <a:r>
              <a:rPr lang="en-US" dirty="0" smtClean="0"/>
              <a:t>[Recall his distinction between present-at-hand and ready-to- hand</a:t>
            </a:r>
          </a:p>
          <a:p>
            <a:pPr lvl="1"/>
            <a:r>
              <a:rPr lang="en-US" dirty="0" smtClean="0"/>
              <a:t>What is </a:t>
            </a:r>
            <a:r>
              <a:rPr lang="en-US" i="1" dirty="0" err="1" smtClean="0"/>
              <a:t>Zuhanden</a:t>
            </a:r>
            <a:r>
              <a:rPr lang="en-US" dirty="0" smtClean="0"/>
              <a:t> (ready-to-hand), e.g., the hammer we are using, is closest to us in everyday life, but its ontological significance is overlooked, </a:t>
            </a:r>
          </a:p>
          <a:p>
            <a:pPr lvl="1"/>
            <a:r>
              <a:rPr lang="en-US" dirty="0" smtClean="0"/>
              <a:t>since we generally interpret or understand objects from the standpoint of what is </a:t>
            </a:r>
            <a:r>
              <a:rPr lang="en-US" i="1" dirty="0" err="1" smtClean="0"/>
              <a:t>Vorhanden</a:t>
            </a:r>
            <a:r>
              <a:rPr lang="en-US" dirty="0" smtClean="0"/>
              <a:t> (present-at-hand)]</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a:t>
            </a:fld>
            <a:endParaRPr lang="en-US"/>
          </a:p>
        </p:txBody>
      </p:sp>
    </p:spTree>
    <p:extLst>
      <p:ext uri="{BB962C8B-B14F-4D97-AF65-F5344CB8AC3E}">
        <p14:creationId xmlns:p14="http://schemas.microsoft.com/office/powerpoint/2010/main" val="17240178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it possible to experience a persisting thing?]</a:t>
            </a:r>
            <a:endParaRPr lang="en-US" dirty="0"/>
          </a:p>
        </p:txBody>
      </p:sp>
      <p:sp>
        <p:nvSpPr>
          <p:cNvPr id="3" name="Content Placeholder 2"/>
          <p:cNvSpPr>
            <a:spLocks noGrp="1"/>
          </p:cNvSpPr>
          <p:nvPr>
            <p:ph idx="1"/>
          </p:nvPr>
        </p:nvSpPr>
        <p:spPr/>
        <p:txBody>
          <a:bodyPr>
            <a:normAutofit fontScale="92500" lnSpcReduction="10000"/>
          </a:bodyPr>
          <a:lstStyle/>
          <a:p>
            <a:r>
              <a:rPr lang="en-US" dirty="0"/>
              <a:t>Let us go back to the perception of freezing water and the perception of a house</a:t>
            </a:r>
          </a:p>
          <a:p>
            <a:pPr lvl="1"/>
            <a:r>
              <a:rPr lang="en-US" dirty="0"/>
              <a:t>Kant is arguing for the </a:t>
            </a:r>
            <a:r>
              <a:rPr lang="en-US" i="1" dirty="0"/>
              <a:t>objectivity</a:t>
            </a:r>
            <a:r>
              <a:rPr lang="en-US" dirty="0"/>
              <a:t> of our experience</a:t>
            </a:r>
          </a:p>
          <a:p>
            <a:r>
              <a:rPr lang="en-US" dirty="0"/>
              <a:t>on the basis of </a:t>
            </a:r>
          </a:p>
          <a:p>
            <a:pPr lvl="1"/>
            <a:r>
              <a:rPr lang="en-US" dirty="0"/>
              <a:t>a reality outside of us, </a:t>
            </a:r>
            <a:r>
              <a:rPr lang="en-US" dirty="0" smtClean="0"/>
              <a:t>the being </a:t>
            </a:r>
            <a:r>
              <a:rPr lang="en-US" dirty="0"/>
              <a:t>in itself</a:t>
            </a:r>
          </a:p>
          <a:p>
            <a:pPr lvl="1"/>
            <a:r>
              <a:rPr lang="en-US" dirty="0"/>
              <a:t>and subjective forms of experiencing or inner “representations</a:t>
            </a:r>
            <a:r>
              <a:rPr lang="en-US" dirty="0" smtClean="0"/>
              <a:t>”</a:t>
            </a:r>
          </a:p>
          <a:p>
            <a:r>
              <a:rPr lang="en-US" dirty="0" smtClean="0"/>
              <a:t>The external reality affects the subject through sensibility</a:t>
            </a:r>
          </a:p>
          <a:p>
            <a:pPr lvl="1"/>
            <a:r>
              <a:rPr lang="en-US" dirty="0" smtClean="0"/>
              <a:t>But raw sensibility is a chaos of impressions</a:t>
            </a:r>
          </a:p>
          <a:p>
            <a:r>
              <a:rPr lang="en-US" dirty="0" smtClean="0"/>
              <a:t>How then is it possible for me to experience a persisting thing, an object in space?</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50</a:t>
            </a:fld>
            <a:endParaRPr lang="en-US"/>
          </a:p>
        </p:txBody>
      </p:sp>
    </p:spTree>
    <p:extLst>
      <p:ext uri="{BB962C8B-B14F-4D97-AF65-F5344CB8AC3E}">
        <p14:creationId xmlns:p14="http://schemas.microsoft.com/office/powerpoint/2010/main" val="16193480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err="1" smtClean="0"/>
              <a:t>Lockean</a:t>
            </a:r>
            <a:r>
              <a:rPr lang="en-US" dirty="0" smtClean="0"/>
              <a:t> starting point for Kant]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Kant takes as the starting point of his theory of knowledge the position of Locke, </a:t>
            </a:r>
          </a:p>
          <a:p>
            <a:pPr lvl="1"/>
            <a:r>
              <a:rPr lang="en-US" dirty="0"/>
              <a:t>t</a:t>
            </a:r>
            <a:r>
              <a:rPr lang="en-US" dirty="0" smtClean="0"/>
              <a:t>hat experience is based on sensory inputs coming from the outside world</a:t>
            </a:r>
          </a:p>
          <a:p>
            <a:pPr lvl="1"/>
            <a:r>
              <a:rPr lang="en-US" dirty="0"/>
              <a:t>i</a:t>
            </a:r>
            <a:r>
              <a:rPr lang="en-US" dirty="0" smtClean="0"/>
              <a:t>nteracting with the visual system and the brain</a:t>
            </a:r>
          </a:p>
          <a:p>
            <a:r>
              <a:rPr lang="en-US" dirty="0" smtClean="0"/>
              <a:t>We directly see neither the external object nor the brain activity that underlies our perceiving</a:t>
            </a:r>
          </a:p>
          <a:p>
            <a:pPr lvl="1"/>
            <a:r>
              <a:rPr lang="en-US" dirty="0"/>
              <a:t>b</a:t>
            </a:r>
            <a:r>
              <a:rPr lang="en-US" dirty="0" smtClean="0"/>
              <a:t>ut the image or representation that </a:t>
            </a:r>
            <a:r>
              <a:rPr lang="en-US" i="1" dirty="0" smtClean="0"/>
              <a:t>correlates with </a:t>
            </a:r>
            <a:r>
              <a:rPr lang="en-US" dirty="0" smtClean="0"/>
              <a:t>the external material object and the activities of the organism</a:t>
            </a:r>
          </a:p>
          <a:p>
            <a:r>
              <a:rPr lang="en-US" dirty="0" smtClean="0"/>
              <a:t>But correlation is not causation:</a:t>
            </a:r>
          </a:p>
          <a:p>
            <a:pPr lvl="1"/>
            <a:r>
              <a:rPr lang="en-US" dirty="0" smtClean="0"/>
              <a:t>Brain activity and external material thing are configurations of atoms</a:t>
            </a:r>
          </a:p>
          <a:p>
            <a:pPr lvl="1"/>
            <a:r>
              <a:rPr lang="en-US" dirty="0" smtClean="0"/>
              <a:t>But the image or representation that I perceive is qualitatively different, a non-material or ideal entity </a:t>
            </a:r>
          </a:p>
          <a:p>
            <a:pPr lvl="1"/>
            <a:r>
              <a:rPr lang="en-US" dirty="0" smtClean="0"/>
              <a:t>And so the first cannot cause the second, but only occasion it</a:t>
            </a:r>
          </a:p>
        </p:txBody>
      </p:sp>
      <p:sp>
        <p:nvSpPr>
          <p:cNvPr id="4" name="Slide Number Placeholder 3"/>
          <p:cNvSpPr>
            <a:spLocks noGrp="1"/>
          </p:cNvSpPr>
          <p:nvPr>
            <p:ph type="sldNum" sz="quarter" idx="12"/>
          </p:nvPr>
        </p:nvSpPr>
        <p:spPr/>
        <p:txBody>
          <a:bodyPr/>
          <a:lstStyle/>
          <a:p>
            <a:fld id="{84D16466-A2F7-4F57-9E47-5AFBC076F5E2}" type="slidenum">
              <a:rPr lang="en-US" smtClean="0"/>
              <a:t>51</a:t>
            </a:fld>
            <a:endParaRPr lang="en-US"/>
          </a:p>
        </p:txBody>
      </p:sp>
    </p:spTree>
    <p:extLst>
      <p:ext uri="{BB962C8B-B14F-4D97-AF65-F5344CB8AC3E}">
        <p14:creationId xmlns:p14="http://schemas.microsoft.com/office/powerpoint/2010/main" val="33563992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think we see]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And so, when </a:t>
            </a:r>
            <a:r>
              <a:rPr lang="en-US" dirty="0"/>
              <a:t>we </a:t>
            </a:r>
            <a:r>
              <a:rPr lang="en-US" i="1" dirty="0"/>
              <a:t>think</a:t>
            </a:r>
            <a:r>
              <a:rPr lang="en-US" dirty="0"/>
              <a:t> we see objects outside of ourselves, what we </a:t>
            </a:r>
            <a:r>
              <a:rPr lang="en-US" i="1" dirty="0"/>
              <a:t>really</a:t>
            </a:r>
            <a:r>
              <a:rPr lang="en-US" dirty="0"/>
              <a:t> see are only internal </a:t>
            </a:r>
            <a:r>
              <a:rPr lang="en-US" dirty="0" smtClean="0"/>
              <a:t>representations</a:t>
            </a:r>
          </a:p>
          <a:p>
            <a:pPr lvl="1"/>
            <a:r>
              <a:rPr lang="en-US" dirty="0"/>
              <a:t>w</a:t>
            </a:r>
            <a:r>
              <a:rPr lang="en-US" dirty="0" smtClean="0"/>
              <a:t>hich we normally take to be objective </a:t>
            </a:r>
          </a:p>
          <a:p>
            <a:pPr lvl="1"/>
            <a:r>
              <a:rPr lang="en-US" dirty="0" smtClean="0"/>
              <a:t>The objectivity of experience must be the result of the inner representations </a:t>
            </a:r>
          </a:p>
          <a:p>
            <a:r>
              <a:rPr lang="en-US" dirty="0" smtClean="0"/>
              <a:t>Hence when we (think we) see objects outside of ourselves, it is because </a:t>
            </a:r>
          </a:p>
          <a:p>
            <a:pPr lvl="1"/>
            <a:r>
              <a:rPr lang="en-US" i="1" dirty="0" smtClean="0"/>
              <a:t>we ourselves objectify</a:t>
            </a:r>
            <a:r>
              <a:rPr lang="en-US" dirty="0" smtClean="0"/>
              <a:t> our subjective experiences</a:t>
            </a:r>
          </a:p>
          <a:p>
            <a:r>
              <a:rPr lang="en-US" dirty="0" smtClean="0"/>
              <a:t>Berkeley: But we don’t experience ourselves doing that</a:t>
            </a:r>
          </a:p>
          <a:p>
            <a:pPr lvl="1"/>
            <a:r>
              <a:rPr lang="en-US" dirty="0" smtClean="0"/>
              <a:t>And so it must be God provides the stable objects in our experience</a:t>
            </a:r>
          </a:p>
          <a:p>
            <a:pPr marL="0" indent="0">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52</a:t>
            </a:fld>
            <a:endParaRPr lang="en-US"/>
          </a:p>
        </p:txBody>
      </p:sp>
    </p:spTree>
    <p:extLst>
      <p:ext uri="{BB962C8B-B14F-4D97-AF65-F5344CB8AC3E}">
        <p14:creationId xmlns:p14="http://schemas.microsoft.com/office/powerpoint/2010/main" val="9905507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Copernican revolution]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Kant proposes that instead of seeing the process as one going from object </a:t>
            </a:r>
            <a:r>
              <a:rPr lang="en-US" dirty="0" smtClean="0">
                <a:sym typeface="Wingdings" panose="05000000000000000000" pitchFamily="2" charset="2"/>
              </a:rPr>
              <a:t></a:t>
            </a:r>
            <a:r>
              <a:rPr lang="en-US" dirty="0" smtClean="0"/>
              <a:t> subject</a:t>
            </a:r>
          </a:p>
          <a:p>
            <a:pPr lvl="1"/>
            <a:r>
              <a:rPr lang="en-US" dirty="0"/>
              <a:t>w</a:t>
            </a:r>
            <a:r>
              <a:rPr lang="en-US" dirty="0" smtClean="0"/>
              <a:t>e recognize the activity of the subject, and go from subject </a:t>
            </a:r>
            <a:r>
              <a:rPr lang="en-US" dirty="0" smtClean="0">
                <a:sym typeface="Wingdings" panose="05000000000000000000" pitchFamily="2" charset="2"/>
              </a:rPr>
              <a:t></a:t>
            </a:r>
            <a:r>
              <a:rPr lang="en-US" dirty="0" smtClean="0"/>
              <a:t> object</a:t>
            </a:r>
          </a:p>
          <a:p>
            <a:r>
              <a:rPr lang="en-US" dirty="0" smtClean="0"/>
              <a:t>This is the lesson of the Copernican revolution in science: </a:t>
            </a:r>
          </a:p>
          <a:p>
            <a:pPr lvl="1"/>
            <a:r>
              <a:rPr lang="en-US" dirty="0" smtClean="0"/>
              <a:t>we perceive the sun coming up in the morning because our perceiving activity itself is in motion</a:t>
            </a:r>
          </a:p>
          <a:p>
            <a:r>
              <a:rPr lang="en-US" dirty="0" smtClean="0"/>
              <a:t>When we recognize that we ourselves are in motion we can comprehend how the </a:t>
            </a:r>
            <a:r>
              <a:rPr lang="en-US" i="1" dirty="0" smtClean="0"/>
              <a:t>appearance</a:t>
            </a:r>
            <a:r>
              <a:rPr lang="en-US" dirty="0" smtClean="0"/>
              <a:t> of the sun going around the earth is constituted</a:t>
            </a:r>
          </a:p>
          <a:p>
            <a:pPr lvl="1"/>
            <a:r>
              <a:rPr lang="en-US" dirty="0" smtClean="0"/>
              <a:t>1) through our own activity producing the appearance for us </a:t>
            </a:r>
          </a:p>
          <a:p>
            <a:pPr lvl="1"/>
            <a:r>
              <a:rPr lang="en-US" dirty="0" smtClean="0"/>
              <a:t>2) from out of the impressions generated by the reality in itself</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53</a:t>
            </a:fld>
            <a:endParaRPr lang="en-US"/>
          </a:p>
        </p:txBody>
      </p:sp>
    </p:spTree>
    <p:extLst>
      <p:ext uri="{BB962C8B-B14F-4D97-AF65-F5344CB8AC3E}">
        <p14:creationId xmlns:p14="http://schemas.microsoft.com/office/powerpoint/2010/main" val="9040957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perceive a persisting thing]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Kant reasons that we </a:t>
            </a:r>
            <a:r>
              <a:rPr lang="en-US" dirty="0"/>
              <a:t>don’t directly encounter the sensory inputs themselves, as Locke thought</a:t>
            </a:r>
          </a:p>
          <a:p>
            <a:pPr lvl="1"/>
            <a:r>
              <a:rPr lang="en-US" dirty="0"/>
              <a:t>If we did our experience would be chaotic</a:t>
            </a:r>
          </a:p>
          <a:p>
            <a:pPr lvl="1"/>
            <a:r>
              <a:rPr lang="en-US" dirty="0"/>
              <a:t>We would be seeing the house as moving from left to right, top to bottom, etc.</a:t>
            </a:r>
          </a:p>
          <a:p>
            <a:r>
              <a:rPr lang="en-US" dirty="0"/>
              <a:t>But </a:t>
            </a:r>
            <a:r>
              <a:rPr lang="en-US" dirty="0" smtClean="0"/>
              <a:t>instead, while </a:t>
            </a:r>
            <a:r>
              <a:rPr lang="en-US" dirty="0"/>
              <a:t>having the </a:t>
            </a:r>
            <a:r>
              <a:rPr lang="en-US" dirty="0" smtClean="0"/>
              <a:t>distinct awareness </a:t>
            </a:r>
            <a:r>
              <a:rPr lang="en-US" dirty="0"/>
              <a:t>that we ourselves are </a:t>
            </a:r>
            <a:r>
              <a:rPr lang="en-US" dirty="0" smtClean="0"/>
              <a:t>moving (perhaps walking by the house)</a:t>
            </a:r>
          </a:p>
          <a:p>
            <a:pPr lvl="1"/>
            <a:r>
              <a:rPr lang="en-US" dirty="0"/>
              <a:t>we </a:t>
            </a:r>
            <a:r>
              <a:rPr lang="en-US" i="1" dirty="0"/>
              <a:t>see</a:t>
            </a:r>
            <a:r>
              <a:rPr lang="en-US" dirty="0"/>
              <a:t> an unmoving </a:t>
            </a:r>
            <a:r>
              <a:rPr lang="en-US" dirty="0" smtClean="0"/>
              <a:t>house</a:t>
            </a:r>
            <a:r>
              <a:rPr lang="en-US" dirty="0"/>
              <a:t>!</a:t>
            </a:r>
          </a:p>
          <a:p>
            <a:r>
              <a:rPr lang="en-US" dirty="0" smtClean="0"/>
              <a:t>The unified perception of water freezing is even more complex</a:t>
            </a:r>
          </a:p>
          <a:p>
            <a:pPr lvl="1"/>
            <a:r>
              <a:rPr lang="en-US" dirty="0" smtClean="0"/>
              <a:t>A persisting, </a:t>
            </a:r>
            <a:r>
              <a:rPr lang="en-US" i="1" dirty="0" smtClean="0"/>
              <a:t>changing</a:t>
            </a:r>
            <a:r>
              <a:rPr lang="en-US" dirty="0" smtClean="0"/>
              <a:t> thing, is perceived</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54</a:t>
            </a:fld>
            <a:endParaRPr lang="en-US"/>
          </a:p>
        </p:txBody>
      </p:sp>
    </p:spTree>
    <p:extLst>
      <p:ext uri="{BB962C8B-B14F-4D97-AF65-F5344CB8AC3E}">
        <p14:creationId xmlns:p14="http://schemas.microsoft.com/office/powerpoint/2010/main" val="11475679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[Unifying the manifold of sensibility: how is it possible?]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Q: How is it possible on the basis of external inputs, this chaotic “manifold of sensibility,” </a:t>
            </a:r>
          </a:p>
          <a:p>
            <a:pPr lvl="1"/>
            <a:r>
              <a:rPr lang="en-US" dirty="0" smtClean="0"/>
              <a:t>to experience a stable, persisting </a:t>
            </a:r>
            <a:r>
              <a:rPr lang="en-US" dirty="0"/>
              <a:t>object or a </a:t>
            </a:r>
            <a:r>
              <a:rPr lang="en-US" dirty="0" smtClean="0"/>
              <a:t>unified changing process </a:t>
            </a:r>
            <a:r>
              <a:rPr lang="en-US" dirty="0"/>
              <a:t>outside of </a:t>
            </a:r>
            <a:r>
              <a:rPr lang="en-US" dirty="0" smtClean="0"/>
              <a:t>ourselves: </a:t>
            </a:r>
            <a:endParaRPr lang="en-US" dirty="0"/>
          </a:p>
          <a:p>
            <a:r>
              <a:rPr lang="en-US" dirty="0"/>
              <a:t>a house that is standing in one place </a:t>
            </a:r>
            <a:endParaRPr lang="en-US" dirty="0" smtClean="0"/>
          </a:p>
          <a:p>
            <a:pPr lvl="1"/>
            <a:r>
              <a:rPr lang="en-US" dirty="0" smtClean="0"/>
              <a:t>even </a:t>
            </a:r>
            <a:r>
              <a:rPr lang="en-US" dirty="0"/>
              <a:t>as we are walking around it</a:t>
            </a:r>
          </a:p>
          <a:p>
            <a:r>
              <a:rPr lang="en-US" dirty="0" smtClean="0"/>
              <a:t>a </a:t>
            </a:r>
            <a:r>
              <a:rPr lang="en-US" dirty="0"/>
              <a:t>unified </a:t>
            </a:r>
            <a:r>
              <a:rPr lang="en-US" dirty="0" smtClean="0"/>
              <a:t>changing process </a:t>
            </a:r>
            <a:r>
              <a:rPr lang="en-US" dirty="0"/>
              <a:t>in which liquid is transformed into </a:t>
            </a:r>
            <a:r>
              <a:rPr lang="en-US" dirty="0" smtClean="0"/>
              <a:t>solid </a:t>
            </a:r>
          </a:p>
          <a:p>
            <a:pPr lvl="1"/>
            <a:r>
              <a:rPr lang="en-US" dirty="0" smtClean="0"/>
              <a:t>Rather than a series of staccato inputs—one impression after another (Hume, who explains the continuing flow of experience from habitual association of one thing with another)</a:t>
            </a:r>
          </a:p>
        </p:txBody>
      </p:sp>
      <p:sp>
        <p:nvSpPr>
          <p:cNvPr id="4" name="Slide Number Placeholder 3"/>
          <p:cNvSpPr>
            <a:spLocks noGrp="1"/>
          </p:cNvSpPr>
          <p:nvPr>
            <p:ph type="sldNum" sz="quarter" idx="12"/>
          </p:nvPr>
        </p:nvSpPr>
        <p:spPr/>
        <p:txBody>
          <a:bodyPr/>
          <a:lstStyle/>
          <a:p>
            <a:fld id="{84D16466-A2F7-4F57-9E47-5AFBC076F5E2}" type="slidenum">
              <a:rPr lang="en-US" smtClean="0"/>
              <a:t>55</a:t>
            </a:fld>
            <a:endParaRPr lang="en-US"/>
          </a:p>
        </p:txBody>
      </p:sp>
    </p:spTree>
    <p:extLst>
      <p:ext uri="{BB962C8B-B14F-4D97-AF65-F5344CB8AC3E}">
        <p14:creationId xmlns:p14="http://schemas.microsoft.com/office/powerpoint/2010/main" val="7229656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 of phenomena, not </a:t>
            </a:r>
            <a:r>
              <a:rPr lang="en-US" dirty="0" err="1" smtClean="0"/>
              <a:t>noumena</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A: only through an underlying subjective activity, </a:t>
            </a:r>
          </a:p>
          <a:p>
            <a:pPr lvl="1"/>
            <a:r>
              <a:rPr lang="en-US" dirty="0"/>
              <a:t>the </a:t>
            </a:r>
            <a:r>
              <a:rPr lang="en-US" i="1" dirty="0"/>
              <a:t>a priori </a:t>
            </a:r>
            <a:r>
              <a:rPr lang="en-US" dirty="0"/>
              <a:t>syntheses of space, time, causality, and </a:t>
            </a:r>
            <a:r>
              <a:rPr lang="en-US" dirty="0" smtClean="0"/>
              <a:t>ego</a:t>
            </a:r>
          </a:p>
          <a:p>
            <a:pPr lvl="1"/>
            <a:r>
              <a:rPr lang="en-US" dirty="0"/>
              <a:t>o</a:t>
            </a:r>
            <a:r>
              <a:rPr lang="en-US" dirty="0" smtClean="0"/>
              <a:t>rdering the chaos coming from the being in itself that is independent of these subjective syntheses </a:t>
            </a:r>
            <a:endParaRPr lang="en-US" dirty="0"/>
          </a:p>
          <a:p>
            <a:r>
              <a:rPr lang="en-US" dirty="0"/>
              <a:t>But </a:t>
            </a:r>
            <a:r>
              <a:rPr lang="en-US" dirty="0" smtClean="0"/>
              <a:t>then this </a:t>
            </a:r>
            <a:r>
              <a:rPr lang="en-US" dirty="0"/>
              <a:t>objectivity is an </a:t>
            </a:r>
            <a:r>
              <a:rPr lang="en-US" i="1" dirty="0"/>
              <a:t>objectivity-for-us</a:t>
            </a:r>
            <a:r>
              <a:rPr lang="en-US" dirty="0"/>
              <a:t>, </a:t>
            </a:r>
            <a:endParaRPr lang="en-US" dirty="0" smtClean="0"/>
          </a:p>
          <a:p>
            <a:pPr lvl="1"/>
            <a:r>
              <a:rPr lang="en-US" dirty="0" smtClean="0"/>
              <a:t>not </a:t>
            </a:r>
            <a:r>
              <a:rPr lang="en-US" dirty="0"/>
              <a:t>the external being-in-itself which is the source of the “manifold of sensibility” </a:t>
            </a:r>
          </a:p>
          <a:p>
            <a:r>
              <a:rPr lang="en-US" dirty="0"/>
              <a:t>The objectivity is </a:t>
            </a:r>
            <a:r>
              <a:rPr lang="en-US" dirty="0" smtClean="0"/>
              <a:t>an appearance-for-us or phenomenon</a:t>
            </a:r>
            <a:endParaRPr lang="en-US" dirty="0"/>
          </a:p>
          <a:p>
            <a:pPr lvl="1"/>
            <a:r>
              <a:rPr lang="en-US" dirty="0"/>
              <a:t>not being </a:t>
            </a:r>
            <a:r>
              <a:rPr lang="en-US" dirty="0" smtClean="0"/>
              <a:t>as it is in itself (which Kant calls the </a:t>
            </a:r>
            <a:r>
              <a:rPr lang="en-US" dirty="0" err="1" smtClean="0"/>
              <a:t>noumenon</a:t>
            </a:r>
            <a:r>
              <a:rPr lang="en-US" dirty="0" smtClean="0"/>
              <a:t>) </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56</a:t>
            </a:fld>
            <a:endParaRPr lang="en-US"/>
          </a:p>
        </p:txBody>
      </p:sp>
    </p:spTree>
    <p:extLst>
      <p:ext uri="{BB962C8B-B14F-4D97-AF65-F5344CB8AC3E}">
        <p14:creationId xmlns:p14="http://schemas.microsoft.com/office/powerpoint/2010/main" val="2665848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[Returning to </a:t>
            </a:r>
            <a:r>
              <a:rPr lang="en-US" dirty="0" err="1" smtClean="0"/>
              <a:t>Strawson’s</a:t>
            </a:r>
            <a:r>
              <a:rPr lang="en-US" dirty="0" smtClean="0"/>
              <a:t> argument]</a:t>
            </a:r>
            <a:endParaRPr lang="en-US" dirty="0"/>
          </a:p>
        </p:txBody>
      </p:sp>
      <p:sp>
        <p:nvSpPr>
          <p:cNvPr id="3" name="Content Placeholder 2"/>
          <p:cNvSpPr>
            <a:spLocks noGrp="1"/>
          </p:cNvSpPr>
          <p:nvPr>
            <p:ph idx="1"/>
          </p:nvPr>
        </p:nvSpPr>
        <p:spPr/>
        <p:txBody>
          <a:bodyPr>
            <a:normAutofit lnSpcReduction="10000"/>
          </a:bodyPr>
          <a:lstStyle/>
          <a:p>
            <a:r>
              <a:rPr lang="en-US" dirty="0" err="1" smtClean="0"/>
              <a:t>Strawson</a:t>
            </a:r>
            <a:r>
              <a:rPr lang="en-US" dirty="0" smtClean="0"/>
              <a:t>: 1) “All </a:t>
            </a:r>
            <a:r>
              <a:rPr lang="en-US" dirty="0"/>
              <a:t>time-determination presupposes something </a:t>
            </a:r>
            <a:r>
              <a:rPr lang="en-US" i="1" dirty="0"/>
              <a:t>persistent</a:t>
            </a:r>
            <a:r>
              <a:rPr lang="en-US" dirty="0"/>
              <a:t> in perception</a:t>
            </a:r>
            <a:r>
              <a:rPr lang="en-US" dirty="0" smtClean="0"/>
              <a:t>.” </a:t>
            </a:r>
          </a:p>
          <a:p>
            <a:pPr lvl="1"/>
            <a:r>
              <a:rPr lang="en-US" dirty="0" smtClean="0"/>
              <a:t>Kant: I experience the house as stably persisting even as I am moving around it</a:t>
            </a:r>
            <a:endParaRPr lang="en-US" dirty="0"/>
          </a:p>
          <a:p>
            <a:r>
              <a:rPr lang="en-US" dirty="0" smtClean="0"/>
              <a:t>S: 2) “This </a:t>
            </a:r>
            <a:r>
              <a:rPr lang="en-US" dirty="0"/>
              <a:t>persistent thing, however, cannot be something in me, since my own existence in time can first be determined only through this persistent thing</a:t>
            </a:r>
            <a:r>
              <a:rPr lang="en-US" dirty="0" smtClean="0"/>
              <a:t>.” </a:t>
            </a:r>
          </a:p>
          <a:p>
            <a:pPr lvl="1"/>
            <a:r>
              <a:rPr lang="en-US" dirty="0" smtClean="0"/>
              <a:t>K: I do not directly perceive the external thing, but receive from it a flux of sensory inputs due to the mobility of my sensory apparatus—e.g., impressions on the retina of my eyes</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57</a:t>
            </a:fld>
            <a:endParaRPr lang="en-US"/>
          </a:p>
        </p:txBody>
      </p:sp>
    </p:spTree>
    <p:extLst>
      <p:ext uri="{BB962C8B-B14F-4D97-AF65-F5344CB8AC3E}">
        <p14:creationId xmlns:p14="http://schemas.microsoft.com/office/powerpoint/2010/main" val="18003649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[Kantian reconstruction of experience]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a:t>S: </a:t>
            </a:r>
            <a:r>
              <a:rPr lang="en-US" dirty="0" smtClean="0"/>
              <a:t>3) “Thus </a:t>
            </a:r>
            <a:r>
              <a:rPr lang="en-US" dirty="0"/>
              <a:t>the perception of this persistent thing is possible only through a thing outside me and not through the mere representation of a thing outside me.”</a:t>
            </a:r>
          </a:p>
          <a:p>
            <a:pPr lvl="1"/>
            <a:r>
              <a:rPr lang="en-US" dirty="0"/>
              <a:t>K: Thus the perception of </a:t>
            </a:r>
            <a:r>
              <a:rPr lang="en-US" dirty="0" smtClean="0"/>
              <a:t>a </a:t>
            </a:r>
            <a:r>
              <a:rPr lang="en-US" dirty="0"/>
              <a:t>persisting </a:t>
            </a:r>
            <a:r>
              <a:rPr lang="en-US" dirty="0" smtClean="0"/>
              <a:t>thing outside of me </a:t>
            </a:r>
            <a:r>
              <a:rPr lang="en-US" dirty="0"/>
              <a:t>is possible only through a subjective process within me, </a:t>
            </a:r>
            <a:endParaRPr lang="en-US" dirty="0" smtClean="0"/>
          </a:p>
          <a:p>
            <a:pPr lvl="1"/>
            <a:r>
              <a:rPr lang="en-US" dirty="0" smtClean="0"/>
              <a:t>i.e</a:t>
            </a:r>
            <a:r>
              <a:rPr lang="en-US" dirty="0"/>
              <a:t>., the </a:t>
            </a:r>
            <a:r>
              <a:rPr lang="en-US" dirty="0" smtClean="0"/>
              <a:t>synthetic activity </a:t>
            </a:r>
            <a:r>
              <a:rPr lang="en-US" dirty="0"/>
              <a:t>of my representing </a:t>
            </a:r>
            <a:r>
              <a:rPr lang="en-US" dirty="0" smtClean="0"/>
              <a:t>consciousness, </a:t>
            </a:r>
          </a:p>
          <a:p>
            <a:pPr lvl="1"/>
            <a:r>
              <a:rPr lang="en-US" dirty="0" smtClean="0"/>
              <a:t>taking the manifold of sensibility and constituting an object out of these fluctuating inputs </a:t>
            </a:r>
          </a:p>
          <a:p>
            <a:pPr lvl="1"/>
            <a:r>
              <a:rPr lang="en-US" dirty="0" smtClean="0"/>
              <a:t>that remains stable throughout my changing perspectives on it</a:t>
            </a:r>
          </a:p>
          <a:p>
            <a:r>
              <a:rPr lang="en-US" dirty="0" smtClean="0"/>
              <a:t>Thus “transcendental idealism” is </a:t>
            </a:r>
            <a:r>
              <a:rPr lang="en-US" i="1" dirty="0" smtClean="0"/>
              <a:t>the basis of </a:t>
            </a:r>
            <a:r>
              <a:rPr lang="en-US" dirty="0" smtClean="0"/>
              <a:t>our ordinary, common sense “empirical realism”</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58</a:t>
            </a:fld>
            <a:endParaRPr lang="en-US"/>
          </a:p>
        </p:txBody>
      </p:sp>
    </p:spTree>
    <p:extLst>
      <p:ext uri="{BB962C8B-B14F-4D97-AF65-F5344CB8AC3E}">
        <p14:creationId xmlns:p14="http://schemas.microsoft.com/office/powerpoint/2010/main" val="19452136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Space and time, external and internal perspectives</a:t>
            </a:r>
            <a:endParaRPr lang="en-US" dirty="0"/>
          </a:p>
        </p:txBody>
      </p:sp>
      <p:sp>
        <p:nvSpPr>
          <p:cNvPr id="3" name="Content Placeholder 2"/>
          <p:cNvSpPr>
            <a:spLocks noGrp="1"/>
          </p:cNvSpPr>
          <p:nvPr>
            <p:ph idx="1"/>
          </p:nvPr>
        </p:nvSpPr>
        <p:spPr/>
        <p:txBody>
          <a:bodyPr>
            <a:normAutofit/>
          </a:bodyPr>
          <a:lstStyle/>
          <a:p>
            <a:r>
              <a:rPr lang="en-US" dirty="0" smtClean="0"/>
              <a:t>Whereas </a:t>
            </a:r>
            <a:r>
              <a:rPr lang="en-US" dirty="0" err="1" smtClean="0"/>
              <a:t>Strawson</a:t>
            </a:r>
            <a:r>
              <a:rPr lang="en-US" dirty="0" smtClean="0"/>
              <a:t> stresses the perception of an object in space, </a:t>
            </a:r>
          </a:p>
          <a:p>
            <a:pPr lvl="1"/>
            <a:r>
              <a:rPr lang="en-US" dirty="0" smtClean="0"/>
              <a:t>Heidegger focuses on time and the constitution of “inner sense”</a:t>
            </a:r>
          </a:p>
          <a:p>
            <a:pPr lvl="1"/>
            <a:r>
              <a:rPr lang="en-US" dirty="0" smtClean="0"/>
              <a:t>reflecting a characteristic difference between the analytic and the “critical” philosophies</a:t>
            </a:r>
          </a:p>
          <a:p>
            <a:r>
              <a:rPr lang="en-US" dirty="0" smtClean="0"/>
              <a:t>Heidegger relates Kant’s thought to ontology rather than to a theory of knowledge</a:t>
            </a:r>
          </a:p>
          <a:p>
            <a:pPr lvl="1"/>
            <a:r>
              <a:rPr lang="en-US" dirty="0" smtClean="0"/>
              <a:t>The first </a:t>
            </a:r>
            <a:r>
              <a:rPr lang="en-US" i="1" dirty="0" smtClean="0"/>
              <a:t>Critique</a:t>
            </a:r>
            <a:r>
              <a:rPr lang="en-US" dirty="0" smtClean="0"/>
              <a:t> is about method rather than a system, </a:t>
            </a:r>
          </a:p>
          <a:p>
            <a:pPr lvl="1"/>
            <a:r>
              <a:rPr lang="en-US" dirty="0"/>
              <a:t>but not method as a </a:t>
            </a:r>
            <a:r>
              <a:rPr lang="en-US" dirty="0" smtClean="0"/>
              <a:t>technique of how to proceed</a:t>
            </a:r>
          </a:p>
        </p:txBody>
      </p:sp>
      <p:sp>
        <p:nvSpPr>
          <p:cNvPr id="4" name="Slide Number Placeholder 3"/>
          <p:cNvSpPr>
            <a:spLocks noGrp="1"/>
          </p:cNvSpPr>
          <p:nvPr>
            <p:ph type="sldNum" sz="quarter" idx="12"/>
          </p:nvPr>
        </p:nvSpPr>
        <p:spPr/>
        <p:txBody>
          <a:bodyPr/>
          <a:lstStyle/>
          <a:p>
            <a:fld id="{84D16466-A2F7-4F57-9E47-5AFBC076F5E2}" type="slidenum">
              <a:rPr lang="en-US" smtClean="0"/>
              <a:t>59</a:t>
            </a:fld>
            <a:endParaRPr lang="en-US"/>
          </a:p>
        </p:txBody>
      </p:sp>
    </p:spTree>
    <p:extLst>
      <p:ext uri="{BB962C8B-B14F-4D97-AF65-F5344CB8AC3E}">
        <p14:creationId xmlns:p14="http://schemas.microsoft.com/office/powerpoint/2010/main" val="489313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form our world through forms of interpretation</a:t>
            </a:r>
            <a:endParaRPr lang="en-US" dirty="0"/>
          </a:p>
        </p:txBody>
      </p:sp>
      <p:sp>
        <p:nvSpPr>
          <p:cNvPr id="3" name="Content Placeholder 2"/>
          <p:cNvSpPr>
            <a:spLocks noGrp="1"/>
          </p:cNvSpPr>
          <p:nvPr>
            <p:ph idx="1"/>
          </p:nvPr>
        </p:nvSpPr>
        <p:spPr/>
        <p:txBody>
          <a:bodyPr>
            <a:normAutofit lnSpcReduction="10000"/>
          </a:bodyPr>
          <a:lstStyle/>
          <a:p>
            <a:r>
              <a:rPr lang="en-US" dirty="0" smtClean="0"/>
              <a:t>1) Both </a:t>
            </a:r>
            <a:r>
              <a:rPr lang="en-US" dirty="0" err="1" smtClean="0"/>
              <a:t>Strawson</a:t>
            </a:r>
            <a:r>
              <a:rPr lang="en-US" dirty="0" smtClean="0"/>
              <a:t> and Heidegger </a:t>
            </a:r>
          </a:p>
          <a:p>
            <a:pPr lvl="1"/>
            <a:r>
              <a:rPr lang="en-US" dirty="0" smtClean="0"/>
              <a:t>emphasize that we form our world by the forms of interpretation that we bring to it</a:t>
            </a:r>
          </a:p>
          <a:p>
            <a:r>
              <a:rPr lang="en-US" dirty="0" smtClean="0"/>
              <a:t>2) Both reject a philosophy that reduces language to logic</a:t>
            </a:r>
          </a:p>
          <a:p>
            <a:pPr lvl="1"/>
            <a:r>
              <a:rPr lang="en-US" dirty="0" err="1" smtClean="0"/>
              <a:t>Strawson</a:t>
            </a:r>
            <a:r>
              <a:rPr lang="en-US" dirty="0" smtClean="0"/>
              <a:t> attacks Russell and Quine’s primacy of logic, and regards  logic as having a secondary role in philosophy. </a:t>
            </a:r>
          </a:p>
          <a:p>
            <a:pPr lvl="1"/>
            <a:r>
              <a:rPr lang="en-US" dirty="0" smtClean="0"/>
              <a:t>But for Heidegger, formal logic is secondary to philosophy itself, which is another kind of logic: “the logic of the </a:t>
            </a:r>
            <a:r>
              <a:rPr lang="en-US" i="1" dirty="0" smtClean="0"/>
              <a:t>logos</a:t>
            </a:r>
            <a:r>
              <a:rPr lang="en-US" dirty="0" smtClean="0"/>
              <a:t> is rooted in the existential analytic of </a:t>
            </a:r>
            <a:r>
              <a:rPr lang="en-US" dirty="0" err="1" smtClean="0"/>
              <a:t>Dasein</a:t>
            </a:r>
            <a:r>
              <a:rPr lang="en-US" dirty="0" smtClean="0"/>
              <a:t>”</a:t>
            </a:r>
          </a:p>
          <a:p>
            <a:pPr lvl="1"/>
            <a:r>
              <a:rPr lang="en-US" dirty="0" smtClean="0"/>
              <a:t>[What Witherspoon calls Heidegger’s “Logic”.]</a:t>
            </a:r>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a:t>
            </a:fld>
            <a:endParaRPr lang="en-US"/>
          </a:p>
        </p:txBody>
      </p:sp>
    </p:spTree>
    <p:extLst>
      <p:ext uri="{BB962C8B-B14F-4D97-AF65-F5344CB8AC3E}">
        <p14:creationId xmlns:p14="http://schemas.microsoft.com/office/powerpoint/2010/main" val="1317939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inner possibility of ontology</a:t>
            </a:r>
            <a:endParaRPr lang="en-US" dirty="0"/>
          </a:p>
        </p:txBody>
      </p:sp>
      <p:sp>
        <p:nvSpPr>
          <p:cNvPr id="3" name="Content Placeholder 2"/>
          <p:cNvSpPr>
            <a:spLocks noGrp="1"/>
          </p:cNvSpPr>
          <p:nvPr>
            <p:ph idx="1"/>
          </p:nvPr>
        </p:nvSpPr>
        <p:spPr/>
        <p:txBody>
          <a:bodyPr/>
          <a:lstStyle/>
          <a:p>
            <a:r>
              <a:rPr lang="en-US" dirty="0" smtClean="0"/>
              <a:t>Kant’s Critique is </a:t>
            </a:r>
            <a:r>
              <a:rPr lang="en-US" dirty="0"/>
              <a:t>a working out of the whole contour or structure of ontology</a:t>
            </a:r>
          </a:p>
          <a:p>
            <a:pPr lvl="1"/>
            <a:r>
              <a:rPr lang="en-US" dirty="0"/>
              <a:t>It is not </a:t>
            </a:r>
            <a:r>
              <a:rPr lang="en-US" dirty="0" smtClean="0"/>
              <a:t>to </a:t>
            </a:r>
            <a:r>
              <a:rPr lang="en-US" dirty="0"/>
              <a:t>be interpreted as “theory of experience or even as a theory of the positive sciences.”</a:t>
            </a:r>
          </a:p>
          <a:p>
            <a:pPr lvl="1"/>
            <a:r>
              <a:rPr lang="en-US" dirty="0" smtClean="0"/>
              <a:t>It </a:t>
            </a:r>
            <a:r>
              <a:rPr lang="en-US" dirty="0"/>
              <a:t>is a laying of the ground of metaphysics as a projection of the inner possibility of </a:t>
            </a:r>
            <a:r>
              <a:rPr lang="en-US" dirty="0" smtClean="0"/>
              <a:t>ontology</a:t>
            </a:r>
          </a:p>
          <a:p>
            <a:r>
              <a:rPr lang="en-US" dirty="0"/>
              <a:t>Kant rejects “dogmatic metaphysics” for “transcendental idealism”</a:t>
            </a:r>
          </a:p>
          <a:p>
            <a:pPr lvl="1"/>
            <a:r>
              <a:rPr lang="en-US" dirty="0"/>
              <a:t>based on a critique which determines the limits of metaphysics</a:t>
            </a:r>
          </a:p>
          <a:p>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60</a:t>
            </a:fld>
            <a:endParaRPr lang="en-US"/>
          </a:p>
        </p:txBody>
      </p:sp>
    </p:spTree>
    <p:extLst>
      <p:ext uri="{BB962C8B-B14F-4D97-AF65-F5344CB8AC3E}">
        <p14:creationId xmlns:p14="http://schemas.microsoft.com/office/powerpoint/2010/main" val="11348050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a system but an experience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Kant’s critique is the metaphysics of metaphysics as ontology</a:t>
            </a:r>
          </a:p>
          <a:p>
            <a:pPr lvl="1"/>
            <a:r>
              <a:rPr lang="en-US" dirty="0" smtClean="0"/>
              <a:t>i.e., the transformation of the old dogmatic metaphysics into a critical ontology</a:t>
            </a:r>
          </a:p>
          <a:p>
            <a:pPr lvl="1"/>
            <a:r>
              <a:rPr lang="en-US" dirty="0"/>
              <a:t>d</a:t>
            </a:r>
            <a:r>
              <a:rPr lang="en-US" dirty="0" smtClean="0"/>
              <a:t>enying the primacy of system over method</a:t>
            </a:r>
          </a:p>
          <a:p>
            <a:pPr lvl="1"/>
            <a:r>
              <a:rPr lang="en-US" dirty="0" smtClean="0"/>
              <a:t>[Hence Heidegger pays no attention to Kant’s system of 3 critiques]</a:t>
            </a:r>
          </a:p>
          <a:p>
            <a:r>
              <a:rPr lang="en-US" dirty="0" smtClean="0"/>
              <a:t>The method articulates ontology from inside [from within, from the 1</a:t>
            </a:r>
            <a:r>
              <a:rPr lang="en-US" baseline="30000" dirty="0" smtClean="0"/>
              <a:t>st</a:t>
            </a:r>
            <a:r>
              <a:rPr lang="en-US" dirty="0" smtClean="0"/>
              <a:t> person perspective] as the manifesting or “showing forth” of Being</a:t>
            </a:r>
          </a:p>
          <a:p>
            <a:pPr lvl="1"/>
            <a:r>
              <a:rPr lang="en-US" dirty="0" smtClean="0"/>
              <a:t>Experience is the experience of Being “shining forth,” </a:t>
            </a:r>
          </a:p>
          <a:p>
            <a:pPr lvl="1"/>
            <a:r>
              <a:rPr lang="en-US" dirty="0" smtClean="0"/>
              <a:t>in the self-revealing of Being as what must precede any possible experience, system, knowledge, or metaphysics</a:t>
            </a:r>
          </a:p>
          <a:p>
            <a:pPr lvl="1"/>
            <a:r>
              <a:rPr lang="en-US" dirty="0" smtClean="0"/>
              <a:t>This does not lead to a </a:t>
            </a:r>
            <a:r>
              <a:rPr lang="en-US" i="1" dirty="0" smtClean="0"/>
              <a:t>system</a:t>
            </a:r>
            <a:r>
              <a:rPr lang="en-US" dirty="0" smtClean="0"/>
              <a:t> of ontology, which would be merely metaphysics or theory, but to </a:t>
            </a:r>
            <a:r>
              <a:rPr lang="en-US" i="1" dirty="0" smtClean="0"/>
              <a:t>an experience of Being</a:t>
            </a:r>
            <a:endParaRPr lang="en-US" i="1" dirty="0"/>
          </a:p>
        </p:txBody>
      </p:sp>
      <p:sp>
        <p:nvSpPr>
          <p:cNvPr id="4" name="Slide Number Placeholder 3"/>
          <p:cNvSpPr>
            <a:spLocks noGrp="1"/>
          </p:cNvSpPr>
          <p:nvPr>
            <p:ph type="sldNum" sz="quarter" idx="12"/>
          </p:nvPr>
        </p:nvSpPr>
        <p:spPr/>
        <p:txBody>
          <a:bodyPr/>
          <a:lstStyle/>
          <a:p>
            <a:fld id="{84D16466-A2F7-4F57-9E47-5AFBC076F5E2}" type="slidenum">
              <a:rPr lang="en-US" smtClean="0"/>
              <a:t>61</a:t>
            </a:fld>
            <a:endParaRPr lang="en-US"/>
          </a:p>
        </p:txBody>
      </p:sp>
    </p:spTree>
    <p:extLst>
      <p:ext uri="{BB962C8B-B14F-4D97-AF65-F5344CB8AC3E}">
        <p14:creationId xmlns:p14="http://schemas.microsoft.com/office/powerpoint/2010/main" val="24819566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is not a universal concept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Kant’s metaphysics of metaphysics:</a:t>
            </a:r>
          </a:p>
          <a:p>
            <a:pPr lvl="1"/>
            <a:r>
              <a:rPr lang="en-US" dirty="0"/>
              <a:t>o</a:t>
            </a:r>
            <a:r>
              <a:rPr lang="en-US" dirty="0" smtClean="0"/>
              <a:t>vercomes the previous limits of metaphysics according to which Being is the universal, abstract, concept of the entity in general</a:t>
            </a:r>
          </a:p>
          <a:p>
            <a:pPr lvl="1"/>
            <a:r>
              <a:rPr lang="en-US" dirty="0" smtClean="0"/>
              <a:t>H: “The indeterminacy and obviousness with which </a:t>
            </a:r>
            <a:r>
              <a:rPr lang="en-US" i="1" dirty="0" err="1" smtClean="0"/>
              <a:t>Metaphysica</a:t>
            </a:r>
            <a:r>
              <a:rPr lang="en-US" i="1" dirty="0" smtClean="0"/>
              <a:t> </a:t>
            </a:r>
            <a:r>
              <a:rPr lang="en-US" i="1" dirty="0" err="1" smtClean="0"/>
              <a:t>Generalis</a:t>
            </a:r>
            <a:r>
              <a:rPr lang="en-US" i="1" dirty="0" smtClean="0"/>
              <a:t> </a:t>
            </a:r>
            <a:r>
              <a:rPr lang="en-US" dirty="0" smtClean="0"/>
              <a:t>[the general metaphysics going back to Plato and Aristotle] hitherto treated the commonality of the </a:t>
            </a:r>
            <a:r>
              <a:rPr lang="en-US" i="1" dirty="0" err="1" smtClean="0"/>
              <a:t>ens</a:t>
            </a:r>
            <a:r>
              <a:rPr lang="en-US" i="1" dirty="0" smtClean="0"/>
              <a:t> commune </a:t>
            </a:r>
            <a:r>
              <a:rPr lang="en-US" dirty="0" smtClean="0"/>
              <a:t>disappears.”</a:t>
            </a:r>
          </a:p>
          <a:p>
            <a:pPr lvl="1"/>
            <a:r>
              <a:rPr lang="en-US" dirty="0" smtClean="0"/>
              <a:t>i.e., Being is recognized not to be a general concept but a special kind of  intuition—a pure intuition</a:t>
            </a:r>
          </a:p>
          <a:p>
            <a:r>
              <a:rPr lang="en-US" dirty="0" smtClean="0"/>
              <a:t>Kant’s Copernican Revolution is thus a revolution in ontology</a:t>
            </a:r>
          </a:p>
          <a:p>
            <a:pPr lvl="1"/>
            <a:r>
              <a:rPr lang="en-US" dirty="0" smtClean="0"/>
              <a:t>The goal is not method and theory of knowledge</a:t>
            </a:r>
          </a:p>
          <a:p>
            <a:pPr lvl="1"/>
            <a:r>
              <a:rPr lang="en-US" dirty="0"/>
              <a:t>but to determine what objects are and what their Being </a:t>
            </a:r>
            <a:r>
              <a:rPr lang="en-US" dirty="0" smtClean="0"/>
              <a:t>is: “</a:t>
            </a:r>
            <a:r>
              <a:rPr lang="en-US" dirty="0"/>
              <a:t>truth” as </a:t>
            </a:r>
            <a:r>
              <a:rPr lang="en-US" dirty="0" smtClean="0"/>
              <a:t>a-</a:t>
            </a:r>
            <a:r>
              <a:rPr lang="en-US" dirty="0" err="1" smtClean="0"/>
              <a:t>letheianegating</a:t>
            </a:r>
            <a:r>
              <a:rPr lang="en-US" dirty="0" smtClean="0"/>
              <a:t> </a:t>
            </a:r>
            <a:r>
              <a:rPr lang="en-US" dirty="0"/>
              <a:t>the forgetting, </a:t>
            </a:r>
            <a:r>
              <a:rPr lang="en-US" dirty="0" err="1" smtClean="0"/>
              <a:t>unconcealment</a:t>
            </a:r>
            <a:endParaRPr lang="en-US" dirty="0"/>
          </a:p>
          <a:p>
            <a:r>
              <a:rPr lang="en-US" dirty="0" smtClean="0"/>
              <a:t>[Recall </a:t>
            </a:r>
            <a:r>
              <a:rPr lang="en-US" dirty="0" err="1" smtClean="0"/>
              <a:t>Gadamer</a:t>
            </a:r>
            <a:r>
              <a:rPr lang="en-US" dirty="0" smtClean="0"/>
              <a:t>: </a:t>
            </a:r>
            <a:r>
              <a:rPr lang="en-US" i="1" dirty="0" smtClean="0"/>
              <a:t>Truth and Method.</a:t>
            </a:r>
            <a:r>
              <a:rPr lang="en-US" dirty="0" smtClean="0"/>
              <a:t>]</a:t>
            </a:r>
            <a:r>
              <a:rPr lang="en-US" i="1" dirty="0" smtClean="0"/>
              <a:t> </a:t>
            </a:r>
            <a:endParaRPr lang="en-US" dirty="0" smtClean="0"/>
          </a:p>
        </p:txBody>
      </p:sp>
      <p:sp>
        <p:nvSpPr>
          <p:cNvPr id="4" name="Slide Number Placeholder 3"/>
          <p:cNvSpPr>
            <a:spLocks noGrp="1"/>
          </p:cNvSpPr>
          <p:nvPr>
            <p:ph type="sldNum" sz="quarter" idx="12"/>
          </p:nvPr>
        </p:nvSpPr>
        <p:spPr/>
        <p:txBody>
          <a:bodyPr/>
          <a:lstStyle/>
          <a:p>
            <a:fld id="{84D16466-A2F7-4F57-9E47-5AFBC076F5E2}" type="slidenum">
              <a:rPr lang="en-US" smtClean="0"/>
              <a:t>62</a:t>
            </a:fld>
            <a:endParaRPr lang="en-US"/>
          </a:p>
        </p:txBody>
      </p:sp>
    </p:spTree>
    <p:extLst>
      <p:ext uri="{BB962C8B-B14F-4D97-AF65-F5344CB8AC3E}">
        <p14:creationId xmlns:p14="http://schemas.microsoft.com/office/powerpoint/2010/main" val="34978378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Copernican revolution in ontology]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Kant calls his approach a Copernican Revolution in philosophy</a:t>
            </a:r>
          </a:p>
          <a:p>
            <a:pPr lvl="1"/>
            <a:r>
              <a:rPr lang="en-US" dirty="0" smtClean="0"/>
              <a:t>The ancient view (Aristotle): reality is the way it appears to be, and Being is just the most general concept of an entity present to us</a:t>
            </a:r>
          </a:p>
          <a:p>
            <a:pPr lvl="1"/>
            <a:r>
              <a:rPr lang="en-US" dirty="0" smtClean="0"/>
              <a:t>E.g., we see the sun going around the sky, and suppose that its reality, its Being, is directly presented in its appearance</a:t>
            </a:r>
          </a:p>
          <a:p>
            <a:r>
              <a:rPr lang="en-US" dirty="0" smtClean="0"/>
              <a:t>But after Copernicus we recognize that Being (what is fundamentally real) is not directly contemplated in the appearances that stand before us </a:t>
            </a:r>
          </a:p>
          <a:p>
            <a:pPr lvl="1"/>
            <a:r>
              <a:rPr lang="en-US" dirty="0" smtClean="0"/>
              <a:t>(i.e., the present-at-hand objects that science investigates)</a:t>
            </a:r>
          </a:p>
          <a:p>
            <a:r>
              <a:rPr lang="en-US" dirty="0" smtClean="0">
                <a:sym typeface="Wingdings" panose="05000000000000000000" pitchFamily="2" charset="2"/>
              </a:rPr>
              <a:t></a:t>
            </a:r>
            <a:r>
              <a:rPr lang="en-US" dirty="0" smtClean="0"/>
              <a:t>Our own approach to the world shapes its appearance to us, </a:t>
            </a:r>
          </a:p>
          <a:p>
            <a:pPr lvl="1"/>
            <a:r>
              <a:rPr lang="en-US" dirty="0" smtClean="0"/>
              <a:t>and so its Being is otherwise than these shapes themselves </a:t>
            </a:r>
          </a:p>
          <a:p>
            <a:pPr lvl="1"/>
            <a:r>
              <a:rPr lang="en-US" dirty="0" smtClean="0"/>
              <a:t>We are implicitly aware of this difference between beings and Being</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63</a:t>
            </a:fld>
            <a:endParaRPr lang="en-US"/>
          </a:p>
        </p:txBody>
      </p:sp>
    </p:spTree>
    <p:extLst>
      <p:ext uri="{BB962C8B-B14F-4D97-AF65-F5344CB8AC3E}">
        <p14:creationId xmlns:p14="http://schemas.microsoft.com/office/powerpoint/2010/main" val="27676158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phenomenological genesis of a thing]</a:t>
            </a:r>
            <a:endParaRPr lang="en-US" dirty="0"/>
          </a:p>
        </p:txBody>
      </p:sp>
      <p:sp>
        <p:nvSpPr>
          <p:cNvPr id="3" name="Content Placeholder 2"/>
          <p:cNvSpPr>
            <a:spLocks noGrp="1"/>
          </p:cNvSpPr>
          <p:nvPr>
            <p:ph idx="1"/>
          </p:nvPr>
        </p:nvSpPr>
        <p:spPr/>
        <p:txBody>
          <a:bodyPr>
            <a:normAutofit fontScale="92500"/>
          </a:bodyPr>
          <a:lstStyle/>
          <a:p>
            <a:r>
              <a:rPr lang="en-US" dirty="0" smtClean="0"/>
              <a:t>Recall Heidegger’s distinction between present-at-hand, and ready-to-hand</a:t>
            </a:r>
          </a:p>
          <a:p>
            <a:pPr lvl="1"/>
            <a:r>
              <a:rPr lang="en-US" dirty="0" smtClean="0"/>
              <a:t>The present-at-hand </a:t>
            </a:r>
            <a:r>
              <a:rPr lang="en-US" i="1" dirty="0" smtClean="0"/>
              <a:t>thing</a:t>
            </a:r>
            <a:r>
              <a:rPr lang="en-US" dirty="0" smtClean="0"/>
              <a:t> is a secondary outcome of a prior (Kant: </a:t>
            </a:r>
            <a:r>
              <a:rPr lang="en-US" i="1" dirty="0" smtClean="0"/>
              <a:t>a priori</a:t>
            </a:r>
            <a:r>
              <a:rPr lang="en-US" dirty="0" smtClean="0"/>
              <a:t>) approach to the world involving ready-to-hand tools-in-use</a:t>
            </a:r>
          </a:p>
          <a:p>
            <a:r>
              <a:rPr lang="en-US" dirty="0"/>
              <a:t>w</a:t>
            </a:r>
            <a:r>
              <a:rPr lang="en-US" dirty="0" smtClean="0"/>
              <a:t>hich do not stand before us as objects, </a:t>
            </a:r>
          </a:p>
          <a:p>
            <a:r>
              <a:rPr lang="en-US" dirty="0" smtClean="0"/>
              <a:t>but merge with our projects in which we are always going beyond ourselves, forming ourselves</a:t>
            </a:r>
          </a:p>
          <a:p>
            <a:pPr lvl="1"/>
            <a:r>
              <a:rPr lang="en-US" dirty="0"/>
              <a:t>e</a:t>
            </a:r>
            <a:r>
              <a:rPr lang="en-US" dirty="0" smtClean="0"/>
              <a:t>ither </a:t>
            </a:r>
            <a:r>
              <a:rPr lang="en-US" dirty="0" err="1" smtClean="0"/>
              <a:t>inauthentically</a:t>
            </a:r>
            <a:r>
              <a:rPr lang="en-US" dirty="0" smtClean="0"/>
              <a:t>, in the collective perspective of what “they” say</a:t>
            </a:r>
          </a:p>
          <a:p>
            <a:pPr lvl="1"/>
            <a:r>
              <a:rPr lang="en-US" dirty="0"/>
              <a:t>o</a:t>
            </a:r>
            <a:r>
              <a:rPr lang="en-US" dirty="0" smtClean="0"/>
              <a:t>r authentically, in the recognition of our individuality-before-death</a:t>
            </a:r>
          </a:p>
        </p:txBody>
      </p:sp>
      <p:sp>
        <p:nvSpPr>
          <p:cNvPr id="4" name="Slide Number Placeholder 3"/>
          <p:cNvSpPr>
            <a:spLocks noGrp="1"/>
          </p:cNvSpPr>
          <p:nvPr>
            <p:ph type="sldNum" sz="quarter" idx="12"/>
          </p:nvPr>
        </p:nvSpPr>
        <p:spPr/>
        <p:txBody>
          <a:bodyPr/>
          <a:lstStyle/>
          <a:p>
            <a:fld id="{84D16466-A2F7-4F57-9E47-5AFBC076F5E2}" type="slidenum">
              <a:rPr lang="en-US" smtClean="0"/>
              <a:t>64</a:t>
            </a:fld>
            <a:endParaRPr lang="en-US"/>
          </a:p>
        </p:txBody>
      </p:sp>
    </p:spTree>
    <p:extLst>
      <p:ext uri="{BB962C8B-B14F-4D97-AF65-F5344CB8AC3E}">
        <p14:creationId xmlns:p14="http://schemas.microsoft.com/office/powerpoint/2010/main" val="27753179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Metaphysica</a:t>
            </a:r>
            <a:r>
              <a:rPr lang="en-US" i="1" dirty="0" smtClean="0"/>
              <a:t> </a:t>
            </a:r>
            <a:r>
              <a:rPr lang="en-US" i="1" dirty="0" err="1" smtClean="0"/>
              <a:t>Generalis</a:t>
            </a:r>
            <a:endParaRPr lang="en-US" i="1" dirty="0"/>
          </a:p>
        </p:txBody>
      </p:sp>
      <p:sp>
        <p:nvSpPr>
          <p:cNvPr id="3" name="Content Placeholder 2"/>
          <p:cNvSpPr>
            <a:spLocks noGrp="1"/>
          </p:cNvSpPr>
          <p:nvPr>
            <p:ph idx="1"/>
          </p:nvPr>
        </p:nvSpPr>
        <p:spPr/>
        <p:txBody>
          <a:bodyPr>
            <a:normAutofit/>
          </a:bodyPr>
          <a:lstStyle/>
          <a:p>
            <a:r>
              <a:rPr lang="en-US" dirty="0"/>
              <a:t>And so instead of taking the things we observe around us to be instances of Being in general (</a:t>
            </a:r>
            <a:r>
              <a:rPr lang="en-US" i="1" dirty="0" err="1"/>
              <a:t>Metaphysica</a:t>
            </a:r>
            <a:r>
              <a:rPr lang="en-US" i="1" dirty="0"/>
              <a:t> </a:t>
            </a:r>
            <a:r>
              <a:rPr lang="en-US" i="1" dirty="0" err="1"/>
              <a:t>Generalis</a:t>
            </a:r>
            <a:r>
              <a:rPr lang="en-US" dirty="0"/>
              <a:t>)</a:t>
            </a:r>
          </a:p>
          <a:p>
            <a:pPr lvl="1"/>
            <a:r>
              <a:rPr lang="en-US" dirty="0" smtClean="0"/>
              <a:t>we </a:t>
            </a:r>
            <a:r>
              <a:rPr lang="en-US" dirty="0"/>
              <a:t>must recognize that these things are objects that we actively constitute in our experiencing of Being</a:t>
            </a:r>
          </a:p>
          <a:p>
            <a:r>
              <a:rPr lang="en-US" dirty="0"/>
              <a:t>Critical philosophy reflects on, and articulates, the general forms of our experiencing the world</a:t>
            </a:r>
          </a:p>
          <a:p>
            <a:pPr lvl="1"/>
            <a:r>
              <a:rPr lang="en-US" dirty="0"/>
              <a:t>while recognizing that reality in itself, </a:t>
            </a:r>
            <a:r>
              <a:rPr lang="en-US" dirty="0" smtClean="0"/>
              <a:t>Being, </a:t>
            </a:r>
            <a:r>
              <a:rPr lang="en-US" dirty="0"/>
              <a:t>is </a:t>
            </a:r>
            <a:r>
              <a:rPr lang="en-US" i="1" dirty="0"/>
              <a:t>not</a:t>
            </a:r>
            <a:r>
              <a:rPr lang="en-US" dirty="0"/>
              <a:t> directly </a:t>
            </a:r>
            <a:r>
              <a:rPr lang="en-US" dirty="0" smtClean="0"/>
              <a:t>encountered as the general form of an object</a:t>
            </a:r>
            <a:endParaRPr lang="en-US" dirty="0"/>
          </a:p>
          <a:p>
            <a:pPr lvl="1"/>
            <a:r>
              <a:rPr lang="en-US" dirty="0"/>
              <a:t>but is indirectly presented </a:t>
            </a:r>
            <a:r>
              <a:rPr lang="en-US" dirty="0" smtClean="0"/>
              <a:t>in and through </a:t>
            </a:r>
            <a:r>
              <a:rPr lang="en-US" dirty="0"/>
              <a:t>our own </a:t>
            </a:r>
            <a:r>
              <a:rPr lang="en-US" dirty="0" smtClean="0"/>
              <a:t>activity</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65</a:t>
            </a:fld>
            <a:endParaRPr lang="en-US"/>
          </a:p>
        </p:txBody>
      </p:sp>
    </p:spTree>
    <p:extLst>
      <p:ext uri="{BB962C8B-B14F-4D97-AF65-F5344CB8AC3E}">
        <p14:creationId xmlns:p14="http://schemas.microsoft.com/office/powerpoint/2010/main" val="22319304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Truth as </a:t>
            </a:r>
            <a:r>
              <a:rPr lang="en-US" dirty="0" err="1" smtClean="0"/>
              <a:t>unconcealment</a:t>
            </a:r>
            <a:r>
              <a:rPr lang="en-US" dirty="0" smtClean="0"/>
              <a:t> (</a:t>
            </a:r>
            <a:r>
              <a:rPr lang="en-US" i="1" dirty="0" err="1" smtClean="0"/>
              <a:t>aletheia</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r>
              <a:rPr lang="en-US" i="1" dirty="0" err="1"/>
              <a:t>Dasein</a:t>
            </a:r>
            <a:r>
              <a:rPr lang="en-US" dirty="0"/>
              <a:t> —the being who is </a:t>
            </a:r>
            <a:r>
              <a:rPr lang="en-US" i="1" dirty="0"/>
              <a:t>there</a:t>
            </a:r>
            <a:r>
              <a:rPr lang="en-US" dirty="0"/>
              <a:t>, outside of herself in the </a:t>
            </a:r>
            <a:r>
              <a:rPr lang="en-US" dirty="0" smtClean="0"/>
              <a:t>world—  </a:t>
            </a:r>
            <a:r>
              <a:rPr lang="en-US" dirty="0"/>
              <a:t>allows </a:t>
            </a:r>
            <a:r>
              <a:rPr lang="en-US" i="1" dirty="0"/>
              <a:t>Sein, </a:t>
            </a:r>
            <a:r>
              <a:rPr lang="en-US" dirty="0"/>
              <a:t>Being, to come forward through </a:t>
            </a:r>
            <a:r>
              <a:rPr lang="en-US" dirty="0" smtClean="0"/>
              <a:t>us. </a:t>
            </a:r>
          </a:p>
          <a:p>
            <a:r>
              <a:rPr lang="en-US" dirty="0" smtClean="0"/>
              <a:t>But </a:t>
            </a:r>
            <a:r>
              <a:rPr lang="en-US" dirty="0"/>
              <a:t>this shining forth of Being through us </a:t>
            </a:r>
            <a:r>
              <a:rPr lang="en-US" dirty="0" smtClean="0"/>
              <a:t>is </a:t>
            </a:r>
            <a:r>
              <a:rPr lang="en-US" dirty="0"/>
              <a:t>concealed </a:t>
            </a:r>
            <a:endParaRPr lang="en-US" dirty="0" smtClean="0"/>
          </a:p>
          <a:p>
            <a:pPr lvl="1"/>
            <a:r>
              <a:rPr lang="en-US" dirty="0" smtClean="0"/>
              <a:t>by </a:t>
            </a:r>
            <a:r>
              <a:rPr lang="en-US" dirty="0"/>
              <a:t>our interpretation of the world as consisting of things</a:t>
            </a:r>
          </a:p>
          <a:p>
            <a:pPr lvl="1"/>
            <a:r>
              <a:rPr lang="en-US" dirty="0"/>
              <a:t>by our failure to recognize that these </a:t>
            </a:r>
            <a:r>
              <a:rPr lang="en-US" i="1" dirty="0"/>
              <a:t>things</a:t>
            </a:r>
            <a:r>
              <a:rPr lang="en-US" dirty="0"/>
              <a:t> are due to our own activity</a:t>
            </a:r>
          </a:p>
          <a:p>
            <a:r>
              <a:rPr lang="en-US" dirty="0" smtClean="0"/>
              <a:t>Truth (a-</a:t>
            </a:r>
            <a:r>
              <a:rPr lang="en-US" dirty="0" err="1" smtClean="0"/>
              <a:t>letheia</a:t>
            </a:r>
            <a:r>
              <a:rPr lang="en-US" dirty="0" smtClean="0"/>
              <a:t>: negating the forgetting) consists in un-concealing this hidden Being</a:t>
            </a:r>
          </a:p>
          <a:p>
            <a:pPr lvl="1"/>
            <a:r>
              <a:rPr lang="en-US" dirty="0"/>
              <a:t>i</a:t>
            </a:r>
            <a:r>
              <a:rPr lang="en-US" dirty="0" smtClean="0"/>
              <a:t>n recognizing that the world of our experience</a:t>
            </a:r>
          </a:p>
          <a:p>
            <a:pPr lvl="1"/>
            <a:r>
              <a:rPr lang="en-US" dirty="0"/>
              <a:t>i</a:t>
            </a:r>
            <a:r>
              <a:rPr lang="en-US" dirty="0" smtClean="0"/>
              <a:t>s shaped by our human ways of constituting objects</a:t>
            </a:r>
          </a:p>
          <a:p>
            <a:r>
              <a:rPr lang="en-US" dirty="0" smtClean="0"/>
              <a:t>i.e., in Kant’s method of exposing the ways in which we actively constitute our experience of objects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66</a:t>
            </a:fld>
            <a:endParaRPr lang="en-US"/>
          </a:p>
        </p:txBody>
      </p:sp>
    </p:spTree>
    <p:extLst>
      <p:ext uri="{BB962C8B-B14F-4D97-AF65-F5344CB8AC3E}">
        <p14:creationId xmlns:p14="http://schemas.microsoft.com/office/powerpoint/2010/main" val="31367476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pure, </a:t>
            </a:r>
            <a:r>
              <a:rPr lang="en-US" dirty="0" err="1" smtClean="0"/>
              <a:t>unobjective</a:t>
            </a:r>
            <a:r>
              <a:rPr lang="en-US" dirty="0" smtClean="0"/>
              <a:t> look stands behind empirical intuition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Heidegger: “Thus the original interpretation [in the first edition of the Critique] of pure intuition as pure power of imagination first provides the possibility to elucidate positively what the intuited is in pure intuition. As preliminary forming of a pure, unthematic, and (in the Kantian sense) </a:t>
            </a:r>
            <a:r>
              <a:rPr lang="en-US" dirty="0" err="1" smtClean="0"/>
              <a:t>unobjective</a:t>
            </a:r>
            <a:r>
              <a:rPr lang="en-US" dirty="0" smtClean="0"/>
              <a:t> look, pure intuition makes it possible that the empirical intuiting of spatial-temporal things which move within its horizon does not first need to intuit space and time in the sense of an apprehension which first ascertains these multiplicities.” </a:t>
            </a:r>
          </a:p>
          <a:p>
            <a:pPr lvl="1"/>
            <a:r>
              <a:rPr lang="en-US" dirty="0" smtClean="0"/>
              <a:t>i.e., the pure intuition is not based on sensory intuitions of space and time</a:t>
            </a:r>
          </a:p>
          <a:p>
            <a:pPr lvl="1"/>
            <a:r>
              <a:rPr lang="en-US" dirty="0" smtClean="0"/>
              <a:t>But precedes them</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67</a:t>
            </a:fld>
            <a:endParaRPr lang="en-US"/>
          </a:p>
        </p:txBody>
      </p:sp>
    </p:spTree>
    <p:extLst>
      <p:ext uri="{BB962C8B-B14F-4D97-AF65-F5344CB8AC3E}">
        <p14:creationId xmlns:p14="http://schemas.microsoft.com/office/powerpoint/2010/main" val="867399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horizon of an imaginary look</a:t>
            </a:r>
            <a:endParaRPr lang="en-US" dirty="0"/>
          </a:p>
        </p:txBody>
      </p:sp>
      <p:sp>
        <p:nvSpPr>
          <p:cNvPr id="3" name="Content Placeholder 2"/>
          <p:cNvSpPr>
            <a:spLocks noGrp="1"/>
          </p:cNvSpPr>
          <p:nvPr>
            <p:ph idx="1"/>
          </p:nvPr>
        </p:nvSpPr>
        <p:spPr/>
        <p:txBody>
          <a:bodyPr>
            <a:normAutofit fontScale="92500"/>
          </a:bodyPr>
          <a:lstStyle/>
          <a:p>
            <a:r>
              <a:rPr lang="en-US" dirty="0"/>
              <a:t>The asymmetry of time and space in sensibility </a:t>
            </a:r>
          </a:p>
          <a:p>
            <a:pPr lvl="1"/>
            <a:r>
              <a:rPr lang="en-US" dirty="0"/>
              <a:t>shows the horizon of Being and </a:t>
            </a:r>
            <a:r>
              <a:rPr lang="en-US" dirty="0" err="1"/>
              <a:t>Dasein’s</a:t>
            </a:r>
            <a:r>
              <a:rPr lang="en-US" dirty="0"/>
              <a:t> encounter with </a:t>
            </a:r>
            <a:r>
              <a:rPr lang="en-US" dirty="0" smtClean="0"/>
              <a:t>Being </a:t>
            </a:r>
            <a:r>
              <a:rPr lang="en-US" dirty="0"/>
              <a:t>in </a:t>
            </a:r>
            <a:r>
              <a:rPr lang="en-US" dirty="0" smtClean="0"/>
              <a:t>temporality</a:t>
            </a:r>
          </a:p>
          <a:p>
            <a:pPr lvl="1"/>
            <a:r>
              <a:rPr lang="en-US" dirty="0"/>
              <a:t>t</a:t>
            </a:r>
            <a:r>
              <a:rPr lang="en-US" dirty="0" smtClean="0"/>
              <a:t>his form of inner sense that joins with imagination</a:t>
            </a:r>
          </a:p>
          <a:p>
            <a:r>
              <a:rPr lang="en-US" dirty="0" smtClean="0"/>
              <a:t>Pure intuition as a pure power of imagination precedes and makes possible the empirical intuiting of spatial-temporal things</a:t>
            </a:r>
          </a:p>
          <a:p>
            <a:pPr lvl="1"/>
            <a:r>
              <a:rPr lang="en-US" dirty="0"/>
              <a:t>w</a:t>
            </a:r>
            <a:r>
              <a:rPr lang="en-US" dirty="0" smtClean="0"/>
              <a:t>hich move within the horizon of this pure intuition</a:t>
            </a:r>
          </a:p>
          <a:p>
            <a:pPr lvl="1"/>
            <a:r>
              <a:rPr lang="en-US" dirty="0" smtClean="0"/>
              <a:t>A pure, </a:t>
            </a:r>
            <a:r>
              <a:rPr lang="en-US" dirty="0" err="1" smtClean="0"/>
              <a:t>unobjective</a:t>
            </a:r>
            <a:r>
              <a:rPr lang="en-US" dirty="0" smtClean="0"/>
              <a:t>, look precedes the multiplicities of sensory experience</a:t>
            </a:r>
          </a:p>
          <a:p>
            <a:pPr lvl="1"/>
            <a:r>
              <a:rPr lang="en-US" dirty="0"/>
              <a:t>w</a:t>
            </a:r>
            <a:r>
              <a:rPr lang="en-US" dirty="0" smtClean="0"/>
              <a:t>hich take place within the horizon of this look</a:t>
            </a:r>
          </a:p>
        </p:txBody>
      </p:sp>
      <p:sp>
        <p:nvSpPr>
          <p:cNvPr id="4" name="Slide Number Placeholder 3"/>
          <p:cNvSpPr>
            <a:spLocks noGrp="1"/>
          </p:cNvSpPr>
          <p:nvPr>
            <p:ph type="sldNum" sz="quarter" idx="12"/>
          </p:nvPr>
        </p:nvSpPr>
        <p:spPr/>
        <p:txBody>
          <a:bodyPr/>
          <a:lstStyle/>
          <a:p>
            <a:fld id="{84D16466-A2F7-4F57-9E47-5AFBC076F5E2}" type="slidenum">
              <a:rPr lang="en-US" smtClean="0"/>
              <a:t>68</a:t>
            </a:fld>
            <a:endParaRPr lang="en-US"/>
          </a:p>
        </p:txBody>
      </p:sp>
    </p:spTree>
    <p:extLst>
      <p:ext uri="{BB962C8B-B14F-4D97-AF65-F5344CB8AC3E}">
        <p14:creationId xmlns:p14="http://schemas.microsoft.com/office/powerpoint/2010/main" val="13629415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at things</a:t>
            </a:r>
            <a:endParaRPr lang="en-US" dirty="0"/>
          </a:p>
        </p:txBody>
      </p:sp>
      <p:sp>
        <p:nvSpPr>
          <p:cNvPr id="3" name="Content Placeholder 2"/>
          <p:cNvSpPr>
            <a:spLocks noGrp="1"/>
          </p:cNvSpPr>
          <p:nvPr>
            <p:ph idx="1"/>
          </p:nvPr>
        </p:nvSpPr>
        <p:spPr/>
        <p:txBody>
          <a:bodyPr>
            <a:normAutofit lnSpcReduction="10000"/>
          </a:bodyPr>
          <a:lstStyle/>
          <a:p>
            <a:r>
              <a:rPr lang="en-US" dirty="0"/>
              <a:t>I</a:t>
            </a:r>
            <a:r>
              <a:rPr lang="en-US" dirty="0" smtClean="0"/>
              <a:t>.e., before we actually look at things</a:t>
            </a:r>
          </a:p>
          <a:p>
            <a:pPr lvl="1"/>
            <a:r>
              <a:rPr lang="en-US" dirty="0"/>
              <a:t>w</a:t>
            </a:r>
            <a:r>
              <a:rPr lang="en-US" dirty="0" smtClean="0"/>
              <a:t>e imagine ourselves looking at them</a:t>
            </a:r>
          </a:p>
          <a:p>
            <a:pPr lvl="1"/>
            <a:r>
              <a:rPr lang="en-US" dirty="0" smtClean="0"/>
              <a:t>And our actual observation takes place within the framework of this imaginary looking</a:t>
            </a:r>
          </a:p>
          <a:p>
            <a:r>
              <a:rPr lang="en-US" dirty="0" smtClean="0"/>
              <a:t>In </a:t>
            </a:r>
            <a:r>
              <a:rPr lang="en-US" dirty="0"/>
              <a:t>the structure of </a:t>
            </a:r>
            <a:r>
              <a:rPr lang="en-US" dirty="0" smtClean="0"/>
              <a:t>the 1st </a:t>
            </a:r>
            <a:r>
              <a:rPr lang="en-US" i="1" dirty="0"/>
              <a:t>Critique</a:t>
            </a:r>
            <a:r>
              <a:rPr lang="en-US" dirty="0"/>
              <a:t>, Kant places imagination and </a:t>
            </a:r>
            <a:r>
              <a:rPr lang="en-US" dirty="0" smtClean="0"/>
              <a:t>its </a:t>
            </a:r>
            <a:r>
              <a:rPr lang="en-US" dirty="0" err="1" smtClean="0"/>
              <a:t>schematism</a:t>
            </a:r>
            <a:r>
              <a:rPr lang="en-US" dirty="0" smtClean="0"/>
              <a:t> between</a:t>
            </a:r>
            <a:endParaRPr lang="en-US" dirty="0"/>
          </a:p>
          <a:p>
            <a:pPr lvl="1"/>
            <a:r>
              <a:rPr lang="en-US" dirty="0" smtClean="0"/>
              <a:t>the </a:t>
            </a:r>
            <a:r>
              <a:rPr lang="en-US" dirty="0"/>
              <a:t>“transcendental aesthetic” which treats of the forms of </a:t>
            </a:r>
            <a:r>
              <a:rPr lang="en-US" dirty="0" smtClean="0"/>
              <a:t>sensibility, space and time</a:t>
            </a:r>
            <a:endParaRPr lang="en-US" dirty="0"/>
          </a:p>
          <a:p>
            <a:pPr lvl="1"/>
            <a:r>
              <a:rPr lang="en-US" dirty="0"/>
              <a:t>And the “transcendental analytic” which treats of the categories of the </a:t>
            </a:r>
            <a:r>
              <a:rPr lang="en-US" dirty="0" smtClean="0"/>
              <a:t>understanding, such as cause and effect</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69</a:t>
            </a:fld>
            <a:endParaRPr lang="en-US"/>
          </a:p>
        </p:txBody>
      </p:sp>
    </p:spTree>
    <p:extLst>
      <p:ext uri="{BB962C8B-B14F-4D97-AF65-F5344CB8AC3E}">
        <p14:creationId xmlns:p14="http://schemas.microsoft.com/office/powerpoint/2010/main" val="593842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Adapting Kant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3) Both are adapting Kant</a:t>
            </a:r>
          </a:p>
          <a:p>
            <a:r>
              <a:rPr lang="en-US" dirty="0" smtClean="0"/>
              <a:t>Heidegger: </a:t>
            </a:r>
          </a:p>
          <a:p>
            <a:pPr lvl="1"/>
            <a:r>
              <a:rPr lang="en-US" dirty="0" smtClean="0"/>
              <a:t>The </a:t>
            </a:r>
            <a:r>
              <a:rPr lang="en-US" i="1" dirty="0" smtClean="0"/>
              <a:t>Critique of Pure Reason</a:t>
            </a:r>
            <a:r>
              <a:rPr lang="en-US" dirty="0" smtClean="0"/>
              <a:t> is not a theory of knowledge, but a “working out of what belongs to any Nature whatsoever”</a:t>
            </a:r>
          </a:p>
          <a:p>
            <a:pPr lvl="1"/>
            <a:r>
              <a:rPr lang="en-US" dirty="0" smtClean="0"/>
              <a:t>Kant, uniquely in the history of philosophy, brings together the interpretation of Being with the phenomenon of time</a:t>
            </a:r>
          </a:p>
          <a:p>
            <a:r>
              <a:rPr lang="en-US" dirty="0" err="1" smtClean="0"/>
              <a:t>Strawson</a:t>
            </a:r>
            <a:r>
              <a:rPr lang="en-US" dirty="0" smtClean="0"/>
              <a:t>: </a:t>
            </a:r>
          </a:p>
          <a:p>
            <a:pPr lvl="1"/>
            <a:r>
              <a:rPr lang="en-US" dirty="0" smtClean="0"/>
              <a:t>“No philosopher understands his predecessors until he has re-thought their thought in his own contemporary terms; and it is characteristic of the very greatest philosopher, like Kant and Aristotle, that they, more than any others, repay this effort of re-thinking.”</a:t>
            </a:r>
          </a:p>
          <a:p>
            <a:pPr lvl="1"/>
            <a:r>
              <a:rPr lang="en-US" dirty="0" smtClean="0"/>
              <a:t>In </a:t>
            </a:r>
            <a:r>
              <a:rPr lang="en-US" i="1" dirty="0" smtClean="0"/>
              <a:t>Individuals</a:t>
            </a:r>
            <a:r>
              <a:rPr lang="en-US" dirty="0" smtClean="0"/>
              <a:t>, Kant is the central reference for considering objects, space and time, and the possibility of a unified perception of the world </a:t>
            </a:r>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7</a:t>
            </a:fld>
            <a:endParaRPr lang="en-US"/>
          </a:p>
        </p:txBody>
      </p:sp>
    </p:spTree>
    <p:extLst>
      <p:ext uri="{BB962C8B-B14F-4D97-AF65-F5344CB8AC3E}">
        <p14:creationId xmlns:p14="http://schemas.microsoft.com/office/powerpoint/2010/main" val="31392543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about dogs</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abstractness of the categories and the concreteness of the sensory experience is </a:t>
            </a:r>
            <a:r>
              <a:rPr lang="en-US" dirty="0" smtClean="0"/>
              <a:t>thus mediated </a:t>
            </a:r>
            <a:r>
              <a:rPr lang="en-US" dirty="0"/>
              <a:t>by </a:t>
            </a:r>
          </a:p>
          <a:p>
            <a:pPr lvl="1"/>
            <a:r>
              <a:rPr lang="en-US" dirty="0"/>
              <a:t>i</a:t>
            </a:r>
            <a:r>
              <a:rPr lang="en-US" dirty="0" smtClean="0"/>
              <a:t>magination, which is involves rules for outlining images that correspond to the concepts or categories, which Kant calls schemata</a:t>
            </a:r>
          </a:p>
          <a:p>
            <a:r>
              <a:rPr lang="en-US" dirty="0" smtClean="0"/>
              <a:t>E.g., when I talk about a dog, I can’t remain in the abstractness of this concept</a:t>
            </a:r>
          </a:p>
          <a:p>
            <a:pPr lvl="1"/>
            <a:r>
              <a:rPr lang="en-US" dirty="0"/>
              <a:t>b</a:t>
            </a:r>
            <a:r>
              <a:rPr lang="en-US" dirty="0" smtClean="0"/>
              <a:t>ut create an image of the dog in imagination, following a schema of some sort: four-legged, furry, with tail and hanging tongue</a:t>
            </a:r>
          </a:p>
          <a:p>
            <a:pPr lvl="1"/>
            <a:r>
              <a:rPr lang="en-US" dirty="0" smtClean="0"/>
              <a:t>And then when we see an actual dog we can check, to confirm or modify, our prior image</a:t>
            </a:r>
          </a:p>
          <a:p>
            <a:r>
              <a:rPr lang="en-US" dirty="0" smtClean="0"/>
              <a:t>Compare </a:t>
            </a:r>
            <a:r>
              <a:rPr lang="en-US" dirty="0" err="1" smtClean="0"/>
              <a:t>Gadamer</a:t>
            </a:r>
            <a:r>
              <a:rPr lang="en-US" dirty="0" smtClean="0"/>
              <a:t> on interpreting particular parts of a text in the light of the whole as we </a:t>
            </a:r>
            <a:r>
              <a:rPr lang="en-US" i="1" dirty="0" smtClean="0"/>
              <a:t>imagine</a:t>
            </a:r>
            <a:r>
              <a:rPr lang="en-US" dirty="0" smtClean="0"/>
              <a:t> it to be</a:t>
            </a:r>
          </a:p>
        </p:txBody>
      </p:sp>
      <p:sp>
        <p:nvSpPr>
          <p:cNvPr id="4" name="Slide Number Placeholder 3"/>
          <p:cNvSpPr>
            <a:spLocks noGrp="1"/>
          </p:cNvSpPr>
          <p:nvPr>
            <p:ph type="sldNum" sz="quarter" idx="12"/>
          </p:nvPr>
        </p:nvSpPr>
        <p:spPr/>
        <p:txBody>
          <a:bodyPr/>
          <a:lstStyle/>
          <a:p>
            <a:fld id="{84D16466-A2F7-4F57-9E47-5AFBC076F5E2}" type="slidenum">
              <a:rPr lang="en-US" smtClean="0"/>
              <a:t>70</a:t>
            </a:fld>
            <a:endParaRPr lang="en-US"/>
          </a:p>
        </p:txBody>
      </p:sp>
    </p:spTree>
    <p:extLst>
      <p:ext uri="{BB962C8B-B14F-4D97-AF65-F5344CB8AC3E}">
        <p14:creationId xmlns:p14="http://schemas.microsoft.com/office/powerpoint/2010/main" val="10482369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think about causes?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More abstractly, in employing the transcendental categories of cause and effect</a:t>
            </a:r>
          </a:p>
          <a:p>
            <a:pPr lvl="1"/>
            <a:r>
              <a:rPr lang="en-US" dirty="0"/>
              <a:t>I employ a transcendental </a:t>
            </a:r>
            <a:r>
              <a:rPr lang="en-US" dirty="0" err="1"/>
              <a:t>schematism</a:t>
            </a:r>
            <a:r>
              <a:rPr lang="en-US" dirty="0"/>
              <a:t> of one event following another in </a:t>
            </a:r>
            <a:r>
              <a:rPr lang="en-US" dirty="0" smtClean="0"/>
              <a:t>time, </a:t>
            </a:r>
          </a:p>
          <a:p>
            <a:pPr lvl="1"/>
            <a:r>
              <a:rPr lang="en-US" dirty="0" smtClean="0"/>
              <a:t>but abstracted from my personal experience</a:t>
            </a:r>
          </a:p>
          <a:p>
            <a:pPr lvl="1"/>
            <a:r>
              <a:rPr lang="en-US" dirty="0" smtClean="0"/>
              <a:t>so that an objective cause </a:t>
            </a:r>
            <a:r>
              <a:rPr lang="en-US" dirty="0" err="1" smtClean="0"/>
              <a:t>preceeds</a:t>
            </a:r>
            <a:r>
              <a:rPr lang="en-US" dirty="0" smtClean="0"/>
              <a:t> </a:t>
            </a:r>
            <a:r>
              <a:rPr lang="en-US" dirty="0"/>
              <a:t>the </a:t>
            </a:r>
            <a:r>
              <a:rPr lang="en-US" dirty="0" smtClean="0"/>
              <a:t>effect</a:t>
            </a:r>
          </a:p>
          <a:p>
            <a:r>
              <a:rPr lang="en-US" dirty="0" smtClean="0"/>
              <a:t>Kant’s pure forms of perception are examined in the transcendental aesthetic</a:t>
            </a:r>
          </a:p>
          <a:p>
            <a:pPr lvl="1"/>
            <a:r>
              <a:rPr lang="en-US" dirty="0" smtClean="0"/>
              <a:t>But by putting this investigation first Kant risks undermining this priority of categories and </a:t>
            </a:r>
            <a:r>
              <a:rPr lang="en-US" dirty="0" err="1" smtClean="0"/>
              <a:t>schematism</a:t>
            </a:r>
            <a:endParaRPr lang="en-US" dirty="0" smtClean="0"/>
          </a:p>
          <a:p>
            <a:pPr lvl="1"/>
            <a:r>
              <a:rPr lang="en-US" dirty="0" smtClean="0"/>
              <a:t>i.e., the active process of shaping our experience of objects</a:t>
            </a:r>
          </a:p>
        </p:txBody>
      </p:sp>
      <p:sp>
        <p:nvSpPr>
          <p:cNvPr id="4" name="Slide Number Placeholder 3"/>
          <p:cNvSpPr>
            <a:spLocks noGrp="1"/>
          </p:cNvSpPr>
          <p:nvPr>
            <p:ph type="sldNum" sz="quarter" idx="12"/>
          </p:nvPr>
        </p:nvSpPr>
        <p:spPr/>
        <p:txBody>
          <a:bodyPr/>
          <a:lstStyle/>
          <a:p>
            <a:fld id="{84D16466-A2F7-4F57-9E47-5AFBC076F5E2}" type="slidenum">
              <a:rPr lang="en-US" smtClean="0"/>
              <a:t>71</a:t>
            </a:fld>
            <a:endParaRPr lang="en-US"/>
          </a:p>
        </p:txBody>
      </p:sp>
    </p:spTree>
    <p:extLst>
      <p:ext uri="{BB962C8B-B14F-4D97-AF65-F5344CB8AC3E}">
        <p14:creationId xmlns:p14="http://schemas.microsoft.com/office/powerpoint/2010/main" val="37815318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it possible to perceive a thing outside of us</a:t>
            </a:r>
            <a:endParaRPr lang="en-US" dirty="0"/>
          </a:p>
        </p:txBody>
      </p:sp>
      <p:sp>
        <p:nvSpPr>
          <p:cNvPr id="3" name="Content Placeholder 2"/>
          <p:cNvSpPr>
            <a:spLocks noGrp="1"/>
          </p:cNvSpPr>
          <p:nvPr>
            <p:ph idx="1"/>
          </p:nvPr>
        </p:nvSpPr>
        <p:spPr/>
        <p:txBody>
          <a:bodyPr>
            <a:normAutofit fontScale="92500" lnSpcReduction="20000"/>
          </a:bodyPr>
          <a:lstStyle/>
          <a:p>
            <a:r>
              <a:rPr lang="en-US" dirty="0"/>
              <a:t>Finite intuition in its empirical moment (the transcendental aesthetic by itself) leaves us with the problem of knowledge</a:t>
            </a:r>
          </a:p>
          <a:p>
            <a:pPr lvl="1"/>
            <a:r>
              <a:rPr lang="en-US" dirty="0"/>
              <a:t>how intuitions relate to objects</a:t>
            </a:r>
          </a:p>
          <a:p>
            <a:pPr lvl="1"/>
            <a:r>
              <a:rPr lang="en-US" dirty="0"/>
              <a:t>and a nihilistic separation of our ideas about objects from our intuitions</a:t>
            </a:r>
          </a:p>
          <a:p>
            <a:r>
              <a:rPr lang="en-US" dirty="0" smtClean="0"/>
              <a:t>i.e., the problems of epistemology: </a:t>
            </a:r>
          </a:p>
          <a:p>
            <a:pPr lvl="1"/>
            <a:r>
              <a:rPr lang="en-US" dirty="0" smtClean="0"/>
              <a:t>If perception arises out of causal processes coming from the world and working through the brain into sensory impressions (Hume)</a:t>
            </a:r>
          </a:p>
          <a:p>
            <a:pPr lvl="1"/>
            <a:r>
              <a:rPr lang="en-US" dirty="0"/>
              <a:t>h</a:t>
            </a:r>
            <a:r>
              <a:rPr lang="en-US" dirty="0" smtClean="0"/>
              <a:t>ow is it possible that we can perceive an object at all? (since the sensory data is only a chaotic multiplicity of impressions)</a:t>
            </a:r>
          </a:p>
          <a:p>
            <a:r>
              <a:rPr lang="en-US" dirty="0" smtClean="0"/>
              <a:t>Kant: we constitute the object/thing in perception through our </a:t>
            </a:r>
            <a:r>
              <a:rPr lang="en-US" i="1" dirty="0" smtClean="0"/>
              <a:t>a priori </a:t>
            </a:r>
            <a:r>
              <a:rPr lang="en-US" dirty="0" smtClean="0"/>
              <a:t>synthetic activity</a:t>
            </a:r>
          </a:p>
          <a:p>
            <a:pPr lvl="1"/>
            <a:r>
              <a:rPr lang="en-US" dirty="0" smtClean="0"/>
              <a:t>But we don’t constitute the </a:t>
            </a:r>
            <a:r>
              <a:rPr lang="en-US" i="1" dirty="0" smtClean="0"/>
              <a:t>Being</a:t>
            </a:r>
            <a:r>
              <a:rPr lang="en-US" dirty="0" smtClean="0"/>
              <a:t> of the thing</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72</a:t>
            </a:fld>
            <a:endParaRPr lang="en-US"/>
          </a:p>
        </p:txBody>
      </p:sp>
    </p:spTree>
    <p:extLst>
      <p:ext uri="{BB962C8B-B14F-4D97-AF65-F5344CB8AC3E}">
        <p14:creationId xmlns:p14="http://schemas.microsoft.com/office/powerpoint/2010/main" val="20231484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1</a:t>
            </a:r>
            <a:r>
              <a:rPr lang="en-US" baseline="30000" dirty="0" smtClean="0"/>
              <a:t>st</a:t>
            </a:r>
            <a:r>
              <a:rPr lang="en-US" dirty="0" smtClean="0"/>
              <a:t> Critique is about intuition, not thought</a:t>
            </a:r>
            <a:endParaRPr lang="en-US" dirty="0"/>
          </a:p>
        </p:txBody>
      </p:sp>
      <p:sp>
        <p:nvSpPr>
          <p:cNvPr id="3" name="Content Placeholder 2"/>
          <p:cNvSpPr>
            <a:spLocks noGrp="1"/>
          </p:cNvSpPr>
          <p:nvPr>
            <p:ph idx="1"/>
          </p:nvPr>
        </p:nvSpPr>
        <p:spPr/>
        <p:txBody>
          <a:bodyPr/>
          <a:lstStyle/>
          <a:p>
            <a:r>
              <a:rPr lang="en-US" dirty="0" smtClean="0"/>
              <a:t>Heidegger sees the first Critique as radically finite and concerned with intuition, not </a:t>
            </a:r>
            <a:r>
              <a:rPr lang="en-US" i="1" dirty="0" smtClean="0"/>
              <a:t>a priori </a:t>
            </a:r>
            <a:r>
              <a:rPr lang="en-US" dirty="0" smtClean="0"/>
              <a:t>thought</a:t>
            </a:r>
          </a:p>
          <a:p>
            <a:pPr lvl="1"/>
            <a:r>
              <a:rPr lang="en-US" dirty="0" smtClean="0"/>
              <a:t>It is on this condition of finite intuition that there can be ontology, the metaphysics of metaphysics</a:t>
            </a:r>
          </a:p>
          <a:p>
            <a:pPr lvl="1"/>
            <a:r>
              <a:rPr lang="en-US" dirty="0" smtClean="0"/>
              <a:t>“The essence of sensibility lies in the finitude of intuition.” </a:t>
            </a:r>
          </a:p>
          <a:p>
            <a:pPr lvl="1"/>
            <a:r>
              <a:rPr lang="en-US" dirty="0" smtClean="0"/>
              <a:t>“Insofar as the judging of determination [i.e., applying the categories of the understanding] is essentially dependent on intuition, thinking is always united with [sensibility] by virtue of its service to intuition.”</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73</a:t>
            </a:fld>
            <a:endParaRPr lang="en-US"/>
          </a:p>
        </p:txBody>
      </p:sp>
    </p:spTree>
    <p:extLst>
      <p:ext uri="{BB962C8B-B14F-4D97-AF65-F5344CB8AC3E}">
        <p14:creationId xmlns:p14="http://schemas.microsoft.com/office/powerpoint/2010/main" val="40547347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and beings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Kant’s core idea is that human experience is constituted out of two sources, </a:t>
            </a:r>
          </a:p>
          <a:p>
            <a:pPr lvl="1"/>
            <a:r>
              <a:rPr lang="en-US" dirty="0" smtClean="0"/>
              <a:t>Being in itself</a:t>
            </a:r>
          </a:p>
          <a:p>
            <a:pPr lvl="1"/>
            <a:r>
              <a:rPr lang="en-US" dirty="0"/>
              <a:t>a</a:t>
            </a:r>
            <a:r>
              <a:rPr lang="en-US" dirty="0" smtClean="0"/>
              <a:t>nd our human forms of experiencing</a:t>
            </a:r>
          </a:p>
          <a:p>
            <a:r>
              <a:rPr lang="en-US" dirty="0" smtClean="0"/>
              <a:t>Hence the articulated experience that we have of beings</a:t>
            </a:r>
          </a:p>
          <a:p>
            <a:pPr lvl="1"/>
            <a:r>
              <a:rPr lang="en-US" dirty="0"/>
              <a:t>s</a:t>
            </a:r>
            <a:r>
              <a:rPr lang="en-US" dirty="0" smtClean="0"/>
              <a:t>haped by the forms of our subjectivity</a:t>
            </a:r>
          </a:p>
          <a:p>
            <a:pPr lvl="1"/>
            <a:r>
              <a:rPr lang="en-US" dirty="0"/>
              <a:t>m</a:t>
            </a:r>
            <a:r>
              <a:rPr lang="en-US" dirty="0" smtClean="0"/>
              <a:t>ust be distinguished from the Being of the beings </a:t>
            </a:r>
          </a:p>
          <a:p>
            <a:r>
              <a:rPr lang="en-US" dirty="0" smtClean="0"/>
              <a:t>I.e., the beings that we experience in time and space, </a:t>
            </a:r>
          </a:p>
          <a:p>
            <a:pPr lvl="1"/>
            <a:r>
              <a:rPr lang="en-US" dirty="0" smtClean="0"/>
              <a:t>as substances with properties, </a:t>
            </a:r>
          </a:p>
          <a:p>
            <a:pPr lvl="1"/>
            <a:r>
              <a:rPr lang="en-US" dirty="0" smtClean="0"/>
              <a:t>and as governed by causal laws</a:t>
            </a:r>
          </a:p>
          <a:p>
            <a:r>
              <a:rPr lang="en-US" dirty="0" smtClean="0"/>
              <a:t>are distinguished from their Being</a:t>
            </a:r>
          </a:p>
        </p:txBody>
      </p:sp>
      <p:sp>
        <p:nvSpPr>
          <p:cNvPr id="4" name="Slide Number Placeholder 3"/>
          <p:cNvSpPr>
            <a:spLocks noGrp="1"/>
          </p:cNvSpPr>
          <p:nvPr>
            <p:ph type="sldNum" sz="quarter" idx="12"/>
          </p:nvPr>
        </p:nvSpPr>
        <p:spPr/>
        <p:txBody>
          <a:bodyPr/>
          <a:lstStyle/>
          <a:p>
            <a:fld id="{84D16466-A2F7-4F57-9E47-5AFBC076F5E2}" type="slidenum">
              <a:rPr lang="en-US" smtClean="0"/>
              <a:t>74</a:t>
            </a:fld>
            <a:endParaRPr lang="en-US"/>
          </a:p>
        </p:txBody>
      </p:sp>
    </p:spTree>
    <p:extLst>
      <p:ext uri="{BB962C8B-B14F-4D97-AF65-F5344CB8AC3E}">
        <p14:creationId xmlns:p14="http://schemas.microsoft.com/office/powerpoint/2010/main" val="18804748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Intuition of Being in imagination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Kantian critical perspective is fundamentally the awareness of this ontological </a:t>
            </a:r>
            <a:r>
              <a:rPr lang="en-US" dirty="0" smtClean="0"/>
              <a:t>difference</a:t>
            </a:r>
          </a:p>
          <a:p>
            <a:r>
              <a:rPr lang="en-US" dirty="0" smtClean="0"/>
              <a:t>Heidegger argues that the pure intuition of the imagination </a:t>
            </a:r>
          </a:p>
          <a:p>
            <a:pPr lvl="1"/>
            <a:r>
              <a:rPr lang="en-US" dirty="0" smtClean="0"/>
              <a:t>does not merely connect sensibility and understanding, </a:t>
            </a:r>
          </a:p>
          <a:p>
            <a:pPr lvl="1"/>
            <a:r>
              <a:rPr lang="en-US" dirty="0" smtClean="0"/>
              <a:t>but does so in relation to the Being of the beings that are experienced through these forms</a:t>
            </a:r>
          </a:p>
          <a:p>
            <a:r>
              <a:rPr lang="en-US" dirty="0" smtClean="0"/>
              <a:t>I.e., not only do I imagine </a:t>
            </a:r>
          </a:p>
          <a:p>
            <a:pPr lvl="1"/>
            <a:r>
              <a:rPr lang="en-US" dirty="0" smtClean="0"/>
              <a:t>a dog when I consider the concept of a dog</a:t>
            </a:r>
          </a:p>
          <a:p>
            <a:pPr lvl="1"/>
            <a:r>
              <a:rPr lang="en-US" dirty="0" smtClean="0"/>
              <a:t>a temporal process when I consider a causal sequence</a:t>
            </a:r>
          </a:p>
          <a:p>
            <a:r>
              <a:rPr lang="en-US" dirty="0"/>
              <a:t>b</a:t>
            </a:r>
            <a:r>
              <a:rPr lang="en-US" dirty="0" smtClean="0"/>
              <a:t>ut in a pure intuition I imagine the Being of the beings that I experience in particular determinate ways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75</a:t>
            </a:fld>
            <a:endParaRPr lang="en-US"/>
          </a:p>
        </p:txBody>
      </p:sp>
    </p:spTree>
    <p:extLst>
      <p:ext uri="{BB962C8B-B14F-4D97-AF65-F5344CB8AC3E}">
        <p14:creationId xmlns:p14="http://schemas.microsoft.com/office/powerpoint/2010/main" val="23437171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 </a:t>
            </a:r>
            <a:r>
              <a:rPr lang="en-US" dirty="0" smtClean="0"/>
              <a:t>wonder about </a:t>
            </a:r>
            <a:r>
              <a:rPr lang="en-US" smtClean="0"/>
              <a:t>its Being]</a:t>
            </a:r>
            <a:endParaRPr lang="en-US" dirty="0"/>
          </a:p>
        </p:txBody>
      </p:sp>
      <p:sp>
        <p:nvSpPr>
          <p:cNvPr id="3" name="Content Placeholder 2"/>
          <p:cNvSpPr>
            <a:spLocks noGrp="1"/>
          </p:cNvSpPr>
          <p:nvPr>
            <p:ph idx="1"/>
          </p:nvPr>
        </p:nvSpPr>
        <p:spPr/>
        <p:txBody>
          <a:bodyPr>
            <a:normAutofit/>
          </a:bodyPr>
          <a:lstStyle/>
          <a:p>
            <a:r>
              <a:rPr lang="en-US" dirty="0" smtClean="0"/>
              <a:t>This argument should be related to Kant’s idea that Being is not a concept or a predicate/property</a:t>
            </a:r>
          </a:p>
          <a:p>
            <a:pPr lvl="1"/>
            <a:r>
              <a:rPr lang="en-US" dirty="0" smtClean="0"/>
              <a:t>When I wonder whether I have $100 in my wallet, I have a clear, complete concept of $100 </a:t>
            </a:r>
          </a:p>
          <a:p>
            <a:pPr lvl="1"/>
            <a:r>
              <a:rPr lang="en-US" dirty="0" smtClean="0"/>
              <a:t>But do not know whether there </a:t>
            </a:r>
            <a:r>
              <a:rPr lang="en-US" i="1" dirty="0" smtClean="0"/>
              <a:t>is</a:t>
            </a:r>
            <a:r>
              <a:rPr lang="en-US" dirty="0" smtClean="0"/>
              <a:t> $100—I.e., I wonder about the </a:t>
            </a:r>
            <a:r>
              <a:rPr lang="en-US" i="1" dirty="0" smtClean="0"/>
              <a:t>Being</a:t>
            </a:r>
            <a:r>
              <a:rPr lang="en-US" dirty="0" smtClean="0"/>
              <a:t> of the $100</a:t>
            </a:r>
          </a:p>
          <a:p>
            <a:pPr lvl="1"/>
            <a:r>
              <a:rPr lang="en-US" dirty="0" smtClean="0"/>
              <a:t>If I find that it does exist, I do not add an additional property or concept to $100, and say that I now have $100 </a:t>
            </a:r>
            <a:r>
              <a:rPr lang="en-US" i="1" dirty="0" smtClean="0"/>
              <a:t>existing</a:t>
            </a:r>
            <a:r>
              <a:rPr lang="en-US" dirty="0" smtClean="0"/>
              <a:t> dollars</a:t>
            </a:r>
          </a:p>
          <a:p>
            <a:r>
              <a:rPr lang="en-US" dirty="0" smtClean="0"/>
              <a:t>I.e., Being is not a concept</a:t>
            </a:r>
          </a:p>
        </p:txBody>
      </p:sp>
      <p:sp>
        <p:nvSpPr>
          <p:cNvPr id="4" name="Slide Number Placeholder 3"/>
          <p:cNvSpPr>
            <a:spLocks noGrp="1"/>
          </p:cNvSpPr>
          <p:nvPr>
            <p:ph type="sldNum" sz="quarter" idx="12"/>
          </p:nvPr>
        </p:nvSpPr>
        <p:spPr/>
        <p:txBody>
          <a:bodyPr/>
          <a:lstStyle/>
          <a:p>
            <a:fld id="{84D16466-A2F7-4F57-9E47-5AFBC076F5E2}" type="slidenum">
              <a:rPr lang="en-US" smtClean="0"/>
              <a:t>76</a:t>
            </a:fld>
            <a:endParaRPr lang="en-US"/>
          </a:p>
        </p:txBody>
      </p:sp>
    </p:spTree>
    <p:extLst>
      <p:ext uri="{BB962C8B-B14F-4D97-AF65-F5344CB8AC3E}">
        <p14:creationId xmlns:p14="http://schemas.microsoft.com/office/powerpoint/2010/main" val="53500181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prior awareness/image of Being]</a:t>
            </a:r>
            <a:endParaRPr lang="en-US" dirty="0"/>
          </a:p>
        </p:txBody>
      </p:sp>
      <p:sp>
        <p:nvSpPr>
          <p:cNvPr id="3" name="Content Placeholder 2"/>
          <p:cNvSpPr>
            <a:spLocks noGrp="1"/>
          </p:cNvSpPr>
          <p:nvPr>
            <p:ph idx="1"/>
          </p:nvPr>
        </p:nvSpPr>
        <p:spPr/>
        <p:txBody>
          <a:bodyPr>
            <a:normAutofit fontScale="92500" lnSpcReduction="20000"/>
          </a:bodyPr>
          <a:lstStyle/>
          <a:p>
            <a:r>
              <a:rPr lang="en-US" dirty="0"/>
              <a:t>If being or existence is not a concept, how do I know that something exists?</a:t>
            </a:r>
          </a:p>
          <a:p>
            <a:r>
              <a:rPr lang="en-US" dirty="0" smtClean="0"/>
              <a:t>Kant: </a:t>
            </a:r>
            <a:r>
              <a:rPr lang="en-US" dirty="0"/>
              <a:t>I </a:t>
            </a:r>
            <a:r>
              <a:rPr lang="en-US" i="1" dirty="0"/>
              <a:t>intuit</a:t>
            </a:r>
            <a:r>
              <a:rPr lang="en-US" dirty="0"/>
              <a:t> Being</a:t>
            </a:r>
          </a:p>
          <a:p>
            <a:pPr lvl="1"/>
            <a:r>
              <a:rPr lang="en-US" dirty="0"/>
              <a:t>I don’t sense it or know </a:t>
            </a:r>
            <a:r>
              <a:rPr lang="en-US" dirty="0" smtClean="0"/>
              <a:t>it, but first imagine it </a:t>
            </a:r>
          </a:p>
          <a:p>
            <a:pPr lvl="1"/>
            <a:r>
              <a:rPr lang="en-US" dirty="0" smtClean="0"/>
              <a:t>and then confirm the pure intuition I have of Being in imagination</a:t>
            </a:r>
            <a:endParaRPr lang="en-US" dirty="0"/>
          </a:p>
          <a:p>
            <a:r>
              <a:rPr lang="en-US" dirty="0"/>
              <a:t>And before any knowledge of objects in the world</a:t>
            </a:r>
          </a:p>
          <a:p>
            <a:pPr lvl="1"/>
            <a:r>
              <a:rPr lang="en-US" dirty="0"/>
              <a:t>I have within myself an intuition of Being through the power of </a:t>
            </a:r>
            <a:r>
              <a:rPr lang="en-US" dirty="0" smtClean="0"/>
              <a:t>imagination</a:t>
            </a:r>
          </a:p>
          <a:p>
            <a:r>
              <a:rPr lang="en-US" dirty="0" smtClean="0"/>
              <a:t>But then we tend to forget or to conceal this prior awareness of Being </a:t>
            </a:r>
          </a:p>
          <a:p>
            <a:pPr lvl="1"/>
            <a:r>
              <a:rPr lang="en-US" dirty="0" smtClean="0"/>
              <a:t>in the presence of the beings that we experience</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77</a:t>
            </a:fld>
            <a:endParaRPr lang="en-US"/>
          </a:p>
        </p:txBody>
      </p:sp>
    </p:spTree>
    <p:extLst>
      <p:ext uri="{BB962C8B-B14F-4D97-AF65-F5344CB8AC3E}">
        <p14:creationId xmlns:p14="http://schemas.microsoft.com/office/powerpoint/2010/main" val="337507090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 to poets, painters, and novelists]</a:t>
            </a:r>
            <a:endParaRPr lang="en-US" dirty="0"/>
          </a:p>
        </p:txBody>
      </p:sp>
      <p:sp>
        <p:nvSpPr>
          <p:cNvPr id="3" name="Content Placeholder 2"/>
          <p:cNvSpPr>
            <a:spLocks noGrp="1"/>
          </p:cNvSpPr>
          <p:nvPr>
            <p:ph idx="1"/>
          </p:nvPr>
        </p:nvSpPr>
        <p:spPr/>
        <p:txBody>
          <a:bodyPr/>
          <a:lstStyle/>
          <a:p>
            <a:r>
              <a:rPr lang="en-US" dirty="0" smtClean="0"/>
              <a:t>And so to know more about what it is that we imagine or wonder about</a:t>
            </a:r>
          </a:p>
          <a:p>
            <a:pPr lvl="1"/>
            <a:r>
              <a:rPr lang="en-US" dirty="0"/>
              <a:t>w</a:t>
            </a:r>
            <a:r>
              <a:rPr lang="en-US" dirty="0" smtClean="0"/>
              <a:t>hen we wonder about Being</a:t>
            </a:r>
          </a:p>
          <a:p>
            <a:r>
              <a:rPr lang="en-US" dirty="0"/>
              <a:t>w</a:t>
            </a:r>
            <a:r>
              <a:rPr lang="en-US" dirty="0" smtClean="0"/>
              <a:t>e should turn to poets, painters, novelists</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78</a:t>
            </a:fld>
            <a:endParaRPr lang="en-US"/>
          </a:p>
        </p:txBody>
      </p:sp>
    </p:spTree>
    <p:extLst>
      <p:ext uri="{BB962C8B-B14F-4D97-AF65-F5344CB8AC3E}">
        <p14:creationId xmlns:p14="http://schemas.microsoft.com/office/powerpoint/2010/main" val="173033187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66950" y="238125"/>
            <a:ext cx="7463790" cy="6219825"/>
          </a:xfrm>
          <a:prstGeom prst="rect">
            <a:avLst/>
          </a:prstGeom>
        </p:spPr>
      </p:pic>
      <p:sp>
        <p:nvSpPr>
          <p:cNvPr id="2" name="Slide Number Placeholder 1"/>
          <p:cNvSpPr>
            <a:spLocks noGrp="1"/>
          </p:cNvSpPr>
          <p:nvPr>
            <p:ph type="sldNum" sz="quarter" idx="12"/>
          </p:nvPr>
        </p:nvSpPr>
        <p:spPr/>
        <p:txBody>
          <a:bodyPr/>
          <a:lstStyle/>
          <a:p>
            <a:fld id="{84D16466-A2F7-4F57-9E47-5AFBC076F5E2}" type="slidenum">
              <a:rPr lang="en-US" smtClean="0"/>
              <a:t>79</a:t>
            </a:fld>
            <a:endParaRPr lang="en-US"/>
          </a:p>
        </p:txBody>
      </p:sp>
    </p:spTree>
    <p:extLst>
      <p:ext uri="{BB962C8B-B14F-4D97-AF65-F5344CB8AC3E}">
        <p14:creationId xmlns:p14="http://schemas.microsoft.com/office/powerpoint/2010/main" val="3762484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Immediate predecessors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4) Both mediate their relation to Kant with a dominating predecessor, who establishes the terms of their own work</a:t>
            </a:r>
          </a:p>
          <a:p>
            <a:pPr lvl="1"/>
            <a:r>
              <a:rPr lang="en-US" dirty="0" smtClean="0"/>
              <a:t>For Heidegger this is Husserl, especially his </a:t>
            </a:r>
            <a:r>
              <a:rPr lang="en-US" i="1" dirty="0"/>
              <a:t>L</a:t>
            </a:r>
            <a:r>
              <a:rPr lang="en-US" i="1" dirty="0" smtClean="0"/>
              <a:t>ogical Investigations </a:t>
            </a:r>
          </a:p>
          <a:p>
            <a:pPr lvl="1"/>
            <a:r>
              <a:rPr lang="en-US" dirty="0" smtClean="0"/>
              <a:t>For </a:t>
            </a:r>
            <a:r>
              <a:rPr lang="en-US" dirty="0" err="1" smtClean="0"/>
              <a:t>Strawson</a:t>
            </a:r>
            <a:r>
              <a:rPr lang="en-US" dirty="0" smtClean="0"/>
              <a:t> it is the later Wittgenstein of the </a:t>
            </a:r>
            <a:r>
              <a:rPr lang="en-US" i="1" dirty="0" smtClean="0"/>
              <a:t>Philosophical Investigations</a:t>
            </a:r>
            <a:r>
              <a:rPr lang="en-US" dirty="0" smtClean="0"/>
              <a:t> </a:t>
            </a:r>
          </a:p>
          <a:p>
            <a:r>
              <a:rPr lang="en-US" dirty="0" smtClean="0"/>
              <a:t>5) What distinguishes them:</a:t>
            </a:r>
          </a:p>
          <a:p>
            <a:pPr lvl="1"/>
            <a:r>
              <a:rPr lang="en-US" dirty="0" smtClean="0"/>
              <a:t>Heidegger’s “critique”: the interpretation of Being is a question of our hermeneutic existence—human being (</a:t>
            </a:r>
            <a:r>
              <a:rPr lang="en-US" dirty="0" err="1" smtClean="0"/>
              <a:t>Dasein</a:t>
            </a:r>
            <a:r>
              <a:rPr lang="en-US" dirty="0" smtClean="0"/>
              <a:t>) as the interpreter of Being</a:t>
            </a:r>
          </a:p>
          <a:p>
            <a:pPr lvl="1"/>
            <a:r>
              <a:rPr lang="en-US" dirty="0" err="1" smtClean="0"/>
              <a:t>Strawson’s</a:t>
            </a:r>
            <a:r>
              <a:rPr lang="en-US" dirty="0" smtClean="0"/>
              <a:t> “analytical” approach: emphasizes the metaphysics of the experience of objects </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a:t>
            </a:fld>
            <a:endParaRPr lang="en-US"/>
          </a:p>
        </p:txBody>
      </p:sp>
    </p:spTree>
    <p:extLst>
      <p:ext uri="{BB962C8B-B14F-4D97-AF65-F5344CB8AC3E}">
        <p14:creationId xmlns:p14="http://schemas.microsoft.com/office/powerpoint/2010/main" val="31485058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 on Real shoes]</a:t>
            </a:r>
            <a:endParaRPr lang="en-US" dirty="0"/>
          </a:p>
        </p:txBody>
      </p:sp>
      <p:sp>
        <p:nvSpPr>
          <p:cNvPr id="3" name="Content Placeholder 2"/>
          <p:cNvSpPr>
            <a:spLocks noGrp="1"/>
          </p:cNvSpPr>
          <p:nvPr>
            <p:ph idx="1"/>
          </p:nvPr>
        </p:nvSpPr>
        <p:spPr/>
        <p:txBody>
          <a:bodyPr>
            <a:normAutofit lnSpcReduction="10000"/>
          </a:bodyPr>
          <a:lstStyle/>
          <a:p>
            <a:r>
              <a:rPr lang="en-US" dirty="0" smtClean="0"/>
              <a:t>“From </a:t>
            </a:r>
            <a:r>
              <a:rPr lang="en-US" dirty="0"/>
              <a:t>the dark opening of the worn insides of the shoes the toilsome tread of the worker stares forth. In the stiffly rugged heaviness of the shoes there is the accumulated tenacity of her slow trudge through the far-spreading and ever-uniform furrows of the field swept by a raw wind. On the leather lie the dampness and richness of the soil. Under the soles slides the loneliness of the field-path as evening falls. In the shoes vibrates the silent call of the earth, its quiet gift of the ripening grain and its unexplained self-refusal in the fallow desolation of the wintry field. </a:t>
            </a:r>
            <a:endParaRPr lang="en-US" i="1" dirty="0"/>
          </a:p>
        </p:txBody>
      </p:sp>
      <p:sp>
        <p:nvSpPr>
          <p:cNvPr id="4" name="Slide Number Placeholder 3"/>
          <p:cNvSpPr>
            <a:spLocks noGrp="1"/>
          </p:cNvSpPr>
          <p:nvPr>
            <p:ph type="sldNum" sz="quarter" idx="12"/>
          </p:nvPr>
        </p:nvSpPr>
        <p:spPr/>
        <p:txBody>
          <a:bodyPr/>
          <a:lstStyle/>
          <a:p>
            <a:fld id="{84D16466-A2F7-4F57-9E47-5AFBC076F5E2}" type="slidenum">
              <a:rPr lang="en-US" smtClean="0"/>
              <a:t>80</a:t>
            </a:fld>
            <a:endParaRPr lang="en-US"/>
          </a:p>
        </p:txBody>
      </p:sp>
    </p:spTree>
    <p:extLst>
      <p:ext uri="{BB962C8B-B14F-4D97-AF65-F5344CB8AC3E}">
        <p14:creationId xmlns:p14="http://schemas.microsoft.com/office/powerpoint/2010/main" val="356701571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“This </a:t>
            </a:r>
            <a:r>
              <a:rPr lang="en-US" dirty="0"/>
              <a:t>equipment is pervaded by uncomplaining anxiety as to the certainty of bread, the wordless joy of having once more withstood want, the trembling before the impending childbed and shivering at the surrounding menace of death. This equipment belongs to the earth, and it is protected in the world of the peasant woman. From out of this protected belonging the equipment itself rises to its resting-within-itself.”</a:t>
            </a:r>
          </a:p>
          <a:p>
            <a:r>
              <a:rPr lang="en-US" dirty="0"/>
              <a:t>Heidegger, on Van Gogh’s “Shoes,” in </a:t>
            </a:r>
            <a:r>
              <a:rPr lang="en-US" i="1" dirty="0"/>
              <a:t>The Origin of the Work of Art</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81</a:t>
            </a:fld>
            <a:endParaRPr lang="en-US"/>
          </a:p>
        </p:txBody>
      </p:sp>
    </p:spTree>
    <p:extLst>
      <p:ext uri="{BB962C8B-B14F-4D97-AF65-F5344CB8AC3E}">
        <p14:creationId xmlns:p14="http://schemas.microsoft.com/office/powerpoint/2010/main" val="87811035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795" y="657705"/>
            <a:ext cx="8258513" cy="6083561"/>
          </a:xfrm>
          <a:prstGeom prst="rect">
            <a:avLst/>
          </a:prstGeom>
        </p:spPr>
      </p:pic>
      <p:sp>
        <p:nvSpPr>
          <p:cNvPr id="7" name="Rectangle 6"/>
          <p:cNvSpPr/>
          <p:nvPr/>
        </p:nvSpPr>
        <p:spPr>
          <a:xfrm>
            <a:off x="1721794" y="6088284"/>
            <a:ext cx="8258513" cy="76971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84D16466-A2F7-4F57-9E47-5AFBC076F5E2}" type="slidenum">
              <a:rPr lang="en-US" smtClean="0"/>
              <a:t>82</a:t>
            </a:fld>
            <a:endParaRPr lang="en-US"/>
          </a:p>
        </p:txBody>
      </p:sp>
    </p:spTree>
    <p:extLst>
      <p:ext uri="{BB962C8B-B14F-4D97-AF65-F5344CB8AC3E}">
        <p14:creationId xmlns:p14="http://schemas.microsoft.com/office/powerpoint/2010/main" val="23201472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Sartre’s chestnut tree</a:t>
            </a:r>
            <a:endParaRPr lang="en-US" dirty="0"/>
          </a:p>
        </p:txBody>
      </p:sp>
      <p:sp>
        <p:nvSpPr>
          <p:cNvPr id="3" name="Content Placeholder 2"/>
          <p:cNvSpPr>
            <a:spLocks noGrp="1"/>
          </p:cNvSpPr>
          <p:nvPr>
            <p:ph idx="1"/>
          </p:nvPr>
        </p:nvSpPr>
        <p:spPr/>
        <p:txBody>
          <a:bodyPr>
            <a:normAutofit/>
          </a:bodyPr>
          <a:lstStyle/>
          <a:p>
            <a:r>
              <a:rPr lang="en-US" dirty="0" smtClean="0"/>
              <a:t>“All </a:t>
            </a:r>
            <a:r>
              <a:rPr lang="en-US" dirty="0"/>
              <a:t>at once the veil is torn away, I have understood, I have </a:t>
            </a:r>
            <a:r>
              <a:rPr lang="en-US" i="1" dirty="0"/>
              <a:t>seen</a:t>
            </a:r>
            <a:r>
              <a:rPr lang="en-US" dirty="0"/>
              <a:t>.... The roots of the chestnut tree sank into the ground just beneath my bench. I couldn't remember it was a root anymore. Words had vanished and with them the meaning of things, the ways things are to be used, the feeble points of reference which men have traced on their surface. I was sitting, stooping over, head bowed, alone in front of this black, knotty lump, entirely raw, frightening me. Then I had this vision. </a:t>
            </a:r>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83</a:t>
            </a:fld>
            <a:endParaRPr lang="en-US"/>
          </a:p>
        </p:txBody>
      </p:sp>
    </p:spTree>
    <p:extLst>
      <p:ext uri="{BB962C8B-B14F-4D97-AF65-F5344CB8AC3E}">
        <p14:creationId xmlns:p14="http://schemas.microsoft.com/office/powerpoint/2010/main" val="35561513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“It </a:t>
            </a:r>
            <a:r>
              <a:rPr lang="en-US" dirty="0"/>
              <a:t>took my breath away. Never, up until these last few days, had I suspected the meaning of </a:t>
            </a:r>
            <a:r>
              <a:rPr lang="en-US" dirty="0" smtClean="0"/>
              <a:t>‘existence.’ </a:t>
            </a:r>
            <a:r>
              <a:rPr lang="en-US" dirty="0"/>
              <a:t>I was like the others, like the ones walking along the seashore, wearing their spring clothes. I said, like them, </a:t>
            </a:r>
            <a:r>
              <a:rPr lang="en-US" dirty="0" smtClean="0"/>
              <a:t>‘The </a:t>
            </a:r>
            <a:r>
              <a:rPr lang="en-US" dirty="0"/>
              <a:t>sea </a:t>
            </a:r>
            <a:r>
              <a:rPr lang="en-US" i="1" dirty="0"/>
              <a:t>is</a:t>
            </a:r>
            <a:r>
              <a:rPr lang="en-US" dirty="0"/>
              <a:t> green; that white speck up there </a:t>
            </a:r>
            <a:r>
              <a:rPr lang="en-US" i="1" dirty="0"/>
              <a:t>is</a:t>
            </a:r>
            <a:r>
              <a:rPr lang="en-US" dirty="0"/>
              <a:t> a seagull</a:t>
            </a:r>
            <a:r>
              <a:rPr lang="en-US" dirty="0" smtClean="0"/>
              <a:t>,’ </a:t>
            </a:r>
            <a:r>
              <a:rPr lang="en-US" dirty="0"/>
              <a:t>but I didn't feel that it existed or that the seagull was an </a:t>
            </a:r>
            <a:r>
              <a:rPr lang="en-US" dirty="0" smtClean="0"/>
              <a:t>‘existing seagull’; </a:t>
            </a:r>
            <a:r>
              <a:rPr lang="en-US" dirty="0"/>
              <a:t>usually existence conceals itself. It is there, around us, in us, it </a:t>
            </a:r>
            <a:r>
              <a:rPr lang="en-US" i="1" dirty="0"/>
              <a:t>is</a:t>
            </a:r>
            <a:r>
              <a:rPr lang="en-US" dirty="0"/>
              <a:t> us, you can't say two words without mentioning it, but you can never touch it. When I believed I was thinking about it, I was thinking nothing, my head was empty, or there was just one word in my head, the word </a:t>
            </a:r>
            <a:r>
              <a:rPr lang="en-US" dirty="0" smtClean="0"/>
              <a:t>‘being.’</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84</a:t>
            </a:fld>
            <a:endParaRPr lang="en-US"/>
          </a:p>
        </p:txBody>
      </p:sp>
    </p:spTree>
    <p:extLst>
      <p:ext uri="{BB962C8B-B14F-4D97-AF65-F5344CB8AC3E}">
        <p14:creationId xmlns:p14="http://schemas.microsoft.com/office/powerpoint/2010/main" val="32172941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“Or </a:t>
            </a:r>
            <a:r>
              <a:rPr lang="en-US" dirty="0"/>
              <a:t>else I was thinking — how can I put it? I was thinking of </a:t>
            </a:r>
            <a:r>
              <a:rPr lang="en-US" i="1" dirty="0"/>
              <a:t>properties</a:t>
            </a:r>
            <a:r>
              <a:rPr lang="en-US" dirty="0"/>
              <a:t>. I was telling myself that the sea belonged to the class of green objects, or that green was one of the qualities of the sea. Even when I looked at things, I was miles from dreaming that they existed: they looked like scenery to me. I picked them up in my hands, they served me as tools, I foresaw their resistance. But that all happened on the surface. If anyone had asked me what existence was, I would have answered in good faith, that it was nothing, simply an empty form added to things from the outside, without changing any thing in their nature. </a:t>
            </a:r>
          </a:p>
        </p:txBody>
      </p:sp>
      <p:sp>
        <p:nvSpPr>
          <p:cNvPr id="4" name="Slide Number Placeholder 3"/>
          <p:cNvSpPr>
            <a:spLocks noGrp="1"/>
          </p:cNvSpPr>
          <p:nvPr>
            <p:ph type="sldNum" sz="quarter" idx="12"/>
          </p:nvPr>
        </p:nvSpPr>
        <p:spPr/>
        <p:txBody>
          <a:bodyPr/>
          <a:lstStyle/>
          <a:p>
            <a:fld id="{84D16466-A2F7-4F57-9E47-5AFBC076F5E2}" type="slidenum">
              <a:rPr lang="en-US" smtClean="0"/>
              <a:t>85</a:t>
            </a:fld>
            <a:endParaRPr lang="en-US"/>
          </a:p>
        </p:txBody>
      </p:sp>
    </p:spTree>
    <p:extLst>
      <p:ext uri="{BB962C8B-B14F-4D97-AF65-F5344CB8AC3E}">
        <p14:creationId xmlns:p14="http://schemas.microsoft.com/office/powerpoint/2010/main" val="28487914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“And </a:t>
            </a:r>
            <a:r>
              <a:rPr lang="en-US" dirty="0"/>
              <a:t>then all at once, there it was, clear as day: existence had suddenly unveiled itself. It had lost </a:t>
            </a:r>
            <a:r>
              <a:rPr lang="en-US" dirty="0" smtClean="0"/>
              <a:t>the harmless </a:t>
            </a:r>
            <a:r>
              <a:rPr lang="en-US" dirty="0"/>
              <a:t>look of an abstract category: it was the dough out of which things were made, this root was kneaded into existence. Or rather the root, the park gates, the bench, the patches of grass, all that had vanished: the diversity of things, their </a:t>
            </a:r>
            <a:r>
              <a:rPr lang="en-US" dirty="0" smtClean="0"/>
              <a:t>individuality</a:t>
            </a:r>
            <a:r>
              <a:rPr lang="en-US" dirty="0"/>
              <a:t>, were only an appearance, a veneer. This veneer had melted, leaving soft, monstrous lumps, in disorder — naked, with a frightful and obscene nakedness</a:t>
            </a:r>
            <a:r>
              <a:rPr lang="en-US" dirty="0" smtClean="0"/>
              <a:t>.”</a:t>
            </a:r>
          </a:p>
          <a:p>
            <a:r>
              <a:rPr lang="en-US" dirty="0" smtClean="0"/>
              <a:t>Jean-Paul Sartre, </a:t>
            </a:r>
            <a:r>
              <a:rPr lang="en-US" i="1" dirty="0"/>
              <a:t>Nausea </a:t>
            </a:r>
            <a:r>
              <a:rPr lang="en-US" i="1" dirty="0">
                <a:hlinkClick r:id="rId2"/>
              </a:rPr>
              <a:t>http://</a:t>
            </a:r>
            <a:r>
              <a:rPr lang="en-US" i="1" dirty="0" smtClean="0">
                <a:hlinkClick r:id="rId2"/>
              </a:rPr>
              <a:t>twren.sites.luc.edu/phil120/ch10/nausea.htm</a:t>
            </a:r>
            <a:endParaRPr lang="en-US" i="1" dirty="0" smtClean="0"/>
          </a:p>
          <a:p>
            <a:endParaRPr lang="en-US" i="1"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86</a:t>
            </a:fld>
            <a:endParaRPr lang="en-US"/>
          </a:p>
        </p:txBody>
      </p:sp>
    </p:spTree>
    <p:extLst>
      <p:ext uri="{BB962C8B-B14F-4D97-AF65-F5344CB8AC3E}">
        <p14:creationId xmlns:p14="http://schemas.microsoft.com/office/powerpoint/2010/main" val="238724198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images]</a:t>
            </a:r>
            <a:endParaRPr lang="en-US" dirty="0"/>
          </a:p>
        </p:txBody>
      </p:sp>
      <p:sp>
        <p:nvSpPr>
          <p:cNvPr id="3" name="Content Placeholder 2"/>
          <p:cNvSpPr>
            <a:spLocks noGrp="1"/>
          </p:cNvSpPr>
          <p:nvPr>
            <p:ph idx="1"/>
          </p:nvPr>
        </p:nvSpPr>
        <p:spPr/>
        <p:txBody>
          <a:bodyPr>
            <a:normAutofit/>
          </a:bodyPr>
          <a:lstStyle/>
          <a:p>
            <a:r>
              <a:rPr lang="en-US" dirty="0" smtClean="0"/>
              <a:t>What do the images of Being in Sartre and Heidegger have in common?</a:t>
            </a:r>
          </a:p>
          <a:p>
            <a:pPr lvl="1"/>
            <a:r>
              <a:rPr lang="en-US" dirty="0" smtClean="0"/>
              <a:t>Both are shapeless and complex</a:t>
            </a:r>
          </a:p>
          <a:p>
            <a:pPr lvl="1"/>
            <a:r>
              <a:rPr lang="en-US" dirty="0" smtClean="0"/>
              <a:t>There are no straight lines</a:t>
            </a:r>
          </a:p>
          <a:p>
            <a:pPr lvl="1"/>
            <a:r>
              <a:rPr lang="en-US" dirty="0" smtClean="0"/>
              <a:t>Being contrasts with thinking, the purposes of thought</a:t>
            </a:r>
          </a:p>
          <a:p>
            <a:pPr lvl="1"/>
            <a:r>
              <a:rPr lang="en-US" dirty="0" smtClean="0"/>
              <a:t>Being is a heaviness, while thinking is a lightness</a:t>
            </a:r>
          </a:p>
          <a:p>
            <a:r>
              <a:rPr lang="en-US" dirty="0" smtClean="0"/>
              <a:t>So when I think about the Being of the $100, I </a:t>
            </a:r>
            <a:r>
              <a:rPr lang="en-US" dirty="0"/>
              <a:t>am asking:</a:t>
            </a:r>
          </a:p>
          <a:p>
            <a:pPr lvl="1"/>
            <a:r>
              <a:rPr lang="en-US" dirty="0"/>
              <a:t>Is the $100 just an idea in my head</a:t>
            </a:r>
          </a:p>
          <a:p>
            <a:pPr lvl="1"/>
            <a:r>
              <a:rPr lang="en-US" dirty="0" smtClean="0"/>
              <a:t>or </a:t>
            </a:r>
            <a:r>
              <a:rPr lang="en-US" dirty="0"/>
              <a:t>is it really there, with the full weight of </a:t>
            </a:r>
            <a:r>
              <a:rPr lang="en-US" dirty="0" smtClean="0"/>
              <a:t>being?</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87</a:t>
            </a:fld>
            <a:endParaRPr lang="en-US"/>
          </a:p>
        </p:txBody>
      </p:sp>
    </p:spTree>
    <p:extLst>
      <p:ext uri="{BB962C8B-B14F-4D97-AF65-F5344CB8AC3E}">
        <p14:creationId xmlns:p14="http://schemas.microsoft.com/office/powerpoint/2010/main" val="213536974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horizon of being]</a:t>
            </a:r>
            <a:endParaRPr lang="en-US" dirty="0"/>
          </a:p>
        </p:txBody>
      </p:sp>
      <p:sp>
        <p:nvSpPr>
          <p:cNvPr id="3" name="Content Placeholder 2"/>
          <p:cNvSpPr>
            <a:spLocks noGrp="1"/>
          </p:cNvSpPr>
          <p:nvPr>
            <p:ph idx="1"/>
          </p:nvPr>
        </p:nvSpPr>
        <p:spPr/>
        <p:txBody>
          <a:bodyPr>
            <a:normAutofit lnSpcReduction="10000"/>
          </a:bodyPr>
          <a:lstStyle/>
          <a:p>
            <a:r>
              <a:rPr lang="en-US" dirty="0" smtClean="0"/>
              <a:t>Being is not </a:t>
            </a:r>
            <a:r>
              <a:rPr lang="en-US" u="sng" dirty="0" smtClean="0"/>
              <a:t>a</a:t>
            </a:r>
            <a:r>
              <a:rPr lang="en-US" dirty="0" smtClean="0"/>
              <a:t> being; Heidegger speaks of the </a:t>
            </a:r>
            <a:r>
              <a:rPr lang="en-US" u="sng" dirty="0" smtClean="0"/>
              <a:t>horizon</a:t>
            </a:r>
            <a:r>
              <a:rPr lang="en-US" dirty="0" smtClean="0"/>
              <a:t> of Being, encompassing all the beings</a:t>
            </a:r>
          </a:p>
          <a:p>
            <a:pPr lvl="1"/>
            <a:r>
              <a:rPr lang="en-US" dirty="0" smtClean="0"/>
              <a:t>The horizon of being normally goes unnoticed</a:t>
            </a:r>
          </a:p>
          <a:p>
            <a:pPr lvl="1"/>
            <a:r>
              <a:rPr lang="en-US" dirty="0" smtClean="0"/>
              <a:t>Being is like a movie screen: in the movie events move from place to place, but all the while they remain in one place, on the screen</a:t>
            </a:r>
          </a:p>
          <a:p>
            <a:r>
              <a:rPr lang="en-US" dirty="0" smtClean="0"/>
              <a:t>So all our activities take place in the same place</a:t>
            </a:r>
          </a:p>
          <a:p>
            <a:pPr lvl="1"/>
            <a:r>
              <a:rPr lang="en-US" dirty="0"/>
              <a:t>w</a:t>
            </a:r>
            <a:r>
              <a:rPr lang="en-US" dirty="0" smtClean="0"/>
              <a:t>ithin the inescapable Now</a:t>
            </a:r>
          </a:p>
          <a:p>
            <a:r>
              <a:rPr lang="en-US" dirty="0"/>
              <a:t>w</a:t>
            </a:r>
            <a:r>
              <a:rPr lang="en-US" dirty="0" smtClean="0"/>
              <a:t>hereas our thoughts are moving in time</a:t>
            </a:r>
          </a:p>
          <a:p>
            <a:pPr lvl="1"/>
            <a:r>
              <a:rPr lang="en-US" dirty="0" smtClean="0"/>
              <a:t>from past to future—in theoretical knowledge</a:t>
            </a:r>
          </a:p>
          <a:p>
            <a:pPr lvl="1"/>
            <a:r>
              <a:rPr lang="en-US" dirty="0" smtClean="0"/>
              <a:t>Or from future to past—in practical action</a:t>
            </a:r>
          </a:p>
        </p:txBody>
      </p:sp>
      <p:sp>
        <p:nvSpPr>
          <p:cNvPr id="4" name="Slide Number Placeholder 3"/>
          <p:cNvSpPr>
            <a:spLocks noGrp="1"/>
          </p:cNvSpPr>
          <p:nvPr>
            <p:ph type="sldNum" sz="quarter" idx="12"/>
          </p:nvPr>
        </p:nvSpPr>
        <p:spPr/>
        <p:txBody>
          <a:bodyPr/>
          <a:lstStyle/>
          <a:p>
            <a:fld id="{84D16466-A2F7-4F57-9E47-5AFBC076F5E2}" type="slidenum">
              <a:rPr lang="en-US" smtClean="0"/>
              <a:t>88</a:t>
            </a:fld>
            <a:endParaRPr lang="en-US"/>
          </a:p>
        </p:txBody>
      </p:sp>
    </p:spTree>
    <p:extLst>
      <p:ext uri="{BB962C8B-B14F-4D97-AF65-F5344CB8AC3E}">
        <p14:creationId xmlns:p14="http://schemas.microsoft.com/office/powerpoint/2010/main" val="175440111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[Carving out shapes]</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Roquentin</a:t>
            </a:r>
            <a:r>
              <a:rPr lang="en-US" dirty="0" smtClean="0"/>
              <a:t>, the hero of Sartre’s </a:t>
            </a:r>
            <a:r>
              <a:rPr lang="en-US" i="1" dirty="0" smtClean="0"/>
              <a:t>Nausea</a:t>
            </a:r>
            <a:r>
              <a:rPr lang="en-US" dirty="0" smtClean="0"/>
              <a:t>, when standing face to face with being</a:t>
            </a:r>
          </a:p>
          <a:p>
            <a:pPr lvl="1"/>
            <a:r>
              <a:rPr lang="en-US" dirty="0"/>
              <a:t>l</a:t>
            </a:r>
            <a:r>
              <a:rPr lang="en-US" dirty="0" smtClean="0"/>
              <a:t>oses his thoughts</a:t>
            </a:r>
          </a:p>
          <a:p>
            <a:pPr lvl="1"/>
            <a:r>
              <a:rPr lang="en-US" dirty="0"/>
              <a:t>i</a:t>
            </a:r>
            <a:r>
              <a:rPr lang="en-US" dirty="0" smtClean="0"/>
              <a:t>s unable to contain the unruliness of Being</a:t>
            </a:r>
          </a:p>
          <a:p>
            <a:pPr lvl="1"/>
            <a:r>
              <a:rPr lang="en-US" dirty="0"/>
              <a:t>w</a:t>
            </a:r>
            <a:r>
              <a:rPr lang="en-US" dirty="0" smtClean="0"/>
              <a:t>ith his concepts: “tree” is a kind of plant; “Chestnut tree” is a particular kind of tree.</a:t>
            </a:r>
          </a:p>
          <a:p>
            <a:r>
              <a:rPr lang="en-US" dirty="0" smtClean="0"/>
              <a:t>Such thoughts appear hollow, empty, deprived of any force in the presence of the Being of this tree</a:t>
            </a:r>
          </a:p>
          <a:p>
            <a:pPr lvl="1"/>
            <a:r>
              <a:rPr lang="en-US" dirty="0"/>
              <a:t>As in Sartre’s book, </a:t>
            </a:r>
            <a:r>
              <a:rPr lang="en-US" i="1" dirty="0"/>
              <a:t>Being and Nothingness </a:t>
            </a:r>
            <a:r>
              <a:rPr lang="en-US" dirty="0"/>
              <a:t>—the nothingness of thought carving shapes, geometries, </a:t>
            </a:r>
            <a:r>
              <a:rPr lang="en-US" dirty="0" smtClean="0"/>
              <a:t>mathematics, as well as one’s purposes</a:t>
            </a:r>
          </a:p>
          <a:p>
            <a:pPr lvl="1"/>
            <a:r>
              <a:rPr lang="en-US" dirty="0" smtClean="0"/>
              <a:t>out </a:t>
            </a:r>
            <a:r>
              <a:rPr lang="en-US" dirty="0"/>
              <a:t>of the heaviness and shapelessness of </a:t>
            </a:r>
            <a:r>
              <a:rPr lang="en-US" dirty="0" smtClean="0"/>
              <a:t>being</a:t>
            </a:r>
          </a:p>
          <a:p>
            <a:r>
              <a:rPr lang="en-US" dirty="0"/>
              <a:t>Similarly, for Kant, we carve out of Being, out of the </a:t>
            </a:r>
            <a:r>
              <a:rPr lang="en-US" dirty="0" err="1" smtClean="0"/>
              <a:t>noumenal</a:t>
            </a:r>
            <a:r>
              <a:rPr lang="en-US" dirty="0" smtClean="0"/>
              <a:t> thing-in-itself</a:t>
            </a:r>
            <a:endParaRPr lang="en-US" dirty="0"/>
          </a:p>
          <a:p>
            <a:pPr lvl="1"/>
            <a:r>
              <a:rPr lang="en-US" dirty="0"/>
              <a:t>a world that is organized by our human </a:t>
            </a:r>
            <a:r>
              <a:rPr lang="en-US" i="1" dirty="0"/>
              <a:t>a priori </a:t>
            </a:r>
            <a:r>
              <a:rPr lang="en-US" dirty="0" smtClean="0"/>
              <a:t>categories</a:t>
            </a:r>
          </a:p>
          <a:p>
            <a:pPr lvl="1"/>
            <a:r>
              <a:rPr lang="en-US" dirty="0" smtClean="0"/>
              <a:t>We humans experience </a:t>
            </a:r>
            <a:r>
              <a:rPr lang="en-US" i="1" dirty="0" smtClean="0"/>
              <a:t>our</a:t>
            </a:r>
            <a:r>
              <a:rPr lang="en-US" dirty="0" smtClean="0"/>
              <a:t> world—unlike that of Martians, or dogs</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89</a:t>
            </a:fld>
            <a:endParaRPr lang="en-US"/>
          </a:p>
        </p:txBody>
      </p:sp>
    </p:spTree>
    <p:extLst>
      <p:ext uri="{BB962C8B-B14F-4D97-AF65-F5344CB8AC3E}">
        <p14:creationId xmlns:p14="http://schemas.microsoft.com/office/powerpoint/2010/main" val="1607763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Perceiving water freezing</a:t>
            </a: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i="1" dirty="0" smtClean="0"/>
              <a:t>Kant and the Problem of Metaphysics</a:t>
            </a:r>
            <a:r>
              <a:rPr lang="en-US" dirty="0" smtClean="0"/>
              <a:t>, Heidegger cites a passage in Kant in which Kant asks how we perceive the freezing of water</a:t>
            </a:r>
          </a:p>
          <a:p>
            <a:pPr lvl="1"/>
            <a:r>
              <a:rPr lang="en-US" dirty="0" smtClean="0"/>
              <a:t>There are two states: the water is fluid, and then it is frozen</a:t>
            </a:r>
          </a:p>
          <a:p>
            <a:pPr lvl="1"/>
            <a:r>
              <a:rPr lang="en-US" dirty="0" smtClean="0"/>
              <a:t>Two perceptions of objects are unified or synthesized through an internal synthesis which we call time</a:t>
            </a:r>
          </a:p>
          <a:p>
            <a:pPr lvl="1"/>
            <a:r>
              <a:rPr lang="en-US" dirty="0"/>
              <a:t>Also, the </a:t>
            </a:r>
            <a:r>
              <a:rPr lang="en-US" dirty="0" smtClean="0"/>
              <a:t>relation </a:t>
            </a:r>
            <a:r>
              <a:rPr lang="en-US" dirty="0"/>
              <a:t>of causality is </a:t>
            </a:r>
            <a:r>
              <a:rPr lang="en-US" dirty="0" smtClean="0"/>
              <a:t>explained as a necessary ground of human experience</a:t>
            </a:r>
          </a:p>
          <a:p>
            <a:r>
              <a:rPr lang="en-US" dirty="0"/>
              <a:t>Both Heidegger and </a:t>
            </a:r>
            <a:r>
              <a:rPr lang="en-US" dirty="0" err="1"/>
              <a:t>Strawson</a:t>
            </a:r>
            <a:r>
              <a:rPr lang="en-US" dirty="0"/>
              <a:t> emphasize the concepts involved here: intuition, synthesis, temporality</a:t>
            </a:r>
          </a:p>
          <a:p>
            <a:pPr lvl="1"/>
            <a:endParaRPr lang="en-US" dirty="0" smtClean="0"/>
          </a:p>
          <a:p>
            <a:pPr marL="457200" lvl="1" indent="0">
              <a:buNone/>
            </a:pP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a:t>
            </a:fld>
            <a:endParaRPr lang="en-US"/>
          </a:p>
        </p:txBody>
      </p:sp>
    </p:spTree>
    <p:extLst>
      <p:ext uri="{BB962C8B-B14F-4D97-AF65-F5344CB8AC3E}">
        <p14:creationId xmlns:p14="http://schemas.microsoft.com/office/powerpoint/2010/main" val="60916983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[Correspondence theory]</a:t>
            </a:r>
            <a:endParaRPr lang="en-US" dirty="0"/>
          </a:p>
        </p:txBody>
      </p:sp>
      <p:sp>
        <p:nvSpPr>
          <p:cNvPr id="3" name="Content Placeholder 2"/>
          <p:cNvSpPr>
            <a:spLocks noGrp="1"/>
          </p:cNvSpPr>
          <p:nvPr>
            <p:ph idx="1"/>
          </p:nvPr>
        </p:nvSpPr>
        <p:spPr/>
        <p:txBody>
          <a:bodyPr>
            <a:normAutofit/>
          </a:bodyPr>
          <a:lstStyle/>
          <a:p>
            <a:r>
              <a:rPr lang="en-US" dirty="0" smtClean="0"/>
              <a:t>When all this is said about being, I reach into my wallet, and there it is: the 100 dollars</a:t>
            </a:r>
          </a:p>
          <a:p>
            <a:pPr lvl="1"/>
            <a:r>
              <a:rPr lang="en-US" dirty="0"/>
              <a:t>s</a:t>
            </a:r>
            <a:r>
              <a:rPr lang="en-US" dirty="0" smtClean="0"/>
              <a:t>ensibly present before me</a:t>
            </a:r>
          </a:p>
          <a:p>
            <a:pPr lvl="1"/>
            <a:r>
              <a:rPr lang="en-US" dirty="0" smtClean="0"/>
              <a:t>It’s true; I do have a hundred dollars—it is there!</a:t>
            </a:r>
          </a:p>
          <a:p>
            <a:r>
              <a:rPr lang="en-US" dirty="0" smtClean="0"/>
              <a:t>Possible analysis: the concept of the $100 is confirmed by a sensory experience</a:t>
            </a:r>
          </a:p>
          <a:p>
            <a:pPr lvl="1"/>
            <a:r>
              <a:rPr lang="en-US" dirty="0" smtClean="0"/>
              <a:t>The concept now exists before me in the flesh, so to speak</a:t>
            </a:r>
          </a:p>
          <a:p>
            <a:pPr lvl="1"/>
            <a:r>
              <a:rPr lang="en-US" dirty="0" smtClean="0"/>
              <a:t>This is truth as correspondence of the concept with </a:t>
            </a:r>
            <a:r>
              <a:rPr lang="en-US" dirty="0" smtClean="0"/>
              <a:t>reality</a:t>
            </a:r>
            <a:endParaRPr lang="en-US" dirty="0" smtClean="0"/>
          </a:p>
        </p:txBody>
      </p:sp>
      <p:sp>
        <p:nvSpPr>
          <p:cNvPr id="4" name="Slide Number Placeholder 3"/>
          <p:cNvSpPr>
            <a:spLocks noGrp="1"/>
          </p:cNvSpPr>
          <p:nvPr>
            <p:ph type="sldNum" sz="quarter" idx="12"/>
          </p:nvPr>
        </p:nvSpPr>
        <p:spPr/>
        <p:txBody>
          <a:bodyPr/>
          <a:lstStyle/>
          <a:p>
            <a:fld id="{84D16466-A2F7-4F57-9E47-5AFBC076F5E2}" type="slidenum">
              <a:rPr lang="en-US" smtClean="0"/>
              <a:t>90</a:t>
            </a:fld>
            <a:endParaRPr lang="en-US"/>
          </a:p>
        </p:txBody>
      </p:sp>
    </p:spTree>
    <p:extLst>
      <p:ext uri="{BB962C8B-B14F-4D97-AF65-F5344CB8AC3E}">
        <p14:creationId xmlns:p14="http://schemas.microsoft.com/office/powerpoint/2010/main" val="395401742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not truth, not </a:t>
            </a:r>
            <a:r>
              <a:rPr lang="en-US" dirty="0" err="1" smtClean="0"/>
              <a:t>aletheia</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a:t>What is prominent in this correspondence remains the concept, seemingly reproduced in sensuous form</a:t>
            </a:r>
          </a:p>
          <a:p>
            <a:pPr lvl="1"/>
            <a:r>
              <a:rPr lang="en-US" dirty="0"/>
              <a:t>And so with this concept of truth as correspondence we are back with thought, in our heads, in the ideas—now verified in sensory experience</a:t>
            </a:r>
          </a:p>
          <a:p>
            <a:pPr lvl="1"/>
            <a:r>
              <a:rPr lang="en-US" dirty="0"/>
              <a:t>and </a:t>
            </a:r>
            <a:r>
              <a:rPr lang="en-US" i="1" dirty="0"/>
              <a:t>Being</a:t>
            </a:r>
            <a:r>
              <a:rPr lang="en-US" dirty="0"/>
              <a:t> has been </a:t>
            </a:r>
            <a:r>
              <a:rPr lang="en-US" dirty="0" smtClean="0"/>
              <a:t>forgotten</a:t>
            </a:r>
            <a:endParaRPr lang="en-US" dirty="0" smtClean="0"/>
          </a:p>
          <a:p>
            <a:r>
              <a:rPr lang="en-US" dirty="0" smtClean="0"/>
              <a:t>This </a:t>
            </a:r>
            <a:r>
              <a:rPr lang="en-US" dirty="0" smtClean="0"/>
              <a:t>is not the </a:t>
            </a:r>
            <a:r>
              <a:rPr lang="en-US" dirty="0" err="1" smtClean="0"/>
              <a:t>uncealment</a:t>
            </a:r>
            <a:r>
              <a:rPr lang="en-US" dirty="0" smtClean="0"/>
              <a:t> of </a:t>
            </a:r>
            <a:r>
              <a:rPr lang="en-US" dirty="0" err="1" smtClean="0"/>
              <a:t>aletheia</a:t>
            </a:r>
            <a:endParaRPr lang="en-US" dirty="0" smtClean="0"/>
          </a:p>
          <a:p>
            <a:pPr lvl="1"/>
            <a:r>
              <a:rPr lang="en-US" dirty="0" smtClean="0"/>
              <a:t>Kant demonstrates that this sensory presence of the concept is appearance, not the thing in itself</a:t>
            </a:r>
          </a:p>
          <a:p>
            <a:pPr lvl="1"/>
            <a:r>
              <a:rPr lang="en-US" dirty="0" smtClean="0"/>
              <a:t>It is being as shaped by our thinking, not Being as it is in itself</a:t>
            </a:r>
          </a:p>
          <a:p>
            <a:r>
              <a:rPr lang="en-US" dirty="0" smtClean="0"/>
              <a:t>Truth as correspondence is only apparent truth,</a:t>
            </a:r>
          </a:p>
          <a:p>
            <a:pPr lvl="1"/>
            <a:r>
              <a:rPr lang="en-US" dirty="0" smtClean="0"/>
              <a:t>with all the difficulties of this concept left in tact</a:t>
            </a:r>
          </a:p>
          <a:p>
            <a:pPr marL="0" indent="0">
              <a:buNone/>
            </a:pP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91</a:t>
            </a:fld>
            <a:endParaRPr lang="en-US"/>
          </a:p>
        </p:txBody>
      </p:sp>
    </p:spTree>
    <p:extLst>
      <p:ext uri="{BB962C8B-B14F-4D97-AF65-F5344CB8AC3E}">
        <p14:creationId xmlns:p14="http://schemas.microsoft.com/office/powerpoint/2010/main" val="10820634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0675"/>
            <a:ext cx="10515600" cy="1325563"/>
          </a:xfrm>
        </p:spPr>
        <p:txBody>
          <a:bodyPr/>
          <a:lstStyle/>
          <a:p>
            <a:r>
              <a:rPr lang="en-US" dirty="0" smtClean="0"/>
              <a:t>[Why does it matter so much?]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Surely our surface concept of $100 is highly superficial</a:t>
            </a:r>
          </a:p>
          <a:p>
            <a:pPr lvl="1"/>
            <a:r>
              <a:rPr lang="en-US" dirty="0" smtClean="0"/>
              <a:t>Why am I anxious about whether a piece of paper is in my wallet?</a:t>
            </a:r>
          </a:p>
          <a:p>
            <a:pPr lvl="1"/>
            <a:r>
              <a:rPr lang="en-US" dirty="0" smtClean="0"/>
              <a:t>Why/how does money play such a prominent role in our society?</a:t>
            </a:r>
          </a:p>
          <a:p>
            <a:r>
              <a:rPr lang="en-US" dirty="0" smtClean="0"/>
              <a:t>When our focus is on the presence or absence of this concept</a:t>
            </a:r>
          </a:p>
          <a:p>
            <a:pPr lvl="1"/>
            <a:r>
              <a:rPr lang="en-US" dirty="0"/>
              <a:t>w</a:t>
            </a:r>
            <a:r>
              <a:rPr lang="en-US" dirty="0" smtClean="0"/>
              <a:t>e do not ask ourselves what is $100? What is money? What is its being?</a:t>
            </a:r>
          </a:p>
          <a:p>
            <a:pPr lvl="1"/>
            <a:r>
              <a:rPr lang="en-US" dirty="0" smtClean="0"/>
              <a:t>How does an abstraction acquire this tremendous weight in our world, weighing it down with its heavy requirements? </a:t>
            </a:r>
          </a:p>
          <a:p>
            <a:r>
              <a:rPr lang="en-US" dirty="0" smtClean="0"/>
              <a:t>When I reach in my wallet and find that there is $100, there is no real truth to this discovery</a:t>
            </a:r>
          </a:p>
          <a:p>
            <a:pPr lvl="1"/>
            <a:r>
              <a:rPr lang="en-US" dirty="0"/>
              <a:t>a</a:t>
            </a:r>
            <a:r>
              <a:rPr lang="en-US" dirty="0" smtClean="0"/>
              <a:t>nd the true question regarding the Being of money is covered up </a:t>
            </a:r>
          </a:p>
          <a:p>
            <a:r>
              <a:rPr lang="en-US" dirty="0" smtClean="0"/>
              <a:t>Recall Foucault: truth is a constitution of power</a:t>
            </a:r>
          </a:p>
          <a:p>
            <a:pPr lvl="1"/>
            <a:r>
              <a:rPr lang="en-US" dirty="0" smtClean="0">
                <a:sym typeface="Wingdings" panose="05000000000000000000" pitchFamily="2" charset="2"/>
              </a:rPr>
              <a:t></a:t>
            </a:r>
            <a:r>
              <a:rPr lang="en-US" dirty="0" smtClean="0"/>
              <a:t>This piece of paper is a locus of power</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92</a:t>
            </a:fld>
            <a:endParaRPr lang="en-US"/>
          </a:p>
        </p:txBody>
      </p:sp>
    </p:spTree>
    <p:extLst>
      <p:ext uri="{BB962C8B-B14F-4D97-AF65-F5344CB8AC3E}">
        <p14:creationId xmlns:p14="http://schemas.microsoft.com/office/powerpoint/2010/main" val="298707715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[Isn’t being then a predicate?]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If the correspondence theory is correct, then being would really be a predicate:</a:t>
            </a:r>
          </a:p>
          <a:p>
            <a:pPr lvl="1"/>
            <a:r>
              <a:rPr lang="en-US" dirty="0" smtClean="0"/>
              <a:t>It’s simply a matter of adding to the properties of the concept the additional one of being present in sensuous experience</a:t>
            </a:r>
          </a:p>
          <a:p>
            <a:r>
              <a:rPr lang="en-US" dirty="0" smtClean="0"/>
              <a:t>But that’s not at all what Kant meant to say</a:t>
            </a:r>
          </a:p>
          <a:p>
            <a:pPr lvl="1"/>
            <a:r>
              <a:rPr lang="en-US" dirty="0"/>
              <a:t>s</a:t>
            </a:r>
            <a:r>
              <a:rPr lang="en-US" dirty="0" smtClean="0"/>
              <a:t>ince the presence in sensuous experience is an appearance, a phenomenon, governed by our a priori forms of experience, including those of sensory experience, time and space</a:t>
            </a:r>
          </a:p>
          <a:p>
            <a:r>
              <a:rPr lang="en-US" dirty="0" smtClean="0"/>
              <a:t>But the thing in itself, Being, is independent of all of that</a:t>
            </a:r>
          </a:p>
          <a:p>
            <a:pPr lvl="1"/>
            <a:r>
              <a:rPr lang="en-US" dirty="0" smtClean="0"/>
              <a:t>It is the </a:t>
            </a:r>
            <a:r>
              <a:rPr lang="en-US" i="1" dirty="0" smtClean="0"/>
              <a:t>not-being</a:t>
            </a:r>
            <a:r>
              <a:rPr lang="en-US" dirty="0" smtClean="0"/>
              <a:t> of our sensory and conceptual apparatus of knowledge </a:t>
            </a:r>
          </a:p>
          <a:p>
            <a:pPr lvl="1"/>
            <a:r>
              <a:rPr lang="en-US" dirty="0" smtClean="0"/>
              <a:t>that Kant sought to bring out so as to establish the possibility of practical reason and morality</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93</a:t>
            </a:fld>
            <a:endParaRPr lang="en-US"/>
          </a:p>
        </p:txBody>
      </p:sp>
    </p:spTree>
    <p:extLst>
      <p:ext uri="{BB962C8B-B14F-4D97-AF65-F5344CB8AC3E}">
        <p14:creationId xmlns:p14="http://schemas.microsoft.com/office/powerpoint/2010/main" val="214406461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linked with time]</a:t>
            </a:r>
            <a:endParaRPr lang="en-US" dirty="0"/>
          </a:p>
        </p:txBody>
      </p:sp>
      <p:sp>
        <p:nvSpPr>
          <p:cNvPr id="3" name="Content Placeholder 2"/>
          <p:cNvSpPr>
            <a:spLocks noGrp="1"/>
          </p:cNvSpPr>
          <p:nvPr>
            <p:ph idx="1"/>
          </p:nvPr>
        </p:nvSpPr>
        <p:spPr/>
        <p:txBody>
          <a:bodyPr/>
          <a:lstStyle/>
          <a:p>
            <a:r>
              <a:rPr lang="en-US" dirty="0" smtClean="0"/>
              <a:t>With the title of his book, </a:t>
            </a:r>
            <a:r>
              <a:rPr lang="en-US" i="1" dirty="0" smtClean="0"/>
              <a:t>Being and Time</a:t>
            </a:r>
            <a:r>
              <a:rPr lang="en-US" dirty="0" smtClean="0"/>
              <a:t>, Heidegger sought to link Being with human temporality</a:t>
            </a:r>
          </a:p>
          <a:p>
            <a:pPr lvl="1"/>
            <a:r>
              <a:rPr lang="en-US" dirty="0"/>
              <a:t>w</a:t>
            </a:r>
            <a:r>
              <a:rPr lang="en-US" dirty="0" smtClean="0"/>
              <a:t>ith Heidegger’s concept of Being as linked to time, we imagine our own being as at stake</a:t>
            </a:r>
          </a:p>
          <a:p>
            <a:pPr lvl="1"/>
            <a:r>
              <a:rPr lang="en-US" dirty="0"/>
              <a:t>a</a:t>
            </a:r>
            <a:r>
              <a:rPr lang="en-US" dirty="0" smtClean="0"/>
              <a:t>s we project toward the future, and our death</a:t>
            </a:r>
          </a:p>
          <a:p>
            <a:r>
              <a:rPr lang="en-US" dirty="0" smtClean="0"/>
              <a:t>But as soon as we go into the future we leave </a:t>
            </a:r>
            <a:r>
              <a:rPr lang="en-US" dirty="0"/>
              <a:t>B</a:t>
            </a:r>
            <a:r>
              <a:rPr lang="en-US" dirty="0" smtClean="0"/>
              <a:t>eing behind</a:t>
            </a:r>
          </a:p>
          <a:p>
            <a:pPr lvl="1"/>
            <a:r>
              <a:rPr lang="en-US" dirty="0" smtClean="0"/>
              <a:t>We enter the realm of non-being—appropriately, death</a:t>
            </a:r>
          </a:p>
        </p:txBody>
      </p:sp>
      <p:sp>
        <p:nvSpPr>
          <p:cNvPr id="4" name="Slide Number Placeholder 3"/>
          <p:cNvSpPr>
            <a:spLocks noGrp="1"/>
          </p:cNvSpPr>
          <p:nvPr>
            <p:ph type="sldNum" sz="quarter" idx="12"/>
          </p:nvPr>
        </p:nvSpPr>
        <p:spPr/>
        <p:txBody>
          <a:bodyPr/>
          <a:lstStyle/>
          <a:p>
            <a:fld id="{84D16466-A2F7-4F57-9E47-5AFBC076F5E2}" type="slidenum">
              <a:rPr lang="en-US" smtClean="0"/>
              <a:t>94</a:t>
            </a:fld>
            <a:endParaRPr lang="en-US"/>
          </a:p>
        </p:txBody>
      </p:sp>
    </p:spTree>
    <p:extLst>
      <p:ext uri="{BB962C8B-B14F-4D97-AF65-F5344CB8AC3E}">
        <p14:creationId xmlns:p14="http://schemas.microsoft.com/office/powerpoint/2010/main" val="256492839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[Sartre’s more radical contrast]</a:t>
            </a:r>
            <a:endParaRPr lang="en-US" dirty="0"/>
          </a:p>
        </p:txBody>
      </p:sp>
      <p:sp>
        <p:nvSpPr>
          <p:cNvPr id="3" name="Content Placeholder 2"/>
          <p:cNvSpPr>
            <a:spLocks noGrp="1"/>
          </p:cNvSpPr>
          <p:nvPr>
            <p:ph idx="1"/>
          </p:nvPr>
        </p:nvSpPr>
        <p:spPr/>
        <p:txBody>
          <a:bodyPr>
            <a:normAutofit fontScale="92500" lnSpcReduction="20000"/>
          </a:bodyPr>
          <a:lstStyle/>
          <a:p>
            <a:r>
              <a:rPr lang="en-US" dirty="0"/>
              <a:t>With the competing title, </a:t>
            </a:r>
            <a:r>
              <a:rPr lang="en-US" i="1" dirty="0"/>
              <a:t>Being and Nothingness</a:t>
            </a:r>
            <a:r>
              <a:rPr lang="en-US" dirty="0"/>
              <a:t>, Sartre supplied a more radical contrast</a:t>
            </a:r>
          </a:p>
          <a:p>
            <a:pPr lvl="1"/>
            <a:r>
              <a:rPr lang="en-US" dirty="0" smtClean="0"/>
              <a:t>It is not death that individualizes us, Sartre replies to Heidegger</a:t>
            </a:r>
          </a:p>
          <a:p>
            <a:pPr lvl="1"/>
            <a:r>
              <a:rPr lang="en-US" dirty="0"/>
              <a:t>b</a:t>
            </a:r>
            <a:r>
              <a:rPr lang="en-US" dirty="0" smtClean="0"/>
              <a:t>ut the choices that we make in our </a:t>
            </a:r>
            <a:r>
              <a:rPr lang="en-US" i="1" dirty="0" smtClean="0"/>
              <a:t>present</a:t>
            </a:r>
            <a:r>
              <a:rPr lang="en-US" dirty="0" smtClean="0"/>
              <a:t> actions</a:t>
            </a:r>
          </a:p>
          <a:p>
            <a:r>
              <a:rPr lang="en-US" dirty="0" smtClean="0"/>
              <a:t>It is impossible for us to conceive our death, </a:t>
            </a:r>
          </a:p>
          <a:p>
            <a:pPr lvl="1"/>
            <a:r>
              <a:rPr lang="en-US" dirty="0" smtClean="0"/>
              <a:t>because as soon as we picture it we are outside of it, </a:t>
            </a:r>
          </a:p>
          <a:p>
            <a:pPr lvl="1"/>
            <a:r>
              <a:rPr lang="en-US" dirty="0" smtClean="0"/>
              <a:t>observing our dead self in an imagination in which we continue beyond this imaginary death</a:t>
            </a:r>
          </a:p>
          <a:p>
            <a:r>
              <a:rPr lang="en-US" dirty="0" smtClean="0"/>
              <a:t>We imagine this point of the future from a standpoint outside of it, </a:t>
            </a:r>
          </a:p>
          <a:p>
            <a:pPr lvl="1"/>
            <a:r>
              <a:rPr lang="en-US" dirty="0" smtClean="0"/>
              <a:t>in the present, in Being</a:t>
            </a:r>
          </a:p>
          <a:p>
            <a:pPr marL="457200" lvl="1" indent="0">
              <a:buNone/>
            </a:pP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95</a:t>
            </a:fld>
            <a:endParaRPr lang="en-US"/>
          </a:p>
        </p:txBody>
      </p:sp>
    </p:spTree>
    <p:extLst>
      <p:ext uri="{BB962C8B-B14F-4D97-AF65-F5344CB8AC3E}">
        <p14:creationId xmlns:p14="http://schemas.microsoft.com/office/powerpoint/2010/main" val="266533305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attraction to the Nazi movement]</a:t>
            </a:r>
            <a:endParaRPr lang="en-US" dirty="0"/>
          </a:p>
        </p:txBody>
      </p:sp>
      <p:sp>
        <p:nvSpPr>
          <p:cNvPr id="3" name="Content Placeholder 2"/>
          <p:cNvSpPr>
            <a:spLocks noGrp="1"/>
          </p:cNvSpPr>
          <p:nvPr>
            <p:ph idx="1"/>
          </p:nvPr>
        </p:nvSpPr>
        <p:spPr/>
        <p:txBody>
          <a:bodyPr>
            <a:normAutofit/>
          </a:bodyPr>
          <a:lstStyle/>
          <a:p>
            <a:r>
              <a:rPr lang="en-US" dirty="0" smtClean="0"/>
              <a:t>After </a:t>
            </a:r>
            <a:r>
              <a:rPr lang="en-US" i="1" dirty="0" smtClean="0"/>
              <a:t>Being and Time, </a:t>
            </a:r>
            <a:r>
              <a:rPr lang="en-US" dirty="0" smtClean="0"/>
              <a:t>with its contrast </a:t>
            </a:r>
          </a:p>
          <a:p>
            <a:pPr lvl="1"/>
            <a:r>
              <a:rPr lang="en-US" dirty="0" smtClean="0"/>
              <a:t>between radical freedom of the individual as a being-toward death</a:t>
            </a:r>
          </a:p>
          <a:p>
            <a:pPr lvl="1"/>
            <a:r>
              <a:rPr lang="en-US" dirty="0"/>
              <a:t>a</a:t>
            </a:r>
            <a:r>
              <a:rPr lang="en-US" dirty="0" smtClean="0"/>
              <a:t>nd the inauthentic collectivity of the one, the they</a:t>
            </a:r>
          </a:p>
          <a:p>
            <a:r>
              <a:rPr lang="en-US" dirty="0" smtClean="0"/>
              <a:t>Heidegger saw in the Nazi movement the possibility of an authentic collectivity</a:t>
            </a:r>
          </a:p>
          <a:p>
            <a:r>
              <a:rPr lang="en-US" dirty="0" smtClean="0"/>
              <a:t>Sartre, however, was on the receiving end of this history</a:t>
            </a:r>
          </a:p>
          <a:p>
            <a:pPr lvl="1"/>
            <a:r>
              <a:rPr lang="en-US" dirty="0"/>
              <a:t>s</a:t>
            </a:r>
            <a:r>
              <a:rPr lang="en-US" dirty="0" smtClean="0"/>
              <a:t>pending some time in a Nazi concentration camp as a imprisoned French soldier</a:t>
            </a:r>
          </a:p>
          <a:p>
            <a:endParaRPr lang="en-US" dirty="0" smtClean="0"/>
          </a:p>
        </p:txBody>
      </p:sp>
      <p:sp>
        <p:nvSpPr>
          <p:cNvPr id="4" name="Slide Number Placeholder 3"/>
          <p:cNvSpPr>
            <a:spLocks noGrp="1"/>
          </p:cNvSpPr>
          <p:nvPr>
            <p:ph type="sldNum" sz="quarter" idx="12"/>
          </p:nvPr>
        </p:nvSpPr>
        <p:spPr/>
        <p:txBody>
          <a:bodyPr/>
          <a:lstStyle/>
          <a:p>
            <a:fld id="{84D16466-A2F7-4F57-9E47-5AFBC076F5E2}" type="slidenum">
              <a:rPr lang="en-US" smtClean="0"/>
              <a:t>96</a:t>
            </a:fld>
            <a:endParaRPr lang="en-US"/>
          </a:p>
        </p:txBody>
      </p:sp>
    </p:spTree>
    <p:extLst>
      <p:ext uri="{BB962C8B-B14F-4D97-AF65-F5344CB8AC3E}">
        <p14:creationId xmlns:p14="http://schemas.microsoft.com/office/powerpoint/2010/main" val="24537769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 criticizes Nazis, not </a:t>
            </a:r>
            <a:r>
              <a:rPr lang="en-US" dirty="0" err="1" smtClean="0"/>
              <a:t>Naziism</a:t>
            </a:r>
            <a:r>
              <a:rPr lang="en-US" dirty="0" smtClean="0"/>
              <a:t> </a:t>
            </a:r>
            <a:endParaRPr lang="en-US" dirty="0"/>
          </a:p>
        </p:txBody>
      </p:sp>
      <p:sp>
        <p:nvSpPr>
          <p:cNvPr id="3" name="Content Placeholder 2"/>
          <p:cNvSpPr>
            <a:spLocks noGrp="1"/>
          </p:cNvSpPr>
          <p:nvPr>
            <p:ph idx="1"/>
          </p:nvPr>
        </p:nvSpPr>
        <p:spPr/>
        <p:txBody>
          <a:bodyPr/>
          <a:lstStyle/>
          <a:p>
            <a:r>
              <a:rPr lang="en-US" dirty="0" smtClean="0"/>
              <a:t>“The works that are being peddled about nowadays as the philosophy of </a:t>
            </a:r>
            <a:r>
              <a:rPr lang="en-US" dirty="0"/>
              <a:t>N</a:t>
            </a:r>
            <a:r>
              <a:rPr lang="en-US" dirty="0" smtClean="0"/>
              <a:t>ational Socialism but have nothing whatever to do with the inner truth and greatness of this movement (namely the encounter between global technology and modern man)—have all been written by men fishing in the troubled waters of ‘values’ and ‘totalities.’”</a:t>
            </a:r>
          </a:p>
          <a:p>
            <a:pPr lvl="1"/>
            <a:r>
              <a:rPr lang="en-US" dirty="0" smtClean="0"/>
              <a:t>Martin Heidegger, </a:t>
            </a:r>
            <a:r>
              <a:rPr lang="en-US" i="1" dirty="0" smtClean="0"/>
              <a:t>An Introduction to Metaphysics </a:t>
            </a:r>
            <a:r>
              <a:rPr lang="en-US" dirty="0" smtClean="0"/>
              <a:t>(166)</a:t>
            </a:r>
          </a:p>
          <a:p>
            <a:pPr lvl="1"/>
            <a:r>
              <a:rPr lang="en-US" dirty="0" smtClean="0"/>
              <a:t>(revised and edited lecture course of 1935)</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97</a:t>
            </a:fld>
            <a:endParaRPr lang="en-US"/>
          </a:p>
        </p:txBody>
      </p:sp>
    </p:spTree>
    <p:extLst>
      <p:ext uri="{BB962C8B-B14F-4D97-AF65-F5344CB8AC3E}">
        <p14:creationId xmlns:p14="http://schemas.microsoft.com/office/powerpoint/2010/main" val="345059683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Continental divide]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dirty="0"/>
              <a:t>contrast between Heidegger and Sartre represents a contrast within Continental thought</a:t>
            </a:r>
          </a:p>
          <a:p>
            <a:pPr lvl="1"/>
            <a:r>
              <a:rPr lang="en-US" dirty="0" smtClean="0"/>
              <a:t>between </a:t>
            </a:r>
            <a:r>
              <a:rPr lang="en-US" dirty="0"/>
              <a:t>the concept of the human being as existing in </a:t>
            </a:r>
            <a:r>
              <a:rPr lang="en-US" dirty="0" smtClean="0"/>
              <a:t>time, as </a:t>
            </a:r>
            <a:r>
              <a:rPr lang="en-US" dirty="0"/>
              <a:t>moving to the </a:t>
            </a:r>
            <a:r>
              <a:rPr lang="en-US" dirty="0" smtClean="0"/>
              <a:t>future from out of the past</a:t>
            </a:r>
          </a:p>
          <a:p>
            <a:pPr lvl="1"/>
            <a:r>
              <a:rPr lang="en-US" dirty="0" smtClean="0"/>
              <a:t>And a radical freedom to break from the past</a:t>
            </a:r>
          </a:p>
          <a:p>
            <a:r>
              <a:rPr lang="en-US" dirty="0" smtClean="0"/>
              <a:t>Sartre’s radical individualism:</a:t>
            </a:r>
          </a:p>
          <a:p>
            <a:pPr lvl="1"/>
            <a:r>
              <a:rPr lang="en-US" dirty="0" smtClean="0"/>
              <a:t>we </a:t>
            </a:r>
            <a:r>
              <a:rPr lang="en-US" dirty="0" smtClean="0"/>
              <a:t>are free to shape our own </a:t>
            </a:r>
            <a:r>
              <a:rPr lang="en-US" dirty="0"/>
              <a:t>b</a:t>
            </a:r>
            <a:r>
              <a:rPr lang="en-US" dirty="0" smtClean="0"/>
              <a:t>eing </a:t>
            </a:r>
          </a:p>
          <a:p>
            <a:pPr lvl="1"/>
            <a:r>
              <a:rPr lang="en-US" dirty="0" smtClean="0"/>
              <a:t>by negating the fixed being of the past</a:t>
            </a:r>
            <a:endParaRPr lang="en-US" dirty="0" smtClean="0"/>
          </a:p>
          <a:p>
            <a:r>
              <a:rPr lang="en-US" dirty="0" smtClean="0"/>
              <a:t>This contrasts with Heidegger’s </a:t>
            </a:r>
            <a:r>
              <a:rPr lang="en-US" i="1" dirty="0" smtClean="0"/>
              <a:t>subordination</a:t>
            </a:r>
            <a:r>
              <a:rPr lang="en-US" dirty="0" smtClean="0"/>
              <a:t> of the individual to Being,</a:t>
            </a:r>
          </a:p>
          <a:p>
            <a:pPr lvl="1"/>
            <a:r>
              <a:rPr lang="en-US" dirty="0"/>
              <a:t>e</a:t>
            </a:r>
            <a:r>
              <a:rPr lang="en-US" dirty="0" smtClean="0"/>
              <a:t>mbodied in history</a:t>
            </a:r>
          </a:p>
          <a:p>
            <a:pPr lvl="1"/>
            <a:r>
              <a:rPr lang="en-US" dirty="0"/>
              <a:t>w</a:t>
            </a:r>
            <a:r>
              <a:rPr lang="en-US" dirty="0" smtClean="0"/>
              <a:t>eighing down our choices</a:t>
            </a:r>
            <a:endParaRPr lang="en-US" dirty="0"/>
          </a:p>
          <a:p>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98</a:t>
            </a:fld>
            <a:endParaRPr lang="en-US"/>
          </a:p>
        </p:txBody>
      </p:sp>
    </p:spTree>
    <p:extLst>
      <p:ext uri="{BB962C8B-B14F-4D97-AF65-F5344CB8AC3E}">
        <p14:creationId xmlns:p14="http://schemas.microsoft.com/office/powerpoint/2010/main" val="352851338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history]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Sartre we make our own history</a:t>
            </a:r>
          </a:p>
          <a:p>
            <a:pPr lvl="1"/>
            <a:r>
              <a:rPr lang="en-US" dirty="0" smtClean="0"/>
              <a:t>even </a:t>
            </a:r>
            <a:r>
              <a:rPr lang="en-US" dirty="0"/>
              <a:t>though we do so in conditions that we did not choose</a:t>
            </a:r>
          </a:p>
          <a:p>
            <a:r>
              <a:rPr lang="en-US" dirty="0" smtClean="0"/>
              <a:t>But we are not caught up in those conditions</a:t>
            </a:r>
          </a:p>
          <a:p>
            <a:pPr lvl="1"/>
            <a:r>
              <a:rPr lang="en-US" dirty="0" smtClean="0"/>
              <a:t>They do not provide for us the difference between authentic and inauthentic</a:t>
            </a:r>
          </a:p>
          <a:p>
            <a:pPr lvl="1"/>
            <a:r>
              <a:rPr lang="en-US" dirty="0" smtClean="0"/>
              <a:t>We are </a:t>
            </a:r>
            <a:r>
              <a:rPr lang="en-US" i="1" dirty="0" smtClean="0"/>
              <a:t>not</a:t>
            </a:r>
            <a:r>
              <a:rPr lang="en-US" dirty="0" smtClean="0"/>
              <a:t> historical beings in the sense of historicism—e.g., in the sense of </a:t>
            </a:r>
            <a:r>
              <a:rPr lang="en-US" dirty="0" err="1" smtClean="0"/>
              <a:t>Gadamer</a:t>
            </a:r>
            <a:endParaRPr lang="en-US" dirty="0" smtClean="0"/>
          </a:p>
          <a:p>
            <a:r>
              <a:rPr lang="en-US" dirty="0" smtClean="0"/>
              <a:t>We transcend time/history when we understand it</a:t>
            </a:r>
          </a:p>
          <a:p>
            <a:pPr lvl="1"/>
            <a:r>
              <a:rPr lang="en-US" dirty="0"/>
              <a:t>s</a:t>
            </a:r>
            <a:r>
              <a:rPr lang="en-US" dirty="0" smtClean="0"/>
              <a:t>o as to shape our future</a:t>
            </a:r>
          </a:p>
          <a:p>
            <a:pPr lvl="1"/>
            <a:r>
              <a:rPr lang="en-US" dirty="0" smtClean="0"/>
              <a:t>Hence an understanding of history—its main stages, its main course of development—is essential</a:t>
            </a:r>
            <a:endParaRPr lang="en-US" dirty="0"/>
          </a:p>
        </p:txBody>
      </p:sp>
      <p:sp>
        <p:nvSpPr>
          <p:cNvPr id="4" name="Slide Number Placeholder 3"/>
          <p:cNvSpPr>
            <a:spLocks noGrp="1"/>
          </p:cNvSpPr>
          <p:nvPr>
            <p:ph type="sldNum" sz="quarter" idx="12"/>
          </p:nvPr>
        </p:nvSpPr>
        <p:spPr/>
        <p:txBody>
          <a:bodyPr/>
          <a:lstStyle/>
          <a:p>
            <a:fld id="{84D16466-A2F7-4F57-9E47-5AFBC076F5E2}" type="slidenum">
              <a:rPr lang="en-US" smtClean="0"/>
              <a:t>99</a:t>
            </a:fld>
            <a:endParaRPr lang="en-US"/>
          </a:p>
        </p:txBody>
      </p:sp>
    </p:spTree>
    <p:extLst>
      <p:ext uri="{BB962C8B-B14F-4D97-AF65-F5344CB8AC3E}">
        <p14:creationId xmlns:p14="http://schemas.microsoft.com/office/powerpoint/2010/main" val="1892074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2497</TotalTime>
  <Words>12508</Words>
  <Application>Microsoft Office PowerPoint</Application>
  <PresentationFormat>Widescreen</PresentationFormat>
  <Paragraphs>1051</Paragraphs>
  <Slides>132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132</vt:i4>
      </vt:variant>
    </vt:vector>
  </HeadingPairs>
  <TitlesOfParts>
    <vt:vector size="137" baseType="lpstr">
      <vt:lpstr>Arial</vt:lpstr>
      <vt:lpstr>Calibri</vt:lpstr>
      <vt:lpstr>Calibri Light</vt:lpstr>
      <vt:lpstr>Wingdings</vt:lpstr>
      <vt:lpstr>Office Theme</vt:lpstr>
      <vt:lpstr>Time, Synthesis, and the End of Metaphysics Heidegger and Strawson on Kant</vt:lpstr>
      <vt:lpstr>Philosophy of Critique</vt:lpstr>
      <vt:lpstr>Kant is both analytical and critical</vt:lpstr>
      <vt:lpstr>Two books on Kant</vt:lpstr>
      <vt:lpstr>Overlooking what is closest</vt:lpstr>
      <vt:lpstr>We form our world through forms of interpretation</vt:lpstr>
      <vt:lpstr>Adapting Kant</vt:lpstr>
      <vt:lpstr>Immediate predecessors</vt:lpstr>
      <vt:lpstr>Perceiving water freezing</vt:lpstr>
      <vt:lpstr>PowerPoint Presentation</vt:lpstr>
      <vt:lpstr>[Kant versus Hume]</vt:lpstr>
      <vt:lpstr>[How is the unity of experience possible?]</vt:lpstr>
      <vt:lpstr>[Constructing our world]</vt:lpstr>
      <vt:lpstr>[Analysis and synthesis]</vt:lpstr>
      <vt:lpstr>PowerPoint Presentation</vt:lpstr>
      <vt:lpstr>[What about space?]</vt:lpstr>
      <vt:lpstr>[How do you see a house?]</vt:lpstr>
      <vt:lpstr>Turning to Kant</vt:lpstr>
      <vt:lpstr>We must know ourselves</vt:lpstr>
      <vt:lpstr>Toward post-analytic philosophy through Kant</vt:lpstr>
      <vt:lpstr>Going back in time</vt:lpstr>
      <vt:lpstr>The limits of reason in sensory experience</vt:lpstr>
      <vt:lpstr>Subject and object</vt:lpstr>
      <vt:lpstr>Being-in-the-world</vt:lpstr>
      <vt:lpstr>[The standpoint of science, and Reality]</vt:lpstr>
      <vt:lpstr>Deductive relations between concepts</vt:lpstr>
      <vt:lpstr>Formal concepts and intuition</vt:lpstr>
      <vt:lpstr>[Kant’s logic is transcendental, not formal]</vt:lpstr>
      <vt:lpstr>Strawson revises Kant</vt:lpstr>
      <vt:lpstr>Interpretive violence</vt:lpstr>
      <vt:lpstr>[Opening space for morality]</vt:lpstr>
      <vt:lpstr>[Productive and transmissive functions, again]</vt:lpstr>
      <vt:lpstr>Kant denies knowledge to make room for faith</vt:lpstr>
      <vt:lpstr>Both deviate from Kant’s greatest purpose</vt:lpstr>
      <vt:lpstr>[The transcendental dialectic—in part]</vt:lpstr>
      <vt:lpstr>Strawson finds a contradiction in Kant</vt:lpstr>
      <vt:lpstr>The non-history of the transcendental subject</vt:lpstr>
      <vt:lpstr>[Transcendental and transcendent]</vt:lpstr>
      <vt:lpstr>[The transcendental ego]</vt:lpstr>
      <vt:lpstr>[The real self is the personality]</vt:lpstr>
      <vt:lpstr>[Morality and death]</vt:lpstr>
      <vt:lpstr>[We can control our desires—can’t we?]</vt:lpstr>
      <vt:lpstr>[Recognizing freedom in morality]</vt:lpstr>
      <vt:lpstr>[The supersensible self]</vt:lpstr>
      <vt:lpstr>Transcendental Idealism and Empirical Realism</vt:lpstr>
      <vt:lpstr>The persistent thing</vt:lpstr>
      <vt:lpstr>Kant’s genius</vt:lpstr>
      <vt:lpstr>Unifying the two trends in analytic philosophy via Kant</vt:lpstr>
      <vt:lpstr>[Kant identifies idealism and realism]</vt:lpstr>
      <vt:lpstr>[How is it possible to experience a persisting thing?]</vt:lpstr>
      <vt:lpstr>[Lockean starting point for Kant]</vt:lpstr>
      <vt:lpstr>[What we think we see]</vt:lpstr>
      <vt:lpstr>[The Copernican revolution]</vt:lpstr>
      <vt:lpstr>[We perceive a persisting thing]</vt:lpstr>
      <vt:lpstr>[Unifying the manifold of sensibility: how is it possible?]</vt:lpstr>
      <vt:lpstr>[Experience of phenomena, not noumena]</vt:lpstr>
      <vt:lpstr>[Returning to Strawson’s argument]</vt:lpstr>
      <vt:lpstr>[Kantian reconstruction of experience]</vt:lpstr>
      <vt:lpstr>Space and time, external and internal perspectives</vt:lpstr>
      <vt:lpstr>The inner possibility of ontology</vt:lpstr>
      <vt:lpstr>It’s not a system but an experience</vt:lpstr>
      <vt:lpstr>Being is not a universal concept</vt:lpstr>
      <vt:lpstr>[The Copernican revolution in ontology]</vt:lpstr>
      <vt:lpstr>[The phenomenological genesis of a thing]</vt:lpstr>
      <vt:lpstr>Metaphysica Generalis</vt:lpstr>
      <vt:lpstr>Truth as unconcealment (aletheia)</vt:lpstr>
      <vt:lpstr>A pure, unobjective look stands behind empirical intuition</vt:lpstr>
      <vt:lpstr>The horizon of an imaginary look</vt:lpstr>
      <vt:lpstr>Looking at things</vt:lpstr>
      <vt:lpstr>Talk about dogs</vt:lpstr>
      <vt:lpstr>How do we think about causes?</vt:lpstr>
      <vt:lpstr>How is it possible to perceive a thing outside of us</vt:lpstr>
      <vt:lpstr>The 1st Critique is about intuition, not thought</vt:lpstr>
      <vt:lpstr>Being and beings</vt:lpstr>
      <vt:lpstr>Intuition of Being in imagination</vt:lpstr>
      <vt:lpstr>[I wonder about its Being]</vt:lpstr>
      <vt:lpstr>[Our prior awareness/image of Being]</vt:lpstr>
      <vt:lpstr>[Turn to poets, painters, and novelists]</vt:lpstr>
      <vt:lpstr>PowerPoint Presentation</vt:lpstr>
      <vt:lpstr>[Heidegger on Real shoes]</vt:lpstr>
      <vt:lpstr>PowerPoint Presentation</vt:lpstr>
      <vt:lpstr>PowerPoint Presentation</vt:lpstr>
      <vt:lpstr>Sartre’s chestnut tree</vt:lpstr>
      <vt:lpstr>PowerPoint Presentation</vt:lpstr>
      <vt:lpstr>PowerPoint Presentation</vt:lpstr>
      <vt:lpstr>PowerPoint Presentation</vt:lpstr>
      <vt:lpstr>[Common images]</vt:lpstr>
      <vt:lpstr>[The horizon of being]</vt:lpstr>
      <vt:lpstr>[Carving out shapes]</vt:lpstr>
      <vt:lpstr>[Correspondence theory]</vt:lpstr>
      <vt:lpstr>[This is not truth, not aletheia]</vt:lpstr>
      <vt:lpstr>[Why does it matter so much?]</vt:lpstr>
      <vt:lpstr>[Isn’t being then a predicate?]</vt:lpstr>
      <vt:lpstr>[Being linked with time]</vt:lpstr>
      <vt:lpstr>[Sartre’s more radical contrast]</vt:lpstr>
      <vt:lpstr>[Heidegger’s attraction to the Nazi movement]</vt:lpstr>
      <vt:lpstr>Heidegger criticizes Nazis, not Naziism </vt:lpstr>
      <vt:lpstr>[The Continental divide]</vt:lpstr>
      <vt:lpstr>[Making history]</vt:lpstr>
      <vt:lpstr>Strawson’s outline of the Critique of Pure Reason</vt:lpstr>
      <vt:lpstr>Two kinds of syntheses</vt:lpstr>
      <vt:lpstr>Useless puzzlement</vt:lpstr>
      <vt:lpstr>[Synthesis of sensory and intellectual]</vt:lpstr>
      <vt:lpstr>[Direct realism and its rejection]</vt:lpstr>
      <vt:lpstr>[Representative realism]</vt:lpstr>
      <vt:lpstr>[What causes ideas?]</vt:lpstr>
      <vt:lpstr>[Kant continues Locke’s approach]</vt:lpstr>
      <vt:lpstr>Strawson’s argument against Kant</vt:lpstr>
      <vt:lpstr>Stocker’s argument against Strawson</vt:lpstr>
      <vt:lpstr>Stocker’s criticism, continued</vt:lpstr>
      <vt:lpstr>[Hume: A single flowing sequence repeated]</vt:lpstr>
      <vt:lpstr>[What is a sensory impression?]</vt:lpstr>
      <vt:lpstr>Kant’s mistake, for Heidegger</vt:lpstr>
      <vt:lpstr>The present-at-hand entity</vt:lpstr>
      <vt:lpstr>Background and foreground</vt:lpstr>
      <vt:lpstr>Imagination and the present at hand thing</vt:lpstr>
      <vt:lpstr>The appearance has truth</vt:lpstr>
      <vt:lpstr>Kant separates moral law from the world (from Being)</vt:lpstr>
      <vt:lpstr>Moral feelings</vt:lpstr>
      <vt:lpstr>Kant misunderstands his own conception of imagination</vt:lpstr>
      <vt:lpstr>Imagination comes to the forefront</vt:lpstr>
      <vt:lpstr>Ideas of Reason</vt:lpstr>
      <vt:lpstr>Imagination is not a faculty</vt:lpstr>
      <vt:lpstr>Moral feelings</vt:lpstr>
      <vt:lpstr>Kant sides with Rousseau against Hume</vt:lpstr>
      <vt:lpstr>The transcendental approach</vt:lpstr>
      <vt:lpstr>In touch with Being</vt:lpstr>
      <vt:lpstr>Kant’s supersensible</vt:lpstr>
      <vt:lpstr>What both Strawson and Heidegger emphasize</vt:lpstr>
      <vt:lpstr>Interpretive violence</vt:lpstr>
      <vt:lpstr>The limits of language</vt:lpstr>
      <vt:lpstr>Return to Wittgenstein?</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Synthesis, and the End of Metaphysics Heidegger and Strawson on Kant</dc:title>
  <dc:creator>Lawler, James</dc:creator>
  <cp:lastModifiedBy>Lawler, James</cp:lastModifiedBy>
  <cp:revision>176</cp:revision>
  <dcterms:created xsi:type="dcterms:W3CDTF">2017-10-07T20:39:55Z</dcterms:created>
  <dcterms:modified xsi:type="dcterms:W3CDTF">2018-05-10T14:45:38Z</dcterms:modified>
</cp:coreProperties>
</file>