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8" r:id="rId19"/>
    <p:sldId id="273" r:id="rId20"/>
    <p:sldId id="274" r:id="rId21"/>
    <p:sldId id="275" r:id="rId22"/>
    <p:sldId id="276" r:id="rId23"/>
    <p:sldId id="277" r:id="rId24"/>
    <p:sldId id="279" r:id="rId25"/>
    <p:sldId id="280" r:id="rId26"/>
    <p:sldId id="281" r:id="rId27"/>
    <p:sldId id="294" r:id="rId28"/>
    <p:sldId id="282" r:id="rId29"/>
    <p:sldId id="283" r:id="rId30"/>
    <p:sldId id="284" r:id="rId31"/>
    <p:sldId id="285" r:id="rId32"/>
    <p:sldId id="327" r:id="rId33"/>
    <p:sldId id="286" r:id="rId34"/>
    <p:sldId id="287" r:id="rId35"/>
    <p:sldId id="288" r:id="rId36"/>
    <p:sldId id="289" r:id="rId37"/>
    <p:sldId id="328" r:id="rId38"/>
    <p:sldId id="290" r:id="rId39"/>
    <p:sldId id="291" r:id="rId40"/>
    <p:sldId id="293" r:id="rId41"/>
    <p:sldId id="296" r:id="rId42"/>
    <p:sldId id="292" r:id="rId43"/>
    <p:sldId id="295" r:id="rId44"/>
    <p:sldId id="326" r:id="rId45"/>
    <p:sldId id="297" r:id="rId46"/>
    <p:sldId id="298" r:id="rId47"/>
    <p:sldId id="299" r:id="rId48"/>
    <p:sldId id="303" r:id="rId49"/>
    <p:sldId id="325" r:id="rId50"/>
    <p:sldId id="304" r:id="rId51"/>
    <p:sldId id="300" r:id="rId52"/>
    <p:sldId id="301" r:id="rId53"/>
    <p:sldId id="302" r:id="rId54"/>
    <p:sldId id="305" r:id="rId55"/>
    <p:sldId id="306" r:id="rId56"/>
    <p:sldId id="307" r:id="rId57"/>
    <p:sldId id="308" r:id="rId58"/>
    <p:sldId id="309" r:id="rId59"/>
    <p:sldId id="310" r:id="rId60"/>
    <p:sldId id="311" r:id="rId61"/>
    <p:sldId id="312" r:id="rId62"/>
    <p:sldId id="313" r:id="rId63"/>
    <p:sldId id="314" r:id="rId6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5" d="100"/>
          <a:sy n="85" d="100"/>
        </p:scale>
        <p:origin x="13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22649D6-3E55-40FC-94CC-3CD045372AF5}" type="datetimeFigureOut">
              <a:rPr lang="en-US" smtClean="0"/>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1A63AB-69D9-47A7-A6C9-E66D04BEAA53}" type="slidenum">
              <a:rPr lang="en-US" smtClean="0"/>
              <a:t>‹#›</a:t>
            </a:fld>
            <a:endParaRPr lang="en-US"/>
          </a:p>
        </p:txBody>
      </p:sp>
    </p:spTree>
    <p:extLst>
      <p:ext uri="{BB962C8B-B14F-4D97-AF65-F5344CB8AC3E}">
        <p14:creationId xmlns:p14="http://schemas.microsoft.com/office/powerpoint/2010/main" val="966896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2649D6-3E55-40FC-94CC-3CD045372AF5}" type="datetimeFigureOut">
              <a:rPr lang="en-US" smtClean="0"/>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1A63AB-69D9-47A7-A6C9-E66D04BEAA53}" type="slidenum">
              <a:rPr lang="en-US" smtClean="0"/>
              <a:t>‹#›</a:t>
            </a:fld>
            <a:endParaRPr lang="en-US"/>
          </a:p>
        </p:txBody>
      </p:sp>
    </p:spTree>
    <p:extLst>
      <p:ext uri="{BB962C8B-B14F-4D97-AF65-F5344CB8AC3E}">
        <p14:creationId xmlns:p14="http://schemas.microsoft.com/office/powerpoint/2010/main" val="2001945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2649D6-3E55-40FC-94CC-3CD045372AF5}" type="datetimeFigureOut">
              <a:rPr lang="en-US" smtClean="0"/>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1A63AB-69D9-47A7-A6C9-E66D04BEAA53}" type="slidenum">
              <a:rPr lang="en-US" smtClean="0"/>
              <a:t>‹#›</a:t>
            </a:fld>
            <a:endParaRPr lang="en-US"/>
          </a:p>
        </p:txBody>
      </p:sp>
    </p:spTree>
    <p:extLst>
      <p:ext uri="{BB962C8B-B14F-4D97-AF65-F5344CB8AC3E}">
        <p14:creationId xmlns:p14="http://schemas.microsoft.com/office/powerpoint/2010/main" val="485995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sz="3200"/>
            </a:lvl1pPr>
            <a:lvl2pPr>
              <a:defRPr sz="2800"/>
            </a:lvl2pPr>
            <a:lvl3pPr>
              <a:defRPr sz="2400"/>
            </a:lvl3pPr>
            <a:lvl4pPr>
              <a:defRPr sz="2000"/>
            </a:lvl4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22649D6-3E55-40FC-94CC-3CD045372AF5}" type="datetimeFigureOut">
              <a:rPr lang="en-US" smtClean="0"/>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1A63AB-69D9-47A7-A6C9-E66D04BEAA53}" type="slidenum">
              <a:rPr lang="en-US" smtClean="0"/>
              <a:t>‹#›</a:t>
            </a:fld>
            <a:endParaRPr lang="en-US"/>
          </a:p>
        </p:txBody>
      </p:sp>
    </p:spTree>
    <p:extLst>
      <p:ext uri="{BB962C8B-B14F-4D97-AF65-F5344CB8AC3E}">
        <p14:creationId xmlns:p14="http://schemas.microsoft.com/office/powerpoint/2010/main" val="2380747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22649D6-3E55-40FC-94CC-3CD045372AF5}" type="datetimeFigureOut">
              <a:rPr lang="en-US" smtClean="0"/>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1A63AB-69D9-47A7-A6C9-E66D04BEAA53}" type="slidenum">
              <a:rPr lang="en-US" smtClean="0"/>
              <a:t>‹#›</a:t>
            </a:fld>
            <a:endParaRPr lang="en-US"/>
          </a:p>
        </p:txBody>
      </p:sp>
    </p:spTree>
    <p:extLst>
      <p:ext uri="{BB962C8B-B14F-4D97-AF65-F5344CB8AC3E}">
        <p14:creationId xmlns:p14="http://schemas.microsoft.com/office/powerpoint/2010/main" val="3712493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22649D6-3E55-40FC-94CC-3CD045372AF5}" type="datetimeFigureOut">
              <a:rPr lang="en-US" smtClean="0"/>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1A63AB-69D9-47A7-A6C9-E66D04BEAA53}" type="slidenum">
              <a:rPr lang="en-US" smtClean="0"/>
              <a:t>‹#›</a:t>
            </a:fld>
            <a:endParaRPr lang="en-US"/>
          </a:p>
        </p:txBody>
      </p:sp>
    </p:spTree>
    <p:extLst>
      <p:ext uri="{BB962C8B-B14F-4D97-AF65-F5344CB8AC3E}">
        <p14:creationId xmlns:p14="http://schemas.microsoft.com/office/powerpoint/2010/main" val="3897058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22649D6-3E55-40FC-94CC-3CD045372AF5}" type="datetimeFigureOut">
              <a:rPr lang="en-US" smtClean="0"/>
              <a:t>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1A63AB-69D9-47A7-A6C9-E66D04BEAA53}" type="slidenum">
              <a:rPr lang="en-US" smtClean="0"/>
              <a:t>‹#›</a:t>
            </a:fld>
            <a:endParaRPr lang="en-US"/>
          </a:p>
        </p:txBody>
      </p:sp>
    </p:spTree>
    <p:extLst>
      <p:ext uri="{BB962C8B-B14F-4D97-AF65-F5344CB8AC3E}">
        <p14:creationId xmlns:p14="http://schemas.microsoft.com/office/powerpoint/2010/main" val="4074005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22649D6-3E55-40FC-94CC-3CD045372AF5}" type="datetimeFigureOut">
              <a:rPr lang="en-US" smtClean="0"/>
              <a:t>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1A63AB-69D9-47A7-A6C9-E66D04BEAA53}" type="slidenum">
              <a:rPr lang="en-US" smtClean="0"/>
              <a:t>‹#›</a:t>
            </a:fld>
            <a:endParaRPr lang="en-US"/>
          </a:p>
        </p:txBody>
      </p:sp>
    </p:spTree>
    <p:extLst>
      <p:ext uri="{BB962C8B-B14F-4D97-AF65-F5344CB8AC3E}">
        <p14:creationId xmlns:p14="http://schemas.microsoft.com/office/powerpoint/2010/main" val="3078799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2649D6-3E55-40FC-94CC-3CD045372AF5}" type="datetimeFigureOut">
              <a:rPr lang="en-US" smtClean="0"/>
              <a:t>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1A63AB-69D9-47A7-A6C9-E66D04BEAA53}" type="slidenum">
              <a:rPr lang="en-US" smtClean="0"/>
              <a:t>‹#›</a:t>
            </a:fld>
            <a:endParaRPr lang="en-US"/>
          </a:p>
        </p:txBody>
      </p:sp>
    </p:spTree>
    <p:extLst>
      <p:ext uri="{BB962C8B-B14F-4D97-AF65-F5344CB8AC3E}">
        <p14:creationId xmlns:p14="http://schemas.microsoft.com/office/powerpoint/2010/main" val="456341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22649D6-3E55-40FC-94CC-3CD045372AF5}" type="datetimeFigureOut">
              <a:rPr lang="en-US" smtClean="0"/>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1A63AB-69D9-47A7-A6C9-E66D04BEAA53}" type="slidenum">
              <a:rPr lang="en-US" smtClean="0"/>
              <a:t>‹#›</a:t>
            </a:fld>
            <a:endParaRPr lang="en-US"/>
          </a:p>
        </p:txBody>
      </p:sp>
    </p:spTree>
    <p:extLst>
      <p:ext uri="{BB962C8B-B14F-4D97-AF65-F5344CB8AC3E}">
        <p14:creationId xmlns:p14="http://schemas.microsoft.com/office/powerpoint/2010/main" val="1952956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22649D6-3E55-40FC-94CC-3CD045372AF5}" type="datetimeFigureOut">
              <a:rPr lang="en-US" smtClean="0"/>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1A63AB-69D9-47A7-A6C9-E66D04BEAA53}" type="slidenum">
              <a:rPr lang="en-US" smtClean="0"/>
              <a:t>‹#›</a:t>
            </a:fld>
            <a:endParaRPr lang="en-US"/>
          </a:p>
        </p:txBody>
      </p:sp>
    </p:spTree>
    <p:extLst>
      <p:ext uri="{BB962C8B-B14F-4D97-AF65-F5344CB8AC3E}">
        <p14:creationId xmlns:p14="http://schemas.microsoft.com/office/powerpoint/2010/main" val="1966304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2649D6-3E55-40FC-94CC-3CD045372AF5}" type="datetimeFigureOut">
              <a:rPr lang="en-US" smtClean="0"/>
              <a:t>2/1/2018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1A63AB-69D9-47A7-A6C9-E66D04BEAA53}" type="slidenum">
              <a:rPr lang="en-US" smtClean="0"/>
              <a:t>‹#›</a:t>
            </a:fld>
            <a:endParaRPr lang="en-US"/>
          </a:p>
        </p:txBody>
      </p:sp>
    </p:spTree>
    <p:extLst>
      <p:ext uri="{BB962C8B-B14F-4D97-AF65-F5344CB8AC3E}">
        <p14:creationId xmlns:p14="http://schemas.microsoft.com/office/powerpoint/2010/main" val="12344955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hyperlink" Target="https://en.wikipedia.org/wiki/Opaque_context" TargetMode="Externa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1 Analytic and Conversational Philosophy</a:t>
            </a:r>
            <a:endParaRPr lang="en-US" dirty="0"/>
          </a:p>
        </p:txBody>
      </p:sp>
      <p:sp>
        <p:nvSpPr>
          <p:cNvPr id="3" name="Subtitle 2"/>
          <p:cNvSpPr>
            <a:spLocks noGrp="1"/>
          </p:cNvSpPr>
          <p:nvPr>
            <p:ph type="subTitle" idx="1"/>
          </p:nvPr>
        </p:nvSpPr>
        <p:spPr/>
        <p:txBody>
          <a:bodyPr/>
          <a:lstStyle/>
          <a:p>
            <a:r>
              <a:rPr lang="en-US" i="1" smtClean="0"/>
              <a:t>--Richard </a:t>
            </a:r>
            <a:r>
              <a:rPr lang="en-US" i="1" dirty="0" err="1" smtClean="0"/>
              <a:t>Rorty</a:t>
            </a:r>
            <a:endParaRPr lang="en-US" i="1" dirty="0"/>
          </a:p>
        </p:txBody>
      </p:sp>
    </p:spTree>
    <p:extLst>
      <p:ext uri="{BB962C8B-B14F-4D97-AF65-F5344CB8AC3E}">
        <p14:creationId xmlns:p14="http://schemas.microsoft.com/office/powerpoint/2010/main" val="1365215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Kicking up the dust</a:t>
            </a:r>
            <a:endParaRPr lang="en-US" dirty="0"/>
          </a:p>
        </p:txBody>
      </p:sp>
      <p:sp>
        <p:nvSpPr>
          <p:cNvPr id="3" name="Content Placeholder 2"/>
          <p:cNvSpPr>
            <a:spLocks noGrp="1"/>
          </p:cNvSpPr>
          <p:nvPr>
            <p:ph idx="1"/>
          </p:nvPr>
        </p:nvSpPr>
        <p:spPr/>
        <p:txBody>
          <a:bodyPr/>
          <a:lstStyle/>
          <a:p>
            <a:r>
              <a:rPr lang="en-US" dirty="0"/>
              <a:t>But to </a:t>
            </a:r>
            <a:r>
              <a:rPr lang="en-US" dirty="0" smtClean="0"/>
              <a:t>continentals (in Spain, Japan, Poland, and Brazil) the </a:t>
            </a:r>
            <a:r>
              <a:rPr lang="en-US" dirty="0"/>
              <a:t>analytical articles in </a:t>
            </a:r>
            <a:r>
              <a:rPr lang="en-US" i="1" dirty="0"/>
              <a:t>Nous, Mind, J. of Phil</a:t>
            </a:r>
            <a:r>
              <a:rPr lang="en-US" dirty="0"/>
              <a:t> </a:t>
            </a:r>
          </a:p>
          <a:p>
            <a:pPr lvl="1"/>
            <a:r>
              <a:rPr lang="en-US" dirty="0"/>
              <a:t>seems to be </a:t>
            </a:r>
            <a:r>
              <a:rPr lang="en-US" dirty="0" err="1" smtClean="0"/>
              <a:t>bombination</a:t>
            </a:r>
            <a:r>
              <a:rPr lang="en-US" dirty="0" smtClean="0"/>
              <a:t> </a:t>
            </a:r>
            <a:r>
              <a:rPr lang="en-US" dirty="0"/>
              <a:t>in a pseudo-scientific </a:t>
            </a:r>
            <a:r>
              <a:rPr lang="en-US" dirty="0" smtClean="0"/>
              <a:t>vacuum</a:t>
            </a:r>
            <a:endParaRPr lang="en-US" dirty="0"/>
          </a:p>
          <a:p>
            <a:r>
              <a:rPr lang="en-US" dirty="0"/>
              <a:t>The miscellaneous group of issues under the heading of “metaphysics and </a:t>
            </a:r>
            <a:r>
              <a:rPr lang="en-US" dirty="0" smtClean="0"/>
              <a:t>epistemology” seems to be</a:t>
            </a:r>
            <a:endParaRPr lang="en-US" dirty="0"/>
          </a:p>
          <a:p>
            <a:pPr lvl="1"/>
            <a:r>
              <a:rPr lang="en-US" dirty="0"/>
              <a:t>“kicking up the dust and then complaining that they cannot see.” (Berkeley)</a:t>
            </a:r>
          </a:p>
          <a:p>
            <a:r>
              <a:rPr lang="en-US" dirty="0" smtClean="0"/>
              <a:t>These “core areas of philosophy” seem </a:t>
            </a:r>
          </a:p>
          <a:p>
            <a:pPr lvl="1"/>
            <a:r>
              <a:rPr lang="en-US" dirty="0" smtClean="0"/>
              <a:t>irrelevant to the interests that initially drew them to philosophy</a:t>
            </a:r>
            <a:endParaRPr lang="en-US" dirty="0"/>
          </a:p>
        </p:txBody>
      </p:sp>
    </p:spTree>
    <p:extLst>
      <p:ext uri="{BB962C8B-B14F-4D97-AF65-F5344CB8AC3E}">
        <p14:creationId xmlns:p14="http://schemas.microsoft.com/office/powerpoint/2010/main" val="11476887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a:t>
            </a:r>
            <a:r>
              <a:rPr lang="en-US" dirty="0" err="1" smtClean="0"/>
              <a:t>metaphilosophy</a:t>
            </a:r>
            <a:r>
              <a:rPr lang="en-US" dirty="0" smtClean="0"/>
              <a:t> distinct from philosophy?</a:t>
            </a:r>
            <a:endParaRPr lang="en-US" dirty="0"/>
          </a:p>
        </p:txBody>
      </p:sp>
      <p:sp>
        <p:nvSpPr>
          <p:cNvPr id="3" name="Content Placeholder 2"/>
          <p:cNvSpPr>
            <a:spLocks noGrp="1"/>
          </p:cNvSpPr>
          <p:nvPr>
            <p:ph idx="1"/>
          </p:nvPr>
        </p:nvSpPr>
        <p:spPr/>
        <p:txBody>
          <a:bodyPr/>
          <a:lstStyle/>
          <a:p>
            <a:r>
              <a:rPr lang="en-US" dirty="0" smtClean="0"/>
              <a:t>This “</a:t>
            </a:r>
            <a:r>
              <a:rPr lang="en-US" dirty="0" err="1" smtClean="0"/>
              <a:t>metaphilosophical</a:t>
            </a:r>
            <a:r>
              <a:rPr lang="en-US" dirty="0" smtClean="0"/>
              <a:t>” difference</a:t>
            </a:r>
          </a:p>
          <a:p>
            <a:pPr lvl="1"/>
            <a:r>
              <a:rPr lang="en-US" dirty="0" smtClean="0"/>
              <a:t>Is philosophy like science?</a:t>
            </a:r>
          </a:p>
          <a:p>
            <a:pPr lvl="1"/>
            <a:r>
              <a:rPr lang="en-US" dirty="0" smtClean="0"/>
              <a:t>Or is it intellectual history?</a:t>
            </a:r>
          </a:p>
          <a:p>
            <a:r>
              <a:rPr lang="en-US" dirty="0" smtClean="0"/>
              <a:t>might seem at first to be a separate question </a:t>
            </a:r>
          </a:p>
          <a:p>
            <a:pPr lvl="1"/>
            <a:r>
              <a:rPr lang="en-US" dirty="0" smtClean="0"/>
              <a:t>distinct from the “basic issues of philosophy” about the nature of knowledge, truth, and meaning</a:t>
            </a:r>
          </a:p>
          <a:p>
            <a:r>
              <a:rPr lang="en-US" dirty="0" smtClean="0"/>
              <a:t>But these are integrally related issues</a:t>
            </a:r>
            <a:endParaRPr lang="en-US" dirty="0"/>
          </a:p>
        </p:txBody>
      </p:sp>
    </p:spTree>
    <p:extLst>
      <p:ext uri="{BB962C8B-B14F-4D97-AF65-F5344CB8AC3E}">
        <p14:creationId xmlns:p14="http://schemas.microsoft.com/office/powerpoint/2010/main" val="13005616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Conceptual analysis </a:t>
            </a:r>
            <a:br>
              <a:rPr lang="en-US" dirty="0" smtClean="0"/>
            </a:br>
            <a:r>
              <a:rPr lang="en-US" dirty="0" smtClean="0"/>
              <a:t>or description of uses of words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What are concepts? </a:t>
            </a:r>
          </a:p>
          <a:p>
            <a:pPr lvl="1"/>
            <a:r>
              <a:rPr lang="en-US" dirty="0" smtClean="0"/>
              <a:t>1) simply uses of words?</a:t>
            </a:r>
          </a:p>
          <a:p>
            <a:pPr lvl="2"/>
            <a:r>
              <a:rPr lang="en-US" dirty="0"/>
              <a:t>a</a:t>
            </a:r>
            <a:r>
              <a:rPr lang="en-US" dirty="0" smtClean="0"/>
              <a:t>nd so no different from how ordinary people understand them</a:t>
            </a:r>
          </a:p>
          <a:p>
            <a:pPr lvl="1"/>
            <a:r>
              <a:rPr lang="en-US" dirty="0" smtClean="0"/>
              <a:t>2) entities capable of being understood by philosophers better than the vulgar grasp them</a:t>
            </a:r>
          </a:p>
          <a:p>
            <a:pPr lvl="2"/>
            <a:r>
              <a:rPr lang="en-US" dirty="0" smtClean="0"/>
              <a:t>So that “intellectual confusion” is eliminated</a:t>
            </a:r>
          </a:p>
          <a:p>
            <a:pPr lvl="2"/>
            <a:r>
              <a:rPr lang="en-US" dirty="0" smtClean="0"/>
              <a:t>And “clarity” is achieved</a:t>
            </a:r>
          </a:p>
          <a:p>
            <a:r>
              <a:rPr lang="en-US" dirty="0" smtClean="0">
                <a:sym typeface="Wingdings" panose="05000000000000000000" pitchFamily="2" charset="2"/>
              </a:rPr>
              <a:t></a:t>
            </a:r>
            <a:r>
              <a:rPr lang="en-US" dirty="0" smtClean="0"/>
              <a:t> debate over whether </a:t>
            </a:r>
          </a:p>
          <a:p>
            <a:pPr lvl="1"/>
            <a:r>
              <a:rPr lang="en-US" dirty="0" smtClean="0"/>
              <a:t>philosophy engages in “conceptual analysis”</a:t>
            </a:r>
          </a:p>
          <a:p>
            <a:pPr lvl="1"/>
            <a:r>
              <a:rPr lang="en-US" dirty="0"/>
              <a:t>o</a:t>
            </a:r>
            <a:r>
              <a:rPr lang="en-US" dirty="0" smtClean="0"/>
              <a:t>r is it merely the description of usages, </a:t>
            </a:r>
          </a:p>
          <a:p>
            <a:pPr lvl="2"/>
            <a:r>
              <a:rPr lang="en-US" dirty="0" smtClean="0"/>
              <a:t>and perhaps recommendations for changing these uses</a:t>
            </a:r>
            <a:endParaRPr lang="en-US" dirty="0"/>
          </a:p>
        </p:txBody>
      </p:sp>
    </p:spTree>
    <p:extLst>
      <p:ext uri="{BB962C8B-B14F-4D97-AF65-F5344CB8AC3E}">
        <p14:creationId xmlns:p14="http://schemas.microsoft.com/office/powerpoint/2010/main" val="35967401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Was Wittgenstein right?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Was Wittgenstein right?</a:t>
            </a:r>
          </a:p>
          <a:p>
            <a:pPr lvl="1"/>
            <a:r>
              <a:rPr lang="en-US" dirty="0"/>
              <a:t>t</a:t>
            </a:r>
            <a:r>
              <a:rPr lang="en-US" dirty="0" smtClean="0"/>
              <a:t>o give up on a systematic theory of meaning which he defended in his early work</a:t>
            </a:r>
          </a:p>
          <a:p>
            <a:r>
              <a:rPr lang="en-US" dirty="0" smtClean="0"/>
              <a:t>Was Quine right?</a:t>
            </a:r>
          </a:p>
          <a:p>
            <a:pPr lvl="1"/>
            <a:r>
              <a:rPr lang="en-US" dirty="0"/>
              <a:t>t</a:t>
            </a:r>
            <a:r>
              <a:rPr lang="en-US" dirty="0" smtClean="0"/>
              <a:t>o hold that the notion of “meaning” is a holdover from Aristotelian essentialism</a:t>
            </a:r>
          </a:p>
          <a:p>
            <a:r>
              <a:rPr lang="en-US" dirty="0" smtClean="0"/>
              <a:t>If they were right </a:t>
            </a:r>
          </a:p>
          <a:p>
            <a:pPr lvl="1"/>
            <a:r>
              <a:rPr lang="en-US" dirty="0"/>
              <a:t>a</a:t>
            </a:r>
            <a:r>
              <a:rPr lang="en-US" dirty="0" smtClean="0"/>
              <a:t>nd there is no such thing as a meaning different from the uses of words</a:t>
            </a:r>
          </a:p>
          <a:p>
            <a:pPr lvl="1"/>
            <a:r>
              <a:rPr lang="en-US" dirty="0" smtClean="0"/>
              <a:t>how preserve the notion that “intellectual clarity” can be the goal of philosophy?</a:t>
            </a:r>
            <a:endParaRPr lang="en-US" dirty="0"/>
          </a:p>
        </p:txBody>
      </p:sp>
    </p:spTree>
    <p:extLst>
      <p:ext uri="{BB962C8B-B14F-4D97-AF65-F5344CB8AC3E}">
        <p14:creationId xmlns:p14="http://schemas.microsoft.com/office/powerpoint/2010/main" val="2795703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Conceptual or empirical?</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Philosophers have rejected </a:t>
            </a:r>
          </a:p>
          <a:p>
            <a:pPr lvl="1"/>
            <a:r>
              <a:rPr lang="en-US" dirty="0"/>
              <a:t>t</a:t>
            </a:r>
            <a:r>
              <a:rPr lang="en-US" dirty="0" smtClean="0"/>
              <a:t>he analytical/synthetic distinction</a:t>
            </a:r>
          </a:p>
          <a:p>
            <a:pPr lvl="2"/>
            <a:r>
              <a:rPr lang="en-US" dirty="0" smtClean="0"/>
              <a:t>Willard </a:t>
            </a:r>
            <a:r>
              <a:rPr lang="en-US" dirty="0"/>
              <a:t>Van </a:t>
            </a:r>
            <a:r>
              <a:rPr lang="en-US" dirty="0" err="1"/>
              <a:t>Orman</a:t>
            </a:r>
            <a:r>
              <a:rPr lang="en-US" dirty="0"/>
              <a:t> </a:t>
            </a:r>
            <a:r>
              <a:rPr lang="en-US" dirty="0" smtClean="0"/>
              <a:t>Quine, "</a:t>
            </a:r>
            <a:r>
              <a:rPr lang="en-US" dirty="0"/>
              <a:t>Two Dogmas of </a:t>
            </a:r>
            <a:r>
              <a:rPr lang="en-US" dirty="0" smtClean="0"/>
              <a:t>Empiricism“ (1951) </a:t>
            </a:r>
          </a:p>
          <a:p>
            <a:pPr lvl="1"/>
            <a:r>
              <a:rPr lang="en-US" dirty="0"/>
              <a:t>t</a:t>
            </a:r>
            <a:r>
              <a:rPr lang="en-US" dirty="0" smtClean="0"/>
              <a:t>he language/fact distinction</a:t>
            </a:r>
          </a:p>
          <a:p>
            <a:pPr lvl="2"/>
            <a:r>
              <a:rPr lang="en-US" dirty="0" smtClean="0"/>
              <a:t>Wittgenstein’s </a:t>
            </a:r>
            <a:r>
              <a:rPr lang="en-US" i="1" dirty="0" smtClean="0"/>
              <a:t>Philosophical Investigations</a:t>
            </a:r>
          </a:p>
          <a:p>
            <a:r>
              <a:rPr lang="en-US" dirty="0" smtClean="0"/>
              <a:t>If they are right, </a:t>
            </a:r>
          </a:p>
          <a:p>
            <a:pPr lvl="1"/>
            <a:r>
              <a:rPr lang="en-US" dirty="0" smtClean="0"/>
              <a:t>how continue to defend the notion that philosophy investigates </a:t>
            </a:r>
          </a:p>
          <a:p>
            <a:pPr lvl="2"/>
            <a:r>
              <a:rPr lang="en-US" dirty="0" smtClean="0"/>
              <a:t>“conceptual” issues </a:t>
            </a:r>
          </a:p>
          <a:p>
            <a:pPr lvl="2"/>
            <a:r>
              <a:rPr lang="en-US" dirty="0" smtClean="0"/>
              <a:t>rather than “empirical” ones</a:t>
            </a:r>
          </a:p>
          <a:p>
            <a:r>
              <a:rPr lang="en-US" dirty="0" smtClean="0"/>
              <a:t>If that’s not possible, what other way is there to “put philosophy on the secure path of a science”?</a:t>
            </a:r>
            <a:endParaRPr lang="en-US" dirty="0"/>
          </a:p>
        </p:txBody>
      </p:sp>
    </p:spTree>
    <p:extLst>
      <p:ext uri="{BB962C8B-B14F-4D97-AF65-F5344CB8AC3E}">
        <p14:creationId xmlns:p14="http://schemas.microsoft.com/office/powerpoint/2010/main" val="38025326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 concepts different from words?</a:t>
            </a:r>
            <a:endParaRPr lang="en-US" dirty="0"/>
          </a:p>
        </p:txBody>
      </p:sp>
      <p:sp>
        <p:nvSpPr>
          <p:cNvPr id="3" name="Content Placeholder 2"/>
          <p:cNvSpPr>
            <a:spLocks noGrp="1"/>
          </p:cNvSpPr>
          <p:nvPr>
            <p:ph idx="1"/>
          </p:nvPr>
        </p:nvSpPr>
        <p:spPr/>
        <p:txBody>
          <a:bodyPr>
            <a:normAutofit/>
          </a:bodyPr>
          <a:lstStyle/>
          <a:p>
            <a:r>
              <a:rPr lang="en-US" dirty="0" smtClean="0"/>
              <a:t>Does the content of an assertion vary </a:t>
            </a:r>
          </a:p>
          <a:p>
            <a:pPr lvl="1"/>
            <a:r>
              <a:rPr lang="en-US" dirty="0" smtClean="0"/>
              <a:t>from one utterer to another?</a:t>
            </a:r>
          </a:p>
          <a:p>
            <a:pPr lvl="1"/>
            <a:r>
              <a:rPr lang="en-US" dirty="0"/>
              <a:t>f</a:t>
            </a:r>
            <a:r>
              <a:rPr lang="en-US" dirty="0" smtClean="0"/>
              <a:t>rom one audience to another?</a:t>
            </a:r>
          </a:p>
          <a:p>
            <a:r>
              <a:rPr lang="en-US" dirty="0" smtClean="0"/>
              <a:t>Or does something remain invariable?</a:t>
            </a:r>
          </a:p>
          <a:p>
            <a:pPr lvl="1"/>
            <a:r>
              <a:rPr lang="en-US" dirty="0" smtClean="0"/>
              <a:t>i.e., the concepts behind the words</a:t>
            </a:r>
          </a:p>
          <a:p>
            <a:r>
              <a:rPr lang="en-US" dirty="0" smtClean="0"/>
              <a:t>If the latter is true</a:t>
            </a:r>
          </a:p>
          <a:p>
            <a:pPr lvl="1"/>
            <a:r>
              <a:rPr lang="en-US" dirty="0"/>
              <a:t>t</a:t>
            </a:r>
            <a:r>
              <a:rPr lang="en-US" dirty="0" smtClean="0"/>
              <a:t>hen there could be conceptual entities with intrinsic properties</a:t>
            </a:r>
          </a:p>
          <a:p>
            <a:pPr lvl="1"/>
            <a:r>
              <a:rPr lang="en-US" dirty="0"/>
              <a:t>t</a:t>
            </a:r>
            <a:r>
              <a:rPr lang="en-US" dirty="0" smtClean="0"/>
              <a:t>hat philosophical analysis could pin down</a:t>
            </a:r>
          </a:p>
        </p:txBody>
      </p:sp>
    </p:spTree>
    <p:extLst>
      <p:ext uri="{BB962C8B-B14F-4D97-AF65-F5344CB8AC3E}">
        <p14:creationId xmlns:p14="http://schemas.microsoft.com/office/powerpoint/2010/main" val="11669242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 are concepts like persons?</a:t>
            </a:r>
            <a:endParaRPr lang="en-US" dirty="0"/>
          </a:p>
        </p:txBody>
      </p:sp>
      <p:sp>
        <p:nvSpPr>
          <p:cNvPr id="3" name="Content Placeholder 2"/>
          <p:cNvSpPr>
            <a:spLocks noGrp="1"/>
          </p:cNvSpPr>
          <p:nvPr>
            <p:ph idx="1"/>
          </p:nvPr>
        </p:nvSpPr>
        <p:spPr/>
        <p:txBody>
          <a:bodyPr>
            <a:normAutofit/>
          </a:bodyPr>
          <a:lstStyle/>
          <a:p>
            <a:r>
              <a:rPr lang="en-US" dirty="0"/>
              <a:t>Otherwise concepts are like persons</a:t>
            </a:r>
          </a:p>
          <a:p>
            <a:pPr lvl="1"/>
            <a:r>
              <a:rPr lang="en-US" dirty="0" smtClean="0"/>
              <a:t>never </a:t>
            </a:r>
            <a:r>
              <a:rPr lang="en-US" dirty="0"/>
              <a:t>quite the same </a:t>
            </a:r>
            <a:r>
              <a:rPr lang="en-US" dirty="0" smtClean="0"/>
              <a:t>twice</a:t>
            </a:r>
            <a:endParaRPr lang="en-US" dirty="0"/>
          </a:p>
          <a:p>
            <a:pPr lvl="1"/>
            <a:r>
              <a:rPr lang="en-US" dirty="0" smtClean="0"/>
              <a:t>always developing, always </a:t>
            </a:r>
            <a:r>
              <a:rPr lang="en-US" dirty="0"/>
              <a:t>maturing</a:t>
            </a:r>
          </a:p>
          <a:p>
            <a:r>
              <a:rPr lang="en-US" dirty="0" smtClean="0">
                <a:sym typeface="Wingdings" panose="05000000000000000000" pitchFamily="2" charset="2"/>
              </a:rPr>
              <a:t></a:t>
            </a:r>
            <a:r>
              <a:rPr lang="en-US" dirty="0" smtClean="0"/>
              <a:t>You can change a concept by changing the usage</a:t>
            </a:r>
          </a:p>
          <a:p>
            <a:pPr lvl="1"/>
            <a:r>
              <a:rPr lang="en-US" dirty="0"/>
              <a:t>b</a:t>
            </a:r>
            <a:r>
              <a:rPr lang="en-US" dirty="0" smtClean="0"/>
              <a:t>ut you can never get a concept right once and for all</a:t>
            </a:r>
          </a:p>
          <a:p>
            <a:r>
              <a:rPr lang="en-US" dirty="0" smtClean="0"/>
              <a:t>Treating concepts as like persons is central both</a:t>
            </a:r>
          </a:p>
          <a:p>
            <a:pPr lvl="1"/>
            <a:r>
              <a:rPr lang="en-US" dirty="0" smtClean="0"/>
              <a:t>to Hegel’s thought</a:t>
            </a:r>
          </a:p>
          <a:p>
            <a:pPr lvl="1"/>
            <a:r>
              <a:rPr lang="en-US" dirty="0"/>
              <a:t>a</a:t>
            </a:r>
            <a:r>
              <a:rPr lang="en-US" dirty="0" smtClean="0"/>
              <a:t>nd to pragmatism</a:t>
            </a:r>
            <a:endParaRPr lang="en-US" dirty="0"/>
          </a:p>
        </p:txBody>
      </p:sp>
    </p:spTree>
    <p:extLst>
      <p:ext uri="{BB962C8B-B14F-4D97-AF65-F5344CB8AC3E}">
        <p14:creationId xmlns:p14="http://schemas.microsoft.com/office/powerpoint/2010/main" val="34603301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t>
            </a:r>
            <a:r>
              <a:rPr lang="en-US" smtClean="0"/>
              <a:t>is knowledge?</a:t>
            </a:r>
            <a:endParaRPr lang="en-US" dirty="0"/>
          </a:p>
        </p:txBody>
      </p:sp>
      <p:sp>
        <p:nvSpPr>
          <p:cNvPr id="3" name="Content Placeholder 2"/>
          <p:cNvSpPr>
            <a:spLocks noGrp="1"/>
          </p:cNvSpPr>
          <p:nvPr>
            <p:ph idx="1"/>
          </p:nvPr>
        </p:nvSpPr>
        <p:spPr/>
        <p:txBody>
          <a:bodyPr>
            <a:normAutofit fontScale="92500"/>
          </a:bodyPr>
          <a:lstStyle/>
          <a:p>
            <a:r>
              <a:rPr lang="en-US" dirty="0" smtClean="0"/>
              <a:t>Robert </a:t>
            </a:r>
            <a:r>
              <a:rPr lang="en-US" dirty="0" err="1" smtClean="0"/>
              <a:t>Brandom</a:t>
            </a:r>
            <a:r>
              <a:rPr lang="en-US" dirty="0" smtClean="0"/>
              <a:t> argues that</a:t>
            </a:r>
          </a:p>
          <a:p>
            <a:pPr lvl="1"/>
            <a:r>
              <a:rPr lang="en-US" dirty="0"/>
              <a:t>t</a:t>
            </a:r>
            <a:r>
              <a:rPr lang="en-US" dirty="0" smtClean="0"/>
              <a:t>he content of a sentence is in constant flux </a:t>
            </a:r>
          </a:p>
          <a:p>
            <a:pPr lvl="1"/>
            <a:r>
              <a:rPr lang="en-US" dirty="0" smtClean="0"/>
              <a:t>and this is not a problem</a:t>
            </a:r>
          </a:p>
          <a:p>
            <a:r>
              <a:rPr lang="en-US" dirty="0"/>
              <a:t>Inferences from sentences are always up for grabs </a:t>
            </a:r>
          </a:p>
          <a:p>
            <a:pPr lvl="1"/>
            <a:r>
              <a:rPr lang="en-US" dirty="0"/>
              <a:t>because individuals and communities are always revising their patterns of behavior</a:t>
            </a:r>
          </a:p>
          <a:p>
            <a:r>
              <a:rPr lang="en-US" dirty="0" smtClean="0"/>
              <a:t>There are no inherent meanings in the structure of language</a:t>
            </a:r>
          </a:p>
          <a:p>
            <a:pPr lvl="1"/>
            <a:r>
              <a:rPr lang="en-US" dirty="0" smtClean="0"/>
              <a:t>And so “knowledge,” “morality,” “justice” have no permanent structures</a:t>
            </a:r>
          </a:p>
          <a:p>
            <a:pPr lvl="2"/>
            <a:r>
              <a:rPr lang="en-US" dirty="0"/>
              <a:t>t</a:t>
            </a:r>
            <a:r>
              <a:rPr lang="en-US" dirty="0" smtClean="0"/>
              <a:t>hat a philosopher could discern</a:t>
            </a:r>
          </a:p>
          <a:p>
            <a:pPr lvl="2"/>
            <a:r>
              <a:rPr lang="en-US" dirty="0"/>
              <a:t>b</a:t>
            </a:r>
            <a:r>
              <a:rPr lang="en-US" dirty="0" smtClean="0"/>
              <a:t>ut that the vulgar may not have noticed</a:t>
            </a:r>
          </a:p>
          <a:p>
            <a:pPr lvl="2"/>
            <a:endParaRPr lang="en-US" dirty="0"/>
          </a:p>
        </p:txBody>
      </p:sp>
    </p:spTree>
    <p:extLst>
      <p:ext uri="{BB962C8B-B14F-4D97-AF65-F5344CB8AC3E}">
        <p14:creationId xmlns:p14="http://schemas.microsoft.com/office/powerpoint/2010/main" val="32254764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“Republican” mean (to you)?</a:t>
            </a:r>
            <a:endParaRPr lang="en-US" dirty="0"/>
          </a:p>
        </p:txBody>
      </p:sp>
      <p:sp>
        <p:nvSpPr>
          <p:cNvPr id="3" name="Content Placeholder 2"/>
          <p:cNvSpPr>
            <a:spLocks noGrp="1"/>
          </p:cNvSpPr>
          <p:nvPr>
            <p:ph idx="1"/>
          </p:nvPr>
        </p:nvSpPr>
        <p:spPr/>
        <p:txBody>
          <a:bodyPr/>
          <a:lstStyle/>
          <a:p>
            <a:r>
              <a:rPr lang="en-US" dirty="0" smtClean="0"/>
              <a:t>#2: “A word— “dog,” “stupid,” “Republican,”—</a:t>
            </a:r>
          </a:p>
          <a:p>
            <a:r>
              <a:rPr lang="en-US" dirty="0" smtClean="0"/>
              <a:t>has a different significance in my mouth than it does in yours, </a:t>
            </a:r>
          </a:p>
          <a:p>
            <a:r>
              <a:rPr lang="en-US" dirty="0" smtClean="0"/>
              <a:t>because and insofar as what follows from its being applicable, </a:t>
            </a:r>
          </a:p>
          <a:p>
            <a:pPr lvl="1"/>
            <a:r>
              <a:rPr lang="en-US" dirty="0" smtClean="0"/>
              <a:t>its consequences of application, </a:t>
            </a:r>
          </a:p>
          <a:p>
            <a:r>
              <a:rPr lang="en-US" dirty="0" smtClean="0"/>
              <a:t>differ for me, </a:t>
            </a:r>
          </a:p>
          <a:p>
            <a:r>
              <a:rPr lang="en-US" dirty="0" smtClean="0"/>
              <a:t>in virtue of my different </a:t>
            </a:r>
            <a:r>
              <a:rPr lang="en-US" dirty="0"/>
              <a:t>c</a:t>
            </a:r>
            <a:r>
              <a:rPr lang="en-US" dirty="0" smtClean="0"/>
              <a:t>ollateral beliefs…” (</a:t>
            </a:r>
            <a:r>
              <a:rPr lang="en-US" dirty="0" err="1" smtClean="0"/>
              <a:t>Brandom</a:t>
            </a:r>
            <a:r>
              <a:rPr lang="en-US" dirty="0" smtClean="0"/>
              <a:t>)</a:t>
            </a:r>
            <a:endParaRPr lang="en-US" dirty="0"/>
          </a:p>
        </p:txBody>
      </p:sp>
    </p:spTree>
    <p:extLst>
      <p:ext uri="{BB962C8B-B14F-4D97-AF65-F5344CB8AC3E}">
        <p14:creationId xmlns:p14="http://schemas.microsoft.com/office/powerpoint/2010/main" val="4221888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history of philosophy all about?</a:t>
            </a:r>
            <a:endParaRPr lang="en-US" dirty="0"/>
          </a:p>
        </p:txBody>
      </p:sp>
      <p:sp>
        <p:nvSpPr>
          <p:cNvPr id="3" name="Content Placeholder 2"/>
          <p:cNvSpPr>
            <a:spLocks noGrp="1"/>
          </p:cNvSpPr>
          <p:nvPr>
            <p:ph idx="1"/>
          </p:nvPr>
        </p:nvSpPr>
        <p:spPr/>
        <p:txBody>
          <a:bodyPr>
            <a:normAutofit lnSpcReduction="10000"/>
          </a:bodyPr>
          <a:lstStyle/>
          <a:p>
            <a:r>
              <a:rPr lang="en-US" dirty="0"/>
              <a:t>Analytical </a:t>
            </a:r>
            <a:r>
              <a:rPr lang="en-US" dirty="0" smtClean="0"/>
              <a:t>view of the history of philosophy</a:t>
            </a:r>
          </a:p>
          <a:p>
            <a:pPr lvl="1"/>
            <a:r>
              <a:rPr lang="en-US" dirty="0" smtClean="0"/>
              <a:t>a continuing examination of the same data that Plato and Aristotle considered</a:t>
            </a:r>
          </a:p>
          <a:p>
            <a:pPr lvl="2"/>
            <a:r>
              <a:rPr lang="en-US" dirty="0"/>
              <a:t>r</a:t>
            </a:r>
            <a:r>
              <a:rPr lang="en-US" dirty="0" smtClean="0"/>
              <a:t>e knowledge, morality, mind, justice …</a:t>
            </a:r>
          </a:p>
          <a:p>
            <a:pPr lvl="1"/>
            <a:r>
              <a:rPr lang="en-US" dirty="0"/>
              <a:t>w</a:t>
            </a:r>
            <a:r>
              <a:rPr lang="en-US" dirty="0" smtClean="0"/>
              <a:t>ith the hope of finally </a:t>
            </a:r>
            <a:r>
              <a:rPr lang="en-US" u="sng" dirty="0" smtClean="0"/>
              <a:t>getting it right</a:t>
            </a:r>
          </a:p>
          <a:p>
            <a:r>
              <a:rPr lang="en-US" dirty="0" smtClean="0"/>
              <a:t>Analytical view of the continental view </a:t>
            </a:r>
          </a:p>
          <a:p>
            <a:pPr lvl="1"/>
            <a:r>
              <a:rPr lang="en-US" dirty="0"/>
              <a:t>o</a:t>
            </a:r>
            <a:r>
              <a:rPr lang="en-US" dirty="0" smtClean="0"/>
              <a:t>f those who think there are no such stable entities as concepts or meanings </a:t>
            </a:r>
          </a:p>
          <a:p>
            <a:r>
              <a:rPr lang="en-US" dirty="0" smtClean="0"/>
              <a:t>they are reducing concepts or meanings to </a:t>
            </a:r>
            <a:r>
              <a:rPr lang="en-US" u="sng" dirty="0" smtClean="0"/>
              <a:t>mere conversation</a:t>
            </a:r>
          </a:p>
          <a:p>
            <a:pPr marL="0" indent="0">
              <a:buNone/>
            </a:pPr>
            <a:endParaRPr lang="en-US" dirty="0"/>
          </a:p>
        </p:txBody>
      </p:sp>
    </p:spTree>
    <p:extLst>
      <p:ext uri="{BB962C8B-B14F-4D97-AF65-F5344CB8AC3E}">
        <p14:creationId xmlns:p14="http://schemas.microsoft.com/office/powerpoint/2010/main" val="1167445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distinguish the two camps</a:t>
            </a:r>
            <a:endParaRPr lang="en-US" dirty="0"/>
          </a:p>
        </p:txBody>
      </p:sp>
      <p:sp>
        <p:nvSpPr>
          <p:cNvPr id="3" name="Content Placeholder 2"/>
          <p:cNvSpPr>
            <a:spLocks noGrp="1"/>
          </p:cNvSpPr>
          <p:nvPr>
            <p:ph idx="1"/>
          </p:nvPr>
        </p:nvSpPr>
        <p:spPr/>
        <p:txBody>
          <a:bodyPr/>
          <a:lstStyle/>
          <a:p>
            <a:r>
              <a:rPr lang="en-US" dirty="0" smtClean="0"/>
              <a:t>How to pigeonhole philosophers: look at their bookshelves</a:t>
            </a:r>
          </a:p>
          <a:p>
            <a:pPr lvl="1"/>
            <a:r>
              <a:rPr lang="en-US" dirty="0" smtClean="0"/>
              <a:t>Continental: books by and on Hegel and Heidegger</a:t>
            </a:r>
          </a:p>
          <a:p>
            <a:pPr lvl="1"/>
            <a:r>
              <a:rPr lang="en-US" dirty="0" smtClean="0"/>
              <a:t>Analytical: books by and on Davidson and Rawls</a:t>
            </a:r>
          </a:p>
          <a:p>
            <a:r>
              <a:rPr lang="en-US" dirty="0" smtClean="0"/>
              <a:t>3</a:t>
            </a:r>
            <a:r>
              <a:rPr lang="en-US" baseline="30000" dirty="0" smtClean="0"/>
              <a:t>rd</a:t>
            </a:r>
            <a:r>
              <a:rPr lang="en-US" dirty="0" smtClean="0"/>
              <a:t> group: ambidextrous: about 10%</a:t>
            </a:r>
          </a:p>
          <a:p>
            <a:pPr lvl="1"/>
            <a:r>
              <a:rPr lang="en-US" dirty="0" smtClean="0"/>
              <a:t>Derrida </a:t>
            </a:r>
            <a:r>
              <a:rPr lang="en-US" i="1" dirty="0" smtClean="0"/>
              <a:t>and</a:t>
            </a:r>
            <a:r>
              <a:rPr lang="en-US" dirty="0" smtClean="0"/>
              <a:t> Wittgenstein</a:t>
            </a:r>
          </a:p>
          <a:p>
            <a:pPr lvl="1"/>
            <a:r>
              <a:rPr lang="en-US" dirty="0" smtClean="0"/>
              <a:t>Foucault </a:t>
            </a:r>
            <a:r>
              <a:rPr lang="en-US" i="1" dirty="0" smtClean="0"/>
              <a:t>and</a:t>
            </a:r>
            <a:r>
              <a:rPr lang="en-US" dirty="0" smtClean="0"/>
              <a:t> </a:t>
            </a:r>
            <a:r>
              <a:rPr lang="en-US" dirty="0" err="1" smtClean="0"/>
              <a:t>Cristine</a:t>
            </a:r>
            <a:r>
              <a:rPr lang="en-US" dirty="0" smtClean="0"/>
              <a:t> </a:t>
            </a:r>
            <a:r>
              <a:rPr lang="en-US" dirty="0" err="1" smtClean="0"/>
              <a:t>Korsgaard</a:t>
            </a:r>
            <a:endParaRPr lang="en-US" dirty="0"/>
          </a:p>
        </p:txBody>
      </p:sp>
    </p:spTree>
    <p:extLst>
      <p:ext uri="{BB962C8B-B14F-4D97-AF65-F5344CB8AC3E}">
        <p14:creationId xmlns:p14="http://schemas.microsoft.com/office/powerpoint/2010/main" val="32998723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Rorty</a:t>
            </a:r>
            <a:r>
              <a:rPr lang="en-US" dirty="0" smtClean="0"/>
              <a:t> agrees</a:t>
            </a:r>
            <a:endParaRPr lang="en-US" dirty="0"/>
          </a:p>
        </p:txBody>
      </p:sp>
      <p:sp>
        <p:nvSpPr>
          <p:cNvPr id="3" name="Content Placeholder 2"/>
          <p:cNvSpPr>
            <a:spLocks noGrp="1"/>
          </p:cNvSpPr>
          <p:nvPr>
            <p:ph idx="1"/>
          </p:nvPr>
        </p:nvSpPr>
        <p:spPr/>
        <p:txBody>
          <a:bodyPr/>
          <a:lstStyle/>
          <a:p>
            <a:r>
              <a:rPr lang="en-US" dirty="0" err="1" smtClean="0"/>
              <a:t>Rorty</a:t>
            </a:r>
            <a:r>
              <a:rPr lang="en-US" dirty="0" smtClean="0"/>
              <a:t>: I accept that description for me: </a:t>
            </a:r>
          </a:p>
          <a:p>
            <a:pPr lvl="1"/>
            <a:r>
              <a:rPr lang="en-US" dirty="0"/>
              <a:t>b</a:t>
            </a:r>
            <a:r>
              <a:rPr lang="en-US" dirty="0" smtClean="0"/>
              <a:t>ut without the “mere”</a:t>
            </a:r>
          </a:p>
          <a:p>
            <a:r>
              <a:rPr lang="en-US" dirty="0" smtClean="0"/>
              <a:t>Philosophers are just adding to the conversation, contributing to the culture</a:t>
            </a:r>
          </a:p>
          <a:p>
            <a:pPr lvl="1"/>
            <a:r>
              <a:rPr lang="en-US" dirty="0" smtClean="0"/>
              <a:t>by suggesting changes in the uses of words</a:t>
            </a:r>
          </a:p>
          <a:p>
            <a:pPr lvl="1"/>
            <a:r>
              <a:rPr lang="en-US" dirty="0"/>
              <a:t>e</a:t>
            </a:r>
            <a:r>
              <a:rPr lang="en-US" dirty="0" smtClean="0"/>
              <a:t>nlarging our repertoire of individual and cultural self-descriptions</a:t>
            </a:r>
          </a:p>
          <a:p>
            <a:r>
              <a:rPr lang="en-US" dirty="0" smtClean="0"/>
              <a:t>The goal of philosophy: contributing to cultural progress</a:t>
            </a:r>
          </a:p>
          <a:p>
            <a:pPr lvl="1"/>
            <a:r>
              <a:rPr lang="en-US" dirty="0"/>
              <a:t>n</a:t>
            </a:r>
            <a:r>
              <a:rPr lang="en-US" dirty="0" smtClean="0"/>
              <a:t>ot finding out </a:t>
            </a:r>
            <a:r>
              <a:rPr lang="en-US" u="sng" dirty="0" smtClean="0"/>
              <a:t>what something is really like</a:t>
            </a:r>
          </a:p>
          <a:p>
            <a:pPr lvl="1"/>
            <a:r>
              <a:rPr lang="en-US" dirty="0"/>
              <a:t>b</a:t>
            </a:r>
            <a:r>
              <a:rPr lang="en-US" dirty="0" smtClean="0"/>
              <a:t>ut helping us to grow up: to be freer, happier, more flexible</a:t>
            </a:r>
            <a:endParaRPr lang="en-US" dirty="0"/>
          </a:p>
        </p:txBody>
      </p:sp>
    </p:spTree>
    <p:extLst>
      <p:ext uri="{BB962C8B-B14F-4D97-AF65-F5344CB8AC3E}">
        <p14:creationId xmlns:p14="http://schemas.microsoft.com/office/powerpoint/2010/main" val="34905757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Shifting the focus</a:t>
            </a:r>
            <a:endParaRPr lang="en-US" dirty="0"/>
          </a:p>
        </p:txBody>
      </p:sp>
      <p:sp>
        <p:nvSpPr>
          <p:cNvPr id="3" name="Content Placeholder 2"/>
          <p:cNvSpPr>
            <a:spLocks noGrp="1"/>
          </p:cNvSpPr>
          <p:nvPr>
            <p:ph idx="1"/>
          </p:nvPr>
        </p:nvSpPr>
        <p:spPr/>
        <p:txBody>
          <a:bodyPr/>
          <a:lstStyle/>
          <a:p>
            <a:r>
              <a:rPr lang="en-US" dirty="0" smtClean="0"/>
              <a:t>Example of this: </a:t>
            </a:r>
          </a:p>
          <a:p>
            <a:pPr lvl="1"/>
            <a:r>
              <a:rPr lang="en-US" dirty="0" smtClean="0"/>
              <a:t>Let’s stop talking about “analytic” versus “continental”</a:t>
            </a:r>
          </a:p>
          <a:p>
            <a:pPr lvl="1"/>
            <a:r>
              <a:rPr lang="en-US" dirty="0" smtClean="0"/>
              <a:t>Instead let’s use the words “analytic” and “conversational”</a:t>
            </a:r>
          </a:p>
          <a:p>
            <a:r>
              <a:rPr lang="en-US" dirty="0" smtClean="0"/>
              <a:t>This change of usage of words shifts the focus</a:t>
            </a:r>
          </a:p>
          <a:p>
            <a:pPr lvl="1"/>
            <a:r>
              <a:rPr lang="en-US" dirty="0"/>
              <a:t>f</a:t>
            </a:r>
            <a:r>
              <a:rPr lang="en-US" dirty="0" smtClean="0"/>
              <a:t>rom what we need to read to get a degree and a job</a:t>
            </a:r>
          </a:p>
          <a:p>
            <a:pPr lvl="1"/>
            <a:r>
              <a:rPr lang="en-US" dirty="0"/>
              <a:t>t</a:t>
            </a:r>
            <a:r>
              <a:rPr lang="en-US" dirty="0" smtClean="0"/>
              <a:t>o whether there is </a:t>
            </a:r>
            <a:r>
              <a:rPr lang="en-US" i="1" dirty="0" smtClean="0"/>
              <a:t>anything</a:t>
            </a:r>
            <a:r>
              <a:rPr lang="en-US" dirty="0" smtClean="0"/>
              <a:t> a philosopher can get right</a:t>
            </a:r>
            <a:endParaRPr lang="en-US" dirty="0"/>
          </a:p>
        </p:txBody>
      </p:sp>
    </p:spTree>
    <p:extLst>
      <p:ext uri="{BB962C8B-B14F-4D97-AF65-F5344CB8AC3E}">
        <p14:creationId xmlns:p14="http://schemas.microsoft.com/office/powerpoint/2010/main" val="12848841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is the consensus?</a:t>
            </a:r>
            <a:endParaRPr lang="en-US" dirty="0"/>
          </a:p>
        </p:txBody>
      </p:sp>
      <p:sp>
        <p:nvSpPr>
          <p:cNvPr id="3" name="Content Placeholder 2"/>
          <p:cNvSpPr>
            <a:spLocks noGrp="1"/>
          </p:cNvSpPr>
          <p:nvPr>
            <p:ph idx="1"/>
          </p:nvPr>
        </p:nvSpPr>
        <p:spPr/>
        <p:txBody>
          <a:bodyPr>
            <a:normAutofit lnSpcReduction="10000"/>
          </a:bodyPr>
          <a:lstStyle/>
          <a:p>
            <a:r>
              <a:rPr lang="en-US" dirty="0" smtClean="0"/>
              <a:t>When is “getting it right” appropriate?</a:t>
            </a:r>
          </a:p>
          <a:p>
            <a:pPr lvl="1"/>
            <a:r>
              <a:rPr lang="en-US" dirty="0" smtClean="0"/>
              <a:t>Only when everyone interested in the topic draws the same inferences from the same assertions</a:t>
            </a:r>
          </a:p>
          <a:p>
            <a:r>
              <a:rPr lang="en-US" dirty="0" smtClean="0"/>
              <a:t>This only happens when there is consensus</a:t>
            </a:r>
          </a:p>
          <a:p>
            <a:pPr lvl="1"/>
            <a:r>
              <a:rPr lang="en-US" dirty="0"/>
              <a:t>a</a:t>
            </a:r>
            <a:r>
              <a:rPr lang="en-US" dirty="0" smtClean="0"/>
              <a:t>bout the aim of inquiry in the area</a:t>
            </a:r>
          </a:p>
          <a:p>
            <a:pPr lvl="1"/>
            <a:r>
              <a:rPr lang="en-US" dirty="0"/>
              <a:t>a</a:t>
            </a:r>
            <a:r>
              <a:rPr lang="en-US" dirty="0" smtClean="0"/>
              <a:t>bout when a problem can be pinned down </a:t>
            </a:r>
          </a:p>
          <a:p>
            <a:pPr lvl="1"/>
            <a:r>
              <a:rPr lang="en-US" dirty="0" smtClean="0"/>
              <a:t>so that everyone is clear about what it would take to solve it</a:t>
            </a:r>
          </a:p>
          <a:p>
            <a:r>
              <a:rPr lang="en-US" dirty="0" smtClean="0"/>
              <a:t>This happens in areas where common sense provides such consensus</a:t>
            </a:r>
          </a:p>
          <a:p>
            <a:pPr lvl="1"/>
            <a:r>
              <a:rPr lang="en-US" dirty="0" smtClean="0"/>
              <a:t>“Is it raining out?”</a:t>
            </a:r>
            <a:endParaRPr lang="en-US" dirty="0"/>
          </a:p>
        </p:txBody>
      </p:sp>
    </p:spTree>
    <p:extLst>
      <p:ext uri="{BB962C8B-B14F-4D97-AF65-F5344CB8AC3E}">
        <p14:creationId xmlns:p14="http://schemas.microsoft.com/office/powerpoint/2010/main" val="36012931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 genes exist?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But also in expert cultures, there is consensus about</a:t>
            </a:r>
          </a:p>
          <a:p>
            <a:pPr lvl="1"/>
            <a:r>
              <a:rPr lang="en-US" dirty="0"/>
              <a:t>w</a:t>
            </a:r>
            <a:r>
              <a:rPr lang="en-US" dirty="0" smtClean="0"/>
              <a:t>hen a gene has been located</a:t>
            </a:r>
          </a:p>
          <a:p>
            <a:pPr lvl="1"/>
            <a:r>
              <a:rPr lang="en-US" dirty="0"/>
              <a:t>w</a:t>
            </a:r>
            <a:r>
              <a:rPr lang="en-US" dirty="0" smtClean="0"/>
              <a:t>hen a chemical compound  is analyzed into its components</a:t>
            </a:r>
          </a:p>
          <a:p>
            <a:pPr lvl="1"/>
            <a:r>
              <a:rPr lang="en-US" dirty="0"/>
              <a:t>w</a:t>
            </a:r>
            <a:r>
              <a:rPr lang="en-US" dirty="0" smtClean="0"/>
              <a:t>hen a theorem is proved</a:t>
            </a:r>
          </a:p>
          <a:p>
            <a:r>
              <a:rPr lang="en-US" dirty="0" smtClean="0"/>
              <a:t>Relevant referring expressions are used: </a:t>
            </a:r>
          </a:p>
          <a:p>
            <a:pPr lvl="1"/>
            <a:r>
              <a:rPr lang="en-US" dirty="0" smtClean="0"/>
              <a:t>“gene,” “element,” “proof”</a:t>
            </a:r>
          </a:p>
          <a:p>
            <a:r>
              <a:rPr lang="en-US" dirty="0"/>
              <a:t>a</a:t>
            </a:r>
            <a:r>
              <a:rPr lang="en-US" dirty="0" smtClean="0"/>
              <a:t>nd there is general agreement about </a:t>
            </a:r>
            <a:r>
              <a:rPr lang="en-US" i="1" dirty="0" smtClean="0"/>
              <a:t>what exists </a:t>
            </a:r>
            <a:r>
              <a:rPr lang="en-US" dirty="0" smtClean="0"/>
              <a:t>(genes, elements …)</a:t>
            </a:r>
          </a:p>
          <a:p>
            <a:pPr lvl="1"/>
            <a:r>
              <a:rPr lang="en-US" dirty="0" smtClean="0"/>
              <a:t>Shared confidence in the existence of a certain sort of entity</a:t>
            </a:r>
          </a:p>
          <a:p>
            <a:pPr lvl="1"/>
            <a:r>
              <a:rPr lang="en-US" dirty="0" smtClean="0"/>
              <a:t>is integral to the consensus on the utility of certain referring expressions</a:t>
            </a:r>
          </a:p>
          <a:p>
            <a:pPr lvl="1"/>
            <a:endParaRPr lang="en-US" dirty="0"/>
          </a:p>
        </p:txBody>
      </p:sp>
    </p:spTree>
    <p:extLst>
      <p:ext uri="{BB962C8B-B14F-4D97-AF65-F5344CB8AC3E}">
        <p14:creationId xmlns:p14="http://schemas.microsoft.com/office/powerpoint/2010/main" val="701298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Hungry generations treading each other down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But analytical philosophy has never been an expert culture</a:t>
            </a:r>
          </a:p>
          <a:p>
            <a:pPr lvl="1"/>
            <a:r>
              <a:rPr lang="en-US" dirty="0" smtClean="0"/>
              <a:t>There has never been long-term, near-universal consensus</a:t>
            </a:r>
          </a:p>
          <a:p>
            <a:pPr lvl="1"/>
            <a:r>
              <a:rPr lang="en-US" dirty="0" smtClean="0"/>
              <a:t>The dissertations of full professors look merely quaint to their students</a:t>
            </a:r>
          </a:p>
          <a:p>
            <a:r>
              <a:rPr lang="en-US" dirty="0" smtClean="0"/>
              <a:t>The strongest argument in favor of conversational philosophy:</a:t>
            </a:r>
          </a:p>
          <a:p>
            <a:pPr lvl="1"/>
            <a:r>
              <a:rPr lang="en-US" dirty="0" smtClean="0"/>
              <a:t>Hungry analytical generations treading each other down</a:t>
            </a:r>
          </a:p>
          <a:p>
            <a:r>
              <a:rPr lang="en-US" dirty="0" smtClean="0"/>
              <a:t>There’s a 200 year history of professionalized philosophy</a:t>
            </a:r>
          </a:p>
          <a:p>
            <a:pPr lvl="1"/>
            <a:r>
              <a:rPr lang="en-US" dirty="0"/>
              <a:t>w</a:t>
            </a:r>
            <a:r>
              <a:rPr lang="en-US" dirty="0" smtClean="0"/>
              <a:t>hich has </a:t>
            </a:r>
            <a:r>
              <a:rPr lang="en-US" i="1" dirty="0" smtClean="0"/>
              <a:t>never</a:t>
            </a:r>
            <a:r>
              <a:rPr lang="en-US" dirty="0" smtClean="0"/>
              <a:t> achieved consensus</a:t>
            </a:r>
          </a:p>
          <a:p>
            <a:r>
              <a:rPr lang="en-US" dirty="0" err="1" smtClean="0"/>
              <a:t>Rorty’s</a:t>
            </a:r>
            <a:r>
              <a:rPr lang="en-US" dirty="0" smtClean="0"/>
              <a:t> proposal: </a:t>
            </a:r>
          </a:p>
          <a:p>
            <a:pPr lvl="1"/>
            <a:r>
              <a:rPr lang="en-US" dirty="0" smtClean="0"/>
              <a:t>Instead of “let’s get it right,” </a:t>
            </a:r>
          </a:p>
          <a:p>
            <a:pPr lvl="1"/>
            <a:r>
              <a:rPr lang="en-US" dirty="0" smtClean="0"/>
              <a:t>substitute “let’s try something different.”</a:t>
            </a:r>
            <a:endParaRPr lang="en-US" dirty="0"/>
          </a:p>
        </p:txBody>
      </p:sp>
    </p:spTree>
    <p:extLst>
      <p:ext uri="{BB962C8B-B14F-4D97-AF65-F5344CB8AC3E}">
        <p14:creationId xmlns:p14="http://schemas.microsoft.com/office/powerpoint/2010/main" val="17953345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Bracketing common sense and expert culture</a:t>
            </a:r>
            <a:endParaRPr lang="en-US" dirty="0"/>
          </a:p>
        </p:txBody>
      </p:sp>
      <p:sp>
        <p:nvSpPr>
          <p:cNvPr id="3" name="Content Placeholder 2"/>
          <p:cNvSpPr>
            <a:spLocks noGrp="1"/>
          </p:cNvSpPr>
          <p:nvPr>
            <p:ph idx="1"/>
          </p:nvPr>
        </p:nvSpPr>
        <p:spPr/>
        <p:txBody>
          <a:bodyPr>
            <a:normAutofit/>
          </a:bodyPr>
          <a:lstStyle/>
          <a:p>
            <a:r>
              <a:rPr lang="en-US" dirty="0" smtClean="0"/>
              <a:t>Define philosophy: What is left over after bracketing</a:t>
            </a:r>
          </a:p>
          <a:p>
            <a:pPr lvl="1"/>
            <a:r>
              <a:rPr lang="en-US" dirty="0"/>
              <a:t>c</a:t>
            </a:r>
            <a:r>
              <a:rPr lang="en-US" dirty="0" smtClean="0"/>
              <a:t>ommon sense</a:t>
            </a:r>
          </a:p>
          <a:p>
            <a:pPr lvl="1"/>
            <a:r>
              <a:rPr lang="en-US" dirty="0"/>
              <a:t>a</a:t>
            </a:r>
            <a:r>
              <a:rPr lang="en-US" dirty="0" smtClean="0"/>
              <a:t>nd the various expert cultures</a:t>
            </a:r>
          </a:p>
          <a:p>
            <a:r>
              <a:rPr lang="en-US" dirty="0" smtClean="0"/>
              <a:t>Whenever philosophy has attempted to be an expert culture it has degenerated </a:t>
            </a:r>
          </a:p>
          <a:p>
            <a:pPr lvl="1"/>
            <a:r>
              <a:rPr lang="en-US" dirty="0" smtClean="0"/>
              <a:t>into scholasticism</a:t>
            </a:r>
          </a:p>
          <a:p>
            <a:pPr lvl="1"/>
            <a:r>
              <a:rPr lang="en-US" dirty="0"/>
              <a:t>i</a:t>
            </a:r>
            <a:r>
              <a:rPr lang="en-US" dirty="0" smtClean="0"/>
              <a:t>nto controversies which are of no use to anyone outside the profession</a:t>
            </a:r>
          </a:p>
        </p:txBody>
      </p:sp>
    </p:spTree>
    <p:extLst>
      <p:ext uri="{BB962C8B-B14F-4D97-AF65-F5344CB8AC3E}">
        <p14:creationId xmlns:p14="http://schemas.microsoft.com/office/powerpoint/2010/main" val="2174836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university system versus (non-expert) culture</a:t>
            </a:r>
            <a:endParaRPr lang="en-US" dirty="0"/>
          </a:p>
        </p:txBody>
      </p:sp>
      <p:sp>
        <p:nvSpPr>
          <p:cNvPr id="3" name="Content Placeholder 2"/>
          <p:cNvSpPr>
            <a:spLocks noGrp="1"/>
          </p:cNvSpPr>
          <p:nvPr>
            <p:ph idx="1"/>
          </p:nvPr>
        </p:nvSpPr>
        <p:spPr/>
        <p:txBody>
          <a:bodyPr/>
          <a:lstStyle/>
          <a:p>
            <a:r>
              <a:rPr lang="en-US" dirty="0">
                <a:sym typeface="Wingdings" panose="05000000000000000000" pitchFamily="2" charset="2"/>
              </a:rPr>
              <a:t>The attempt to make philosophy and literary criticism into an expert </a:t>
            </a:r>
            <a:r>
              <a:rPr lang="en-US" dirty="0" smtClean="0">
                <a:sym typeface="Wingdings" panose="05000000000000000000" pitchFamily="2" charset="2"/>
              </a:rPr>
              <a:t>culture results from </a:t>
            </a:r>
            <a:endParaRPr lang="en-US" dirty="0">
              <a:sym typeface="Wingdings" panose="05000000000000000000" pitchFamily="2" charset="2"/>
            </a:endParaRPr>
          </a:p>
          <a:p>
            <a:pPr lvl="1"/>
            <a:r>
              <a:rPr lang="en-US" dirty="0" smtClean="0">
                <a:sym typeface="Wingdings" panose="05000000000000000000" pitchFamily="2" charset="2"/>
              </a:rPr>
              <a:t>squeezing these areas of culture</a:t>
            </a:r>
          </a:p>
          <a:p>
            <a:pPr lvl="1"/>
            <a:r>
              <a:rPr lang="en-US" dirty="0">
                <a:sym typeface="Wingdings" panose="05000000000000000000" pitchFamily="2" charset="2"/>
              </a:rPr>
              <a:t>i</a:t>
            </a:r>
            <a:r>
              <a:rPr lang="en-US" dirty="0" smtClean="0">
                <a:sym typeface="Wingdings" panose="05000000000000000000" pitchFamily="2" charset="2"/>
              </a:rPr>
              <a:t>nto a university system tailored to the needs of lawyers, doctors, and natural scientists</a:t>
            </a:r>
          </a:p>
          <a:p>
            <a:r>
              <a:rPr lang="en-US" dirty="0" smtClean="0">
                <a:sym typeface="Wingdings" panose="05000000000000000000" pitchFamily="2" charset="2"/>
              </a:rPr>
              <a:t>E.g., departments </a:t>
            </a:r>
            <a:r>
              <a:rPr lang="en-US" dirty="0">
                <a:sym typeface="Wingdings" panose="05000000000000000000" pitchFamily="2" charset="2"/>
              </a:rPr>
              <a:t>of literature require a book for tenure</a:t>
            </a:r>
          </a:p>
          <a:p>
            <a:pPr lvl="1"/>
            <a:r>
              <a:rPr lang="en-US" dirty="0">
                <a:sym typeface="Wingdings" panose="05000000000000000000" pitchFamily="2" charset="2"/>
              </a:rPr>
              <a:t>The fastest way to do this is to learn a theory and then apply it to a literary text</a:t>
            </a:r>
          </a:p>
          <a:p>
            <a:pPr lvl="1"/>
            <a:r>
              <a:rPr lang="en-US" dirty="0">
                <a:sym typeface="Wingdings" panose="05000000000000000000" pitchFamily="2" charset="2"/>
              </a:rPr>
              <a:t>Hence the popularity of “literary theory”</a:t>
            </a:r>
            <a:endParaRPr lang="en-US" dirty="0"/>
          </a:p>
          <a:p>
            <a:endParaRPr lang="en-US" dirty="0"/>
          </a:p>
        </p:txBody>
      </p:sp>
    </p:spTree>
    <p:extLst>
      <p:ext uri="{BB962C8B-B14F-4D97-AF65-F5344CB8AC3E}">
        <p14:creationId xmlns:p14="http://schemas.microsoft.com/office/powerpoint/2010/main" val="20535545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Hack work</a:t>
            </a:r>
            <a:endParaRPr lang="en-US" dirty="0"/>
          </a:p>
        </p:txBody>
      </p:sp>
      <p:sp>
        <p:nvSpPr>
          <p:cNvPr id="3" name="Content Placeholder 2"/>
          <p:cNvSpPr>
            <a:spLocks noGrp="1"/>
          </p:cNvSpPr>
          <p:nvPr>
            <p:ph idx="1"/>
          </p:nvPr>
        </p:nvSpPr>
        <p:spPr/>
        <p:txBody>
          <a:bodyPr>
            <a:normAutofit/>
          </a:bodyPr>
          <a:lstStyle/>
          <a:p>
            <a:r>
              <a:rPr lang="en-US" dirty="0" smtClean="0"/>
              <a:t>In philosophy departments, tenure requires contributing to currently fashionable controversies</a:t>
            </a:r>
          </a:p>
          <a:p>
            <a:r>
              <a:rPr lang="en-US" dirty="0" smtClean="0">
                <a:sym typeface="Wingdings" panose="05000000000000000000" pitchFamily="2" charset="2"/>
              </a:rPr>
              <a:t> “unprofitable hack work”</a:t>
            </a:r>
          </a:p>
          <a:p>
            <a:r>
              <a:rPr lang="en-US" dirty="0" smtClean="0">
                <a:sym typeface="Wingdings" panose="05000000000000000000" pitchFamily="2" charset="2"/>
              </a:rPr>
              <a:t>In both fields, the good people do what they have to do to get tenure, </a:t>
            </a:r>
          </a:p>
          <a:p>
            <a:pPr lvl="1"/>
            <a:r>
              <a:rPr lang="en-US" dirty="0" smtClean="0">
                <a:sym typeface="Wingdings" panose="05000000000000000000" pitchFamily="2" charset="2"/>
              </a:rPr>
              <a:t>and then find something more relevant to the interests that brought them to the field in the first place</a:t>
            </a:r>
            <a:endParaRPr lang="en-US" dirty="0"/>
          </a:p>
        </p:txBody>
      </p:sp>
    </p:spTree>
    <p:extLst>
      <p:ext uri="{BB962C8B-B14F-4D97-AF65-F5344CB8AC3E}">
        <p14:creationId xmlns:p14="http://schemas.microsoft.com/office/powerpoint/2010/main" val="14457773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Philosophy rests on impatience</a:t>
            </a:r>
            <a:endParaRPr lang="en-US" dirty="0"/>
          </a:p>
        </p:txBody>
      </p:sp>
      <p:sp>
        <p:nvSpPr>
          <p:cNvPr id="3" name="Content Placeholder 2"/>
          <p:cNvSpPr>
            <a:spLocks noGrp="1"/>
          </p:cNvSpPr>
          <p:nvPr>
            <p:ph idx="1"/>
          </p:nvPr>
        </p:nvSpPr>
        <p:spPr/>
        <p:txBody>
          <a:bodyPr>
            <a:normAutofit lnSpcReduction="10000"/>
          </a:bodyPr>
          <a:lstStyle/>
          <a:p>
            <a:r>
              <a:rPr lang="en-US" dirty="0" smtClean="0"/>
              <a:t>Are there “natural </a:t>
            </a:r>
            <a:r>
              <a:rPr lang="en-US" dirty="0" err="1" smtClean="0"/>
              <a:t>explananda</a:t>
            </a:r>
            <a:r>
              <a:rPr lang="en-US" dirty="0" smtClean="0"/>
              <a:t>”?</a:t>
            </a:r>
          </a:p>
          <a:p>
            <a:pPr lvl="1"/>
            <a:r>
              <a:rPr lang="en-US" dirty="0" smtClean="0"/>
              <a:t>i.e., topics of concern for any reflective mind in any era and in any society</a:t>
            </a:r>
          </a:p>
          <a:p>
            <a:pPr lvl="1"/>
            <a:r>
              <a:rPr lang="en-US" dirty="0" smtClean="0"/>
              <a:t>If not, then what are </a:t>
            </a:r>
            <a:r>
              <a:rPr lang="en-US" dirty="0"/>
              <a:t>Kant, Hegel, Wittgenstein, Austin, </a:t>
            </a:r>
            <a:r>
              <a:rPr lang="en-US" dirty="0" smtClean="0"/>
              <a:t>or </a:t>
            </a:r>
            <a:r>
              <a:rPr lang="en-US" dirty="0" err="1" smtClean="0"/>
              <a:t>Brandom</a:t>
            </a:r>
            <a:r>
              <a:rPr lang="en-US" dirty="0" smtClean="0"/>
              <a:t>  doing?</a:t>
            </a:r>
          </a:p>
          <a:p>
            <a:r>
              <a:rPr lang="en-US" dirty="0" smtClean="0"/>
              <a:t>Not metaphysics, or epistemology or semantics </a:t>
            </a:r>
          </a:p>
          <a:p>
            <a:pPr lvl="1"/>
            <a:r>
              <a:rPr lang="en-US" dirty="0"/>
              <a:t>u</a:t>
            </a:r>
            <a:r>
              <a:rPr lang="en-US" dirty="0" smtClean="0"/>
              <a:t>nderstood as getting reality or knowledge or meaning right</a:t>
            </a:r>
          </a:p>
          <a:p>
            <a:r>
              <a:rPr lang="en-US" dirty="0"/>
              <a:t>B</a:t>
            </a:r>
            <a:r>
              <a:rPr lang="en-US" dirty="0" smtClean="0"/>
              <a:t>ut expressing impatience with a familiar mind-set</a:t>
            </a:r>
          </a:p>
          <a:p>
            <a:pPr lvl="1"/>
            <a:r>
              <a:rPr lang="en-US" dirty="0"/>
              <a:t>a</a:t>
            </a:r>
            <a:r>
              <a:rPr lang="en-US" dirty="0" smtClean="0"/>
              <a:t>nd attempting to entrench a new vocabulary using old words in new ways</a:t>
            </a:r>
            <a:endParaRPr lang="en-US" dirty="0"/>
          </a:p>
        </p:txBody>
      </p:sp>
    </p:spTree>
    <p:extLst>
      <p:ext uri="{BB962C8B-B14F-4D97-AF65-F5344CB8AC3E}">
        <p14:creationId xmlns:p14="http://schemas.microsoft.com/office/powerpoint/2010/main" val="10900477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Kant </a:t>
            </a:r>
            <a:r>
              <a:rPr lang="en-US" dirty="0" smtClean="0">
                <a:sym typeface="Wingdings" panose="05000000000000000000" pitchFamily="2" charset="2"/>
              </a:rPr>
              <a:t> Hegel</a:t>
            </a:r>
            <a:endParaRPr lang="en-US" dirty="0"/>
          </a:p>
        </p:txBody>
      </p:sp>
      <p:sp>
        <p:nvSpPr>
          <p:cNvPr id="3" name="Content Placeholder 2"/>
          <p:cNvSpPr>
            <a:spLocks noGrp="1"/>
          </p:cNvSpPr>
          <p:nvPr>
            <p:ph idx="1"/>
          </p:nvPr>
        </p:nvSpPr>
        <p:spPr/>
        <p:txBody>
          <a:bodyPr/>
          <a:lstStyle/>
          <a:p>
            <a:r>
              <a:rPr lang="en-US" dirty="0" smtClean="0"/>
              <a:t>Kant insisted on the irreducibility of the subject-object distinction</a:t>
            </a:r>
          </a:p>
          <a:p>
            <a:r>
              <a:rPr lang="en-US" dirty="0" smtClean="0"/>
              <a:t>Hegel was impatient with this vocabulary</a:t>
            </a:r>
          </a:p>
          <a:p>
            <a:pPr lvl="1"/>
            <a:r>
              <a:rPr lang="en-US" dirty="0"/>
              <a:t>a</a:t>
            </a:r>
            <a:r>
              <a:rPr lang="en-US" dirty="0" smtClean="0"/>
              <a:t>nd proposed a wholesale </a:t>
            </a:r>
            <a:r>
              <a:rPr lang="en-US" dirty="0" err="1" smtClean="0"/>
              <a:t>redescription</a:t>
            </a:r>
            <a:r>
              <a:rPr lang="en-US" dirty="0" smtClean="0"/>
              <a:t> of knowledge, of moral and intellectual progress</a:t>
            </a:r>
          </a:p>
          <a:p>
            <a:pPr lvl="1"/>
            <a:r>
              <a:rPr lang="en-US" dirty="0"/>
              <a:t>a</a:t>
            </a:r>
            <a:r>
              <a:rPr lang="en-US" dirty="0" smtClean="0"/>
              <a:t>nd a whole range of other things</a:t>
            </a:r>
          </a:p>
          <a:p>
            <a:pPr lvl="1"/>
            <a:r>
              <a:rPr lang="en-US" dirty="0"/>
              <a:t>g</a:t>
            </a:r>
            <a:r>
              <a:rPr lang="en-US" dirty="0" smtClean="0"/>
              <a:t>iving the old words new Hegelian senses</a:t>
            </a:r>
            <a:endParaRPr lang="en-US" dirty="0"/>
          </a:p>
        </p:txBody>
      </p:sp>
    </p:spTree>
    <p:extLst>
      <p:ext uri="{BB962C8B-B14F-4D97-AF65-F5344CB8AC3E}">
        <p14:creationId xmlns:p14="http://schemas.microsoft.com/office/powerpoint/2010/main" val="13038679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so few ambidextrous philosophers?</a:t>
            </a:r>
            <a:endParaRPr lang="en-US" dirty="0"/>
          </a:p>
        </p:txBody>
      </p:sp>
      <p:sp>
        <p:nvSpPr>
          <p:cNvPr id="3" name="Content Placeholder 2"/>
          <p:cNvSpPr>
            <a:spLocks noGrp="1"/>
          </p:cNvSpPr>
          <p:nvPr>
            <p:ph idx="1"/>
          </p:nvPr>
        </p:nvSpPr>
        <p:spPr/>
        <p:txBody>
          <a:bodyPr>
            <a:normAutofit/>
          </a:bodyPr>
          <a:lstStyle/>
          <a:p>
            <a:r>
              <a:rPr lang="en-US" dirty="0" smtClean="0"/>
              <a:t>There’s only so much time for graduate students to get jobs</a:t>
            </a:r>
          </a:p>
          <a:p>
            <a:r>
              <a:rPr lang="en-US" dirty="0" smtClean="0"/>
              <a:t>In most European countries students must read a lot of intellectual history</a:t>
            </a:r>
          </a:p>
          <a:p>
            <a:r>
              <a:rPr lang="en-US" dirty="0" smtClean="0"/>
              <a:t>Job interview questions:</a:t>
            </a:r>
          </a:p>
          <a:p>
            <a:pPr lvl="1"/>
            <a:r>
              <a:rPr lang="en-US" dirty="0" smtClean="0"/>
              <a:t>What do you think about Hobbes versus Machiavelli</a:t>
            </a:r>
            <a:r>
              <a:rPr lang="en-US" dirty="0"/>
              <a:t>?</a:t>
            </a:r>
            <a:r>
              <a:rPr lang="en-US" dirty="0" smtClean="0"/>
              <a:t> </a:t>
            </a:r>
          </a:p>
          <a:p>
            <a:pPr lvl="1"/>
            <a:r>
              <a:rPr lang="en-US" dirty="0" smtClean="0"/>
              <a:t>Why does Nietzsche prefer Sophocles over Socrates?</a:t>
            </a:r>
          </a:p>
          <a:p>
            <a:r>
              <a:rPr lang="en-US" dirty="0" smtClean="0"/>
              <a:t>It’s bad if he shows a blank face</a:t>
            </a:r>
          </a:p>
          <a:p>
            <a:pPr lvl="2"/>
            <a:endParaRPr lang="en-US" dirty="0"/>
          </a:p>
        </p:txBody>
      </p:sp>
    </p:spTree>
    <p:extLst>
      <p:ext uri="{BB962C8B-B14F-4D97-AF65-F5344CB8AC3E}">
        <p14:creationId xmlns:p14="http://schemas.microsoft.com/office/powerpoint/2010/main" val="31572427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Philosophers and their opponents</a:t>
            </a:r>
            <a:endParaRPr lang="en-US" dirty="0"/>
          </a:p>
        </p:txBody>
      </p:sp>
      <p:sp>
        <p:nvSpPr>
          <p:cNvPr id="3" name="Content Placeholder 2"/>
          <p:cNvSpPr>
            <a:spLocks noGrp="1"/>
          </p:cNvSpPr>
          <p:nvPr>
            <p:ph idx="1"/>
          </p:nvPr>
        </p:nvSpPr>
        <p:spPr/>
        <p:txBody>
          <a:bodyPr/>
          <a:lstStyle/>
          <a:p>
            <a:r>
              <a:rPr lang="en-US" dirty="0" smtClean="0"/>
              <a:t>The later Wittgenstein was impatient with his earlier </a:t>
            </a:r>
            <a:r>
              <a:rPr lang="en-US" i="1" dirty="0" err="1" smtClean="0"/>
              <a:t>Tractatus</a:t>
            </a:r>
            <a:endParaRPr lang="en-US" i="1" dirty="0" smtClean="0"/>
          </a:p>
          <a:p>
            <a:pPr lvl="1"/>
            <a:r>
              <a:rPr lang="en-US" dirty="0" smtClean="0"/>
              <a:t>And the philosophical mind-set this shared with Moore and Russell</a:t>
            </a:r>
          </a:p>
          <a:p>
            <a:r>
              <a:rPr lang="en-US" dirty="0" smtClean="0"/>
              <a:t>Austin trashed Ayer and his colleagues </a:t>
            </a:r>
          </a:p>
          <a:p>
            <a:pPr lvl="1"/>
            <a:r>
              <a:rPr lang="en-US" dirty="0" smtClean="0"/>
              <a:t>for trying to save British empiricism </a:t>
            </a:r>
          </a:p>
        </p:txBody>
      </p:sp>
    </p:spTree>
    <p:extLst>
      <p:ext uri="{BB962C8B-B14F-4D97-AF65-F5344CB8AC3E}">
        <p14:creationId xmlns:p14="http://schemas.microsoft.com/office/powerpoint/2010/main" val="42303504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It’s getting boring </a:t>
            </a:r>
            <a:endParaRPr lang="en-US" dirty="0"/>
          </a:p>
        </p:txBody>
      </p:sp>
      <p:sp>
        <p:nvSpPr>
          <p:cNvPr id="3" name="Content Placeholder 2"/>
          <p:cNvSpPr>
            <a:spLocks noGrp="1"/>
          </p:cNvSpPr>
          <p:nvPr>
            <p:ph idx="1"/>
          </p:nvPr>
        </p:nvSpPr>
        <p:spPr/>
        <p:txBody>
          <a:bodyPr/>
          <a:lstStyle/>
          <a:p>
            <a:r>
              <a:rPr lang="en-US" dirty="0" err="1"/>
              <a:t>Brandom</a:t>
            </a:r>
            <a:r>
              <a:rPr lang="en-US" dirty="0"/>
              <a:t> is not saying</a:t>
            </a:r>
          </a:p>
          <a:p>
            <a:pPr lvl="1"/>
            <a:r>
              <a:rPr lang="en-US" dirty="0" smtClean="0"/>
              <a:t>everybody </a:t>
            </a:r>
            <a:r>
              <a:rPr lang="en-US" dirty="0"/>
              <a:t>has been getting it wrong,</a:t>
            </a:r>
          </a:p>
          <a:p>
            <a:pPr lvl="1"/>
            <a:r>
              <a:rPr lang="en-US" dirty="0" smtClean="0"/>
              <a:t>and </a:t>
            </a:r>
            <a:r>
              <a:rPr lang="en-US" dirty="0"/>
              <a:t>now I am getting it right</a:t>
            </a:r>
          </a:p>
          <a:p>
            <a:r>
              <a:rPr lang="en-US" dirty="0" smtClean="0"/>
              <a:t>But </a:t>
            </a:r>
            <a:r>
              <a:rPr lang="en-US" dirty="0" err="1" smtClean="0"/>
              <a:t>representationalist</a:t>
            </a:r>
            <a:r>
              <a:rPr lang="en-US" dirty="0" smtClean="0"/>
              <a:t> accounts of semantic content</a:t>
            </a:r>
          </a:p>
          <a:p>
            <a:pPr lvl="1"/>
            <a:r>
              <a:rPr lang="en-US" dirty="0"/>
              <a:t>h</a:t>
            </a:r>
            <a:r>
              <a:rPr lang="en-US" dirty="0" smtClean="0"/>
              <a:t>ave become familiar</a:t>
            </a:r>
          </a:p>
          <a:p>
            <a:pPr lvl="1"/>
            <a:r>
              <a:rPr lang="en-US" dirty="0"/>
              <a:t>a</a:t>
            </a:r>
            <a:r>
              <a:rPr lang="en-US" dirty="0" smtClean="0"/>
              <a:t>nd the problems they raise increasingly tedious</a:t>
            </a:r>
          </a:p>
          <a:p>
            <a:r>
              <a:rPr lang="en-US" dirty="0" smtClean="0"/>
              <a:t>So let’s try an </a:t>
            </a:r>
            <a:r>
              <a:rPr lang="en-US" dirty="0" err="1" smtClean="0"/>
              <a:t>inferentialist</a:t>
            </a:r>
            <a:r>
              <a:rPr lang="en-US" dirty="0" smtClean="0"/>
              <a:t> account instead</a:t>
            </a:r>
          </a:p>
          <a:p>
            <a:pPr lvl="1"/>
            <a:r>
              <a:rPr lang="en-US" dirty="0" smtClean="0"/>
              <a:t>And see if things go better</a:t>
            </a:r>
            <a:endParaRPr lang="en-US" dirty="0"/>
          </a:p>
        </p:txBody>
      </p:sp>
    </p:spTree>
    <p:extLst>
      <p:ext uri="{BB962C8B-B14F-4D97-AF65-F5344CB8AC3E}">
        <p14:creationId xmlns:p14="http://schemas.microsoft.com/office/powerpoint/2010/main" val="19921776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Brandom</a:t>
            </a:r>
            <a:endParaRPr lang="en-US" dirty="0"/>
          </a:p>
        </p:txBody>
      </p:sp>
      <p:sp>
        <p:nvSpPr>
          <p:cNvPr id="3" name="Content Placeholder 2"/>
          <p:cNvSpPr>
            <a:spLocks noGrp="1"/>
          </p:cNvSpPr>
          <p:nvPr>
            <p:ph idx="1"/>
          </p:nvPr>
        </p:nvSpPr>
        <p:spPr/>
        <p:txBody>
          <a:bodyPr>
            <a:normAutofit fontScale="85000" lnSpcReduction="20000"/>
          </a:bodyPr>
          <a:lstStyle/>
          <a:p>
            <a:r>
              <a:rPr lang="en-US" b="1" dirty="0"/>
              <a:t>Robert Boyce </a:t>
            </a:r>
            <a:r>
              <a:rPr lang="en-US" b="1" dirty="0" err="1"/>
              <a:t>Brandom</a:t>
            </a:r>
            <a:r>
              <a:rPr lang="en-US" dirty="0"/>
              <a:t> (born March 13, 1950</a:t>
            </a:r>
            <a:r>
              <a:rPr lang="en-US" dirty="0" smtClean="0"/>
              <a:t>)</a:t>
            </a:r>
            <a:r>
              <a:rPr lang="en-US" baseline="30000" dirty="0" smtClean="0"/>
              <a:t> </a:t>
            </a:r>
            <a:r>
              <a:rPr lang="en-US" dirty="0" smtClean="0"/>
              <a:t>is </a:t>
            </a:r>
            <a:r>
              <a:rPr lang="en-US" dirty="0"/>
              <a:t>an American philosopher who teaches at the University of Pittsburgh. He works primarily in philosophy of language, philosophy of mind and philosophical logic, and his work manifests both systematic and historical interests in these topics. His work has presented "arguably the first fully systematic and technically rigorous attempt to explain the meaning of linguistic items in terms of their socially norm-governed use ('meaning as use', to cite the </a:t>
            </a:r>
            <a:r>
              <a:rPr lang="en-US" dirty="0" err="1"/>
              <a:t>Wittgensteinian</a:t>
            </a:r>
            <a:r>
              <a:rPr lang="en-US" dirty="0"/>
              <a:t> slogan), thereby also giving a non-</a:t>
            </a:r>
            <a:r>
              <a:rPr lang="en-US" dirty="0" err="1"/>
              <a:t>representationalist</a:t>
            </a:r>
            <a:r>
              <a:rPr lang="en-US" dirty="0"/>
              <a:t> account of the intentionality of thought and the rationality of action as well</a:t>
            </a:r>
            <a:r>
              <a:rPr lang="en-US" dirty="0" smtClean="0"/>
              <a:t>.“</a:t>
            </a:r>
          </a:p>
          <a:p>
            <a:r>
              <a:rPr lang="en-US" dirty="0" err="1" smtClean="0"/>
              <a:t>Brandom</a:t>
            </a:r>
            <a:r>
              <a:rPr lang="en-US" dirty="0" smtClean="0"/>
              <a:t> </a:t>
            </a:r>
            <a:r>
              <a:rPr lang="en-US" dirty="0"/>
              <a:t>is broadly considered to be part of the American pragmatist tradition in philosophy</a:t>
            </a:r>
            <a:r>
              <a:rPr lang="en-US" dirty="0" smtClean="0"/>
              <a:t>.</a:t>
            </a:r>
          </a:p>
          <a:p>
            <a:pPr lvl="1"/>
            <a:r>
              <a:rPr lang="en-US" dirty="0"/>
              <a:t>https://en.wikipedia.org/wiki/Robert_Brandom</a:t>
            </a:r>
          </a:p>
        </p:txBody>
      </p:sp>
    </p:spTree>
    <p:extLst>
      <p:ext uri="{BB962C8B-B14F-4D97-AF65-F5344CB8AC3E}">
        <p14:creationId xmlns:p14="http://schemas.microsoft.com/office/powerpoint/2010/main" val="30949244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talk Hegelian</a:t>
            </a:r>
            <a:endParaRPr lang="en-US" dirty="0"/>
          </a:p>
        </p:txBody>
      </p:sp>
      <p:sp>
        <p:nvSpPr>
          <p:cNvPr id="3" name="Content Placeholder 2"/>
          <p:cNvSpPr>
            <a:spLocks noGrp="1"/>
          </p:cNvSpPr>
          <p:nvPr>
            <p:ph idx="1"/>
          </p:nvPr>
        </p:nvSpPr>
        <p:spPr/>
        <p:txBody>
          <a:bodyPr/>
          <a:lstStyle/>
          <a:p>
            <a:r>
              <a:rPr lang="en-US" dirty="0" smtClean="0"/>
              <a:t>How read Hegel’s </a:t>
            </a:r>
            <a:r>
              <a:rPr lang="en-US" i="1" dirty="0" smtClean="0"/>
              <a:t>Phenomenology of Spirit</a:t>
            </a:r>
          </a:p>
          <a:p>
            <a:pPr lvl="1"/>
            <a:r>
              <a:rPr lang="en-US" dirty="0" smtClean="0"/>
              <a:t>Or Wittgenstein’s </a:t>
            </a:r>
            <a:r>
              <a:rPr lang="en-US" i="1" dirty="0" smtClean="0"/>
              <a:t>Philosophical Investigations</a:t>
            </a:r>
            <a:r>
              <a:rPr lang="en-US" dirty="0" smtClean="0"/>
              <a:t>, </a:t>
            </a:r>
          </a:p>
          <a:p>
            <a:pPr lvl="1"/>
            <a:r>
              <a:rPr lang="en-US" dirty="0" smtClean="0"/>
              <a:t>or J. L. Austin’s </a:t>
            </a:r>
            <a:r>
              <a:rPr lang="en-US" i="1" dirty="0" smtClean="0"/>
              <a:t>Sense and </a:t>
            </a:r>
            <a:r>
              <a:rPr lang="en-US" i="1" dirty="0" err="1" smtClean="0"/>
              <a:t>Sensibilia</a:t>
            </a:r>
            <a:endParaRPr lang="en-US" i="1" dirty="0" smtClean="0"/>
          </a:p>
          <a:p>
            <a:r>
              <a:rPr lang="en-US" dirty="0" smtClean="0"/>
              <a:t>Don’t ask: do they get something right?</a:t>
            </a:r>
          </a:p>
          <a:p>
            <a:pPr lvl="1"/>
            <a:r>
              <a:rPr lang="en-US" dirty="0" smtClean="0"/>
              <a:t>But, would it help to start talking that way?</a:t>
            </a:r>
            <a:endParaRPr lang="en-US" dirty="0"/>
          </a:p>
        </p:txBody>
      </p:sp>
    </p:spTree>
    <p:extLst>
      <p:ext uri="{BB962C8B-B14F-4D97-AF65-F5344CB8AC3E}">
        <p14:creationId xmlns:p14="http://schemas.microsoft.com/office/powerpoint/2010/main" val="2113121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Philosophical self-images</a:t>
            </a:r>
            <a:endParaRPr lang="en-US" dirty="0"/>
          </a:p>
        </p:txBody>
      </p:sp>
      <p:sp>
        <p:nvSpPr>
          <p:cNvPr id="3" name="Content Placeholder 2"/>
          <p:cNvSpPr>
            <a:spLocks noGrp="1"/>
          </p:cNvSpPr>
          <p:nvPr>
            <p:ph idx="1"/>
          </p:nvPr>
        </p:nvSpPr>
        <p:spPr/>
        <p:txBody>
          <a:bodyPr/>
          <a:lstStyle/>
          <a:p>
            <a:r>
              <a:rPr lang="en-US" dirty="0" smtClean="0"/>
              <a:t>The analytic-continental divide</a:t>
            </a:r>
          </a:p>
          <a:p>
            <a:pPr lvl="1"/>
            <a:r>
              <a:rPr lang="en-US" dirty="0"/>
              <a:t>i</a:t>
            </a:r>
            <a:r>
              <a:rPr lang="en-US" dirty="0" smtClean="0"/>
              <a:t>s primarily geographic and sociological</a:t>
            </a:r>
          </a:p>
          <a:p>
            <a:r>
              <a:rPr lang="en-US" dirty="0" smtClean="0"/>
              <a:t>The analytic-conversational distinction </a:t>
            </a:r>
          </a:p>
          <a:p>
            <a:pPr lvl="1"/>
            <a:r>
              <a:rPr lang="en-US" dirty="0"/>
              <a:t>i</a:t>
            </a:r>
            <a:r>
              <a:rPr lang="en-US" dirty="0" smtClean="0"/>
              <a:t>s about different philosophical self-images </a:t>
            </a:r>
          </a:p>
          <a:p>
            <a:pPr lvl="1"/>
            <a:r>
              <a:rPr lang="en-US" dirty="0" smtClean="0"/>
              <a:t>based on different meta-philosophical attitudes</a:t>
            </a:r>
          </a:p>
          <a:p>
            <a:r>
              <a:rPr lang="en-US" dirty="0" smtClean="0"/>
              <a:t>These are both cause and effect of </a:t>
            </a:r>
          </a:p>
          <a:p>
            <a:pPr lvl="1"/>
            <a:r>
              <a:rPr lang="en-US" dirty="0"/>
              <a:t>a</a:t>
            </a:r>
            <a:r>
              <a:rPr lang="en-US" dirty="0" smtClean="0"/>
              <a:t>nswers one gives to first order questions, </a:t>
            </a:r>
          </a:p>
          <a:p>
            <a:pPr lvl="1"/>
            <a:r>
              <a:rPr lang="en-US" dirty="0" smtClean="0"/>
              <a:t>such as the nature of concepts</a:t>
            </a:r>
            <a:endParaRPr lang="en-US" dirty="0"/>
          </a:p>
        </p:txBody>
      </p:sp>
    </p:spTree>
    <p:extLst>
      <p:ext uri="{BB962C8B-B14F-4D97-AF65-F5344CB8AC3E}">
        <p14:creationId xmlns:p14="http://schemas.microsoft.com/office/powerpoint/2010/main" val="35201295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Historicism and professional deformation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smtClean="0"/>
              <a:t>Rorty</a:t>
            </a:r>
            <a:r>
              <a:rPr lang="en-US" dirty="0" smtClean="0"/>
              <a:t> prefers philosophers who are historicist</a:t>
            </a:r>
          </a:p>
          <a:p>
            <a:pPr lvl="1"/>
            <a:r>
              <a:rPr lang="en-US" dirty="0"/>
              <a:t>w</a:t>
            </a:r>
            <a:r>
              <a:rPr lang="en-US" dirty="0" smtClean="0"/>
              <a:t>ho think of themselves as taking part in a conversation</a:t>
            </a:r>
          </a:p>
          <a:p>
            <a:pPr lvl="1"/>
            <a:r>
              <a:rPr lang="en-US" dirty="0"/>
              <a:t>r</a:t>
            </a:r>
            <a:r>
              <a:rPr lang="en-US" dirty="0" smtClean="0"/>
              <a:t>ather than as practicing a quasi-scientific discipline</a:t>
            </a:r>
          </a:p>
          <a:p>
            <a:r>
              <a:rPr lang="en-US" dirty="0" smtClean="0"/>
              <a:t>He is dubious about analytical philosophers</a:t>
            </a:r>
          </a:p>
          <a:p>
            <a:pPr lvl="1"/>
            <a:r>
              <a:rPr lang="en-US" dirty="0"/>
              <a:t>b</a:t>
            </a:r>
            <a:r>
              <a:rPr lang="en-US" dirty="0" smtClean="0"/>
              <a:t>ecause they assume that the problems they discussed in graduate school are important for that very reason</a:t>
            </a:r>
          </a:p>
          <a:p>
            <a:r>
              <a:rPr lang="en-US" dirty="0" smtClean="0"/>
              <a:t>And so they evaluate other philosophers, past and present</a:t>
            </a:r>
          </a:p>
          <a:p>
            <a:pPr lvl="1"/>
            <a:r>
              <a:rPr lang="en-US" dirty="0"/>
              <a:t>b</a:t>
            </a:r>
            <a:r>
              <a:rPr lang="en-US" dirty="0" smtClean="0"/>
              <a:t>y their relevance to their work on those problems</a:t>
            </a:r>
          </a:p>
          <a:p>
            <a:r>
              <a:rPr lang="en-US" dirty="0" smtClean="0">
                <a:sym typeface="Wingdings" panose="05000000000000000000" pitchFamily="2" charset="2"/>
              </a:rPr>
              <a:t></a:t>
            </a:r>
            <a:r>
              <a:rPr lang="en-US" dirty="0" smtClean="0"/>
              <a:t>professional </a:t>
            </a:r>
            <a:r>
              <a:rPr lang="en-US" u="sng" dirty="0" smtClean="0"/>
              <a:t>deformation</a:t>
            </a:r>
            <a:r>
              <a:rPr lang="en-US" dirty="0" smtClean="0"/>
              <a:t> </a:t>
            </a:r>
          </a:p>
          <a:p>
            <a:pPr lvl="1"/>
            <a:r>
              <a:rPr lang="en-US" dirty="0" smtClean="0"/>
              <a:t>This is more damaging than any similar phenomena one finds among the conversational philosophers</a:t>
            </a:r>
            <a:endParaRPr lang="en-US" dirty="0"/>
          </a:p>
        </p:txBody>
      </p:sp>
    </p:spTree>
    <p:extLst>
      <p:ext uri="{BB962C8B-B14F-4D97-AF65-F5344CB8AC3E}">
        <p14:creationId xmlns:p14="http://schemas.microsoft.com/office/powerpoint/2010/main" val="35410000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Skipping Hegel</a:t>
            </a:r>
            <a:endParaRPr lang="en-US" dirty="0"/>
          </a:p>
        </p:txBody>
      </p:sp>
      <p:sp>
        <p:nvSpPr>
          <p:cNvPr id="3" name="Content Placeholder 2"/>
          <p:cNvSpPr>
            <a:spLocks noGrp="1"/>
          </p:cNvSpPr>
          <p:nvPr>
            <p:ph idx="1"/>
          </p:nvPr>
        </p:nvSpPr>
        <p:spPr/>
        <p:txBody>
          <a:bodyPr>
            <a:normAutofit/>
          </a:bodyPr>
          <a:lstStyle/>
          <a:p>
            <a:r>
              <a:rPr lang="en-US" dirty="0" smtClean="0"/>
              <a:t>Why is there a rough correlation between geography and self-image? </a:t>
            </a:r>
          </a:p>
          <a:p>
            <a:pPr lvl="1"/>
            <a:r>
              <a:rPr lang="en-US" dirty="0" smtClean="0"/>
              <a:t>Conversational philosophy is more popular in countries in which Hegel is a required text</a:t>
            </a:r>
          </a:p>
          <a:p>
            <a:pPr lvl="1"/>
            <a:r>
              <a:rPr lang="en-US" dirty="0" smtClean="0"/>
              <a:t>It is less popular in countries where candidates for jobs in philosophy can afford to look blank when Hegel is mentioned</a:t>
            </a:r>
          </a:p>
          <a:p>
            <a:pPr lvl="2"/>
            <a:r>
              <a:rPr lang="en-US" dirty="0" smtClean="0"/>
              <a:t>i.e., in countries where Hegel’s </a:t>
            </a:r>
            <a:r>
              <a:rPr lang="en-US" u="sng" dirty="0" smtClean="0"/>
              <a:t>historicism</a:t>
            </a:r>
            <a:r>
              <a:rPr lang="en-US" dirty="0" smtClean="0"/>
              <a:t> is looked at with </a:t>
            </a:r>
            <a:r>
              <a:rPr lang="en-US" dirty="0" smtClean="0"/>
              <a:t>suspicion</a:t>
            </a:r>
          </a:p>
        </p:txBody>
      </p:sp>
    </p:spTree>
    <p:extLst>
      <p:ext uri="{BB962C8B-B14F-4D97-AF65-F5344CB8AC3E}">
        <p14:creationId xmlns:p14="http://schemas.microsoft.com/office/powerpoint/2010/main" val="26035085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a:t>
            </a:r>
            <a:endParaRPr lang="en-US" dirty="0"/>
          </a:p>
        </p:txBody>
      </p:sp>
      <p:sp>
        <p:nvSpPr>
          <p:cNvPr id="3" name="Content Placeholder 2"/>
          <p:cNvSpPr>
            <a:spLocks noGrp="1"/>
          </p:cNvSpPr>
          <p:nvPr>
            <p:ph idx="1"/>
          </p:nvPr>
        </p:nvSpPr>
        <p:spPr/>
        <p:txBody>
          <a:bodyPr/>
          <a:lstStyle/>
          <a:p>
            <a:r>
              <a:rPr lang="en-US" dirty="0"/>
              <a:t>[But why is Hegel prominent in the Continent?]</a:t>
            </a:r>
          </a:p>
          <a:p>
            <a:pPr lvl="1"/>
            <a:r>
              <a:rPr lang="en-US" dirty="0"/>
              <a:t>Because he is German?</a:t>
            </a:r>
          </a:p>
          <a:p>
            <a:pPr lvl="1"/>
            <a:r>
              <a:rPr lang="en-US" dirty="0"/>
              <a:t>Because …</a:t>
            </a:r>
          </a:p>
          <a:p>
            <a:pPr lvl="1"/>
            <a:r>
              <a:rPr lang="en-US" dirty="0"/>
              <a:t>Recall earlier divide: Empiricism v. Rationalism</a:t>
            </a:r>
          </a:p>
          <a:p>
            <a:pPr lvl="1"/>
            <a:r>
              <a:rPr lang="en-US" dirty="0"/>
              <a:t>But why this division?]</a:t>
            </a:r>
          </a:p>
          <a:p>
            <a:endParaRPr lang="en-US" dirty="0"/>
          </a:p>
        </p:txBody>
      </p:sp>
    </p:spTree>
    <p:extLst>
      <p:ext uri="{BB962C8B-B14F-4D97-AF65-F5344CB8AC3E}">
        <p14:creationId xmlns:p14="http://schemas.microsoft.com/office/powerpoint/2010/main" val="17414681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sequence Descartes to Kant</a:t>
            </a:r>
            <a:endParaRPr lang="en-US" dirty="0"/>
          </a:p>
        </p:txBody>
      </p:sp>
      <p:sp>
        <p:nvSpPr>
          <p:cNvPr id="3" name="Content Placeholder 2"/>
          <p:cNvSpPr>
            <a:spLocks noGrp="1"/>
          </p:cNvSpPr>
          <p:nvPr>
            <p:ph idx="1"/>
          </p:nvPr>
        </p:nvSpPr>
        <p:spPr/>
        <p:txBody>
          <a:bodyPr>
            <a:normAutofit lnSpcReduction="10000"/>
          </a:bodyPr>
          <a:lstStyle/>
          <a:p>
            <a:r>
              <a:rPr lang="en-US" dirty="0"/>
              <a:t>Skipping Hegel means stopping with Kant</a:t>
            </a:r>
          </a:p>
          <a:p>
            <a:pPr lvl="1"/>
            <a:r>
              <a:rPr lang="en-US" dirty="0"/>
              <a:t>w</a:t>
            </a:r>
            <a:r>
              <a:rPr lang="en-US" dirty="0" smtClean="0"/>
              <a:t>ith Kant’s idea that there are permanent structures of thought</a:t>
            </a:r>
          </a:p>
          <a:p>
            <a:pPr lvl="2"/>
            <a:r>
              <a:rPr lang="en-US" dirty="0"/>
              <a:t>o</a:t>
            </a:r>
            <a:r>
              <a:rPr lang="en-US" dirty="0" smtClean="0"/>
              <a:t>r consciousness, or rationality, or language, or something</a:t>
            </a:r>
          </a:p>
          <a:p>
            <a:pPr lvl="1"/>
            <a:r>
              <a:rPr lang="en-US" dirty="0"/>
              <a:t>w</a:t>
            </a:r>
            <a:r>
              <a:rPr lang="en-US" dirty="0" smtClean="0"/>
              <a:t>hich philosophers can reveal</a:t>
            </a:r>
          </a:p>
          <a:p>
            <a:pPr lvl="2"/>
            <a:r>
              <a:rPr lang="en-US" dirty="0" smtClean="0"/>
              <a:t>And about which the vulgar can be confused</a:t>
            </a:r>
          </a:p>
          <a:p>
            <a:r>
              <a:rPr lang="en-US" dirty="0" smtClean="0"/>
              <a:t>Hence, for </a:t>
            </a:r>
            <a:r>
              <a:rPr lang="en-US" dirty="0" err="1" smtClean="0"/>
              <a:t>analyticals</a:t>
            </a:r>
            <a:r>
              <a:rPr lang="en-US" dirty="0" smtClean="0"/>
              <a:t>, proper philosophy is </a:t>
            </a:r>
          </a:p>
          <a:p>
            <a:pPr lvl="1"/>
            <a:r>
              <a:rPr lang="en-US" dirty="0" smtClean="0"/>
              <a:t>the sequence Descartes-to-Kant</a:t>
            </a:r>
          </a:p>
          <a:p>
            <a:r>
              <a:rPr lang="en-US" dirty="0"/>
              <a:t>The sequence Hegel-Nietzsche-Heidegger is an unfortunate departure from the true path</a:t>
            </a:r>
          </a:p>
          <a:p>
            <a:pPr lvl="1"/>
            <a:r>
              <a:rPr lang="en-US" dirty="0"/>
              <a:t>and can be safely neglected</a:t>
            </a:r>
          </a:p>
          <a:p>
            <a:endParaRPr lang="en-US" dirty="0" smtClean="0"/>
          </a:p>
          <a:p>
            <a:endParaRPr lang="en-US" dirty="0"/>
          </a:p>
        </p:txBody>
      </p:sp>
    </p:spTree>
    <p:extLst>
      <p:ext uri="{BB962C8B-B14F-4D97-AF65-F5344CB8AC3E}">
        <p14:creationId xmlns:p14="http://schemas.microsoft.com/office/powerpoint/2010/main" val="7618542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sequence Hegel </a:t>
            </a:r>
            <a:r>
              <a:rPr lang="en-US" dirty="0"/>
              <a:t>to Nietzsche to Heidegger</a:t>
            </a:r>
          </a:p>
        </p:txBody>
      </p:sp>
      <p:sp>
        <p:nvSpPr>
          <p:cNvPr id="3" name="Content Placeholder 2"/>
          <p:cNvSpPr>
            <a:spLocks noGrp="1"/>
          </p:cNvSpPr>
          <p:nvPr>
            <p:ph idx="1"/>
          </p:nvPr>
        </p:nvSpPr>
        <p:spPr/>
        <p:txBody>
          <a:bodyPr>
            <a:normAutofit/>
          </a:bodyPr>
          <a:lstStyle/>
          <a:p>
            <a:r>
              <a:rPr lang="en-US" dirty="0" smtClean="0"/>
              <a:t>Philosophers who spend a lot of time with this sequence are sympathetic to Hegel’s idea: </a:t>
            </a:r>
          </a:p>
          <a:p>
            <a:pPr lvl="1"/>
            <a:r>
              <a:rPr lang="en-US" dirty="0" smtClean="0"/>
              <a:t>“philosophy is its time held in thought”</a:t>
            </a:r>
          </a:p>
          <a:p>
            <a:r>
              <a:rPr lang="en-US" dirty="0" smtClean="0"/>
              <a:t>They are sympathetic to the idea that philosophy makes progress</a:t>
            </a:r>
          </a:p>
          <a:p>
            <a:pPr lvl="1"/>
            <a:r>
              <a:rPr lang="en-US" dirty="0"/>
              <a:t>n</a:t>
            </a:r>
            <a:r>
              <a:rPr lang="en-US" dirty="0" smtClean="0"/>
              <a:t>ot by solving problems</a:t>
            </a:r>
          </a:p>
          <a:p>
            <a:pPr lvl="1"/>
            <a:r>
              <a:rPr lang="en-US" dirty="0"/>
              <a:t>b</a:t>
            </a:r>
            <a:r>
              <a:rPr lang="en-US" dirty="0" smtClean="0"/>
              <a:t>ut by replacing old problems with new ones</a:t>
            </a:r>
          </a:p>
          <a:p>
            <a:endParaRPr lang="en-US" dirty="0"/>
          </a:p>
          <a:p>
            <a:endParaRPr lang="en-US" dirty="0"/>
          </a:p>
        </p:txBody>
      </p:sp>
    </p:spTree>
    <p:extLst>
      <p:ext uri="{BB962C8B-B14F-4D97-AF65-F5344CB8AC3E}">
        <p14:creationId xmlns:p14="http://schemas.microsoft.com/office/powerpoint/2010/main" val="3273602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don’t need to know all that history</a:t>
            </a:r>
            <a:endParaRPr lang="en-US" dirty="0"/>
          </a:p>
        </p:txBody>
      </p:sp>
      <p:sp>
        <p:nvSpPr>
          <p:cNvPr id="3" name="Content Placeholder 2"/>
          <p:cNvSpPr>
            <a:spLocks noGrp="1"/>
          </p:cNvSpPr>
          <p:nvPr>
            <p:ph idx="1"/>
          </p:nvPr>
        </p:nvSpPr>
        <p:spPr/>
        <p:txBody>
          <a:bodyPr/>
          <a:lstStyle/>
          <a:p>
            <a:r>
              <a:rPr lang="en-US" dirty="0"/>
              <a:t>In Anglophone countries it is ok to show a blank face for such questions</a:t>
            </a:r>
          </a:p>
          <a:p>
            <a:pPr lvl="1"/>
            <a:r>
              <a:rPr lang="en-US" dirty="0"/>
              <a:t>But not re the latest articles in </a:t>
            </a:r>
            <a:r>
              <a:rPr lang="en-US" i="1" dirty="0"/>
              <a:t>Journal of Philosophy</a:t>
            </a:r>
            <a:r>
              <a:rPr lang="en-US" dirty="0"/>
              <a:t>, </a:t>
            </a:r>
            <a:r>
              <a:rPr lang="en-US" i="1" dirty="0"/>
              <a:t>Phil Quarterly, Phil </a:t>
            </a:r>
            <a:r>
              <a:rPr lang="en-US" i="1" dirty="0" smtClean="0"/>
              <a:t>Review</a:t>
            </a:r>
          </a:p>
          <a:p>
            <a:r>
              <a:rPr lang="en-US" dirty="0" smtClean="0"/>
              <a:t>Only after getting tenure does she have the time to study </a:t>
            </a:r>
          </a:p>
          <a:p>
            <a:pPr lvl="1"/>
            <a:r>
              <a:rPr lang="en-US" dirty="0" smtClean="0"/>
              <a:t>For the analytic: Kierkegaard as well as </a:t>
            </a:r>
            <a:r>
              <a:rPr lang="en-US" dirty="0" err="1" smtClean="0"/>
              <a:t>Kripke</a:t>
            </a:r>
            <a:endParaRPr lang="en-US" dirty="0" smtClean="0"/>
          </a:p>
          <a:p>
            <a:pPr lvl="1"/>
            <a:r>
              <a:rPr lang="en-US" dirty="0" smtClean="0"/>
              <a:t>For the continental: David Lewis as well as Schelling</a:t>
            </a:r>
            <a:endParaRPr lang="en-US" dirty="0"/>
          </a:p>
        </p:txBody>
      </p:sp>
    </p:spTree>
    <p:extLst>
      <p:ext uri="{BB962C8B-B14F-4D97-AF65-F5344CB8AC3E}">
        <p14:creationId xmlns:p14="http://schemas.microsoft.com/office/powerpoint/2010/main" val="22213787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Cultural events and philosophical change</a:t>
            </a:r>
            <a:endParaRPr lang="en-US" dirty="0"/>
          </a:p>
        </p:txBody>
      </p:sp>
      <p:sp>
        <p:nvSpPr>
          <p:cNvPr id="3" name="Content Placeholder 2"/>
          <p:cNvSpPr>
            <a:spLocks noGrp="1"/>
          </p:cNvSpPr>
          <p:nvPr>
            <p:ph idx="1"/>
          </p:nvPr>
        </p:nvSpPr>
        <p:spPr/>
        <p:txBody>
          <a:bodyPr>
            <a:normAutofit/>
          </a:bodyPr>
          <a:lstStyle/>
          <a:p>
            <a:r>
              <a:rPr lang="en-US" dirty="0" smtClean="0"/>
              <a:t>Conversationalist </a:t>
            </a:r>
            <a:r>
              <a:rPr lang="en-US" dirty="0"/>
              <a:t>philosophers believe that philosophy cannot cease </a:t>
            </a:r>
          </a:p>
          <a:p>
            <a:pPr lvl="1"/>
            <a:r>
              <a:rPr lang="en-US" dirty="0"/>
              <a:t>as long as there is cultural change</a:t>
            </a:r>
          </a:p>
          <a:p>
            <a:r>
              <a:rPr lang="en-US" dirty="0" smtClean="0"/>
              <a:t>As long as the arts, the sciences, politics come up with new things </a:t>
            </a:r>
          </a:p>
          <a:p>
            <a:pPr lvl="1"/>
            <a:r>
              <a:rPr lang="en-US" dirty="0" smtClean="0"/>
              <a:t>that the old words in the old ways don’t happily describe</a:t>
            </a:r>
          </a:p>
        </p:txBody>
      </p:sp>
    </p:spTree>
    <p:extLst>
      <p:ext uri="{BB962C8B-B14F-4D97-AF65-F5344CB8AC3E}">
        <p14:creationId xmlns:p14="http://schemas.microsoft.com/office/powerpoint/2010/main" val="40174785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Concepts and Events</a:t>
            </a:r>
            <a:endParaRPr lang="en-US" dirty="0"/>
          </a:p>
        </p:txBody>
      </p:sp>
      <p:sp>
        <p:nvSpPr>
          <p:cNvPr id="3" name="Content Placeholder 2"/>
          <p:cNvSpPr>
            <a:spLocks noGrp="1"/>
          </p:cNvSpPr>
          <p:nvPr>
            <p:ph idx="1"/>
          </p:nvPr>
        </p:nvSpPr>
        <p:spPr/>
        <p:txBody>
          <a:bodyPr/>
          <a:lstStyle/>
          <a:p>
            <a:r>
              <a:rPr lang="en-US" dirty="0"/>
              <a:t>New philosophical thought that is not scholastic was created by </a:t>
            </a:r>
            <a:r>
              <a:rPr lang="en-US" u="sng" dirty="0"/>
              <a:t>events</a:t>
            </a:r>
            <a:r>
              <a:rPr lang="en-US" dirty="0"/>
              <a:t>:</a:t>
            </a:r>
          </a:p>
          <a:p>
            <a:pPr lvl="1"/>
            <a:r>
              <a:rPr lang="en-US" dirty="0"/>
              <a:t>the rediscovery of the texts of Aristotle in the 12</a:t>
            </a:r>
            <a:r>
              <a:rPr lang="en-US" baseline="30000" dirty="0"/>
              <a:t>th</a:t>
            </a:r>
            <a:r>
              <a:rPr lang="en-US" dirty="0"/>
              <a:t>-13</a:t>
            </a:r>
            <a:r>
              <a:rPr lang="en-US" baseline="30000" dirty="0"/>
              <a:t>th</a:t>
            </a:r>
            <a:r>
              <a:rPr lang="en-US" dirty="0"/>
              <a:t> centuries</a:t>
            </a:r>
          </a:p>
          <a:p>
            <a:pPr lvl="1"/>
            <a:r>
              <a:rPr lang="en-US" dirty="0"/>
              <a:t>The emergence of </a:t>
            </a:r>
            <a:r>
              <a:rPr lang="en-US" dirty="0" err="1"/>
              <a:t>corpuscularian</a:t>
            </a:r>
            <a:r>
              <a:rPr lang="en-US" dirty="0"/>
              <a:t> mechanics in the 17</a:t>
            </a:r>
            <a:r>
              <a:rPr lang="en-US" baseline="30000" dirty="0"/>
              <a:t>th</a:t>
            </a:r>
            <a:r>
              <a:rPr lang="en-US" dirty="0"/>
              <a:t> century</a:t>
            </a:r>
          </a:p>
          <a:p>
            <a:pPr lvl="1"/>
            <a:r>
              <a:rPr lang="en-US" dirty="0"/>
              <a:t>The French revolution of the 18</a:t>
            </a:r>
            <a:r>
              <a:rPr lang="en-US" baseline="30000" dirty="0"/>
              <a:t>th</a:t>
            </a:r>
            <a:r>
              <a:rPr lang="en-US" dirty="0"/>
              <a:t> century</a:t>
            </a:r>
          </a:p>
          <a:p>
            <a:pPr lvl="1"/>
            <a:r>
              <a:rPr lang="en-US" dirty="0"/>
              <a:t>Evolutionary biology of the 19</a:t>
            </a:r>
            <a:r>
              <a:rPr lang="en-US" baseline="30000" dirty="0"/>
              <a:t>th</a:t>
            </a:r>
            <a:r>
              <a:rPr lang="en-US" dirty="0"/>
              <a:t> century</a:t>
            </a:r>
          </a:p>
          <a:p>
            <a:pPr lvl="1"/>
            <a:r>
              <a:rPr lang="en-US" dirty="0"/>
              <a:t>The nineteenth century novel</a:t>
            </a:r>
          </a:p>
          <a:p>
            <a:pPr lvl="1"/>
            <a:r>
              <a:rPr lang="en-US" dirty="0"/>
              <a:t>Two world wars in Europe in the 20</a:t>
            </a:r>
            <a:r>
              <a:rPr lang="en-US" baseline="30000" dirty="0"/>
              <a:t>th</a:t>
            </a:r>
            <a:r>
              <a:rPr lang="en-US" dirty="0"/>
              <a:t> century</a:t>
            </a:r>
          </a:p>
          <a:p>
            <a:endParaRPr lang="en-US" dirty="0"/>
          </a:p>
        </p:txBody>
      </p:sp>
    </p:spTree>
    <p:extLst>
      <p:ext uri="{BB962C8B-B14F-4D97-AF65-F5344CB8AC3E}">
        <p14:creationId xmlns:p14="http://schemas.microsoft.com/office/powerpoint/2010/main" val="90053177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Total clarity?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Such conversationalist historicist philosophers are not sympathetic to</a:t>
            </a:r>
          </a:p>
          <a:p>
            <a:pPr lvl="1"/>
            <a:r>
              <a:rPr lang="en-US" dirty="0" smtClean="0"/>
              <a:t>Wittgenstein’s goal of “complete clarity”</a:t>
            </a:r>
          </a:p>
          <a:p>
            <a:pPr lvl="1"/>
            <a:r>
              <a:rPr lang="en-US" dirty="0" smtClean="0"/>
              <a:t>“For the clarity we are aiming at is complete clarity. But this simply means that the philosophical problems should </a:t>
            </a:r>
            <a:r>
              <a:rPr lang="en-US" i="1" dirty="0" smtClean="0"/>
              <a:t>completely</a:t>
            </a:r>
            <a:r>
              <a:rPr lang="en-US" dirty="0" smtClean="0"/>
              <a:t> disappear.” (</a:t>
            </a:r>
            <a:r>
              <a:rPr lang="en-US" i="1" dirty="0" smtClean="0"/>
              <a:t>Philosophical Investigations</a:t>
            </a:r>
            <a:r>
              <a:rPr lang="en-US" dirty="0" smtClean="0"/>
              <a:t>, #133)</a:t>
            </a:r>
          </a:p>
          <a:p>
            <a:pPr lvl="1"/>
            <a:r>
              <a:rPr lang="en-US" dirty="0" smtClean="0"/>
              <a:t>I.e., an unproblematic grasp of </a:t>
            </a:r>
            <a:r>
              <a:rPr lang="en-US" i="1" dirty="0" smtClean="0"/>
              <a:t>the way things really are</a:t>
            </a:r>
          </a:p>
          <a:p>
            <a:r>
              <a:rPr lang="en-US" dirty="0" smtClean="0"/>
              <a:t>They will be suspicious of Wittgenstein’s goal of replacing non-sense with sense</a:t>
            </a:r>
          </a:p>
          <a:p>
            <a:r>
              <a:rPr lang="en-US" dirty="0" smtClean="0"/>
              <a:t>But instead will favor replacing </a:t>
            </a:r>
          </a:p>
          <a:p>
            <a:pPr lvl="1"/>
            <a:r>
              <a:rPr lang="en-US" dirty="0" smtClean="0"/>
              <a:t>sensible and coherent use of certain terms</a:t>
            </a:r>
          </a:p>
          <a:p>
            <a:pPr lvl="1"/>
            <a:r>
              <a:rPr lang="en-US" i="1" dirty="0"/>
              <a:t>w</a:t>
            </a:r>
            <a:r>
              <a:rPr lang="en-US" i="1" dirty="0" smtClean="0"/>
              <a:t>ith something even better</a:t>
            </a:r>
          </a:p>
        </p:txBody>
      </p:sp>
    </p:spTree>
    <p:extLst>
      <p:ext uri="{BB962C8B-B14F-4D97-AF65-F5344CB8AC3E}">
        <p14:creationId xmlns:p14="http://schemas.microsoft.com/office/powerpoint/2010/main" val="27900313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Sympathetic to these ideas</a:t>
            </a:r>
            <a:endParaRPr lang="en-US" dirty="0"/>
          </a:p>
        </p:txBody>
      </p:sp>
      <p:sp>
        <p:nvSpPr>
          <p:cNvPr id="3" name="Content Placeholder 2"/>
          <p:cNvSpPr>
            <a:spLocks noGrp="1"/>
          </p:cNvSpPr>
          <p:nvPr>
            <p:ph idx="1"/>
          </p:nvPr>
        </p:nvSpPr>
        <p:spPr/>
        <p:txBody>
          <a:bodyPr>
            <a:normAutofit/>
          </a:bodyPr>
          <a:lstStyle/>
          <a:p>
            <a:r>
              <a:rPr lang="en-US" dirty="0" smtClean="0"/>
              <a:t>Such sympathizers of Hegel will be sympathetic to </a:t>
            </a:r>
          </a:p>
          <a:p>
            <a:pPr lvl="1"/>
            <a:r>
              <a:rPr lang="en-US" dirty="0" smtClean="0"/>
              <a:t>social constructivist ideas</a:t>
            </a:r>
          </a:p>
          <a:p>
            <a:pPr lvl="1"/>
            <a:r>
              <a:rPr lang="en-US" dirty="0" smtClean="0"/>
              <a:t>the idea that questions about the existence of kinds of objects boil down to questions about the utility of certain referring expressions</a:t>
            </a:r>
          </a:p>
          <a:p>
            <a:pPr lvl="1"/>
            <a:r>
              <a:rPr lang="en-US" dirty="0" smtClean="0"/>
              <a:t>the idea that philosophy makes progress by imaginative leaps performed by individuals of genius (and not by teamwork)</a:t>
            </a:r>
            <a:endParaRPr lang="en-US" dirty="0"/>
          </a:p>
        </p:txBody>
      </p:sp>
    </p:spTree>
    <p:extLst>
      <p:ext uri="{BB962C8B-B14F-4D97-AF65-F5344CB8AC3E}">
        <p14:creationId xmlns:p14="http://schemas.microsoft.com/office/powerpoint/2010/main" val="285412954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[Comments]</a:t>
            </a:r>
            <a:endParaRPr lang="en-US" dirty="0"/>
          </a:p>
        </p:txBody>
      </p:sp>
      <p:sp>
        <p:nvSpPr>
          <p:cNvPr id="3" name="Content Placeholder 2"/>
          <p:cNvSpPr>
            <a:spLocks noGrp="1"/>
          </p:cNvSpPr>
          <p:nvPr>
            <p:ph idx="1"/>
          </p:nvPr>
        </p:nvSpPr>
        <p:spPr/>
        <p:txBody>
          <a:bodyPr>
            <a:normAutofit/>
          </a:bodyPr>
          <a:lstStyle/>
          <a:p>
            <a:r>
              <a:rPr lang="en-US" dirty="0" smtClean="0"/>
              <a:t>Recall </a:t>
            </a:r>
            <a:r>
              <a:rPr lang="en-US" dirty="0"/>
              <a:t>Prado on this topic</a:t>
            </a:r>
            <a:r>
              <a:rPr lang="en-US" dirty="0" smtClean="0"/>
              <a:t>—</a:t>
            </a:r>
          </a:p>
          <a:p>
            <a:pPr lvl="1"/>
            <a:r>
              <a:rPr lang="en-US" dirty="0" smtClean="0"/>
              <a:t>post-modernist </a:t>
            </a:r>
            <a:r>
              <a:rPr lang="en-US" dirty="0"/>
              <a:t>constructivism as extremist subjectivism</a:t>
            </a:r>
          </a:p>
          <a:p>
            <a:r>
              <a:rPr lang="en-US" dirty="0"/>
              <a:t>But </a:t>
            </a:r>
            <a:r>
              <a:rPr lang="en-US" dirty="0" err="1"/>
              <a:t>Rorty</a:t>
            </a:r>
            <a:r>
              <a:rPr lang="en-US" dirty="0"/>
              <a:t> is not saying that it is all subjective or relative, </a:t>
            </a:r>
            <a:endParaRPr lang="en-US" dirty="0" smtClean="0"/>
          </a:p>
          <a:p>
            <a:pPr lvl="1"/>
            <a:r>
              <a:rPr lang="en-US" dirty="0" smtClean="0"/>
              <a:t>but </a:t>
            </a:r>
            <a:r>
              <a:rPr lang="en-US" dirty="0"/>
              <a:t>that certain new uses of words are better, more interesting, more useful (his pragmatism) than the old ones</a:t>
            </a:r>
          </a:p>
          <a:p>
            <a:r>
              <a:rPr lang="en-US" dirty="0" smtClean="0"/>
              <a:t>Issue:</a:t>
            </a:r>
          </a:p>
          <a:p>
            <a:pPr lvl="1"/>
            <a:r>
              <a:rPr lang="en-US" dirty="0" smtClean="0"/>
              <a:t>= </a:t>
            </a:r>
            <a:r>
              <a:rPr lang="en-US" dirty="0"/>
              <a:t>development, progress in the history of philosophy (Hegel), </a:t>
            </a:r>
            <a:endParaRPr lang="en-US" dirty="0" smtClean="0"/>
          </a:p>
          <a:p>
            <a:pPr lvl="1"/>
            <a:r>
              <a:rPr lang="en-US" dirty="0" smtClean="0"/>
              <a:t>or </a:t>
            </a:r>
            <a:r>
              <a:rPr lang="en-US" dirty="0"/>
              <a:t>periodic “paradigm shifts” (Kuhn) that are not </a:t>
            </a:r>
            <a:r>
              <a:rPr lang="en-US" dirty="0" smtClean="0"/>
              <a:t>necessarily progressive</a:t>
            </a:r>
            <a:r>
              <a:rPr lang="en-US" dirty="0"/>
              <a:t>]?</a:t>
            </a:r>
          </a:p>
          <a:p>
            <a:endParaRPr lang="en-US" dirty="0"/>
          </a:p>
        </p:txBody>
      </p:sp>
    </p:spTree>
    <p:extLst>
      <p:ext uri="{BB962C8B-B14F-4D97-AF65-F5344CB8AC3E}">
        <p14:creationId xmlns:p14="http://schemas.microsoft.com/office/powerpoint/2010/main" val="169060899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Lovers of truth versus free spirits</a:t>
            </a:r>
            <a:endParaRPr lang="en-US" dirty="0"/>
          </a:p>
        </p:txBody>
      </p:sp>
      <p:sp>
        <p:nvSpPr>
          <p:cNvPr id="3" name="Content Placeholder 2"/>
          <p:cNvSpPr>
            <a:spLocks noGrp="1"/>
          </p:cNvSpPr>
          <p:nvPr>
            <p:ph idx="1"/>
          </p:nvPr>
        </p:nvSpPr>
        <p:spPr/>
        <p:txBody>
          <a:bodyPr/>
          <a:lstStyle/>
          <a:p>
            <a:r>
              <a:rPr lang="en-US" dirty="0" smtClean="0"/>
              <a:t>The analytic/conversational description avoids the previous divisions:</a:t>
            </a:r>
          </a:p>
          <a:p>
            <a:pPr lvl="1"/>
            <a:r>
              <a:rPr lang="en-US" dirty="0" smtClean="0"/>
              <a:t>For </a:t>
            </a:r>
            <a:r>
              <a:rPr lang="en-US" dirty="0" err="1" smtClean="0"/>
              <a:t>analyticals</a:t>
            </a:r>
            <a:r>
              <a:rPr lang="en-US" dirty="0" smtClean="0"/>
              <a:t>: between </a:t>
            </a:r>
          </a:p>
          <a:p>
            <a:pPr lvl="2"/>
            <a:r>
              <a:rPr lang="en-US" dirty="0" smtClean="0"/>
              <a:t>those who love truth and reason carefully worked out and </a:t>
            </a:r>
            <a:r>
              <a:rPr lang="en-US" dirty="0" smtClean="0"/>
              <a:t>argued (themselves)</a:t>
            </a:r>
            <a:endParaRPr lang="en-US" dirty="0" smtClean="0"/>
          </a:p>
          <a:p>
            <a:pPr lvl="2"/>
            <a:r>
              <a:rPr lang="en-US" dirty="0" smtClean="0"/>
              <a:t>and those who prefer dramatic effects and rhetorical </a:t>
            </a:r>
            <a:r>
              <a:rPr lang="en-US" dirty="0" smtClean="0"/>
              <a:t>triumphs (those Continental philosophers)</a:t>
            </a:r>
            <a:endParaRPr lang="en-US" dirty="0" smtClean="0"/>
          </a:p>
          <a:p>
            <a:pPr lvl="1"/>
            <a:r>
              <a:rPr lang="en-US" dirty="0" smtClean="0"/>
              <a:t>For </a:t>
            </a:r>
            <a:r>
              <a:rPr lang="en-US" dirty="0" err="1" smtClean="0"/>
              <a:t>conversationals</a:t>
            </a:r>
            <a:r>
              <a:rPr lang="en-US" dirty="0" smtClean="0"/>
              <a:t>: between</a:t>
            </a:r>
          </a:p>
          <a:p>
            <a:pPr lvl="2"/>
            <a:r>
              <a:rPr lang="en-US" dirty="0" smtClean="0"/>
              <a:t>Free spirits (themselves)</a:t>
            </a:r>
          </a:p>
          <a:p>
            <a:pPr lvl="2"/>
            <a:r>
              <a:rPr lang="en-US" dirty="0" smtClean="0"/>
              <a:t>And unimaginative clods (those analytical philosophers)</a:t>
            </a:r>
          </a:p>
          <a:p>
            <a:pPr lvl="1"/>
            <a:endParaRPr lang="en-US" dirty="0"/>
          </a:p>
        </p:txBody>
      </p:sp>
    </p:spTree>
    <p:extLst>
      <p:ext uri="{BB962C8B-B14F-4D97-AF65-F5344CB8AC3E}">
        <p14:creationId xmlns:p14="http://schemas.microsoft.com/office/powerpoint/2010/main" val="400642760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Plato’s idea: philosophy can be like math</a:t>
            </a:r>
            <a:endParaRPr lang="en-US" dirty="0"/>
          </a:p>
        </p:txBody>
      </p:sp>
      <p:sp>
        <p:nvSpPr>
          <p:cNvPr id="3" name="Content Placeholder 2"/>
          <p:cNvSpPr>
            <a:spLocks noGrp="1"/>
          </p:cNvSpPr>
          <p:nvPr>
            <p:ph idx="1"/>
          </p:nvPr>
        </p:nvSpPr>
        <p:spPr/>
        <p:txBody>
          <a:bodyPr>
            <a:normAutofit lnSpcReduction="10000"/>
          </a:bodyPr>
          <a:lstStyle/>
          <a:p>
            <a:r>
              <a:rPr lang="en-US" dirty="0" smtClean="0"/>
              <a:t>It is a split between different ways of thinking about the human situation</a:t>
            </a:r>
          </a:p>
          <a:p>
            <a:pPr lvl="1"/>
            <a:r>
              <a:rPr lang="en-US" dirty="0"/>
              <a:t>a</a:t>
            </a:r>
            <a:r>
              <a:rPr lang="en-US" dirty="0" smtClean="0"/>
              <a:t>s deep as that between religious and secular outlooks</a:t>
            </a:r>
          </a:p>
          <a:p>
            <a:r>
              <a:rPr lang="en-US" dirty="0" smtClean="0"/>
              <a:t>The split began when Hegel challenged Kant’s version of Plato’s idea</a:t>
            </a:r>
          </a:p>
          <a:p>
            <a:pPr lvl="1"/>
            <a:r>
              <a:rPr lang="en-US" dirty="0"/>
              <a:t>t</a:t>
            </a:r>
            <a:r>
              <a:rPr lang="en-US" dirty="0" smtClean="0"/>
              <a:t>hat philosophy could be like mathematics</a:t>
            </a:r>
          </a:p>
          <a:p>
            <a:pPr lvl="1"/>
            <a:r>
              <a:rPr lang="en-US" dirty="0"/>
              <a:t>o</a:t>
            </a:r>
            <a:r>
              <a:rPr lang="en-US" dirty="0" smtClean="0"/>
              <a:t>ffering conclusive demonstrations of truths about structural features of human life</a:t>
            </a:r>
          </a:p>
          <a:p>
            <a:r>
              <a:rPr lang="en-US" dirty="0" smtClean="0"/>
              <a:t>Instead of summaries of how humans have been living their lives so far</a:t>
            </a:r>
            <a:endParaRPr lang="en-US" dirty="0"/>
          </a:p>
        </p:txBody>
      </p:sp>
    </p:spTree>
    <p:extLst>
      <p:ext uri="{BB962C8B-B14F-4D97-AF65-F5344CB8AC3E}">
        <p14:creationId xmlns:p14="http://schemas.microsoft.com/office/powerpoint/2010/main" val="220519389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Cutting reality at its joints</a:t>
            </a:r>
            <a:endParaRPr lang="en-US" dirty="0"/>
          </a:p>
        </p:txBody>
      </p:sp>
      <p:sp>
        <p:nvSpPr>
          <p:cNvPr id="3" name="Content Placeholder 2"/>
          <p:cNvSpPr>
            <a:spLocks noGrp="1"/>
          </p:cNvSpPr>
          <p:nvPr>
            <p:ph idx="1"/>
          </p:nvPr>
        </p:nvSpPr>
        <p:spPr/>
        <p:txBody>
          <a:bodyPr>
            <a:normAutofit lnSpcReduction="10000"/>
          </a:bodyPr>
          <a:lstStyle/>
          <a:p>
            <a:r>
              <a:rPr lang="en-US" dirty="0" smtClean="0"/>
              <a:t>For </a:t>
            </a:r>
            <a:r>
              <a:rPr lang="en-US" dirty="0" err="1" smtClean="0"/>
              <a:t>analyticals</a:t>
            </a:r>
            <a:r>
              <a:rPr lang="en-US" dirty="0" smtClean="0"/>
              <a:t>, Plato was right </a:t>
            </a:r>
          </a:p>
          <a:p>
            <a:pPr lvl="1"/>
            <a:r>
              <a:rPr lang="en-US" dirty="0" smtClean="0"/>
              <a:t>to postulate a permanent ahistorical matrix for thought</a:t>
            </a:r>
          </a:p>
          <a:p>
            <a:pPr lvl="1"/>
            <a:r>
              <a:rPr lang="en-US" dirty="0"/>
              <a:t>t</a:t>
            </a:r>
            <a:r>
              <a:rPr lang="en-US" dirty="0" smtClean="0"/>
              <a:t>o carve nature at its joints </a:t>
            </a:r>
          </a:p>
          <a:p>
            <a:pPr lvl="1"/>
            <a:r>
              <a:rPr lang="en-US" dirty="0" smtClean="0"/>
              <a:t>with its distinctions between</a:t>
            </a:r>
          </a:p>
          <a:p>
            <a:pPr lvl="2"/>
            <a:r>
              <a:rPr lang="en-US" dirty="0" smtClean="0"/>
              <a:t>Knowledge and opinion</a:t>
            </a:r>
          </a:p>
          <a:p>
            <a:pPr lvl="2"/>
            <a:r>
              <a:rPr lang="en-US" dirty="0" smtClean="0"/>
              <a:t>Reality and appearance</a:t>
            </a:r>
          </a:p>
          <a:p>
            <a:pPr lvl="2"/>
            <a:r>
              <a:rPr lang="en-US" dirty="0" smtClean="0"/>
              <a:t>Reason and passion</a:t>
            </a:r>
          </a:p>
          <a:p>
            <a:pPr lvl="2"/>
            <a:r>
              <a:rPr lang="en-US" dirty="0" smtClean="0"/>
              <a:t>Logic and rhetoric</a:t>
            </a:r>
          </a:p>
          <a:p>
            <a:r>
              <a:rPr lang="en-US" dirty="0"/>
              <a:t>real universals "cut nature at its joints" (</a:t>
            </a:r>
            <a:r>
              <a:rPr lang="en-US" i="1" dirty="0"/>
              <a:t>Phaedrus</a:t>
            </a:r>
            <a:r>
              <a:rPr lang="en-US" dirty="0"/>
              <a:t> 265d-266a). </a:t>
            </a:r>
            <a:endParaRPr lang="en-US" dirty="0" smtClean="0"/>
          </a:p>
        </p:txBody>
      </p:sp>
    </p:spTree>
    <p:extLst>
      <p:ext uri="{BB962C8B-B14F-4D97-AF65-F5344CB8AC3E}">
        <p14:creationId xmlns:p14="http://schemas.microsoft.com/office/powerpoint/2010/main" val="259493988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Synthesis</a:t>
            </a:r>
            <a:endParaRPr lang="en-US" dirty="0"/>
          </a:p>
        </p:txBody>
      </p:sp>
      <p:sp>
        <p:nvSpPr>
          <p:cNvPr id="3" name="Content Placeholder 2"/>
          <p:cNvSpPr>
            <a:spLocks noGrp="1"/>
          </p:cNvSpPr>
          <p:nvPr>
            <p:ph idx="1"/>
          </p:nvPr>
        </p:nvSpPr>
        <p:spPr/>
        <p:txBody>
          <a:bodyPr>
            <a:normAutofit/>
          </a:bodyPr>
          <a:lstStyle/>
          <a:p>
            <a:r>
              <a:rPr lang="en-US" b="1" dirty="0" smtClean="0"/>
              <a:t>Socrates </a:t>
            </a:r>
          </a:p>
          <a:p>
            <a:r>
              <a:rPr lang="en-US" dirty="0" smtClean="0"/>
              <a:t>In </a:t>
            </a:r>
            <a:r>
              <a:rPr lang="en-US" dirty="0"/>
              <a:t>these chance utterances were involved two principles, the essence of which it would be gratifying to learn, if art could teach it</a:t>
            </a:r>
            <a:r>
              <a:rPr lang="en-US" dirty="0" smtClean="0"/>
              <a:t>.</a:t>
            </a:r>
          </a:p>
          <a:p>
            <a:r>
              <a:rPr lang="en-US" b="1" dirty="0"/>
              <a:t>Phaedrus</a:t>
            </a:r>
            <a:r>
              <a:rPr lang="en-US" dirty="0"/>
              <a:t/>
            </a:r>
            <a:br>
              <a:rPr lang="en-US" dirty="0"/>
            </a:br>
            <a:r>
              <a:rPr lang="en-US" dirty="0"/>
              <a:t>What principles?</a:t>
            </a:r>
          </a:p>
          <a:p>
            <a:endParaRPr lang="en-US" dirty="0"/>
          </a:p>
        </p:txBody>
      </p:sp>
    </p:spTree>
    <p:extLst>
      <p:ext uri="{BB962C8B-B14F-4D97-AF65-F5344CB8AC3E}">
        <p14:creationId xmlns:p14="http://schemas.microsoft.com/office/powerpoint/2010/main" val="299888138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a:t>Socrates</a:t>
            </a:r>
            <a:r>
              <a:rPr lang="en-US" dirty="0"/>
              <a:t/>
            </a:r>
            <a:br>
              <a:rPr lang="en-US" dirty="0"/>
            </a:br>
            <a:r>
              <a:rPr lang="en-US" dirty="0"/>
              <a:t>That of perceiving and bringing together in one idea the scattered particulars, </a:t>
            </a:r>
            <a:endParaRPr lang="en-US" dirty="0" smtClean="0"/>
          </a:p>
          <a:p>
            <a:r>
              <a:rPr lang="en-US" dirty="0" smtClean="0"/>
              <a:t>that </a:t>
            </a:r>
            <a:r>
              <a:rPr lang="en-US" dirty="0"/>
              <a:t>one may make clear by definition the particular thing which he wishes to explain; </a:t>
            </a:r>
            <a:endParaRPr lang="en-US" dirty="0" smtClean="0"/>
          </a:p>
          <a:p>
            <a:r>
              <a:rPr lang="en-US" dirty="0" smtClean="0"/>
              <a:t>just </a:t>
            </a:r>
            <a:r>
              <a:rPr lang="en-US" dirty="0"/>
              <a:t>as now, in speaking of Love, we said what he is and defined it, whether well or ill. </a:t>
            </a:r>
            <a:endParaRPr lang="en-US" dirty="0" smtClean="0"/>
          </a:p>
          <a:p>
            <a:r>
              <a:rPr lang="en-US" dirty="0" smtClean="0"/>
              <a:t>Certainly </a:t>
            </a:r>
            <a:r>
              <a:rPr lang="en-US" dirty="0"/>
              <a:t>by this means the discourse acquired clearness and consistency.</a:t>
            </a:r>
          </a:p>
          <a:p>
            <a:endParaRPr lang="en-US" dirty="0"/>
          </a:p>
        </p:txBody>
      </p:sp>
    </p:spTree>
    <p:extLst>
      <p:ext uri="{BB962C8B-B14F-4D97-AF65-F5344CB8AC3E}">
        <p14:creationId xmlns:p14="http://schemas.microsoft.com/office/powerpoint/2010/main" val="4245392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worry about this split?</a:t>
            </a:r>
            <a:endParaRPr lang="en-US" dirty="0"/>
          </a:p>
        </p:txBody>
      </p:sp>
      <p:sp>
        <p:nvSpPr>
          <p:cNvPr id="3" name="Content Placeholder 2"/>
          <p:cNvSpPr>
            <a:spLocks noGrp="1"/>
          </p:cNvSpPr>
          <p:nvPr>
            <p:ph idx="1"/>
          </p:nvPr>
        </p:nvSpPr>
        <p:spPr/>
        <p:txBody>
          <a:bodyPr/>
          <a:lstStyle/>
          <a:p>
            <a:r>
              <a:rPr lang="en-US" dirty="0" smtClean="0"/>
              <a:t>It has always been the case</a:t>
            </a:r>
          </a:p>
          <a:p>
            <a:pPr lvl="1"/>
            <a:r>
              <a:rPr lang="en-US" dirty="0" smtClean="0"/>
              <a:t>In the 1930s Germans did not study the French </a:t>
            </a:r>
            <a:r>
              <a:rPr lang="en-US" dirty="0" err="1" smtClean="0"/>
              <a:t>Brunschvicg</a:t>
            </a:r>
            <a:endParaRPr lang="en-US" dirty="0" smtClean="0"/>
          </a:p>
          <a:p>
            <a:pPr lvl="1"/>
            <a:r>
              <a:rPr lang="en-US" dirty="0" smtClean="0"/>
              <a:t>In Italy everyone knew Croce’s book on Hegel, but not Dewey</a:t>
            </a:r>
          </a:p>
          <a:p>
            <a:pPr lvl="1"/>
            <a:r>
              <a:rPr lang="en-US" dirty="0" smtClean="0"/>
              <a:t>In the US … neither of these were important</a:t>
            </a:r>
          </a:p>
          <a:p>
            <a:pPr lvl="2"/>
            <a:r>
              <a:rPr lang="en-US" dirty="0" smtClean="0"/>
              <a:t>Students at Harvard read different books than students at Columbia</a:t>
            </a:r>
          </a:p>
          <a:p>
            <a:r>
              <a:rPr lang="en-US" dirty="0" smtClean="0"/>
              <a:t>The same is true of the study of literature</a:t>
            </a:r>
          </a:p>
          <a:p>
            <a:pPr lvl="1"/>
            <a:r>
              <a:rPr lang="en-US" dirty="0" smtClean="0"/>
              <a:t>National literatures predominate</a:t>
            </a:r>
          </a:p>
          <a:p>
            <a:pPr lvl="1"/>
            <a:r>
              <a:rPr lang="en-US" dirty="0" smtClean="0"/>
              <a:t>If you are in an Anglophone country you are not expected to know French literature</a:t>
            </a:r>
            <a:endParaRPr lang="en-US" dirty="0"/>
          </a:p>
        </p:txBody>
      </p:sp>
    </p:spTree>
    <p:extLst>
      <p:ext uri="{BB962C8B-B14F-4D97-AF65-F5344CB8AC3E}">
        <p14:creationId xmlns:p14="http://schemas.microsoft.com/office/powerpoint/2010/main" val="141507329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Analysis</a:t>
            </a:r>
            <a:endParaRPr lang="en-US" dirty="0"/>
          </a:p>
        </p:txBody>
      </p:sp>
      <p:sp>
        <p:nvSpPr>
          <p:cNvPr id="3" name="Content Placeholder 2"/>
          <p:cNvSpPr>
            <a:spLocks noGrp="1"/>
          </p:cNvSpPr>
          <p:nvPr>
            <p:ph idx="1"/>
          </p:nvPr>
        </p:nvSpPr>
        <p:spPr/>
        <p:txBody>
          <a:bodyPr/>
          <a:lstStyle/>
          <a:p>
            <a:r>
              <a:rPr lang="en-US" b="1" dirty="0"/>
              <a:t>Phaedrus</a:t>
            </a:r>
            <a:r>
              <a:rPr lang="en-US" dirty="0"/>
              <a:t/>
            </a:r>
            <a:br>
              <a:rPr lang="en-US" dirty="0"/>
            </a:br>
            <a:r>
              <a:rPr lang="en-US" dirty="0"/>
              <a:t>And what is the other principle, Socrates</a:t>
            </a:r>
            <a:r>
              <a:rPr lang="en-US" dirty="0" smtClean="0"/>
              <a:t>?</a:t>
            </a:r>
          </a:p>
          <a:p>
            <a:r>
              <a:rPr lang="en-US" b="1" dirty="0"/>
              <a:t>Socrates</a:t>
            </a:r>
            <a:r>
              <a:rPr lang="en-US" dirty="0"/>
              <a:t/>
            </a:r>
            <a:br>
              <a:rPr lang="en-US" dirty="0"/>
            </a:br>
            <a:r>
              <a:rPr lang="en-US" dirty="0"/>
              <a:t>That of dividing things again by classes, where the natural joints are, and not trying to break any part, after the manner of a bad carver. </a:t>
            </a:r>
          </a:p>
        </p:txBody>
      </p:sp>
    </p:spTree>
    <p:extLst>
      <p:ext uri="{BB962C8B-B14F-4D97-AF65-F5344CB8AC3E}">
        <p14:creationId xmlns:p14="http://schemas.microsoft.com/office/powerpoint/2010/main" val="99156650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Temporary expedients</a:t>
            </a:r>
            <a:endParaRPr lang="en-US" dirty="0"/>
          </a:p>
        </p:txBody>
      </p:sp>
      <p:sp>
        <p:nvSpPr>
          <p:cNvPr id="3" name="Content Placeholder 2"/>
          <p:cNvSpPr>
            <a:spLocks noGrp="1"/>
          </p:cNvSpPr>
          <p:nvPr>
            <p:ph idx="1"/>
          </p:nvPr>
        </p:nvSpPr>
        <p:spPr/>
        <p:txBody>
          <a:bodyPr>
            <a:normAutofit lnSpcReduction="10000"/>
          </a:bodyPr>
          <a:lstStyle/>
          <a:p>
            <a:r>
              <a:rPr lang="en-US" dirty="0" smtClean="0"/>
              <a:t>Other such distinctions:</a:t>
            </a:r>
          </a:p>
          <a:p>
            <a:pPr lvl="1"/>
            <a:r>
              <a:rPr lang="en-US" dirty="0" smtClean="0"/>
              <a:t>Mind-body</a:t>
            </a:r>
          </a:p>
          <a:p>
            <a:pPr lvl="1"/>
            <a:r>
              <a:rPr lang="en-US" dirty="0" smtClean="0"/>
              <a:t>Subjective-objective</a:t>
            </a:r>
          </a:p>
          <a:p>
            <a:pPr lvl="1"/>
            <a:r>
              <a:rPr lang="en-US" dirty="0" smtClean="0"/>
              <a:t>Transcendental-empirical</a:t>
            </a:r>
          </a:p>
          <a:p>
            <a:pPr lvl="1"/>
            <a:r>
              <a:rPr lang="en-US" dirty="0" smtClean="0"/>
              <a:t>Realist-antirealist</a:t>
            </a:r>
          </a:p>
          <a:p>
            <a:pPr lvl="1"/>
            <a:r>
              <a:rPr lang="en-US" dirty="0" err="1" smtClean="0"/>
              <a:t>Representationalist-inferentialist</a:t>
            </a:r>
            <a:endParaRPr lang="en-US" dirty="0" smtClean="0"/>
          </a:p>
          <a:p>
            <a:pPr lvl="1"/>
            <a:r>
              <a:rPr lang="en-US" dirty="0" smtClean="0"/>
              <a:t>Kantian-Hegelian</a:t>
            </a:r>
          </a:p>
          <a:p>
            <a:pPr lvl="1"/>
            <a:r>
              <a:rPr lang="en-US" dirty="0" smtClean="0"/>
              <a:t>Analytical-conversationalist</a:t>
            </a:r>
          </a:p>
          <a:p>
            <a:r>
              <a:rPr lang="en-US" dirty="0" smtClean="0"/>
              <a:t>For </a:t>
            </a:r>
            <a:r>
              <a:rPr lang="en-US" i="1" dirty="0" smtClean="0"/>
              <a:t>conversationalist neo-Hegelians </a:t>
            </a:r>
            <a:r>
              <a:rPr lang="en-US" dirty="0" smtClean="0"/>
              <a:t>these distinctions are temporary expedients that will someday become obsolete </a:t>
            </a:r>
            <a:endParaRPr lang="en-US" dirty="0"/>
          </a:p>
        </p:txBody>
      </p:sp>
    </p:spTree>
    <p:extLst>
      <p:ext uri="{BB962C8B-B14F-4D97-AF65-F5344CB8AC3E}">
        <p14:creationId xmlns:p14="http://schemas.microsoft.com/office/powerpoint/2010/main" val="76369570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thing is what it is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Hegelians think progress is made </a:t>
            </a:r>
          </a:p>
          <a:p>
            <a:pPr lvl="1"/>
            <a:r>
              <a:rPr lang="en-US" dirty="0"/>
              <a:t>b</a:t>
            </a:r>
            <a:r>
              <a:rPr lang="en-US" dirty="0" smtClean="0"/>
              <a:t>y blurring old distinctions</a:t>
            </a:r>
          </a:p>
          <a:p>
            <a:pPr lvl="1"/>
            <a:r>
              <a:rPr lang="en-US" dirty="0" smtClean="0"/>
              <a:t>This is systematically done in </a:t>
            </a:r>
            <a:r>
              <a:rPr lang="en-US" i="1" dirty="0" smtClean="0"/>
              <a:t>The Phenomenology of Spirit</a:t>
            </a:r>
          </a:p>
          <a:p>
            <a:r>
              <a:rPr lang="en-US" dirty="0" smtClean="0"/>
              <a:t>Neo-Kantians (</a:t>
            </a:r>
            <a:r>
              <a:rPr lang="en-US" dirty="0" err="1" smtClean="0"/>
              <a:t>analyticals</a:t>
            </a:r>
            <a:r>
              <a:rPr lang="en-US" dirty="0" smtClean="0"/>
              <a:t>) approve Bishop Butler’s maxim</a:t>
            </a:r>
          </a:p>
          <a:p>
            <a:pPr lvl="1"/>
            <a:r>
              <a:rPr lang="en-US" dirty="0" smtClean="0"/>
              <a:t>“a thing is what it is and no other thing” </a:t>
            </a:r>
            <a:r>
              <a:rPr lang="en-US" dirty="0"/>
              <a:t>[</a:t>
            </a:r>
            <a:r>
              <a:rPr lang="en-US" dirty="0" smtClean="0"/>
              <a:t>logical principle of identity]</a:t>
            </a:r>
          </a:p>
          <a:p>
            <a:pPr lvl="1"/>
            <a:r>
              <a:rPr lang="en-US" dirty="0" smtClean="0"/>
              <a:t>[Directed against British neo-Hegelians, who say that things are what they are only in relation to other things, to the totality of things, and not by themselves]</a:t>
            </a:r>
          </a:p>
          <a:p>
            <a:r>
              <a:rPr lang="en-US" dirty="0" smtClean="0"/>
              <a:t>Neo-Hegelian </a:t>
            </a:r>
            <a:r>
              <a:rPr lang="en-US" dirty="0"/>
              <a:t>(</a:t>
            </a:r>
            <a:r>
              <a:rPr lang="en-US" dirty="0" smtClean="0"/>
              <a:t>conversationalist) </a:t>
            </a:r>
            <a:r>
              <a:rPr lang="en-US" dirty="0" err="1" smtClean="0"/>
              <a:t>relationalism</a:t>
            </a:r>
            <a:r>
              <a:rPr lang="en-US" dirty="0" smtClean="0"/>
              <a:t> [not relativism] or holism: </a:t>
            </a:r>
          </a:p>
          <a:p>
            <a:pPr lvl="1"/>
            <a:r>
              <a:rPr lang="en-US" dirty="0"/>
              <a:t>A</a:t>
            </a:r>
            <a:r>
              <a:rPr lang="en-US" dirty="0" smtClean="0"/>
              <a:t> thing is what it is by virtue of its relation to everything else</a:t>
            </a:r>
          </a:p>
          <a:p>
            <a:pPr lvl="2"/>
            <a:r>
              <a:rPr lang="en-US" dirty="0" smtClean="0"/>
              <a:t>Just as a word has its use by virtue of the uses of all other words of the language</a:t>
            </a:r>
          </a:p>
          <a:p>
            <a:pPr lvl="1"/>
            <a:r>
              <a:rPr lang="en-US" dirty="0" smtClean="0"/>
              <a:t>And all such relations are in constant flux</a:t>
            </a:r>
            <a:endParaRPr lang="en-US" dirty="0"/>
          </a:p>
        </p:txBody>
      </p:sp>
    </p:spTree>
    <p:extLst>
      <p:ext uri="{BB962C8B-B14F-4D97-AF65-F5344CB8AC3E}">
        <p14:creationId xmlns:p14="http://schemas.microsoft.com/office/powerpoint/2010/main" val="233281882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Those who distrust holism</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Most who describe themselves as working within the analytic tradition </a:t>
            </a:r>
          </a:p>
          <a:p>
            <a:pPr lvl="1"/>
            <a:r>
              <a:rPr lang="en-US" dirty="0"/>
              <a:t>d</a:t>
            </a:r>
            <a:r>
              <a:rPr lang="en-US" dirty="0" smtClean="0"/>
              <a:t>eeply distrust holism</a:t>
            </a:r>
          </a:p>
          <a:p>
            <a:pPr lvl="1"/>
            <a:r>
              <a:rPr lang="en-US" dirty="0"/>
              <a:t>t</a:t>
            </a:r>
            <a:r>
              <a:rPr lang="en-US" dirty="0" smtClean="0"/>
              <a:t>hough some, like </a:t>
            </a:r>
            <a:r>
              <a:rPr lang="en-US" dirty="0" err="1" smtClean="0"/>
              <a:t>Brandom</a:t>
            </a:r>
            <a:r>
              <a:rPr lang="en-US" dirty="0" smtClean="0"/>
              <a:t>, support this approach</a:t>
            </a:r>
          </a:p>
          <a:p>
            <a:r>
              <a:rPr lang="en-US" dirty="0" smtClean="0"/>
              <a:t>But also German philosophers who publish in pro-analytical journals</a:t>
            </a:r>
          </a:p>
          <a:p>
            <a:pPr lvl="1"/>
            <a:r>
              <a:rPr lang="en-US" dirty="0" smtClean="0"/>
              <a:t>They see the conversational approach as pointing away from a scientific philosophy</a:t>
            </a:r>
          </a:p>
          <a:p>
            <a:pPr lvl="1"/>
            <a:r>
              <a:rPr lang="en-US" dirty="0" smtClean="0"/>
              <a:t>They see philosophical professionalism as requiring </a:t>
            </a:r>
          </a:p>
          <a:p>
            <a:pPr lvl="2"/>
            <a:r>
              <a:rPr lang="en-US" dirty="0" smtClean="0"/>
              <a:t>some form of atomism</a:t>
            </a:r>
          </a:p>
          <a:p>
            <a:pPr lvl="2"/>
            <a:r>
              <a:rPr lang="en-US" dirty="0"/>
              <a:t>s</a:t>
            </a:r>
            <a:r>
              <a:rPr lang="en-US" dirty="0" smtClean="0"/>
              <a:t>ome method and subject-matter that supports cutting things at the joints</a:t>
            </a:r>
            <a:endParaRPr lang="en-US" dirty="0"/>
          </a:p>
        </p:txBody>
      </p:sp>
    </p:spTree>
    <p:extLst>
      <p:ext uri="{BB962C8B-B14F-4D97-AF65-F5344CB8AC3E}">
        <p14:creationId xmlns:p14="http://schemas.microsoft.com/office/powerpoint/2010/main" val="143817790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Continentals who want to get it right</a:t>
            </a:r>
            <a:endParaRPr lang="en-US" dirty="0"/>
          </a:p>
        </p:txBody>
      </p:sp>
      <p:sp>
        <p:nvSpPr>
          <p:cNvPr id="3" name="Content Placeholder 2"/>
          <p:cNvSpPr>
            <a:spLocks noGrp="1"/>
          </p:cNvSpPr>
          <p:nvPr>
            <p:ph idx="1"/>
          </p:nvPr>
        </p:nvSpPr>
        <p:spPr/>
        <p:txBody>
          <a:bodyPr/>
          <a:lstStyle/>
          <a:p>
            <a:r>
              <a:rPr lang="en-US" dirty="0" smtClean="0"/>
              <a:t>But there are those who do not identify with analytical philosophy who also want to get things right</a:t>
            </a:r>
          </a:p>
          <a:p>
            <a:pPr lvl="1"/>
            <a:r>
              <a:rPr lang="en-US" dirty="0" smtClean="0"/>
              <a:t>E.g., transcendental phenomenology of Husserl </a:t>
            </a:r>
            <a:r>
              <a:rPr lang="en-US" dirty="0" smtClean="0">
                <a:sym typeface="Wingdings" panose="05000000000000000000" pitchFamily="2" charset="2"/>
              </a:rPr>
              <a:t> path of science for philosophy</a:t>
            </a:r>
          </a:p>
          <a:p>
            <a:pPr lvl="1"/>
            <a:r>
              <a:rPr lang="en-US" dirty="0" err="1" smtClean="0">
                <a:sym typeface="Wingdings" panose="05000000000000000000" pitchFamily="2" charset="2"/>
              </a:rPr>
              <a:t>Heideggerians</a:t>
            </a:r>
            <a:r>
              <a:rPr lang="en-US" dirty="0" smtClean="0">
                <a:sym typeface="Wingdings" panose="05000000000000000000" pitchFamily="2" charset="2"/>
              </a:rPr>
              <a:t> who see “the ontological difference” as right</a:t>
            </a:r>
          </a:p>
          <a:p>
            <a:pPr lvl="1"/>
            <a:r>
              <a:rPr lang="en-US" dirty="0" smtClean="0">
                <a:sym typeface="Wingdings" panose="05000000000000000000" pitchFamily="2" charset="2"/>
              </a:rPr>
              <a:t>Derrida’s “</a:t>
            </a:r>
            <a:r>
              <a:rPr lang="en-US" i="1" dirty="0" err="1"/>
              <a:t>différance</a:t>
            </a:r>
            <a:r>
              <a:rPr lang="en-US" dirty="0" smtClean="0">
                <a:sym typeface="Wingdings" panose="05000000000000000000" pitchFamily="2" charset="2"/>
              </a:rPr>
              <a:t>” gets things right</a:t>
            </a:r>
          </a:p>
          <a:p>
            <a:r>
              <a:rPr lang="en-US" dirty="0" smtClean="0">
                <a:sym typeface="Wingdings" panose="05000000000000000000" pitchFamily="2" charset="2"/>
              </a:rPr>
              <a:t>i.e., an over-arching ahistorical framework of human existence</a:t>
            </a:r>
          </a:p>
          <a:p>
            <a:pPr lvl="1"/>
            <a:r>
              <a:rPr lang="en-US" dirty="0" smtClean="0">
                <a:sym typeface="Wingdings" panose="05000000000000000000" pitchFamily="2" charset="2"/>
              </a:rPr>
              <a:t>The Anglophones have just been looking for it in the wrong places</a:t>
            </a:r>
            <a:endParaRPr lang="en-US" dirty="0"/>
          </a:p>
        </p:txBody>
      </p:sp>
    </p:spTree>
    <p:extLst>
      <p:ext uri="{BB962C8B-B14F-4D97-AF65-F5344CB8AC3E}">
        <p14:creationId xmlns:p14="http://schemas.microsoft.com/office/powerpoint/2010/main" val="68705905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Imaginative neologisms</a:t>
            </a:r>
            <a:endParaRPr lang="en-US" dirty="0"/>
          </a:p>
        </p:txBody>
      </p:sp>
      <p:sp>
        <p:nvSpPr>
          <p:cNvPr id="3" name="Content Placeholder 2"/>
          <p:cNvSpPr>
            <a:spLocks noGrp="1"/>
          </p:cNvSpPr>
          <p:nvPr>
            <p:ph idx="1"/>
          </p:nvPr>
        </p:nvSpPr>
        <p:spPr/>
        <p:txBody>
          <a:bodyPr>
            <a:normAutofit lnSpcReduction="10000"/>
          </a:bodyPr>
          <a:lstStyle/>
          <a:p>
            <a:r>
              <a:rPr lang="en-US" dirty="0" smtClean="0"/>
              <a:t>We neo-Hegelians prefer to describe Heidegger or Derrida</a:t>
            </a:r>
          </a:p>
          <a:p>
            <a:pPr lvl="1"/>
            <a:r>
              <a:rPr lang="en-US" dirty="0"/>
              <a:t>a</a:t>
            </a:r>
            <a:r>
              <a:rPr lang="en-US" dirty="0" smtClean="0"/>
              <a:t>s offering imaginative neologisms</a:t>
            </a:r>
          </a:p>
          <a:p>
            <a:pPr lvl="1"/>
            <a:r>
              <a:rPr lang="en-US" dirty="0"/>
              <a:t>t</a:t>
            </a:r>
            <a:r>
              <a:rPr lang="en-US" dirty="0" smtClean="0"/>
              <a:t>hat help us hold our time in thought</a:t>
            </a:r>
          </a:p>
          <a:p>
            <a:r>
              <a:rPr lang="en-US" dirty="0" smtClean="0"/>
              <a:t>We don’t worry about which academic department should take responsibility for</a:t>
            </a:r>
          </a:p>
          <a:p>
            <a:pPr lvl="1"/>
            <a:r>
              <a:rPr lang="en-US" dirty="0" smtClean="0"/>
              <a:t>Hegel</a:t>
            </a:r>
          </a:p>
          <a:p>
            <a:pPr lvl="1"/>
            <a:r>
              <a:rPr lang="en-US" dirty="0" smtClean="0"/>
              <a:t>Freud</a:t>
            </a:r>
          </a:p>
          <a:p>
            <a:pPr lvl="1"/>
            <a:r>
              <a:rPr lang="en-US" dirty="0" smtClean="0"/>
              <a:t>Heidegger</a:t>
            </a:r>
          </a:p>
          <a:p>
            <a:pPr lvl="1"/>
            <a:r>
              <a:rPr lang="en-US" dirty="0" smtClean="0"/>
              <a:t>Nietzsche</a:t>
            </a:r>
          </a:p>
          <a:p>
            <a:pPr lvl="1"/>
            <a:r>
              <a:rPr lang="en-US" dirty="0" smtClean="0"/>
              <a:t>Derrida</a:t>
            </a:r>
            <a:endParaRPr lang="en-US" dirty="0"/>
          </a:p>
        </p:txBody>
      </p:sp>
    </p:spTree>
    <p:extLst>
      <p:ext uri="{BB962C8B-B14F-4D97-AF65-F5344CB8AC3E}">
        <p14:creationId xmlns:p14="http://schemas.microsoft.com/office/powerpoint/2010/main" val="196884528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Looking for company in other departments</a:t>
            </a:r>
            <a:endParaRPr lang="en-US" dirty="0"/>
          </a:p>
        </p:txBody>
      </p:sp>
      <p:sp>
        <p:nvSpPr>
          <p:cNvPr id="3" name="Content Placeholder 2"/>
          <p:cNvSpPr>
            <a:spLocks noGrp="1"/>
          </p:cNvSpPr>
          <p:nvPr>
            <p:ph idx="1"/>
          </p:nvPr>
        </p:nvSpPr>
        <p:spPr/>
        <p:txBody>
          <a:bodyPr/>
          <a:lstStyle/>
          <a:p>
            <a:r>
              <a:rPr lang="en-US" dirty="0" smtClean="0"/>
              <a:t>We seek out the company of others who </a:t>
            </a:r>
            <a:r>
              <a:rPr lang="en-US" dirty="0"/>
              <a:t>often find </a:t>
            </a:r>
            <a:r>
              <a:rPr lang="en-US" dirty="0" smtClean="0"/>
              <a:t>these </a:t>
            </a:r>
            <a:r>
              <a:rPr lang="en-US" dirty="0"/>
              <a:t>thinkers to be of </a:t>
            </a:r>
            <a:r>
              <a:rPr lang="en-US" dirty="0" smtClean="0"/>
              <a:t>interest, including</a:t>
            </a:r>
            <a:endParaRPr lang="en-US" dirty="0"/>
          </a:p>
          <a:p>
            <a:pPr lvl="1"/>
            <a:r>
              <a:rPr lang="en-US" dirty="0" smtClean="0"/>
              <a:t>intellectual historians</a:t>
            </a:r>
          </a:p>
          <a:p>
            <a:pPr lvl="1"/>
            <a:r>
              <a:rPr lang="en-US" dirty="0"/>
              <a:t>a</a:t>
            </a:r>
            <a:r>
              <a:rPr lang="en-US" dirty="0" smtClean="0"/>
              <a:t>nd students of literature</a:t>
            </a:r>
          </a:p>
          <a:p>
            <a:r>
              <a:rPr lang="en-US" dirty="0" smtClean="0"/>
              <a:t>Not because humanities offers truth and natural sciences do not</a:t>
            </a:r>
          </a:p>
          <a:p>
            <a:pPr lvl="1"/>
            <a:r>
              <a:rPr lang="en-US" dirty="0"/>
              <a:t>b</a:t>
            </a:r>
            <a:r>
              <a:rPr lang="en-US" dirty="0" smtClean="0"/>
              <a:t>ut because the study of the history of philosophy</a:t>
            </a:r>
          </a:p>
          <a:p>
            <a:pPr lvl="1"/>
            <a:r>
              <a:rPr lang="en-US" dirty="0"/>
              <a:t>l</a:t>
            </a:r>
            <a:r>
              <a:rPr lang="en-US" dirty="0" smtClean="0"/>
              <a:t>eads to situating that history into a larger historical context</a:t>
            </a:r>
          </a:p>
        </p:txBody>
      </p:sp>
    </p:spTree>
    <p:extLst>
      <p:ext uri="{BB962C8B-B14F-4D97-AF65-F5344CB8AC3E}">
        <p14:creationId xmlns:p14="http://schemas.microsoft.com/office/powerpoint/2010/main" val="203340069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and natural science</a:t>
            </a:r>
            <a:endParaRPr lang="en-US" dirty="0"/>
          </a:p>
        </p:txBody>
      </p:sp>
      <p:sp>
        <p:nvSpPr>
          <p:cNvPr id="3" name="Content Placeholder 2"/>
          <p:cNvSpPr>
            <a:spLocks noGrp="1"/>
          </p:cNvSpPr>
          <p:nvPr>
            <p:ph idx="1"/>
          </p:nvPr>
        </p:nvSpPr>
        <p:spPr/>
        <p:txBody>
          <a:bodyPr/>
          <a:lstStyle/>
          <a:p>
            <a:r>
              <a:rPr lang="en-US" dirty="0" smtClean="0"/>
              <a:t>The history of algebraic topology or of molecular biology does not require such historical contextualization</a:t>
            </a:r>
          </a:p>
          <a:p>
            <a:pPr lvl="1"/>
            <a:r>
              <a:rPr lang="en-US" dirty="0"/>
              <a:t>u</a:t>
            </a:r>
            <a:r>
              <a:rPr lang="en-US" dirty="0" smtClean="0"/>
              <a:t>nlike the history of philosophy or the novel</a:t>
            </a:r>
          </a:p>
          <a:p>
            <a:r>
              <a:rPr lang="en-US" dirty="0" smtClean="0"/>
              <a:t>The neo-Kantians think one can be a well-trained philosopher</a:t>
            </a:r>
          </a:p>
          <a:p>
            <a:pPr lvl="1"/>
            <a:r>
              <a:rPr lang="en-US" dirty="0"/>
              <a:t>w</a:t>
            </a:r>
            <a:r>
              <a:rPr lang="en-US" dirty="0" smtClean="0"/>
              <a:t>ithout any particular knowledge of literary or political history</a:t>
            </a:r>
          </a:p>
          <a:p>
            <a:r>
              <a:rPr lang="en-US" dirty="0" smtClean="0"/>
              <a:t>But we neo-Hegelians disagree</a:t>
            </a:r>
          </a:p>
          <a:p>
            <a:pPr marL="457200" lvl="1" indent="0">
              <a:buNone/>
            </a:pPr>
            <a:endParaRPr lang="en-US" dirty="0"/>
          </a:p>
        </p:txBody>
      </p:sp>
    </p:spTree>
    <p:extLst>
      <p:ext uri="{BB962C8B-B14F-4D97-AF65-F5344CB8AC3E}">
        <p14:creationId xmlns:p14="http://schemas.microsoft.com/office/powerpoint/2010/main" val="331717322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thing in itself</a:t>
            </a:r>
            <a:endParaRPr lang="en-US" dirty="0"/>
          </a:p>
        </p:txBody>
      </p:sp>
      <p:sp>
        <p:nvSpPr>
          <p:cNvPr id="3" name="Content Placeholder 2"/>
          <p:cNvSpPr>
            <a:spLocks noGrp="1"/>
          </p:cNvSpPr>
          <p:nvPr>
            <p:ph idx="1"/>
          </p:nvPr>
        </p:nvSpPr>
        <p:spPr/>
        <p:txBody>
          <a:bodyPr/>
          <a:lstStyle/>
          <a:p>
            <a:r>
              <a:rPr lang="en-US" dirty="0" smtClean="0"/>
              <a:t>We do not think the value of a philosopher’s work lies </a:t>
            </a:r>
          </a:p>
          <a:p>
            <a:pPr lvl="1"/>
            <a:r>
              <a:rPr lang="en-US" dirty="0" smtClean="0"/>
              <a:t>in its relation to the thing itself</a:t>
            </a:r>
          </a:p>
          <a:p>
            <a:pPr lvl="1"/>
            <a:r>
              <a:rPr lang="en-US" dirty="0"/>
              <a:t>b</a:t>
            </a:r>
            <a:r>
              <a:rPr lang="en-US" dirty="0" smtClean="0"/>
              <a:t>ut rather in its relation to the work of other philosophers</a:t>
            </a:r>
          </a:p>
          <a:p>
            <a:r>
              <a:rPr lang="en-US" dirty="0" smtClean="0"/>
              <a:t>Just as the value of philosophy itself lies</a:t>
            </a:r>
          </a:p>
          <a:p>
            <a:pPr lvl="1"/>
            <a:r>
              <a:rPr lang="en-US" dirty="0"/>
              <a:t>n</a:t>
            </a:r>
            <a:r>
              <a:rPr lang="en-US" dirty="0" smtClean="0"/>
              <a:t>ot in its relation to a subject matter</a:t>
            </a:r>
          </a:p>
          <a:p>
            <a:pPr lvl="1"/>
            <a:r>
              <a:rPr lang="en-US" dirty="0" smtClean="0"/>
              <a:t>but in its relation to the conversation of humankind</a:t>
            </a:r>
            <a:endParaRPr lang="en-US" dirty="0"/>
          </a:p>
        </p:txBody>
      </p:sp>
    </p:spTree>
    <p:extLst>
      <p:ext uri="{BB962C8B-B14F-4D97-AF65-F5344CB8AC3E}">
        <p14:creationId xmlns:p14="http://schemas.microsoft.com/office/powerpoint/2010/main" val="269242240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Referentially opaque contexts in semantic theory</a:t>
            </a:r>
            <a:endParaRPr lang="en-US" dirty="0"/>
          </a:p>
        </p:txBody>
      </p:sp>
      <p:sp>
        <p:nvSpPr>
          <p:cNvPr id="3" name="Content Placeholder 2"/>
          <p:cNvSpPr>
            <a:spLocks noGrp="1"/>
          </p:cNvSpPr>
          <p:nvPr>
            <p:ph idx="1"/>
          </p:nvPr>
        </p:nvSpPr>
        <p:spPr/>
        <p:txBody>
          <a:bodyPr/>
          <a:lstStyle/>
          <a:p>
            <a:r>
              <a:rPr lang="en-US" dirty="0" smtClean="0"/>
              <a:t>Hence the value of this book</a:t>
            </a:r>
          </a:p>
          <a:p>
            <a:pPr lvl="1"/>
            <a:r>
              <a:rPr lang="en-US" dirty="0" smtClean="0"/>
              <a:t>Neo-Kantians want to get away from meta-philosophy</a:t>
            </a:r>
          </a:p>
          <a:p>
            <a:pPr lvl="2"/>
            <a:r>
              <a:rPr lang="en-US" dirty="0"/>
              <a:t>a</a:t>
            </a:r>
            <a:r>
              <a:rPr lang="en-US" dirty="0" smtClean="0"/>
              <a:t>nd “get down to </a:t>
            </a:r>
            <a:r>
              <a:rPr lang="en-US" i="1" dirty="0" smtClean="0"/>
              <a:t>doing</a:t>
            </a:r>
            <a:r>
              <a:rPr lang="en-US" dirty="0" smtClean="0"/>
              <a:t> some philosophy”</a:t>
            </a:r>
          </a:p>
          <a:p>
            <a:pPr lvl="1"/>
            <a:r>
              <a:rPr lang="en-US" dirty="0" smtClean="0"/>
              <a:t>But for us neo-Hegelians meta-philosophy is a respectable way of doing philosophy</a:t>
            </a:r>
          </a:p>
          <a:p>
            <a:pPr lvl="2"/>
            <a:r>
              <a:rPr lang="en-US" dirty="0"/>
              <a:t>a</a:t>
            </a:r>
            <a:r>
              <a:rPr lang="en-US" dirty="0" smtClean="0"/>
              <a:t>s good as, e.g. of an analytical issue, discussing how to give referentially opaque contexts their place in a semantic theory</a:t>
            </a:r>
          </a:p>
        </p:txBody>
      </p:sp>
    </p:spTree>
    <p:extLst>
      <p:ext uri="{BB962C8B-B14F-4D97-AF65-F5344CB8AC3E}">
        <p14:creationId xmlns:p14="http://schemas.microsoft.com/office/powerpoint/2010/main" val="2172884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Questioning presuppositions</a:t>
            </a:r>
            <a:endParaRPr lang="en-US" dirty="0"/>
          </a:p>
        </p:txBody>
      </p:sp>
      <p:sp>
        <p:nvSpPr>
          <p:cNvPr id="3" name="Content Placeholder 2"/>
          <p:cNvSpPr>
            <a:spLocks noGrp="1"/>
          </p:cNvSpPr>
          <p:nvPr>
            <p:ph idx="1"/>
          </p:nvPr>
        </p:nvSpPr>
        <p:spPr/>
        <p:txBody>
          <a:bodyPr>
            <a:normAutofit lnSpcReduction="10000"/>
          </a:bodyPr>
          <a:lstStyle/>
          <a:p>
            <a:r>
              <a:rPr lang="en-US" dirty="0" smtClean="0"/>
              <a:t>Philosophers are supposed to be constantly questioning their presuppositions</a:t>
            </a:r>
          </a:p>
          <a:p>
            <a:r>
              <a:rPr lang="en-US" dirty="0" smtClean="0"/>
              <a:t>But the truth is that </a:t>
            </a:r>
          </a:p>
          <a:p>
            <a:pPr lvl="1"/>
            <a:r>
              <a:rPr lang="en-US" dirty="0" smtClean="0"/>
              <a:t>if your teachers at Michigan say Derrida is a charlatan</a:t>
            </a:r>
          </a:p>
          <a:p>
            <a:pPr lvl="1"/>
            <a:r>
              <a:rPr lang="en-US" dirty="0"/>
              <a:t>o</a:t>
            </a:r>
            <a:r>
              <a:rPr lang="en-US" dirty="0" smtClean="0"/>
              <a:t>r if your teachers in </a:t>
            </a:r>
            <a:r>
              <a:rPr lang="en-US" dirty="0" err="1" smtClean="0"/>
              <a:t>Tuebingen</a:t>
            </a:r>
            <a:r>
              <a:rPr lang="en-US" dirty="0" smtClean="0"/>
              <a:t> regard formal semantics as a mystification and cog </a:t>
            </a:r>
            <a:r>
              <a:rPr lang="en-US" dirty="0" err="1" smtClean="0"/>
              <a:t>sci</a:t>
            </a:r>
            <a:r>
              <a:rPr lang="en-US" dirty="0" smtClean="0"/>
              <a:t> a boondoggle</a:t>
            </a:r>
          </a:p>
          <a:p>
            <a:r>
              <a:rPr lang="en-US" dirty="0"/>
              <a:t>t</a:t>
            </a:r>
            <a:r>
              <a:rPr lang="en-US" dirty="0" smtClean="0"/>
              <a:t>hese opinions are likely to stay with you for the rest of your life</a:t>
            </a:r>
          </a:p>
          <a:p>
            <a:pPr lvl="1"/>
            <a:r>
              <a:rPr lang="en-US" dirty="0" smtClean="0"/>
              <a:t>And so you will have a vague contempt for Continental </a:t>
            </a:r>
            <a:r>
              <a:rPr lang="en-US" dirty="0" err="1" smtClean="0"/>
              <a:t>phil</a:t>
            </a:r>
            <a:endParaRPr lang="en-US" dirty="0" smtClean="0"/>
          </a:p>
          <a:p>
            <a:pPr lvl="1"/>
            <a:r>
              <a:rPr lang="en-US" dirty="0"/>
              <a:t>o</a:t>
            </a:r>
            <a:r>
              <a:rPr lang="en-US" dirty="0" smtClean="0"/>
              <a:t>r sneer at analytical philosophy</a:t>
            </a:r>
            <a:endParaRPr lang="en-US" dirty="0"/>
          </a:p>
        </p:txBody>
      </p:sp>
    </p:spTree>
    <p:extLst>
      <p:ext uri="{BB962C8B-B14F-4D97-AF65-F5344CB8AC3E}">
        <p14:creationId xmlns:p14="http://schemas.microsoft.com/office/powerpoint/2010/main" val="367008126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Opaque contexts</a:t>
            </a:r>
            <a:endParaRPr lang="en-US" dirty="0"/>
          </a:p>
        </p:txBody>
      </p:sp>
      <p:sp>
        <p:nvSpPr>
          <p:cNvPr id="3" name="Content Placeholder 2"/>
          <p:cNvSpPr>
            <a:spLocks noGrp="1"/>
          </p:cNvSpPr>
          <p:nvPr>
            <p:ph idx="1"/>
          </p:nvPr>
        </p:nvSpPr>
        <p:spPr/>
        <p:txBody>
          <a:bodyPr>
            <a:normAutofit fontScale="85000" lnSpcReduction="20000"/>
          </a:bodyPr>
          <a:lstStyle/>
          <a:p>
            <a:r>
              <a:rPr lang="en-US" dirty="0"/>
              <a:t>"Mary believes that Cicero is a great orator" gives rise to an opaque context; although Cicero was also called 'Tully', we can't simply substitute 'Tully' for 'Cicero' in this context ("Mary believes that Tully is a great orator") and guarantee the same truth value, for Mary might not know that the names 'Tully' and 'Cicero' refer to one and the same thing. Of course, if Mary does believe that Cicero is a great orator, then there is a sense in which Mary believes that Tully is a great orator, even if she does not know that 'Tully' and 'Cicero' </a:t>
            </a:r>
            <a:r>
              <a:rPr lang="en-US" i="1" dirty="0" err="1"/>
              <a:t>corefer</a:t>
            </a:r>
            <a:r>
              <a:rPr lang="en-US" dirty="0"/>
              <a:t>. It is the sense forced on us by "direct reference" theories of proper names, i.e. those that maintain that the meaning of a proper name just is its referent</a:t>
            </a:r>
            <a:r>
              <a:rPr lang="en-US" dirty="0" smtClean="0"/>
              <a:t>.</a:t>
            </a:r>
          </a:p>
          <a:p>
            <a:pPr lvl="1"/>
            <a:r>
              <a:rPr lang="en-US" dirty="0">
                <a:hlinkClick r:id="rId2"/>
              </a:rPr>
              <a:t>https://</a:t>
            </a:r>
            <a:r>
              <a:rPr lang="en-US" dirty="0" smtClean="0">
                <a:hlinkClick r:id="rId2"/>
              </a:rPr>
              <a:t>en.wikipedia.org/wiki/Opaque_context</a:t>
            </a:r>
            <a:endParaRPr lang="en-US" dirty="0" smtClean="0"/>
          </a:p>
          <a:p>
            <a:r>
              <a:rPr lang="en-US" dirty="0" smtClean="0"/>
              <a:t>See Quine, </a:t>
            </a:r>
            <a:r>
              <a:rPr lang="en-US" i="1" dirty="0" smtClean="0"/>
              <a:t>From a Logical Point of View </a:t>
            </a:r>
          </a:p>
          <a:p>
            <a:pPr lvl="1"/>
            <a:r>
              <a:rPr lang="en-US" dirty="0" smtClean="0"/>
              <a:t>and Prado, Chapter 6)</a:t>
            </a:r>
            <a:endParaRPr lang="en-US" dirty="0"/>
          </a:p>
        </p:txBody>
      </p:sp>
    </p:spTree>
    <p:extLst>
      <p:ext uri="{BB962C8B-B14F-4D97-AF65-F5344CB8AC3E}">
        <p14:creationId xmlns:p14="http://schemas.microsoft.com/office/powerpoint/2010/main" val="177977337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does it matter?</a:t>
            </a:r>
            <a:endParaRPr lang="en-US" dirty="0"/>
          </a:p>
        </p:txBody>
      </p:sp>
      <p:sp>
        <p:nvSpPr>
          <p:cNvPr id="3" name="Content Placeholder 2"/>
          <p:cNvSpPr>
            <a:spLocks noGrp="1"/>
          </p:cNvSpPr>
          <p:nvPr>
            <p:ph idx="1"/>
          </p:nvPr>
        </p:nvSpPr>
        <p:spPr/>
        <p:txBody>
          <a:bodyPr>
            <a:normAutofit fontScale="92500"/>
          </a:bodyPr>
          <a:lstStyle/>
          <a:p>
            <a:r>
              <a:rPr lang="en-US" dirty="0"/>
              <a:t>Why does this latter issue </a:t>
            </a:r>
            <a:r>
              <a:rPr lang="en-US" i="1" dirty="0"/>
              <a:t>matter</a:t>
            </a:r>
            <a:r>
              <a:rPr lang="en-US" dirty="0"/>
              <a:t>?</a:t>
            </a:r>
          </a:p>
          <a:p>
            <a:pPr lvl="1"/>
            <a:r>
              <a:rPr lang="en-US" dirty="0">
                <a:sym typeface="Wingdings" panose="05000000000000000000" pitchFamily="2" charset="2"/>
              </a:rPr>
              <a:t> why the founders of analytic philosophy wanted what they wanted</a:t>
            </a:r>
            <a:endParaRPr lang="en-US" dirty="0"/>
          </a:p>
          <a:p>
            <a:r>
              <a:rPr lang="en-US" dirty="0" smtClean="0"/>
              <a:t>Neo-</a:t>
            </a:r>
            <a:r>
              <a:rPr lang="en-US" dirty="0"/>
              <a:t>K</a:t>
            </a:r>
            <a:r>
              <a:rPr lang="en-US" dirty="0" smtClean="0"/>
              <a:t>antians think just introducing this issue is a good start to doing good philosophy</a:t>
            </a:r>
          </a:p>
          <a:p>
            <a:r>
              <a:rPr lang="en-US" dirty="0" smtClean="0"/>
              <a:t>Neo-Hegelians think that students who have never reflected on what a semantic theory might be good for</a:t>
            </a:r>
          </a:p>
          <a:p>
            <a:pPr lvl="1"/>
            <a:r>
              <a:rPr lang="en-US" dirty="0"/>
              <a:t>a</a:t>
            </a:r>
            <a:r>
              <a:rPr lang="en-US" dirty="0" smtClean="0"/>
              <a:t>re undesirably </a:t>
            </a:r>
            <a:r>
              <a:rPr lang="en-US" dirty="0" err="1" smtClean="0"/>
              <a:t>unconversable</a:t>
            </a:r>
            <a:endParaRPr lang="en-US" dirty="0" smtClean="0"/>
          </a:p>
          <a:p>
            <a:r>
              <a:rPr lang="en-US" dirty="0" smtClean="0"/>
              <a:t>And their dissertations will have very short half-lives</a:t>
            </a:r>
          </a:p>
          <a:p>
            <a:pPr lvl="1"/>
            <a:r>
              <a:rPr lang="en-US" dirty="0"/>
              <a:t>t</a:t>
            </a:r>
            <a:r>
              <a:rPr lang="en-US" dirty="0" smtClean="0"/>
              <a:t>o be ignored, or mocked by the next generation</a:t>
            </a:r>
            <a:endParaRPr lang="en-US" dirty="0"/>
          </a:p>
        </p:txBody>
      </p:sp>
    </p:spTree>
    <p:extLst>
      <p:ext uri="{BB962C8B-B14F-4D97-AF65-F5344CB8AC3E}">
        <p14:creationId xmlns:p14="http://schemas.microsoft.com/office/powerpoint/2010/main" val="358828460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worldwide triumph of analytical philosophy?</a:t>
            </a:r>
            <a:endParaRPr lang="en-US" dirty="0"/>
          </a:p>
        </p:txBody>
      </p:sp>
      <p:sp>
        <p:nvSpPr>
          <p:cNvPr id="3" name="Content Placeholder 2"/>
          <p:cNvSpPr>
            <a:spLocks noGrp="1"/>
          </p:cNvSpPr>
          <p:nvPr>
            <p:ph idx="1"/>
          </p:nvPr>
        </p:nvSpPr>
        <p:spPr/>
        <p:txBody>
          <a:bodyPr>
            <a:normAutofit lnSpcReduction="10000"/>
          </a:bodyPr>
          <a:lstStyle/>
          <a:p>
            <a:r>
              <a:rPr lang="en-US" dirty="0" smtClean="0"/>
              <a:t>Perhaps one day one of these approaches will triumph</a:t>
            </a:r>
          </a:p>
          <a:p>
            <a:pPr lvl="1"/>
            <a:r>
              <a:rPr lang="en-US" dirty="0"/>
              <a:t>b</a:t>
            </a:r>
            <a:r>
              <a:rPr lang="en-US" dirty="0" smtClean="0"/>
              <a:t>ut this is hard to imagine</a:t>
            </a:r>
          </a:p>
          <a:p>
            <a:r>
              <a:rPr lang="en-US" dirty="0"/>
              <a:t>b</a:t>
            </a:r>
            <a:r>
              <a:rPr lang="en-US" dirty="0" smtClean="0"/>
              <a:t>ecause they are dialectically intertwined</a:t>
            </a:r>
          </a:p>
          <a:p>
            <a:pPr lvl="1"/>
            <a:r>
              <a:rPr lang="en-US" dirty="0"/>
              <a:t>e</a:t>
            </a:r>
            <a:r>
              <a:rPr lang="en-US" dirty="0" smtClean="0"/>
              <a:t>ach living the death of the other</a:t>
            </a:r>
          </a:p>
          <a:p>
            <a:r>
              <a:rPr lang="en-US" dirty="0" smtClean="0"/>
              <a:t>To study philosophy today is to take sides</a:t>
            </a:r>
          </a:p>
          <a:p>
            <a:pPr lvl="1"/>
            <a:r>
              <a:rPr lang="en-US" dirty="0"/>
              <a:t>b</a:t>
            </a:r>
            <a:r>
              <a:rPr lang="en-US" dirty="0" smtClean="0"/>
              <a:t>y instinct</a:t>
            </a:r>
          </a:p>
          <a:p>
            <a:pPr lvl="1"/>
            <a:r>
              <a:rPr lang="en-US" dirty="0"/>
              <a:t>o</a:t>
            </a:r>
            <a:r>
              <a:rPr lang="en-US" dirty="0" smtClean="0"/>
              <a:t>r after reflection</a:t>
            </a:r>
          </a:p>
          <a:p>
            <a:r>
              <a:rPr lang="en-US" dirty="0" smtClean="0"/>
              <a:t>Only a “soulless </a:t>
            </a:r>
            <a:r>
              <a:rPr lang="en-US" dirty="0" err="1" smtClean="0"/>
              <a:t>Pecksniff</a:t>
            </a:r>
            <a:r>
              <a:rPr lang="en-US" dirty="0" smtClean="0"/>
              <a:t>” will be indifferent to the choice</a:t>
            </a:r>
          </a:p>
          <a:p>
            <a:pPr lvl="1"/>
            <a:r>
              <a:rPr lang="en-US" dirty="0" smtClean="0"/>
              <a:t>[See Dickens, </a:t>
            </a:r>
            <a:r>
              <a:rPr lang="en-US" i="1" dirty="0" smtClean="0"/>
              <a:t>Martin </a:t>
            </a:r>
            <a:r>
              <a:rPr lang="en-US" i="1" dirty="0" err="1" smtClean="0"/>
              <a:t>Chuzzlewit</a:t>
            </a:r>
            <a:r>
              <a:rPr lang="en-US" dirty="0"/>
              <a:t>]</a:t>
            </a:r>
          </a:p>
        </p:txBody>
      </p:sp>
    </p:spTree>
    <p:extLst>
      <p:ext uri="{BB962C8B-B14F-4D97-AF65-F5344CB8AC3E}">
        <p14:creationId xmlns:p14="http://schemas.microsoft.com/office/powerpoint/2010/main" val="164439612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Holding our time in thought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These distinctions: </a:t>
            </a:r>
            <a:r>
              <a:rPr lang="en-US" i="1" dirty="0" err="1" smtClean="0"/>
              <a:t>Rorty’s</a:t>
            </a:r>
            <a:r>
              <a:rPr lang="en-US" dirty="0" smtClean="0"/>
              <a:t> attempt to hold his time in thought</a:t>
            </a:r>
          </a:p>
          <a:p>
            <a:pPr lvl="1"/>
            <a:r>
              <a:rPr lang="en-US" dirty="0" smtClean="0"/>
              <a:t>Maybe the world will change, but not because one of these sides triumphs</a:t>
            </a:r>
          </a:p>
          <a:p>
            <a:pPr lvl="1"/>
            <a:r>
              <a:rPr lang="en-US" dirty="0" smtClean="0"/>
              <a:t>But because something new will come along and count as philosophy like the revolution of the 17</a:t>
            </a:r>
            <a:r>
              <a:rPr lang="en-US" baseline="30000" dirty="0" smtClean="0"/>
              <a:t>th</a:t>
            </a:r>
            <a:r>
              <a:rPr lang="en-US" dirty="0" smtClean="0"/>
              <a:t> century</a:t>
            </a:r>
          </a:p>
          <a:p>
            <a:r>
              <a:rPr lang="en-US" dirty="0" smtClean="0"/>
              <a:t>By 1700 the quarrels of the 14</a:t>
            </a:r>
            <a:r>
              <a:rPr lang="en-US" baseline="30000" dirty="0" smtClean="0"/>
              <a:t>th</a:t>
            </a:r>
            <a:r>
              <a:rPr lang="en-US" dirty="0" smtClean="0"/>
              <a:t> century interested no one</a:t>
            </a:r>
          </a:p>
          <a:p>
            <a:pPr lvl="1"/>
            <a:r>
              <a:rPr lang="en-US" dirty="0" smtClean="0"/>
              <a:t>The Dominicans who supported Aristotle</a:t>
            </a:r>
          </a:p>
          <a:p>
            <a:pPr lvl="1"/>
            <a:r>
              <a:rPr lang="en-US" dirty="0" smtClean="0"/>
              <a:t>V. the Franciscans who supported Augustine</a:t>
            </a:r>
          </a:p>
          <a:p>
            <a:r>
              <a:rPr lang="en-US" dirty="0" smtClean="0"/>
              <a:t>Then this book will seem boring</a:t>
            </a:r>
          </a:p>
          <a:p>
            <a:pPr lvl="1"/>
            <a:r>
              <a:rPr lang="en-US" dirty="0" smtClean="0"/>
              <a:t>But until then it will be very useful</a:t>
            </a:r>
            <a:endParaRPr lang="en-US" dirty="0"/>
          </a:p>
        </p:txBody>
      </p:sp>
    </p:spTree>
    <p:extLst>
      <p:ext uri="{BB962C8B-B14F-4D97-AF65-F5344CB8AC3E}">
        <p14:creationId xmlns:p14="http://schemas.microsoft.com/office/powerpoint/2010/main" val="3628886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the hostility?</a:t>
            </a:r>
            <a:endParaRPr lang="en-US" dirty="0"/>
          </a:p>
        </p:txBody>
      </p:sp>
      <p:sp>
        <p:nvSpPr>
          <p:cNvPr id="3" name="Content Placeholder 2"/>
          <p:cNvSpPr>
            <a:spLocks noGrp="1"/>
          </p:cNvSpPr>
          <p:nvPr>
            <p:ph idx="1"/>
          </p:nvPr>
        </p:nvSpPr>
        <p:spPr/>
        <p:txBody>
          <a:bodyPr/>
          <a:lstStyle/>
          <a:p>
            <a:r>
              <a:rPr lang="en-US" dirty="0" smtClean="0"/>
              <a:t>The analytic-continental split is a conspicuous example of academic parochialism</a:t>
            </a:r>
          </a:p>
          <a:p>
            <a:pPr lvl="1"/>
            <a:r>
              <a:rPr lang="en-US" dirty="0"/>
              <a:t>w</a:t>
            </a:r>
            <a:r>
              <a:rPr lang="en-US" dirty="0" smtClean="0"/>
              <a:t>hich is normal and mostly inevitable</a:t>
            </a:r>
          </a:p>
          <a:p>
            <a:r>
              <a:rPr lang="en-US" dirty="0" smtClean="0"/>
              <a:t>But why the hostility, the </a:t>
            </a:r>
            <a:r>
              <a:rPr lang="en-US" i="1" dirty="0" smtClean="0"/>
              <a:t>contempt</a:t>
            </a:r>
            <a:r>
              <a:rPr lang="en-US" dirty="0" smtClean="0"/>
              <a:t> here?</a:t>
            </a:r>
          </a:p>
          <a:p>
            <a:pPr lvl="1"/>
            <a:r>
              <a:rPr lang="en-US" dirty="0" smtClean="0"/>
              <a:t>And not in the difference between astrophysics and physical chemistry</a:t>
            </a:r>
          </a:p>
          <a:p>
            <a:pPr lvl="1"/>
            <a:r>
              <a:rPr lang="en-US" dirty="0" smtClean="0"/>
              <a:t>Or between Italian and German literature</a:t>
            </a:r>
          </a:p>
          <a:p>
            <a:r>
              <a:rPr lang="en-US" dirty="0" smtClean="0"/>
              <a:t>Why is this not a matter of different specialties of a single discipline, philosophy?</a:t>
            </a:r>
            <a:endParaRPr lang="en-US" dirty="0"/>
          </a:p>
        </p:txBody>
      </p:sp>
    </p:spTree>
    <p:extLst>
      <p:ext uri="{BB962C8B-B14F-4D97-AF65-F5344CB8AC3E}">
        <p14:creationId xmlns:p14="http://schemas.microsoft.com/office/powerpoint/2010/main" val="705228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“They are free-loaders”</a:t>
            </a:r>
            <a:endParaRPr lang="en-US" dirty="0"/>
          </a:p>
        </p:txBody>
      </p:sp>
      <p:sp>
        <p:nvSpPr>
          <p:cNvPr id="3" name="Content Placeholder 2"/>
          <p:cNvSpPr>
            <a:spLocks noGrp="1"/>
          </p:cNvSpPr>
          <p:nvPr>
            <p:ph idx="1"/>
          </p:nvPr>
        </p:nvSpPr>
        <p:spPr/>
        <p:txBody>
          <a:bodyPr/>
          <a:lstStyle/>
          <a:p>
            <a:r>
              <a:rPr lang="en-US" dirty="0" smtClean="0"/>
              <a:t>Behind this split are different accounts </a:t>
            </a:r>
          </a:p>
          <a:p>
            <a:pPr lvl="1"/>
            <a:r>
              <a:rPr lang="en-US" dirty="0" smtClean="0"/>
              <a:t>of what philosophy is good for</a:t>
            </a:r>
          </a:p>
          <a:p>
            <a:pPr lvl="1"/>
            <a:r>
              <a:rPr lang="en-US" dirty="0"/>
              <a:t>o</a:t>
            </a:r>
            <a:r>
              <a:rPr lang="en-US" dirty="0" smtClean="0"/>
              <a:t>f philosophy’s place in culture</a:t>
            </a:r>
          </a:p>
          <a:p>
            <a:r>
              <a:rPr lang="en-US" dirty="0" smtClean="0">
                <a:sym typeface="Wingdings" panose="05000000000000000000" pitchFamily="2" charset="2"/>
              </a:rPr>
              <a:t>d</a:t>
            </a:r>
            <a:r>
              <a:rPr lang="en-US" dirty="0" smtClean="0"/>
              <a:t>ifferent self-images of philosophy</a:t>
            </a:r>
          </a:p>
          <a:p>
            <a:r>
              <a:rPr lang="en-US" dirty="0" smtClean="0"/>
              <a:t>And so each side suspects the other side to be free-loading</a:t>
            </a:r>
          </a:p>
          <a:p>
            <a:pPr lvl="1"/>
            <a:r>
              <a:rPr lang="en-US" dirty="0"/>
              <a:t>o</a:t>
            </a:r>
            <a:r>
              <a:rPr lang="en-US" dirty="0" smtClean="0"/>
              <a:t>f taking advantage of the prestige of the discipline of philosophy</a:t>
            </a:r>
          </a:p>
          <a:p>
            <a:pPr lvl="1"/>
            <a:r>
              <a:rPr lang="en-US" dirty="0"/>
              <a:t>w</a:t>
            </a:r>
            <a:r>
              <a:rPr lang="en-US" dirty="0" smtClean="0"/>
              <a:t>hile betraying its true nature and function</a:t>
            </a:r>
          </a:p>
          <a:p>
            <a:r>
              <a:rPr lang="en-US" dirty="0" smtClean="0">
                <a:sym typeface="Wingdings" panose="05000000000000000000" pitchFamily="2" charset="2"/>
              </a:rPr>
              <a:t> indulgence in intellectual vice </a:t>
            </a:r>
            <a:endParaRPr lang="en-US" dirty="0"/>
          </a:p>
        </p:txBody>
      </p:sp>
    </p:spTree>
    <p:extLst>
      <p:ext uri="{BB962C8B-B14F-4D97-AF65-F5344CB8AC3E}">
        <p14:creationId xmlns:p14="http://schemas.microsoft.com/office/powerpoint/2010/main" val="3074087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Mere intellectual history</a:t>
            </a:r>
            <a:endParaRPr lang="en-US" dirty="0"/>
          </a:p>
        </p:txBody>
      </p:sp>
      <p:sp>
        <p:nvSpPr>
          <p:cNvPr id="3" name="Content Placeholder 2"/>
          <p:cNvSpPr>
            <a:spLocks noGrp="1"/>
          </p:cNvSpPr>
          <p:nvPr>
            <p:ph idx="1"/>
          </p:nvPr>
        </p:nvSpPr>
        <p:spPr/>
        <p:txBody>
          <a:bodyPr>
            <a:normAutofit/>
          </a:bodyPr>
          <a:lstStyle/>
          <a:p>
            <a:r>
              <a:rPr lang="en-US" dirty="0" smtClean="0"/>
              <a:t>Biggest difference is in self-image</a:t>
            </a:r>
          </a:p>
          <a:p>
            <a:r>
              <a:rPr lang="en-US" dirty="0" err="1" smtClean="0"/>
              <a:t>Analyticals</a:t>
            </a:r>
            <a:endParaRPr lang="en-US" dirty="0" smtClean="0"/>
          </a:p>
          <a:p>
            <a:pPr lvl="1"/>
            <a:r>
              <a:rPr lang="en-US" dirty="0" smtClean="0"/>
              <a:t>conceive philosophy on the model of the natural sciences</a:t>
            </a:r>
          </a:p>
          <a:p>
            <a:pPr lvl="1"/>
            <a:r>
              <a:rPr lang="en-US" dirty="0" smtClean="0"/>
              <a:t>And so continental philosophy seems to them to be “mere intellectual history”</a:t>
            </a:r>
          </a:p>
        </p:txBody>
      </p:sp>
    </p:spTree>
    <p:extLst>
      <p:ext uri="{BB962C8B-B14F-4D97-AF65-F5344CB8AC3E}">
        <p14:creationId xmlns:p14="http://schemas.microsoft.com/office/powerpoint/2010/main" val="41568838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A715E755-62A4-46C4-9FCF-570CE4C34B87}" vid="{20513BEE-E833-433B-B3C3-45CF60977C4C}"/>
    </a:ext>
  </a:extLst>
</a:theme>
</file>

<file path=docProps/app.xml><?xml version="1.0" encoding="utf-8"?>
<Properties xmlns="http://schemas.openxmlformats.org/officeDocument/2006/extended-properties" xmlns:vt="http://schemas.openxmlformats.org/officeDocument/2006/docPropsVTypes">
  <Template>James template</Template>
  <TotalTime>950</TotalTime>
  <Words>4021</Words>
  <Application>Microsoft Office PowerPoint</Application>
  <PresentationFormat>Widescreen</PresentationFormat>
  <Paragraphs>472</Paragraphs>
  <Slides>63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63</vt:i4>
      </vt:variant>
    </vt:vector>
  </HeadingPairs>
  <TitlesOfParts>
    <vt:vector size="68" baseType="lpstr">
      <vt:lpstr>Arial</vt:lpstr>
      <vt:lpstr>Calibri</vt:lpstr>
      <vt:lpstr>Calibri Light</vt:lpstr>
      <vt:lpstr>Wingdings</vt:lpstr>
      <vt:lpstr>Office Theme</vt:lpstr>
      <vt:lpstr>1 Analytic and Conversational Philosophy</vt:lpstr>
      <vt:lpstr>How to distinguish the two camps</vt:lpstr>
      <vt:lpstr>Why so few ambidextrous philosophers?</vt:lpstr>
      <vt:lpstr>You don’t need to know all that history</vt:lpstr>
      <vt:lpstr>Why worry about this split?</vt:lpstr>
      <vt:lpstr>Questioning presuppositions</vt:lpstr>
      <vt:lpstr>Why the hostility?</vt:lpstr>
      <vt:lpstr>“They are free-loaders”</vt:lpstr>
      <vt:lpstr>Mere intellectual history</vt:lpstr>
      <vt:lpstr>Kicking up the dust</vt:lpstr>
      <vt:lpstr>Is metaphilosophy distinct from philosophy?</vt:lpstr>
      <vt:lpstr>Conceptual analysis  or description of uses of words</vt:lpstr>
      <vt:lpstr>Was Wittgenstein right?</vt:lpstr>
      <vt:lpstr>Conceptual or empirical?</vt:lpstr>
      <vt:lpstr>Are concepts different from words?</vt:lpstr>
      <vt:lpstr>Or are concepts like persons?</vt:lpstr>
      <vt:lpstr>What is knowledge?</vt:lpstr>
      <vt:lpstr>What does “Republican” mean (to you)?</vt:lpstr>
      <vt:lpstr>What is the history of philosophy all about?</vt:lpstr>
      <vt:lpstr>Rorty agrees</vt:lpstr>
      <vt:lpstr>Shifting the focus</vt:lpstr>
      <vt:lpstr>Where is the consensus?</vt:lpstr>
      <vt:lpstr>Do genes exist?</vt:lpstr>
      <vt:lpstr>Hungry generations treading each other down</vt:lpstr>
      <vt:lpstr>Bracketing common sense and expert culture</vt:lpstr>
      <vt:lpstr>The university system versus (non-expert) culture</vt:lpstr>
      <vt:lpstr>Hack work</vt:lpstr>
      <vt:lpstr>Philosophy rests on impatience</vt:lpstr>
      <vt:lpstr>Kant  Hegel</vt:lpstr>
      <vt:lpstr>Philosophers and their opponents</vt:lpstr>
      <vt:lpstr>It’s getting boring </vt:lpstr>
      <vt:lpstr>Brandom</vt:lpstr>
      <vt:lpstr>Let’s talk Hegelian</vt:lpstr>
      <vt:lpstr>Philosophical self-images</vt:lpstr>
      <vt:lpstr>Historicism and professional deformation</vt:lpstr>
      <vt:lpstr>Skipping Hegel</vt:lpstr>
      <vt:lpstr>Comment</vt:lpstr>
      <vt:lpstr>The sequence Descartes to Kant</vt:lpstr>
      <vt:lpstr>The sequence Hegel to Nietzsche to Heidegger</vt:lpstr>
      <vt:lpstr>Cultural events and philosophical change</vt:lpstr>
      <vt:lpstr>Concepts and Events</vt:lpstr>
      <vt:lpstr>Total clarity?</vt:lpstr>
      <vt:lpstr>Sympathetic to these ideas</vt:lpstr>
      <vt:lpstr>[Comments]</vt:lpstr>
      <vt:lpstr>Lovers of truth versus free spirits</vt:lpstr>
      <vt:lpstr>Plato’s idea: philosophy can be like math</vt:lpstr>
      <vt:lpstr>Cutting reality at its joints</vt:lpstr>
      <vt:lpstr>Synthesis</vt:lpstr>
      <vt:lpstr>PowerPoint Presentation</vt:lpstr>
      <vt:lpstr>Analysis</vt:lpstr>
      <vt:lpstr>Temporary expedients</vt:lpstr>
      <vt:lpstr>A thing is what it is</vt:lpstr>
      <vt:lpstr>Those who distrust holism</vt:lpstr>
      <vt:lpstr>Continentals who want to get it right</vt:lpstr>
      <vt:lpstr>Imaginative neologisms</vt:lpstr>
      <vt:lpstr>Looking for company in other departments</vt:lpstr>
      <vt:lpstr>History and natural science</vt:lpstr>
      <vt:lpstr>The thing in itself</vt:lpstr>
      <vt:lpstr>Referentially opaque contexts in semantic theory</vt:lpstr>
      <vt:lpstr>Opaque contexts</vt:lpstr>
      <vt:lpstr>Why does it matter?</vt:lpstr>
      <vt:lpstr>The worldwide triumph of analytical philosophy?</vt:lpstr>
      <vt:lpstr>Holding our time in thought</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Lawler, James</dc:creator>
  <cp:lastModifiedBy>Lawler, James</cp:lastModifiedBy>
  <cp:revision>75</cp:revision>
  <dcterms:created xsi:type="dcterms:W3CDTF">2017-07-27T20:17:45Z</dcterms:created>
  <dcterms:modified xsi:type="dcterms:W3CDTF">2018-02-01T15:36:12Z</dcterms:modified>
</cp:coreProperties>
</file>