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notesMasterIdLst>
    <p:notesMasterId r:id="rId70"/>
  </p:notesMasterIdLst>
  <p:sldIdLst>
    <p:sldId id="256" r:id="rId2"/>
    <p:sldId id="258" r:id="rId3"/>
    <p:sldId id="259" r:id="rId4"/>
    <p:sldId id="260" r:id="rId5"/>
    <p:sldId id="261" r:id="rId6"/>
    <p:sldId id="312" r:id="rId7"/>
    <p:sldId id="262" r:id="rId8"/>
    <p:sldId id="263" r:id="rId9"/>
    <p:sldId id="264" r:id="rId10"/>
    <p:sldId id="265" r:id="rId11"/>
    <p:sldId id="266" r:id="rId12"/>
    <p:sldId id="314" r:id="rId13"/>
    <p:sldId id="315" r:id="rId14"/>
    <p:sldId id="316" r:id="rId15"/>
    <p:sldId id="317" r:id="rId16"/>
    <p:sldId id="318" r:id="rId17"/>
    <p:sldId id="319" r:id="rId18"/>
    <p:sldId id="313" r:id="rId19"/>
    <p:sldId id="320" r:id="rId20"/>
    <p:sldId id="321" r:id="rId21"/>
    <p:sldId id="267" r:id="rId22"/>
    <p:sldId id="268" r:id="rId23"/>
    <p:sldId id="269" r:id="rId24"/>
    <p:sldId id="270" r:id="rId25"/>
    <p:sldId id="271" r:id="rId26"/>
    <p:sldId id="272" r:id="rId27"/>
    <p:sldId id="273" r:id="rId28"/>
    <p:sldId id="274" r:id="rId29"/>
    <p:sldId id="276" r:id="rId30"/>
    <p:sldId id="277" r:id="rId31"/>
    <p:sldId id="278" r:id="rId32"/>
    <p:sldId id="280" r:id="rId33"/>
    <p:sldId id="322" r:id="rId34"/>
    <p:sldId id="281" r:id="rId35"/>
    <p:sldId id="323" r:id="rId36"/>
    <p:sldId id="282" r:id="rId37"/>
    <p:sldId id="283" r:id="rId38"/>
    <p:sldId id="284" r:id="rId39"/>
    <p:sldId id="286" r:id="rId40"/>
    <p:sldId id="287" r:id="rId41"/>
    <p:sldId id="285" r:id="rId42"/>
    <p:sldId id="288" r:id="rId43"/>
    <p:sldId id="289" r:id="rId44"/>
    <p:sldId id="290" r:id="rId45"/>
    <p:sldId id="291" r:id="rId46"/>
    <p:sldId id="292" r:id="rId47"/>
    <p:sldId id="293" r:id="rId48"/>
    <p:sldId id="294" r:id="rId49"/>
    <p:sldId id="295" r:id="rId50"/>
    <p:sldId id="296" r:id="rId51"/>
    <p:sldId id="297" r:id="rId52"/>
    <p:sldId id="298" r:id="rId53"/>
    <p:sldId id="299" r:id="rId54"/>
    <p:sldId id="300" r:id="rId55"/>
    <p:sldId id="301" r:id="rId56"/>
    <p:sldId id="302" r:id="rId57"/>
    <p:sldId id="303" r:id="rId58"/>
    <p:sldId id="304" r:id="rId59"/>
    <p:sldId id="305" r:id="rId60"/>
    <p:sldId id="324" r:id="rId61"/>
    <p:sldId id="306" r:id="rId62"/>
    <p:sldId id="307" r:id="rId63"/>
    <p:sldId id="308" r:id="rId64"/>
    <p:sldId id="309" r:id="rId65"/>
    <p:sldId id="310" r:id="rId66"/>
    <p:sldId id="311" r:id="rId67"/>
    <p:sldId id="257" r:id="rId68"/>
    <p:sldId id="325" r:id="rId6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596" autoAdjust="0"/>
    <p:restoredTop sz="94660"/>
  </p:normalViewPr>
  <p:slideViewPr>
    <p:cSldViewPr>
      <p:cViewPr varScale="1">
        <p:scale>
          <a:sx n="97" d="100"/>
          <a:sy n="97" d="100"/>
        </p:scale>
        <p:origin x="1530"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fld id="{3F428D82-DE8B-48E3-9749-912D7097EEDA}" type="datetimeFigureOut">
              <a:rPr lang="en-US"/>
              <a:pPr>
                <a:defRPr/>
              </a:pPr>
              <a:t>4/25/2017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2B7DBCBE-BCBF-497A-B1F4-40DEAC1D20C0}"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lvl1pPr>
              <a:defRPr/>
            </a:lvl1pPr>
          </a:lstStyle>
          <a:p>
            <a:pPr>
              <a:defRPr/>
            </a:pPr>
            <a:fld id="{A0EA1ABE-D304-4700-BC4D-FA04E5E5168C}" type="datetime1">
              <a:rPr lang="en-US"/>
              <a:pPr>
                <a:defRPr/>
              </a:pPr>
              <a:t>4/25/2017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DEB27B4E-69C5-45AB-91D0-39590CA786B5}" type="slidenum">
              <a:rPr lang="en-US" altLang="en-US"/>
              <a:pPr/>
              <a:t>‹#›</a:t>
            </a:fld>
            <a:endParaRPr lang="en-US" altLang="en-US"/>
          </a:p>
        </p:txBody>
      </p:sp>
    </p:spTree>
    <p:extLst>
      <p:ext uri="{BB962C8B-B14F-4D97-AF65-F5344CB8AC3E}">
        <p14:creationId xmlns:p14="http://schemas.microsoft.com/office/powerpoint/2010/main" val="1280859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fld id="{DDAFFB6C-11FE-4713-A0D5-870C4F4BF028}" type="datetime1">
              <a:rPr lang="en-US"/>
              <a:pPr>
                <a:defRPr/>
              </a:pPr>
              <a:t>4/25/2017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193304B-0769-466C-B474-E20F622EF9FF}" type="slidenum">
              <a:rPr lang="en-US" altLang="en-US"/>
              <a:pPr/>
              <a:t>‹#›</a:t>
            </a:fld>
            <a:endParaRPr lang="en-US" altLang="en-US"/>
          </a:p>
        </p:txBody>
      </p:sp>
    </p:spTree>
    <p:extLst>
      <p:ext uri="{BB962C8B-B14F-4D97-AF65-F5344CB8AC3E}">
        <p14:creationId xmlns:p14="http://schemas.microsoft.com/office/powerpoint/2010/main" val="1199654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fld id="{9C4BAF49-4C61-4655-AAA2-2C895BDE0690}" type="datetime1">
              <a:rPr lang="en-US"/>
              <a:pPr>
                <a:defRPr/>
              </a:pPr>
              <a:t>4/25/2017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209F459-E2A7-4396-A550-AC408AE3F9D5}" type="slidenum">
              <a:rPr lang="en-US" altLang="en-US"/>
              <a:pPr/>
              <a:t>‹#›</a:t>
            </a:fld>
            <a:endParaRPr lang="en-US" altLang="en-US"/>
          </a:p>
        </p:txBody>
      </p:sp>
    </p:spTree>
    <p:extLst>
      <p:ext uri="{BB962C8B-B14F-4D97-AF65-F5344CB8AC3E}">
        <p14:creationId xmlns:p14="http://schemas.microsoft.com/office/powerpoint/2010/main" val="294650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lvl1pPr>
              <a:defRPr/>
            </a:lvl1pPr>
          </a:lstStyle>
          <a:p>
            <a:pPr>
              <a:defRPr/>
            </a:pPr>
            <a:fld id="{3BAF988A-0B2F-4A7F-996B-CD9DCBB77A8D}" type="datetime1">
              <a:rPr lang="en-US"/>
              <a:pPr>
                <a:defRPr/>
              </a:pPr>
              <a:t>4/25/2017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865AEBE-C2A0-4B5B-B1D8-05B7A8A4CA7F}" type="slidenum">
              <a:rPr lang="en-US" altLang="en-US"/>
              <a:pPr/>
              <a:t>‹#›</a:t>
            </a:fld>
            <a:endParaRPr lang="en-US" altLang="en-US"/>
          </a:p>
        </p:txBody>
      </p:sp>
    </p:spTree>
    <p:extLst>
      <p:ext uri="{BB962C8B-B14F-4D97-AF65-F5344CB8AC3E}">
        <p14:creationId xmlns:p14="http://schemas.microsoft.com/office/powerpoint/2010/main" val="2945471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478A0BC-C0B4-47C6-9B37-EE19008A00FF}" type="datetime1">
              <a:rPr lang="en-US"/>
              <a:pPr>
                <a:defRPr/>
              </a:pPr>
              <a:t>4/25/2017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46DB57C-6EC2-4B7B-A4B2-4CC9188DB934}" type="slidenum">
              <a:rPr lang="en-US" altLang="en-US"/>
              <a:pPr/>
              <a:t>‹#›</a:t>
            </a:fld>
            <a:endParaRPr lang="en-US" altLang="en-US"/>
          </a:p>
        </p:txBody>
      </p:sp>
    </p:spTree>
    <p:extLst>
      <p:ext uri="{BB962C8B-B14F-4D97-AF65-F5344CB8AC3E}">
        <p14:creationId xmlns:p14="http://schemas.microsoft.com/office/powerpoint/2010/main" val="735400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3"/>
          <p:cNvSpPr>
            <a:spLocks noGrp="1"/>
          </p:cNvSpPr>
          <p:nvPr>
            <p:ph type="dt" sz="half" idx="10"/>
          </p:nvPr>
        </p:nvSpPr>
        <p:spPr/>
        <p:txBody>
          <a:bodyPr/>
          <a:lstStyle>
            <a:lvl1pPr>
              <a:defRPr/>
            </a:lvl1pPr>
          </a:lstStyle>
          <a:p>
            <a:pPr>
              <a:defRPr/>
            </a:pPr>
            <a:fld id="{38CD49CD-0FAE-4BC0-B11F-BD22BCB5F48B}" type="datetime1">
              <a:rPr lang="en-US"/>
              <a:pPr>
                <a:defRPr/>
              </a:pPr>
              <a:t>4/25/2017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2101C12F-5E25-4E0C-8120-4A3118A5091E}" type="slidenum">
              <a:rPr lang="en-US" altLang="en-US"/>
              <a:pPr/>
              <a:t>‹#›</a:t>
            </a:fld>
            <a:endParaRPr lang="en-US" altLang="en-US"/>
          </a:p>
        </p:txBody>
      </p:sp>
    </p:spTree>
    <p:extLst>
      <p:ext uri="{BB962C8B-B14F-4D97-AF65-F5344CB8AC3E}">
        <p14:creationId xmlns:p14="http://schemas.microsoft.com/office/powerpoint/2010/main" val="3887595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3"/>
          <p:cNvSpPr>
            <a:spLocks noGrp="1"/>
          </p:cNvSpPr>
          <p:nvPr>
            <p:ph type="dt" sz="half" idx="10"/>
          </p:nvPr>
        </p:nvSpPr>
        <p:spPr/>
        <p:txBody>
          <a:bodyPr/>
          <a:lstStyle>
            <a:lvl1pPr>
              <a:defRPr/>
            </a:lvl1pPr>
          </a:lstStyle>
          <a:p>
            <a:pPr>
              <a:defRPr/>
            </a:pPr>
            <a:fld id="{D1CB7515-FE0B-4E21-B9DA-CC1D52F2F810}" type="datetime1">
              <a:rPr lang="en-US"/>
              <a:pPr>
                <a:defRPr/>
              </a:pPr>
              <a:t>4/25/2017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3C9086C2-6859-468F-9325-3454F8C162EA}" type="slidenum">
              <a:rPr lang="en-US" altLang="en-US"/>
              <a:pPr/>
              <a:t>‹#›</a:t>
            </a:fld>
            <a:endParaRPr lang="en-US" altLang="en-US"/>
          </a:p>
        </p:txBody>
      </p:sp>
    </p:spTree>
    <p:extLst>
      <p:ext uri="{BB962C8B-B14F-4D97-AF65-F5344CB8AC3E}">
        <p14:creationId xmlns:p14="http://schemas.microsoft.com/office/powerpoint/2010/main" val="2816942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3"/>
          <p:cNvSpPr>
            <a:spLocks noGrp="1"/>
          </p:cNvSpPr>
          <p:nvPr>
            <p:ph type="dt" sz="half" idx="10"/>
          </p:nvPr>
        </p:nvSpPr>
        <p:spPr/>
        <p:txBody>
          <a:bodyPr/>
          <a:lstStyle>
            <a:lvl1pPr>
              <a:defRPr/>
            </a:lvl1pPr>
          </a:lstStyle>
          <a:p>
            <a:pPr>
              <a:defRPr/>
            </a:pPr>
            <a:fld id="{70CEF7E8-E5BE-4A90-82A4-06FB4DE76FF2}" type="datetime1">
              <a:rPr lang="en-US"/>
              <a:pPr>
                <a:defRPr/>
              </a:pPr>
              <a:t>4/25/2017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E74CB180-3BDE-4E0E-9686-7416104B4B10}" type="slidenum">
              <a:rPr lang="en-US" altLang="en-US"/>
              <a:pPr/>
              <a:t>‹#›</a:t>
            </a:fld>
            <a:endParaRPr lang="en-US" altLang="en-US"/>
          </a:p>
        </p:txBody>
      </p:sp>
    </p:spTree>
    <p:extLst>
      <p:ext uri="{BB962C8B-B14F-4D97-AF65-F5344CB8AC3E}">
        <p14:creationId xmlns:p14="http://schemas.microsoft.com/office/powerpoint/2010/main" val="3527267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644A6A1-2C63-4FCD-8F6F-9F6443FBD5B0}" type="datetime1">
              <a:rPr lang="en-US"/>
              <a:pPr>
                <a:defRPr/>
              </a:pPr>
              <a:t>4/25/2017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11628C4C-EED8-4BEA-802B-3C46FBC65446}" type="slidenum">
              <a:rPr lang="en-US" altLang="en-US"/>
              <a:pPr/>
              <a:t>‹#›</a:t>
            </a:fld>
            <a:endParaRPr lang="en-US" altLang="en-US"/>
          </a:p>
        </p:txBody>
      </p:sp>
    </p:spTree>
    <p:extLst>
      <p:ext uri="{BB962C8B-B14F-4D97-AF65-F5344CB8AC3E}">
        <p14:creationId xmlns:p14="http://schemas.microsoft.com/office/powerpoint/2010/main" val="29451914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3D904DF-271B-40DE-89A5-54A11DA470BA}" type="datetime1">
              <a:rPr lang="en-US"/>
              <a:pPr>
                <a:defRPr/>
              </a:pPr>
              <a:t>4/25/2017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E3B0CC8C-6437-472A-9D0E-F9F77A6F15F7}" type="slidenum">
              <a:rPr lang="en-US" altLang="en-US"/>
              <a:pPr/>
              <a:t>‹#›</a:t>
            </a:fld>
            <a:endParaRPr lang="en-US" altLang="en-US"/>
          </a:p>
        </p:txBody>
      </p:sp>
    </p:spTree>
    <p:extLst>
      <p:ext uri="{BB962C8B-B14F-4D97-AF65-F5344CB8AC3E}">
        <p14:creationId xmlns:p14="http://schemas.microsoft.com/office/powerpoint/2010/main" val="1560778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70B60C5-5068-45C1-9123-0D547245DDB3}" type="datetime1">
              <a:rPr lang="en-US"/>
              <a:pPr>
                <a:defRPr/>
              </a:pPr>
              <a:t>4/25/2017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BF04900-0834-48B6-A955-C93E804D53AD}" type="slidenum">
              <a:rPr lang="en-US" altLang="en-US"/>
              <a:pPr/>
              <a:t>‹#›</a:t>
            </a:fld>
            <a:endParaRPr lang="en-US" altLang="en-US"/>
          </a:p>
        </p:txBody>
      </p:sp>
    </p:spTree>
    <p:extLst>
      <p:ext uri="{BB962C8B-B14F-4D97-AF65-F5344CB8AC3E}">
        <p14:creationId xmlns:p14="http://schemas.microsoft.com/office/powerpoint/2010/main" val="42262988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CA"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CA"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cs typeface="Arial" charset="0"/>
              </a:defRPr>
            </a:lvl1pPr>
          </a:lstStyle>
          <a:p>
            <a:pPr>
              <a:defRPr/>
            </a:pPr>
            <a:fld id="{05DCF2C0-7131-471B-A46D-CEA900E8B9BF}" type="datetime1">
              <a:rPr lang="en-US"/>
              <a:pPr>
                <a:defRPr/>
              </a:pPr>
              <a:t>4/25/2017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cs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CBA65665-F8E6-4AE5-97DF-9D62FD422AD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pPr eaLnBrk="1" hangingPunct="1"/>
            <a:r>
              <a:rPr lang="en-US" altLang="en-US" smtClean="0"/>
              <a:t>10 Nietzsche’s Will to Power</a:t>
            </a:r>
          </a:p>
        </p:txBody>
      </p:sp>
      <p:sp>
        <p:nvSpPr>
          <p:cNvPr id="3" name="Subtitle 2"/>
          <p:cNvSpPr>
            <a:spLocks noGrp="1"/>
          </p:cNvSpPr>
          <p:nvPr>
            <p:ph type="subTitle" idx="1"/>
          </p:nvPr>
        </p:nvSpPr>
        <p:spPr/>
        <p:txBody>
          <a:bodyPr rtlCol="0">
            <a:normAutofit/>
          </a:bodyPr>
          <a:lstStyle/>
          <a:p>
            <a:pPr eaLnBrk="1" fontAlgn="auto" hangingPunct="1">
              <a:spcAft>
                <a:spcPts val="0"/>
              </a:spcAft>
              <a:defRPr/>
            </a:pPr>
            <a:endParaRPr lang="en-US" smtClean="0"/>
          </a:p>
        </p:txBody>
      </p:sp>
      <p:sp>
        <p:nvSpPr>
          <p:cNvPr id="13316"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CD8F9EA-90E5-45F5-877C-80E7BBBB867E}" type="slidenum">
              <a:rPr lang="en-US" altLang="en-US">
                <a:solidFill>
                  <a:srgbClr val="898989"/>
                </a:solidFill>
              </a:rPr>
              <a:pPr eaLnBrk="1" hangingPunct="1"/>
              <a:t>1</a:t>
            </a:fld>
            <a:endParaRPr lang="en-US" altLang="en-US">
              <a:solidFill>
                <a:srgbClr val="898989"/>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altLang="en-US" smtClean="0"/>
              <a:t>What this presupposes</a:t>
            </a:r>
          </a:p>
        </p:txBody>
      </p:sp>
      <p:sp>
        <p:nvSpPr>
          <p:cNvPr id="11267" name="Content Placeholder 2"/>
          <p:cNvSpPr>
            <a:spLocks noGrp="1"/>
          </p:cNvSpPr>
          <p:nvPr>
            <p:ph idx="1"/>
          </p:nvPr>
        </p:nvSpPr>
        <p:spPr/>
        <p:txBody>
          <a:bodyPr/>
          <a:lstStyle/>
          <a:p>
            <a:pPr eaLnBrk="1" hangingPunct="1"/>
            <a:r>
              <a:rPr lang="en-US" altLang="en-US" sz="2500" smtClean="0"/>
              <a:t>“human beings must have first learned </a:t>
            </a:r>
          </a:p>
          <a:p>
            <a:pPr lvl="1" eaLnBrk="1" hangingPunct="1"/>
            <a:r>
              <a:rPr lang="en-US" altLang="en-US" sz="2000" smtClean="0"/>
              <a:t>to separate necessary events from chance events, </a:t>
            </a:r>
          </a:p>
          <a:p>
            <a:pPr lvl="1" eaLnBrk="1" hangingPunct="1"/>
            <a:r>
              <a:rPr lang="en-US" altLang="en-US" sz="2000" smtClean="0"/>
              <a:t>to think in terms of cause and effect, </a:t>
            </a:r>
          </a:p>
          <a:p>
            <a:pPr lvl="1" eaLnBrk="1" hangingPunct="1"/>
            <a:r>
              <a:rPr lang="en-US" altLang="en-US" sz="2000" smtClean="0"/>
              <a:t>to see distant events as if they were present, to anticipate them, </a:t>
            </a:r>
          </a:p>
          <a:p>
            <a:pPr lvl="1" eaLnBrk="1" hangingPunct="1"/>
            <a:r>
              <a:rPr lang="en-US" altLang="en-US" sz="2000" smtClean="0"/>
              <a:t>to set goals and the means to reach them safely, </a:t>
            </a:r>
          </a:p>
          <a:p>
            <a:pPr lvl="1" eaLnBrk="1" hangingPunct="1"/>
            <a:r>
              <a:rPr lang="en-US" altLang="en-US" sz="2000" smtClean="0"/>
              <a:t>to develop a capability for figures and calculations in general—</a:t>
            </a:r>
          </a:p>
          <a:p>
            <a:pPr lvl="1" eaLnBrk="1" hangingPunct="1"/>
            <a:r>
              <a:rPr lang="en-US" altLang="en-US" sz="2000" smtClean="0"/>
              <a:t>and for that to occur, a human being must necessarily have first become something one could predict, something bound by regular rules, even in the way he imagined himself to himself, </a:t>
            </a:r>
          </a:p>
          <a:p>
            <a:pPr eaLnBrk="1" hangingPunct="1"/>
            <a:r>
              <a:rPr lang="en-US" altLang="en-US" sz="2500" smtClean="0"/>
              <a:t>so that finally he is able to act like someone who makes promises—he can make himself into a pledge for the future!” </a:t>
            </a:r>
          </a:p>
          <a:p>
            <a:pPr eaLnBrk="1" hangingPunct="1"/>
            <a:endParaRPr lang="en-US" altLang="en-US" sz="2500" smtClean="0"/>
          </a:p>
        </p:txBody>
      </p:sp>
      <p:sp>
        <p:nvSpPr>
          <p:cNvPr id="22532"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F29CE46-3080-463A-BBA1-F528B556BF7D}" type="slidenum">
              <a:rPr lang="en-US" altLang="en-US">
                <a:solidFill>
                  <a:srgbClr val="898989"/>
                </a:solidFill>
              </a:rPr>
              <a:pPr eaLnBrk="1" hangingPunct="1"/>
              <a:t>10</a:t>
            </a:fld>
            <a:endParaRPr lang="en-US" altLang="en-US">
              <a:solidFill>
                <a:srgbClr val="898989"/>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the long history of the origin of responsibility</a:t>
            </a:r>
            <a:endParaRPr lang="en-US" dirty="0"/>
          </a:p>
        </p:txBody>
      </p:sp>
      <p:sp>
        <p:nvSpPr>
          <p:cNvPr id="23555" name="Content Placeholder 2"/>
          <p:cNvSpPr>
            <a:spLocks noGrp="1"/>
          </p:cNvSpPr>
          <p:nvPr>
            <p:ph idx="1"/>
          </p:nvPr>
        </p:nvSpPr>
        <p:spPr/>
        <p:txBody>
          <a:bodyPr rtlCol="0">
            <a:normAutofit fontScale="92500" lnSpcReduction="20000"/>
          </a:bodyPr>
          <a:lstStyle/>
          <a:p>
            <a:pPr eaLnBrk="1" fontAlgn="auto" hangingPunct="1">
              <a:spcAft>
                <a:spcPts val="0"/>
              </a:spcAft>
              <a:defRPr/>
            </a:pPr>
            <a:r>
              <a:rPr lang="en-US" dirty="0" smtClean="0"/>
              <a:t>“his entire pre-historical work, derives its meaning, its grand justification, from the following point, no matter how much hardship, tyranny, monotony and idiocy it also manifested: with the help of the morality of custom and the social strait jacket, the human being was rendered truly predictable.”</a:t>
            </a:r>
          </a:p>
          <a:p>
            <a:pPr eaLnBrk="1" fontAlgn="auto" hangingPunct="1">
              <a:spcAft>
                <a:spcPts val="0"/>
              </a:spcAft>
              <a:defRPr/>
            </a:pPr>
            <a:r>
              <a:rPr lang="en-US" dirty="0" smtClean="0"/>
              <a:t>The individual must work on himself to achieve this status of being someone who is predictable</a:t>
            </a:r>
          </a:p>
          <a:p>
            <a:pPr eaLnBrk="1" fontAlgn="auto" hangingPunct="1">
              <a:spcAft>
                <a:spcPts val="0"/>
              </a:spcAft>
              <a:defRPr/>
            </a:pPr>
            <a:r>
              <a:rPr lang="en-US" dirty="0" smtClean="0"/>
              <a:t> He must puts on the social strait jacket</a:t>
            </a:r>
          </a:p>
          <a:p>
            <a:pPr eaLnBrk="1" fontAlgn="auto" hangingPunct="1">
              <a:spcAft>
                <a:spcPts val="0"/>
              </a:spcAft>
              <a:defRPr/>
            </a:pPr>
            <a:r>
              <a:rPr lang="en-US" dirty="0" smtClean="0"/>
              <a:t>= the morality of custom</a:t>
            </a:r>
          </a:p>
        </p:txBody>
      </p:sp>
      <p:sp>
        <p:nvSpPr>
          <p:cNvPr id="23556"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B0C1111-905A-42B4-B517-DDA2567E0985}" type="slidenum">
              <a:rPr lang="en-US" altLang="en-US">
                <a:solidFill>
                  <a:srgbClr val="898989"/>
                </a:solidFill>
              </a:rPr>
              <a:pPr eaLnBrk="1" hangingPunct="1"/>
              <a:t>11</a:t>
            </a:fld>
            <a:endParaRPr lang="en-US" altLang="en-US">
              <a:solidFill>
                <a:srgbClr val="898989"/>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Kant’s argument in </a:t>
            </a:r>
            <a:r>
              <a:rPr lang="en-US" i="1" dirty="0" smtClean="0"/>
              <a:t>Groundwork</a:t>
            </a:r>
            <a:r>
              <a:rPr lang="en-US" dirty="0" smtClean="0"/>
              <a:t> Section 1</a:t>
            </a:r>
            <a:endParaRPr lang="en-US" dirty="0"/>
          </a:p>
        </p:txBody>
      </p:sp>
      <p:sp>
        <p:nvSpPr>
          <p:cNvPr id="13315" name="Content Placeholder 2"/>
          <p:cNvSpPr>
            <a:spLocks noGrp="1"/>
          </p:cNvSpPr>
          <p:nvPr>
            <p:ph idx="1"/>
          </p:nvPr>
        </p:nvSpPr>
        <p:spPr/>
        <p:txBody>
          <a:bodyPr/>
          <a:lstStyle/>
          <a:p>
            <a:pPr eaLnBrk="1" hangingPunct="1"/>
            <a:r>
              <a:rPr lang="en-US" altLang="en-US" smtClean="0"/>
              <a:t>Let the question be, for example: May I when in distress make a promise with the intention not to keep it? I readily distinguish here between the two significations which the question may have: Whether it is prudent (23), or whether it is right, to make a false promise.</a:t>
            </a:r>
          </a:p>
        </p:txBody>
      </p:sp>
      <p:sp>
        <p:nvSpPr>
          <p:cNvPr id="24580"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1867EEC-024A-4A34-AABA-B0B9339A74F7}" type="slidenum">
              <a:rPr lang="en-US" altLang="en-US">
                <a:solidFill>
                  <a:srgbClr val="898989"/>
                </a:solidFill>
              </a:rPr>
              <a:pPr eaLnBrk="1" hangingPunct="1"/>
              <a:t>12</a:t>
            </a:fld>
            <a:endParaRPr lang="en-US" altLang="en-US">
              <a:solidFill>
                <a:srgbClr val="898989"/>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altLang="en-US" smtClean="0"/>
              <a:t>Foreseeing the consequences</a:t>
            </a:r>
          </a:p>
        </p:txBody>
      </p:sp>
      <p:sp>
        <p:nvSpPr>
          <p:cNvPr id="25603" name="Content Placeholder 2"/>
          <p:cNvSpPr>
            <a:spLocks noGrp="1"/>
          </p:cNvSpPr>
          <p:nvPr>
            <p:ph idx="1"/>
          </p:nvPr>
        </p:nvSpPr>
        <p:spPr/>
        <p:txBody>
          <a:bodyPr rtlCol="0">
            <a:normAutofit fontScale="92500" lnSpcReduction="20000"/>
          </a:bodyPr>
          <a:lstStyle/>
          <a:p>
            <a:pPr eaLnBrk="1" fontAlgn="auto" hangingPunct="1">
              <a:spcAft>
                <a:spcPts val="0"/>
              </a:spcAft>
              <a:defRPr/>
            </a:pPr>
            <a:r>
              <a:rPr lang="en-US" dirty="0" smtClean="0"/>
              <a:t>The former may undoubtedly often be the case. I see clearly indeed that it is not enough to extricate myself from a present difficulty by means of this subterfuge, but it must be well considered whether there may not hereafter spring from this lie much greater inconvenience than that from which I now free myself, and as, with all my supposed cunning, the consequences cannot be so easily foreseen but that credit once lost may be much more injurious to me than any mischief which I seek to avoid at present …</a:t>
            </a:r>
          </a:p>
        </p:txBody>
      </p:sp>
      <p:sp>
        <p:nvSpPr>
          <p:cNvPr id="25604"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A38E89E-1108-495A-A8C4-5282B708BCA5}" type="slidenum">
              <a:rPr lang="en-US" altLang="en-US">
                <a:solidFill>
                  <a:srgbClr val="898989"/>
                </a:solidFill>
              </a:rPr>
              <a:pPr eaLnBrk="1" hangingPunct="1"/>
              <a:t>13</a:t>
            </a:fld>
            <a:endParaRPr lang="en-US" altLang="en-US">
              <a:solidFill>
                <a:srgbClr val="898989"/>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altLang="en-US" smtClean="0"/>
              <a:t>Fear of consequences</a:t>
            </a:r>
          </a:p>
        </p:txBody>
      </p:sp>
      <p:sp>
        <p:nvSpPr>
          <p:cNvPr id="15363" name="Content Placeholder 2"/>
          <p:cNvSpPr>
            <a:spLocks noGrp="1"/>
          </p:cNvSpPr>
          <p:nvPr>
            <p:ph idx="1"/>
          </p:nvPr>
        </p:nvSpPr>
        <p:spPr/>
        <p:txBody>
          <a:bodyPr/>
          <a:lstStyle/>
          <a:p>
            <a:pPr eaLnBrk="1" hangingPunct="1"/>
            <a:r>
              <a:rPr lang="en-US" altLang="en-US" smtClean="0"/>
              <a:t>it should be considered whether it would not be more prudent to act herein according to a universal maxim, and to make it a habit to promise nothing except with the intention of keeping it. But it is soon clear to me that such a maxim will still only be based on the fear of consequences.</a:t>
            </a:r>
          </a:p>
        </p:txBody>
      </p:sp>
      <p:sp>
        <p:nvSpPr>
          <p:cNvPr id="26628"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52B43D4-E0C7-4F6D-A649-2C174238909E}" type="slidenum">
              <a:rPr lang="en-US" altLang="en-US">
                <a:solidFill>
                  <a:srgbClr val="898989"/>
                </a:solidFill>
              </a:rPr>
              <a:pPr eaLnBrk="1" hangingPunct="1"/>
              <a:t>14</a:t>
            </a:fld>
            <a:endParaRPr lang="en-US" altLang="en-US">
              <a:solidFill>
                <a:srgbClr val="898989"/>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altLang="en-US" smtClean="0"/>
              <a:t>Duty: inner law</a:t>
            </a:r>
          </a:p>
        </p:txBody>
      </p:sp>
      <p:sp>
        <p:nvSpPr>
          <p:cNvPr id="27651" name="Content Placeholder 2"/>
          <p:cNvSpPr>
            <a:spLocks noGrp="1"/>
          </p:cNvSpPr>
          <p:nvPr>
            <p:ph idx="1"/>
          </p:nvPr>
        </p:nvSpPr>
        <p:spPr/>
        <p:txBody>
          <a:bodyPr rtlCol="0">
            <a:normAutofit fontScale="92500" lnSpcReduction="20000"/>
          </a:bodyPr>
          <a:lstStyle/>
          <a:p>
            <a:pPr eaLnBrk="1" fontAlgn="auto" hangingPunct="1">
              <a:spcAft>
                <a:spcPts val="0"/>
              </a:spcAft>
              <a:defRPr/>
            </a:pPr>
            <a:r>
              <a:rPr lang="en-US" smtClean="0"/>
              <a:t>Now it is a wholly different thing to be truthful from duty, and to be so from apprehension of injurious consequences. In the first case, the very notion of the action already implies a law for me; in the second case, I must first look about elsewhere to see what results may be combined with it which would affect myself. For to deviate from the principle of duty is beyond all doubt wicked; but to be unfaithful to my maxim of prudence may often be very advantageous to me, although to abide by it is certainly safer.</a:t>
            </a:r>
          </a:p>
        </p:txBody>
      </p:sp>
      <p:sp>
        <p:nvSpPr>
          <p:cNvPr id="27652"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E386DA9-9A6C-4C68-BC4C-EB3754FE6554}" type="slidenum">
              <a:rPr lang="en-US" altLang="en-US">
                <a:solidFill>
                  <a:srgbClr val="898989"/>
                </a:solidFill>
              </a:rPr>
              <a:pPr eaLnBrk="1" hangingPunct="1"/>
              <a:t>15</a:t>
            </a:fld>
            <a:endParaRPr lang="en-US" altLang="en-US">
              <a:solidFill>
                <a:srgbClr val="898989"/>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altLang="en-US" smtClean="0"/>
              <a:t>Maxim as a universal law</a:t>
            </a:r>
          </a:p>
        </p:txBody>
      </p:sp>
      <p:sp>
        <p:nvSpPr>
          <p:cNvPr id="28675" name="Content Placeholder 2"/>
          <p:cNvSpPr>
            <a:spLocks noGrp="1"/>
          </p:cNvSpPr>
          <p:nvPr>
            <p:ph idx="1"/>
          </p:nvPr>
        </p:nvSpPr>
        <p:spPr/>
        <p:txBody>
          <a:bodyPr rtlCol="0">
            <a:normAutofit fontScale="92500" lnSpcReduction="10000"/>
          </a:bodyPr>
          <a:lstStyle/>
          <a:p>
            <a:pPr eaLnBrk="1" fontAlgn="auto" hangingPunct="1">
              <a:spcAft>
                <a:spcPts val="0"/>
              </a:spcAft>
              <a:defRPr/>
            </a:pPr>
            <a:r>
              <a:rPr lang="en-US" dirty="0" smtClean="0"/>
              <a:t>The shortest way, however, and an unerring one, to discover the answer to this question whether a lying promise is consistent with duty, is to ask myself, Should I be content that my maxim (to extricate myself from difficulty by a false promise) should hold good as a universal law, for myself as well as for others? and should I be able to say to myself, “Every one may make a deceitful promise when he finds himself in a difficulty from which he cannot otherwise extricate himself”?</a:t>
            </a:r>
          </a:p>
        </p:txBody>
      </p:sp>
      <p:sp>
        <p:nvSpPr>
          <p:cNvPr id="28676"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2B54430-86B9-4C1C-B01C-594D70C0D837}" type="slidenum">
              <a:rPr lang="en-US" altLang="en-US">
                <a:solidFill>
                  <a:srgbClr val="898989"/>
                </a:solidFill>
              </a:rPr>
              <a:pPr eaLnBrk="1" hangingPunct="1"/>
              <a:t>16</a:t>
            </a:fld>
            <a:endParaRPr lang="en-US" altLang="en-US">
              <a:solidFill>
                <a:srgbClr val="898989"/>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altLang="en-US" smtClean="0"/>
              <a:t>The maxim would destroy itself</a:t>
            </a:r>
          </a:p>
        </p:txBody>
      </p:sp>
      <p:sp>
        <p:nvSpPr>
          <p:cNvPr id="29699" name="Content Placeholder 2"/>
          <p:cNvSpPr>
            <a:spLocks noGrp="1"/>
          </p:cNvSpPr>
          <p:nvPr>
            <p:ph idx="1"/>
          </p:nvPr>
        </p:nvSpPr>
        <p:spPr/>
        <p:txBody>
          <a:bodyPr rtlCol="0">
            <a:normAutofit fontScale="92500" lnSpcReduction="10000"/>
          </a:bodyPr>
          <a:lstStyle/>
          <a:p>
            <a:pPr eaLnBrk="1" fontAlgn="auto" hangingPunct="1">
              <a:spcAft>
                <a:spcPts val="0"/>
              </a:spcAft>
              <a:defRPr/>
            </a:pPr>
            <a:r>
              <a:rPr lang="en-US" dirty="0" smtClean="0"/>
              <a:t>Then I presently become aware that while I can will the lie, I can by no means will that lying should be a universal law. For with such a law there would be no promises at all, since it would be in vain to allege my intention in regard to my future actions to those who would not believe this allegation, or if they over-hastily did so would pay me back in my own coin. Hence my maxim, as soon as it should be made a universal law, would necessarily destroy itself.</a:t>
            </a:r>
          </a:p>
        </p:txBody>
      </p:sp>
      <p:sp>
        <p:nvSpPr>
          <p:cNvPr id="29700"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220A9CF-2B2A-4824-863A-23015FE8D2B3}" type="slidenum">
              <a:rPr lang="en-US" altLang="en-US">
                <a:solidFill>
                  <a:srgbClr val="898989"/>
                </a:solidFill>
              </a:rPr>
              <a:pPr eaLnBrk="1" hangingPunct="1"/>
              <a:t>17</a:t>
            </a:fld>
            <a:endParaRPr lang="en-US" altLang="en-US">
              <a:solidFill>
                <a:srgbClr val="898989"/>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altLang="en-US" smtClean="0"/>
              <a:t>How to live with contingency</a:t>
            </a:r>
          </a:p>
        </p:txBody>
      </p:sp>
      <p:sp>
        <p:nvSpPr>
          <p:cNvPr id="30723" name="Content Placeholder 2"/>
          <p:cNvSpPr>
            <a:spLocks noGrp="1"/>
          </p:cNvSpPr>
          <p:nvPr>
            <p:ph idx="1"/>
          </p:nvPr>
        </p:nvSpPr>
        <p:spPr/>
        <p:txBody>
          <a:bodyPr rtlCol="0">
            <a:normAutofit fontScale="92500" lnSpcReduction="20000"/>
          </a:bodyPr>
          <a:lstStyle/>
          <a:p>
            <a:pPr eaLnBrk="1" fontAlgn="auto" hangingPunct="1">
              <a:spcAft>
                <a:spcPts val="0"/>
              </a:spcAft>
              <a:defRPr/>
            </a:pPr>
            <a:r>
              <a:rPr lang="en-US" dirty="0" smtClean="0"/>
              <a:t>I do not, therefore, need any far-reaching penetration to discern what I have to do in order that my will may be morally good. Inexperienced in the course of the world, incapable of being prepared for all its contingencies, I only ask myself: Canst thou also will that thy maxim should be a universal law? If not, then it must be rejected, and that not because of a disadvantage accruing from it to myself or even to others, but because it cannot enter as a principle into a possible universal legislation, and reason extorts from me immediate respect for such legislation.</a:t>
            </a:r>
          </a:p>
        </p:txBody>
      </p:sp>
      <p:sp>
        <p:nvSpPr>
          <p:cNvPr id="30724"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9209B4A-FC59-4627-BCBB-E4730207E01B}" type="slidenum">
              <a:rPr lang="en-US" altLang="en-US">
                <a:solidFill>
                  <a:srgbClr val="898989"/>
                </a:solidFill>
              </a:rPr>
              <a:pPr eaLnBrk="1" hangingPunct="1"/>
              <a:t>18</a:t>
            </a:fld>
            <a:endParaRPr lang="en-US" altLang="en-US">
              <a:solidFill>
                <a:srgbClr val="898989"/>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altLang="en-US" smtClean="0"/>
              <a:t>What does Nietzsche add to Kant?</a:t>
            </a:r>
          </a:p>
        </p:txBody>
      </p:sp>
      <p:sp>
        <p:nvSpPr>
          <p:cNvPr id="31747" name="Content Placeholder 2"/>
          <p:cNvSpPr>
            <a:spLocks noGrp="1"/>
          </p:cNvSpPr>
          <p:nvPr>
            <p:ph idx="1"/>
          </p:nvPr>
        </p:nvSpPr>
        <p:spPr/>
        <p:txBody>
          <a:bodyPr rtlCol="0">
            <a:normAutofit fontScale="85000" lnSpcReduction="10000"/>
          </a:bodyPr>
          <a:lstStyle/>
          <a:p>
            <a:pPr eaLnBrk="1" fontAlgn="auto" hangingPunct="1">
              <a:spcAft>
                <a:spcPts val="0"/>
              </a:spcAft>
              <a:defRPr/>
            </a:pPr>
            <a:r>
              <a:rPr lang="en-US" dirty="0" smtClean="0"/>
              <a:t>1) He accepts the conclusion: people should keep their promises</a:t>
            </a:r>
          </a:p>
          <a:p>
            <a:pPr eaLnBrk="1" fontAlgn="auto" hangingPunct="1">
              <a:spcAft>
                <a:spcPts val="0"/>
              </a:spcAft>
              <a:defRPr/>
            </a:pPr>
            <a:r>
              <a:rPr lang="en-US" dirty="0" smtClean="0"/>
              <a:t>2) But he adds: Genealogy of this act of reflection: Genetic-history of the present form of consciousness </a:t>
            </a:r>
          </a:p>
          <a:p>
            <a:pPr lvl="1" eaLnBrk="1" fontAlgn="auto" hangingPunct="1">
              <a:spcAft>
                <a:spcPts val="0"/>
              </a:spcAft>
              <a:defRPr/>
            </a:pPr>
            <a:r>
              <a:rPr lang="en-US" dirty="0" smtClean="0"/>
              <a:t>Compare to Hegel’s Phenomenology</a:t>
            </a:r>
          </a:p>
          <a:p>
            <a:pPr lvl="1" eaLnBrk="1" fontAlgn="auto" hangingPunct="1">
              <a:spcAft>
                <a:spcPts val="0"/>
              </a:spcAft>
              <a:defRPr/>
            </a:pPr>
            <a:r>
              <a:rPr lang="en-US" dirty="0" smtClean="0"/>
              <a:t>Moral consciousness of Stoicism presupposes previous stages of human existence</a:t>
            </a:r>
          </a:p>
          <a:p>
            <a:pPr eaLnBrk="1" fontAlgn="auto" hangingPunct="1">
              <a:spcAft>
                <a:spcPts val="0"/>
              </a:spcAft>
              <a:defRPr/>
            </a:pPr>
            <a:r>
              <a:rPr lang="en-US" dirty="0" smtClean="0"/>
              <a:t>3) What activities of consciousness does promising presuppose?</a:t>
            </a:r>
          </a:p>
          <a:p>
            <a:pPr eaLnBrk="1" fontAlgn="auto" hangingPunct="1">
              <a:spcAft>
                <a:spcPts val="0"/>
              </a:spcAft>
              <a:defRPr/>
            </a:pPr>
            <a:r>
              <a:rPr lang="en-US" dirty="0" smtClean="0"/>
              <a:t>4) We take for granted the very ability to make promises and fail to see that this is not “natural”</a:t>
            </a:r>
          </a:p>
        </p:txBody>
      </p:sp>
      <p:sp>
        <p:nvSpPr>
          <p:cNvPr id="31748"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8C2BFB8-2F37-478E-A9C6-79E50515A1D6}" type="slidenum">
              <a:rPr lang="en-US" altLang="en-US">
                <a:solidFill>
                  <a:srgbClr val="898989"/>
                </a:solidFill>
              </a:rPr>
              <a:pPr eaLnBrk="1" hangingPunct="1"/>
              <a:t>19</a:t>
            </a:fld>
            <a:endParaRPr lang="en-US" altLang="en-US">
              <a:solidFill>
                <a:srgbClr val="898989"/>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r>
              <a:rPr lang="en-US" altLang="en-US" smtClean="0"/>
              <a:t>Genealogy of Morals</a:t>
            </a:r>
          </a:p>
        </p:txBody>
      </p:sp>
      <p:sp>
        <p:nvSpPr>
          <p:cNvPr id="3075" name="Content Placeholder 2"/>
          <p:cNvSpPr>
            <a:spLocks noGrp="1"/>
          </p:cNvSpPr>
          <p:nvPr>
            <p:ph idx="1"/>
          </p:nvPr>
        </p:nvSpPr>
        <p:spPr/>
        <p:txBody>
          <a:bodyPr/>
          <a:lstStyle/>
          <a:p>
            <a:pPr eaLnBrk="1" hangingPunct="1">
              <a:lnSpc>
                <a:spcPct val="80000"/>
              </a:lnSpc>
            </a:pPr>
            <a:r>
              <a:rPr lang="en-US" altLang="en-US" sz="2500" smtClean="0"/>
              <a:t>The present genealogies of morality are useless: </a:t>
            </a:r>
          </a:p>
          <a:p>
            <a:pPr lvl="1" eaLnBrk="1" hangingPunct="1">
              <a:lnSpc>
                <a:spcPct val="80000"/>
              </a:lnSpc>
            </a:pPr>
            <a:r>
              <a:rPr lang="en-US" altLang="en-US" sz="2000" smtClean="0"/>
              <a:t>they take morality more or less at face value, and seek to see its utility</a:t>
            </a:r>
          </a:p>
          <a:p>
            <a:pPr lvl="1" eaLnBrk="1" hangingPunct="1">
              <a:lnSpc>
                <a:spcPct val="80000"/>
              </a:lnSpc>
            </a:pPr>
            <a:r>
              <a:rPr lang="en-US" altLang="en-US" sz="2000" smtClean="0"/>
              <a:t>E.g., morality enables people to conform to social order</a:t>
            </a:r>
          </a:p>
          <a:p>
            <a:pPr lvl="1" eaLnBrk="1" hangingPunct="1">
              <a:lnSpc>
                <a:spcPct val="80000"/>
              </a:lnSpc>
            </a:pPr>
            <a:r>
              <a:rPr lang="en-US" altLang="en-US" sz="2000" smtClean="0"/>
              <a:t>If something ends up having a certain purpose or utility, this is not necessarily the reason why it came into being in the first place</a:t>
            </a:r>
          </a:p>
          <a:p>
            <a:pPr eaLnBrk="1" hangingPunct="1">
              <a:lnSpc>
                <a:spcPct val="80000"/>
              </a:lnSpc>
            </a:pPr>
            <a:r>
              <a:rPr lang="en-US" altLang="en-US" sz="2500" smtClean="0"/>
              <a:t>These “English” (utilitarian) genealogists fail to go back far enough in human history to the very beginnings of human existence </a:t>
            </a:r>
          </a:p>
          <a:p>
            <a:pPr lvl="1" eaLnBrk="1" hangingPunct="1">
              <a:lnSpc>
                <a:spcPct val="80000"/>
              </a:lnSpc>
            </a:pPr>
            <a:r>
              <a:rPr lang="en-US" altLang="en-US" sz="2000" smtClean="0"/>
              <a:t>to see what must have happened for a person to experience “duty”, “guilt”, “sin”, and even “free will” as a necessary presupposition for moral “responsibility”</a:t>
            </a:r>
          </a:p>
          <a:p>
            <a:pPr lvl="1" eaLnBrk="1" hangingPunct="1">
              <a:lnSpc>
                <a:spcPct val="80000"/>
              </a:lnSpc>
            </a:pPr>
            <a:r>
              <a:rPr lang="en-US" altLang="en-US" sz="2000" smtClean="0"/>
              <a:t>And therefore they miss what may still be present underneath the utilities that are discerned or ascribed to morality</a:t>
            </a:r>
          </a:p>
          <a:p>
            <a:pPr lvl="1" eaLnBrk="1" hangingPunct="1">
              <a:lnSpc>
                <a:spcPct val="80000"/>
              </a:lnSpc>
            </a:pPr>
            <a:endParaRPr lang="en-US" altLang="en-US" sz="2000" smtClean="0"/>
          </a:p>
        </p:txBody>
      </p:sp>
      <p:sp>
        <p:nvSpPr>
          <p:cNvPr id="14340"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CE670F0-6FB7-4A59-B7AB-D96E1A6080DC}" type="slidenum">
              <a:rPr lang="en-US" altLang="en-US">
                <a:solidFill>
                  <a:srgbClr val="898989"/>
                </a:solidFill>
              </a:rPr>
              <a:pPr eaLnBrk="1" hangingPunct="1"/>
              <a:t>2</a:t>
            </a:fld>
            <a:endParaRPr lang="en-US" altLang="en-US">
              <a:solidFill>
                <a:srgbClr val="898989"/>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What were human beings like originally?</a:t>
            </a:r>
            <a:endParaRPr lang="en-US" dirty="0"/>
          </a:p>
        </p:txBody>
      </p:sp>
      <p:sp>
        <p:nvSpPr>
          <p:cNvPr id="21507" name="Content Placeholder 2"/>
          <p:cNvSpPr>
            <a:spLocks noGrp="1"/>
          </p:cNvSpPr>
          <p:nvPr>
            <p:ph idx="1"/>
          </p:nvPr>
        </p:nvSpPr>
        <p:spPr/>
        <p:txBody>
          <a:bodyPr/>
          <a:lstStyle/>
          <a:p>
            <a:pPr eaLnBrk="1" hangingPunct="1"/>
            <a:r>
              <a:rPr lang="en-US" altLang="en-US" smtClean="0"/>
              <a:t>Like animals, focused on the outside world</a:t>
            </a:r>
          </a:p>
          <a:p>
            <a:pPr eaLnBrk="1" hangingPunct="1"/>
            <a:r>
              <a:rPr lang="en-US" altLang="en-US" smtClean="0"/>
              <a:t>Forgetful of what is going on within—the machinery of the body</a:t>
            </a:r>
          </a:p>
          <a:p>
            <a:pPr eaLnBrk="1" hangingPunct="1"/>
            <a:r>
              <a:rPr lang="en-US" altLang="en-US" smtClean="0"/>
              <a:t>Forgetful of what happened in the past</a:t>
            </a:r>
          </a:p>
          <a:p>
            <a:pPr eaLnBrk="1" hangingPunct="1"/>
            <a:endParaRPr lang="en-US" altLang="en-US" smtClean="0"/>
          </a:p>
        </p:txBody>
      </p:sp>
      <p:sp>
        <p:nvSpPr>
          <p:cNvPr id="32772"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7570F7C-986F-410B-8539-6B4ABAD02BFA}" type="slidenum">
              <a:rPr lang="en-US" altLang="en-US">
                <a:solidFill>
                  <a:srgbClr val="898989"/>
                </a:solidFill>
              </a:rPr>
              <a:pPr eaLnBrk="1" hangingPunct="1"/>
              <a:t>20</a:t>
            </a:fld>
            <a:endParaRPr lang="en-US" altLang="en-US">
              <a:solidFill>
                <a:srgbClr val="898989"/>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altLang="en-US" smtClean="0"/>
              <a:t>The final outcome</a:t>
            </a:r>
          </a:p>
        </p:txBody>
      </p:sp>
      <p:sp>
        <p:nvSpPr>
          <p:cNvPr id="33795" name="Content Placeholder 2"/>
          <p:cNvSpPr>
            <a:spLocks noGrp="1"/>
          </p:cNvSpPr>
          <p:nvPr>
            <p:ph idx="1"/>
          </p:nvPr>
        </p:nvSpPr>
        <p:spPr/>
        <p:txBody>
          <a:bodyPr rtlCol="0">
            <a:normAutofit fontScale="92500"/>
          </a:bodyPr>
          <a:lstStyle/>
          <a:p>
            <a:pPr eaLnBrk="1" fontAlgn="auto" hangingPunct="1">
              <a:spcAft>
                <a:spcPts val="0"/>
              </a:spcAft>
              <a:defRPr/>
            </a:pPr>
            <a:r>
              <a:rPr lang="en-US" dirty="0" smtClean="0"/>
              <a:t>“We find—as the ripest fruit on that tree</a:t>
            </a:r>
            <a:r>
              <a:rPr lang="en-US" b="1" dirty="0" smtClean="0"/>
              <a:t>—the sovereign individual</a:t>
            </a:r>
            <a:r>
              <a:rPr lang="en-US" dirty="0" smtClean="0"/>
              <a:t>, something which resembles only itself, which has broken loose again from the morality of custom—the autonomous individual beyond morality.”</a:t>
            </a:r>
          </a:p>
          <a:p>
            <a:pPr eaLnBrk="1" fontAlgn="auto" hangingPunct="1">
              <a:spcAft>
                <a:spcPts val="0"/>
              </a:spcAft>
              <a:defRPr/>
            </a:pPr>
            <a:r>
              <a:rPr lang="en-US" dirty="0" smtClean="0"/>
              <a:t>Morality and autonomy are mutually exclusive</a:t>
            </a:r>
          </a:p>
          <a:p>
            <a:pPr eaLnBrk="1" fontAlgn="auto" hangingPunct="1">
              <a:spcAft>
                <a:spcPts val="0"/>
              </a:spcAft>
              <a:defRPr/>
            </a:pPr>
            <a:r>
              <a:rPr lang="en-US" dirty="0" smtClean="0"/>
              <a:t>The individual with a sovereign will is not bound by the “morality of custom” which preceded</a:t>
            </a:r>
          </a:p>
          <a:p>
            <a:pPr eaLnBrk="1" fontAlgn="auto" hangingPunct="1">
              <a:spcAft>
                <a:spcPts val="0"/>
              </a:spcAft>
              <a:defRPr/>
            </a:pPr>
            <a:r>
              <a:rPr lang="en-US" dirty="0" smtClean="0"/>
              <a:t>He (she?) is able to make promises </a:t>
            </a:r>
          </a:p>
        </p:txBody>
      </p:sp>
      <p:sp>
        <p:nvSpPr>
          <p:cNvPr id="33796"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C22A54E-9766-430B-BBBC-816B04661F74}" type="slidenum">
              <a:rPr lang="en-US" altLang="en-US">
                <a:solidFill>
                  <a:srgbClr val="898989"/>
                </a:solidFill>
              </a:rPr>
              <a:pPr eaLnBrk="1" hangingPunct="1"/>
              <a:t>21</a:t>
            </a:fld>
            <a:endParaRPr lang="en-US" altLang="en-US">
              <a:solidFill>
                <a:srgbClr val="898989"/>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altLang="en-US" smtClean="0"/>
              <a:t>Justified pride</a:t>
            </a:r>
          </a:p>
        </p:txBody>
      </p:sp>
      <p:sp>
        <p:nvSpPr>
          <p:cNvPr id="23555" name="Content Placeholder 2"/>
          <p:cNvSpPr>
            <a:spLocks noGrp="1"/>
          </p:cNvSpPr>
          <p:nvPr>
            <p:ph idx="1"/>
          </p:nvPr>
        </p:nvSpPr>
        <p:spPr/>
        <p:txBody>
          <a:bodyPr/>
          <a:lstStyle/>
          <a:p>
            <a:pPr eaLnBrk="1" hangingPunct="1"/>
            <a:r>
              <a:rPr lang="en-US" altLang="en-US" smtClean="0"/>
              <a:t>“in him a proud consciousness, quivering in every muscle, of what has finally been achieved and given living embodiment in him: a real consciousness of power and freedom, a feeling of completion for human beings generally. This man who has become free, who really has the right to make promises, this master of free will, this sovereign— </a:t>
            </a:r>
          </a:p>
          <a:p>
            <a:pPr eaLnBrk="1" hangingPunct="1"/>
            <a:endParaRPr lang="en-US" altLang="en-US" smtClean="0"/>
          </a:p>
        </p:txBody>
      </p:sp>
      <p:sp>
        <p:nvSpPr>
          <p:cNvPr id="34820"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57F6817-280D-4F22-BEB5-4B08A44470B4}" type="slidenum">
              <a:rPr lang="en-US" altLang="en-US">
                <a:solidFill>
                  <a:srgbClr val="898989"/>
                </a:solidFill>
              </a:rPr>
              <a:pPr eaLnBrk="1" hangingPunct="1"/>
              <a:t>22</a:t>
            </a:fld>
            <a:endParaRPr lang="en-US" altLang="en-US">
              <a:solidFill>
                <a:srgbClr val="898989"/>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altLang="en-US" smtClean="0"/>
              <a:t>Superiority</a:t>
            </a:r>
          </a:p>
        </p:txBody>
      </p:sp>
      <p:sp>
        <p:nvSpPr>
          <p:cNvPr id="35843" name="Content Placeholder 2"/>
          <p:cNvSpPr>
            <a:spLocks noGrp="1"/>
          </p:cNvSpPr>
          <p:nvPr>
            <p:ph idx="1"/>
          </p:nvPr>
        </p:nvSpPr>
        <p:spPr/>
        <p:txBody>
          <a:bodyPr rtlCol="0">
            <a:normAutofit lnSpcReduction="10000"/>
          </a:bodyPr>
          <a:lstStyle/>
          <a:p>
            <a:pPr eaLnBrk="1" fontAlgn="auto" hangingPunct="1">
              <a:spcAft>
                <a:spcPts val="0"/>
              </a:spcAft>
              <a:defRPr/>
            </a:pPr>
            <a:r>
              <a:rPr lang="en-US" dirty="0" smtClean="0"/>
              <a:t>how can he not realize the superiority he enjoys over everyone who does not have the right to make a promise and make pledges on his own behalf, knowing how much trust, how much fear, and how much respect he creates (he is worthy of all three) and how, with this mastery over himself, he has necessarily been given in addition mastery over his circumstances, over nature, and over all creatures with a shorter and less reliable will?</a:t>
            </a:r>
          </a:p>
        </p:txBody>
      </p:sp>
      <p:sp>
        <p:nvSpPr>
          <p:cNvPr id="35844"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AB272BC-DD78-4B8E-9AE8-E558952A2E6E}" type="slidenum">
              <a:rPr lang="en-US" altLang="en-US">
                <a:solidFill>
                  <a:srgbClr val="898989"/>
                </a:solidFill>
              </a:rPr>
              <a:pPr eaLnBrk="1" hangingPunct="1"/>
              <a:t>23</a:t>
            </a:fld>
            <a:endParaRPr lang="en-US" altLang="en-US">
              <a:solidFill>
                <a:srgbClr val="898989"/>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US" altLang="en-US" smtClean="0"/>
              <a:t>Two classes of humans</a:t>
            </a:r>
          </a:p>
        </p:txBody>
      </p:sp>
      <p:sp>
        <p:nvSpPr>
          <p:cNvPr id="36867" name="Content Placeholder 2"/>
          <p:cNvSpPr>
            <a:spLocks noGrp="1"/>
          </p:cNvSpPr>
          <p:nvPr>
            <p:ph idx="1"/>
          </p:nvPr>
        </p:nvSpPr>
        <p:spPr/>
        <p:txBody>
          <a:bodyPr rtlCol="0">
            <a:normAutofit fontScale="85000" lnSpcReduction="10000"/>
          </a:bodyPr>
          <a:lstStyle/>
          <a:p>
            <a:pPr eaLnBrk="1" fontAlgn="auto" hangingPunct="1">
              <a:spcAft>
                <a:spcPts val="0"/>
              </a:spcAft>
              <a:defRPr/>
            </a:pPr>
            <a:r>
              <a:rPr lang="en-US" dirty="0" smtClean="0"/>
              <a:t>The “free” man, the owner of an enduring unbreakable will, by possessing this, also acquires his own standard of value: he looks out from himself at others and confers respect or withholds it. And just as it will be necessary for him to </a:t>
            </a:r>
            <a:r>
              <a:rPr lang="en-US" dirty="0" err="1" smtClean="0"/>
              <a:t>honour</a:t>
            </a:r>
            <a:r>
              <a:rPr lang="en-US" dirty="0" smtClean="0"/>
              <a:t> those like him, the strong and dependable …</a:t>
            </a:r>
          </a:p>
          <a:p>
            <a:pPr eaLnBrk="1" fontAlgn="auto" hangingPunct="1">
              <a:spcAft>
                <a:spcPts val="0"/>
              </a:spcAft>
              <a:defRPr/>
            </a:pPr>
            <a:r>
              <a:rPr lang="en-US" dirty="0" smtClean="0"/>
              <a:t>so it will be necessary for him to keep his foot ready to kick the scrawny unreliable men, who make promises without being entitled to, and to hold his cane ready to punish the liar who breaks his word in the very moment it comes out of his mouth. </a:t>
            </a:r>
          </a:p>
        </p:txBody>
      </p:sp>
      <p:sp>
        <p:nvSpPr>
          <p:cNvPr id="36868"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85D2A0B-194F-4265-AA2C-15AC0FC71461}" type="slidenum">
              <a:rPr lang="en-US" altLang="en-US">
                <a:solidFill>
                  <a:srgbClr val="898989"/>
                </a:solidFill>
              </a:rPr>
              <a:pPr eaLnBrk="1" hangingPunct="1"/>
              <a:t>24</a:t>
            </a:fld>
            <a:endParaRPr lang="en-US" altLang="en-US">
              <a:solidFill>
                <a:srgbClr val="898989"/>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Conscience: the dominating instinct</a:t>
            </a:r>
            <a:endParaRPr lang="en-US" dirty="0"/>
          </a:p>
        </p:txBody>
      </p:sp>
      <p:sp>
        <p:nvSpPr>
          <p:cNvPr id="37891" name="Content Placeholder 2"/>
          <p:cNvSpPr>
            <a:spLocks noGrp="1"/>
          </p:cNvSpPr>
          <p:nvPr>
            <p:ph idx="1"/>
          </p:nvPr>
        </p:nvSpPr>
        <p:spPr/>
        <p:txBody>
          <a:bodyPr rtlCol="0">
            <a:normAutofit fontScale="85000" lnSpcReduction="10000"/>
          </a:bodyPr>
          <a:lstStyle/>
          <a:p>
            <a:pPr eaLnBrk="1" fontAlgn="auto" hangingPunct="1">
              <a:spcAft>
                <a:spcPts val="0"/>
              </a:spcAft>
              <a:defRPr/>
            </a:pPr>
            <a:r>
              <a:rPr lang="en-US" dirty="0" smtClean="0"/>
              <a:t>The proud knowledge of the extraordinary privilege of responsibility, the consciousness of this rare freedom, this power over oneself and destiny, have become internalized into the deepest parts of him and grown instinctual, have now become a dominating instinct. What will he call it, this dominating instinct, given that he finds he needs a word for it? There’s no doubt about this question: the sovereign man calls this instinct his conscience… </a:t>
            </a:r>
          </a:p>
          <a:p>
            <a:pPr eaLnBrk="1" fontAlgn="auto" hangingPunct="1">
              <a:spcAft>
                <a:spcPts val="0"/>
              </a:spcAft>
              <a:defRPr/>
            </a:pPr>
            <a:r>
              <a:rPr lang="en-US" dirty="0" smtClean="0"/>
              <a:t>=“to pledge one’s word, to do it with pride, and also to say “Yes” to oneself”</a:t>
            </a:r>
          </a:p>
          <a:p>
            <a:pPr eaLnBrk="1" fontAlgn="auto" hangingPunct="1">
              <a:spcAft>
                <a:spcPts val="0"/>
              </a:spcAft>
              <a:defRPr/>
            </a:pPr>
            <a:endParaRPr lang="en-US" dirty="0" smtClean="0"/>
          </a:p>
        </p:txBody>
      </p:sp>
      <p:sp>
        <p:nvSpPr>
          <p:cNvPr id="37892"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818C1B4-0521-42CF-B8BD-E952F19ED5C2}" type="slidenum">
              <a:rPr lang="en-US" altLang="en-US">
                <a:solidFill>
                  <a:srgbClr val="898989"/>
                </a:solidFill>
              </a:rPr>
              <a:pPr eaLnBrk="1" hangingPunct="1"/>
              <a:t>25</a:t>
            </a:fld>
            <a:endParaRPr lang="en-US" altLang="en-US">
              <a:solidFill>
                <a:srgbClr val="898989"/>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The end of the process: yes to oneself</a:t>
            </a:r>
            <a:endParaRPr lang="en-US" dirty="0"/>
          </a:p>
        </p:txBody>
      </p:sp>
      <p:sp>
        <p:nvSpPr>
          <p:cNvPr id="38915" name="Content Placeholder 2"/>
          <p:cNvSpPr>
            <a:spLocks noGrp="1"/>
          </p:cNvSpPr>
          <p:nvPr>
            <p:ph idx="1"/>
          </p:nvPr>
        </p:nvSpPr>
        <p:spPr/>
        <p:txBody>
          <a:bodyPr rtlCol="0">
            <a:normAutofit lnSpcReduction="10000"/>
          </a:bodyPr>
          <a:lstStyle/>
          <a:p>
            <a:pPr eaLnBrk="1" fontAlgn="auto" hangingPunct="1">
              <a:spcAft>
                <a:spcPts val="0"/>
              </a:spcAft>
              <a:defRPr/>
            </a:pPr>
            <a:r>
              <a:rPr lang="en-US" dirty="0" smtClean="0"/>
              <a:t>“to pledge one’s word, to do it with pride, and also to say “Yes” to oneself— that right is a ripe fruit, as I have mentioned, but it is also a late fruit”</a:t>
            </a:r>
          </a:p>
          <a:p>
            <a:pPr eaLnBrk="1" fontAlgn="auto" hangingPunct="1">
              <a:spcAft>
                <a:spcPts val="0"/>
              </a:spcAft>
              <a:defRPr/>
            </a:pPr>
            <a:r>
              <a:rPr lang="en-US" dirty="0" smtClean="0"/>
              <a:t>We have skipped the intervening period</a:t>
            </a:r>
          </a:p>
          <a:p>
            <a:pPr eaLnBrk="1" fontAlgn="auto" hangingPunct="1">
              <a:spcAft>
                <a:spcPts val="0"/>
              </a:spcAft>
              <a:defRPr/>
            </a:pPr>
            <a:r>
              <a:rPr lang="en-US" dirty="0" smtClean="0"/>
              <a:t>How did we get to this ripe fruit of human history</a:t>
            </a:r>
          </a:p>
          <a:p>
            <a:pPr eaLnBrk="1" fontAlgn="auto" hangingPunct="1">
              <a:spcAft>
                <a:spcPts val="0"/>
              </a:spcAft>
              <a:defRPr/>
            </a:pPr>
            <a:r>
              <a:rPr lang="en-US" dirty="0" smtClean="0"/>
              <a:t>When we began with a forgetful animal incapable of binding himself to his future?</a:t>
            </a:r>
          </a:p>
          <a:p>
            <a:pPr eaLnBrk="1" fontAlgn="auto" hangingPunct="1">
              <a:spcAft>
                <a:spcPts val="0"/>
              </a:spcAft>
              <a:defRPr/>
            </a:pPr>
            <a:endParaRPr lang="en-US" dirty="0" smtClean="0"/>
          </a:p>
        </p:txBody>
      </p:sp>
      <p:sp>
        <p:nvSpPr>
          <p:cNvPr id="38916"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F7A0216-6B4E-4F26-BD77-A383ED825927}" type="slidenum">
              <a:rPr lang="en-US" altLang="en-US">
                <a:solidFill>
                  <a:srgbClr val="898989"/>
                </a:solidFill>
              </a:rPr>
              <a:pPr eaLnBrk="1" hangingPunct="1"/>
              <a:t>26</a:t>
            </a:fld>
            <a:endParaRPr lang="en-US" altLang="en-US">
              <a:solidFill>
                <a:srgbClr val="898989"/>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altLang="en-US" smtClean="0"/>
              <a:t>How was such a being created?</a:t>
            </a:r>
          </a:p>
        </p:txBody>
      </p:sp>
      <p:sp>
        <p:nvSpPr>
          <p:cNvPr id="39939" name="Content Placeholder 2"/>
          <p:cNvSpPr>
            <a:spLocks noGrp="1"/>
          </p:cNvSpPr>
          <p:nvPr>
            <p:ph idx="1"/>
          </p:nvPr>
        </p:nvSpPr>
        <p:spPr/>
        <p:txBody>
          <a:bodyPr rtlCol="0">
            <a:normAutofit lnSpcReduction="10000"/>
          </a:bodyPr>
          <a:lstStyle/>
          <a:p>
            <a:pPr eaLnBrk="1" fontAlgn="auto" hangingPunct="1">
              <a:spcAft>
                <a:spcPts val="0"/>
              </a:spcAft>
              <a:defRPr/>
            </a:pPr>
            <a:r>
              <a:rPr lang="en-US" smtClean="0"/>
              <a:t>Q: “How does one create a memory for the human animal? How does one stamp something like that into his partly dull, partly flickering, momentary understanding, this living embodiment of forgetfulness, so that it stays there?” </a:t>
            </a:r>
          </a:p>
          <a:p>
            <a:pPr eaLnBrk="1" fontAlgn="auto" hangingPunct="1">
              <a:spcAft>
                <a:spcPts val="0"/>
              </a:spcAft>
              <a:defRPr/>
            </a:pPr>
            <a:r>
              <a:rPr lang="en-US" smtClean="0"/>
              <a:t>A: “We burn something in so that it remains in the memory. Only something which never ceases to cause pain stays in the memory”—</a:t>
            </a:r>
          </a:p>
        </p:txBody>
      </p:sp>
      <p:sp>
        <p:nvSpPr>
          <p:cNvPr id="39940"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A748A23-F8E3-4FB7-BBDE-4ADBD669BEB8}" type="slidenum">
              <a:rPr lang="en-US" altLang="en-US">
                <a:solidFill>
                  <a:srgbClr val="898989"/>
                </a:solidFill>
              </a:rPr>
              <a:pPr eaLnBrk="1" hangingPunct="1"/>
              <a:t>27</a:t>
            </a:fld>
            <a:endParaRPr lang="en-US" altLang="en-US">
              <a:solidFill>
                <a:srgbClr val="898989"/>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How memory is created in a forgetful animal</a:t>
            </a:r>
            <a:endParaRPr lang="en-US" dirty="0"/>
          </a:p>
        </p:txBody>
      </p:sp>
      <p:sp>
        <p:nvSpPr>
          <p:cNvPr id="40963" name="Content Placeholder 2"/>
          <p:cNvSpPr>
            <a:spLocks noGrp="1"/>
          </p:cNvSpPr>
          <p:nvPr>
            <p:ph idx="1"/>
          </p:nvPr>
        </p:nvSpPr>
        <p:spPr/>
        <p:txBody>
          <a:bodyPr rtlCol="0">
            <a:normAutofit fontScale="92500" lnSpcReduction="20000"/>
          </a:bodyPr>
          <a:lstStyle/>
          <a:p>
            <a:pPr eaLnBrk="1" fontAlgn="auto" hangingPunct="1">
              <a:spcAft>
                <a:spcPts val="0"/>
              </a:spcAft>
              <a:defRPr/>
            </a:pPr>
            <a:r>
              <a:rPr lang="en-US" dirty="0" smtClean="0"/>
              <a:t>“When the human being considered it necessary to make a memory for himself, it never happened without blood, martyrs, and sacrifices—the most terrible sacrifices and pledges (among them the sacrifice of the first born*), the most repulsive self-mutilations (for example castration), the cruelest forms of ritual in all the religious cults (and all religions are at bottom systems of cruelty)—all that originates in that instinct which discovered that pain was the most powerful means of helping to develop the memory.” </a:t>
            </a:r>
          </a:p>
          <a:p>
            <a:pPr lvl="1" eaLnBrk="1" fontAlgn="auto" hangingPunct="1">
              <a:spcAft>
                <a:spcPts val="0"/>
              </a:spcAft>
              <a:buFont typeface="Arial" panose="020B0604020202020204" pitchFamily="34" charset="0"/>
              <a:buChar char="•"/>
              <a:defRPr/>
            </a:pPr>
            <a:r>
              <a:rPr lang="en-US" dirty="0" smtClean="0"/>
              <a:t>*Abraham and Isaac: a memory of ancient practices?</a:t>
            </a:r>
          </a:p>
          <a:p>
            <a:pPr eaLnBrk="1" fontAlgn="auto" hangingPunct="1">
              <a:spcAft>
                <a:spcPts val="0"/>
              </a:spcAft>
              <a:defRPr/>
            </a:pPr>
            <a:endParaRPr lang="en-US" dirty="0" smtClean="0"/>
          </a:p>
        </p:txBody>
      </p:sp>
      <p:sp>
        <p:nvSpPr>
          <p:cNvPr id="40964"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6444FCD-FACD-46E2-9DF8-5C7F511899D1}" type="slidenum">
              <a:rPr lang="en-US" altLang="en-US">
                <a:solidFill>
                  <a:srgbClr val="898989"/>
                </a:solidFill>
              </a:rPr>
              <a:pPr eaLnBrk="1" hangingPunct="1"/>
              <a:t>28</a:t>
            </a:fld>
            <a:endParaRPr lang="en-US" altLang="en-US">
              <a:solidFill>
                <a:srgbClr val="898989"/>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altLang="en-US" smtClean="0"/>
              <a:t>Self-hypnosis of the mind</a:t>
            </a:r>
          </a:p>
        </p:txBody>
      </p:sp>
      <p:sp>
        <p:nvSpPr>
          <p:cNvPr id="41987" name="Content Placeholder 2"/>
          <p:cNvSpPr>
            <a:spLocks noGrp="1"/>
          </p:cNvSpPr>
          <p:nvPr>
            <p:ph idx="1"/>
          </p:nvPr>
        </p:nvSpPr>
        <p:spPr/>
        <p:txBody>
          <a:bodyPr rtlCol="0">
            <a:normAutofit lnSpcReduction="10000"/>
          </a:bodyPr>
          <a:lstStyle/>
          <a:p>
            <a:pPr eaLnBrk="1" fontAlgn="auto" hangingPunct="1">
              <a:spcAft>
                <a:spcPts val="0"/>
              </a:spcAft>
              <a:defRPr/>
            </a:pPr>
            <a:r>
              <a:rPr lang="en-US" dirty="0" smtClean="0"/>
              <a:t>“In a certain sense all asceticism belongs here: a couple of ideas need to be made indissoluble, omnipresent, unforgettable, “fixed,” in order to hypnotize the entire nervous and intellectual system through these “fixed ideas”—and the ascetic procedures and forms of life are the means whereby these ideas are freed from jostling around with all the other ideas, in order to make them “unforgettable.”</a:t>
            </a:r>
          </a:p>
        </p:txBody>
      </p:sp>
      <p:sp>
        <p:nvSpPr>
          <p:cNvPr id="41988"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0708EDA-3955-4FD7-93E8-80C9B7ABC124}" type="slidenum">
              <a:rPr lang="en-US" altLang="en-US">
                <a:solidFill>
                  <a:srgbClr val="898989"/>
                </a:solidFill>
              </a:rPr>
              <a:pPr eaLnBrk="1" hangingPunct="1"/>
              <a:t>29</a:t>
            </a:fld>
            <a:endParaRPr lang="en-US" altLang="en-US">
              <a:solidFill>
                <a:srgbClr val="898989"/>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mtClean="0"/>
              <a:t>Keeping promises</a:t>
            </a:r>
          </a:p>
        </p:txBody>
      </p:sp>
      <p:sp>
        <p:nvSpPr>
          <p:cNvPr id="4099" name="Content Placeholder 2"/>
          <p:cNvSpPr>
            <a:spLocks noGrp="1"/>
          </p:cNvSpPr>
          <p:nvPr>
            <p:ph idx="1"/>
          </p:nvPr>
        </p:nvSpPr>
        <p:spPr/>
        <p:txBody>
          <a:bodyPr/>
          <a:lstStyle/>
          <a:p>
            <a:pPr eaLnBrk="1" hangingPunct="1">
              <a:lnSpc>
                <a:spcPct val="80000"/>
              </a:lnSpc>
            </a:pPr>
            <a:r>
              <a:rPr lang="en-US" altLang="en-US" sz="2500" smtClean="0"/>
              <a:t>“To breed an animal that is entitled to make promises—surely that is the essence of the paradoxical task nature has set itself where human beings are concerned? Isn’t that the real problem of human beings?”</a:t>
            </a:r>
          </a:p>
          <a:p>
            <a:pPr lvl="1" eaLnBrk="1" hangingPunct="1">
              <a:lnSpc>
                <a:spcPct val="80000"/>
              </a:lnSpc>
            </a:pPr>
            <a:r>
              <a:rPr lang="en-US" altLang="en-US" sz="2000" smtClean="0"/>
              <a:t>N’s provocative beginning of the “Second Essay”</a:t>
            </a:r>
          </a:p>
          <a:p>
            <a:pPr eaLnBrk="1" hangingPunct="1">
              <a:lnSpc>
                <a:spcPct val="80000"/>
              </a:lnSpc>
            </a:pPr>
            <a:r>
              <a:rPr lang="en-US" altLang="en-US" sz="2500" smtClean="0"/>
              <a:t>Human beings are first of all animals, like all others: beings driven by their species instincts to live and reproduce</a:t>
            </a:r>
          </a:p>
          <a:p>
            <a:pPr eaLnBrk="1" hangingPunct="1">
              <a:lnSpc>
                <a:spcPct val="80000"/>
              </a:lnSpc>
            </a:pPr>
            <a:r>
              <a:rPr lang="en-US" altLang="en-US" sz="2500" smtClean="0"/>
              <a:t>History is the “breeding” of this animal into something quite different from what it/we started out as</a:t>
            </a:r>
          </a:p>
          <a:p>
            <a:pPr eaLnBrk="1" hangingPunct="1">
              <a:lnSpc>
                <a:spcPct val="80000"/>
              </a:lnSpc>
            </a:pPr>
            <a:r>
              <a:rPr lang="en-US" altLang="en-US" sz="2500" smtClean="0"/>
              <a:t>“Task of nature”? A teleology of history? </a:t>
            </a:r>
          </a:p>
          <a:p>
            <a:pPr eaLnBrk="1" hangingPunct="1">
              <a:lnSpc>
                <a:spcPct val="80000"/>
              </a:lnSpc>
            </a:pPr>
            <a:r>
              <a:rPr lang="en-US" altLang="en-US" sz="2500" smtClean="0"/>
              <a:t>All of this “history” has an inner logic: as if it is a natural process: a process of nature itself</a:t>
            </a:r>
          </a:p>
        </p:txBody>
      </p:sp>
      <p:sp>
        <p:nvSpPr>
          <p:cNvPr id="15364"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9DB17C4-31EE-4B5E-B5EA-590755840E35}" type="slidenum">
              <a:rPr lang="en-US" altLang="en-US">
                <a:solidFill>
                  <a:srgbClr val="898989"/>
                </a:solidFill>
              </a:rPr>
              <a:pPr eaLnBrk="1" hangingPunct="1"/>
              <a:t>3</a:t>
            </a:fld>
            <a:endParaRPr lang="en-US" altLang="en-US">
              <a:solidFill>
                <a:srgbClr val="898989"/>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eaLnBrk="1" hangingPunct="1"/>
            <a:r>
              <a:rPr lang="en-US" altLang="en-US" smtClean="0"/>
              <a:t>Progress of the law</a:t>
            </a:r>
          </a:p>
        </p:txBody>
      </p:sp>
      <p:sp>
        <p:nvSpPr>
          <p:cNvPr id="31747" name="Content Placeholder 2"/>
          <p:cNvSpPr>
            <a:spLocks noGrp="1"/>
          </p:cNvSpPr>
          <p:nvPr>
            <p:ph idx="1"/>
          </p:nvPr>
        </p:nvSpPr>
        <p:spPr/>
        <p:txBody>
          <a:bodyPr/>
          <a:lstStyle/>
          <a:p>
            <a:pPr eaLnBrk="1" hangingPunct="1"/>
            <a:r>
              <a:rPr lang="en-US" altLang="en-US" smtClean="0"/>
              <a:t>“The harshness of the laws of punishment provide a special standard for measuring how much trouble people went to in order to triumph over forgetfulness and to maintain a present awareness of a few primitive demands of social living together for this slave of momentary feelings and desires.”</a:t>
            </a:r>
          </a:p>
        </p:txBody>
      </p:sp>
      <p:sp>
        <p:nvSpPr>
          <p:cNvPr id="43012"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010B5AC-8590-450C-B22B-415F49935639}" type="slidenum">
              <a:rPr lang="en-US" altLang="en-US">
                <a:solidFill>
                  <a:srgbClr val="898989"/>
                </a:solidFill>
              </a:rPr>
              <a:pPr eaLnBrk="1" hangingPunct="1"/>
              <a:t>30</a:t>
            </a:fld>
            <a:endParaRPr lang="en-US" altLang="en-US">
              <a:solidFill>
                <a:srgbClr val="898989"/>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pPr eaLnBrk="1" hangingPunct="1"/>
            <a:r>
              <a:rPr lang="en-US" altLang="en-US" smtClean="0"/>
              <a:t>The old German punishments</a:t>
            </a:r>
          </a:p>
        </p:txBody>
      </p:sp>
      <p:sp>
        <p:nvSpPr>
          <p:cNvPr id="3" name="Content Placeholder 2"/>
          <p:cNvSpPr>
            <a:spLocks noGrp="1"/>
          </p:cNvSpPr>
          <p:nvPr>
            <p:ph idx="1"/>
          </p:nvPr>
        </p:nvSpPr>
        <p:spPr/>
        <p:txBody>
          <a:bodyPr rtlCol="0">
            <a:normAutofit fontScale="85000" lnSpcReduction="20000"/>
          </a:bodyPr>
          <a:lstStyle/>
          <a:p>
            <a:pPr eaLnBrk="1" fontAlgn="auto" hangingPunct="1">
              <a:spcAft>
                <a:spcPts val="0"/>
              </a:spcAft>
              <a:defRPr/>
            </a:pPr>
            <a:r>
              <a:rPr lang="en-US" dirty="0" smtClean="0"/>
              <a:t>Think of the old German punishments, for example, stoning (the legend even lets the mill stone fall on the head of the guilty person), breaking on the wheel (the unique invention and specialty of the German genius in the area of punishment!), impaling on a stake, ripping people apart or stamping them to death with horses (“quartering”), boiling the criminal in oil or wine (still done in the fourteenth and fifteenth centuries), the well-loved practice of flaying (“cutting flesh off in strips”), carving flesh out of the chest, along with, of course, covering the offender with honey and leaving him to the flies in the burning sun.</a:t>
            </a:r>
            <a:endParaRPr lang="en-US" dirty="0"/>
          </a:p>
        </p:txBody>
      </p:sp>
      <p:sp>
        <p:nvSpPr>
          <p:cNvPr id="44036"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0707BF7-A3B6-4661-801A-25E4EA4B6DFF}" type="slidenum">
              <a:rPr lang="en-US" altLang="en-US">
                <a:solidFill>
                  <a:srgbClr val="898989"/>
                </a:solidFill>
              </a:rPr>
              <a:pPr eaLnBrk="1" hangingPunct="1"/>
              <a:t>31</a:t>
            </a:fld>
            <a:endParaRPr lang="en-US" altLang="en-US">
              <a:solidFill>
                <a:srgbClr val="898989"/>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eaLnBrk="1" hangingPunct="1"/>
            <a:r>
              <a:rPr lang="en-US" altLang="en-US" smtClean="0"/>
              <a:t>How reason was created</a:t>
            </a:r>
          </a:p>
        </p:txBody>
      </p:sp>
      <p:sp>
        <p:nvSpPr>
          <p:cNvPr id="45059" name="Content Placeholder 2"/>
          <p:cNvSpPr>
            <a:spLocks noGrp="1"/>
          </p:cNvSpPr>
          <p:nvPr>
            <p:ph idx="1"/>
          </p:nvPr>
        </p:nvSpPr>
        <p:spPr/>
        <p:txBody>
          <a:bodyPr rtlCol="0">
            <a:normAutofit fontScale="92500" lnSpcReduction="20000"/>
          </a:bodyPr>
          <a:lstStyle/>
          <a:p>
            <a:pPr eaLnBrk="1" fontAlgn="auto" hangingPunct="1">
              <a:spcAft>
                <a:spcPts val="0"/>
              </a:spcAft>
              <a:defRPr/>
            </a:pPr>
            <a:r>
              <a:rPr lang="en-US" smtClean="0"/>
              <a:t>With the help of such images and procedures people finally retained five or six “I will not’s” in their memory, and so far as these precepts were concerned they gave their word in order to live with the advantages of society—and that was that! With the assistance of this sort of memory people finally came to “reason”! Ah, reason, seriousness, mastery over emotions, the whole gloomy business called reflection, all these privileges and ceremonies of human beings—how expensive they were! How much blood and horror is the basis for all “good things”! . . . </a:t>
            </a:r>
          </a:p>
          <a:p>
            <a:pPr eaLnBrk="1" fontAlgn="auto" hangingPunct="1">
              <a:spcAft>
                <a:spcPts val="0"/>
              </a:spcAft>
              <a:defRPr/>
            </a:pPr>
            <a:endParaRPr lang="en-US" smtClean="0"/>
          </a:p>
        </p:txBody>
      </p:sp>
      <p:sp>
        <p:nvSpPr>
          <p:cNvPr id="45060"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EB53A2D-D0B9-46AF-9B92-64B04D29393C}" type="slidenum">
              <a:rPr lang="en-US" altLang="en-US">
                <a:solidFill>
                  <a:srgbClr val="898989"/>
                </a:solidFill>
              </a:rPr>
              <a:pPr eaLnBrk="1" hangingPunct="1"/>
              <a:t>32</a:t>
            </a:fld>
            <a:endParaRPr lang="en-US" altLang="en-US">
              <a:solidFill>
                <a:srgbClr val="898989"/>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r>
              <a:rPr lang="en-US" altLang="en-US" smtClean="0"/>
              <a:t>Two theories of “morality”</a:t>
            </a:r>
          </a:p>
        </p:txBody>
      </p:sp>
      <p:sp>
        <p:nvSpPr>
          <p:cNvPr id="46083" name="Content Placeholder 2"/>
          <p:cNvSpPr>
            <a:spLocks noGrp="1"/>
          </p:cNvSpPr>
          <p:nvPr>
            <p:ph idx="1"/>
          </p:nvPr>
        </p:nvSpPr>
        <p:spPr/>
        <p:txBody>
          <a:bodyPr rtlCol="0">
            <a:normAutofit fontScale="85000" lnSpcReduction="20000"/>
          </a:bodyPr>
          <a:lstStyle/>
          <a:p>
            <a:pPr eaLnBrk="1" fontAlgn="auto" hangingPunct="1">
              <a:spcAft>
                <a:spcPts val="0"/>
              </a:spcAft>
              <a:defRPr/>
            </a:pPr>
            <a:r>
              <a:rPr lang="en-US" dirty="0" smtClean="0"/>
              <a:t>Kant and Nietzsche on the autonomous individual:</a:t>
            </a:r>
          </a:p>
          <a:p>
            <a:pPr lvl="1" eaLnBrk="1" fontAlgn="auto" hangingPunct="1">
              <a:spcAft>
                <a:spcPts val="0"/>
              </a:spcAft>
              <a:defRPr/>
            </a:pPr>
            <a:r>
              <a:rPr lang="en-US" dirty="0" smtClean="0"/>
              <a:t>= Free, autonomous, self-determining individual</a:t>
            </a:r>
          </a:p>
          <a:p>
            <a:pPr lvl="1" eaLnBrk="1" fontAlgn="auto" hangingPunct="1">
              <a:spcAft>
                <a:spcPts val="0"/>
              </a:spcAft>
              <a:defRPr/>
            </a:pPr>
            <a:r>
              <a:rPr lang="en-US" dirty="0" smtClean="0"/>
              <a:t>Does not lie: is true to his word</a:t>
            </a:r>
          </a:p>
          <a:p>
            <a:pPr lvl="1" eaLnBrk="1" fontAlgn="auto" hangingPunct="1">
              <a:spcAft>
                <a:spcPts val="0"/>
              </a:spcAft>
              <a:defRPr/>
            </a:pPr>
            <a:r>
              <a:rPr lang="en-US" dirty="0" smtClean="0"/>
              <a:t>Keeps his promises</a:t>
            </a:r>
          </a:p>
          <a:p>
            <a:pPr lvl="1" eaLnBrk="1" fontAlgn="auto" hangingPunct="1">
              <a:spcAft>
                <a:spcPts val="0"/>
              </a:spcAft>
              <a:defRPr/>
            </a:pPr>
            <a:r>
              <a:rPr lang="en-US" dirty="0" smtClean="0"/>
              <a:t>i.e., is able to subordinate his momentary desires, his animal instincts, his interests to his own will, made in the past</a:t>
            </a:r>
          </a:p>
          <a:p>
            <a:pPr lvl="1" eaLnBrk="1" fontAlgn="auto" hangingPunct="1">
              <a:spcAft>
                <a:spcPts val="0"/>
              </a:spcAft>
              <a:defRPr/>
            </a:pPr>
            <a:r>
              <a:rPr lang="en-US" dirty="0" smtClean="0"/>
              <a:t>So he subordinates time itself to himself</a:t>
            </a:r>
          </a:p>
          <a:p>
            <a:pPr eaLnBrk="1" fontAlgn="auto" hangingPunct="1">
              <a:spcAft>
                <a:spcPts val="0"/>
              </a:spcAft>
              <a:defRPr/>
            </a:pPr>
            <a:r>
              <a:rPr lang="en-US" dirty="0" smtClean="0"/>
              <a:t>Kant: this is evidence of our super-sensual nature as members of the intelligible world</a:t>
            </a:r>
          </a:p>
          <a:p>
            <a:pPr lvl="1" eaLnBrk="1" fontAlgn="auto" hangingPunct="1">
              <a:spcAft>
                <a:spcPts val="0"/>
              </a:spcAft>
              <a:defRPr/>
            </a:pPr>
            <a:r>
              <a:rPr lang="en-US" dirty="0" smtClean="0"/>
              <a:t>But history is first that of struggle between competing egos</a:t>
            </a:r>
          </a:p>
          <a:p>
            <a:pPr eaLnBrk="1" fontAlgn="auto" hangingPunct="1">
              <a:spcAft>
                <a:spcPts val="0"/>
              </a:spcAft>
              <a:defRPr/>
            </a:pPr>
            <a:r>
              <a:rPr lang="en-US" dirty="0" smtClean="0"/>
              <a:t>Nietzsche: this is evidence of a long history of terror!</a:t>
            </a:r>
          </a:p>
        </p:txBody>
      </p:sp>
      <p:sp>
        <p:nvSpPr>
          <p:cNvPr id="46084"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857CBF6-E9EC-4A52-918C-4481BAD82448}" type="slidenum">
              <a:rPr lang="en-US" altLang="en-US">
                <a:solidFill>
                  <a:srgbClr val="898989"/>
                </a:solidFill>
              </a:rPr>
              <a:pPr eaLnBrk="1" hangingPunct="1"/>
              <a:t>33</a:t>
            </a:fld>
            <a:endParaRPr lang="en-US" altLang="en-US">
              <a:solidFill>
                <a:srgbClr val="898989"/>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eaLnBrk="1" hangingPunct="1"/>
            <a:r>
              <a:rPr lang="en-US" altLang="en-US" smtClean="0"/>
              <a:t>The nature of reason</a:t>
            </a:r>
          </a:p>
        </p:txBody>
      </p:sp>
      <p:sp>
        <p:nvSpPr>
          <p:cNvPr id="3" name="Content Placeholder 2"/>
          <p:cNvSpPr>
            <a:spLocks noGrp="1"/>
          </p:cNvSpPr>
          <p:nvPr>
            <p:ph idx="1"/>
          </p:nvPr>
        </p:nvSpPr>
        <p:spPr/>
        <p:txBody>
          <a:bodyPr rtlCol="0">
            <a:normAutofit fontScale="77500" lnSpcReduction="20000"/>
          </a:bodyPr>
          <a:lstStyle/>
          <a:p>
            <a:pPr eaLnBrk="1" fontAlgn="auto" hangingPunct="1">
              <a:spcAft>
                <a:spcPts val="0"/>
              </a:spcAft>
              <a:defRPr/>
            </a:pPr>
            <a:r>
              <a:rPr lang="en-US" dirty="0" smtClean="0"/>
              <a:t>Let’s not take “reason” as something given, to be examined by reflection </a:t>
            </a:r>
          </a:p>
          <a:p>
            <a:pPr lvl="1" eaLnBrk="1" fontAlgn="auto" hangingPunct="1">
              <a:spcAft>
                <a:spcPts val="0"/>
              </a:spcAft>
              <a:defRPr/>
            </a:pPr>
            <a:r>
              <a:rPr lang="en-US" dirty="0" smtClean="0"/>
              <a:t>Kant’s analysis of reason as it is given today, with its categories</a:t>
            </a:r>
          </a:p>
          <a:p>
            <a:pPr lvl="1" eaLnBrk="1" fontAlgn="auto" hangingPunct="1">
              <a:spcAft>
                <a:spcPts val="0"/>
              </a:spcAft>
              <a:defRPr/>
            </a:pPr>
            <a:r>
              <a:rPr lang="en-US" dirty="0" smtClean="0"/>
              <a:t>Recall Kant’s early Cosmology, which remains in the back of his mind: Consciousness begins in the darkest, heaviest worlds</a:t>
            </a:r>
          </a:p>
          <a:p>
            <a:pPr lvl="1" eaLnBrk="1" fontAlgn="auto" hangingPunct="1">
              <a:spcAft>
                <a:spcPts val="0"/>
              </a:spcAft>
              <a:defRPr/>
            </a:pPr>
            <a:r>
              <a:rPr lang="en-US" dirty="0" smtClean="0"/>
              <a:t>Our human world is in the middle of the spectrum of possibilities</a:t>
            </a:r>
          </a:p>
          <a:p>
            <a:pPr lvl="1" eaLnBrk="1" fontAlgn="auto" hangingPunct="1">
              <a:spcAft>
                <a:spcPts val="0"/>
              </a:spcAft>
              <a:defRPr/>
            </a:pPr>
            <a:r>
              <a:rPr lang="en-US" dirty="0" smtClean="0"/>
              <a:t>Kant later short-circuits this “genealogy,” because it is not demonstrable</a:t>
            </a:r>
          </a:p>
          <a:p>
            <a:pPr eaLnBrk="1" fontAlgn="auto" hangingPunct="1">
              <a:spcAft>
                <a:spcPts val="0"/>
              </a:spcAft>
              <a:defRPr/>
            </a:pPr>
            <a:r>
              <a:rPr lang="en-US" dirty="0" smtClean="0"/>
              <a:t>How did reason itself come into existence from the pre-rational starting point of human beings just emerging from nature?</a:t>
            </a:r>
          </a:p>
        </p:txBody>
      </p:sp>
      <p:sp>
        <p:nvSpPr>
          <p:cNvPr id="47108"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A7D558C-2274-425E-9571-96BDFD3E7A35}" type="slidenum">
              <a:rPr lang="en-US" altLang="en-US">
                <a:solidFill>
                  <a:srgbClr val="898989"/>
                </a:solidFill>
              </a:rPr>
              <a:pPr eaLnBrk="1" hangingPunct="1"/>
              <a:t>34</a:t>
            </a:fld>
            <a:endParaRPr lang="en-US" altLang="en-US">
              <a:solidFill>
                <a:srgbClr val="898989"/>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eaLnBrk="1" hangingPunct="1"/>
            <a:r>
              <a:rPr lang="en-US" altLang="en-US" smtClean="0"/>
              <a:t>From Hegel to Nietzsche</a:t>
            </a:r>
          </a:p>
        </p:txBody>
      </p:sp>
      <p:sp>
        <p:nvSpPr>
          <p:cNvPr id="48131" name="Content Placeholder 2"/>
          <p:cNvSpPr>
            <a:spLocks noGrp="1"/>
          </p:cNvSpPr>
          <p:nvPr>
            <p:ph idx="1"/>
          </p:nvPr>
        </p:nvSpPr>
        <p:spPr/>
        <p:txBody>
          <a:bodyPr rtlCol="0">
            <a:normAutofit fontScale="92500" lnSpcReduction="10000"/>
          </a:bodyPr>
          <a:lstStyle/>
          <a:p>
            <a:pPr eaLnBrk="1" fontAlgn="auto" hangingPunct="1">
              <a:spcAft>
                <a:spcPts val="0"/>
              </a:spcAft>
              <a:defRPr/>
            </a:pPr>
            <a:r>
              <a:rPr lang="en-US" dirty="0" smtClean="0"/>
              <a:t>1) Hegel: </a:t>
            </a:r>
          </a:p>
          <a:p>
            <a:pPr lvl="1" eaLnBrk="1" fontAlgn="auto" hangingPunct="1">
              <a:spcAft>
                <a:spcPts val="0"/>
              </a:spcAft>
              <a:defRPr/>
            </a:pPr>
            <a:r>
              <a:rPr lang="en-US" dirty="0" smtClean="0"/>
              <a:t>begin with “this”—the most simple starting point</a:t>
            </a:r>
          </a:p>
          <a:p>
            <a:pPr lvl="1" eaLnBrk="1" fontAlgn="auto" hangingPunct="1">
              <a:spcAft>
                <a:spcPts val="0"/>
              </a:spcAft>
              <a:defRPr/>
            </a:pPr>
            <a:r>
              <a:rPr lang="en-US" dirty="0" smtClean="0"/>
              <a:t>Go back to “life”: the individual and the species</a:t>
            </a:r>
          </a:p>
          <a:p>
            <a:pPr lvl="1" eaLnBrk="1" fontAlgn="auto" hangingPunct="1">
              <a:spcAft>
                <a:spcPts val="0"/>
              </a:spcAft>
              <a:defRPr/>
            </a:pPr>
            <a:r>
              <a:rPr lang="en-US" dirty="0" smtClean="0"/>
              <a:t>And then to the “life and death struggle” of early species beings</a:t>
            </a:r>
          </a:p>
          <a:p>
            <a:pPr lvl="1" eaLnBrk="1" fontAlgn="auto" hangingPunct="1">
              <a:spcAft>
                <a:spcPts val="0"/>
              </a:spcAft>
              <a:defRPr/>
            </a:pPr>
            <a:r>
              <a:rPr lang="en-US" dirty="0" smtClean="0"/>
              <a:t>Reason: the product of the master-slave dialectic: the slave learns to think in terms of abstract universals (Stoicism)</a:t>
            </a:r>
          </a:p>
          <a:p>
            <a:pPr eaLnBrk="1" fontAlgn="auto" hangingPunct="1">
              <a:spcAft>
                <a:spcPts val="0"/>
              </a:spcAft>
              <a:defRPr/>
            </a:pPr>
            <a:r>
              <a:rPr lang="en-US" dirty="0" smtClean="0"/>
              <a:t>2) Nietzsche: implicit in “the rational animal” is the utter cruelty of the human past</a:t>
            </a:r>
          </a:p>
          <a:p>
            <a:pPr eaLnBrk="1" fontAlgn="auto" hangingPunct="1">
              <a:spcAft>
                <a:spcPts val="0"/>
              </a:spcAft>
              <a:defRPr/>
            </a:pPr>
            <a:endParaRPr lang="en-US" dirty="0" smtClean="0"/>
          </a:p>
        </p:txBody>
      </p:sp>
      <p:sp>
        <p:nvSpPr>
          <p:cNvPr id="48132"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D73B2BD-8516-4C10-979D-D15C61A6353C}" type="slidenum">
              <a:rPr lang="en-US" altLang="en-US">
                <a:solidFill>
                  <a:srgbClr val="898989"/>
                </a:solidFill>
              </a:rPr>
              <a:pPr eaLnBrk="1" hangingPunct="1"/>
              <a:t>35</a:t>
            </a:fld>
            <a:endParaRPr lang="en-US" altLang="en-US">
              <a:solidFill>
                <a:srgbClr val="898989"/>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pPr eaLnBrk="1" hangingPunct="1"/>
            <a:r>
              <a:rPr lang="en-US" altLang="en-US" dirty="0" smtClean="0"/>
              <a:t>The </a:t>
            </a:r>
            <a:r>
              <a:rPr lang="en-US" altLang="en-US" dirty="0" smtClean="0"/>
              <a:t>origin of guilt</a:t>
            </a:r>
          </a:p>
        </p:txBody>
      </p:sp>
      <p:sp>
        <p:nvSpPr>
          <p:cNvPr id="49155" name="Content Placeholder 2"/>
          <p:cNvSpPr>
            <a:spLocks noGrp="1"/>
          </p:cNvSpPr>
          <p:nvPr>
            <p:ph idx="1"/>
          </p:nvPr>
        </p:nvSpPr>
        <p:spPr/>
        <p:txBody>
          <a:bodyPr rtlCol="0">
            <a:normAutofit fontScale="92500" lnSpcReduction="20000"/>
          </a:bodyPr>
          <a:lstStyle/>
          <a:p>
            <a:pPr eaLnBrk="1" fontAlgn="auto" hangingPunct="1">
              <a:spcAft>
                <a:spcPts val="0"/>
              </a:spcAft>
              <a:defRPr/>
            </a:pPr>
            <a:r>
              <a:rPr lang="en-US" dirty="0" smtClean="0"/>
              <a:t>Guilt (</a:t>
            </a:r>
            <a:r>
              <a:rPr lang="en-US" dirty="0" err="1" smtClean="0"/>
              <a:t>Schuld</a:t>
            </a:r>
            <a:r>
              <a:rPr lang="en-US" dirty="0" smtClean="0"/>
              <a:t>) has its origin in “the very materialistic idea of debt” (</a:t>
            </a:r>
            <a:r>
              <a:rPr lang="en-US" dirty="0" err="1" smtClean="0"/>
              <a:t>Schulden</a:t>
            </a:r>
            <a:r>
              <a:rPr lang="en-US" dirty="0" smtClean="0"/>
              <a:t>)</a:t>
            </a:r>
          </a:p>
          <a:p>
            <a:pPr eaLnBrk="1" fontAlgn="auto" hangingPunct="1">
              <a:spcAft>
                <a:spcPts val="0"/>
              </a:spcAft>
              <a:defRPr/>
            </a:pPr>
            <a:r>
              <a:rPr lang="en-US" dirty="0" smtClean="0"/>
              <a:t>I.e., it is not at first a recognition of wrong-doing by a free agent “who could have done otherwise”</a:t>
            </a:r>
          </a:p>
          <a:p>
            <a:pPr lvl="1" eaLnBrk="1" fontAlgn="auto" hangingPunct="1">
              <a:spcAft>
                <a:spcPts val="0"/>
              </a:spcAft>
              <a:defRPr/>
            </a:pPr>
            <a:r>
              <a:rPr lang="en-US" dirty="0" smtClean="0"/>
              <a:t>That kind of individual is a very late achievement</a:t>
            </a:r>
          </a:p>
          <a:p>
            <a:pPr eaLnBrk="1" fontAlgn="auto" hangingPunct="1">
              <a:spcAft>
                <a:spcPts val="0"/>
              </a:spcAft>
              <a:defRPr/>
            </a:pPr>
            <a:r>
              <a:rPr lang="en-US" dirty="0" smtClean="0"/>
              <a:t>To impress on his consciousness the importance of paying back the debt, the debtor pledges “his body or his wife or his freedom or even his life (or, under certain religious conditions, even his blessedness, the salvation of his soul, or finally his peace in the grave”</a:t>
            </a:r>
          </a:p>
        </p:txBody>
      </p:sp>
      <p:sp>
        <p:nvSpPr>
          <p:cNvPr id="49156"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F2FA911-E661-43FB-9834-0303B530765E}" type="slidenum">
              <a:rPr lang="en-US" altLang="en-US">
                <a:solidFill>
                  <a:srgbClr val="898989"/>
                </a:solidFill>
              </a:rPr>
              <a:pPr eaLnBrk="1" hangingPunct="1"/>
              <a:t>36</a:t>
            </a:fld>
            <a:endParaRPr lang="en-US" altLang="en-US">
              <a:solidFill>
                <a:srgbClr val="898989"/>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pPr eaLnBrk="1" hangingPunct="1"/>
            <a:r>
              <a:rPr lang="en-US" altLang="en-US" smtClean="0"/>
              <a:t>Legal progress</a:t>
            </a:r>
          </a:p>
        </p:txBody>
      </p:sp>
      <p:sp>
        <p:nvSpPr>
          <p:cNvPr id="50179" name="Content Placeholder 2"/>
          <p:cNvSpPr>
            <a:spLocks noGrp="1"/>
          </p:cNvSpPr>
          <p:nvPr>
            <p:ph idx="1"/>
          </p:nvPr>
        </p:nvSpPr>
        <p:spPr/>
        <p:txBody>
          <a:bodyPr rtlCol="0">
            <a:normAutofit fontScale="92500" lnSpcReduction="20000"/>
          </a:bodyPr>
          <a:lstStyle/>
          <a:p>
            <a:pPr eaLnBrk="1" fontAlgn="auto" hangingPunct="1">
              <a:lnSpc>
                <a:spcPct val="90000"/>
              </a:lnSpc>
              <a:spcAft>
                <a:spcPts val="0"/>
              </a:spcAft>
              <a:defRPr/>
            </a:pPr>
            <a:r>
              <a:rPr lang="en-US" dirty="0" smtClean="0"/>
              <a:t>“And this point of view early on and everywhere gave rise to precise, sometimes horrific estimates going into finer and finer details, legally established estimates about individual limbs and body parts. I consider it already a step forward, as evidence of a freer conception of the law, something which calculates more grandly, a more Roman idea of justice, when Rome’s Twelve Tables of Laws decreed it was all the same, no matter how much or how little the creditor cut off in such cases: "</a:t>
            </a:r>
            <a:r>
              <a:rPr lang="en-US" i="1" dirty="0" err="1" smtClean="0"/>
              <a:t>si</a:t>
            </a:r>
            <a:r>
              <a:rPr lang="en-US" i="1" dirty="0" smtClean="0"/>
              <a:t> plus </a:t>
            </a:r>
            <a:r>
              <a:rPr lang="en-US" i="1" dirty="0" err="1" smtClean="0"/>
              <a:t>minusve</a:t>
            </a:r>
            <a:r>
              <a:rPr lang="en-US" i="1" dirty="0" smtClean="0"/>
              <a:t> </a:t>
            </a:r>
            <a:r>
              <a:rPr lang="en-US" i="1" dirty="0" err="1" smtClean="0"/>
              <a:t>secuerunt</a:t>
            </a:r>
            <a:r>
              <a:rPr lang="en-US" i="1" dirty="0" smtClean="0"/>
              <a:t>, ne </a:t>
            </a:r>
            <a:r>
              <a:rPr lang="en-US" i="1" dirty="0" err="1" smtClean="0"/>
              <a:t>fraude</a:t>
            </a:r>
            <a:r>
              <a:rPr lang="en-US" i="1" dirty="0" smtClean="0"/>
              <a:t> </a:t>
            </a:r>
            <a:r>
              <a:rPr lang="en-US" i="1" dirty="0" err="1" smtClean="0"/>
              <a:t>esto</a:t>
            </a:r>
            <a:r>
              <a:rPr lang="en-US" dirty="0" smtClean="0"/>
              <a:t>" </a:t>
            </a:r>
            <a:r>
              <a:rPr lang="en-US" i="1" dirty="0" smtClean="0"/>
              <a:t>[let it not be thought a crime if they cut off more or less].</a:t>
            </a:r>
            <a:r>
              <a:rPr lang="en-US" dirty="0" smtClean="0"/>
              <a:t> </a:t>
            </a:r>
          </a:p>
          <a:p>
            <a:pPr eaLnBrk="1" fontAlgn="auto" hangingPunct="1">
              <a:lnSpc>
                <a:spcPct val="90000"/>
              </a:lnSpc>
              <a:spcAft>
                <a:spcPts val="0"/>
              </a:spcAft>
              <a:defRPr/>
            </a:pPr>
            <a:endParaRPr lang="en-US" dirty="0" smtClean="0"/>
          </a:p>
        </p:txBody>
      </p:sp>
      <p:sp>
        <p:nvSpPr>
          <p:cNvPr id="50180"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4272F46-0ECC-4185-928F-20B5BA18954C}" type="slidenum">
              <a:rPr lang="en-US" altLang="en-US">
                <a:solidFill>
                  <a:srgbClr val="898989"/>
                </a:solidFill>
              </a:rPr>
              <a:pPr eaLnBrk="1" hangingPunct="1"/>
              <a:t>37</a:t>
            </a:fld>
            <a:endParaRPr lang="en-US" altLang="en-US">
              <a:solidFill>
                <a:srgbClr val="898989"/>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pPr eaLnBrk="1" hangingPunct="1"/>
            <a:r>
              <a:rPr lang="en-US" altLang="en-US" smtClean="0"/>
              <a:t>The fun of inflicting pain</a:t>
            </a:r>
          </a:p>
        </p:txBody>
      </p:sp>
      <p:sp>
        <p:nvSpPr>
          <p:cNvPr id="39939" name="Content Placeholder 2"/>
          <p:cNvSpPr>
            <a:spLocks noGrp="1"/>
          </p:cNvSpPr>
          <p:nvPr>
            <p:ph idx="1"/>
          </p:nvPr>
        </p:nvSpPr>
        <p:spPr/>
        <p:txBody>
          <a:bodyPr/>
          <a:lstStyle/>
          <a:p>
            <a:pPr eaLnBrk="1" hangingPunct="1"/>
            <a:r>
              <a:rPr lang="en-US" altLang="en-US" sz="2500" dirty="0" smtClean="0"/>
              <a:t>We don’t begin with an idea of compensation for the wrong. That is a later development. We begin with the </a:t>
            </a:r>
          </a:p>
          <a:p>
            <a:pPr eaLnBrk="1" hangingPunct="1"/>
            <a:r>
              <a:rPr lang="en-US" altLang="en-US" sz="2500" dirty="0" smtClean="0"/>
              <a:t>“the enjoyment of violation. This enjoyment is more highly prized the lower and baser the debtor stands in the social order, and it can easily seem to the creditor a delicious mouthful, even a foretaste of a higher rank. By means of the “punishment” of the debtor, the creditor participates in a right belonging to the masters. Finally he himself for once comes to the lofty feeling of despising a being as someone “below him,” as someone he is entitled to mistreat”</a:t>
            </a:r>
          </a:p>
        </p:txBody>
      </p:sp>
      <p:sp>
        <p:nvSpPr>
          <p:cNvPr id="51204"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707CE38-F28B-4AF1-95DC-8E0A11FD989C}" type="slidenum">
              <a:rPr lang="en-US" altLang="en-US">
                <a:solidFill>
                  <a:srgbClr val="898989"/>
                </a:solidFill>
              </a:rPr>
              <a:pPr eaLnBrk="1" hangingPunct="1"/>
              <a:t>38</a:t>
            </a:fld>
            <a:endParaRPr lang="en-US" altLang="en-US">
              <a:solidFill>
                <a:srgbClr val="898989"/>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From primitive humanity to tame house pets</a:t>
            </a:r>
            <a:endParaRPr lang="en-US" dirty="0"/>
          </a:p>
        </p:txBody>
      </p:sp>
      <p:sp>
        <p:nvSpPr>
          <p:cNvPr id="40963" name="Content Placeholder 2"/>
          <p:cNvSpPr>
            <a:spLocks noGrp="1"/>
          </p:cNvSpPr>
          <p:nvPr>
            <p:ph idx="1"/>
          </p:nvPr>
        </p:nvSpPr>
        <p:spPr/>
        <p:txBody>
          <a:bodyPr/>
          <a:lstStyle/>
          <a:p>
            <a:pPr eaLnBrk="1" hangingPunct="1"/>
            <a:r>
              <a:rPr lang="en-US" altLang="en-US" dirty="0" smtClean="0"/>
              <a:t>“It seems to me that the delicacy and even more the hypocrisy of tame house pets (I mean modern man, I mean us) resist a really powerful understanding of just how much cruelty contributes to the great celebratory joy of primitive humanity, as an ingredient mixed into almost all their enjoyments and, from another perspective, how naïve and innocent their need for cruelty…”</a:t>
            </a:r>
          </a:p>
        </p:txBody>
      </p:sp>
      <p:sp>
        <p:nvSpPr>
          <p:cNvPr id="52228"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C110956-347B-4004-B171-68DCD86DA437}" type="slidenum">
              <a:rPr lang="en-US" altLang="en-US">
                <a:solidFill>
                  <a:srgbClr val="898989"/>
                </a:solidFill>
              </a:rPr>
              <a:pPr eaLnBrk="1" hangingPunct="1"/>
              <a:t>39</a:t>
            </a:fld>
            <a:endParaRPr lang="en-US" altLang="en-US">
              <a:solidFill>
                <a:srgbClr val="898989"/>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CA" altLang="en-US" smtClean="0"/>
              <a:t>Keeping promises: Why?</a:t>
            </a:r>
            <a:endParaRPr lang="en-US" altLang="en-US" smtClean="0"/>
          </a:p>
        </p:txBody>
      </p:sp>
      <p:sp>
        <p:nvSpPr>
          <p:cNvPr id="5123" name="Content Placeholder 2"/>
          <p:cNvSpPr>
            <a:spLocks noGrp="1"/>
          </p:cNvSpPr>
          <p:nvPr>
            <p:ph idx="1"/>
          </p:nvPr>
        </p:nvSpPr>
        <p:spPr/>
        <p:txBody>
          <a:bodyPr/>
          <a:lstStyle/>
          <a:p>
            <a:pPr eaLnBrk="1" hangingPunct="1"/>
            <a:r>
              <a:rPr lang="en-US" altLang="en-US" smtClean="0"/>
              <a:t>Why is keeping promises important?</a:t>
            </a:r>
          </a:p>
          <a:p>
            <a:pPr lvl="1" eaLnBrk="1" hangingPunct="1"/>
            <a:r>
              <a:rPr lang="en-US" altLang="en-US" smtClean="0"/>
              <a:t>To live in society, especially commercial societies, it is necessary to bind oneself over time, in  order to fulfill one’s contracts</a:t>
            </a:r>
          </a:p>
          <a:p>
            <a:pPr eaLnBrk="1" hangingPunct="1"/>
            <a:r>
              <a:rPr lang="en-US" altLang="en-US" smtClean="0"/>
              <a:t>Why is this problematic?</a:t>
            </a:r>
          </a:p>
          <a:p>
            <a:pPr lvl="1" eaLnBrk="1" hangingPunct="1"/>
            <a:r>
              <a:rPr lang="en-US" altLang="en-US" smtClean="0"/>
              <a:t>Because human beings are </a:t>
            </a:r>
            <a:r>
              <a:rPr lang="en-US" altLang="en-US" i="1" smtClean="0"/>
              <a:t>naturally</a:t>
            </a:r>
            <a:r>
              <a:rPr lang="en-US" altLang="en-US" smtClean="0"/>
              <a:t> forgetful</a:t>
            </a:r>
          </a:p>
          <a:p>
            <a:pPr lvl="1" eaLnBrk="1" hangingPunct="1"/>
            <a:r>
              <a:rPr lang="en-US" altLang="en-US" smtClean="0"/>
              <a:t>Life requires forgetfulness!</a:t>
            </a:r>
          </a:p>
        </p:txBody>
      </p:sp>
      <p:sp>
        <p:nvSpPr>
          <p:cNvPr id="16388"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F956DCE-4E1B-4A02-B915-2E58B7C89798}" type="slidenum">
              <a:rPr lang="en-US" altLang="en-US">
                <a:solidFill>
                  <a:srgbClr val="898989"/>
                </a:solidFill>
              </a:rPr>
              <a:pPr eaLnBrk="1" hangingPunct="1"/>
              <a:t>4</a:t>
            </a:fld>
            <a:endParaRPr lang="en-US" altLang="en-US">
              <a:solidFill>
                <a:srgbClr val="898989"/>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pPr eaLnBrk="1" hangingPunct="1"/>
            <a:r>
              <a:rPr lang="en-US" altLang="en-US" smtClean="0"/>
              <a:t>Our affinity with the apes</a:t>
            </a:r>
          </a:p>
        </p:txBody>
      </p:sp>
      <p:sp>
        <p:nvSpPr>
          <p:cNvPr id="53251" name="Content Placeholder 2"/>
          <p:cNvSpPr>
            <a:spLocks noGrp="1"/>
          </p:cNvSpPr>
          <p:nvPr>
            <p:ph idx="1"/>
          </p:nvPr>
        </p:nvSpPr>
        <p:spPr/>
        <p:txBody>
          <a:bodyPr rtlCol="0">
            <a:normAutofit fontScale="92500" lnSpcReduction="20000"/>
          </a:bodyPr>
          <a:lstStyle/>
          <a:p>
            <a:pPr eaLnBrk="1" fontAlgn="auto" hangingPunct="1">
              <a:spcAft>
                <a:spcPts val="0"/>
              </a:spcAft>
              <a:defRPr/>
            </a:pPr>
            <a:r>
              <a:rPr lang="en-US" smtClean="0"/>
              <a:t>Watching suffering is good for people, making someone suffer is even better—that is a harsh principle, but an old, powerful, and human, all-too-human major principle, which, by the way, even the apes might agree with. For people say that, in thinking up bizarre cruelties, the apes already anticipate a great many human actions and, as it were, “act them out.” Without cruelty there is no celebration: that’s what the oldest and longest era of human history teaches us—and with punishment, too, there is so much celebration!— </a:t>
            </a:r>
          </a:p>
        </p:txBody>
      </p:sp>
      <p:sp>
        <p:nvSpPr>
          <p:cNvPr id="53252"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AF5254B-9EB1-428B-A885-01779BA20122}" type="slidenum">
              <a:rPr lang="en-US" altLang="en-US">
                <a:solidFill>
                  <a:srgbClr val="898989"/>
                </a:solidFill>
              </a:rPr>
              <a:pPr eaLnBrk="1" hangingPunct="1"/>
              <a:t>40</a:t>
            </a:fld>
            <a:endParaRPr lang="en-US" altLang="en-US">
              <a:solidFill>
                <a:srgbClr val="898989"/>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pPr eaLnBrk="1" hangingPunct="1"/>
            <a:r>
              <a:rPr lang="en-US" altLang="en-US" smtClean="0"/>
              <a:t>The Categorical Imperative</a:t>
            </a:r>
          </a:p>
        </p:txBody>
      </p:sp>
      <p:sp>
        <p:nvSpPr>
          <p:cNvPr id="3" name="Content Placeholder 2"/>
          <p:cNvSpPr>
            <a:spLocks noGrp="1"/>
          </p:cNvSpPr>
          <p:nvPr>
            <p:ph idx="1"/>
          </p:nvPr>
        </p:nvSpPr>
        <p:spPr/>
        <p:txBody>
          <a:bodyPr rtlCol="0">
            <a:normAutofit fontScale="85000" lnSpcReduction="10000"/>
          </a:bodyPr>
          <a:lstStyle/>
          <a:p>
            <a:pPr eaLnBrk="1" fontAlgn="auto" hangingPunct="1">
              <a:spcAft>
                <a:spcPts val="0"/>
              </a:spcAft>
              <a:defRPr/>
            </a:pPr>
            <a:r>
              <a:rPr lang="en-US" dirty="0" smtClean="0"/>
              <a:t>And can we not add that this world deep down has never again been completely free of a certain smell of blood and torture—(not even with old Kant whose categorical imperative stinks of cruelty . . . )? In addition, here the weird knot linking the ideas of “guilt and suffering,” which perhaps has become impossible to undo, was first knit together. </a:t>
            </a:r>
          </a:p>
          <a:p>
            <a:pPr eaLnBrk="1" fontAlgn="auto" hangingPunct="1">
              <a:spcAft>
                <a:spcPts val="0"/>
              </a:spcAft>
              <a:defRPr/>
            </a:pPr>
            <a:r>
              <a:rPr lang="en-US" dirty="0" smtClean="0"/>
              <a:t>Duty versus desire! The moral individual must suffer</a:t>
            </a:r>
          </a:p>
          <a:p>
            <a:pPr eaLnBrk="1" fontAlgn="auto" hangingPunct="1">
              <a:spcAft>
                <a:spcPts val="0"/>
              </a:spcAft>
              <a:defRPr/>
            </a:pPr>
            <a:r>
              <a:rPr lang="en-US" dirty="0" smtClean="0"/>
              <a:t>And so should the immoral individual! </a:t>
            </a:r>
          </a:p>
          <a:p>
            <a:pPr eaLnBrk="1" fontAlgn="auto" hangingPunct="1">
              <a:spcAft>
                <a:spcPts val="0"/>
              </a:spcAft>
              <a:defRPr/>
            </a:pPr>
            <a:r>
              <a:rPr lang="en-US" dirty="0" smtClean="0"/>
              <a:t>= “constantly growing spiritualization and “deification” of cruelty</a:t>
            </a:r>
            <a:endParaRPr lang="en-US" dirty="0"/>
          </a:p>
        </p:txBody>
      </p:sp>
      <p:sp>
        <p:nvSpPr>
          <p:cNvPr id="54276"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D650B2A-C984-4539-8102-FBC503C0ED36}" type="slidenum">
              <a:rPr lang="en-US" altLang="en-US">
                <a:solidFill>
                  <a:srgbClr val="898989"/>
                </a:solidFill>
              </a:rPr>
              <a:pPr eaLnBrk="1" hangingPunct="1"/>
              <a:t>41</a:t>
            </a:fld>
            <a:endParaRPr lang="en-US" altLang="en-US">
              <a:solidFill>
                <a:srgbClr val="898989"/>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pPr eaLnBrk="1" hangingPunct="1"/>
            <a:r>
              <a:rPr lang="en-US" altLang="en-US" smtClean="0"/>
              <a:t>Life was happier then</a:t>
            </a:r>
          </a:p>
        </p:txBody>
      </p:sp>
      <p:sp>
        <p:nvSpPr>
          <p:cNvPr id="55299" name="Content Placeholder 2"/>
          <p:cNvSpPr>
            <a:spLocks noGrp="1"/>
          </p:cNvSpPr>
          <p:nvPr>
            <p:ph idx="1"/>
          </p:nvPr>
        </p:nvSpPr>
        <p:spPr/>
        <p:txBody>
          <a:bodyPr rtlCol="0">
            <a:normAutofit lnSpcReduction="10000"/>
          </a:bodyPr>
          <a:lstStyle/>
          <a:p>
            <a:pPr eaLnBrk="1" fontAlgn="auto" hangingPunct="1">
              <a:spcAft>
                <a:spcPts val="0"/>
              </a:spcAft>
              <a:defRPr/>
            </a:pPr>
            <a:r>
              <a:rPr lang="en-US" smtClean="0"/>
              <a:t>With these ideas, by the way, I have no desire whatsoever to give our pessimists grist for their discordant mills grating with the weariness of life. On the contrary, I want to state very clearly that in that period when human beings had not yet become ashamed of their cruelty, life on earth was happier than it is today, now that we have our pessimists. </a:t>
            </a:r>
          </a:p>
          <a:p>
            <a:pPr eaLnBrk="1" fontAlgn="auto" hangingPunct="1">
              <a:spcAft>
                <a:spcPts val="0"/>
              </a:spcAft>
              <a:defRPr/>
            </a:pPr>
            <a:r>
              <a:rPr lang="en-US" smtClean="0"/>
              <a:t>i.e., Schopenhauer</a:t>
            </a:r>
          </a:p>
        </p:txBody>
      </p:sp>
      <p:sp>
        <p:nvSpPr>
          <p:cNvPr id="55300"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62EA597-1C64-43E2-A895-A0FAC8B4F084}" type="slidenum">
              <a:rPr lang="en-US" altLang="en-US">
                <a:solidFill>
                  <a:srgbClr val="898989"/>
                </a:solidFill>
              </a:rPr>
              <a:pPr eaLnBrk="1" hangingPunct="1"/>
              <a:t>42</a:t>
            </a:fld>
            <a:endParaRPr lang="en-US" altLang="en-US">
              <a:solidFill>
                <a:srgbClr val="898989"/>
              </a:solidFill>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pPr eaLnBrk="1" hangingPunct="1"/>
            <a:r>
              <a:rPr lang="en-US" altLang="en-US" smtClean="0"/>
              <a:t>Shame at natural human instincts</a:t>
            </a:r>
          </a:p>
        </p:txBody>
      </p:sp>
      <p:sp>
        <p:nvSpPr>
          <p:cNvPr id="56323" name="Content Placeholder 2"/>
          <p:cNvSpPr>
            <a:spLocks noGrp="1"/>
          </p:cNvSpPr>
          <p:nvPr>
            <p:ph idx="1"/>
          </p:nvPr>
        </p:nvSpPr>
        <p:spPr/>
        <p:txBody>
          <a:bodyPr rtlCol="0">
            <a:normAutofit lnSpcReduction="10000"/>
          </a:bodyPr>
          <a:lstStyle/>
          <a:p>
            <a:pPr eaLnBrk="1" fontAlgn="auto" hangingPunct="1">
              <a:spcAft>
                <a:spcPts val="0"/>
              </a:spcAft>
              <a:defRPr/>
            </a:pPr>
            <a:r>
              <a:rPr lang="en-US" smtClean="0"/>
              <a:t>“The tired, pessimistic look, the mistrust of the riddle of life, the icy denial stemming from disgust with life—these are not the signs of the wickedest eras in the history of human beings. It’s more the case that they first come to light as the swamp plants they are when the swamp to which they belong is there—I mean the sickly mollycoddling and moralizing, thanks to which the animal “man” finally learns to feel shame about all his instincts…. </a:t>
            </a:r>
          </a:p>
          <a:p>
            <a:pPr eaLnBrk="1" fontAlgn="auto" hangingPunct="1">
              <a:spcAft>
                <a:spcPts val="0"/>
              </a:spcAft>
              <a:defRPr/>
            </a:pPr>
            <a:endParaRPr lang="en-US" smtClean="0"/>
          </a:p>
        </p:txBody>
      </p:sp>
      <p:sp>
        <p:nvSpPr>
          <p:cNvPr id="56324"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3513245-63C9-419C-9098-4FF8B619A951}" type="slidenum">
              <a:rPr lang="en-US" altLang="en-US">
                <a:solidFill>
                  <a:srgbClr val="898989"/>
                </a:solidFill>
              </a:rPr>
              <a:pPr eaLnBrk="1" hangingPunct="1"/>
              <a:t>43</a:t>
            </a:fld>
            <a:endParaRPr lang="en-US" altLang="en-US">
              <a:solidFill>
                <a:srgbClr val="898989"/>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pPr eaLnBrk="1" hangingPunct="1"/>
            <a:r>
              <a:rPr lang="en-US" altLang="en-US" smtClean="0"/>
              <a:t>Becoming an angel</a:t>
            </a:r>
          </a:p>
        </p:txBody>
      </p:sp>
      <p:sp>
        <p:nvSpPr>
          <p:cNvPr id="57347" name="Content Placeholder 2"/>
          <p:cNvSpPr>
            <a:spLocks noGrp="1"/>
          </p:cNvSpPr>
          <p:nvPr>
            <p:ph idx="1"/>
          </p:nvPr>
        </p:nvSpPr>
        <p:spPr/>
        <p:txBody>
          <a:bodyPr rtlCol="0">
            <a:normAutofit fontScale="92500" lnSpcReduction="20000"/>
          </a:bodyPr>
          <a:lstStyle/>
          <a:p>
            <a:pPr eaLnBrk="1" fontAlgn="auto" hangingPunct="1">
              <a:spcAft>
                <a:spcPts val="0"/>
              </a:spcAft>
              <a:defRPr/>
            </a:pPr>
            <a:r>
              <a:rPr lang="en-US" smtClean="0"/>
              <a:t>On his way to becoming an “angel” (not to use a harsher word here), man developed an upset stomach and a furry tongue which made him not only fight against the joy and innocence of the animal but even lose his taste for life, so that now and then he stands there, holds his nose, and with Pope Innocent III disapproves of himself and makes a catalogue of his nastiness (“conceived in filth, disgustingly nourished in his mother’s body, developed out of evil material stuff, stinking horribly, a secretion of spit, urine, and excrement”). </a:t>
            </a:r>
          </a:p>
        </p:txBody>
      </p:sp>
      <p:sp>
        <p:nvSpPr>
          <p:cNvPr id="57348"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D9259DA-30DF-454E-BC25-6CC5026CE80B}" type="slidenum">
              <a:rPr lang="en-US" altLang="en-US">
                <a:solidFill>
                  <a:srgbClr val="898989"/>
                </a:solidFill>
              </a:rPr>
              <a:pPr eaLnBrk="1" hangingPunct="1"/>
              <a:t>44</a:t>
            </a:fld>
            <a:endParaRPr lang="en-US" altLang="en-US">
              <a:solidFill>
                <a:srgbClr val="898989"/>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pPr eaLnBrk="1" hangingPunct="1"/>
            <a:r>
              <a:rPr lang="en-US" altLang="en-US" smtClean="0"/>
              <a:t>It’s good to remember the old days</a:t>
            </a:r>
          </a:p>
        </p:txBody>
      </p:sp>
      <p:sp>
        <p:nvSpPr>
          <p:cNvPr id="47107" name="Content Placeholder 2"/>
          <p:cNvSpPr>
            <a:spLocks noGrp="1"/>
          </p:cNvSpPr>
          <p:nvPr>
            <p:ph idx="1"/>
          </p:nvPr>
        </p:nvSpPr>
        <p:spPr/>
        <p:txBody>
          <a:bodyPr/>
          <a:lstStyle/>
          <a:p>
            <a:pPr eaLnBrk="1" hangingPunct="1"/>
            <a:r>
              <a:rPr lang="en-US" altLang="en-US" smtClean="0"/>
              <a:t>Now, when suffering always has to march out as the first argument against existence, as its most serious question mark, it’s good for us to remember the times when people judged things the other way around, because they couldn’t do without making people suffer and saw a first-class magic in it, a really tempting enticement for living. </a:t>
            </a:r>
          </a:p>
        </p:txBody>
      </p:sp>
      <p:sp>
        <p:nvSpPr>
          <p:cNvPr id="58372"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41D382D-BF7B-4901-8F1A-499372F9BE6B}" type="slidenum">
              <a:rPr lang="en-US" altLang="en-US">
                <a:solidFill>
                  <a:srgbClr val="898989"/>
                </a:solidFill>
              </a:rPr>
              <a:pPr eaLnBrk="1" hangingPunct="1"/>
              <a:t>45</a:t>
            </a:fld>
            <a:endParaRPr lang="en-US" altLang="en-US">
              <a:solidFill>
                <a:srgbClr val="898989"/>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We still enjoy suffering: sublimation</a:t>
            </a:r>
            <a:endParaRPr lang="en-US" dirty="0"/>
          </a:p>
        </p:txBody>
      </p:sp>
      <p:sp>
        <p:nvSpPr>
          <p:cNvPr id="59395" name="Content Placeholder 2"/>
          <p:cNvSpPr>
            <a:spLocks noGrp="1"/>
          </p:cNvSpPr>
          <p:nvPr>
            <p:ph idx="1"/>
          </p:nvPr>
        </p:nvSpPr>
        <p:spPr/>
        <p:txBody>
          <a:bodyPr rtlCol="0">
            <a:normAutofit fontScale="92500" lnSpcReduction="20000"/>
          </a:bodyPr>
          <a:lstStyle/>
          <a:p>
            <a:pPr eaLnBrk="1" fontAlgn="auto" hangingPunct="1">
              <a:spcAft>
                <a:spcPts val="0"/>
              </a:spcAft>
              <a:defRPr/>
            </a:pPr>
            <a:r>
              <a:rPr lang="en-US" dirty="0" smtClean="0"/>
              <a:t>Perhaps it is even permissible to concede the possibility that the pleasure in cruelty does not really need to die out. Since today pain does more harm, the relevant pleasure needed only to be sublimated and made more subtle—in other words, it had to appear translated into the imaginative and spiritual and embellished with nothing but names so unobjectionable that they arouse no suspicion in even the most delicate hypocritical conscience (“tragic pity” is one such name; another is “</a:t>
            </a:r>
            <a:r>
              <a:rPr lang="en-US" i="1" dirty="0" smtClean="0"/>
              <a:t>les </a:t>
            </a:r>
            <a:r>
              <a:rPr lang="en-US" i="1" dirty="0" err="1" smtClean="0"/>
              <a:t>nostalgies</a:t>
            </a:r>
            <a:r>
              <a:rPr lang="en-US" i="1" dirty="0" smtClean="0"/>
              <a:t> de la </a:t>
            </a:r>
            <a:r>
              <a:rPr lang="en-US" i="1" dirty="0" err="1" smtClean="0"/>
              <a:t>croix</a:t>
            </a:r>
            <a:r>
              <a:rPr lang="en-US" dirty="0" smtClean="0"/>
              <a:t>” </a:t>
            </a:r>
            <a:r>
              <a:rPr lang="en-US" i="1" dirty="0" smtClean="0"/>
              <a:t>[nostalgia for the cross]</a:t>
            </a:r>
            <a:r>
              <a:rPr lang="en-US" dirty="0" smtClean="0"/>
              <a:t>). </a:t>
            </a:r>
          </a:p>
        </p:txBody>
      </p:sp>
      <p:sp>
        <p:nvSpPr>
          <p:cNvPr id="59396"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B8B0820-68A0-44AF-B0C0-6D0D8A0659F4}" type="slidenum">
              <a:rPr lang="en-US" altLang="en-US">
                <a:solidFill>
                  <a:srgbClr val="898989"/>
                </a:solidFill>
              </a:rPr>
              <a:pPr eaLnBrk="1" hangingPunct="1"/>
              <a:t>46</a:t>
            </a:fld>
            <a:endParaRPr lang="en-US" altLang="en-US">
              <a:solidFill>
                <a:srgbClr val="898989"/>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pPr eaLnBrk="1" hangingPunct="1"/>
            <a:r>
              <a:rPr lang="en-US" altLang="en-US" smtClean="0"/>
              <a:t>Masters of suspicion</a:t>
            </a:r>
          </a:p>
        </p:txBody>
      </p:sp>
      <p:sp>
        <p:nvSpPr>
          <p:cNvPr id="60419" name="Content Placeholder 2"/>
          <p:cNvSpPr>
            <a:spLocks noGrp="1"/>
          </p:cNvSpPr>
          <p:nvPr>
            <p:ph idx="1"/>
          </p:nvPr>
        </p:nvSpPr>
        <p:spPr/>
        <p:txBody>
          <a:bodyPr rtlCol="0">
            <a:normAutofit fontScale="85000" lnSpcReduction="10000"/>
          </a:bodyPr>
          <a:lstStyle/>
          <a:p>
            <a:pPr eaLnBrk="1" fontAlgn="auto" hangingPunct="1">
              <a:spcAft>
                <a:spcPts val="0"/>
              </a:spcAft>
              <a:defRPr/>
            </a:pPr>
            <a:r>
              <a:rPr lang="en-US" dirty="0" smtClean="0"/>
              <a:t>Nietzsche as one of the “Masters of suspicion” (Paul </a:t>
            </a:r>
            <a:r>
              <a:rPr lang="en-US" dirty="0" err="1" smtClean="0"/>
              <a:t>Ricoeur</a:t>
            </a:r>
            <a:r>
              <a:rPr lang="en-US" dirty="0" smtClean="0"/>
              <a:t>)</a:t>
            </a:r>
          </a:p>
          <a:p>
            <a:pPr lvl="1" eaLnBrk="1" fontAlgn="auto" hangingPunct="1">
              <a:spcAft>
                <a:spcPts val="0"/>
              </a:spcAft>
              <a:defRPr/>
            </a:pPr>
            <a:r>
              <a:rPr lang="en-US" dirty="0" smtClean="0"/>
              <a:t>Marx, Nietzsche, and Freud</a:t>
            </a:r>
          </a:p>
          <a:p>
            <a:pPr eaLnBrk="1" fontAlgn="auto" hangingPunct="1">
              <a:spcAft>
                <a:spcPts val="0"/>
              </a:spcAft>
              <a:defRPr/>
            </a:pPr>
            <a:r>
              <a:rPr lang="en-US" dirty="0" smtClean="0"/>
              <a:t>Marx: underneath the surface ideology of abstract humanism is the capitalist order of exploitation</a:t>
            </a:r>
          </a:p>
          <a:p>
            <a:pPr eaLnBrk="1" fontAlgn="auto" hangingPunct="1">
              <a:spcAft>
                <a:spcPts val="0"/>
              </a:spcAft>
              <a:defRPr/>
            </a:pPr>
            <a:r>
              <a:rPr lang="en-US" dirty="0" smtClean="0"/>
              <a:t>Freud: underneath the rationalizations of sublimated consciousness: the desires of the repressed Id</a:t>
            </a:r>
          </a:p>
          <a:p>
            <a:pPr eaLnBrk="1" fontAlgn="auto" hangingPunct="1">
              <a:spcAft>
                <a:spcPts val="0"/>
              </a:spcAft>
              <a:defRPr/>
            </a:pPr>
            <a:r>
              <a:rPr lang="en-US" dirty="0" smtClean="0"/>
              <a:t>Nietzsche: underneath the moralizations of modern life: secret pleasures of inflicting pain—on others and on oneself</a:t>
            </a:r>
          </a:p>
        </p:txBody>
      </p:sp>
      <p:sp>
        <p:nvSpPr>
          <p:cNvPr id="60420"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54B5F86-6402-465C-B4BC-E6799CC4DD40}" type="slidenum">
              <a:rPr lang="en-US" altLang="en-US">
                <a:solidFill>
                  <a:srgbClr val="898989"/>
                </a:solidFill>
              </a:rPr>
              <a:pPr eaLnBrk="1" hangingPunct="1"/>
              <a:t>47</a:t>
            </a:fld>
            <a:endParaRPr lang="en-US" altLang="en-US">
              <a:solidFill>
                <a:srgbClr val="898989"/>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pPr eaLnBrk="1" hangingPunct="1"/>
            <a:r>
              <a:rPr lang="en-US" altLang="en-US" smtClean="0"/>
              <a:t>Meaninglessness</a:t>
            </a:r>
          </a:p>
        </p:txBody>
      </p:sp>
      <p:sp>
        <p:nvSpPr>
          <p:cNvPr id="61443" name="Content Placeholder 2"/>
          <p:cNvSpPr>
            <a:spLocks noGrp="1"/>
          </p:cNvSpPr>
          <p:nvPr>
            <p:ph idx="1"/>
          </p:nvPr>
        </p:nvSpPr>
        <p:spPr/>
        <p:txBody>
          <a:bodyPr rtlCol="0">
            <a:normAutofit lnSpcReduction="10000"/>
          </a:bodyPr>
          <a:lstStyle/>
          <a:p>
            <a:pPr eaLnBrk="1" fontAlgn="auto" hangingPunct="1">
              <a:spcAft>
                <a:spcPts val="0"/>
              </a:spcAft>
              <a:defRPr/>
            </a:pPr>
            <a:r>
              <a:rPr lang="en-US" smtClean="0"/>
              <a:t>What really enrages people about suffering is not the suffering itself, but the meaninglessness of suffering. But neither for the Christian, who sees in suffering an entire secret machinery for salvation, nor for the naïve men of older times, who understood how to interpret all suffering in relation to the spectator or to the person inflicting the suffering, was there generally any such meaningless suffering. </a:t>
            </a:r>
          </a:p>
          <a:p>
            <a:pPr eaLnBrk="1" fontAlgn="auto" hangingPunct="1">
              <a:spcAft>
                <a:spcPts val="0"/>
              </a:spcAft>
              <a:defRPr/>
            </a:pPr>
            <a:endParaRPr lang="en-US" smtClean="0"/>
          </a:p>
        </p:txBody>
      </p:sp>
      <p:sp>
        <p:nvSpPr>
          <p:cNvPr id="61444"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49C5E3E-47C0-4933-AB1B-F91906640BC3}" type="slidenum">
              <a:rPr lang="en-US" altLang="en-US">
                <a:solidFill>
                  <a:srgbClr val="898989"/>
                </a:solidFill>
              </a:rPr>
              <a:pPr eaLnBrk="1" hangingPunct="1"/>
              <a:t>48</a:t>
            </a:fld>
            <a:endParaRPr lang="en-US" altLang="en-US">
              <a:solidFill>
                <a:srgbClr val="898989"/>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pPr eaLnBrk="1" hangingPunct="1"/>
            <a:r>
              <a:rPr lang="en-US" altLang="en-US" smtClean="0"/>
              <a:t>Origin of the gods</a:t>
            </a:r>
          </a:p>
        </p:txBody>
      </p:sp>
      <p:sp>
        <p:nvSpPr>
          <p:cNvPr id="51203" name="Content Placeholder 2"/>
          <p:cNvSpPr>
            <a:spLocks noGrp="1"/>
          </p:cNvSpPr>
          <p:nvPr>
            <p:ph idx="1"/>
          </p:nvPr>
        </p:nvSpPr>
        <p:spPr/>
        <p:txBody>
          <a:bodyPr>
            <a:normAutofit fontScale="85000" lnSpcReduction="10000"/>
          </a:bodyPr>
          <a:lstStyle/>
          <a:p>
            <a:pPr eaLnBrk="1" hangingPunct="1">
              <a:buFont typeface="Arial" charset="0"/>
              <a:buChar char="•"/>
              <a:defRPr/>
            </a:pPr>
            <a:r>
              <a:rPr lang="en-US" dirty="0" smtClean="0"/>
              <a:t>In order for the hidden, undiscovered, </a:t>
            </a:r>
            <a:r>
              <a:rPr lang="en-US" dirty="0" err="1" smtClean="0"/>
              <a:t>unwitnessed</a:t>
            </a:r>
            <a:r>
              <a:rPr lang="en-US" dirty="0" smtClean="0"/>
              <a:t> suffering to be removed from the world and for people to be able to deny it honestly, they were then almost compelled to invent gods and intermediate beings at all levels, high and low—briefly put, something that also roamed in hidden places, that also looked into the darkness, and that would not readily permit an interesting painful spectacle to escape its attention. Hence, with the help of such inventions life then understood and has always understood how to justify itself by a trick, how to justify its “evil.”</a:t>
            </a:r>
          </a:p>
        </p:txBody>
      </p:sp>
      <p:sp>
        <p:nvSpPr>
          <p:cNvPr id="62468"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AA8917A-F5BA-4B05-A5BF-62D448DBCE3C}" type="slidenum">
              <a:rPr lang="en-US" altLang="en-US">
                <a:solidFill>
                  <a:srgbClr val="898989"/>
                </a:solidFill>
              </a:rPr>
              <a:pPr eaLnBrk="1" hangingPunct="1"/>
              <a:t>49</a:t>
            </a:fld>
            <a:endParaRPr lang="en-US" altLang="en-US">
              <a:solidFill>
                <a:srgbClr val="898989"/>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altLang="en-US" smtClean="0"/>
              <a:t>The happy person is forgetful</a:t>
            </a:r>
          </a:p>
        </p:txBody>
      </p:sp>
      <p:sp>
        <p:nvSpPr>
          <p:cNvPr id="6147" name="Content Placeholder 2"/>
          <p:cNvSpPr>
            <a:spLocks noGrp="1"/>
          </p:cNvSpPr>
          <p:nvPr>
            <p:ph idx="1"/>
          </p:nvPr>
        </p:nvSpPr>
        <p:spPr/>
        <p:txBody>
          <a:bodyPr/>
          <a:lstStyle/>
          <a:p>
            <a:pPr eaLnBrk="1" hangingPunct="1">
              <a:lnSpc>
                <a:spcPct val="80000"/>
              </a:lnSpc>
            </a:pPr>
            <a:r>
              <a:rPr lang="en-US" altLang="en-US" sz="2800" smtClean="0"/>
              <a:t>“The doors and windows of consciousness are shut from time to time, so that it stays undisturbed by the noise and struggle with which the underworld of our functional organs keeps working for and against one another—a small quiet place, a little </a:t>
            </a:r>
            <a:r>
              <a:rPr lang="en-US" altLang="en-US" sz="2800" i="1" smtClean="0"/>
              <a:t>tabula rasa</a:t>
            </a:r>
            <a:r>
              <a:rPr lang="en-US" altLang="en-US" sz="2800" smtClean="0"/>
              <a:t> </a:t>
            </a:r>
            <a:r>
              <a:rPr lang="en-US" altLang="en-US" sz="2800" i="1" smtClean="0"/>
              <a:t>[blank slate]</a:t>
            </a:r>
            <a:r>
              <a:rPr lang="en-US" altLang="en-US" sz="2800" smtClean="0"/>
              <a:t> of the consciousness, so that there will again be room for something new, above all, for the nobler functions and officials, for ruling, thinking ahead, determining what to do (for our organism is arranged as an oligarchy)—that is, as I said, the use of active forgetfulness, like some porter at the door, a maintainer of psychic order, quiet, and etiquette. </a:t>
            </a:r>
          </a:p>
        </p:txBody>
      </p:sp>
      <p:sp>
        <p:nvSpPr>
          <p:cNvPr id="17412"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49786758-8A1C-4EA8-B9E0-3F5BD8A4DBA9}" type="slidenum">
              <a:rPr lang="en-US" altLang="en-US">
                <a:solidFill>
                  <a:srgbClr val="898989"/>
                </a:solidFill>
              </a:rPr>
              <a:pPr eaLnBrk="1" hangingPunct="1"/>
              <a:t>5</a:t>
            </a:fld>
            <a:endParaRPr lang="en-US" altLang="en-US">
              <a:solidFill>
                <a:srgbClr val="898989"/>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lstStyle/>
          <a:p>
            <a:pPr eaLnBrk="1" hangingPunct="1"/>
            <a:r>
              <a:rPr lang="en-US" altLang="en-US" smtClean="0"/>
              <a:t>How we justify life today</a:t>
            </a:r>
          </a:p>
        </p:txBody>
      </p:sp>
      <p:sp>
        <p:nvSpPr>
          <p:cNvPr id="52227" name="Content Placeholder 2"/>
          <p:cNvSpPr>
            <a:spLocks noGrp="1"/>
          </p:cNvSpPr>
          <p:nvPr>
            <p:ph idx="1"/>
          </p:nvPr>
        </p:nvSpPr>
        <p:spPr/>
        <p:txBody>
          <a:bodyPr>
            <a:normAutofit fontScale="92500" lnSpcReduction="20000"/>
          </a:bodyPr>
          <a:lstStyle/>
          <a:p>
            <a:pPr eaLnBrk="1" hangingPunct="1">
              <a:lnSpc>
                <a:spcPct val="90000"/>
              </a:lnSpc>
              <a:buFont typeface="Arial" charset="0"/>
              <a:buChar char="•"/>
              <a:defRPr/>
            </a:pPr>
            <a:r>
              <a:rPr lang="en-US" dirty="0" smtClean="0"/>
              <a:t>“The gods conceived of as friends of cruel spectacle—oh, how far this primitive idea still rises up in our European humanity! We might well seek advice from Calvin and Luther on this point.”</a:t>
            </a:r>
          </a:p>
          <a:p>
            <a:pPr lvl="1" eaLnBrk="1" hangingPunct="1">
              <a:lnSpc>
                <a:spcPct val="90000"/>
              </a:lnSpc>
              <a:buFont typeface="Arial" charset="0"/>
              <a:buChar char="–"/>
              <a:defRPr/>
            </a:pPr>
            <a:r>
              <a:rPr lang="en-US" dirty="0" smtClean="0"/>
              <a:t>The gods (the Christian God) look down on our suffering and so give it meaning</a:t>
            </a:r>
          </a:p>
          <a:p>
            <a:pPr eaLnBrk="1" hangingPunct="1">
              <a:lnSpc>
                <a:spcPct val="90000"/>
              </a:lnSpc>
              <a:buFont typeface="Arial" charset="0"/>
              <a:buChar char="•"/>
              <a:defRPr/>
            </a:pPr>
            <a:r>
              <a:rPr lang="en-US" dirty="0" smtClean="0"/>
              <a:t>“Nowadays [for the post-Christians after the death of God] perhaps it requires other helpful inventions (for example, life as riddle, life as a problem of knowledge).”</a:t>
            </a:r>
          </a:p>
          <a:p>
            <a:pPr lvl="1" eaLnBrk="1" hangingPunct="1">
              <a:lnSpc>
                <a:spcPct val="90000"/>
              </a:lnSpc>
              <a:buFont typeface="Arial" charset="0"/>
              <a:buChar char="–"/>
              <a:defRPr/>
            </a:pPr>
            <a:r>
              <a:rPr lang="en-US" dirty="0" smtClean="0"/>
              <a:t>Today, we ourselves look down on suffering, and make it an interesting problem of knowledge</a:t>
            </a:r>
          </a:p>
          <a:p>
            <a:pPr eaLnBrk="1" hangingPunct="1">
              <a:lnSpc>
                <a:spcPct val="90000"/>
              </a:lnSpc>
              <a:buFont typeface="Arial" charset="0"/>
              <a:buChar char="•"/>
              <a:defRPr/>
            </a:pPr>
            <a:endParaRPr lang="en-US" dirty="0" smtClean="0"/>
          </a:p>
        </p:txBody>
      </p:sp>
      <p:sp>
        <p:nvSpPr>
          <p:cNvPr id="63492"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C3F9ACE-BAE5-4DA6-AE58-E97D719595F1}" type="slidenum">
              <a:rPr lang="en-US" altLang="en-US">
                <a:solidFill>
                  <a:srgbClr val="898989"/>
                </a:solidFill>
              </a:rPr>
              <a:pPr eaLnBrk="1" hangingPunct="1"/>
              <a:t>50</a:t>
            </a:fld>
            <a:endParaRPr lang="en-US" altLang="en-US">
              <a:solidFill>
                <a:srgbClr val="898989"/>
              </a:solidFil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lstStyle/>
          <a:p>
            <a:pPr eaLnBrk="1" hangingPunct="1"/>
            <a:r>
              <a:rPr lang="en-US" altLang="en-US" smtClean="0"/>
              <a:t>Origin of “free will”?</a:t>
            </a:r>
          </a:p>
        </p:txBody>
      </p:sp>
      <p:sp>
        <p:nvSpPr>
          <p:cNvPr id="53251" name="Content Placeholder 2"/>
          <p:cNvSpPr>
            <a:spLocks noGrp="1"/>
          </p:cNvSpPr>
          <p:nvPr>
            <p:ph idx="1"/>
          </p:nvPr>
        </p:nvSpPr>
        <p:spPr/>
        <p:txBody>
          <a:bodyPr>
            <a:normAutofit fontScale="92500" lnSpcReduction="10000"/>
          </a:bodyPr>
          <a:lstStyle/>
          <a:p>
            <a:pPr eaLnBrk="1" hangingPunct="1">
              <a:buFont typeface="Arial" charset="0"/>
              <a:buChar char="•"/>
              <a:defRPr/>
            </a:pPr>
            <a:r>
              <a:rPr lang="en-US" dirty="0" smtClean="0"/>
              <a:t>Surely such a daring and fateful philosophical invention, first made for Europe at that time [of the Greeks], the invention of the “free will,” of the absolutely spontaneous nature of human beings in matters of good and evil, was created above all to justify the idea that the interest of gods in men and in human virtue could never run out? … A world conceived of as perfectly deterministic would have been predictable to the gods and therefore also soon boring for them. </a:t>
            </a:r>
          </a:p>
        </p:txBody>
      </p:sp>
      <p:sp>
        <p:nvSpPr>
          <p:cNvPr id="64516"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33601B8B-2D12-4AF2-80D6-0BF0687063BA}" type="slidenum">
              <a:rPr lang="en-US" altLang="en-US">
                <a:solidFill>
                  <a:srgbClr val="898989"/>
                </a:solidFill>
              </a:rPr>
              <a:pPr eaLnBrk="1" hangingPunct="1"/>
              <a:t>51</a:t>
            </a:fld>
            <a:endParaRPr lang="en-US" altLang="en-US">
              <a:solidFill>
                <a:srgbClr val="898989"/>
              </a:solidFil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lstStyle/>
          <a:p>
            <a:pPr eaLnBrk="1" hangingPunct="1"/>
            <a:r>
              <a:rPr lang="en-US" altLang="en-US" smtClean="0"/>
              <a:t>Back to promise-keeping</a:t>
            </a:r>
          </a:p>
        </p:txBody>
      </p:sp>
      <p:sp>
        <p:nvSpPr>
          <p:cNvPr id="54275" name="Content Placeholder 2"/>
          <p:cNvSpPr>
            <a:spLocks noGrp="1"/>
          </p:cNvSpPr>
          <p:nvPr>
            <p:ph idx="1"/>
          </p:nvPr>
        </p:nvSpPr>
        <p:spPr/>
        <p:txBody>
          <a:bodyPr/>
          <a:lstStyle/>
          <a:p>
            <a:pPr eaLnBrk="1" hangingPunct="1"/>
            <a:r>
              <a:rPr lang="en-US" altLang="en-US" dirty="0" smtClean="0"/>
              <a:t>To resume the path of our enquiry, the feeling of guilt, of personal obligation has, as we saw, its origin in the oldest and most primitive personal relationship there is and has been—in the relationship between seller and buyer, creditor and debtor. Here for the first time one person encountered another person and measured himself against him…. </a:t>
            </a:r>
          </a:p>
        </p:txBody>
      </p:sp>
      <p:sp>
        <p:nvSpPr>
          <p:cNvPr id="65540"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FB03CEE-F940-4CBA-9B26-40F893365611}" type="slidenum">
              <a:rPr lang="en-US" altLang="en-US">
                <a:solidFill>
                  <a:srgbClr val="898989"/>
                </a:solidFill>
              </a:rPr>
              <a:pPr eaLnBrk="1" hangingPunct="1"/>
              <a:t>52</a:t>
            </a:fld>
            <a:endParaRPr lang="en-US" altLang="en-US">
              <a:solidFill>
                <a:srgbClr val="898989"/>
              </a:solidFill>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p:txBody>
          <a:bodyPr/>
          <a:lstStyle/>
          <a:p>
            <a:pPr eaLnBrk="1" hangingPunct="1"/>
            <a:r>
              <a:rPr lang="en-US" altLang="en-US" smtClean="0"/>
              <a:t>Origin of justice</a:t>
            </a:r>
          </a:p>
        </p:txBody>
      </p:sp>
      <p:sp>
        <p:nvSpPr>
          <p:cNvPr id="55299" name="Content Placeholder 2"/>
          <p:cNvSpPr>
            <a:spLocks noGrp="1"/>
          </p:cNvSpPr>
          <p:nvPr>
            <p:ph idx="1"/>
          </p:nvPr>
        </p:nvSpPr>
        <p:spPr/>
        <p:txBody>
          <a:bodyPr>
            <a:normAutofit fontScale="92500" lnSpcReduction="20000"/>
          </a:bodyPr>
          <a:lstStyle/>
          <a:p>
            <a:pPr eaLnBrk="1" hangingPunct="1">
              <a:buFont typeface="Arial" charset="0"/>
              <a:buChar char="•"/>
              <a:defRPr/>
            </a:pPr>
            <a:r>
              <a:rPr lang="en-US" dirty="0" smtClean="0"/>
              <a:t>“Everything has its price, everything can be paid off”—the oldest and most naïve moral principle of justice, the beginning of all “good nature,” all “fairness,” all “good will,” all “objectivity” on earth. Justice at this first stage is good will among those approximately equal in power to come to terms with each other, to “understand” each other again by compensation—and in relation to those less powerful, to compel them to arrive at some settlement among themselves. </a:t>
            </a:r>
          </a:p>
          <a:p>
            <a:pPr eaLnBrk="1" hangingPunct="1">
              <a:buFont typeface="Arial" charset="0"/>
              <a:buChar char="•"/>
              <a:defRPr/>
            </a:pPr>
            <a:r>
              <a:rPr lang="en-US" dirty="0" smtClean="0"/>
              <a:t>Justice: good will among (some) men</a:t>
            </a:r>
          </a:p>
          <a:p>
            <a:pPr eaLnBrk="1" hangingPunct="1">
              <a:buFont typeface="Arial" charset="0"/>
              <a:buChar char="•"/>
              <a:defRPr/>
            </a:pPr>
            <a:endParaRPr lang="en-US" dirty="0" smtClean="0"/>
          </a:p>
        </p:txBody>
      </p:sp>
      <p:sp>
        <p:nvSpPr>
          <p:cNvPr id="66564"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73A3CD2-45D4-4292-B3C1-3B24D8E25F59}" type="slidenum">
              <a:rPr lang="en-US" altLang="en-US">
                <a:solidFill>
                  <a:srgbClr val="898989"/>
                </a:solidFill>
              </a:rPr>
              <a:pPr eaLnBrk="1" hangingPunct="1"/>
              <a:t>53</a:t>
            </a:fld>
            <a:endParaRPr lang="en-US" altLang="en-US">
              <a:solidFill>
                <a:srgbClr val="898989"/>
              </a:solidFill>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lstStyle/>
          <a:p>
            <a:pPr eaLnBrk="1" hangingPunct="1"/>
            <a:r>
              <a:rPr lang="en-US" altLang="en-US" smtClean="0"/>
              <a:t>The main creditor: the community</a:t>
            </a:r>
          </a:p>
        </p:txBody>
      </p:sp>
      <p:sp>
        <p:nvSpPr>
          <p:cNvPr id="56323" name="Content Placeholder 2"/>
          <p:cNvSpPr>
            <a:spLocks noGrp="1"/>
          </p:cNvSpPr>
          <p:nvPr>
            <p:ph idx="1"/>
          </p:nvPr>
        </p:nvSpPr>
        <p:spPr/>
        <p:txBody>
          <a:bodyPr/>
          <a:lstStyle/>
          <a:p>
            <a:pPr eaLnBrk="1" hangingPunct="1">
              <a:lnSpc>
                <a:spcPct val="90000"/>
              </a:lnSpc>
            </a:pPr>
            <a:r>
              <a:rPr lang="en-US" altLang="en-US" sz="2500" smtClean="0"/>
              <a:t>“Still measuring by the standard of pre-history (a pre-history which, by the way, is present at all times or is capable of returning), the community also stands in relation to its members in that important basic relationship of the creditor to his debtors. People live in a community. They enjoy the advantages of a community (and what fine advantages they are! Nowadays we sometimes underestimate them)—they live protected, cared for, in peace and trust, without worries concerning certain injuries and enmities from which the man outside the community, the “man without peace,” is excluded.”</a:t>
            </a:r>
          </a:p>
          <a:p>
            <a:pPr eaLnBrk="1" hangingPunct="1">
              <a:lnSpc>
                <a:spcPct val="90000"/>
              </a:lnSpc>
            </a:pPr>
            <a:r>
              <a:rPr lang="en-US" altLang="en-US" sz="2500" smtClean="0"/>
              <a:t>German for misery </a:t>
            </a:r>
            <a:r>
              <a:rPr lang="en-US" altLang="en-US" sz="2500" i="1" smtClean="0"/>
              <a:t>[Elend]</a:t>
            </a:r>
            <a:r>
              <a:rPr lang="en-US" altLang="en-US" sz="2500" smtClean="0"/>
              <a:t> or </a:t>
            </a:r>
            <a:r>
              <a:rPr lang="en-US" altLang="en-US" sz="2500" i="1" smtClean="0"/>
              <a:t>êlend [other country]</a:t>
            </a:r>
            <a:endParaRPr lang="en-US" altLang="en-US" sz="2500" smtClean="0"/>
          </a:p>
        </p:txBody>
      </p:sp>
      <p:sp>
        <p:nvSpPr>
          <p:cNvPr id="67588"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31FCA20-0925-489D-A967-66DFFF1E34C5}" type="slidenum">
              <a:rPr lang="en-US" altLang="en-US">
                <a:solidFill>
                  <a:srgbClr val="898989"/>
                </a:solidFill>
              </a:rPr>
              <a:pPr eaLnBrk="1" hangingPunct="1"/>
              <a:t>54</a:t>
            </a:fld>
            <a:endParaRPr lang="en-US" altLang="en-US">
              <a:solidFill>
                <a:srgbClr val="898989"/>
              </a:solidFill>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pPr eaLnBrk="1" hangingPunct="1"/>
            <a:r>
              <a:rPr lang="en-US" altLang="en-US" smtClean="0"/>
              <a:t>The debt of the lawbreaker</a:t>
            </a:r>
          </a:p>
        </p:txBody>
      </p:sp>
      <p:sp>
        <p:nvSpPr>
          <p:cNvPr id="57347" name="Content Placeholder 2"/>
          <p:cNvSpPr>
            <a:spLocks noGrp="1"/>
          </p:cNvSpPr>
          <p:nvPr>
            <p:ph idx="1"/>
          </p:nvPr>
        </p:nvSpPr>
        <p:spPr/>
        <p:txBody>
          <a:bodyPr/>
          <a:lstStyle/>
          <a:p>
            <a:pPr eaLnBrk="1" hangingPunct="1"/>
            <a:r>
              <a:rPr lang="en-US" altLang="en-US" dirty="0" smtClean="0"/>
              <a:t>“The lawbreaker is a debtor who does not merely not pay back the benefits and advances given to him, but who even attacks his creditor…. The anger of the injured creditor, the community, gives him back the wild condition, as free as a bird, from which he was earlier protected. It pushes him away from it, and now every form of hostility can vent itself on him.”</a:t>
            </a:r>
          </a:p>
          <a:p>
            <a:pPr eaLnBrk="1" hangingPunct="1"/>
            <a:r>
              <a:rPr lang="en-US" altLang="en-US" dirty="0" smtClean="0"/>
              <a:t> </a:t>
            </a:r>
          </a:p>
        </p:txBody>
      </p:sp>
      <p:sp>
        <p:nvSpPr>
          <p:cNvPr id="68612"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C04C39D-3F1E-4BAB-A3A8-96E4CD04C751}" type="slidenum">
              <a:rPr lang="en-US" altLang="en-US">
                <a:solidFill>
                  <a:srgbClr val="898989"/>
                </a:solidFill>
              </a:rPr>
              <a:pPr eaLnBrk="1" hangingPunct="1"/>
              <a:t>55</a:t>
            </a:fld>
            <a:endParaRPr lang="en-US" altLang="en-US">
              <a:solidFill>
                <a:srgbClr val="898989"/>
              </a:solidFill>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pPr eaLnBrk="1" hangingPunct="1"/>
            <a:r>
              <a:rPr lang="en-US" altLang="en-US" smtClean="0"/>
              <a:t>Progress: imprisonment as protection</a:t>
            </a:r>
          </a:p>
        </p:txBody>
      </p:sp>
      <p:sp>
        <p:nvSpPr>
          <p:cNvPr id="58371" name="Content Placeholder 2"/>
          <p:cNvSpPr>
            <a:spLocks noGrp="1"/>
          </p:cNvSpPr>
          <p:nvPr>
            <p:ph idx="1"/>
          </p:nvPr>
        </p:nvSpPr>
        <p:spPr/>
        <p:txBody>
          <a:bodyPr>
            <a:normAutofit fontScale="85000" lnSpcReduction="20000"/>
          </a:bodyPr>
          <a:lstStyle/>
          <a:p>
            <a:pPr eaLnBrk="1" hangingPunct="1">
              <a:buFont typeface="Arial" charset="0"/>
              <a:buChar char="•"/>
              <a:defRPr/>
            </a:pPr>
            <a:r>
              <a:rPr lang="en-US" dirty="0" smtClean="0"/>
              <a:t>“As it acquires more power, a community considers the crimes of a single individual less serious, because they no longer make him dangerous and unsettling for the existence of the community as much as they did before. The wrong doer is no longer “left without peace” and thrown out, and the common anger can no longer vent itself on him without restraint to the same extent it did before. It is rather the case that the wrong doer from now on is carefully protected by the community against this anger, particularly from that of the injured person, and is taken into protective custody. </a:t>
            </a:r>
          </a:p>
        </p:txBody>
      </p:sp>
      <p:sp>
        <p:nvSpPr>
          <p:cNvPr id="69636"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5102A11-0517-49CF-893F-ABBD24FA8A12}" type="slidenum">
              <a:rPr lang="en-US" altLang="en-US">
                <a:solidFill>
                  <a:srgbClr val="898989"/>
                </a:solidFill>
              </a:rPr>
              <a:pPr eaLnBrk="1" hangingPunct="1"/>
              <a:t>56</a:t>
            </a:fld>
            <a:endParaRPr lang="en-US" altLang="en-US">
              <a:solidFill>
                <a:srgbClr val="898989"/>
              </a:solidFill>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p:txBody>
          <a:bodyPr/>
          <a:lstStyle/>
          <a:p>
            <a:pPr eaLnBrk="1" hangingPunct="1"/>
            <a:r>
              <a:rPr lang="en-US" altLang="en-US" smtClean="0"/>
              <a:t>The origin of mercy</a:t>
            </a:r>
          </a:p>
        </p:txBody>
      </p:sp>
      <p:sp>
        <p:nvSpPr>
          <p:cNvPr id="59395" name="Content Placeholder 2"/>
          <p:cNvSpPr>
            <a:spLocks noGrp="1"/>
          </p:cNvSpPr>
          <p:nvPr>
            <p:ph idx="1"/>
          </p:nvPr>
        </p:nvSpPr>
        <p:spPr/>
        <p:txBody>
          <a:bodyPr/>
          <a:lstStyle/>
          <a:p>
            <a:pPr eaLnBrk="1" hangingPunct="1">
              <a:lnSpc>
                <a:spcPct val="80000"/>
              </a:lnSpc>
            </a:pPr>
            <a:r>
              <a:rPr lang="en-US" altLang="en-US" sz="2500" dirty="0" smtClean="0"/>
              <a:t>If the power and the self-confidence of a community keeps growing, the criminal law grows constantly milder. …</a:t>
            </a:r>
          </a:p>
          <a:p>
            <a:pPr eaLnBrk="1" hangingPunct="1">
              <a:lnSpc>
                <a:spcPct val="80000"/>
              </a:lnSpc>
            </a:pPr>
            <a:r>
              <a:rPr lang="en-US" altLang="en-US" sz="2500" dirty="0" smtClean="0"/>
              <a:t>“Why should I really bother about my parasites,” it could then say. “May they live and prosper—for that I am still sufficiently strong!” . . . Justice, which started by stating “Everything is capable of being paid for, everything must be paid off” ends at that point, by covering its eyes and letting the person incapable of payment go free—it ends, as every good thing on earth ends, by doing away with itself. This self-negation of justice—we know what a beautiful name it calls itself—mercy. </a:t>
            </a:r>
          </a:p>
          <a:p>
            <a:pPr eaLnBrk="1" hangingPunct="1">
              <a:lnSpc>
                <a:spcPct val="80000"/>
              </a:lnSpc>
            </a:pPr>
            <a:r>
              <a:rPr lang="en-US" altLang="en-US" sz="2500" dirty="0" smtClean="0"/>
              <a:t>Behind mercy: the triumph of the community over the individual, the right of the powerful</a:t>
            </a:r>
          </a:p>
        </p:txBody>
      </p:sp>
      <p:sp>
        <p:nvSpPr>
          <p:cNvPr id="70660"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E43217E-B450-45C6-A1A5-A4C3BE558AFD}" type="slidenum">
              <a:rPr lang="en-US" altLang="en-US">
                <a:solidFill>
                  <a:srgbClr val="898989"/>
                </a:solidFill>
              </a:rPr>
              <a:pPr eaLnBrk="1" hangingPunct="1"/>
              <a:t>57</a:t>
            </a:fld>
            <a:endParaRPr lang="en-US" altLang="en-US">
              <a:solidFill>
                <a:srgbClr val="898989"/>
              </a:solidFill>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p:txBody>
          <a:bodyPr/>
          <a:lstStyle/>
          <a:p>
            <a:pPr eaLnBrk="1" hangingPunct="1"/>
            <a:r>
              <a:rPr lang="en-US" altLang="en-US" smtClean="0"/>
              <a:t>Critique of Herr Durhing</a:t>
            </a:r>
          </a:p>
        </p:txBody>
      </p:sp>
      <p:sp>
        <p:nvSpPr>
          <p:cNvPr id="60419" name="Content Placeholder 2"/>
          <p:cNvSpPr>
            <a:spLocks noGrp="1"/>
          </p:cNvSpPr>
          <p:nvPr>
            <p:ph idx="1"/>
          </p:nvPr>
        </p:nvSpPr>
        <p:spPr/>
        <p:txBody>
          <a:bodyPr>
            <a:normAutofit fontScale="92500" lnSpcReduction="10000"/>
          </a:bodyPr>
          <a:lstStyle/>
          <a:p>
            <a:pPr eaLnBrk="1" hangingPunct="1">
              <a:buFont typeface="Arial" charset="0"/>
              <a:buChar char="•"/>
              <a:defRPr/>
            </a:pPr>
            <a:r>
              <a:rPr lang="en-US" dirty="0" err="1" smtClean="0"/>
              <a:t>Durhing</a:t>
            </a:r>
            <a:r>
              <a:rPr lang="en-US" dirty="0" smtClean="0"/>
              <a:t> sees the origin of justice in revenge</a:t>
            </a:r>
          </a:p>
          <a:p>
            <a:pPr eaLnBrk="1" hangingPunct="1">
              <a:buFont typeface="Arial" charset="0"/>
              <a:buChar char="•"/>
              <a:defRPr/>
            </a:pPr>
            <a:r>
              <a:rPr lang="en-US" dirty="0" smtClean="0"/>
              <a:t>= a reactive emotion</a:t>
            </a:r>
          </a:p>
          <a:p>
            <a:pPr eaLnBrk="1" hangingPunct="1">
              <a:buFont typeface="Arial" charset="0"/>
              <a:buChar char="•"/>
              <a:defRPr/>
            </a:pPr>
            <a:r>
              <a:rPr lang="en-US" dirty="0" smtClean="0"/>
              <a:t>But Nietzsche has just shown us that the evolution </a:t>
            </a:r>
            <a:r>
              <a:rPr lang="en-US" dirty="0" smtClean="0"/>
              <a:t>of justice </a:t>
            </a:r>
            <a:r>
              <a:rPr lang="en-US" dirty="0" smtClean="0"/>
              <a:t>has its origin in the protection of the criminal from the person harmed</a:t>
            </a:r>
          </a:p>
          <a:p>
            <a:pPr eaLnBrk="1" hangingPunct="1">
              <a:buFont typeface="Arial" charset="0"/>
              <a:buChar char="•"/>
              <a:defRPr/>
            </a:pPr>
            <a:r>
              <a:rPr lang="en-US" dirty="0" smtClean="0"/>
              <a:t>The separation of the crime from the criminal</a:t>
            </a:r>
          </a:p>
          <a:p>
            <a:pPr eaLnBrk="1" hangingPunct="1">
              <a:buFont typeface="Arial" charset="0"/>
              <a:buChar char="•"/>
              <a:defRPr/>
            </a:pPr>
            <a:r>
              <a:rPr lang="en-US" dirty="0" smtClean="0"/>
              <a:t>The establishment of objective compensation for the crime</a:t>
            </a:r>
          </a:p>
          <a:p>
            <a:pPr eaLnBrk="1" hangingPunct="1">
              <a:buFont typeface="Arial" charset="0"/>
              <a:buChar char="•"/>
              <a:defRPr/>
            </a:pPr>
            <a:r>
              <a:rPr lang="en-US" dirty="0" smtClean="0"/>
              <a:t>This can only arise out of an active emotion</a:t>
            </a:r>
          </a:p>
        </p:txBody>
      </p:sp>
      <p:sp>
        <p:nvSpPr>
          <p:cNvPr id="71684"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50A17DE-CD8E-4AA0-8AFD-6AE0BA72112D}" type="slidenum">
              <a:rPr lang="en-US" altLang="en-US">
                <a:solidFill>
                  <a:srgbClr val="898989"/>
                </a:solidFill>
              </a:rPr>
              <a:pPr eaLnBrk="1" hangingPunct="1"/>
              <a:t>58</a:t>
            </a:fld>
            <a:endParaRPr lang="en-US" altLang="en-US">
              <a:solidFill>
                <a:srgbClr val="898989"/>
              </a:solidFill>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lstStyle/>
          <a:p>
            <a:pPr eaLnBrk="1" hangingPunct="1"/>
            <a:r>
              <a:rPr lang="en-US" altLang="en-US" smtClean="0"/>
              <a:t>The active, aggressive, over-reaching person</a:t>
            </a:r>
          </a:p>
        </p:txBody>
      </p:sp>
      <p:sp>
        <p:nvSpPr>
          <p:cNvPr id="61443" name="Content Placeholder 2"/>
          <p:cNvSpPr>
            <a:spLocks noGrp="1"/>
          </p:cNvSpPr>
          <p:nvPr>
            <p:ph idx="1"/>
          </p:nvPr>
        </p:nvSpPr>
        <p:spPr/>
        <p:txBody>
          <a:bodyPr/>
          <a:lstStyle/>
          <a:p>
            <a:pPr eaLnBrk="1" hangingPunct="1">
              <a:lnSpc>
                <a:spcPct val="90000"/>
              </a:lnSpc>
            </a:pPr>
            <a:r>
              <a:rPr lang="en-US" altLang="en-US" sz="2800" dirty="0" smtClean="0"/>
              <a:t>It’s certainly true that, on average, even among the most just people even a small dose of hostility, malice, and insinuation is enough to make them see red and chase fairness out of their eyes. The active, aggressive, over-reaching human being is always placed a hundred steps closer to justice than the reactive person. For him it is not even necessary in the slightest to estimate an object falsely and with bias, the way the reactive man does and must do. </a:t>
            </a:r>
          </a:p>
          <a:p>
            <a:pPr eaLnBrk="1" hangingPunct="1">
              <a:lnSpc>
                <a:spcPct val="90000"/>
              </a:lnSpc>
            </a:pPr>
            <a:endParaRPr lang="en-US" altLang="en-US" sz="2300" dirty="0" smtClean="0"/>
          </a:p>
        </p:txBody>
      </p:sp>
      <p:sp>
        <p:nvSpPr>
          <p:cNvPr id="72708"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E38E202-38D5-4235-800A-61EB6F018A09}" type="slidenum">
              <a:rPr lang="en-US" altLang="en-US">
                <a:solidFill>
                  <a:srgbClr val="898989"/>
                </a:solidFill>
              </a:rPr>
              <a:pPr eaLnBrk="1" hangingPunct="1"/>
              <a:t>59</a:t>
            </a:fld>
            <a:endParaRPr lang="en-US" altLang="en-US">
              <a:solidFill>
                <a:srgbClr val="898989"/>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altLang="en-US" smtClean="0"/>
              <a:t>The healthy happy human</a:t>
            </a:r>
          </a:p>
        </p:txBody>
      </p:sp>
      <p:sp>
        <p:nvSpPr>
          <p:cNvPr id="7171" name="Content Placeholder 2"/>
          <p:cNvSpPr>
            <a:spLocks noGrp="1"/>
          </p:cNvSpPr>
          <p:nvPr>
            <p:ph idx="1"/>
          </p:nvPr>
        </p:nvSpPr>
        <p:spPr/>
        <p:txBody>
          <a:bodyPr/>
          <a:lstStyle/>
          <a:p>
            <a:pPr eaLnBrk="1" hangingPunct="1"/>
            <a:r>
              <a:rPr lang="en-US" altLang="en-US" sz="2800" smtClean="0"/>
              <a:t>“From that we can see at once how, if forgetfulness were not present, there could be no happiness, no cheerfulness, no hoping, no pride, no present. The man in whom this repression apparatus is harmed and not working properly we can compare to a dyspeptic (and not just compare)—he is “finished” with nothing.”</a:t>
            </a:r>
            <a:endParaRPr lang="en-US" altLang="en-US" smtClean="0"/>
          </a:p>
        </p:txBody>
      </p:sp>
      <p:sp>
        <p:nvSpPr>
          <p:cNvPr id="18436"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9790FA4-0593-4923-94B7-B8CBCD508016}" type="slidenum">
              <a:rPr lang="en-US" altLang="en-US">
                <a:solidFill>
                  <a:srgbClr val="898989"/>
                </a:solidFill>
              </a:rPr>
              <a:pPr eaLnBrk="1" hangingPunct="1"/>
              <a:t>6</a:t>
            </a:fld>
            <a:endParaRPr lang="en-US" altLang="en-US">
              <a:solidFill>
                <a:srgbClr val="898989"/>
              </a:solidFill>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p:txBody>
          <a:bodyPr/>
          <a:lstStyle/>
          <a:p>
            <a:pPr eaLnBrk="1" hangingPunct="1"/>
            <a:r>
              <a:rPr lang="en-US" altLang="en-US" smtClean="0"/>
              <a:t>Noble man and man of resentment</a:t>
            </a:r>
          </a:p>
        </p:txBody>
      </p:sp>
      <p:sp>
        <p:nvSpPr>
          <p:cNvPr id="62467" name="Content Placeholder 2"/>
          <p:cNvSpPr>
            <a:spLocks noGrp="1"/>
          </p:cNvSpPr>
          <p:nvPr>
            <p:ph idx="1"/>
          </p:nvPr>
        </p:nvSpPr>
        <p:spPr/>
        <p:txBody>
          <a:bodyPr/>
          <a:lstStyle/>
          <a:p>
            <a:pPr eaLnBrk="1" hangingPunct="1"/>
            <a:r>
              <a:rPr lang="en-US" altLang="en-US" sz="2800" dirty="0" smtClean="0"/>
              <a:t>Thus, as a matter of fact, at all times the aggressive human being—the stronger, braver, more noble man—has always had on his side a better conscience as well as a more independent eye. And by contrast, we can already guess who generally has the invention of “bad conscience” on his conscience—the man of resentment!</a:t>
            </a:r>
            <a:endParaRPr lang="en-US" altLang="en-US" dirty="0" smtClean="0"/>
          </a:p>
        </p:txBody>
      </p:sp>
      <p:sp>
        <p:nvSpPr>
          <p:cNvPr id="73732"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F217A41-0FE4-4E30-B18F-0CE6238F2DE1}" type="slidenum">
              <a:rPr lang="en-US" altLang="en-US">
                <a:solidFill>
                  <a:srgbClr val="898989"/>
                </a:solidFill>
              </a:rPr>
              <a:pPr eaLnBrk="1" hangingPunct="1"/>
              <a:t>60</a:t>
            </a:fld>
            <a:endParaRPr lang="en-US" altLang="en-US">
              <a:solidFill>
                <a:srgbClr val="898989"/>
              </a:solidFill>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pPr eaLnBrk="1" hangingPunct="1"/>
            <a:r>
              <a:rPr lang="en-US" altLang="en-US" dirty="0" smtClean="0"/>
              <a:t>The </a:t>
            </a:r>
            <a:r>
              <a:rPr lang="en-US" altLang="en-US" dirty="0" smtClean="0"/>
              <a:t>nobility of the law</a:t>
            </a:r>
          </a:p>
        </p:txBody>
      </p:sp>
      <p:sp>
        <p:nvSpPr>
          <p:cNvPr id="3" name="Content Placeholder 2"/>
          <p:cNvSpPr>
            <a:spLocks noGrp="1"/>
          </p:cNvSpPr>
          <p:nvPr>
            <p:ph idx="1"/>
          </p:nvPr>
        </p:nvSpPr>
        <p:spPr/>
        <p:txBody>
          <a:bodyPr rtlCol="0">
            <a:normAutofit fontScale="85000" lnSpcReduction="20000"/>
          </a:bodyPr>
          <a:lstStyle/>
          <a:p>
            <a:pPr eaLnBrk="1" fontAlgn="auto" hangingPunct="1">
              <a:spcAft>
                <a:spcPts val="0"/>
              </a:spcAft>
              <a:defRPr/>
            </a:pPr>
            <a:r>
              <a:rPr lang="en-US" dirty="0" smtClean="0"/>
              <a:t>The most decisive factor, however, which the highest power carries out and sets in place against the superior power of the feelings of hostility and animosity—something that power always does as soon as it is somehow strong enough to do it—is to set up laws, the imperative explanation of those things which, in its own eyes, are considered allowed and legal and things which are considered forbidden and illegal…. From now on, the eye becomes trained to evaluate actions always impersonally, even the eye of the harmed party itself (although this would be the very last thing to occur, as I have remarked earlier). </a:t>
            </a:r>
            <a:endParaRPr lang="en-US" dirty="0"/>
          </a:p>
        </p:txBody>
      </p:sp>
      <p:sp>
        <p:nvSpPr>
          <p:cNvPr id="74756"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DF58B6A1-36B2-4C8B-A92C-98561BCB1AD0}" type="slidenum">
              <a:rPr lang="en-US" altLang="en-US">
                <a:solidFill>
                  <a:srgbClr val="898989"/>
                </a:solidFill>
              </a:rPr>
              <a:pPr eaLnBrk="1" hangingPunct="1"/>
              <a:t>61</a:t>
            </a:fld>
            <a:endParaRPr lang="en-US" altLang="en-US">
              <a:solidFill>
                <a:srgbClr val="898989"/>
              </a:solidFill>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p:txBody>
          <a:bodyPr/>
          <a:lstStyle/>
          <a:p>
            <a:pPr eaLnBrk="1" hangingPunct="1"/>
            <a:r>
              <a:rPr lang="en-US" altLang="en-US" smtClean="0"/>
              <a:t>Life is not just</a:t>
            </a:r>
          </a:p>
        </p:txBody>
      </p:sp>
      <p:sp>
        <p:nvSpPr>
          <p:cNvPr id="64515" name="Content Placeholder 2"/>
          <p:cNvSpPr>
            <a:spLocks noGrp="1"/>
          </p:cNvSpPr>
          <p:nvPr>
            <p:ph idx="1"/>
          </p:nvPr>
        </p:nvSpPr>
        <p:spPr/>
        <p:txBody>
          <a:bodyPr/>
          <a:lstStyle/>
          <a:p>
            <a:pPr eaLnBrk="1" hangingPunct="1"/>
            <a:r>
              <a:rPr lang="en-US" altLang="en-US" dirty="0" smtClean="0"/>
              <a:t>To talk of just and unjust in themselves has no sense whatsoever—it’s obvious that in themselves harming, oppressing, exploiting, destroying cannot be “unjust,” inasmuch as life essentially works that way, that is, in its basic functions it harms, oppresses, exploits, and destroys—and cannot be conceived at all without these characteristics. </a:t>
            </a:r>
          </a:p>
          <a:p>
            <a:pPr eaLnBrk="1" hangingPunct="1"/>
            <a:endParaRPr lang="en-US" altLang="en-US" dirty="0" smtClean="0"/>
          </a:p>
        </p:txBody>
      </p:sp>
      <p:sp>
        <p:nvSpPr>
          <p:cNvPr id="75780"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815D316-0E68-4F58-8A2A-B2B13069A703}" type="slidenum">
              <a:rPr lang="en-US" altLang="en-US">
                <a:solidFill>
                  <a:srgbClr val="898989"/>
                </a:solidFill>
              </a:rPr>
              <a:pPr eaLnBrk="1" hangingPunct="1"/>
              <a:t>62</a:t>
            </a:fld>
            <a:endParaRPr lang="en-US" altLang="en-US">
              <a:solidFill>
                <a:srgbClr val="898989"/>
              </a:solidFill>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p:txBody>
          <a:bodyPr/>
          <a:lstStyle/>
          <a:p>
            <a:pPr eaLnBrk="1" hangingPunct="1"/>
            <a:r>
              <a:rPr lang="en-US" altLang="en-US" smtClean="0"/>
              <a:t>Justice and the Will to Power</a:t>
            </a:r>
          </a:p>
        </p:txBody>
      </p:sp>
      <p:sp>
        <p:nvSpPr>
          <p:cNvPr id="65539" name="Content Placeholder 2"/>
          <p:cNvSpPr>
            <a:spLocks noGrp="1"/>
          </p:cNvSpPr>
          <p:nvPr>
            <p:ph idx="1"/>
          </p:nvPr>
        </p:nvSpPr>
        <p:spPr/>
        <p:txBody>
          <a:bodyPr/>
          <a:lstStyle/>
          <a:p>
            <a:pPr eaLnBrk="1" hangingPunct="1"/>
            <a:r>
              <a:rPr lang="en-US" altLang="en-US" dirty="0" smtClean="0"/>
              <a:t>We must acknowledge something even more alarming—the fact that from the highest biological standpoint, conditions of law must always be exceptional conditions, partial restrictions on the basic </a:t>
            </a:r>
            <a:r>
              <a:rPr lang="en-US" altLang="en-US" b="1" dirty="0" smtClean="0"/>
              <a:t>will to live, which is set on power</a:t>
            </a:r>
            <a:r>
              <a:rPr lang="en-US" altLang="en-US" dirty="0" smtClean="0"/>
              <a:t>—they are subordinate to the total purpose of this will as its individual means, that is, as means to create a larger unit of power.</a:t>
            </a:r>
          </a:p>
          <a:p>
            <a:pPr eaLnBrk="1" hangingPunct="1"/>
            <a:endParaRPr lang="en-US" altLang="en-US" dirty="0" smtClean="0"/>
          </a:p>
        </p:txBody>
      </p:sp>
      <p:sp>
        <p:nvSpPr>
          <p:cNvPr id="76804"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C1F112C7-8574-4AB3-B461-A892A899885C}" type="slidenum">
              <a:rPr lang="en-US" altLang="en-US">
                <a:solidFill>
                  <a:srgbClr val="898989"/>
                </a:solidFill>
              </a:rPr>
              <a:pPr eaLnBrk="1" hangingPunct="1"/>
              <a:t>63</a:t>
            </a:fld>
            <a:endParaRPr lang="en-US" altLang="en-US">
              <a:solidFill>
                <a:srgbClr val="898989"/>
              </a:solidFill>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p:txBody>
          <a:bodyPr/>
          <a:lstStyle/>
          <a:p>
            <a:pPr eaLnBrk="1" hangingPunct="1"/>
            <a:r>
              <a:rPr lang="en-US" altLang="en-US" smtClean="0"/>
              <a:t>The vital purpose of law</a:t>
            </a:r>
          </a:p>
        </p:txBody>
      </p:sp>
      <p:sp>
        <p:nvSpPr>
          <p:cNvPr id="66563" name="Content Placeholder 2"/>
          <p:cNvSpPr>
            <a:spLocks noGrp="1"/>
          </p:cNvSpPr>
          <p:nvPr>
            <p:ph idx="1"/>
          </p:nvPr>
        </p:nvSpPr>
        <p:spPr/>
        <p:txBody>
          <a:bodyPr>
            <a:normAutofit fontScale="85000" lnSpcReduction="10000"/>
          </a:bodyPr>
          <a:lstStyle/>
          <a:p>
            <a:pPr eaLnBrk="1" hangingPunct="1">
              <a:buFont typeface="Arial" charset="0"/>
              <a:buChar char="•"/>
              <a:defRPr/>
            </a:pPr>
            <a:r>
              <a:rPr lang="en-US" dirty="0" smtClean="0"/>
              <a:t>1) Life requires oppression, exploitation, hierarchy, etc.: i.e., it is will to power</a:t>
            </a:r>
          </a:p>
          <a:p>
            <a:pPr eaLnBrk="1" hangingPunct="1">
              <a:buFont typeface="Arial" charset="0"/>
              <a:buChar char="•"/>
              <a:defRPr/>
            </a:pPr>
            <a:r>
              <a:rPr lang="en-US" dirty="0" smtClean="0"/>
              <a:t>2) Justice (law) restricts the reactive emotions by establishing an equality of crime and punishment</a:t>
            </a:r>
          </a:p>
          <a:p>
            <a:pPr eaLnBrk="1" hangingPunct="1">
              <a:buFont typeface="Arial" charset="0"/>
              <a:buChar char="•"/>
              <a:defRPr/>
            </a:pPr>
            <a:r>
              <a:rPr lang="en-US" dirty="0" smtClean="0"/>
              <a:t>3) It therefore seems to be an exception to the law of life—and as such it must be a limited exception</a:t>
            </a:r>
          </a:p>
          <a:p>
            <a:pPr eaLnBrk="1" hangingPunct="1">
              <a:buFont typeface="Arial" charset="0"/>
              <a:buChar char="•"/>
              <a:defRPr/>
            </a:pPr>
            <a:r>
              <a:rPr lang="en-US" dirty="0" smtClean="0"/>
              <a:t>4) However, its function is to establish an even greater degree of vital power by establishing the will of the superior persons (those with the right to make promises) over the lower persons (dominated by the reactive emotions of resentment)</a:t>
            </a:r>
          </a:p>
        </p:txBody>
      </p:sp>
      <p:sp>
        <p:nvSpPr>
          <p:cNvPr id="77828"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6A0D097-089C-42CD-8D91-A3834266ABB3}" type="slidenum">
              <a:rPr lang="en-US" altLang="en-US">
                <a:solidFill>
                  <a:srgbClr val="898989"/>
                </a:solidFill>
              </a:rPr>
              <a:pPr eaLnBrk="1" hangingPunct="1"/>
              <a:t>64</a:t>
            </a:fld>
            <a:endParaRPr lang="en-US" altLang="en-US">
              <a:solidFill>
                <a:srgbClr val="898989"/>
              </a:solidFill>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p:txBody>
          <a:bodyPr/>
          <a:lstStyle/>
          <a:p>
            <a:pPr eaLnBrk="1" hangingPunct="1"/>
            <a:r>
              <a:rPr lang="en-US" altLang="en-US" smtClean="0"/>
              <a:t>The problem with Communism</a:t>
            </a:r>
          </a:p>
        </p:txBody>
      </p:sp>
      <p:sp>
        <p:nvSpPr>
          <p:cNvPr id="67587" name="Content Placeholder 2"/>
          <p:cNvSpPr>
            <a:spLocks noGrp="1"/>
          </p:cNvSpPr>
          <p:nvPr>
            <p:ph idx="1"/>
          </p:nvPr>
        </p:nvSpPr>
        <p:spPr/>
        <p:txBody>
          <a:bodyPr>
            <a:normAutofit fontScale="92500" lnSpcReduction="10000"/>
          </a:bodyPr>
          <a:lstStyle/>
          <a:p>
            <a:pPr eaLnBrk="1" hangingPunct="1">
              <a:buFont typeface="Arial" charset="0"/>
              <a:buChar char="•"/>
              <a:defRPr/>
            </a:pPr>
            <a:r>
              <a:rPr lang="en-US" dirty="0" smtClean="0"/>
              <a:t>A legal system conceived of as sovereign and universal, not as a means in the struggle of power complexes, but as a means against all struggles in general, something along the lines of </a:t>
            </a:r>
            <a:r>
              <a:rPr lang="en-US" b="1" dirty="0" err="1" smtClean="0"/>
              <a:t>Dühring’s</a:t>
            </a:r>
            <a:r>
              <a:rPr lang="en-US" b="1" dirty="0" smtClean="0"/>
              <a:t> communist cliché in which each will must be considered as equal to every will, </a:t>
            </a:r>
            <a:r>
              <a:rPr lang="en-US" dirty="0" smtClean="0"/>
              <a:t>that would be a principle hostile to life, a destroyer and dissolver of human beings, an assassination attempt on the future of human beings, a sign of exhaustion, </a:t>
            </a:r>
            <a:r>
              <a:rPr lang="en-US" b="1" dirty="0" smtClean="0"/>
              <a:t>a secret path to nothingness</a:t>
            </a:r>
            <a:r>
              <a:rPr lang="en-US" dirty="0" smtClean="0"/>
              <a:t>. </a:t>
            </a:r>
          </a:p>
          <a:p>
            <a:pPr eaLnBrk="1" hangingPunct="1">
              <a:buFont typeface="Arial" charset="0"/>
              <a:buChar char="•"/>
              <a:defRPr/>
            </a:pPr>
            <a:endParaRPr lang="en-US" dirty="0" smtClean="0"/>
          </a:p>
        </p:txBody>
      </p:sp>
      <p:sp>
        <p:nvSpPr>
          <p:cNvPr id="78852"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A7C5387-8C71-4ED8-822D-DC99CC82329A}" type="slidenum">
              <a:rPr lang="en-US" altLang="en-US">
                <a:solidFill>
                  <a:srgbClr val="898989"/>
                </a:solidFill>
              </a:rPr>
              <a:pPr eaLnBrk="1" hangingPunct="1"/>
              <a:t>65</a:t>
            </a:fld>
            <a:endParaRPr lang="en-US" altLang="en-US">
              <a:solidFill>
                <a:srgbClr val="898989"/>
              </a:solidFill>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p:cNvSpPr>
            <a:spLocks noGrp="1"/>
          </p:cNvSpPr>
          <p:nvPr>
            <p:ph type="title"/>
          </p:nvPr>
        </p:nvSpPr>
        <p:spPr/>
        <p:txBody>
          <a:bodyPr/>
          <a:lstStyle/>
          <a:p>
            <a:pPr eaLnBrk="1" hangingPunct="1"/>
            <a:r>
              <a:rPr lang="en-US" altLang="en-US" smtClean="0"/>
              <a:t>Communism</a:t>
            </a:r>
          </a:p>
        </p:txBody>
      </p:sp>
      <p:sp>
        <p:nvSpPr>
          <p:cNvPr id="68611" name="Content Placeholder 2"/>
          <p:cNvSpPr>
            <a:spLocks noGrp="1"/>
          </p:cNvSpPr>
          <p:nvPr>
            <p:ph idx="1"/>
          </p:nvPr>
        </p:nvSpPr>
        <p:spPr/>
        <p:txBody>
          <a:bodyPr/>
          <a:lstStyle/>
          <a:p>
            <a:pPr eaLnBrk="1" hangingPunct="1"/>
            <a:r>
              <a:rPr lang="en-US" altLang="en-US" dirty="0" smtClean="0"/>
              <a:t>The Communist notion of the equality of everyone under the law is against the law of life, which demands hierarchy, oppression, exploitation, etc. </a:t>
            </a:r>
          </a:p>
          <a:p>
            <a:pPr eaLnBrk="1" hangingPunct="1"/>
            <a:r>
              <a:rPr lang="en-US" altLang="en-US" dirty="0" smtClean="0"/>
              <a:t>With no hierarchy, no gods to look down on our suffering, etc., life becomes meaningless (nihilism, nothingness)</a:t>
            </a:r>
          </a:p>
        </p:txBody>
      </p:sp>
      <p:sp>
        <p:nvSpPr>
          <p:cNvPr id="79876"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3FF4B34-BF35-49F0-BBD0-C11A12E1B58A}" type="slidenum">
              <a:rPr lang="en-US" altLang="en-US">
                <a:solidFill>
                  <a:srgbClr val="898989"/>
                </a:solidFill>
              </a:rPr>
              <a:pPr eaLnBrk="1" hangingPunct="1"/>
              <a:t>66</a:t>
            </a:fld>
            <a:endParaRPr lang="en-US" altLang="en-US">
              <a:solidFill>
                <a:srgbClr val="898989"/>
              </a:solidFill>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p:txBody>
          <a:bodyPr/>
          <a:lstStyle/>
          <a:p>
            <a:pPr eaLnBrk="1" hangingPunct="1"/>
            <a:r>
              <a:rPr lang="en-US" altLang="en-US" smtClean="0"/>
              <a:t>Master Moralities</a:t>
            </a:r>
          </a:p>
        </p:txBody>
      </p:sp>
      <p:sp>
        <p:nvSpPr>
          <p:cNvPr id="3" name="Content Placeholder 2"/>
          <p:cNvSpPr>
            <a:spLocks noGrp="1"/>
          </p:cNvSpPr>
          <p:nvPr>
            <p:ph idx="1"/>
          </p:nvPr>
        </p:nvSpPr>
        <p:spPr/>
        <p:txBody>
          <a:bodyPr rtlCol="0">
            <a:normAutofit/>
          </a:bodyPr>
          <a:lstStyle/>
          <a:p>
            <a:pPr marL="274002" indent="-274320" eaLnBrk="1" fontAlgn="auto" hangingPunct="1">
              <a:spcAft>
                <a:spcPts val="0"/>
              </a:spcAft>
              <a:defRPr/>
            </a:pPr>
            <a:r>
              <a:rPr lang="en-US" dirty="0" smtClean="0"/>
              <a:t>Powerful, conquering individuals (“blond beasts”) establish a hierarchical state, imposing order, “form” on dispersed, mediocre individuals</a:t>
            </a:r>
          </a:p>
          <a:p>
            <a:pPr marL="274002" indent="-274320" eaLnBrk="1" fontAlgn="auto" hangingPunct="1">
              <a:spcAft>
                <a:spcPts val="0"/>
              </a:spcAft>
              <a:defRPr/>
            </a:pPr>
            <a:r>
              <a:rPr lang="en-US" dirty="0" smtClean="0"/>
              <a:t>Good and Bad</a:t>
            </a:r>
          </a:p>
          <a:p>
            <a:pPr marL="548323" lvl="1" eaLnBrk="1" fontAlgn="auto" hangingPunct="1">
              <a:spcAft>
                <a:spcPts val="0"/>
              </a:spcAft>
              <a:buClr>
                <a:schemeClr val="accent3"/>
              </a:buClr>
              <a:buFont typeface="Arial" panose="020B0604020202020204" pitchFamily="34" charset="0"/>
              <a:buChar char="•"/>
              <a:defRPr/>
            </a:pPr>
            <a:r>
              <a:rPr lang="en-US" dirty="0" smtClean="0"/>
              <a:t>“Good” is what the Masters instinctively do</a:t>
            </a:r>
          </a:p>
          <a:p>
            <a:pPr marL="548323" lvl="1" eaLnBrk="1" fontAlgn="auto" hangingPunct="1">
              <a:spcAft>
                <a:spcPts val="0"/>
              </a:spcAft>
              <a:buClr>
                <a:schemeClr val="accent3"/>
              </a:buClr>
              <a:buFont typeface="Arial" panose="020B0604020202020204" pitchFamily="34" charset="0"/>
              <a:buChar char="•"/>
              <a:defRPr/>
            </a:pPr>
            <a:r>
              <a:rPr lang="en-US" dirty="0" smtClean="0"/>
              <a:t>“Bad” is the attribute of the inferiors, the ordinary people</a:t>
            </a:r>
          </a:p>
        </p:txBody>
      </p:sp>
      <p:sp>
        <p:nvSpPr>
          <p:cNvPr id="80900"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BC50E9A-95DA-4085-B6FE-A7D0F9253DCA}" type="slidenum">
              <a:rPr lang="en-US" altLang="en-US">
                <a:solidFill>
                  <a:srgbClr val="898989"/>
                </a:solidFill>
              </a:rPr>
              <a:pPr eaLnBrk="1" hangingPunct="1"/>
              <a:t>67</a:t>
            </a:fld>
            <a:endParaRPr lang="en-US" altLang="en-US">
              <a:solidFill>
                <a:srgbClr val="898989"/>
              </a:solidFill>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nvPr>
        </p:nvSpPr>
        <p:spPr/>
        <p:txBody>
          <a:bodyPr/>
          <a:lstStyle/>
          <a:p>
            <a:pPr eaLnBrk="1" hangingPunct="1"/>
            <a:r>
              <a:rPr lang="en-US" altLang="en-US" smtClean="0"/>
              <a:t>Slave Morality</a:t>
            </a:r>
          </a:p>
        </p:txBody>
      </p:sp>
      <p:sp>
        <p:nvSpPr>
          <p:cNvPr id="70659" name="Content Placeholder 2"/>
          <p:cNvSpPr>
            <a:spLocks noGrp="1"/>
          </p:cNvSpPr>
          <p:nvPr>
            <p:ph idx="1"/>
          </p:nvPr>
        </p:nvSpPr>
        <p:spPr/>
        <p:txBody>
          <a:bodyPr/>
          <a:lstStyle/>
          <a:p>
            <a:pPr eaLnBrk="1" hangingPunct="1"/>
            <a:r>
              <a:rPr lang="en-US" altLang="en-US" dirty="0" smtClean="0"/>
              <a:t>Deprived of healthy outlets for their instincts, forced to conform to the requirements of living in this State, the instincts of the conquered peoples necessarily turn inward</a:t>
            </a:r>
          </a:p>
          <a:p>
            <a:pPr eaLnBrk="1" hangingPunct="1"/>
            <a:r>
              <a:rPr lang="en-US" altLang="en-US" dirty="0" smtClean="0"/>
              <a:t>Good and Evil: </a:t>
            </a:r>
          </a:p>
          <a:p>
            <a:pPr lvl="1" eaLnBrk="1" hangingPunct="1">
              <a:buClr>
                <a:srgbClr val="8CADAE"/>
              </a:buClr>
              <a:buFont typeface="Arial" panose="020B0604020202020204" pitchFamily="34" charset="0"/>
              <a:buChar char="•"/>
            </a:pPr>
            <a:r>
              <a:rPr lang="en-US" altLang="en-US" dirty="0" smtClean="0"/>
              <a:t>They reinvent morality (values): What was Good has become Evil (Sin) : physical strength, violence, rank order, vital instincts of all kinds</a:t>
            </a:r>
          </a:p>
          <a:p>
            <a:pPr lvl="1" eaLnBrk="1" hangingPunct="1">
              <a:buClr>
                <a:srgbClr val="8CADAE"/>
              </a:buClr>
              <a:buFont typeface="Arial" panose="020B0604020202020204" pitchFamily="34" charset="0"/>
              <a:buChar char="•"/>
            </a:pPr>
            <a:r>
              <a:rPr lang="en-US" altLang="en-US" dirty="0" smtClean="0"/>
              <a:t>What is Good: inwardness, conscience, self-judgment, recognition of sinfulness</a:t>
            </a:r>
          </a:p>
          <a:p>
            <a:pPr eaLnBrk="1" hangingPunct="1"/>
            <a:endParaRPr lang="en-US" altLang="en-US" dirty="0" smtClean="0"/>
          </a:p>
        </p:txBody>
      </p:sp>
      <p:sp>
        <p:nvSpPr>
          <p:cNvPr id="81924"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F6FA67A-19AF-44EC-A733-2778D76AE118}" type="slidenum">
              <a:rPr lang="en-US" altLang="en-US">
                <a:solidFill>
                  <a:srgbClr val="898989"/>
                </a:solidFill>
              </a:rPr>
              <a:pPr eaLnBrk="1" hangingPunct="1"/>
              <a:t>68</a:t>
            </a:fld>
            <a:endParaRPr lang="en-US" altLang="en-US">
              <a:solidFill>
                <a:srgbClr val="898989"/>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rtlCol="0">
            <a:normAutofit fontScale="90000"/>
          </a:bodyPr>
          <a:lstStyle/>
          <a:p>
            <a:pPr eaLnBrk="1" fontAlgn="auto" hangingPunct="1">
              <a:spcAft>
                <a:spcPts val="0"/>
              </a:spcAft>
              <a:defRPr/>
            </a:pPr>
            <a:r>
              <a:rPr lang="en-US" dirty="0" smtClean="0"/>
              <a:t>The importance of un-consciousness </a:t>
            </a:r>
          </a:p>
        </p:txBody>
      </p:sp>
      <p:sp>
        <p:nvSpPr>
          <p:cNvPr id="18435" name="Content Placeholder 2"/>
          <p:cNvSpPr>
            <a:spLocks noGrp="1"/>
          </p:cNvSpPr>
          <p:nvPr>
            <p:ph idx="1"/>
          </p:nvPr>
        </p:nvSpPr>
        <p:spPr/>
        <p:txBody>
          <a:bodyPr rtlCol="0">
            <a:normAutofit fontScale="85000" lnSpcReduction="20000"/>
          </a:bodyPr>
          <a:lstStyle/>
          <a:p>
            <a:pPr eaLnBrk="1" fontAlgn="auto" hangingPunct="1">
              <a:spcAft>
                <a:spcPts val="0"/>
              </a:spcAft>
              <a:defRPr/>
            </a:pPr>
            <a:r>
              <a:rPr lang="en-US" dirty="0" smtClean="0"/>
              <a:t>Suppose we were conscious of all that is going on within us (and all that happened in the past)</a:t>
            </a:r>
          </a:p>
          <a:p>
            <a:pPr eaLnBrk="1" fontAlgn="auto" hangingPunct="1">
              <a:spcAft>
                <a:spcPts val="0"/>
              </a:spcAft>
              <a:defRPr/>
            </a:pPr>
            <a:r>
              <a:rPr lang="en-US" dirty="0" smtClean="0"/>
              <a:t>We could never focus on the urgent tasks of life: what we should be doing next</a:t>
            </a:r>
          </a:p>
          <a:p>
            <a:pPr eaLnBrk="1" fontAlgn="auto" hangingPunct="1">
              <a:spcAft>
                <a:spcPts val="0"/>
              </a:spcAft>
              <a:defRPr/>
            </a:pPr>
            <a:r>
              <a:rPr lang="en-US" dirty="0" smtClean="0"/>
              <a:t>Hence consciousness presupposes forgetfulness or unconsciousness</a:t>
            </a:r>
          </a:p>
          <a:p>
            <a:pPr eaLnBrk="1" fontAlgn="auto" hangingPunct="1">
              <a:spcAft>
                <a:spcPts val="0"/>
              </a:spcAft>
              <a:defRPr/>
            </a:pPr>
            <a:r>
              <a:rPr lang="en-US" dirty="0" smtClean="0"/>
              <a:t>The organism is performing its functions underneath our focused consciousness</a:t>
            </a:r>
          </a:p>
          <a:p>
            <a:pPr eaLnBrk="1" fontAlgn="auto" hangingPunct="1">
              <a:spcAft>
                <a:spcPts val="0"/>
              </a:spcAft>
              <a:defRPr/>
            </a:pPr>
            <a:r>
              <a:rPr lang="en-US" dirty="0" smtClean="0"/>
              <a:t>This is not “unconsciousness” but un-consciousness: </a:t>
            </a:r>
          </a:p>
          <a:p>
            <a:pPr lvl="1" eaLnBrk="1" fontAlgn="auto" hangingPunct="1">
              <a:spcAft>
                <a:spcPts val="0"/>
              </a:spcAft>
              <a:defRPr/>
            </a:pPr>
            <a:r>
              <a:rPr lang="en-US" dirty="0" smtClean="0"/>
              <a:t>an active turning away from what is going on, a repression of possible awareness of what is inside us for the sake of what is outside of us</a:t>
            </a:r>
          </a:p>
        </p:txBody>
      </p:sp>
      <p:sp>
        <p:nvSpPr>
          <p:cNvPr id="19460"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A41F9C0-DE93-47E3-BEEB-1004908D7E89}" type="slidenum">
              <a:rPr lang="en-US" altLang="en-US">
                <a:solidFill>
                  <a:srgbClr val="898989"/>
                </a:solidFill>
              </a:rPr>
              <a:pPr eaLnBrk="1" hangingPunct="1"/>
              <a:t>7</a:t>
            </a:fld>
            <a:endParaRPr lang="en-US" altLang="en-US">
              <a:solidFill>
                <a:srgbClr val="898989"/>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altLang="en-US" smtClean="0"/>
              <a:t>How to be healthy</a:t>
            </a:r>
          </a:p>
        </p:txBody>
      </p:sp>
      <p:sp>
        <p:nvSpPr>
          <p:cNvPr id="9219" name="Content Placeholder 2"/>
          <p:cNvSpPr>
            <a:spLocks noGrp="1"/>
          </p:cNvSpPr>
          <p:nvPr>
            <p:ph idx="1"/>
          </p:nvPr>
        </p:nvSpPr>
        <p:spPr/>
        <p:txBody>
          <a:bodyPr/>
          <a:lstStyle/>
          <a:p>
            <a:pPr eaLnBrk="1" hangingPunct="1"/>
            <a:r>
              <a:rPr lang="en-US" altLang="en-US" sz="2500" smtClean="0"/>
              <a:t>The mind of the happy, healthy person is always wiping the slate clean: we are a self-cleaning tabula rasa </a:t>
            </a:r>
          </a:p>
          <a:p>
            <a:pPr lvl="1" eaLnBrk="1" hangingPunct="1"/>
            <a:r>
              <a:rPr lang="en-US" altLang="en-US" sz="2000" smtClean="0"/>
              <a:t>Outgoing, taken up by the tasks of the moment: like other animals</a:t>
            </a:r>
          </a:p>
          <a:p>
            <a:pPr eaLnBrk="1" hangingPunct="1"/>
            <a:r>
              <a:rPr lang="en-US" altLang="en-US" sz="2500" smtClean="0"/>
              <a:t>1) Not inward turning and worried about his/her physical state, the body</a:t>
            </a:r>
          </a:p>
          <a:p>
            <a:pPr lvl="1" eaLnBrk="1" hangingPunct="1"/>
            <a:r>
              <a:rPr lang="en-US" altLang="en-US" sz="2000" smtClean="0"/>
              <a:t>The body for the active person is not a thing to be preoccupied with</a:t>
            </a:r>
          </a:p>
          <a:p>
            <a:pPr lvl="1" eaLnBrk="1" hangingPunct="1"/>
            <a:r>
              <a:rPr lang="en-US" altLang="en-US" sz="2000" smtClean="0"/>
              <a:t>Have confidence that your body is doing what it needs to do </a:t>
            </a:r>
          </a:p>
          <a:p>
            <a:pPr eaLnBrk="1" hangingPunct="1">
              <a:buFont typeface="Wingdings" panose="05000000000000000000" pitchFamily="2" charset="2"/>
              <a:buChar char=""/>
            </a:pPr>
            <a:r>
              <a:rPr lang="en-US" altLang="en-US" sz="2500" smtClean="0"/>
              <a:t>2) Not preoccupied by the past: </a:t>
            </a:r>
          </a:p>
          <a:p>
            <a:pPr lvl="1" eaLnBrk="1" hangingPunct="1"/>
            <a:r>
              <a:rPr lang="en-US" altLang="en-US" sz="2000" smtClean="0"/>
              <a:t>We must also be forgetful of what we did in the past, or else we would be overwhelmed by memories</a:t>
            </a:r>
          </a:p>
          <a:p>
            <a:pPr lvl="1" eaLnBrk="1" hangingPunct="1">
              <a:buFont typeface="Wingdings 2" panose="05020102010507070707" pitchFamily="18" charset="2"/>
              <a:buChar char=""/>
            </a:pPr>
            <a:r>
              <a:rPr lang="en-US" altLang="en-US" sz="2000" smtClean="0"/>
              <a:t>The one who does not forget soon becomes sick (“dispeptic”)</a:t>
            </a:r>
          </a:p>
          <a:p>
            <a:pPr eaLnBrk="1" hangingPunct="1"/>
            <a:endParaRPr lang="en-US" altLang="en-US" sz="2500" smtClean="0"/>
          </a:p>
        </p:txBody>
      </p:sp>
      <p:sp>
        <p:nvSpPr>
          <p:cNvPr id="20484"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1234538-DEAD-45D3-BA2C-F9D9AEF032DD}" type="slidenum">
              <a:rPr lang="en-US" altLang="en-US">
                <a:solidFill>
                  <a:srgbClr val="898989"/>
                </a:solidFill>
              </a:rPr>
              <a:pPr eaLnBrk="1" hangingPunct="1"/>
              <a:t>8</a:t>
            </a:fld>
            <a:endParaRPr lang="en-US" altLang="en-US">
              <a:solidFill>
                <a:srgbClr val="898989"/>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altLang="en-US" smtClean="0"/>
              <a:t>The long chain of the will</a:t>
            </a:r>
          </a:p>
        </p:txBody>
      </p:sp>
      <p:sp>
        <p:nvSpPr>
          <p:cNvPr id="10243" name="Content Placeholder 2"/>
          <p:cNvSpPr>
            <a:spLocks noGrp="1"/>
          </p:cNvSpPr>
          <p:nvPr>
            <p:ph idx="1"/>
          </p:nvPr>
        </p:nvSpPr>
        <p:spPr/>
        <p:txBody>
          <a:bodyPr/>
          <a:lstStyle/>
          <a:p>
            <a:pPr eaLnBrk="1" hangingPunct="1">
              <a:lnSpc>
                <a:spcPct val="80000"/>
              </a:lnSpc>
            </a:pPr>
            <a:r>
              <a:rPr lang="en-US" altLang="en-US" sz="2500" smtClean="0"/>
              <a:t>Memory is not something passive, something that happens.</a:t>
            </a:r>
          </a:p>
          <a:p>
            <a:pPr eaLnBrk="1" hangingPunct="1">
              <a:lnSpc>
                <a:spcPct val="80000"/>
              </a:lnSpc>
            </a:pPr>
            <a:r>
              <a:rPr lang="en-US" altLang="en-US" sz="2500" smtClean="0"/>
              <a:t>In the forgetful animal, memory must involve an active focusing of consciousness on the past: we must tie ourselves down to a past act of will</a:t>
            </a:r>
          </a:p>
          <a:p>
            <a:pPr eaLnBrk="1" hangingPunct="1">
              <a:lnSpc>
                <a:spcPct val="80000"/>
              </a:lnSpc>
            </a:pPr>
            <a:r>
              <a:rPr lang="en-US" altLang="en-US" sz="2500" smtClean="0"/>
              <a:t>“No, it’s an active wish not to be free of the matter, a continuing desire for what one willed at a particular time, a real memory of one’s will, so that between the original “I will” or “I will do” and the actual discharge of the will, its real action, without thinking about it, a world of strange new things, circumstances, even acts of the will can intervene, without breaking this long chain of the will. “</a:t>
            </a:r>
          </a:p>
        </p:txBody>
      </p:sp>
      <p:sp>
        <p:nvSpPr>
          <p:cNvPr id="21508" name="Slide Number Placeholder 3"/>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D02A8EB-9FE4-4C6A-B4AA-311FF3C8F272}" type="slidenum">
              <a:rPr lang="en-US" altLang="en-US">
                <a:solidFill>
                  <a:srgbClr val="898989"/>
                </a:solidFill>
              </a:rPr>
              <a:pPr eaLnBrk="1" hangingPunct="1"/>
              <a:t>9</a:t>
            </a:fld>
            <a:endParaRPr lang="en-US" altLang="en-US">
              <a:solidFill>
                <a:srgbClr val="898989"/>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815</TotalTime>
  <Words>6399</Words>
  <Application>Microsoft Office PowerPoint</Application>
  <PresentationFormat>On-screen Show (4:3)</PresentationFormat>
  <Paragraphs>312</Paragraphs>
  <Slides>68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68</vt:i4>
      </vt:variant>
    </vt:vector>
  </HeadingPairs>
  <TitlesOfParts>
    <vt:vector size="73" baseType="lpstr">
      <vt:lpstr>Arial</vt:lpstr>
      <vt:lpstr>Calibri</vt:lpstr>
      <vt:lpstr>Wingdings</vt:lpstr>
      <vt:lpstr>Wingdings 2</vt:lpstr>
      <vt:lpstr>Office Theme</vt:lpstr>
      <vt:lpstr>10 Nietzsche’s Will to Power</vt:lpstr>
      <vt:lpstr>Genealogy of Morals</vt:lpstr>
      <vt:lpstr>Keeping promises</vt:lpstr>
      <vt:lpstr>Keeping promises: Why?</vt:lpstr>
      <vt:lpstr>The happy person is forgetful</vt:lpstr>
      <vt:lpstr>The healthy happy human</vt:lpstr>
      <vt:lpstr>The importance of un-consciousness </vt:lpstr>
      <vt:lpstr>How to be healthy</vt:lpstr>
      <vt:lpstr>The long chain of the will</vt:lpstr>
      <vt:lpstr>What this presupposes</vt:lpstr>
      <vt:lpstr>the long history of the origin of responsibility</vt:lpstr>
      <vt:lpstr>Kant’s argument in Groundwork Section 1</vt:lpstr>
      <vt:lpstr>Foreseeing the consequences</vt:lpstr>
      <vt:lpstr>Fear of consequences</vt:lpstr>
      <vt:lpstr>Duty: inner law</vt:lpstr>
      <vt:lpstr>Maxim as a universal law</vt:lpstr>
      <vt:lpstr>The maxim would destroy itself</vt:lpstr>
      <vt:lpstr>How to live with contingency</vt:lpstr>
      <vt:lpstr>What does Nietzsche add to Kant?</vt:lpstr>
      <vt:lpstr>What were human beings like originally?</vt:lpstr>
      <vt:lpstr>The final outcome</vt:lpstr>
      <vt:lpstr>Justified pride</vt:lpstr>
      <vt:lpstr>Superiority</vt:lpstr>
      <vt:lpstr>Two classes of humans</vt:lpstr>
      <vt:lpstr>Conscience: the dominating instinct</vt:lpstr>
      <vt:lpstr>The end of the process: yes to oneself</vt:lpstr>
      <vt:lpstr>How was such a being created?</vt:lpstr>
      <vt:lpstr>How memory is created in a forgetful animal</vt:lpstr>
      <vt:lpstr>Self-hypnosis of the mind</vt:lpstr>
      <vt:lpstr>Progress of the law</vt:lpstr>
      <vt:lpstr>The old German punishments</vt:lpstr>
      <vt:lpstr>How reason was created</vt:lpstr>
      <vt:lpstr>Two theories of “morality”</vt:lpstr>
      <vt:lpstr>The nature of reason</vt:lpstr>
      <vt:lpstr>From Hegel to Nietzsche</vt:lpstr>
      <vt:lpstr>The origin of guilt</vt:lpstr>
      <vt:lpstr>Legal progress</vt:lpstr>
      <vt:lpstr>The fun of inflicting pain</vt:lpstr>
      <vt:lpstr>From primitive humanity to tame house pets</vt:lpstr>
      <vt:lpstr>Our affinity with the apes</vt:lpstr>
      <vt:lpstr>The Categorical Imperative</vt:lpstr>
      <vt:lpstr>Life was happier then</vt:lpstr>
      <vt:lpstr>Shame at natural human instincts</vt:lpstr>
      <vt:lpstr>Becoming an angel</vt:lpstr>
      <vt:lpstr>It’s good to remember the old days</vt:lpstr>
      <vt:lpstr>We still enjoy suffering: sublimation</vt:lpstr>
      <vt:lpstr>Masters of suspicion</vt:lpstr>
      <vt:lpstr>Meaninglessness</vt:lpstr>
      <vt:lpstr>Origin of the gods</vt:lpstr>
      <vt:lpstr>How we justify life today</vt:lpstr>
      <vt:lpstr>Origin of “free will”?</vt:lpstr>
      <vt:lpstr>Back to promise-keeping</vt:lpstr>
      <vt:lpstr>Origin of justice</vt:lpstr>
      <vt:lpstr>The main creditor: the community</vt:lpstr>
      <vt:lpstr>The debt of the lawbreaker</vt:lpstr>
      <vt:lpstr>Progress: imprisonment as protection</vt:lpstr>
      <vt:lpstr>The origin of mercy</vt:lpstr>
      <vt:lpstr>Critique of Herr Durhing</vt:lpstr>
      <vt:lpstr>The active, aggressive, over-reaching person</vt:lpstr>
      <vt:lpstr>Noble man and man of resentment</vt:lpstr>
      <vt:lpstr>The nobility of the law</vt:lpstr>
      <vt:lpstr>Life is not just</vt:lpstr>
      <vt:lpstr>Justice and the Will to Power</vt:lpstr>
      <vt:lpstr>The vital purpose of law</vt:lpstr>
      <vt:lpstr>The problem with Communism</vt:lpstr>
      <vt:lpstr>Communism</vt:lpstr>
      <vt:lpstr>Master Moralities</vt:lpstr>
      <vt:lpstr>Slave Morality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 Nietzsche’s Will to Power</dc:title>
  <dc:creator>Jim</dc:creator>
  <cp:lastModifiedBy>Lawler, James</cp:lastModifiedBy>
  <cp:revision>46</cp:revision>
  <dcterms:created xsi:type="dcterms:W3CDTF">2007-11-26T01:07:25Z</dcterms:created>
  <dcterms:modified xsi:type="dcterms:W3CDTF">2017-04-25T17:40:44Z</dcterms:modified>
</cp:coreProperties>
</file>