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70"/>
  </p:notesMasterIdLst>
  <p:sldIdLst>
    <p:sldId id="256" r:id="rId2"/>
    <p:sldId id="257" r:id="rId3"/>
    <p:sldId id="258" r:id="rId4"/>
    <p:sldId id="319" r:id="rId5"/>
    <p:sldId id="259" r:id="rId6"/>
    <p:sldId id="260" r:id="rId7"/>
    <p:sldId id="261" r:id="rId8"/>
    <p:sldId id="282" r:id="rId9"/>
    <p:sldId id="283" r:id="rId10"/>
    <p:sldId id="284" r:id="rId11"/>
    <p:sldId id="285" r:id="rId12"/>
    <p:sldId id="286" r:id="rId13"/>
    <p:sldId id="265" r:id="rId14"/>
    <p:sldId id="262" r:id="rId15"/>
    <p:sldId id="273" r:id="rId16"/>
    <p:sldId id="287" r:id="rId17"/>
    <p:sldId id="266" r:id="rId18"/>
    <p:sldId id="263" r:id="rId19"/>
    <p:sldId id="315" r:id="rId20"/>
    <p:sldId id="320" r:id="rId21"/>
    <p:sldId id="316" r:id="rId22"/>
    <p:sldId id="289" r:id="rId23"/>
    <p:sldId id="317" r:id="rId24"/>
    <p:sldId id="321" r:id="rId25"/>
    <p:sldId id="314" r:id="rId26"/>
    <p:sldId id="267" r:id="rId27"/>
    <p:sldId id="281" r:id="rId28"/>
    <p:sldId id="268" r:id="rId29"/>
    <p:sldId id="270" r:id="rId30"/>
    <p:sldId id="272" r:id="rId31"/>
    <p:sldId id="322" r:id="rId32"/>
    <p:sldId id="269" r:id="rId33"/>
    <p:sldId id="271" r:id="rId34"/>
    <p:sldId id="291" r:id="rId35"/>
    <p:sldId id="318" r:id="rId36"/>
    <p:sldId id="292" r:id="rId37"/>
    <p:sldId id="323" r:id="rId38"/>
    <p:sldId id="274" r:id="rId39"/>
    <p:sldId id="324" r:id="rId40"/>
    <p:sldId id="275" r:id="rId41"/>
    <p:sldId id="325" r:id="rId42"/>
    <p:sldId id="293" r:id="rId43"/>
    <p:sldId id="294" r:id="rId44"/>
    <p:sldId id="295" r:id="rId45"/>
    <p:sldId id="297" r:id="rId46"/>
    <p:sldId id="296" r:id="rId47"/>
    <p:sldId id="276" r:id="rId48"/>
    <p:sldId id="277" r:id="rId49"/>
    <p:sldId id="290" r:id="rId50"/>
    <p:sldId id="278" r:id="rId51"/>
    <p:sldId id="326" r:id="rId52"/>
    <p:sldId id="279" r:id="rId53"/>
    <p:sldId id="327" r:id="rId54"/>
    <p:sldId id="280" r:id="rId55"/>
    <p:sldId id="328" r:id="rId56"/>
    <p:sldId id="298" r:id="rId57"/>
    <p:sldId id="299" r:id="rId58"/>
    <p:sldId id="300" r:id="rId59"/>
    <p:sldId id="329" r:id="rId60"/>
    <p:sldId id="301" r:id="rId61"/>
    <p:sldId id="302" r:id="rId62"/>
    <p:sldId id="303" r:id="rId63"/>
    <p:sldId id="307" r:id="rId64"/>
    <p:sldId id="304" r:id="rId65"/>
    <p:sldId id="305" r:id="rId66"/>
    <p:sldId id="306" r:id="rId67"/>
    <p:sldId id="310" r:id="rId68"/>
    <p:sldId id="308" r:id="rId6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914"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smtClean="0">
                <a:latin typeface="Calibri" pitchFamily="34" charset="0"/>
                <a:cs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pitchFamily="34" charset="0"/>
                <a:cs typeface="Arial" charset="0"/>
              </a:defRPr>
            </a:lvl1pPr>
          </a:lstStyle>
          <a:p>
            <a:pPr>
              <a:defRPr/>
            </a:pPr>
            <a:fld id="{AB260651-5C8C-4CEF-A9B0-EFDCF0B2866B}" type="datetimeFigureOut">
              <a:rPr lang="en-US"/>
              <a:pPr>
                <a:defRPr/>
              </a:pPr>
              <a:t>4/13/2017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smtClean="0">
                <a:latin typeface="Calibri" pitchFamily="34" charset="0"/>
                <a:cs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0560A61E-AABE-4EC0-B570-06A6B60331C0}"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A75BCA72-D0E9-498C-8230-1041731FE733}" type="datetime1">
              <a:rPr lang="en-US" smtClean="0"/>
              <a:pPr>
                <a:defRPr/>
              </a:pPr>
              <a:t>4/13/2017</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01F4E177-BA56-430A-9713-EC834DA89229}" type="slidenum">
              <a:rPr lang="en-US" altLang="en-US" smtClean="0"/>
              <a:pPr/>
              <a:t>‹#›</a:t>
            </a:fld>
            <a:endParaRPr lang="en-US" altLang="en-US"/>
          </a:p>
        </p:txBody>
      </p:sp>
    </p:spTree>
    <p:extLst>
      <p:ext uri="{BB962C8B-B14F-4D97-AF65-F5344CB8AC3E}">
        <p14:creationId xmlns:p14="http://schemas.microsoft.com/office/powerpoint/2010/main" val="2411087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18FF383C-AAF4-4215-8671-C98C275ED454}" type="datetime1">
              <a:rPr lang="en-US" smtClean="0"/>
              <a:pPr>
                <a:defRPr/>
              </a:pPr>
              <a:t>4/13/2017</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5065043E-E6CC-4FD7-BFF3-6CD6E31E5700}" type="slidenum">
              <a:rPr lang="en-US" altLang="en-US" smtClean="0"/>
              <a:pPr/>
              <a:t>‹#›</a:t>
            </a:fld>
            <a:endParaRPr lang="en-US" altLang="en-US"/>
          </a:p>
        </p:txBody>
      </p:sp>
    </p:spTree>
    <p:extLst>
      <p:ext uri="{BB962C8B-B14F-4D97-AF65-F5344CB8AC3E}">
        <p14:creationId xmlns:p14="http://schemas.microsoft.com/office/powerpoint/2010/main" val="464887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859E9A32-6C0E-4C0A-B7B0-BFD838EA2B39}" type="datetime1">
              <a:rPr lang="en-US" smtClean="0"/>
              <a:pPr>
                <a:defRPr/>
              </a:pPr>
              <a:t>4/13/2017</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7073C4A5-E2DF-4D66-A8C6-AD6C55BA6F78}" type="slidenum">
              <a:rPr lang="en-US" altLang="en-US" smtClean="0"/>
              <a:pPr/>
              <a:t>‹#›</a:t>
            </a:fld>
            <a:endParaRPr lang="en-US" altLang="en-US"/>
          </a:p>
        </p:txBody>
      </p:sp>
    </p:spTree>
    <p:extLst>
      <p:ext uri="{BB962C8B-B14F-4D97-AF65-F5344CB8AC3E}">
        <p14:creationId xmlns:p14="http://schemas.microsoft.com/office/powerpoint/2010/main" val="1518637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20670170-0444-432A-835F-397D5F5BC5B4}" type="datetime1">
              <a:rPr lang="en-US" smtClean="0"/>
              <a:pPr>
                <a:defRPr/>
              </a:pPr>
              <a:t>4/13/2017</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46C35ADF-A310-4501-97FB-9DBC02B483E3}" type="slidenum">
              <a:rPr lang="en-US" altLang="en-US" smtClean="0"/>
              <a:pPr/>
              <a:t>‹#›</a:t>
            </a:fld>
            <a:endParaRPr lang="en-US" altLang="en-US"/>
          </a:p>
        </p:txBody>
      </p:sp>
    </p:spTree>
    <p:extLst>
      <p:ext uri="{BB962C8B-B14F-4D97-AF65-F5344CB8AC3E}">
        <p14:creationId xmlns:p14="http://schemas.microsoft.com/office/powerpoint/2010/main" val="2573603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fld id="{EEC588E1-2C8E-4FFD-A505-EB55CFAB4B21}" type="datetime1">
              <a:rPr lang="en-US" smtClean="0"/>
              <a:pPr>
                <a:defRPr/>
              </a:pPr>
              <a:t>4/13/2017</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1DC25F5C-FE05-4A5F-93D5-DD145CA9A22E}" type="slidenum">
              <a:rPr lang="en-US" altLang="en-US" smtClean="0"/>
              <a:pPr/>
              <a:t>‹#›</a:t>
            </a:fld>
            <a:endParaRPr lang="en-US" altLang="en-US"/>
          </a:p>
        </p:txBody>
      </p:sp>
    </p:spTree>
    <p:extLst>
      <p:ext uri="{BB962C8B-B14F-4D97-AF65-F5344CB8AC3E}">
        <p14:creationId xmlns:p14="http://schemas.microsoft.com/office/powerpoint/2010/main" val="900345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FC7834B9-4A41-44C2-AE1F-55E73C271C1B}" type="datetime1">
              <a:rPr lang="en-US" smtClean="0"/>
              <a:pPr>
                <a:defRPr/>
              </a:pPr>
              <a:t>4/13/2017</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15CA2734-FB26-48A3-A22C-BDADE3F4CCD2}" type="slidenum">
              <a:rPr lang="en-US" altLang="en-US" smtClean="0"/>
              <a:pPr/>
              <a:t>‹#›</a:t>
            </a:fld>
            <a:endParaRPr lang="en-US" altLang="en-US"/>
          </a:p>
        </p:txBody>
      </p:sp>
    </p:spTree>
    <p:extLst>
      <p:ext uri="{BB962C8B-B14F-4D97-AF65-F5344CB8AC3E}">
        <p14:creationId xmlns:p14="http://schemas.microsoft.com/office/powerpoint/2010/main" val="47224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80CB44E3-AFB6-48FB-9BAC-5D663FB1D839}" type="datetime1">
              <a:rPr lang="en-US" smtClean="0"/>
              <a:pPr>
                <a:defRPr/>
              </a:pPr>
              <a:t>4/13/2017</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B84CB522-58A7-467A-A58A-4ED31E9EC66A}" type="slidenum">
              <a:rPr lang="en-US" altLang="en-US" smtClean="0"/>
              <a:pPr/>
              <a:t>‹#›</a:t>
            </a:fld>
            <a:endParaRPr lang="en-US" altLang="en-US"/>
          </a:p>
        </p:txBody>
      </p:sp>
    </p:spTree>
    <p:extLst>
      <p:ext uri="{BB962C8B-B14F-4D97-AF65-F5344CB8AC3E}">
        <p14:creationId xmlns:p14="http://schemas.microsoft.com/office/powerpoint/2010/main" val="3665548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6CA1F431-5C16-4275-9FF0-3A9FC5FDAB6A}" type="datetime1">
              <a:rPr lang="en-US" smtClean="0"/>
              <a:pPr>
                <a:defRPr/>
              </a:pPr>
              <a:t>4/13/2017</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B42EF91F-B7B5-4454-9389-CA60CCE55046}" type="slidenum">
              <a:rPr lang="en-US" altLang="en-US" smtClean="0"/>
              <a:pPr/>
              <a:t>‹#›</a:t>
            </a:fld>
            <a:endParaRPr lang="en-US" altLang="en-US"/>
          </a:p>
        </p:txBody>
      </p:sp>
    </p:spTree>
    <p:extLst>
      <p:ext uri="{BB962C8B-B14F-4D97-AF65-F5344CB8AC3E}">
        <p14:creationId xmlns:p14="http://schemas.microsoft.com/office/powerpoint/2010/main" val="3537693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59A2DD16-ADE8-4E78-83C1-35C50515F9A7}" type="datetime1">
              <a:rPr lang="en-US" smtClean="0"/>
              <a:pPr>
                <a:defRPr/>
              </a:pPr>
              <a:t>4/13/2017</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D949E3CB-4162-42B5-9D89-607FA4DFDD3E}" type="slidenum">
              <a:rPr lang="en-US" altLang="en-US" smtClean="0"/>
              <a:pPr/>
              <a:t>‹#›</a:t>
            </a:fld>
            <a:endParaRPr lang="en-US" altLang="en-US"/>
          </a:p>
        </p:txBody>
      </p:sp>
    </p:spTree>
    <p:extLst>
      <p:ext uri="{BB962C8B-B14F-4D97-AF65-F5344CB8AC3E}">
        <p14:creationId xmlns:p14="http://schemas.microsoft.com/office/powerpoint/2010/main" val="4048140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fld id="{72EB3C09-F3B9-4317-BAA1-2EF680344F84}" type="datetime1">
              <a:rPr lang="en-US" smtClean="0"/>
              <a:pPr>
                <a:defRPr/>
              </a:pPr>
              <a:t>4/13/2017</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0BA0A064-22D2-484C-8A52-BC1D485AE98B}" type="slidenum">
              <a:rPr lang="en-US" altLang="en-US" smtClean="0"/>
              <a:pPr/>
              <a:t>‹#›</a:t>
            </a:fld>
            <a:endParaRPr lang="en-US" altLang="en-US"/>
          </a:p>
        </p:txBody>
      </p:sp>
    </p:spTree>
    <p:extLst>
      <p:ext uri="{BB962C8B-B14F-4D97-AF65-F5344CB8AC3E}">
        <p14:creationId xmlns:p14="http://schemas.microsoft.com/office/powerpoint/2010/main" val="2878290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fld id="{3B9FDD58-2FD3-4840-BCF4-02069E7824D9}" type="datetime1">
              <a:rPr lang="en-US" smtClean="0"/>
              <a:pPr>
                <a:defRPr/>
              </a:pPr>
              <a:t>4/13/2017</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740FCA10-991B-48A3-B0CB-9CE46C130F41}" type="slidenum">
              <a:rPr lang="en-US" altLang="en-US" smtClean="0"/>
              <a:pPr/>
              <a:t>‹#›</a:t>
            </a:fld>
            <a:endParaRPr lang="en-US" altLang="en-US"/>
          </a:p>
        </p:txBody>
      </p:sp>
    </p:spTree>
    <p:extLst>
      <p:ext uri="{BB962C8B-B14F-4D97-AF65-F5344CB8AC3E}">
        <p14:creationId xmlns:p14="http://schemas.microsoft.com/office/powerpoint/2010/main" val="2869844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3626BA8C-BE0B-4DA7-A32A-95F7A80CC2CF}" type="datetime1">
              <a:rPr lang="en-US" smtClean="0"/>
              <a:pPr>
                <a:defRPr/>
              </a:pPr>
              <a:t>4/13/2017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BBAAF3A-0D8A-44A0-AE61-038C86EFE5D6}" type="slidenum">
              <a:rPr lang="en-US" altLang="en-US" smtClean="0"/>
              <a:pPr/>
              <a:t>‹#›</a:t>
            </a:fld>
            <a:endParaRPr lang="en-US" altLang="en-US"/>
          </a:p>
        </p:txBody>
      </p:sp>
    </p:spTree>
    <p:extLst>
      <p:ext uri="{BB962C8B-B14F-4D97-AF65-F5344CB8AC3E}">
        <p14:creationId xmlns:p14="http://schemas.microsoft.com/office/powerpoint/2010/main" val="3602849098"/>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hyperlink" Target="http://dept.kent.edu/oeoc/publicationsresearch/Sum1999/EOOwnedSum1999.html" TargetMode="External"/><Relationship Id="rId3" Type="http://schemas.openxmlformats.org/officeDocument/2006/relationships/hyperlink" Target="http://en.wikipedia.org/wiki/Coronado,_California" TargetMode="External"/><Relationship Id="rId7" Type="http://schemas.openxmlformats.org/officeDocument/2006/relationships/hyperlink" Target="http://en.wikipedia.org/wiki/2010" TargetMode="External"/><Relationship Id="rId2" Type="http://schemas.openxmlformats.org/officeDocument/2006/relationships/hyperlink" Target="http://en.wikipedia.org/wiki/United_States_House_of_Representatives" TargetMode="External"/><Relationship Id="rId1" Type="http://schemas.openxmlformats.org/officeDocument/2006/relationships/slideLayout" Target="../slideLayouts/slideLayout2.xml"/><Relationship Id="rId6" Type="http://schemas.openxmlformats.org/officeDocument/2006/relationships/hyperlink" Target="http://en.wikipedia.org/wiki/Tax_exemption" TargetMode="External"/><Relationship Id="rId5" Type="http://schemas.openxmlformats.org/officeDocument/2006/relationships/hyperlink" Target="http://en.wikipedia.org/wiki/Dana_Rohrabacher" TargetMode="External"/><Relationship Id="rId4" Type="http://schemas.openxmlformats.org/officeDocument/2006/relationships/hyperlink" Target="http://en.wikipedia.org/wiki/Republican_Party_(United_State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nceo.org/columns/cr70.html" TargetMode="External"/><Relationship Id="rId2" Type="http://schemas.openxmlformats.org/officeDocument/2006/relationships/hyperlink" Target="http://en.wikipedia.org/wiki/U.S._Senate" TargetMode="External"/><Relationship Id="rId1" Type="http://schemas.openxmlformats.org/officeDocument/2006/relationships/slideLayout" Target="../slideLayouts/slideLayout2.xml"/><Relationship Id="rId4" Type="http://schemas.openxmlformats.org/officeDocument/2006/relationships/hyperlink" Target="http://en.wikipedia.org/wiki/Employee-owned_corporation"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en.wikipedia.org/w/index.php?title=A_Theology_of_Liberation:_Perspectives&amp;action=edit" TargetMode="External"/><Relationship Id="rId7" Type="http://schemas.openxmlformats.org/officeDocument/2006/relationships/hyperlink" Target="http://en.wikipedia.org/w/index.php?title=The_Poor,_Jesus_and_the_Church&amp;action=edit" TargetMode="External"/><Relationship Id="rId2" Type="http://schemas.openxmlformats.org/officeDocument/2006/relationships/hyperlink" Target="http://en.wikipedia.org/wiki/Gustavo_Guti%C3%A9rrez" TargetMode="External"/><Relationship Id="rId1" Type="http://schemas.openxmlformats.org/officeDocument/2006/relationships/slideLayout" Target="../slideLayouts/slideLayout2.xml"/><Relationship Id="rId6" Type="http://schemas.openxmlformats.org/officeDocument/2006/relationships/hyperlink" Target="http://en.wikipedia.org/wiki/Paul_Gauthier_(theologian)" TargetMode="External"/><Relationship Id="rId5" Type="http://schemas.openxmlformats.org/officeDocument/2006/relationships/hyperlink" Target="http://en.wikipedia.org/w/index.php?title=Jeunesse_Ouvri%C3%A8re_Chr%C3%A9tienne&amp;action=edit" TargetMode="External"/><Relationship Id="rId4" Type="http://schemas.openxmlformats.org/officeDocument/2006/relationships/hyperlink" Target="http://en.wikipedia.org/wiki/Catholic_Worker_Movement"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http://rogerebert.suntimes.com/apps/pbcs.dll/classifieds?category=search1&amp;SearchType=1&amp;q=Jerry%20Seinfeld&amp;Class=%25&amp;FromDate=19150101&amp;ToDate=20071231"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itle 1"/>
          <p:cNvSpPr>
            <a:spLocks noGrp="1"/>
          </p:cNvSpPr>
          <p:nvPr>
            <p:ph type="ctrTitle"/>
          </p:nvPr>
        </p:nvSpPr>
        <p:spPr/>
        <p:txBody>
          <a:bodyPr/>
          <a:lstStyle/>
          <a:p>
            <a:pPr eaLnBrk="1" hangingPunct="1"/>
            <a:r>
              <a:rPr lang="en-US" altLang="en-US" dirty="0" smtClean="0"/>
              <a:t>Marx on Communism</a:t>
            </a:r>
          </a:p>
        </p:txBody>
      </p:sp>
      <p:sp>
        <p:nvSpPr>
          <p:cNvPr id="3" name="Subtitle 2"/>
          <p:cNvSpPr>
            <a:spLocks noGrp="1"/>
          </p:cNvSpPr>
          <p:nvPr>
            <p:ph type="subTitle" idx="1"/>
          </p:nvPr>
        </p:nvSpPr>
        <p:spPr/>
        <p:txBody>
          <a:bodyPr>
            <a:normAutofit/>
          </a:bodyPr>
          <a:lstStyle/>
          <a:p>
            <a:pPr eaLnBrk="1" hangingPunct="1">
              <a:defRPr/>
            </a:pPr>
            <a:endParaRPr lang="en-US" cap="none" smtClean="0"/>
          </a:p>
        </p:txBody>
      </p:sp>
      <p:sp>
        <p:nvSpPr>
          <p:cNvPr id="1331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8C3B1CE-25F1-410B-9288-D94E2F97BF4F}" type="slidenum">
              <a:rPr lang="en-US" altLang="en-US">
                <a:solidFill>
                  <a:srgbClr val="7B9899"/>
                </a:solidFill>
                <a:latin typeface="Georgia" panose="02040502050405020303" pitchFamily="18" charset="0"/>
              </a:rPr>
              <a:pPr eaLnBrk="1" hangingPunct="1"/>
              <a:t>1</a:t>
            </a:fld>
            <a:endParaRPr lang="en-US" altLang="en-US">
              <a:solidFill>
                <a:srgbClr val="7B9899"/>
              </a:solidFill>
              <a:latin typeface="Georgia" panose="02040502050405020303"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a:bodyPr>
          <a:lstStyle/>
          <a:p>
            <a:pPr algn="ctr" eaLnBrk="1" hangingPunct="1"/>
            <a:r>
              <a:rPr lang="en-US" altLang="en-US" sz="4000" dirty="0" smtClean="0"/>
              <a:t>Bourgeois right</a:t>
            </a:r>
          </a:p>
        </p:txBody>
      </p:sp>
      <p:sp>
        <p:nvSpPr>
          <p:cNvPr id="21507" name="Content Placeholder 2"/>
          <p:cNvSpPr>
            <a:spLocks noGrp="1"/>
          </p:cNvSpPr>
          <p:nvPr>
            <p:ph idx="1"/>
          </p:nvPr>
        </p:nvSpPr>
        <p:spPr/>
        <p:txBody>
          <a:bodyPr>
            <a:normAutofit fontScale="92500" lnSpcReduction="10000"/>
          </a:bodyPr>
          <a:lstStyle/>
          <a:p>
            <a:pPr eaLnBrk="1" hangingPunct="1"/>
            <a:r>
              <a:rPr lang="en-US" altLang="en-US" sz="3200" dirty="0" smtClean="0"/>
              <a:t>Exchange of goods is based on equality: </a:t>
            </a:r>
          </a:p>
          <a:p>
            <a:pPr lvl="1" eaLnBrk="1" hangingPunct="1"/>
            <a:r>
              <a:rPr lang="en-US" altLang="en-US" sz="2800" dirty="0" smtClean="0"/>
              <a:t>x Oreos = y cereal Why?</a:t>
            </a:r>
          </a:p>
          <a:p>
            <a:pPr lvl="1" eaLnBrk="1" hangingPunct="1"/>
            <a:r>
              <a:rPr lang="en-US" altLang="en-US" sz="2800" dirty="0" smtClean="0"/>
              <a:t>Hidden source of equality: socially necessary labor, measured by average time, embodied in the goods</a:t>
            </a:r>
          </a:p>
          <a:p>
            <a:pPr lvl="1" eaLnBrk="1" hangingPunct="1"/>
            <a:r>
              <a:rPr lang="en-US" altLang="en-US" sz="2800" dirty="0" smtClean="0"/>
              <a:t>The value of the commodity reflects the labor that produced the materials and machinery, as well as the new labor in the factory or office that finishes the production</a:t>
            </a:r>
          </a:p>
          <a:p>
            <a:pPr eaLnBrk="1" hangingPunct="1"/>
            <a:r>
              <a:rPr lang="en-US" altLang="en-US" sz="3200" dirty="0" smtClean="0"/>
              <a:t>Therefore the exchange of labor power for a wage should also be based on equality</a:t>
            </a:r>
          </a:p>
          <a:p>
            <a:pPr lvl="1" eaLnBrk="1" hangingPunct="1"/>
            <a:r>
              <a:rPr lang="en-US" altLang="en-US" sz="2800" dirty="0" smtClean="0"/>
              <a:t>Maxim of capitalist justice (=bourgeois right): An honest day’s work for an honest day’s pay</a:t>
            </a:r>
          </a:p>
          <a:p>
            <a:pPr eaLnBrk="1" hangingPunct="1"/>
            <a:endParaRPr lang="en-US" altLang="en-US" dirty="0" smtClean="0"/>
          </a:p>
          <a:p>
            <a:pPr eaLnBrk="1" hangingPunct="1"/>
            <a:endParaRPr lang="en-US" altLang="en-US" dirty="0" smtClean="0"/>
          </a:p>
        </p:txBody>
      </p:sp>
      <p:sp>
        <p:nvSpPr>
          <p:cNvPr id="2150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248877B-7856-4F58-94D6-838C6A6FC92F}" type="slidenum">
              <a:rPr lang="en-US" altLang="en-US">
                <a:solidFill>
                  <a:srgbClr val="7B9899"/>
                </a:solidFill>
                <a:latin typeface="Georgia" panose="02040502050405020303" pitchFamily="18" charset="0"/>
              </a:rPr>
              <a:pPr eaLnBrk="1" hangingPunct="1"/>
              <a:t>10</a:t>
            </a:fld>
            <a:endParaRPr lang="en-US" altLang="en-US">
              <a:solidFill>
                <a:srgbClr val="7B9899"/>
              </a:solidFill>
              <a:latin typeface="Georgia" panose="02040502050405020303"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eaLnBrk="1" fontAlgn="auto" hangingPunct="1">
              <a:spcAft>
                <a:spcPts val="0"/>
              </a:spcAft>
              <a:defRPr/>
            </a:pPr>
            <a:r>
              <a:rPr lang="en-US" sz="4000" dirty="0" smtClean="0"/>
              <a:t>Value of goods produced/value of labor power </a:t>
            </a:r>
            <a:endParaRPr lang="en-US" sz="4000" dirty="0"/>
          </a:p>
        </p:txBody>
      </p:sp>
      <p:sp>
        <p:nvSpPr>
          <p:cNvPr id="3" name="Content Placeholder 2"/>
          <p:cNvSpPr>
            <a:spLocks noGrp="1"/>
          </p:cNvSpPr>
          <p:nvPr>
            <p:ph idx="1"/>
          </p:nvPr>
        </p:nvSpPr>
        <p:spPr/>
        <p:txBody>
          <a:bodyPr>
            <a:normAutofit fontScale="70000" lnSpcReduction="20000"/>
          </a:bodyPr>
          <a:lstStyle/>
          <a:p>
            <a:pPr eaLnBrk="1" hangingPunct="1">
              <a:lnSpc>
                <a:spcPct val="90000"/>
              </a:lnSpc>
              <a:defRPr/>
            </a:pPr>
            <a:r>
              <a:rPr lang="en-US" sz="3500" dirty="0" smtClean="0"/>
              <a:t>But the worker does </a:t>
            </a:r>
            <a:r>
              <a:rPr lang="en-US" sz="3500" i="1" dirty="0" smtClean="0"/>
              <a:t>not</a:t>
            </a:r>
            <a:r>
              <a:rPr lang="en-US" sz="3500" dirty="0" smtClean="0"/>
              <a:t> get the value of her work</a:t>
            </a:r>
          </a:p>
          <a:p>
            <a:pPr eaLnBrk="1" hangingPunct="1">
              <a:lnSpc>
                <a:spcPct val="90000"/>
              </a:lnSpc>
              <a:defRPr/>
            </a:pPr>
            <a:r>
              <a:rPr lang="en-US" sz="3500" dirty="0" smtClean="0"/>
              <a:t>She gets the value of her “labor power” </a:t>
            </a:r>
          </a:p>
          <a:p>
            <a:pPr eaLnBrk="1" hangingPunct="1">
              <a:lnSpc>
                <a:spcPct val="90000"/>
              </a:lnSpc>
              <a:defRPr/>
            </a:pPr>
            <a:r>
              <a:rPr lang="en-US" sz="3500" dirty="0" smtClean="0"/>
              <a:t>Labor power = the equivalent in food, shelter, clothing, and reproduction for bringing the worker back to the job, in this and the next generation</a:t>
            </a:r>
          </a:p>
          <a:p>
            <a:pPr eaLnBrk="1" hangingPunct="1">
              <a:lnSpc>
                <a:spcPct val="90000"/>
              </a:lnSpc>
              <a:defRPr/>
            </a:pPr>
            <a:r>
              <a:rPr lang="en-US" sz="3500" dirty="0" smtClean="0"/>
              <a:t>Meanwhile, she produces goods whose value is greater than the value of labor power</a:t>
            </a:r>
          </a:p>
          <a:p>
            <a:pPr lvl="1" eaLnBrk="1" hangingPunct="1">
              <a:lnSpc>
                <a:spcPct val="90000"/>
              </a:lnSpc>
              <a:buFont typeface="Wingdings 2" pitchFamily="18" charset="2"/>
              <a:buChar char=""/>
              <a:defRPr/>
            </a:pPr>
            <a:r>
              <a:rPr lang="en-US" sz="3600" dirty="0" smtClean="0"/>
              <a:t>Value of goods per worker per day, measured in average labor time: 8 hours</a:t>
            </a:r>
          </a:p>
          <a:p>
            <a:pPr lvl="1" eaLnBrk="1" hangingPunct="1">
              <a:lnSpc>
                <a:spcPct val="90000"/>
              </a:lnSpc>
              <a:buFont typeface="Wingdings 2" pitchFamily="18" charset="2"/>
              <a:buChar char=""/>
              <a:defRPr/>
            </a:pPr>
            <a:r>
              <a:rPr lang="en-US" sz="3600" dirty="0" smtClean="0"/>
              <a:t>Today value of labor power per day (wage): 2 hours</a:t>
            </a:r>
          </a:p>
          <a:p>
            <a:pPr lvl="1" eaLnBrk="1" hangingPunct="1">
              <a:lnSpc>
                <a:spcPct val="90000"/>
              </a:lnSpc>
              <a:buFont typeface="Wingdings 2" pitchFamily="18" charset="2"/>
              <a:buChar char=""/>
              <a:defRPr/>
            </a:pPr>
            <a:r>
              <a:rPr lang="en-US" sz="3600" dirty="0" smtClean="0"/>
              <a:t>Surplus value: 6 hours</a:t>
            </a:r>
          </a:p>
          <a:p>
            <a:pPr lvl="1" eaLnBrk="1" hangingPunct="1">
              <a:lnSpc>
                <a:spcPct val="90000"/>
              </a:lnSpc>
              <a:buFont typeface="Wingdings 2" pitchFamily="18" charset="2"/>
              <a:buChar char=""/>
              <a:defRPr/>
            </a:pPr>
            <a:r>
              <a:rPr lang="en-US" sz="3600" dirty="0" smtClean="0"/>
              <a:t>Rate of exploitation 6/2 = 300%!</a:t>
            </a:r>
          </a:p>
          <a:p>
            <a:pPr eaLnBrk="1" hangingPunct="1">
              <a:lnSpc>
                <a:spcPct val="90000"/>
              </a:lnSpc>
              <a:defRPr/>
            </a:pPr>
            <a:r>
              <a:rPr lang="en-US" sz="3500" dirty="0" smtClean="0"/>
              <a:t>Is this fair? </a:t>
            </a:r>
            <a:endParaRPr lang="en-US" sz="2500" dirty="0" smtClean="0"/>
          </a:p>
          <a:p>
            <a:pPr eaLnBrk="1" hangingPunct="1">
              <a:lnSpc>
                <a:spcPct val="90000"/>
              </a:lnSpc>
              <a:defRPr/>
            </a:pPr>
            <a:endParaRPr lang="en-US" sz="2500" dirty="0" smtClean="0"/>
          </a:p>
        </p:txBody>
      </p:sp>
      <p:sp>
        <p:nvSpPr>
          <p:cNvPr id="2253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D9C0594-08DE-48FE-BD17-98332C62E992}" type="slidenum">
              <a:rPr lang="en-US" altLang="en-US">
                <a:solidFill>
                  <a:srgbClr val="7B9899"/>
                </a:solidFill>
                <a:latin typeface="Georgia" panose="02040502050405020303" pitchFamily="18" charset="0"/>
              </a:rPr>
              <a:pPr eaLnBrk="1" hangingPunct="1"/>
              <a:t>11</a:t>
            </a:fld>
            <a:endParaRPr lang="en-US" altLang="en-US">
              <a:solidFill>
                <a:srgbClr val="7B9899"/>
              </a:solidFill>
              <a:latin typeface="Georgia" panose="02040502050405020303"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normAutofit/>
          </a:bodyPr>
          <a:lstStyle/>
          <a:p>
            <a:pPr algn="ctr" eaLnBrk="1" hangingPunct="1"/>
            <a:r>
              <a:rPr lang="en-US" altLang="en-US" sz="4000" dirty="0" smtClean="0"/>
              <a:t>Realizing bourgeois right</a:t>
            </a:r>
          </a:p>
        </p:txBody>
      </p:sp>
      <p:sp>
        <p:nvSpPr>
          <p:cNvPr id="23555" name="Content Placeholder 2"/>
          <p:cNvSpPr>
            <a:spLocks noGrp="1"/>
          </p:cNvSpPr>
          <p:nvPr>
            <p:ph idx="1"/>
          </p:nvPr>
        </p:nvSpPr>
        <p:spPr/>
        <p:txBody>
          <a:bodyPr>
            <a:normAutofit fontScale="85000" lnSpcReduction="20000"/>
          </a:bodyPr>
          <a:lstStyle/>
          <a:p>
            <a:pPr eaLnBrk="1" hangingPunct="1">
              <a:lnSpc>
                <a:spcPct val="80000"/>
              </a:lnSpc>
            </a:pPr>
            <a:r>
              <a:rPr lang="en-US" altLang="en-US" sz="3200" dirty="0" smtClean="0"/>
              <a:t>Only in (the first stage of) socialism/communism would workers tend to get the value of their labor </a:t>
            </a:r>
          </a:p>
          <a:p>
            <a:pPr lvl="1">
              <a:lnSpc>
                <a:spcPct val="80000"/>
              </a:lnSpc>
            </a:pPr>
            <a:r>
              <a:rPr lang="en-US" altLang="en-US" sz="3000" dirty="0" smtClean="0"/>
              <a:t>Deductions for social needs (education, etc.) as well as for new machinery, science, etc.</a:t>
            </a:r>
          </a:p>
          <a:p>
            <a:pPr lvl="1">
              <a:lnSpc>
                <a:spcPct val="80000"/>
              </a:lnSpc>
            </a:pPr>
            <a:r>
              <a:rPr lang="en-US" altLang="en-US" sz="3000" dirty="0" smtClean="0"/>
              <a:t>But not for profits</a:t>
            </a:r>
          </a:p>
          <a:p>
            <a:pPr eaLnBrk="1" hangingPunct="1">
              <a:lnSpc>
                <a:spcPct val="80000"/>
              </a:lnSpc>
            </a:pPr>
            <a:r>
              <a:rPr lang="en-US" altLang="en-US" sz="3200" dirty="0" smtClean="0"/>
              <a:t>Paradox: Bourgeois right can be </a:t>
            </a:r>
            <a:r>
              <a:rPr lang="en-US" altLang="en-US" sz="3200" u="sng" dirty="0" smtClean="0"/>
              <a:t>realized</a:t>
            </a:r>
            <a:r>
              <a:rPr lang="en-US" altLang="en-US" sz="3200" dirty="0" smtClean="0"/>
              <a:t> only in socialism (first stage of communism)</a:t>
            </a:r>
          </a:p>
          <a:p>
            <a:pPr eaLnBrk="1" hangingPunct="1">
              <a:lnSpc>
                <a:spcPct val="80000"/>
              </a:lnSpc>
            </a:pPr>
            <a:r>
              <a:rPr lang="en-US" altLang="en-US" sz="3200" dirty="0" smtClean="0"/>
              <a:t>But there would still be inequality, because conditions of workers are unequal</a:t>
            </a:r>
          </a:p>
          <a:p>
            <a:pPr lvl="1">
              <a:lnSpc>
                <a:spcPct val="80000"/>
              </a:lnSpc>
            </a:pPr>
            <a:r>
              <a:rPr lang="en-US" altLang="en-US" sz="3000" dirty="0" smtClean="0"/>
              <a:t>One is a bachelor, another has five children</a:t>
            </a:r>
          </a:p>
          <a:p>
            <a:pPr lvl="1">
              <a:lnSpc>
                <a:spcPct val="80000"/>
              </a:lnSpc>
            </a:pPr>
            <a:r>
              <a:rPr lang="en-US" altLang="en-US" sz="3000" dirty="0" smtClean="0"/>
              <a:t>But they get paid the same for the same work</a:t>
            </a:r>
          </a:p>
          <a:p>
            <a:pPr eaLnBrk="1" hangingPunct="1">
              <a:lnSpc>
                <a:spcPct val="80000"/>
              </a:lnSpc>
            </a:pPr>
            <a:r>
              <a:rPr lang="en-US" altLang="en-US" sz="3200" dirty="0" smtClean="0"/>
              <a:t>To overcome this material inequality is the goal of the higher stage of communism (when work becomes life’s prime want)</a:t>
            </a:r>
          </a:p>
          <a:p>
            <a:pPr eaLnBrk="1" hangingPunct="1">
              <a:lnSpc>
                <a:spcPct val="80000"/>
              </a:lnSpc>
            </a:pPr>
            <a:endParaRPr lang="en-US" altLang="en-US" sz="2500" dirty="0" smtClean="0"/>
          </a:p>
        </p:txBody>
      </p:sp>
      <p:sp>
        <p:nvSpPr>
          <p:cNvPr id="2355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442289C-D816-4D75-9AA8-FD5F18BC7E5D}" type="slidenum">
              <a:rPr lang="en-US" altLang="en-US">
                <a:solidFill>
                  <a:srgbClr val="7B9899"/>
                </a:solidFill>
                <a:latin typeface="Georgia" panose="02040502050405020303" pitchFamily="18" charset="0"/>
              </a:rPr>
              <a:pPr eaLnBrk="1" hangingPunct="1"/>
              <a:t>12</a:t>
            </a:fld>
            <a:endParaRPr lang="en-US" altLang="en-US">
              <a:solidFill>
                <a:srgbClr val="7B9899"/>
              </a:solidFill>
              <a:latin typeface="Georgia" panose="02040502050405020303"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eaLnBrk="1" fontAlgn="auto" hangingPunct="1">
              <a:spcAft>
                <a:spcPts val="0"/>
              </a:spcAft>
              <a:defRPr/>
            </a:pPr>
            <a:r>
              <a:rPr lang="en-US" sz="4000" dirty="0" smtClean="0"/>
              <a:t>Demands of the Communist Manifesto (1848)</a:t>
            </a:r>
            <a:endParaRPr lang="en-US" sz="4000" dirty="0"/>
          </a:p>
        </p:txBody>
      </p:sp>
      <p:sp>
        <p:nvSpPr>
          <p:cNvPr id="24579" name="Content Placeholder 2"/>
          <p:cNvSpPr>
            <a:spLocks noGrp="1"/>
          </p:cNvSpPr>
          <p:nvPr>
            <p:ph idx="1"/>
          </p:nvPr>
        </p:nvSpPr>
        <p:spPr/>
        <p:txBody>
          <a:bodyPr>
            <a:normAutofit lnSpcReduction="10000"/>
          </a:bodyPr>
          <a:lstStyle/>
          <a:p>
            <a:pPr eaLnBrk="1" hangingPunct="1"/>
            <a:r>
              <a:rPr lang="en-US" altLang="en-US" dirty="0" smtClean="0"/>
              <a:t> </a:t>
            </a:r>
            <a:r>
              <a:rPr lang="en-US" altLang="en-US" sz="3200" dirty="0" smtClean="0"/>
              <a:t>CM: “Free education for all children in public schools.”</a:t>
            </a:r>
          </a:p>
          <a:p>
            <a:pPr eaLnBrk="1" hangingPunct="1"/>
            <a:r>
              <a:rPr lang="en-US" altLang="en-US" sz="3200" dirty="0" smtClean="0"/>
              <a:t>= Free development of each as the basis of the free development of all</a:t>
            </a:r>
          </a:p>
          <a:p>
            <a:pPr eaLnBrk="1" hangingPunct="1"/>
            <a:r>
              <a:rPr lang="en-US" altLang="en-US" sz="3200" dirty="0" smtClean="0"/>
              <a:t>Vs. children working 16 hours a day</a:t>
            </a:r>
          </a:p>
          <a:p>
            <a:pPr eaLnBrk="1" hangingPunct="1"/>
            <a:r>
              <a:rPr lang="en-US" altLang="en-US" sz="3200" dirty="0" smtClean="0"/>
              <a:t>10 hours bill: children should work no more that 10 hours a day = the first victory of communism (Marx)</a:t>
            </a:r>
          </a:p>
          <a:p>
            <a:pPr eaLnBrk="1" hangingPunct="1"/>
            <a:r>
              <a:rPr lang="en-US" altLang="en-US" sz="3200" dirty="0" smtClean="0"/>
              <a:t>Is SUNY @ Buffalo a communist institution?</a:t>
            </a:r>
          </a:p>
        </p:txBody>
      </p:sp>
      <p:sp>
        <p:nvSpPr>
          <p:cNvPr id="2458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63FEEB0-0449-48C3-8DF7-DCD354303F75}" type="slidenum">
              <a:rPr lang="en-US" altLang="en-US">
                <a:solidFill>
                  <a:srgbClr val="7B9899"/>
                </a:solidFill>
                <a:latin typeface="Georgia" panose="02040502050405020303" pitchFamily="18" charset="0"/>
              </a:rPr>
              <a:pPr eaLnBrk="1" hangingPunct="1"/>
              <a:t>13</a:t>
            </a:fld>
            <a:endParaRPr lang="en-US" altLang="en-US">
              <a:solidFill>
                <a:srgbClr val="7B9899"/>
              </a:solidFill>
              <a:latin typeface="Georgia" panose="02040502050405020303"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normAutofit/>
          </a:bodyPr>
          <a:lstStyle/>
          <a:p>
            <a:pPr algn="ctr" eaLnBrk="1" hangingPunct="1"/>
            <a:r>
              <a:rPr lang="en-US" altLang="en-US" sz="4000" dirty="0" smtClean="0"/>
              <a:t>Nihilistic Communism</a:t>
            </a:r>
          </a:p>
        </p:txBody>
      </p:sp>
      <p:sp>
        <p:nvSpPr>
          <p:cNvPr id="25603" name="Content Placeholder 2"/>
          <p:cNvSpPr>
            <a:spLocks noGrp="1"/>
          </p:cNvSpPr>
          <p:nvPr>
            <p:ph idx="1"/>
          </p:nvPr>
        </p:nvSpPr>
        <p:spPr/>
        <p:txBody>
          <a:bodyPr>
            <a:normAutofit lnSpcReduction="10000"/>
          </a:bodyPr>
          <a:lstStyle/>
          <a:p>
            <a:pPr eaLnBrk="1" hangingPunct="1"/>
            <a:r>
              <a:rPr lang="en-US" altLang="en-US" sz="3200" dirty="0" smtClean="0"/>
              <a:t>Plato re the Guardians of the Republic: “Gold and silver, we will tell them, they have of the divine quality from the gods always in their souls, and they have no need of the metal of men nor does holiness suffer them to mingle and contaminate that heavenly possession with the acquisition of mortal gold, since many impious deeds have been done about the coin of the multitude, while that which dwells within them is unsullied. . . .”</a:t>
            </a:r>
          </a:p>
          <a:p>
            <a:pPr eaLnBrk="1" hangingPunct="1"/>
            <a:endParaRPr lang="en-US" altLang="en-US" dirty="0" smtClean="0"/>
          </a:p>
        </p:txBody>
      </p:sp>
      <p:sp>
        <p:nvSpPr>
          <p:cNvPr id="25604"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E316FDF-6F24-449A-9104-EB5750F2747F}" type="slidenum">
              <a:rPr lang="en-US" altLang="en-US">
                <a:solidFill>
                  <a:srgbClr val="7B9899"/>
                </a:solidFill>
                <a:latin typeface="Georgia" panose="02040502050405020303" pitchFamily="18" charset="0"/>
              </a:rPr>
              <a:pPr eaLnBrk="1" hangingPunct="1"/>
              <a:t>14</a:t>
            </a:fld>
            <a:endParaRPr lang="en-US" altLang="en-US">
              <a:solidFill>
                <a:srgbClr val="7B9899"/>
              </a:solidFill>
              <a:latin typeface="Georgia" panose="02040502050405020303"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normAutofit/>
          </a:bodyPr>
          <a:lstStyle/>
          <a:p>
            <a:pPr algn="ctr" eaLnBrk="1" hangingPunct="1"/>
            <a:r>
              <a:rPr lang="en-US" altLang="en-US" sz="4000" dirty="0" smtClean="0"/>
              <a:t>Community of women/families</a:t>
            </a:r>
          </a:p>
        </p:txBody>
      </p:sp>
      <p:sp>
        <p:nvSpPr>
          <p:cNvPr id="26627" name="Content Placeholder 2"/>
          <p:cNvSpPr>
            <a:spLocks noGrp="1"/>
          </p:cNvSpPr>
          <p:nvPr>
            <p:ph idx="1"/>
          </p:nvPr>
        </p:nvSpPr>
        <p:spPr/>
        <p:txBody>
          <a:bodyPr>
            <a:noAutofit/>
          </a:bodyPr>
          <a:lstStyle/>
          <a:p>
            <a:pPr eaLnBrk="1" hangingPunct="1">
              <a:lnSpc>
                <a:spcPct val="90000"/>
              </a:lnSpc>
            </a:pPr>
            <a:r>
              <a:rPr lang="en-CA" altLang="en-US" sz="3200" dirty="0" smtClean="0"/>
              <a:t>Socrates: “Both the community of property and the community of families, as I am saying, tend to make them more truly guardians; they will not tear the city in pieces by differing about "mine" and "not mine;" each man dragging any acquisition which he has made into a separate house of his own, where he has a separate wife and children and private pleasures and pains; but all will be affected as far as may be by the same pleasures and pains because they are all of one opinion about what is near and dear to them, and therefore they all tend toward a common end.” (Republic: 464-465d)</a:t>
            </a:r>
            <a:endParaRPr lang="en-US" altLang="en-US" sz="3200" dirty="0" smtClean="0"/>
          </a:p>
        </p:txBody>
      </p:sp>
      <p:sp>
        <p:nvSpPr>
          <p:cNvPr id="2662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4ED0268-BA5B-4523-828C-A368138820A5}" type="slidenum">
              <a:rPr lang="en-US" altLang="en-US">
                <a:solidFill>
                  <a:srgbClr val="7B9899"/>
                </a:solidFill>
                <a:latin typeface="Georgia" panose="02040502050405020303" pitchFamily="18" charset="0"/>
              </a:rPr>
              <a:pPr eaLnBrk="1" hangingPunct="1"/>
              <a:t>15</a:t>
            </a:fld>
            <a:endParaRPr lang="en-US" altLang="en-US">
              <a:solidFill>
                <a:srgbClr val="7B9899"/>
              </a:solidFill>
              <a:latin typeface="Georgia" panose="02040502050405020303"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normAutofit/>
          </a:bodyPr>
          <a:lstStyle/>
          <a:p>
            <a:pPr algn="ctr" eaLnBrk="1" hangingPunct="1"/>
            <a:r>
              <a:rPr lang="en-US" altLang="en-US" sz="4000" dirty="0" smtClean="0"/>
              <a:t>First destroy, then build</a:t>
            </a:r>
          </a:p>
        </p:txBody>
      </p:sp>
      <p:sp>
        <p:nvSpPr>
          <p:cNvPr id="27652" name="Content Placeholder 3"/>
          <p:cNvSpPr>
            <a:spLocks noGrp="1"/>
          </p:cNvSpPr>
          <p:nvPr>
            <p:ph idx="1"/>
          </p:nvPr>
        </p:nvSpPr>
        <p:spPr/>
        <p:txBody>
          <a:bodyPr/>
          <a:lstStyle/>
          <a:p>
            <a:pPr eaLnBrk="1" hangingPunct="1"/>
            <a:r>
              <a:rPr lang="en-US" altLang="en-US" sz="3200" dirty="0" smtClean="0"/>
              <a:t>Mikhail Bakunin:  “Let my friends build,” wrote Bakunin to Countess </a:t>
            </a:r>
            <a:r>
              <a:rPr lang="en-US" altLang="en-US" sz="3200" dirty="0" err="1" smtClean="0"/>
              <a:t>Evgenia</a:t>
            </a:r>
            <a:r>
              <a:rPr lang="en-US" altLang="en-US" sz="3200" dirty="0" smtClean="0"/>
              <a:t> </a:t>
            </a:r>
            <a:r>
              <a:rPr lang="en-US" altLang="en-US" sz="3200" dirty="0" err="1" smtClean="0"/>
              <a:t>Salias</a:t>
            </a:r>
            <a:r>
              <a:rPr lang="en-US" altLang="en-US" sz="3200" dirty="0" smtClean="0"/>
              <a:t>, “I want only to destroy, for I am convinced that using rotting material to build on carrion is wasted </a:t>
            </a:r>
            <a:r>
              <a:rPr lang="en-US" altLang="en-US" sz="3200" dirty="0" err="1" smtClean="0"/>
              <a:t>labour</a:t>
            </a:r>
            <a:r>
              <a:rPr lang="en-US" altLang="en-US" sz="3200" dirty="0" smtClean="0"/>
              <a:t>, and that new living materials, together with new organisms, can appear only out of grand destruction...” (around 1848, time of the CM)</a:t>
            </a:r>
          </a:p>
          <a:p>
            <a:pPr eaLnBrk="1" hangingPunct="1"/>
            <a:endParaRPr lang="en-US" altLang="en-US" dirty="0" smtClean="0"/>
          </a:p>
        </p:txBody>
      </p:sp>
      <p:sp>
        <p:nvSpPr>
          <p:cNvPr id="27651"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755CA1C-0166-4399-A6E0-D92BD2C11801}" type="slidenum">
              <a:rPr lang="en-US" altLang="en-US">
                <a:solidFill>
                  <a:srgbClr val="7B9899"/>
                </a:solidFill>
                <a:latin typeface="Georgia" panose="02040502050405020303" pitchFamily="18" charset="0"/>
              </a:rPr>
              <a:pPr eaLnBrk="1" hangingPunct="1"/>
              <a:t>16</a:t>
            </a:fld>
            <a:endParaRPr lang="en-US" altLang="en-US">
              <a:solidFill>
                <a:srgbClr val="7B9899"/>
              </a:solidFill>
              <a:latin typeface="Georgia" panose="02040502050405020303"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normAutofit/>
          </a:bodyPr>
          <a:lstStyle/>
          <a:p>
            <a:pPr algn="ctr" eaLnBrk="1" hangingPunct="1"/>
            <a:r>
              <a:rPr lang="en-US" altLang="en-US" sz="4000" dirty="0" smtClean="0"/>
              <a:t>Dialectical Communism</a:t>
            </a:r>
          </a:p>
        </p:txBody>
      </p:sp>
      <p:sp>
        <p:nvSpPr>
          <p:cNvPr id="28675" name="Content Placeholder 2"/>
          <p:cNvSpPr>
            <a:spLocks noGrp="1"/>
          </p:cNvSpPr>
          <p:nvPr>
            <p:ph idx="1"/>
          </p:nvPr>
        </p:nvSpPr>
        <p:spPr/>
        <p:txBody>
          <a:bodyPr>
            <a:noAutofit/>
          </a:bodyPr>
          <a:lstStyle/>
          <a:p>
            <a:pPr eaLnBrk="1" hangingPunct="1">
              <a:lnSpc>
                <a:spcPct val="90000"/>
              </a:lnSpc>
            </a:pPr>
            <a:r>
              <a:rPr lang="en-US" altLang="en-US" sz="3200" dirty="0" smtClean="0"/>
              <a:t>Marx: the working people “have no ideals to realize, but to set free elements of the new society with which old collapsing bourgeois society itself is pregnant.”</a:t>
            </a:r>
          </a:p>
          <a:p>
            <a:pPr eaLnBrk="1" hangingPunct="1">
              <a:lnSpc>
                <a:spcPct val="90000"/>
              </a:lnSpc>
            </a:pPr>
            <a:r>
              <a:rPr lang="en-US" altLang="en-US" sz="3200" dirty="0" smtClean="0"/>
              <a:t>The development of private enterprise, capitalism, is an historically necessary/positive phase of human history. </a:t>
            </a:r>
          </a:p>
          <a:p>
            <a:pPr eaLnBrk="1" hangingPunct="1">
              <a:lnSpc>
                <a:spcPct val="90000"/>
              </a:lnSpc>
            </a:pPr>
            <a:r>
              <a:rPr lang="en-US" altLang="en-US" sz="3200" dirty="0" smtClean="0"/>
              <a:t>It creates the basis of the new society developing </a:t>
            </a:r>
            <a:r>
              <a:rPr lang="en-US" altLang="en-US" sz="3200" i="1" dirty="0" smtClean="0"/>
              <a:t>within</a:t>
            </a:r>
            <a:r>
              <a:rPr lang="en-US" altLang="en-US" sz="3200" dirty="0" smtClean="0"/>
              <a:t> the old</a:t>
            </a:r>
          </a:p>
          <a:p>
            <a:pPr eaLnBrk="1" hangingPunct="1">
              <a:lnSpc>
                <a:spcPct val="90000"/>
              </a:lnSpc>
            </a:pPr>
            <a:r>
              <a:rPr lang="en-US" altLang="en-US" sz="3200" dirty="0" smtClean="0"/>
              <a:t>Recall 3 stages of history: Rousseau, Kant, Hegel: all require the development of “egotism” as a necessary historical stage</a:t>
            </a:r>
          </a:p>
          <a:p>
            <a:pPr eaLnBrk="1" hangingPunct="1">
              <a:lnSpc>
                <a:spcPct val="90000"/>
              </a:lnSpc>
            </a:pPr>
            <a:endParaRPr lang="en-US" altLang="en-US" sz="3200" dirty="0" smtClean="0"/>
          </a:p>
        </p:txBody>
      </p:sp>
      <p:sp>
        <p:nvSpPr>
          <p:cNvPr id="2867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8B57CD2-A0BA-4447-932D-783804EB3F7C}" type="slidenum">
              <a:rPr lang="en-US" altLang="en-US">
                <a:solidFill>
                  <a:srgbClr val="7B9899"/>
                </a:solidFill>
                <a:latin typeface="Georgia" panose="02040502050405020303" pitchFamily="18" charset="0"/>
              </a:rPr>
              <a:pPr eaLnBrk="1" hangingPunct="1"/>
              <a:t>17</a:t>
            </a:fld>
            <a:endParaRPr lang="en-US" altLang="en-US">
              <a:solidFill>
                <a:srgbClr val="7B9899"/>
              </a:solidFill>
              <a:latin typeface="Georgia" panose="02040502050405020303"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normAutofit/>
          </a:bodyPr>
          <a:lstStyle/>
          <a:p>
            <a:pPr algn="ctr" eaLnBrk="1" hangingPunct="1"/>
            <a:r>
              <a:rPr lang="en-US" altLang="en-US" sz="4000" dirty="0" smtClean="0"/>
              <a:t>Co-ops</a:t>
            </a:r>
          </a:p>
        </p:txBody>
      </p:sp>
      <p:sp>
        <p:nvSpPr>
          <p:cNvPr id="29699" name="Content Placeholder 2"/>
          <p:cNvSpPr>
            <a:spLocks noGrp="1"/>
          </p:cNvSpPr>
          <p:nvPr>
            <p:ph idx="1"/>
          </p:nvPr>
        </p:nvSpPr>
        <p:spPr/>
        <p:txBody>
          <a:bodyPr>
            <a:normAutofit/>
          </a:bodyPr>
          <a:lstStyle/>
          <a:p>
            <a:pPr eaLnBrk="1" hangingPunct="1"/>
            <a:r>
              <a:rPr lang="en-US" altLang="en-US" sz="3200" dirty="0" smtClean="0"/>
              <a:t>Marx (1864): “The co-operative factories of the </a:t>
            </a:r>
            <a:r>
              <a:rPr lang="en-US" altLang="en-US" sz="3200" dirty="0" err="1" smtClean="0"/>
              <a:t>labourers</a:t>
            </a:r>
            <a:r>
              <a:rPr lang="en-US" altLang="en-US" sz="3200" dirty="0" smtClean="0"/>
              <a:t> themselves represent within the old form the first sprouts of the new . . .”</a:t>
            </a:r>
          </a:p>
          <a:p>
            <a:pPr eaLnBrk="1" hangingPunct="1"/>
            <a:r>
              <a:rPr lang="en-US" altLang="en-US" sz="3200" dirty="0" smtClean="0"/>
              <a:t>Workers buy their factories, with loans from banks, hire managers</a:t>
            </a:r>
          </a:p>
          <a:p>
            <a:pPr eaLnBrk="1" hangingPunct="1"/>
            <a:r>
              <a:rPr lang="en-US" altLang="en-US" sz="3200" dirty="0" smtClean="0"/>
              <a:t>Mondragon in Spain</a:t>
            </a:r>
          </a:p>
          <a:p>
            <a:pPr eaLnBrk="1" hangingPunct="1"/>
            <a:r>
              <a:rPr lang="en-US" altLang="en-US" sz="3200" dirty="0" smtClean="0"/>
              <a:t>ESOPs (</a:t>
            </a:r>
            <a:r>
              <a:rPr lang="en-CA" altLang="en-US" sz="3200" dirty="0" smtClean="0"/>
              <a:t>employee stock-ownership plan) </a:t>
            </a:r>
            <a:r>
              <a:rPr lang="en-US" altLang="en-US" sz="3200" dirty="0" smtClean="0"/>
              <a:t>in US</a:t>
            </a:r>
          </a:p>
        </p:txBody>
      </p:sp>
      <p:sp>
        <p:nvSpPr>
          <p:cNvPr id="2970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80D0D1B-74BE-4591-997F-E530EC4176F4}" type="slidenum">
              <a:rPr lang="en-US" altLang="en-US">
                <a:solidFill>
                  <a:srgbClr val="7B9899"/>
                </a:solidFill>
                <a:latin typeface="Georgia" panose="02040502050405020303" pitchFamily="18" charset="0"/>
              </a:rPr>
              <a:pPr eaLnBrk="1" hangingPunct="1"/>
              <a:t>18</a:t>
            </a:fld>
            <a:endParaRPr lang="en-US" altLang="en-US">
              <a:solidFill>
                <a:srgbClr val="7B9899"/>
              </a:solidFill>
              <a:latin typeface="Georgia" panose="02040502050405020303"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CA" sz="4000" b="1" i="1" dirty="0" smtClean="0"/>
              <a:t>The Employee Ownership Act of 1999</a:t>
            </a:r>
            <a:r>
              <a:rPr lang="en-CA" sz="4000" dirty="0" smtClean="0"/>
              <a:t> (H.R. 1462)</a:t>
            </a:r>
            <a:endParaRPr lang="en-US" sz="4000" dirty="0"/>
          </a:p>
        </p:txBody>
      </p:sp>
      <p:sp>
        <p:nvSpPr>
          <p:cNvPr id="30723" name="Content Placeholder 2"/>
          <p:cNvSpPr>
            <a:spLocks noGrp="1"/>
          </p:cNvSpPr>
          <p:nvPr>
            <p:ph idx="1"/>
          </p:nvPr>
        </p:nvSpPr>
        <p:spPr/>
        <p:txBody>
          <a:bodyPr>
            <a:noAutofit/>
          </a:bodyPr>
          <a:lstStyle/>
          <a:p>
            <a:r>
              <a:rPr lang="en-CA" altLang="en-US" sz="3200" dirty="0"/>
              <a:t>I</a:t>
            </a:r>
            <a:r>
              <a:rPr lang="en-CA" altLang="en-US" sz="3200" dirty="0" smtClean="0"/>
              <a:t>ntroduced in the </a:t>
            </a:r>
            <a:r>
              <a:rPr lang="en-CA" altLang="en-US" sz="3200" dirty="0" smtClean="0">
                <a:hlinkClick r:id="rId2" action="ppaction://hlinkfile" tooltip="United States House of Representatives"/>
              </a:rPr>
              <a:t>United States House of Representatives</a:t>
            </a:r>
            <a:r>
              <a:rPr lang="en-CA" altLang="en-US" sz="3200" dirty="0" smtClean="0"/>
              <a:t> drafted by </a:t>
            </a:r>
            <a:r>
              <a:rPr lang="en-CA" altLang="en-US" sz="3200" dirty="0" smtClean="0">
                <a:hlinkClick r:id="rId3" action="ppaction://hlinkfile" tooltip="Coronado, California"/>
              </a:rPr>
              <a:t>Coronado, California</a:t>
            </a:r>
            <a:r>
              <a:rPr lang="en-CA" altLang="en-US" sz="3200" dirty="0" smtClean="0"/>
              <a:t> </a:t>
            </a:r>
            <a:r>
              <a:rPr lang="en-CA" altLang="en-US" sz="3200" dirty="0" smtClean="0">
                <a:hlinkClick r:id="rId4" action="ppaction://hlinkfile" tooltip="Republican Party (United States)"/>
              </a:rPr>
              <a:t>Republican</a:t>
            </a:r>
            <a:r>
              <a:rPr lang="en-CA" altLang="en-US" sz="3200" dirty="0" smtClean="0"/>
              <a:t> </a:t>
            </a:r>
            <a:r>
              <a:rPr lang="en-CA" altLang="en-US" sz="3200" dirty="0" smtClean="0">
                <a:hlinkClick r:id="rId5" action="ppaction://hlinkfile" tooltip="Dana Rohrabacher"/>
              </a:rPr>
              <a:t>Dana Rohrabacher</a:t>
            </a:r>
            <a:r>
              <a:rPr lang="en-CA" altLang="en-US" sz="3200" dirty="0" smtClean="0"/>
              <a:t>. The bill's stated purpose was to influence businesses (through </a:t>
            </a:r>
            <a:r>
              <a:rPr lang="en-CA" altLang="en-US" sz="3200" dirty="0" smtClean="0">
                <a:hlinkClick r:id="rId6" action="ppaction://hlinkfile" tooltip="Tax exemption"/>
              </a:rPr>
              <a:t>tax incentives</a:t>
            </a:r>
            <a:r>
              <a:rPr lang="en-CA" altLang="en-US" sz="3200" dirty="0" smtClean="0"/>
              <a:t>) to offer their employees ownership and control of the companies they work for. The bill states, "It is the policy of the United States, that by the year </a:t>
            </a:r>
            <a:r>
              <a:rPr lang="en-CA" altLang="en-US" sz="3200" dirty="0" smtClean="0">
                <a:hlinkClick r:id="rId7" action="ppaction://hlinkfile" tooltip="2010"/>
              </a:rPr>
              <a:t>2010</a:t>
            </a:r>
            <a:r>
              <a:rPr lang="en-CA" altLang="en-US" sz="3200" dirty="0" smtClean="0"/>
              <a:t>, 30 percent of all United States corporations are owned and controlled by employees of the corporations." </a:t>
            </a:r>
            <a:r>
              <a:rPr lang="en-CA" altLang="en-US" sz="3200" dirty="0" smtClean="0">
                <a:hlinkClick r:id="rId8" tooltip="http://dept.kent.edu/oeoc/publicationsresearch/Sum1999/EOOwnedSum1999.html"/>
              </a:rPr>
              <a:t>[1</a:t>
            </a:r>
            <a:endParaRPr lang="en-US" altLang="en-US" sz="3200" dirty="0" smtClean="0"/>
          </a:p>
        </p:txBody>
      </p:sp>
      <p:sp>
        <p:nvSpPr>
          <p:cNvPr id="3072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980E862-EB3A-4AFB-B637-1A1D9A6BC5D1}" type="slidenum">
              <a:rPr lang="en-US" altLang="en-US">
                <a:solidFill>
                  <a:srgbClr val="7B9899"/>
                </a:solidFill>
                <a:latin typeface="Georgia" panose="02040502050405020303" pitchFamily="18" charset="0"/>
              </a:rPr>
              <a:pPr eaLnBrk="1" hangingPunct="1"/>
              <a:t>19</a:t>
            </a:fld>
            <a:endParaRPr lang="en-US" altLang="en-US">
              <a:solidFill>
                <a:srgbClr val="7B9899"/>
              </a:solidFill>
              <a:latin typeface="Georgia" panose="02040502050405020303"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normAutofit/>
          </a:bodyPr>
          <a:lstStyle/>
          <a:p>
            <a:pPr eaLnBrk="1" hangingPunct="1"/>
            <a:r>
              <a:rPr lang="en-US" altLang="en-US" sz="4000" dirty="0" smtClean="0"/>
              <a:t>Paradox of alienation</a:t>
            </a:r>
          </a:p>
        </p:txBody>
      </p:sp>
      <p:sp>
        <p:nvSpPr>
          <p:cNvPr id="14339" name="Content Placeholder 2"/>
          <p:cNvSpPr>
            <a:spLocks noGrp="1"/>
          </p:cNvSpPr>
          <p:nvPr>
            <p:ph idx="1"/>
          </p:nvPr>
        </p:nvSpPr>
        <p:spPr/>
        <p:txBody>
          <a:bodyPr>
            <a:normAutofit/>
          </a:bodyPr>
          <a:lstStyle/>
          <a:p>
            <a:pPr eaLnBrk="1" hangingPunct="1"/>
            <a:r>
              <a:rPr lang="en-US" altLang="en-US" sz="3200" dirty="0" smtClean="0"/>
              <a:t>Individuals are essentially free and socially connected</a:t>
            </a:r>
          </a:p>
          <a:p>
            <a:pPr eaLnBrk="1" hangingPunct="1"/>
            <a:r>
              <a:rPr lang="en-US" altLang="en-US" sz="3200" dirty="0" smtClean="0"/>
              <a:t>But existentially (forms of existence of the human essence) they feel/are enslaved and isolated</a:t>
            </a:r>
          </a:p>
          <a:p>
            <a:pPr eaLnBrk="1" hangingPunct="1"/>
            <a:r>
              <a:rPr lang="en-US" altLang="en-US" sz="3200" dirty="0" smtClean="0"/>
              <a:t>Nevertheless they continue to create the forms of alienation/oppression that enslave them</a:t>
            </a:r>
          </a:p>
        </p:txBody>
      </p:sp>
      <p:sp>
        <p:nvSpPr>
          <p:cNvPr id="1434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7DB3F46-A6D5-47B2-8F24-2428556347BA}" type="slidenum">
              <a:rPr lang="en-US" altLang="en-US">
                <a:solidFill>
                  <a:srgbClr val="7B9899"/>
                </a:solidFill>
                <a:latin typeface="Georgia" panose="02040502050405020303" pitchFamily="18" charset="0"/>
              </a:rPr>
              <a:pPr eaLnBrk="1" hangingPunct="1"/>
              <a:t>2</a:t>
            </a:fld>
            <a:endParaRPr lang="en-US" altLang="en-US">
              <a:solidFill>
                <a:srgbClr val="7B9899"/>
              </a:solidFill>
              <a:latin typeface="Georgia" panose="02040502050405020303"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CA" altLang="en-US" sz="3200" dirty="0" smtClean="0"/>
              <a:t>The </a:t>
            </a:r>
            <a:r>
              <a:rPr lang="en-CA" altLang="en-US" sz="3200" dirty="0">
                <a:hlinkClick r:id="rId2" action="ppaction://hlinkfile" tooltip="U.S. Senate"/>
              </a:rPr>
              <a:t>U.S. Senate</a:t>
            </a:r>
            <a:r>
              <a:rPr lang="en-CA" altLang="en-US" sz="3200" dirty="0"/>
              <a:t> was considering a similar bill at the time. </a:t>
            </a:r>
            <a:r>
              <a:rPr lang="en-CA" altLang="en-US" sz="3200" dirty="0">
                <a:hlinkClick r:id="rId3" tooltip="http://www.nceo.org/columns/cr70.html"/>
              </a:rPr>
              <a:t>[2]</a:t>
            </a:r>
            <a:r>
              <a:rPr lang="en-CA" altLang="en-US" sz="3200" dirty="0"/>
              <a:t> The bill was introduced on Apr 15, 1999, but the 106th congress did not debate nor vote on this bill. Thus, it did not become law.</a:t>
            </a:r>
          </a:p>
          <a:p>
            <a:r>
              <a:rPr lang="en-CA" altLang="en-US" sz="3200" dirty="0"/>
              <a:t>Congressman Rohrabacher has been a long time supporter of </a:t>
            </a:r>
            <a:r>
              <a:rPr lang="en-CA" altLang="en-US" sz="3200" dirty="0">
                <a:hlinkClick r:id="rId4" action="ppaction://hlinkfile" tooltip="Employee-owned corporation"/>
              </a:rPr>
              <a:t>Employee-owned corporation</a:t>
            </a:r>
            <a:r>
              <a:rPr lang="en-CA" altLang="en-US" sz="3200" dirty="0"/>
              <a:t> (ESOPs). This bill would have created a new kind of corporation under the law, the </a:t>
            </a:r>
            <a:r>
              <a:rPr lang="en-CA" altLang="en-US" sz="3200" dirty="0">
                <a:hlinkClick r:id="rId4" action="ppaction://hlinkfile" tooltip="Employee-owned corporation"/>
              </a:rPr>
              <a:t>Employee Owned and Controlled Corporation</a:t>
            </a:r>
            <a:r>
              <a:rPr lang="en-CA" altLang="en-US" sz="3200" dirty="0"/>
              <a:t> (EOCC). </a:t>
            </a:r>
          </a:p>
          <a:p>
            <a:r>
              <a:rPr lang="en-CA" altLang="en-US" sz="3200" dirty="0"/>
              <a:t>--Wikipedia</a:t>
            </a:r>
            <a:endParaRPr lang="en-US" altLang="en-US" sz="3200" dirty="0"/>
          </a:p>
          <a:p>
            <a:endParaRPr lang="en-US" sz="3200" dirty="0"/>
          </a:p>
        </p:txBody>
      </p:sp>
      <p:sp>
        <p:nvSpPr>
          <p:cNvPr id="4" name="Slide Number Placeholder 3"/>
          <p:cNvSpPr>
            <a:spLocks noGrp="1"/>
          </p:cNvSpPr>
          <p:nvPr>
            <p:ph type="sldNum" sz="quarter" idx="12"/>
          </p:nvPr>
        </p:nvSpPr>
        <p:spPr/>
        <p:txBody>
          <a:bodyPr/>
          <a:lstStyle/>
          <a:p>
            <a:fld id="{46C35ADF-A310-4501-97FB-9DBC02B483E3}" type="slidenum">
              <a:rPr lang="en-US" altLang="en-US" smtClean="0"/>
              <a:pPr/>
              <a:t>20</a:t>
            </a:fld>
            <a:endParaRPr lang="en-US" altLang="en-US"/>
          </a:p>
        </p:txBody>
      </p:sp>
    </p:spTree>
    <p:extLst>
      <p:ext uri="{BB962C8B-B14F-4D97-AF65-F5344CB8AC3E}">
        <p14:creationId xmlns:p14="http://schemas.microsoft.com/office/powerpoint/2010/main" val="37729339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CA" sz="3600" dirty="0" smtClean="0"/>
              <a:t>EOCC</a:t>
            </a:r>
            <a:endParaRPr lang="en-US" dirty="0"/>
          </a:p>
        </p:txBody>
      </p:sp>
      <p:sp>
        <p:nvSpPr>
          <p:cNvPr id="31747" name="Content Placeholder 2"/>
          <p:cNvSpPr>
            <a:spLocks noGrp="1"/>
          </p:cNvSpPr>
          <p:nvPr>
            <p:ph idx="1"/>
          </p:nvPr>
        </p:nvSpPr>
        <p:spPr/>
        <p:txBody>
          <a:bodyPr/>
          <a:lstStyle/>
          <a:p>
            <a:r>
              <a:rPr lang="en-CA" altLang="en-US" sz="2400" smtClean="0"/>
              <a:t>The three primary characteristics of these EOCCs would have been:</a:t>
            </a:r>
          </a:p>
          <a:p>
            <a:r>
              <a:rPr lang="en-CA" altLang="en-US" sz="2400" smtClean="0"/>
              <a:t>Employees would own at least 50% of all voting stock in the form of an employee trust. At least 90% percent of employees who worked more than 1000 hours a year would have to be allowed to participate in this trust. </a:t>
            </a:r>
          </a:p>
          <a:p>
            <a:r>
              <a:rPr lang="en-CA" altLang="en-US" sz="2400" smtClean="0"/>
              <a:t>Employees would be allowed to vote on all corporate issues, including board elections. </a:t>
            </a:r>
          </a:p>
          <a:p>
            <a:r>
              <a:rPr lang="en-CA" altLang="en-US" sz="2400" smtClean="0"/>
              <a:t>Distribution and valuation rules correspond to existing ESOP rules. </a:t>
            </a:r>
          </a:p>
          <a:p>
            <a:r>
              <a:rPr lang="en-CA" altLang="en-US" sz="2400" smtClean="0"/>
              <a:t>The bill had 36 co-sponsors in the House</a:t>
            </a:r>
          </a:p>
          <a:p>
            <a:endParaRPr lang="en-US" altLang="en-US" sz="2000" smtClean="0"/>
          </a:p>
          <a:p>
            <a:endParaRPr lang="en-US" altLang="en-US" sz="2000" smtClean="0"/>
          </a:p>
        </p:txBody>
      </p:sp>
      <p:sp>
        <p:nvSpPr>
          <p:cNvPr id="3174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568B1AD-0CF8-459B-B0FF-B545F8FDAC20}" type="slidenum">
              <a:rPr lang="en-US" altLang="en-US">
                <a:solidFill>
                  <a:srgbClr val="7B9899"/>
                </a:solidFill>
                <a:latin typeface="Georgia" panose="02040502050405020303" pitchFamily="18" charset="0"/>
              </a:rPr>
              <a:pPr eaLnBrk="1" hangingPunct="1"/>
              <a:t>21</a:t>
            </a:fld>
            <a:endParaRPr lang="en-US" altLang="en-US">
              <a:solidFill>
                <a:srgbClr val="7B9899"/>
              </a:solidFill>
              <a:latin typeface="Georgia" panose="02040502050405020303"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normAutofit/>
          </a:bodyPr>
          <a:lstStyle/>
          <a:p>
            <a:pPr algn="ctr" eaLnBrk="1" hangingPunct="1"/>
            <a:r>
              <a:rPr lang="en-US" altLang="en-US" sz="4000" dirty="0" smtClean="0"/>
              <a:t>Other signs of communism?</a:t>
            </a:r>
          </a:p>
        </p:txBody>
      </p:sp>
      <p:sp>
        <p:nvSpPr>
          <p:cNvPr id="32772" name="Content Placeholder 3"/>
          <p:cNvSpPr>
            <a:spLocks noGrp="1"/>
          </p:cNvSpPr>
          <p:nvPr>
            <p:ph idx="1"/>
          </p:nvPr>
        </p:nvSpPr>
        <p:spPr/>
        <p:txBody>
          <a:bodyPr>
            <a:normAutofit/>
          </a:bodyPr>
          <a:lstStyle/>
          <a:p>
            <a:pPr eaLnBrk="1" hangingPunct="1"/>
            <a:r>
              <a:rPr lang="en-US" altLang="en-US" sz="3200" dirty="0" smtClean="0"/>
              <a:t>Stockholder rebellions</a:t>
            </a:r>
          </a:p>
          <a:p>
            <a:pPr lvl="1" eaLnBrk="1" hangingPunct="1"/>
            <a:r>
              <a:rPr lang="en-US" altLang="en-US" sz="2800" dirty="0" smtClean="0"/>
              <a:t>Who really owns today’s corporations? </a:t>
            </a:r>
          </a:p>
          <a:p>
            <a:pPr lvl="1" eaLnBrk="1" hangingPunct="1"/>
            <a:r>
              <a:rPr lang="en-US" altLang="en-US" sz="2800" dirty="0" smtClean="0"/>
              <a:t>Potential power of workers’ pension funds</a:t>
            </a:r>
            <a:r>
              <a:rPr lang="en-US" altLang="en-US" sz="3200" dirty="0" smtClean="0"/>
              <a:t> </a:t>
            </a:r>
          </a:p>
          <a:p>
            <a:pPr eaLnBrk="1" hangingPunct="1"/>
            <a:r>
              <a:rPr lang="en-US" altLang="en-US" sz="3200" dirty="0" smtClean="0"/>
              <a:t>Ethical investments</a:t>
            </a:r>
          </a:p>
          <a:p>
            <a:pPr eaLnBrk="1" hangingPunct="1"/>
            <a:r>
              <a:rPr lang="en-US" altLang="en-US" sz="3200" dirty="0" smtClean="0"/>
              <a:t>Fair trade</a:t>
            </a:r>
          </a:p>
          <a:p>
            <a:pPr eaLnBrk="1" hangingPunct="1"/>
            <a:r>
              <a:rPr lang="en-US" altLang="en-US" sz="3200" dirty="0" smtClean="0"/>
              <a:t>Ecological movements protecting whales, imposing limits on pollution</a:t>
            </a:r>
          </a:p>
          <a:p>
            <a:pPr eaLnBrk="1" hangingPunct="1"/>
            <a:endParaRPr lang="en-US" altLang="en-US" sz="3200" dirty="0" smtClean="0"/>
          </a:p>
        </p:txBody>
      </p:sp>
      <p:sp>
        <p:nvSpPr>
          <p:cNvPr id="32771"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D3DD1B2-BDC1-47EE-A7C1-669694C5AFE3}" type="slidenum">
              <a:rPr lang="en-US" altLang="en-US">
                <a:solidFill>
                  <a:srgbClr val="7B9899"/>
                </a:solidFill>
                <a:latin typeface="Georgia" panose="02040502050405020303" pitchFamily="18" charset="0"/>
              </a:rPr>
              <a:pPr eaLnBrk="1" hangingPunct="1"/>
              <a:t>22</a:t>
            </a:fld>
            <a:endParaRPr lang="en-US" altLang="en-US">
              <a:solidFill>
                <a:srgbClr val="7B9899"/>
              </a:solidFill>
              <a:latin typeface="Georgia" panose="02040502050405020303"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sz="4000" dirty="0" smtClean="0"/>
              <a:t>Current news</a:t>
            </a:r>
            <a:endParaRPr lang="en-US" sz="4000" dirty="0"/>
          </a:p>
        </p:txBody>
      </p:sp>
      <p:sp>
        <p:nvSpPr>
          <p:cNvPr id="33795" name="Content Placeholder 2"/>
          <p:cNvSpPr>
            <a:spLocks noGrp="1"/>
          </p:cNvSpPr>
          <p:nvPr>
            <p:ph idx="1"/>
          </p:nvPr>
        </p:nvSpPr>
        <p:spPr/>
        <p:txBody>
          <a:bodyPr>
            <a:noAutofit/>
          </a:bodyPr>
          <a:lstStyle/>
          <a:p>
            <a:pPr eaLnBrk="1" hangingPunct="1"/>
            <a:r>
              <a:rPr lang="en-US" altLang="en-US" sz="3200" dirty="0" smtClean="0"/>
              <a:t>From deregulation back to re-regulation of banks</a:t>
            </a:r>
          </a:p>
          <a:p>
            <a:pPr lvl="1" eaLnBrk="1" hangingPunct="1"/>
            <a:r>
              <a:rPr lang="en-US" altLang="en-US" sz="2800" dirty="0" smtClean="0"/>
              <a:t>=defeat of free market approach</a:t>
            </a:r>
          </a:p>
          <a:p>
            <a:pPr eaLnBrk="1" hangingPunct="1"/>
            <a:r>
              <a:rPr lang="en-US" altLang="en-US" sz="3200" dirty="0" smtClean="0"/>
              <a:t>Debate over whether to nationalize the biggest banks or to create private-public partnerships</a:t>
            </a:r>
          </a:p>
          <a:p>
            <a:pPr eaLnBrk="1" hangingPunct="1"/>
            <a:r>
              <a:rPr lang="en-US" altLang="en-US" sz="3200" dirty="0" smtClean="0"/>
              <a:t>Debate over limits to CEO pay</a:t>
            </a:r>
          </a:p>
          <a:p>
            <a:pPr eaLnBrk="1" hangingPunct="1"/>
            <a:r>
              <a:rPr lang="en-US" altLang="en-US" sz="3200" dirty="0" smtClean="0"/>
              <a:t>Coming world meeting on to set goals for preventing global warming</a:t>
            </a:r>
          </a:p>
          <a:p>
            <a:endParaRPr lang="en-US" altLang="en-US" sz="3200" dirty="0" smtClean="0"/>
          </a:p>
        </p:txBody>
      </p:sp>
      <p:sp>
        <p:nvSpPr>
          <p:cNvPr id="3379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EFBA933-F242-461B-9FF4-165B0E8B1BBD}" type="slidenum">
              <a:rPr lang="en-US" altLang="en-US">
                <a:solidFill>
                  <a:srgbClr val="7B9899"/>
                </a:solidFill>
                <a:latin typeface="Georgia" panose="02040502050405020303" pitchFamily="18" charset="0"/>
              </a:rPr>
              <a:pPr eaLnBrk="1" hangingPunct="1"/>
              <a:t>23</a:t>
            </a:fld>
            <a:endParaRPr lang="en-US" altLang="en-US">
              <a:solidFill>
                <a:srgbClr val="7B9899"/>
              </a:solidFill>
              <a:latin typeface="Georgia" panose="02040502050405020303"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New Directions?</a:t>
            </a:r>
            <a:endParaRPr lang="en-US" sz="4000" dirty="0"/>
          </a:p>
        </p:txBody>
      </p:sp>
      <p:sp>
        <p:nvSpPr>
          <p:cNvPr id="3" name="Content Placeholder 2"/>
          <p:cNvSpPr>
            <a:spLocks noGrp="1"/>
          </p:cNvSpPr>
          <p:nvPr>
            <p:ph idx="1"/>
          </p:nvPr>
        </p:nvSpPr>
        <p:spPr/>
        <p:txBody>
          <a:bodyPr/>
          <a:lstStyle/>
          <a:p>
            <a:r>
              <a:rPr lang="en-US" altLang="en-US" sz="3200" dirty="0"/>
              <a:t>Government provides new directions to economy in</a:t>
            </a:r>
          </a:p>
          <a:p>
            <a:pPr lvl="1"/>
            <a:r>
              <a:rPr lang="en-US" altLang="en-US" sz="2800" dirty="0"/>
              <a:t>Energy</a:t>
            </a:r>
          </a:p>
          <a:p>
            <a:pPr lvl="1"/>
            <a:r>
              <a:rPr lang="en-US" altLang="en-US" sz="2800" dirty="0"/>
              <a:t>Health</a:t>
            </a:r>
          </a:p>
          <a:p>
            <a:pPr lvl="1"/>
            <a:r>
              <a:rPr lang="en-US" altLang="en-US" sz="2800" dirty="0"/>
              <a:t>Education</a:t>
            </a:r>
          </a:p>
          <a:p>
            <a:r>
              <a:rPr lang="en-US" altLang="en-US" sz="3200" dirty="0"/>
              <a:t>Labor and environmental standards of trade deals</a:t>
            </a:r>
          </a:p>
          <a:p>
            <a:endParaRPr lang="en-US" dirty="0"/>
          </a:p>
        </p:txBody>
      </p:sp>
      <p:sp>
        <p:nvSpPr>
          <p:cNvPr id="4" name="Slide Number Placeholder 3"/>
          <p:cNvSpPr>
            <a:spLocks noGrp="1"/>
          </p:cNvSpPr>
          <p:nvPr>
            <p:ph type="sldNum" sz="quarter" idx="12"/>
          </p:nvPr>
        </p:nvSpPr>
        <p:spPr/>
        <p:txBody>
          <a:bodyPr/>
          <a:lstStyle/>
          <a:p>
            <a:fld id="{46C35ADF-A310-4501-97FB-9DBC02B483E3}" type="slidenum">
              <a:rPr lang="en-US" altLang="en-US" smtClean="0"/>
              <a:pPr/>
              <a:t>24</a:t>
            </a:fld>
            <a:endParaRPr lang="en-US" altLang="en-US"/>
          </a:p>
        </p:txBody>
      </p:sp>
    </p:spTree>
    <p:extLst>
      <p:ext uri="{BB962C8B-B14F-4D97-AF65-F5344CB8AC3E}">
        <p14:creationId xmlns:p14="http://schemas.microsoft.com/office/powerpoint/2010/main" val="24782536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sz="4000" dirty="0" smtClean="0"/>
              <a:t>Birth of a new order</a:t>
            </a:r>
            <a:endParaRPr lang="en-US" sz="4000" dirty="0"/>
          </a:p>
        </p:txBody>
      </p:sp>
      <p:sp>
        <p:nvSpPr>
          <p:cNvPr id="34819" name="Content Placeholder 2"/>
          <p:cNvSpPr>
            <a:spLocks noGrp="1"/>
          </p:cNvSpPr>
          <p:nvPr>
            <p:ph idx="1"/>
          </p:nvPr>
        </p:nvSpPr>
        <p:spPr/>
        <p:txBody>
          <a:bodyPr>
            <a:noAutofit/>
          </a:bodyPr>
          <a:lstStyle/>
          <a:p>
            <a:r>
              <a:rPr lang="en-US" altLang="en-US" sz="2800" dirty="0" smtClean="0"/>
              <a:t>Marx: the working people “have no ideals to realize, but to set free elements of the new society with which old collapsing bourgeois society itself is pregnant.”</a:t>
            </a:r>
          </a:p>
          <a:p>
            <a:r>
              <a:rPr lang="en-US" altLang="en-US" sz="2800" dirty="0" smtClean="0"/>
              <a:t>I.e., the Marxist “dialectical” communism, is about a new society emerging within the framework of the old—not about forcibly destroying one society to create a better, “ideal,” one.</a:t>
            </a:r>
          </a:p>
          <a:p>
            <a:r>
              <a:rPr lang="en-US" altLang="en-US" sz="2800" dirty="0" smtClean="0"/>
              <a:t>= Hegel’s theory of dialectical development through internal contradiction due to the limitations of one form of life.</a:t>
            </a:r>
          </a:p>
        </p:txBody>
      </p:sp>
      <p:sp>
        <p:nvSpPr>
          <p:cNvPr id="3482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471173D-3243-4438-B487-2859C7C33A61}" type="slidenum">
              <a:rPr lang="en-US" altLang="en-US">
                <a:solidFill>
                  <a:srgbClr val="7B9899"/>
                </a:solidFill>
                <a:latin typeface="Georgia" panose="02040502050405020303" pitchFamily="18" charset="0"/>
              </a:rPr>
              <a:pPr eaLnBrk="1" hangingPunct="1"/>
              <a:t>25</a:t>
            </a:fld>
            <a:endParaRPr lang="en-US" altLang="en-US">
              <a:solidFill>
                <a:srgbClr val="7B9899"/>
              </a:solidFill>
              <a:latin typeface="Georgia" panose="02040502050405020303"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normAutofit/>
          </a:bodyPr>
          <a:lstStyle/>
          <a:p>
            <a:pPr algn="ctr" eaLnBrk="1" hangingPunct="1"/>
            <a:r>
              <a:rPr lang="en-US" altLang="en-US" sz="4000" dirty="0" smtClean="0"/>
              <a:t>Religion: Opium of the people?</a:t>
            </a:r>
          </a:p>
        </p:txBody>
      </p:sp>
      <p:sp>
        <p:nvSpPr>
          <p:cNvPr id="35843" name="Content Placeholder 2"/>
          <p:cNvSpPr>
            <a:spLocks noGrp="1"/>
          </p:cNvSpPr>
          <p:nvPr>
            <p:ph idx="1"/>
          </p:nvPr>
        </p:nvSpPr>
        <p:spPr/>
        <p:txBody>
          <a:bodyPr>
            <a:normAutofit/>
          </a:bodyPr>
          <a:lstStyle/>
          <a:p>
            <a:pPr eaLnBrk="1" hangingPunct="1"/>
            <a:r>
              <a:rPr lang="en-US" altLang="en-US" sz="3200" dirty="0" smtClean="0"/>
              <a:t>Also: “the heart of a heartless world … the spirit of spiritless conditions.”</a:t>
            </a:r>
          </a:p>
          <a:p>
            <a:pPr lvl="1" eaLnBrk="1" hangingPunct="1"/>
            <a:r>
              <a:rPr lang="en-US" altLang="en-US" sz="2800" dirty="0" smtClean="0"/>
              <a:t>Opium: a pain-killer, and hallucinogenic</a:t>
            </a:r>
          </a:p>
          <a:p>
            <a:pPr lvl="1" eaLnBrk="1" hangingPunct="1"/>
            <a:r>
              <a:rPr lang="en-US" altLang="en-US" sz="2800" dirty="0" smtClean="0"/>
              <a:t>Allows people to dream beautiful dreams</a:t>
            </a:r>
          </a:p>
          <a:p>
            <a:pPr eaLnBrk="1" hangingPunct="1"/>
            <a:r>
              <a:rPr lang="en-US" altLang="en-US" sz="3200" dirty="0" smtClean="0"/>
              <a:t>The spirit of a spiritless society: Spirit separated from material conditions</a:t>
            </a:r>
          </a:p>
          <a:p>
            <a:pPr lvl="1" eaLnBrk="1" hangingPunct="1"/>
            <a:r>
              <a:rPr lang="en-US" altLang="en-US" sz="2800" dirty="0" smtClean="0"/>
              <a:t>Recall Hegel on Unhappy Consciousness</a:t>
            </a:r>
          </a:p>
          <a:p>
            <a:pPr eaLnBrk="1" hangingPunct="1">
              <a:buFont typeface="Wingdings 2" panose="05020102010507070707" pitchFamily="18" charset="2"/>
              <a:buNone/>
            </a:pPr>
            <a:endParaRPr lang="en-US" altLang="en-US" sz="3200" dirty="0" smtClean="0"/>
          </a:p>
        </p:txBody>
      </p:sp>
      <p:sp>
        <p:nvSpPr>
          <p:cNvPr id="3584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2EC7432-9701-4740-9DE7-26916E816B29}" type="slidenum">
              <a:rPr lang="en-US" altLang="en-US">
                <a:solidFill>
                  <a:srgbClr val="7B9899"/>
                </a:solidFill>
                <a:latin typeface="Georgia" panose="02040502050405020303" pitchFamily="18" charset="0"/>
              </a:rPr>
              <a:pPr eaLnBrk="1" hangingPunct="1"/>
              <a:t>26</a:t>
            </a:fld>
            <a:endParaRPr lang="en-US" altLang="en-US">
              <a:solidFill>
                <a:srgbClr val="7B9899"/>
              </a:solidFill>
              <a:latin typeface="Georgia" panose="02040502050405020303"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normAutofit/>
          </a:bodyPr>
          <a:lstStyle/>
          <a:p>
            <a:pPr algn="ctr" eaLnBrk="1" hangingPunct="1"/>
            <a:r>
              <a:rPr lang="en-US" altLang="en-US" sz="4000" dirty="0" smtClean="0"/>
              <a:t>The religion of capitalism</a:t>
            </a:r>
          </a:p>
        </p:txBody>
      </p:sp>
      <p:sp>
        <p:nvSpPr>
          <p:cNvPr id="36867" name="Content Placeholder 2"/>
          <p:cNvSpPr>
            <a:spLocks noGrp="1"/>
          </p:cNvSpPr>
          <p:nvPr>
            <p:ph idx="1"/>
          </p:nvPr>
        </p:nvSpPr>
        <p:spPr/>
        <p:txBody>
          <a:bodyPr>
            <a:noAutofit/>
          </a:bodyPr>
          <a:lstStyle/>
          <a:p>
            <a:pPr eaLnBrk="1" hangingPunct="1"/>
            <a:r>
              <a:rPr lang="en-US" altLang="en-US" sz="3200" dirty="0" smtClean="0"/>
              <a:t>In the value form of the commodity, spirit and matter confront one another as irreducible opposites: </a:t>
            </a:r>
          </a:p>
          <a:p>
            <a:pPr eaLnBrk="1" hangingPunct="1"/>
            <a:r>
              <a:rPr lang="en-US" altLang="en-US" sz="3200" dirty="0" smtClean="0"/>
              <a:t>for the “value-relation between the products of </a:t>
            </a:r>
            <a:r>
              <a:rPr lang="en-US" altLang="en-US" sz="3200" dirty="0" err="1" smtClean="0"/>
              <a:t>labour</a:t>
            </a:r>
            <a:r>
              <a:rPr lang="en-US" altLang="en-US" sz="3200" dirty="0" smtClean="0"/>
              <a:t> … [has] absolutely no connection with their physical properties and with the material relations arising therefrom.” </a:t>
            </a:r>
          </a:p>
          <a:p>
            <a:pPr eaLnBrk="1" hangingPunct="1"/>
            <a:r>
              <a:rPr lang="en-US" altLang="en-US" sz="3200" dirty="0" smtClean="0"/>
              <a:t>Consequently, “There it is a definite social relation between men, that assumes, in their eyes, the fantastic form of a relation between things.” </a:t>
            </a:r>
            <a:r>
              <a:rPr lang="en-US" altLang="en-US" sz="3200" i="1" dirty="0" smtClean="0"/>
              <a:t>Ibid</a:t>
            </a:r>
            <a:r>
              <a:rPr lang="en-US" altLang="en-US" sz="3200" dirty="0" smtClean="0"/>
              <a:t>., 83.</a:t>
            </a:r>
          </a:p>
          <a:p>
            <a:pPr eaLnBrk="1" hangingPunct="1"/>
            <a:r>
              <a:rPr lang="en-US" altLang="en-US" sz="3200" dirty="0" smtClean="0"/>
              <a:t>=“fetishism” of commodities</a:t>
            </a:r>
          </a:p>
          <a:p>
            <a:pPr eaLnBrk="1" hangingPunct="1"/>
            <a:endParaRPr lang="en-US" altLang="en-US" sz="3200" dirty="0" smtClean="0"/>
          </a:p>
        </p:txBody>
      </p:sp>
      <p:sp>
        <p:nvSpPr>
          <p:cNvPr id="3686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F45131C-7940-4CAF-9570-B2DA134D4B32}" type="slidenum">
              <a:rPr lang="en-US" altLang="en-US">
                <a:solidFill>
                  <a:srgbClr val="7B9899"/>
                </a:solidFill>
                <a:latin typeface="Georgia" panose="02040502050405020303" pitchFamily="18" charset="0"/>
              </a:rPr>
              <a:pPr eaLnBrk="1" hangingPunct="1"/>
              <a:t>27</a:t>
            </a:fld>
            <a:endParaRPr lang="en-US" altLang="en-US">
              <a:solidFill>
                <a:srgbClr val="7B9899"/>
              </a:solidFill>
              <a:latin typeface="Georgia" panose="02040502050405020303"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normAutofit/>
          </a:bodyPr>
          <a:lstStyle/>
          <a:p>
            <a:pPr algn="ctr" eaLnBrk="1" hangingPunct="1"/>
            <a:r>
              <a:rPr lang="en-US" altLang="en-US" sz="4000" dirty="0" smtClean="0"/>
              <a:t>Positive abolition of religion</a:t>
            </a:r>
          </a:p>
        </p:txBody>
      </p:sp>
      <p:sp>
        <p:nvSpPr>
          <p:cNvPr id="37891" name="Content Placeholder 2"/>
          <p:cNvSpPr>
            <a:spLocks noGrp="1"/>
          </p:cNvSpPr>
          <p:nvPr>
            <p:ph idx="1"/>
          </p:nvPr>
        </p:nvSpPr>
        <p:spPr/>
        <p:txBody>
          <a:bodyPr>
            <a:noAutofit/>
          </a:bodyPr>
          <a:lstStyle/>
          <a:p>
            <a:pPr eaLnBrk="1" hangingPunct="1"/>
            <a:r>
              <a:rPr lang="en-US" altLang="en-US" sz="2400" dirty="0" smtClean="0"/>
              <a:t>Versus negative abolition (nihilistic communism): i.e., atheism as the way to a better society</a:t>
            </a:r>
          </a:p>
          <a:p>
            <a:pPr eaLnBrk="1" hangingPunct="1"/>
            <a:r>
              <a:rPr lang="en-US" altLang="en-US" sz="2400" dirty="0" smtClean="0"/>
              <a:t>Marx: 1) criticizes </a:t>
            </a:r>
            <a:r>
              <a:rPr lang="en-US" altLang="en-US" sz="2400" i="1" dirty="0" smtClean="0"/>
              <a:t>otherworldly</a:t>
            </a:r>
            <a:r>
              <a:rPr lang="en-US" altLang="en-US" sz="2400" dirty="0" smtClean="0"/>
              <a:t> religion. 2) He calls for the realization of the promises and ideals of religion in this world.</a:t>
            </a:r>
          </a:p>
          <a:p>
            <a:pPr lvl="1" eaLnBrk="1" hangingPunct="1"/>
            <a:r>
              <a:rPr lang="en-US" altLang="en-US" sz="2000" dirty="0" smtClean="0"/>
              <a:t>As a necessity for the further development of a society based on the advanced development of the “productive forces”</a:t>
            </a:r>
          </a:p>
          <a:p>
            <a:pPr lvl="1" eaLnBrk="1" hangingPunct="1"/>
            <a:r>
              <a:rPr lang="en-US" altLang="en-US" sz="2000" dirty="0" smtClean="0"/>
              <a:t>The old society (including its external religions) was necessary, but becomes more and more an impediment.</a:t>
            </a:r>
          </a:p>
          <a:p>
            <a:pPr eaLnBrk="1" hangingPunct="1"/>
            <a:r>
              <a:rPr lang="en-US" altLang="en-US" sz="2400" dirty="0" smtClean="0"/>
              <a:t>= Kant’s “religion within the limits of reason alone”</a:t>
            </a:r>
          </a:p>
          <a:p>
            <a:pPr eaLnBrk="1" hangingPunct="1"/>
            <a:r>
              <a:rPr lang="en-US" altLang="en-US" sz="2400" dirty="0" smtClean="0"/>
              <a:t>Hegel: spirit realized in the world</a:t>
            </a:r>
          </a:p>
          <a:p>
            <a:pPr eaLnBrk="1" hangingPunct="1"/>
            <a:endParaRPr lang="en-US" altLang="en-US" sz="3200" dirty="0" smtClean="0"/>
          </a:p>
        </p:txBody>
      </p:sp>
      <p:sp>
        <p:nvSpPr>
          <p:cNvPr id="3789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83D4CC1-5056-4111-B244-B913BD3A1647}" type="slidenum">
              <a:rPr lang="en-US" altLang="en-US">
                <a:solidFill>
                  <a:srgbClr val="7B9899"/>
                </a:solidFill>
                <a:latin typeface="Georgia" panose="02040502050405020303" pitchFamily="18" charset="0"/>
              </a:rPr>
              <a:pPr eaLnBrk="1" hangingPunct="1"/>
              <a:t>28</a:t>
            </a:fld>
            <a:endParaRPr lang="en-US" altLang="en-US" dirty="0">
              <a:solidFill>
                <a:srgbClr val="7B9899"/>
              </a:solidFill>
              <a:latin typeface="Georgia" panose="02040502050405020303"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normAutofit/>
          </a:bodyPr>
          <a:lstStyle/>
          <a:p>
            <a:pPr algn="ctr" eaLnBrk="1" hangingPunct="1"/>
            <a:r>
              <a:rPr lang="en-US" altLang="en-US" sz="4000" dirty="0" smtClean="0"/>
              <a:t>Alienation of spirituality</a:t>
            </a:r>
          </a:p>
        </p:txBody>
      </p:sp>
      <p:sp>
        <p:nvSpPr>
          <p:cNvPr id="38915" name="Content Placeholder 2"/>
          <p:cNvSpPr>
            <a:spLocks noGrp="1"/>
          </p:cNvSpPr>
          <p:nvPr>
            <p:ph idx="1"/>
          </p:nvPr>
        </p:nvSpPr>
        <p:spPr/>
        <p:txBody>
          <a:bodyPr>
            <a:noAutofit/>
          </a:bodyPr>
          <a:lstStyle/>
          <a:p>
            <a:pPr eaLnBrk="1" hangingPunct="1"/>
            <a:r>
              <a:rPr lang="en-US" altLang="en-US" sz="3200" dirty="0" smtClean="0"/>
              <a:t>1) Hunter-gatherer “natural religion”</a:t>
            </a:r>
          </a:p>
          <a:p>
            <a:pPr lvl="1" eaLnBrk="1" hangingPunct="1"/>
            <a:r>
              <a:rPr lang="en-US" altLang="en-US" sz="2800" dirty="0" smtClean="0"/>
              <a:t>Animistic belief in divine in plants, animals, environment</a:t>
            </a:r>
          </a:p>
          <a:p>
            <a:pPr lvl="1" eaLnBrk="1" hangingPunct="1"/>
            <a:r>
              <a:rPr lang="en-US" altLang="en-US" sz="2800" dirty="0" smtClean="0"/>
              <a:t>Religious ceremonies, shamans, channel that divinity for human purposes</a:t>
            </a:r>
          </a:p>
          <a:p>
            <a:pPr eaLnBrk="1" hangingPunct="1"/>
            <a:r>
              <a:rPr lang="en-US" altLang="en-US" sz="3200" dirty="0" smtClean="0"/>
              <a:t>2) With rise of class-divided societies, the gods become powers over people, while religious institutions become allies of political powers</a:t>
            </a:r>
          </a:p>
          <a:p>
            <a:pPr lvl="1" eaLnBrk="1" hangingPunct="1"/>
            <a:r>
              <a:rPr lang="en-US" altLang="en-US" sz="2800" dirty="0" smtClean="0"/>
              <a:t>Gods are separate from people—ruling over them</a:t>
            </a:r>
          </a:p>
        </p:txBody>
      </p:sp>
      <p:sp>
        <p:nvSpPr>
          <p:cNvPr id="3891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DA1577B-E81C-4375-9C8F-A087E684D42F}" type="slidenum">
              <a:rPr lang="en-US" altLang="en-US">
                <a:solidFill>
                  <a:srgbClr val="7B9899"/>
                </a:solidFill>
                <a:latin typeface="Georgia" panose="02040502050405020303" pitchFamily="18" charset="0"/>
              </a:rPr>
              <a:pPr eaLnBrk="1" hangingPunct="1"/>
              <a:t>29</a:t>
            </a:fld>
            <a:endParaRPr lang="en-US" altLang="en-US">
              <a:solidFill>
                <a:srgbClr val="7B9899"/>
              </a:solidFill>
              <a:latin typeface="Georgia" panose="02040502050405020303"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dirty="0" smtClean="0"/>
              <a:t>Productive forces and Relations of Production</a:t>
            </a:r>
            <a:endParaRPr lang="en-US" dirty="0"/>
          </a:p>
        </p:txBody>
      </p:sp>
      <p:sp>
        <p:nvSpPr>
          <p:cNvPr id="3" name="Content Placeholder 2"/>
          <p:cNvSpPr>
            <a:spLocks noGrp="1"/>
          </p:cNvSpPr>
          <p:nvPr>
            <p:ph idx="1"/>
          </p:nvPr>
        </p:nvSpPr>
        <p:spPr/>
        <p:txBody>
          <a:bodyPr>
            <a:normAutofit/>
          </a:bodyPr>
          <a:lstStyle/>
          <a:p>
            <a:pPr marL="274320" indent="-274320" eaLnBrk="1" fontAlgn="auto" hangingPunct="1">
              <a:spcAft>
                <a:spcPts val="0"/>
              </a:spcAft>
              <a:buFont typeface="Wingdings 2"/>
              <a:buChar char=""/>
              <a:defRPr/>
            </a:pPr>
            <a:r>
              <a:rPr lang="en-US" sz="3200" dirty="0" smtClean="0"/>
              <a:t>The productive forces of society are normally in harmony with the social relations of production</a:t>
            </a:r>
          </a:p>
          <a:p>
            <a:pPr marL="548640" lvl="1" indent="-274320" eaLnBrk="1" fontAlgn="auto" hangingPunct="1">
              <a:spcAft>
                <a:spcPts val="0"/>
              </a:spcAft>
              <a:buFont typeface="Wingdings"/>
              <a:buChar char=""/>
              <a:defRPr/>
            </a:pPr>
            <a:r>
              <a:rPr lang="en-US" sz="3000" dirty="0" smtClean="0"/>
              <a:t>Productive forces: physical and spiritual powers of individuals expressed in technologies of consciousness and material transformation of nature</a:t>
            </a:r>
          </a:p>
          <a:p>
            <a:pPr marL="548640" lvl="1" indent="-274320" eaLnBrk="1" fontAlgn="auto" hangingPunct="1">
              <a:spcAft>
                <a:spcPts val="0"/>
              </a:spcAft>
              <a:buFont typeface="Wingdings"/>
              <a:buChar char=""/>
              <a:defRPr/>
            </a:pPr>
            <a:r>
              <a:rPr lang="en-US" sz="3000" dirty="0" smtClean="0"/>
              <a:t>Relations of production: social dimension: master-slave, lord-serf, capitalist-worker</a:t>
            </a:r>
          </a:p>
        </p:txBody>
      </p:sp>
      <p:sp>
        <p:nvSpPr>
          <p:cNvPr id="1536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40ED3F2-48D4-430F-8961-63BE84D23F7E}" type="slidenum">
              <a:rPr lang="en-US" altLang="en-US">
                <a:solidFill>
                  <a:srgbClr val="7B9899"/>
                </a:solidFill>
                <a:latin typeface="Georgia" panose="02040502050405020303" pitchFamily="18" charset="0"/>
              </a:rPr>
              <a:pPr eaLnBrk="1" hangingPunct="1"/>
              <a:t>3</a:t>
            </a:fld>
            <a:endParaRPr lang="en-US" altLang="en-US">
              <a:solidFill>
                <a:srgbClr val="7B9899"/>
              </a:solidFill>
              <a:latin typeface="Georgia" panose="02040502050405020303"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normAutofit/>
          </a:bodyPr>
          <a:lstStyle/>
          <a:p>
            <a:pPr algn="ctr" eaLnBrk="1" hangingPunct="1"/>
            <a:r>
              <a:rPr lang="en-US" altLang="en-US" sz="4000" dirty="0" smtClean="0"/>
              <a:t>Overcoming the alienation</a:t>
            </a:r>
          </a:p>
        </p:txBody>
      </p:sp>
      <p:sp>
        <p:nvSpPr>
          <p:cNvPr id="39939" name="Content Placeholder 2"/>
          <p:cNvSpPr>
            <a:spLocks noGrp="1"/>
          </p:cNvSpPr>
          <p:nvPr>
            <p:ph idx="1"/>
          </p:nvPr>
        </p:nvSpPr>
        <p:spPr/>
        <p:txBody>
          <a:bodyPr>
            <a:noAutofit/>
          </a:bodyPr>
          <a:lstStyle/>
          <a:p>
            <a:pPr eaLnBrk="1" hangingPunct="1"/>
            <a:r>
              <a:rPr lang="en-US" altLang="en-US" sz="3200" dirty="0" smtClean="0"/>
              <a:t>3) Religious/spiritual revolutionaries attack this alienation of the spirit: Buddha, Jesus, Muhammad</a:t>
            </a:r>
          </a:p>
          <a:p>
            <a:pPr lvl="1" eaLnBrk="1" hangingPunct="1"/>
            <a:r>
              <a:rPr lang="en-US" altLang="en-US" sz="2800" dirty="0" smtClean="0"/>
              <a:t>Buddhism: If you see the Buddha, kill the Buddha! </a:t>
            </a:r>
          </a:p>
          <a:p>
            <a:pPr lvl="1" eaLnBrk="1" hangingPunct="1"/>
            <a:r>
              <a:rPr lang="en-US" altLang="en-US" sz="2800" dirty="0" smtClean="0"/>
              <a:t>Jesus: the Kingdom of God is within you</a:t>
            </a:r>
          </a:p>
          <a:p>
            <a:pPr eaLnBrk="1" hangingPunct="1"/>
            <a:endParaRPr lang="en-US" altLang="en-US" sz="3200" dirty="0" smtClean="0"/>
          </a:p>
        </p:txBody>
      </p:sp>
      <p:sp>
        <p:nvSpPr>
          <p:cNvPr id="3994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9A52B41-EC46-4D26-BDCD-24F13D256B74}" type="slidenum">
              <a:rPr lang="en-US" altLang="en-US">
                <a:solidFill>
                  <a:srgbClr val="7B9899"/>
                </a:solidFill>
                <a:latin typeface="Georgia" panose="02040502050405020303" pitchFamily="18" charset="0"/>
              </a:rPr>
              <a:pPr eaLnBrk="1" hangingPunct="1"/>
              <a:t>30</a:t>
            </a:fld>
            <a:endParaRPr lang="en-US" altLang="en-US">
              <a:solidFill>
                <a:srgbClr val="7B9899"/>
              </a:solidFill>
              <a:latin typeface="Georgia" panose="02040502050405020303"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New Religions restore the alienation</a:t>
            </a:r>
            <a:endParaRPr lang="en-US" sz="4000" dirty="0"/>
          </a:p>
        </p:txBody>
      </p:sp>
      <p:sp>
        <p:nvSpPr>
          <p:cNvPr id="3" name="Content Placeholder 2"/>
          <p:cNvSpPr>
            <a:spLocks noGrp="1"/>
          </p:cNvSpPr>
          <p:nvPr>
            <p:ph idx="1"/>
          </p:nvPr>
        </p:nvSpPr>
        <p:spPr/>
        <p:txBody>
          <a:bodyPr/>
          <a:lstStyle/>
          <a:p>
            <a:r>
              <a:rPr lang="en-US" altLang="en-US" sz="3200" dirty="0"/>
              <a:t>4) New religions restore the alienation, but contain contradictory teachings of the founders</a:t>
            </a:r>
          </a:p>
          <a:p>
            <a:pPr lvl="1"/>
            <a:r>
              <a:rPr lang="en-US" altLang="en-US" sz="2800" dirty="0"/>
              <a:t>Council of </a:t>
            </a:r>
            <a:r>
              <a:rPr lang="en-US" altLang="en-US" sz="2800" dirty="0" err="1"/>
              <a:t>Nicea</a:t>
            </a:r>
            <a:r>
              <a:rPr lang="en-US" altLang="en-US" sz="2800" dirty="0"/>
              <a:t> (325) establishes Christian orthodoxy was called by the Roman </a:t>
            </a:r>
            <a:r>
              <a:rPr lang="en-US" altLang="en-US" sz="2800" dirty="0" err="1"/>
              <a:t>emperior</a:t>
            </a:r>
            <a:r>
              <a:rPr lang="en-US" altLang="en-US" sz="2800" dirty="0"/>
              <a:t> Constantine</a:t>
            </a:r>
          </a:p>
          <a:p>
            <a:pPr lvl="1"/>
            <a:r>
              <a:rPr lang="en-US" altLang="en-US" sz="2800" dirty="0"/>
              <a:t>St. Francis of Assisi as revolutionary (See </a:t>
            </a:r>
            <a:r>
              <a:rPr lang="en-US" altLang="en-US" sz="2800" i="1" dirty="0"/>
              <a:t>The Name of the Rose</a:t>
            </a:r>
            <a:r>
              <a:rPr lang="en-US" altLang="en-US" sz="2800" dirty="0"/>
              <a:t>, Eco)</a:t>
            </a:r>
          </a:p>
          <a:p>
            <a:endParaRPr lang="en-US" dirty="0"/>
          </a:p>
        </p:txBody>
      </p:sp>
      <p:sp>
        <p:nvSpPr>
          <p:cNvPr id="4" name="Slide Number Placeholder 3"/>
          <p:cNvSpPr>
            <a:spLocks noGrp="1"/>
          </p:cNvSpPr>
          <p:nvPr>
            <p:ph type="sldNum" sz="quarter" idx="12"/>
          </p:nvPr>
        </p:nvSpPr>
        <p:spPr/>
        <p:txBody>
          <a:bodyPr/>
          <a:lstStyle/>
          <a:p>
            <a:fld id="{46C35ADF-A310-4501-97FB-9DBC02B483E3}" type="slidenum">
              <a:rPr lang="en-US" altLang="en-US" smtClean="0"/>
              <a:pPr/>
              <a:t>31</a:t>
            </a:fld>
            <a:endParaRPr lang="en-US" altLang="en-US"/>
          </a:p>
        </p:txBody>
      </p:sp>
    </p:spTree>
    <p:extLst>
      <p:ext uri="{BB962C8B-B14F-4D97-AF65-F5344CB8AC3E}">
        <p14:creationId xmlns:p14="http://schemas.microsoft.com/office/powerpoint/2010/main" val="21888427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normAutofit/>
          </a:bodyPr>
          <a:lstStyle/>
          <a:p>
            <a:pPr algn="ctr" eaLnBrk="1" hangingPunct="1"/>
            <a:r>
              <a:rPr lang="en-US" altLang="en-US" sz="4000" dirty="0" smtClean="0"/>
              <a:t>Liberation Theology</a:t>
            </a:r>
          </a:p>
        </p:txBody>
      </p:sp>
      <p:sp>
        <p:nvSpPr>
          <p:cNvPr id="40963" name="Content Placeholder 2"/>
          <p:cNvSpPr>
            <a:spLocks noGrp="1"/>
          </p:cNvSpPr>
          <p:nvPr>
            <p:ph idx="1"/>
          </p:nvPr>
        </p:nvSpPr>
        <p:spPr/>
        <p:txBody>
          <a:bodyPr/>
          <a:lstStyle/>
          <a:p>
            <a:pPr eaLnBrk="1" hangingPunct="1">
              <a:lnSpc>
                <a:spcPct val="90000"/>
              </a:lnSpc>
            </a:pPr>
            <a:r>
              <a:rPr lang="en-CA" altLang="en-US" sz="2500" dirty="0" smtClean="0"/>
              <a:t>“Among the several essays published on liberation theology in the 1970s, one of the most famous is by the Peruvian priest </a:t>
            </a:r>
            <a:r>
              <a:rPr lang="en-CA" altLang="en-US" sz="2500" dirty="0" smtClean="0">
                <a:hlinkClick r:id="rId2" action="ppaction://hlinkfile" tooltip="Gustavo Gutiérrez"/>
              </a:rPr>
              <a:t>Gustavo Gutiérrez</a:t>
            </a:r>
            <a:r>
              <a:rPr lang="en-CA" altLang="en-US" sz="2500" dirty="0" smtClean="0"/>
              <a:t>. In his 1972 essay </a:t>
            </a:r>
            <a:r>
              <a:rPr lang="en-CA" altLang="en-US" sz="2500" dirty="0" smtClean="0">
                <a:hlinkClick r:id="rId3" action="ppaction://hlinkfile" tooltip="A Theology of Liberation: Perspectives"/>
              </a:rPr>
              <a:t>A Theology of Liberation: Perspectives</a:t>
            </a:r>
            <a:r>
              <a:rPr lang="en-CA" altLang="en-US" sz="2500" dirty="0" smtClean="0"/>
              <a:t>, he theorized a combination of Marxism and the social-Catholic teachings contributing to a socialist current in the Church that was influenced by the </a:t>
            </a:r>
            <a:r>
              <a:rPr lang="en-CA" altLang="en-US" sz="2500" dirty="0" smtClean="0">
                <a:hlinkClick r:id="rId4" action="ppaction://hlinkfile" tooltip="Catholic Worker Movement"/>
              </a:rPr>
              <a:t>Catholic Worker Movement</a:t>
            </a:r>
            <a:r>
              <a:rPr lang="en-CA" altLang="en-US" sz="2500" dirty="0" smtClean="0"/>
              <a:t> and the French Christian youth worker organization, </a:t>
            </a:r>
            <a:r>
              <a:rPr lang="en-CA" altLang="en-US" sz="2500" i="1" dirty="0" smtClean="0"/>
              <a:t>"</a:t>
            </a:r>
            <a:r>
              <a:rPr lang="en-CA" altLang="en-US" sz="2500" i="1" dirty="0" err="1" smtClean="0">
                <a:hlinkClick r:id="rId5" action="ppaction://hlinkfile" tooltip="Jeunesse Ouvrière Chrétienne"/>
              </a:rPr>
              <a:t>Jeunesse</a:t>
            </a:r>
            <a:r>
              <a:rPr lang="en-CA" altLang="en-US" sz="2500" i="1" dirty="0" smtClean="0">
                <a:hlinkClick r:id="rId5" action="ppaction://hlinkfile" tooltip="Jeunesse Ouvrière Chrétienne"/>
              </a:rPr>
              <a:t> </a:t>
            </a:r>
            <a:r>
              <a:rPr lang="en-CA" altLang="en-US" sz="2500" i="1" dirty="0" err="1" smtClean="0">
                <a:hlinkClick r:id="rId5" action="ppaction://hlinkfile" tooltip="Jeunesse Ouvrière Chrétienne"/>
              </a:rPr>
              <a:t>Ouvrière</a:t>
            </a:r>
            <a:r>
              <a:rPr lang="en-CA" altLang="en-US" sz="2500" i="1" dirty="0" smtClean="0">
                <a:hlinkClick r:id="rId5" action="ppaction://hlinkfile" tooltip="Jeunesse Ouvrière Chrétienne"/>
              </a:rPr>
              <a:t> </a:t>
            </a:r>
            <a:r>
              <a:rPr lang="en-CA" altLang="en-US" sz="2500" i="1" dirty="0" err="1" smtClean="0">
                <a:hlinkClick r:id="rId5" action="ppaction://hlinkfile" tooltip="Jeunesse Ouvrière Chrétienne"/>
              </a:rPr>
              <a:t>Chrétienne</a:t>
            </a:r>
            <a:r>
              <a:rPr lang="en-CA" altLang="en-US" sz="2500" i="1" dirty="0" smtClean="0"/>
              <a:t>."</a:t>
            </a:r>
            <a:r>
              <a:rPr lang="en-CA" altLang="en-US" sz="2500" dirty="0" smtClean="0"/>
              <a:t> It was also influenced by </a:t>
            </a:r>
            <a:r>
              <a:rPr lang="en-CA" altLang="en-US" sz="2500" dirty="0" smtClean="0">
                <a:hlinkClick r:id="rId6" action="ppaction://hlinkfile" tooltip="Paul Gauthier (theologian)"/>
              </a:rPr>
              <a:t>Paul Gauthier</a:t>
            </a:r>
            <a:r>
              <a:rPr lang="en-CA" altLang="en-US" sz="2500" dirty="0" smtClean="0"/>
              <a:t>'s </a:t>
            </a:r>
            <a:r>
              <a:rPr lang="en-CA" altLang="en-US" sz="2500" i="1" dirty="0" smtClean="0"/>
              <a:t>"</a:t>
            </a:r>
            <a:r>
              <a:rPr lang="en-CA" altLang="en-US" sz="2500" i="1" dirty="0" smtClean="0">
                <a:hlinkClick r:id="rId7" action="ppaction://hlinkfile" tooltip="The Poor, Jesus and the Church"/>
              </a:rPr>
              <a:t>The Poor, Jesus and the Church</a:t>
            </a:r>
            <a:r>
              <a:rPr lang="en-CA" altLang="en-US" sz="2500" i="1" dirty="0" smtClean="0"/>
              <a:t>"</a:t>
            </a:r>
            <a:r>
              <a:rPr lang="en-CA" altLang="en-US" sz="2500" dirty="0" smtClean="0"/>
              <a:t> (1965).”</a:t>
            </a:r>
          </a:p>
          <a:p>
            <a:pPr eaLnBrk="1" hangingPunct="1">
              <a:lnSpc>
                <a:spcPct val="90000"/>
              </a:lnSpc>
            </a:pPr>
            <a:r>
              <a:rPr lang="en-US" altLang="en-US" sz="2500" dirty="0" smtClean="0"/>
              <a:t>http://en.wikipedia.org/wiki/Liberation_theology</a:t>
            </a:r>
          </a:p>
        </p:txBody>
      </p:sp>
      <p:sp>
        <p:nvSpPr>
          <p:cNvPr id="4096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9D7092F-6DBA-4177-93CD-EE92FD2AD437}" type="slidenum">
              <a:rPr lang="en-US" altLang="en-US">
                <a:solidFill>
                  <a:srgbClr val="7B9899"/>
                </a:solidFill>
                <a:latin typeface="Georgia" panose="02040502050405020303" pitchFamily="18" charset="0"/>
              </a:rPr>
              <a:pPr eaLnBrk="1" hangingPunct="1"/>
              <a:t>32</a:t>
            </a:fld>
            <a:endParaRPr lang="en-US" altLang="en-US">
              <a:solidFill>
                <a:srgbClr val="7B9899"/>
              </a:solidFill>
              <a:latin typeface="Georgia" panose="02040502050405020303"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normAutofit/>
          </a:bodyPr>
          <a:lstStyle/>
          <a:p>
            <a:pPr algn="ctr" eaLnBrk="1" hangingPunct="1"/>
            <a:r>
              <a:rPr lang="en-US" altLang="en-US" sz="4000" dirty="0" smtClean="0"/>
              <a:t>Was Marx a Materialist? </a:t>
            </a:r>
          </a:p>
        </p:txBody>
      </p:sp>
      <p:sp>
        <p:nvSpPr>
          <p:cNvPr id="41987" name="Content Placeholder 2"/>
          <p:cNvSpPr>
            <a:spLocks noGrp="1"/>
          </p:cNvSpPr>
          <p:nvPr>
            <p:ph idx="1"/>
          </p:nvPr>
        </p:nvSpPr>
        <p:spPr/>
        <p:txBody>
          <a:bodyPr>
            <a:normAutofit/>
          </a:bodyPr>
          <a:lstStyle/>
          <a:p>
            <a:pPr eaLnBrk="1" hangingPunct="1"/>
            <a:r>
              <a:rPr lang="en-US" altLang="en-US" sz="3200" dirty="0" smtClean="0"/>
              <a:t>1) Scientific materialism</a:t>
            </a:r>
          </a:p>
          <a:p>
            <a:pPr lvl="1" eaLnBrk="1" hangingPunct="1"/>
            <a:r>
              <a:rPr lang="en-US" altLang="en-US" sz="3200" dirty="0" smtClean="0"/>
              <a:t>Implies determinism</a:t>
            </a:r>
          </a:p>
          <a:p>
            <a:pPr lvl="1" eaLnBrk="1" hangingPunct="1"/>
            <a:r>
              <a:rPr lang="en-US" altLang="en-US" sz="3200" dirty="0" smtClean="0"/>
              <a:t>But Marx argues that people make their own history, at first unconsciously, but eventually consciously: free development of each …</a:t>
            </a:r>
          </a:p>
          <a:p>
            <a:pPr lvl="1" eaLnBrk="1" hangingPunct="1"/>
            <a:r>
              <a:rPr lang="en-US" altLang="en-US" sz="3200" dirty="0" smtClean="0"/>
              <a:t>Hence “</a:t>
            </a:r>
            <a:r>
              <a:rPr lang="en-US" altLang="en-US" sz="3200" i="1" dirty="0" smtClean="0"/>
              <a:t>dialectical</a:t>
            </a:r>
            <a:r>
              <a:rPr lang="en-US" altLang="en-US" sz="3200" dirty="0" smtClean="0"/>
              <a:t> materialism”</a:t>
            </a:r>
          </a:p>
          <a:p>
            <a:pPr eaLnBrk="1" hangingPunct="1"/>
            <a:endParaRPr lang="en-US" altLang="en-US" sz="3200" dirty="0" smtClean="0"/>
          </a:p>
        </p:txBody>
      </p:sp>
      <p:sp>
        <p:nvSpPr>
          <p:cNvPr id="419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A425D19-9F0E-47B9-BEDC-BB3105DAA8C5}" type="slidenum">
              <a:rPr lang="en-US" altLang="en-US">
                <a:solidFill>
                  <a:srgbClr val="7B9899"/>
                </a:solidFill>
                <a:latin typeface="Georgia" panose="02040502050405020303" pitchFamily="18" charset="0"/>
              </a:rPr>
              <a:pPr eaLnBrk="1" hangingPunct="1"/>
              <a:t>33</a:t>
            </a:fld>
            <a:endParaRPr lang="en-US" altLang="en-US">
              <a:solidFill>
                <a:srgbClr val="7B9899"/>
              </a:solidFill>
              <a:latin typeface="Georgia" panose="02040502050405020303"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sz="4000" dirty="0" smtClean="0"/>
              <a:t>2) Historical materialism</a:t>
            </a:r>
            <a:endParaRPr lang="en-US" sz="4000" dirty="0"/>
          </a:p>
        </p:txBody>
      </p:sp>
      <p:sp>
        <p:nvSpPr>
          <p:cNvPr id="3" name="Content Placeholder 2"/>
          <p:cNvSpPr>
            <a:spLocks noGrp="1"/>
          </p:cNvSpPr>
          <p:nvPr>
            <p:ph idx="1"/>
          </p:nvPr>
        </p:nvSpPr>
        <p:spPr/>
        <p:txBody>
          <a:bodyPr>
            <a:normAutofit lnSpcReduction="10000"/>
          </a:bodyPr>
          <a:lstStyle/>
          <a:p>
            <a:pPr eaLnBrk="1" hangingPunct="1">
              <a:lnSpc>
                <a:spcPct val="80000"/>
              </a:lnSpc>
              <a:defRPr/>
            </a:pPr>
            <a:r>
              <a:rPr lang="en-US" sz="3300" dirty="0" smtClean="0"/>
              <a:t>1) Dialectic of forces and relations of production</a:t>
            </a:r>
          </a:p>
          <a:p>
            <a:pPr eaLnBrk="1" hangingPunct="1">
              <a:lnSpc>
                <a:spcPct val="80000"/>
              </a:lnSpc>
              <a:defRPr/>
            </a:pPr>
            <a:r>
              <a:rPr lang="en-US" sz="3300" dirty="0" smtClean="0"/>
              <a:t>2) Political and ideological superstructure on this “economic base”</a:t>
            </a:r>
          </a:p>
          <a:p>
            <a:pPr lvl="1">
              <a:lnSpc>
                <a:spcPct val="80000"/>
              </a:lnSpc>
              <a:defRPr/>
            </a:pPr>
            <a:r>
              <a:rPr lang="en-US" sz="3000" dirty="0" smtClean="0"/>
              <a:t>=ideology, belief system, is secondary</a:t>
            </a:r>
          </a:p>
          <a:p>
            <a:pPr eaLnBrk="1" hangingPunct="1">
              <a:lnSpc>
                <a:spcPct val="80000"/>
              </a:lnSpc>
              <a:defRPr/>
            </a:pPr>
            <a:r>
              <a:rPr lang="en-US" sz="3300" dirty="0" smtClean="0"/>
              <a:t>But the “forces of production” </a:t>
            </a:r>
            <a:r>
              <a:rPr lang="en-US" sz="3300" i="1" dirty="0" smtClean="0"/>
              <a:t>include</a:t>
            </a:r>
            <a:r>
              <a:rPr lang="en-US" sz="3300" dirty="0" smtClean="0"/>
              <a:t> ideas </a:t>
            </a:r>
          </a:p>
          <a:p>
            <a:pPr eaLnBrk="1" hangingPunct="1">
              <a:lnSpc>
                <a:spcPct val="80000"/>
              </a:lnSpc>
              <a:defRPr/>
            </a:pPr>
            <a:r>
              <a:rPr lang="en-US" sz="3300" dirty="0" smtClean="0"/>
              <a:t>= 2 levels of ideas: theoretical (3</a:t>
            </a:r>
            <a:r>
              <a:rPr lang="en-US" sz="3300" baseline="30000" dirty="0" smtClean="0"/>
              <a:t>rd</a:t>
            </a:r>
            <a:r>
              <a:rPr lang="en-US" sz="3300" dirty="0" smtClean="0"/>
              <a:t> person) and practical (1</a:t>
            </a:r>
            <a:r>
              <a:rPr lang="en-US" sz="3300" baseline="30000" dirty="0" smtClean="0"/>
              <a:t>st</a:t>
            </a:r>
            <a:r>
              <a:rPr lang="en-US" sz="3300" dirty="0" smtClean="0"/>
              <a:t> person)</a:t>
            </a:r>
          </a:p>
          <a:p>
            <a:pPr eaLnBrk="1" hangingPunct="1">
              <a:lnSpc>
                <a:spcPct val="80000"/>
              </a:lnSpc>
              <a:defRPr/>
            </a:pPr>
            <a:r>
              <a:rPr lang="en-US" sz="3300" dirty="0" smtClean="0"/>
              <a:t>Marx is criticizing the primacy of 3</a:t>
            </a:r>
            <a:r>
              <a:rPr lang="en-US" sz="3300" baseline="30000" dirty="0" smtClean="0"/>
              <a:t>rd</a:t>
            </a:r>
            <a:r>
              <a:rPr lang="en-US" sz="3300" dirty="0" smtClean="0"/>
              <a:t> person ideology</a:t>
            </a:r>
          </a:p>
        </p:txBody>
      </p:sp>
      <p:sp>
        <p:nvSpPr>
          <p:cNvPr id="4301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0D64778-BFCF-4C4D-B987-AAED5415489A}" type="slidenum">
              <a:rPr lang="en-US" altLang="en-US">
                <a:solidFill>
                  <a:srgbClr val="7B9899"/>
                </a:solidFill>
                <a:latin typeface="Georgia" panose="02040502050405020303" pitchFamily="18" charset="0"/>
              </a:rPr>
              <a:pPr eaLnBrk="1" hangingPunct="1"/>
              <a:t>34</a:t>
            </a:fld>
            <a:endParaRPr lang="en-US" altLang="en-US">
              <a:solidFill>
                <a:srgbClr val="7B9899"/>
              </a:solidFill>
              <a:latin typeface="Georgia" panose="02040502050405020303"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sz="4000" dirty="0" smtClean="0"/>
              <a:t>Marx’s criticism of </a:t>
            </a:r>
            <a:r>
              <a:rPr lang="en-US" sz="4000" dirty="0" smtClean="0"/>
              <a:t>Hegel?</a:t>
            </a:r>
            <a:endParaRPr lang="en-US" sz="4000" dirty="0"/>
          </a:p>
        </p:txBody>
      </p:sp>
      <p:sp>
        <p:nvSpPr>
          <p:cNvPr id="44035" name="Content Placeholder 2"/>
          <p:cNvSpPr>
            <a:spLocks noGrp="1"/>
          </p:cNvSpPr>
          <p:nvPr>
            <p:ph idx="1"/>
          </p:nvPr>
        </p:nvSpPr>
        <p:spPr/>
        <p:txBody>
          <a:bodyPr>
            <a:normAutofit lnSpcReduction="10000"/>
          </a:bodyPr>
          <a:lstStyle/>
          <a:p>
            <a:pPr eaLnBrk="1" hangingPunct="1">
              <a:lnSpc>
                <a:spcPct val="80000"/>
              </a:lnSpc>
            </a:pPr>
            <a:r>
              <a:rPr lang="en-US" altLang="en-US" sz="3200" dirty="0" smtClean="0"/>
              <a:t>&gt;Marx criticizes </a:t>
            </a:r>
            <a:r>
              <a:rPr lang="en-US" altLang="en-US" sz="3200" dirty="0" smtClean="0"/>
              <a:t>as Hegel’s the idea </a:t>
            </a:r>
            <a:r>
              <a:rPr lang="en-US" altLang="en-US" sz="3200" dirty="0" smtClean="0"/>
              <a:t>that history is the unfolding of the idea implicit in each historical period</a:t>
            </a:r>
          </a:p>
          <a:p>
            <a:pPr eaLnBrk="1" hangingPunct="1">
              <a:lnSpc>
                <a:spcPct val="80000"/>
              </a:lnSpc>
            </a:pPr>
            <a:r>
              <a:rPr lang="en-US" altLang="en-US" sz="3200" dirty="0" smtClean="0"/>
              <a:t>But Hegel is a critic of Stoicism as the ideological expression of the master-slave relation</a:t>
            </a:r>
          </a:p>
          <a:p>
            <a:pPr eaLnBrk="1" hangingPunct="1">
              <a:lnSpc>
                <a:spcPct val="80000"/>
              </a:lnSpc>
            </a:pPr>
            <a:r>
              <a:rPr lang="en-US" altLang="en-US" sz="3200" dirty="0" smtClean="0"/>
              <a:t>At a deeper level</a:t>
            </a:r>
            <a:r>
              <a:rPr lang="en-US" altLang="en-US" sz="3200" dirty="0" smtClean="0"/>
              <a:t>, for Hegel as for Marx, </a:t>
            </a:r>
            <a:r>
              <a:rPr lang="en-US" altLang="en-US" sz="3200" dirty="0" smtClean="0"/>
              <a:t>the reality is the transformation of nature through labor—which reality is alienated (expressed in an external way) in the Stoic consciousness</a:t>
            </a:r>
          </a:p>
          <a:p>
            <a:endParaRPr lang="en-US" altLang="en-US" dirty="0" smtClean="0"/>
          </a:p>
        </p:txBody>
      </p:sp>
      <p:sp>
        <p:nvSpPr>
          <p:cNvPr id="4403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91AAB40-7A42-4532-AF01-BAE8FFA68DC3}" type="slidenum">
              <a:rPr lang="en-US" altLang="en-US">
                <a:solidFill>
                  <a:srgbClr val="7B9899"/>
                </a:solidFill>
                <a:latin typeface="Georgia" panose="02040502050405020303" pitchFamily="18" charset="0"/>
              </a:rPr>
              <a:pPr eaLnBrk="1" hangingPunct="1"/>
              <a:t>35</a:t>
            </a:fld>
            <a:endParaRPr lang="en-US" altLang="en-US">
              <a:solidFill>
                <a:srgbClr val="7B9899"/>
              </a:solidFill>
              <a:latin typeface="Georgia" panose="02040502050405020303"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sz="4000" dirty="0" smtClean="0"/>
              <a:t>Social being and consciousness</a:t>
            </a:r>
            <a:endParaRPr lang="en-US" sz="4000" dirty="0"/>
          </a:p>
        </p:txBody>
      </p:sp>
      <p:sp>
        <p:nvSpPr>
          <p:cNvPr id="45059" name="Content Placeholder 2"/>
          <p:cNvSpPr>
            <a:spLocks noGrp="1"/>
          </p:cNvSpPr>
          <p:nvPr>
            <p:ph idx="1"/>
          </p:nvPr>
        </p:nvSpPr>
        <p:spPr/>
        <p:txBody>
          <a:bodyPr>
            <a:noAutofit/>
          </a:bodyPr>
          <a:lstStyle/>
          <a:p>
            <a:pPr eaLnBrk="1" hangingPunct="1"/>
            <a:r>
              <a:rPr lang="en-US" altLang="en-US" sz="4000" dirty="0" smtClean="0"/>
              <a:t>3) “It is not the consciousness of men that determines their being, but, on the contrary, their social being that determines their consciousness.”</a:t>
            </a:r>
          </a:p>
          <a:p>
            <a:endParaRPr lang="en-US" altLang="en-US" sz="4000" dirty="0" smtClean="0"/>
          </a:p>
        </p:txBody>
      </p:sp>
      <p:sp>
        <p:nvSpPr>
          <p:cNvPr id="450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E1DA404-D002-464E-AB0A-335FBBEA17F3}" type="slidenum">
              <a:rPr lang="en-US" altLang="en-US">
                <a:solidFill>
                  <a:srgbClr val="7B9899"/>
                </a:solidFill>
                <a:latin typeface="Georgia" panose="02040502050405020303" pitchFamily="18" charset="0"/>
              </a:rPr>
              <a:pPr eaLnBrk="1" hangingPunct="1"/>
              <a:t>36</a:t>
            </a:fld>
            <a:endParaRPr lang="en-US" altLang="en-US">
              <a:solidFill>
                <a:srgbClr val="7B9899"/>
              </a:solidFill>
              <a:latin typeface="Georgia" panose="02040502050405020303"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Species Consciousness</a:t>
            </a:r>
            <a:endParaRPr lang="en-US" sz="4000" dirty="0"/>
          </a:p>
        </p:txBody>
      </p:sp>
      <p:sp>
        <p:nvSpPr>
          <p:cNvPr id="3" name="Content Placeholder 2"/>
          <p:cNvSpPr>
            <a:spLocks noGrp="1"/>
          </p:cNvSpPr>
          <p:nvPr>
            <p:ph idx="1"/>
          </p:nvPr>
        </p:nvSpPr>
        <p:spPr/>
        <p:txBody>
          <a:bodyPr>
            <a:normAutofit fontScale="70000" lnSpcReduction="20000"/>
          </a:bodyPr>
          <a:lstStyle/>
          <a:p>
            <a:pPr lvl="1"/>
            <a:r>
              <a:rPr lang="en-US" altLang="en-US" sz="4000" dirty="0"/>
              <a:t>But this “social being” is Hegel’s “species consciousness”</a:t>
            </a:r>
          </a:p>
          <a:p>
            <a:pPr lvl="1"/>
            <a:r>
              <a:rPr lang="en-US" altLang="en-US" sz="4000" dirty="0"/>
              <a:t>Recall Marx’s earlier position: “Conscious life activity directly distinguishes man from animal life activity. Only because of that is he a species-being. Or, rather, he is a conscious being – i.e., his own life is an object for him, only because he is a species-being. Only because of that is his activity free activity.”</a:t>
            </a:r>
          </a:p>
          <a:p>
            <a:pPr lvl="1"/>
            <a:r>
              <a:rPr lang="en-US" altLang="en-US" sz="4000" dirty="0"/>
              <a:t>I.e., “social being” is the basis of human consciousness</a:t>
            </a:r>
          </a:p>
          <a:p>
            <a:pPr lvl="1"/>
            <a:r>
              <a:rPr lang="en-US" altLang="en-US" sz="4000" dirty="0"/>
              <a:t>Not: some non-thinking “matter” (brain) is at the basis of consciousness</a:t>
            </a:r>
          </a:p>
          <a:p>
            <a:endParaRPr lang="en-US" dirty="0"/>
          </a:p>
        </p:txBody>
      </p:sp>
      <p:sp>
        <p:nvSpPr>
          <p:cNvPr id="4" name="Slide Number Placeholder 3"/>
          <p:cNvSpPr>
            <a:spLocks noGrp="1"/>
          </p:cNvSpPr>
          <p:nvPr>
            <p:ph type="sldNum" sz="quarter" idx="12"/>
          </p:nvPr>
        </p:nvSpPr>
        <p:spPr/>
        <p:txBody>
          <a:bodyPr/>
          <a:lstStyle/>
          <a:p>
            <a:fld id="{46C35ADF-A310-4501-97FB-9DBC02B483E3}" type="slidenum">
              <a:rPr lang="en-US" altLang="en-US" smtClean="0"/>
              <a:pPr/>
              <a:t>37</a:t>
            </a:fld>
            <a:endParaRPr lang="en-US" altLang="en-US"/>
          </a:p>
        </p:txBody>
      </p:sp>
    </p:spTree>
    <p:extLst>
      <p:ext uri="{BB962C8B-B14F-4D97-AF65-F5344CB8AC3E}">
        <p14:creationId xmlns:p14="http://schemas.microsoft.com/office/powerpoint/2010/main" val="42357529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normAutofit/>
          </a:bodyPr>
          <a:lstStyle/>
          <a:p>
            <a:pPr algn="ctr" eaLnBrk="1" hangingPunct="1"/>
            <a:r>
              <a:rPr lang="en-US" altLang="en-US" sz="4000" dirty="0" smtClean="0"/>
              <a:t>Nature of labor</a:t>
            </a:r>
          </a:p>
        </p:txBody>
      </p:sp>
      <p:sp>
        <p:nvSpPr>
          <p:cNvPr id="46083" name="Content Placeholder 2"/>
          <p:cNvSpPr>
            <a:spLocks noGrp="1"/>
          </p:cNvSpPr>
          <p:nvPr>
            <p:ph idx="1"/>
          </p:nvPr>
        </p:nvSpPr>
        <p:spPr/>
        <p:txBody>
          <a:bodyPr>
            <a:noAutofit/>
          </a:bodyPr>
          <a:lstStyle/>
          <a:p>
            <a:pPr eaLnBrk="1" hangingPunct="1">
              <a:lnSpc>
                <a:spcPct val="90000"/>
              </a:lnSpc>
            </a:pPr>
            <a:r>
              <a:rPr lang="en-US" altLang="en-US" sz="3200" dirty="0" smtClean="0"/>
              <a:t>4) In his chapter on labor in Capital, Marx argues that “</a:t>
            </a:r>
            <a:r>
              <a:rPr lang="en-CA" altLang="en-US" sz="3200" dirty="0" smtClean="0"/>
              <a:t>A spider conducts operations that resemble those of a weaver, and a bee puts to shame many an architect in the construction of her cells. But what distinguishes the worst architect from the best of bees is this, that the architect raises his structure in imagination before he erects it in reality. </a:t>
            </a:r>
            <a:endParaRPr lang="en-US" altLang="en-US" sz="3200" dirty="0" smtClean="0"/>
          </a:p>
        </p:txBody>
      </p:sp>
      <p:sp>
        <p:nvSpPr>
          <p:cNvPr id="4608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145BF2A-10DE-4365-ADAE-A48CA0A0B642}" type="slidenum">
              <a:rPr lang="en-US" altLang="en-US">
                <a:solidFill>
                  <a:srgbClr val="7B9899"/>
                </a:solidFill>
                <a:latin typeface="Georgia" panose="02040502050405020303" pitchFamily="18" charset="0"/>
              </a:rPr>
              <a:pPr eaLnBrk="1" hangingPunct="1"/>
              <a:t>38</a:t>
            </a:fld>
            <a:endParaRPr lang="en-US" altLang="en-US">
              <a:solidFill>
                <a:srgbClr val="7B9899"/>
              </a:solidFill>
              <a:latin typeface="Georgia" panose="02040502050405020303"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CA" altLang="en-US" sz="3200" dirty="0" smtClean="0"/>
              <a:t>“At </a:t>
            </a:r>
            <a:r>
              <a:rPr lang="en-CA" altLang="en-US" sz="3200" dirty="0"/>
              <a:t>the end of every labour-process, we get a result that already existed in the imagination of the labourer at its commencement. He not only effects a change of form in the material on which he works, but he also realises a purpose of his own that gives the law to his </a:t>
            </a:r>
            <a:r>
              <a:rPr lang="en-CA" altLang="en-US" sz="3200" i="1" dirty="0"/>
              <a:t>modus operandi</a:t>
            </a:r>
            <a:r>
              <a:rPr lang="en-CA" altLang="en-US" sz="3200" dirty="0"/>
              <a:t>, and to which he must subordinate his will. And this subordination is no mere momentary act.”</a:t>
            </a:r>
            <a:endParaRPr lang="en-US" altLang="en-US" sz="3200" dirty="0"/>
          </a:p>
          <a:p>
            <a:endParaRPr lang="en-US" dirty="0"/>
          </a:p>
        </p:txBody>
      </p:sp>
      <p:sp>
        <p:nvSpPr>
          <p:cNvPr id="4" name="Slide Number Placeholder 3"/>
          <p:cNvSpPr>
            <a:spLocks noGrp="1"/>
          </p:cNvSpPr>
          <p:nvPr>
            <p:ph type="sldNum" sz="quarter" idx="12"/>
          </p:nvPr>
        </p:nvSpPr>
        <p:spPr/>
        <p:txBody>
          <a:bodyPr/>
          <a:lstStyle/>
          <a:p>
            <a:fld id="{46C35ADF-A310-4501-97FB-9DBC02B483E3}" type="slidenum">
              <a:rPr lang="en-US" altLang="en-US" smtClean="0"/>
              <a:pPr/>
              <a:t>39</a:t>
            </a:fld>
            <a:endParaRPr lang="en-US" altLang="en-US"/>
          </a:p>
        </p:txBody>
      </p:sp>
    </p:spTree>
    <p:extLst>
      <p:ext uri="{BB962C8B-B14F-4D97-AF65-F5344CB8AC3E}">
        <p14:creationId xmlns:p14="http://schemas.microsoft.com/office/powerpoint/2010/main" val="404065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Revolution</a:t>
            </a:r>
            <a:endParaRPr lang="en-US" sz="4000" dirty="0"/>
          </a:p>
        </p:txBody>
      </p:sp>
      <p:sp>
        <p:nvSpPr>
          <p:cNvPr id="3" name="Content Placeholder 2"/>
          <p:cNvSpPr>
            <a:spLocks noGrp="1"/>
          </p:cNvSpPr>
          <p:nvPr>
            <p:ph idx="1"/>
          </p:nvPr>
        </p:nvSpPr>
        <p:spPr/>
        <p:txBody>
          <a:bodyPr>
            <a:normAutofit fontScale="92500" lnSpcReduction="10000"/>
          </a:bodyPr>
          <a:lstStyle/>
          <a:p>
            <a:pPr marL="274320" indent="-274320">
              <a:buFont typeface="Wingdings 2"/>
              <a:buChar char=""/>
              <a:defRPr/>
            </a:pPr>
            <a:r>
              <a:rPr lang="en-US" sz="3200" dirty="0"/>
              <a:t>The productive forces continue to develop within the social system (relations of production) and can come into contradiction with the relations of production, bringing about a revolutionary period.</a:t>
            </a:r>
          </a:p>
          <a:p>
            <a:pPr marL="548640" lvl="1" indent="-274320">
              <a:buFont typeface="Wingdings"/>
              <a:buChar char=""/>
              <a:defRPr/>
            </a:pPr>
            <a:r>
              <a:rPr lang="en-US" sz="3300" dirty="0"/>
              <a:t>E.g., capitalist industry and commerce develops within feudalism</a:t>
            </a:r>
          </a:p>
          <a:p>
            <a:pPr marL="548640" lvl="1" indent="-274320">
              <a:buFont typeface="Wingdings"/>
              <a:buChar char=""/>
              <a:defRPr/>
            </a:pPr>
            <a:r>
              <a:rPr lang="en-US" sz="3300" dirty="0"/>
              <a:t>&gt; English revolution</a:t>
            </a:r>
          </a:p>
          <a:p>
            <a:pPr marL="548640" lvl="1" indent="-274320">
              <a:buFont typeface="Wingdings"/>
              <a:buChar char=""/>
              <a:defRPr/>
            </a:pPr>
            <a:r>
              <a:rPr lang="en-US" sz="3300" dirty="0"/>
              <a:t>=dialectical contradiction leads to new social order, allowing freer development of the productive forces</a:t>
            </a:r>
          </a:p>
          <a:p>
            <a:endParaRPr lang="en-US" dirty="0"/>
          </a:p>
        </p:txBody>
      </p:sp>
      <p:sp>
        <p:nvSpPr>
          <p:cNvPr id="4" name="Slide Number Placeholder 3"/>
          <p:cNvSpPr>
            <a:spLocks noGrp="1"/>
          </p:cNvSpPr>
          <p:nvPr>
            <p:ph type="sldNum" sz="quarter" idx="12"/>
          </p:nvPr>
        </p:nvSpPr>
        <p:spPr/>
        <p:txBody>
          <a:bodyPr/>
          <a:lstStyle/>
          <a:p>
            <a:fld id="{46C35ADF-A310-4501-97FB-9DBC02B483E3}" type="slidenum">
              <a:rPr lang="en-US" altLang="en-US" smtClean="0"/>
              <a:pPr/>
              <a:t>4</a:t>
            </a:fld>
            <a:endParaRPr lang="en-US" altLang="en-US"/>
          </a:p>
        </p:txBody>
      </p:sp>
    </p:spTree>
    <p:extLst>
      <p:ext uri="{BB962C8B-B14F-4D97-AF65-F5344CB8AC3E}">
        <p14:creationId xmlns:p14="http://schemas.microsoft.com/office/powerpoint/2010/main" val="29680635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normAutofit/>
          </a:bodyPr>
          <a:lstStyle/>
          <a:p>
            <a:pPr algn="ctr" eaLnBrk="1" hangingPunct="1"/>
            <a:r>
              <a:rPr lang="en-US" altLang="en-US" sz="4000" dirty="0" smtClean="0"/>
              <a:t>Basis of Marx’s theory of labor</a:t>
            </a:r>
          </a:p>
        </p:txBody>
      </p:sp>
      <p:sp>
        <p:nvSpPr>
          <p:cNvPr id="47107" name="Content Placeholder 2"/>
          <p:cNvSpPr>
            <a:spLocks noGrp="1"/>
          </p:cNvSpPr>
          <p:nvPr>
            <p:ph idx="1"/>
          </p:nvPr>
        </p:nvSpPr>
        <p:spPr/>
        <p:txBody>
          <a:bodyPr>
            <a:noAutofit/>
          </a:bodyPr>
          <a:lstStyle/>
          <a:p>
            <a:pPr eaLnBrk="1" hangingPunct="1">
              <a:lnSpc>
                <a:spcPct val="90000"/>
              </a:lnSpc>
            </a:pPr>
            <a:r>
              <a:rPr lang="en-US" altLang="en-US" sz="3200" dirty="0" smtClean="0"/>
              <a:t>He footnotes this passage with a quote from Hegel’s Logic: </a:t>
            </a:r>
          </a:p>
          <a:p>
            <a:pPr eaLnBrk="1" hangingPunct="1">
              <a:lnSpc>
                <a:spcPct val="90000"/>
              </a:lnSpc>
            </a:pPr>
            <a:r>
              <a:rPr lang="en-US" altLang="en-US" sz="3200" dirty="0" smtClean="0"/>
              <a:t>“Reason is as cunning as she is powerful. Her cunning consists principally in her mediating activity, which, by causing objects to act and re-act on each other in accordance with their own natures, in this way, without any direct interference in the process, carries out reason’s intentions</a:t>
            </a:r>
            <a:r>
              <a:rPr lang="en-US" altLang="en-US" sz="3200" dirty="0" smtClean="0"/>
              <a:t>.”</a:t>
            </a:r>
            <a:endParaRPr lang="en-US" altLang="en-US" sz="3200" dirty="0" smtClean="0"/>
          </a:p>
        </p:txBody>
      </p:sp>
      <p:sp>
        <p:nvSpPr>
          <p:cNvPr id="4710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CC42DCE-3628-4AFD-88A3-F58317F677F3}" type="slidenum">
              <a:rPr lang="en-US" altLang="en-US">
                <a:solidFill>
                  <a:srgbClr val="7B9899"/>
                </a:solidFill>
                <a:latin typeface="Georgia" panose="02040502050405020303" pitchFamily="18" charset="0"/>
              </a:rPr>
              <a:pPr eaLnBrk="1" hangingPunct="1"/>
              <a:t>40</a:t>
            </a:fld>
            <a:endParaRPr lang="en-US" altLang="en-US">
              <a:solidFill>
                <a:srgbClr val="7B9899"/>
              </a:solidFill>
              <a:latin typeface="Georgia" panose="02040502050405020303"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Accomplishing Human Purposes</a:t>
            </a:r>
            <a:endParaRPr lang="en-US" sz="4000" dirty="0"/>
          </a:p>
        </p:txBody>
      </p:sp>
      <p:sp>
        <p:nvSpPr>
          <p:cNvPr id="3" name="Content Placeholder 2"/>
          <p:cNvSpPr>
            <a:spLocks noGrp="1"/>
          </p:cNvSpPr>
          <p:nvPr>
            <p:ph idx="1"/>
          </p:nvPr>
        </p:nvSpPr>
        <p:spPr/>
        <p:txBody>
          <a:bodyPr/>
          <a:lstStyle/>
          <a:p>
            <a:r>
              <a:rPr lang="en-US" altLang="en-US" sz="3200" dirty="0" smtClean="0"/>
              <a:t>= </a:t>
            </a:r>
            <a:r>
              <a:rPr lang="en-US" altLang="en-US" sz="3200" dirty="0"/>
              <a:t>The material world accomplishes conscious human purposes: </a:t>
            </a:r>
            <a:endParaRPr lang="en-US" altLang="en-US" sz="3200" dirty="0" smtClean="0"/>
          </a:p>
          <a:p>
            <a:r>
              <a:rPr lang="en-US" altLang="en-US" sz="3200" dirty="0" smtClean="0"/>
              <a:t>the </a:t>
            </a:r>
            <a:r>
              <a:rPr lang="en-US" altLang="en-US" sz="3200" i="1" dirty="0"/>
              <a:t>practical</a:t>
            </a:r>
            <a:r>
              <a:rPr lang="en-US" altLang="en-US" sz="3200" dirty="0"/>
              <a:t> </a:t>
            </a:r>
            <a:r>
              <a:rPr lang="en-US" altLang="en-US" sz="3200" dirty="0" smtClean="0"/>
              <a:t>(first person) idea </a:t>
            </a:r>
            <a:r>
              <a:rPr lang="en-US" altLang="en-US" sz="3200" dirty="0"/>
              <a:t>is primary, not as a separate power over nature, but when it unleashes the potential </a:t>
            </a:r>
            <a:r>
              <a:rPr lang="en-US" altLang="en-US" sz="3200" i="1" dirty="0"/>
              <a:t>within </a:t>
            </a:r>
            <a:r>
              <a:rPr lang="en-US" altLang="en-US" sz="3200" dirty="0"/>
              <a:t>nature </a:t>
            </a:r>
            <a:endParaRPr lang="en-US" altLang="en-US" sz="3200" dirty="0" smtClean="0"/>
          </a:p>
          <a:p>
            <a:r>
              <a:rPr lang="en-US" altLang="en-US" sz="3200" dirty="0" smtClean="0"/>
              <a:t>(= </a:t>
            </a:r>
            <a:r>
              <a:rPr lang="en-US" altLang="en-US" sz="3200" dirty="0"/>
              <a:t>dialectic of matter and spirit)</a:t>
            </a:r>
          </a:p>
          <a:p>
            <a:endParaRPr lang="en-US" dirty="0"/>
          </a:p>
        </p:txBody>
      </p:sp>
      <p:sp>
        <p:nvSpPr>
          <p:cNvPr id="4" name="Slide Number Placeholder 3"/>
          <p:cNvSpPr>
            <a:spLocks noGrp="1"/>
          </p:cNvSpPr>
          <p:nvPr>
            <p:ph type="sldNum" sz="quarter" idx="12"/>
          </p:nvPr>
        </p:nvSpPr>
        <p:spPr/>
        <p:txBody>
          <a:bodyPr/>
          <a:lstStyle/>
          <a:p>
            <a:fld id="{46C35ADF-A310-4501-97FB-9DBC02B483E3}" type="slidenum">
              <a:rPr lang="en-US" altLang="en-US" smtClean="0"/>
              <a:pPr/>
              <a:t>41</a:t>
            </a:fld>
            <a:endParaRPr lang="en-US" altLang="en-US"/>
          </a:p>
        </p:txBody>
      </p:sp>
    </p:spTree>
    <p:extLst>
      <p:ext uri="{BB962C8B-B14F-4D97-AF65-F5344CB8AC3E}">
        <p14:creationId xmlns:p14="http://schemas.microsoft.com/office/powerpoint/2010/main" val="27021397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sz="4000" dirty="0" smtClean="0"/>
              <a:t>Achievement of Hegel</a:t>
            </a:r>
            <a:endParaRPr lang="en-US" sz="4000" dirty="0"/>
          </a:p>
        </p:txBody>
      </p:sp>
      <p:sp>
        <p:nvSpPr>
          <p:cNvPr id="48131" name="Content Placeholder 2"/>
          <p:cNvSpPr>
            <a:spLocks noGrp="1"/>
          </p:cNvSpPr>
          <p:nvPr>
            <p:ph idx="1"/>
          </p:nvPr>
        </p:nvSpPr>
        <p:spPr/>
        <p:txBody>
          <a:bodyPr>
            <a:noAutofit/>
          </a:bodyPr>
          <a:lstStyle/>
          <a:p>
            <a:pPr eaLnBrk="1" hangingPunct="1"/>
            <a:r>
              <a:rPr lang="en-US" altLang="en-US" sz="3200" dirty="0" smtClean="0"/>
              <a:t>Marx: “The outstanding achievement of Hegel’s </a:t>
            </a:r>
            <a:r>
              <a:rPr lang="en-US" altLang="en-US" sz="3200" i="1" dirty="0" smtClean="0"/>
              <a:t>Phenomenology</a:t>
            </a:r>
            <a:r>
              <a:rPr lang="en-US" altLang="en-US" sz="3200" dirty="0" smtClean="0"/>
              <a:t> and of its final outcome, the dialectic of negativity as the moving and generating principle, is thus first that Hegel conceives the self-creation of man as a process, conceives objectification as loss of the object, as alienation and as transcendence of this alienation; that he thus grasps the essence of </a:t>
            </a:r>
            <a:r>
              <a:rPr lang="en-US" altLang="en-US" sz="3200" dirty="0" err="1" smtClean="0"/>
              <a:t>labour</a:t>
            </a:r>
            <a:r>
              <a:rPr lang="en-US" altLang="en-US" sz="3200" dirty="0" smtClean="0"/>
              <a:t> and comprehends objective man—true because real man—as the outcome of man’s own </a:t>
            </a:r>
            <a:r>
              <a:rPr lang="en-US" altLang="en-US" sz="3200" dirty="0" err="1" smtClean="0"/>
              <a:t>labour</a:t>
            </a:r>
            <a:r>
              <a:rPr lang="en-US" altLang="en-US" sz="3200" dirty="0" smtClean="0"/>
              <a:t>.” </a:t>
            </a:r>
            <a:endParaRPr lang="en-US" altLang="en-US" sz="3200" dirty="0" smtClean="0"/>
          </a:p>
        </p:txBody>
      </p:sp>
      <p:sp>
        <p:nvSpPr>
          <p:cNvPr id="4813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235A20F-F426-42EF-A47C-F0E41621E6D5}" type="slidenum">
              <a:rPr lang="en-US" altLang="en-US">
                <a:solidFill>
                  <a:srgbClr val="7B9899"/>
                </a:solidFill>
                <a:latin typeface="Georgia" panose="02040502050405020303" pitchFamily="18" charset="0"/>
              </a:rPr>
              <a:pPr eaLnBrk="1" hangingPunct="1"/>
              <a:t>42</a:t>
            </a:fld>
            <a:endParaRPr lang="en-US" altLang="en-US">
              <a:solidFill>
                <a:srgbClr val="7B9899"/>
              </a:solidFill>
              <a:latin typeface="Georgia" panose="02040502050405020303"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endParaRPr lang="en-US" altLang="en-US" smtClean="0">
              <a:solidFill>
                <a:srgbClr val="7B9899"/>
              </a:solidFill>
            </a:endParaRPr>
          </a:p>
        </p:txBody>
      </p:sp>
      <p:sp>
        <p:nvSpPr>
          <p:cNvPr id="49155" name="Content Placeholder 2"/>
          <p:cNvSpPr>
            <a:spLocks noGrp="1"/>
          </p:cNvSpPr>
          <p:nvPr>
            <p:ph idx="1"/>
          </p:nvPr>
        </p:nvSpPr>
        <p:spPr/>
        <p:txBody>
          <a:bodyPr>
            <a:normAutofit fontScale="92500"/>
          </a:bodyPr>
          <a:lstStyle/>
          <a:p>
            <a:r>
              <a:rPr lang="en-US" altLang="en-US" sz="3200" dirty="0" smtClean="0"/>
              <a:t>“The real, active orientation of man to himself as a species-being, or his manifestation as a real species-being (i.e., as a human being), is only possible if he really brings out all his species-powers—something which in turn is only possible through the co-operative action of all of mankind, only as the result of history—and treats these powers as objects: and this, to being with, is again only possible in the form of estrangement….</a:t>
            </a:r>
          </a:p>
          <a:p>
            <a:endParaRPr lang="en-US" altLang="en-US" dirty="0" smtClean="0"/>
          </a:p>
        </p:txBody>
      </p:sp>
      <p:sp>
        <p:nvSpPr>
          <p:cNvPr id="4915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4FB16AE-F7C9-4ED1-9EE0-E5F55FFB658C}" type="slidenum">
              <a:rPr lang="en-US" altLang="en-US">
                <a:solidFill>
                  <a:srgbClr val="7B9899"/>
                </a:solidFill>
                <a:latin typeface="Georgia" panose="02040502050405020303" pitchFamily="18" charset="0"/>
              </a:rPr>
              <a:pPr eaLnBrk="1" hangingPunct="1"/>
              <a:t>43</a:t>
            </a:fld>
            <a:endParaRPr lang="en-US" altLang="en-US">
              <a:solidFill>
                <a:srgbClr val="7B9899"/>
              </a:solidFill>
              <a:latin typeface="Georgia" panose="02040502050405020303"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sz="4000" dirty="0" smtClean="0"/>
              <a:t>Critique of Hegel?</a:t>
            </a:r>
            <a:endParaRPr lang="en-US" sz="4000" dirty="0"/>
          </a:p>
        </p:txBody>
      </p:sp>
      <p:sp>
        <p:nvSpPr>
          <p:cNvPr id="50179" name="Content Placeholder 2"/>
          <p:cNvSpPr>
            <a:spLocks noGrp="1"/>
          </p:cNvSpPr>
          <p:nvPr>
            <p:ph idx="1"/>
          </p:nvPr>
        </p:nvSpPr>
        <p:spPr/>
        <p:txBody>
          <a:bodyPr>
            <a:noAutofit/>
          </a:bodyPr>
          <a:lstStyle/>
          <a:p>
            <a:r>
              <a:rPr lang="en-US" altLang="en-US" sz="3200" dirty="0" smtClean="0"/>
              <a:t>“The only </a:t>
            </a:r>
            <a:r>
              <a:rPr lang="en-US" altLang="en-US" sz="3200" dirty="0" err="1" smtClean="0"/>
              <a:t>labour</a:t>
            </a:r>
            <a:r>
              <a:rPr lang="en-US" altLang="en-US" sz="3200" dirty="0" smtClean="0"/>
              <a:t> which Hegel knows and </a:t>
            </a:r>
            <a:r>
              <a:rPr lang="en-US" altLang="en-US" sz="3200" dirty="0" err="1" smtClean="0"/>
              <a:t>recognises</a:t>
            </a:r>
            <a:r>
              <a:rPr lang="en-US" altLang="en-US" sz="3200" dirty="0" smtClean="0"/>
              <a:t> is abstractly mental </a:t>
            </a:r>
            <a:r>
              <a:rPr lang="en-US" altLang="en-US" sz="3200" dirty="0" err="1" smtClean="0"/>
              <a:t>labour</a:t>
            </a:r>
            <a:r>
              <a:rPr lang="en-US" altLang="en-US" sz="3200" dirty="0" smtClean="0"/>
              <a:t>. Therefore, that which constitutes the essence of philosophy—the alienation of man who knows himself, or alienated science thinking itself—Hegel grasps as its [labor’s] essence…”</a:t>
            </a:r>
          </a:p>
          <a:p>
            <a:r>
              <a:rPr lang="en-US" altLang="en-US" sz="3200" dirty="0" smtClean="0"/>
              <a:t>But the Stoic consciousness is the expression of “the alienation of labor” of the slave</a:t>
            </a:r>
          </a:p>
          <a:p>
            <a:r>
              <a:rPr lang="en-US" altLang="en-US" sz="3200" dirty="0" smtClean="0"/>
              <a:t>Unhappy Consciousness before the “incomprehensible Beyond” is an intensified alienation</a:t>
            </a:r>
          </a:p>
        </p:txBody>
      </p:sp>
      <p:sp>
        <p:nvSpPr>
          <p:cNvPr id="5018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BFD58FC-3DB2-4E4B-B9EF-03CE86CE618A}" type="slidenum">
              <a:rPr lang="en-US" altLang="en-US">
                <a:solidFill>
                  <a:srgbClr val="7B9899"/>
                </a:solidFill>
                <a:latin typeface="Georgia" panose="02040502050405020303" pitchFamily="18" charset="0"/>
              </a:rPr>
              <a:pPr eaLnBrk="1" hangingPunct="1"/>
              <a:t>44</a:t>
            </a:fld>
            <a:endParaRPr lang="en-US" altLang="en-US">
              <a:solidFill>
                <a:srgbClr val="7B9899"/>
              </a:solidFill>
              <a:latin typeface="Georgia" panose="02040502050405020303"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normAutofit/>
          </a:bodyPr>
          <a:lstStyle/>
          <a:p>
            <a:pPr algn="ctr" eaLnBrk="1" hangingPunct="1"/>
            <a:r>
              <a:rPr lang="en-US" altLang="en-US" sz="4000" dirty="0" smtClean="0"/>
              <a:t>Alienation and overcoming alienation</a:t>
            </a:r>
          </a:p>
        </p:txBody>
      </p:sp>
      <p:sp>
        <p:nvSpPr>
          <p:cNvPr id="51204" name="Content Placeholder 3"/>
          <p:cNvSpPr>
            <a:spLocks noGrp="1"/>
          </p:cNvSpPr>
          <p:nvPr>
            <p:ph idx="1"/>
          </p:nvPr>
        </p:nvSpPr>
        <p:spPr/>
        <p:txBody>
          <a:bodyPr>
            <a:normAutofit fontScale="77500" lnSpcReduction="20000"/>
          </a:bodyPr>
          <a:lstStyle/>
          <a:p>
            <a:pPr eaLnBrk="1" hangingPunct="1"/>
            <a:r>
              <a:rPr lang="en-US" altLang="en-US" sz="4000" dirty="0" smtClean="0"/>
              <a:t>Hegel: “Not until consciousness has given up hope of overcoming that alienation in an external, i.e., alien, manner does it turn to itself, because the overcoming of that alienation is the return into self-consciousness; not until then does it turn to its own present world and discover it as its property, thus taking the first step toward coming down out of the intellectual world, or rather towards quickening the abstract element of that world with the actual Self.”</a:t>
            </a:r>
          </a:p>
          <a:p>
            <a:pPr eaLnBrk="1" hangingPunct="1"/>
            <a:endParaRPr lang="en-US" altLang="en-US" dirty="0" smtClean="0"/>
          </a:p>
        </p:txBody>
      </p:sp>
      <p:sp>
        <p:nvSpPr>
          <p:cNvPr id="51203"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4D2B775-CEC9-4B45-A26D-2464F160B7F2}" type="slidenum">
              <a:rPr lang="en-US" altLang="en-US">
                <a:solidFill>
                  <a:srgbClr val="7B9899"/>
                </a:solidFill>
                <a:latin typeface="Georgia" panose="02040502050405020303" pitchFamily="18" charset="0"/>
              </a:rPr>
              <a:pPr eaLnBrk="1" hangingPunct="1"/>
              <a:t>45</a:t>
            </a:fld>
            <a:endParaRPr lang="en-US" altLang="en-US">
              <a:solidFill>
                <a:srgbClr val="7B9899"/>
              </a:solidFill>
              <a:latin typeface="Georgia" panose="02040502050405020303"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sz="4000" dirty="0" smtClean="0"/>
              <a:t>Analysis</a:t>
            </a:r>
            <a:endParaRPr lang="en-US" sz="4000" dirty="0"/>
          </a:p>
        </p:txBody>
      </p:sp>
      <p:sp>
        <p:nvSpPr>
          <p:cNvPr id="52227" name="Content Placeholder 2"/>
          <p:cNvSpPr>
            <a:spLocks noGrp="1"/>
          </p:cNvSpPr>
          <p:nvPr>
            <p:ph idx="1"/>
          </p:nvPr>
        </p:nvSpPr>
        <p:spPr/>
        <p:txBody>
          <a:bodyPr>
            <a:normAutofit/>
          </a:bodyPr>
          <a:lstStyle/>
          <a:p>
            <a:r>
              <a:rPr lang="en-US" altLang="en-US" sz="3200" dirty="0" smtClean="0"/>
              <a:t>This is an abstract definition: it </a:t>
            </a:r>
            <a:r>
              <a:rPr lang="en-US" altLang="en-US" sz="3200" i="1" dirty="0" smtClean="0"/>
              <a:t>could</a:t>
            </a:r>
            <a:r>
              <a:rPr lang="en-US" altLang="en-US" sz="3200" dirty="0" smtClean="0"/>
              <a:t> apply to Marx’s theory as well</a:t>
            </a:r>
          </a:p>
          <a:p>
            <a:r>
              <a:rPr lang="en-US" altLang="en-US" sz="3200" dirty="0" smtClean="0"/>
              <a:t>Q: What does Hegel mean concretely?</a:t>
            </a:r>
          </a:p>
          <a:p>
            <a:r>
              <a:rPr lang="en-US" altLang="en-US" sz="3200" dirty="0" smtClean="0"/>
              <a:t>A: the overcoming of alienation is happening in his own society in his own time</a:t>
            </a:r>
          </a:p>
          <a:p>
            <a:r>
              <a:rPr lang="en-US" altLang="en-US" sz="3200" dirty="0" smtClean="0"/>
              <a:t>&gt; in the Rational State of free citizens</a:t>
            </a:r>
          </a:p>
        </p:txBody>
      </p:sp>
      <p:sp>
        <p:nvSpPr>
          <p:cNvPr id="5222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0B23EA4-CBFD-49E2-8B41-7357B57058A5}" type="slidenum">
              <a:rPr lang="en-US" altLang="en-US">
                <a:solidFill>
                  <a:srgbClr val="7B9899"/>
                </a:solidFill>
                <a:latin typeface="Georgia" panose="02040502050405020303" pitchFamily="18" charset="0"/>
              </a:rPr>
              <a:pPr eaLnBrk="1" hangingPunct="1"/>
              <a:t>46</a:t>
            </a:fld>
            <a:endParaRPr lang="en-US" altLang="en-US">
              <a:solidFill>
                <a:srgbClr val="7B9899"/>
              </a:solidFill>
              <a:latin typeface="Georgia" panose="02040502050405020303"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normAutofit/>
          </a:bodyPr>
          <a:lstStyle/>
          <a:p>
            <a:pPr algn="ctr" eaLnBrk="1" hangingPunct="1"/>
            <a:r>
              <a:rPr lang="en-US" altLang="en-US" sz="4000" dirty="0" smtClean="0"/>
              <a:t>So what is the problem? </a:t>
            </a:r>
          </a:p>
        </p:txBody>
      </p:sp>
      <p:sp>
        <p:nvSpPr>
          <p:cNvPr id="53251" name="Content Placeholder 2"/>
          <p:cNvSpPr>
            <a:spLocks noGrp="1"/>
          </p:cNvSpPr>
          <p:nvPr>
            <p:ph idx="1"/>
          </p:nvPr>
        </p:nvSpPr>
        <p:spPr/>
        <p:txBody>
          <a:bodyPr>
            <a:noAutofit/>
          </a:bodyPr>
          <a:lstStyle/>
          <a:p>
            <a:pPr eaLnBrk="1" hangingPunct="1"/>
            <a:r>
              <a:rPr lang="en-US" altLang="en-US" sz="3200" dirty="0" smtClean="0"/>
              <a:t>Hegel argues that the State is the march of God in history</a:t>
            </a:r>
          </a:p>
          <a:p>
            <a:pPr eaLnBrk="1" hangingPunct="1"/>
            <a:r>
              <a:rPr lang="en-US" altLang="en-US" sz="3200" dirty="0" smtClean="0"/>
              <a:t>= “political emancipation”: we become free when we are free citizens of an advanced state</a:t>
            </a:r>
          </a:p>
          <a:p>
            <a:pPr eaLnBrk="1" hangingPunct="1"/>
            <a:r>
              <a:rPr lang="en-US" altLang="en-US" sz="3200" dirty="0" smtClean="0"/>
              <a:t>Marx opposes </a:t>
            </a:r>
            <a:r>
              <a:rPr lang="en-US" altLang="en-US" sz="3200" dirty="0" smtClean="0"/>
              <a:t>this </a:t>
            </a:r>
            <a:r>
              <a:rPr lang="en-US" altLang="en-US" sz="3200" dirty="0" smtClean="0"/>
              <a:t>“human emancipation” </a:t>
            </a:r>
            <a:r>
              <a:rPr lang="en-US" altLang="en-US" sz="3200" dirty="0" smtClean="0"/>
              <a:t>with </a:t>
            </a:r>
            <a:r>
              <a:rPr lang="en-US" altLang="en-US" sz="3200" dirty="0" smtClean="0"/>
              <a:t>“the withering away of the state.” </a:t>
            </a:r>
          </a:p>
          <a:p>
            <a:pPr eaLnBrk="1" hangingPunct="1"/>
            <a:r>
              <a:rPr lang="en-US" altLang="en-US" sz="3200" dirty="0" smtClean="0"/>
              <a:t>This reflects Marx’s early experience expressed in journal articles: 1) On freedom of the press; 2) On the theft of wood</a:t>
            </a:r>
          </a:p>
        </p:txBody>
      </p:sp>
      <p:sp>
        <p:nvSpPr>
          <p:cNvPr id="5325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398FC72-49CB-4267-9CD8-1418DE4B3A16}" type="slidenum">
              <a:rPr lang="en-US" altLang="en-US">
                <a:solidFill>
                  <a:srgbClr val="7B9899"/>
                </a:solidFill>
                <a:latin typeface="Georgia" panose="02040502050405020303" pitchFamily="18" charset="0"/>
              </a:rPr>
              <a:pPr eaLnBrk="1" hangingPunct="1"/>
              <a:t>47</a:t>
            </a:fld>
            <a:endParaRPr lang="en-US" altLang="en-US">
              <a:solidFill>
                <a:srgbClr val="7B9899"/>
              </a:solidFill>
              <a:latin typeface="Georgia" panose="02040502050405020303"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normAutofit/>
          </a:bodyPr>
          <a:lstStyle/>
          <a:p>
            <a:pPr algn="ctr" eaLnBrk="1" hangingPunct="1"/>
            <a:r>
              <a:rPr lang="en-US" altLang="en-US" sz="4000" dirty="0" smtClean="0"/>
              <a:t>Freedom of the Press</a:t>
            </a:r>
          </a:p>
        </p:txBody>
      </p:sp>
      <p:sp>
        <p:nvSpPr>
          <p:cNvPr id="54275" name="Content Placeholder 2"/>
          <p:cNvSpPr>
            <a:spLocks noGrp="1"/>
          </p:cNvSpPr>
          <p:nvPr>
            <p:ph idx="1"/>
          </p:nvPr>
        </p:nvSpPr>
        <p:spPr/>
        <p:txBody>
          <a:bodyPr>
            <a:normAutofit fontScale="77500" lnSpcReduction="20000"/>
          </a:bodyPr>
          <a:lstStyle/>
          <a:p>
            <a:pPr eaLnBrk="1" hangingPunct="1">
              <a:lnSpc>
                <a:spcPct val="90000"/>
              </a:lnSpc>
            </a:pPr>
            <a:r>
              <a:rPr lang="en-US" altLang="en-US" sz="4000" dirty="0" smtClean="0"/>
              <a:t>“The free press is the ubiquitous vigilant eye of a people’s soul, the embodiment of a people’s faith in itself, the eloquent link that connects the individual with the state and the world, the embodied culture that transforms material struggles into intellectual struggles and </a:t>
            </a:r>
            <a:r>
              <a:rPr lang="en-US" altLang="en-US" sz="4000" dirty="0" err="1" smtClean="0"/>
              <a:t>idealises</a:t>
            </a:r>
            <a:r>
              <a:rPr lang="en-US" altLang="en-US" sz="4000" dirty="0" smtClean="0"/>
              <a:t> their crude material form. It is a people’s frank confession to itself, and the redeeming power of a confession is well known. It is the spiritual mirror in which a people can see itself, and self‑examination is the first condition of wisdom.  </a:t>
            </a:r>
          </a:p>
          <a:p>
            <a:pPr eaLnBrk="1" hangingPunct="1">
              <a:lnSpc>
                <a:spcPct val="90000"/>
              </a:lnSpc>
            </a:pPr>
            <a:endParaRPr lang="en-US" altLang="en-US" dirty="0" smtClean="0"/>
          </a:p>
        </p:txBody>
      </p:sp>
      <p:sp>
        <p:nvSpPr>
          <p:cNvPr id="5427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45252E2-BF56-4EB6-9BCD-B20AC241B201}" type="slidenum">
              <a:rPr lang="en-US" altLang="en-US">
                <a:solidFill>
                  <a:srgbClr val="7B9899"/>
                </a:solidFill>
                <a:latin typeface="Georgia" panose="02040502050405020303" pitchFamily="18" charset="0"/>
              </a:rPr>
              <a:pPr eaLnBrk="1" hangingPunct="1"/>
              <a:t>48</a:t>
            </a:fld>
            <a:endParaRPr lang="en-US" altLang="en-US">
              <a:solidFill>
                <a:srgbClr val="7B9899"/>
              </a:solidFill>
              <a:latin typeface="Georgia" panose="02040502050405020303"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normAutofit/>
          </a:bodyPr>
          <a:lstStyle/>
          <a:p>
            <a:pPr algn="ctr" eaLnBrk="1" hangingPunct="1"/>
            <a:r>
              <a:rPr lang="en-US" altLang="en-US" sz="4000" dirty="0" smtClean="0"/>
              <a:t>The spirit of the state</a:t>
            </a:r>
          </a:p>
        </p:txBody>
      </p:sp>
      <p:sp>
        <p:nvSpPr>
          <p:cNvPr id="55300" name="Content Placeholder 3"/>
          <p:cNvSpPr>
            <a:spLocks noGrp="1"/>
          </p:cNvSpPr>
          <p:nvPr>
            <p:ph idx="1"/>
          </p:nvPr>
        </p:nvSpPr>
        <p:spPr/>
        <p:txBody>
          <a:bodyPr>
            <a:normAutofit/>
          </a:bodyPr>
          <a:lstStyle/>
          <a:p>
            <a:pPr eaLnBrk="1" hangingPunct="1"/>
            <a:r>
              <a:rPr lang="en-US" altLang="en-US" sz="3200" dirty="0" smtClean="0"/>
              <a:t>“It is the spirit of the state, which can be delivered into every cottage, cheaper than coal gas. It is all‑sided, ubiquitous, omniscient. It is the ideal world which always wells up out of the real world and flows back into it with ever greater spiritual riches and renews its soul.”</a:t>
            </a:r>
          </a:p>
          <a:p>
            <a:pPr eaLnBrk="1" hangingPunct="1"/>
            <a:r>
              <a:rPr lang="en-US" altLang="en-US" sz="3200" dirty="0" smtClean="0"/>
              <a:t>Marx in 1842, writing as a Hegelian journalist</a:t>
            </a:r>
          </a:p>
        </p:txBody>
      </p:sp>
      <p:sp>
        <p:nvSpPr>
          <p:cNvPr id="55299"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FF37A65-FAEE-40DB-8633-BF8C9C668B1E}" type="slidenum">
              <a:rPr lang="en-US" altLang="en-US">
                <a:solidFill>
                  <a:srgbClr val="7B9899"/>
                </a:solidFill>
                <a:latin typeface="Georgia" panose="02040502050405020303" pitchFamily="18" charset="0"/>
              </a:rPr>
              <a:pPr eaLnBrk="1" hangingPunct="1"/>
              <a:t>49</a:t>
            </a:fld>
            <a:endParaRPr lang="en-US" altLang="en-US">
              <a:solidFill>
                <a:srgbClr val="7B9899"/>
              </a:solidFill>
              <a:latin typeface="Georgia" panose="02040502050405020303"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normAutofit/>
          </a:bodyPr>
          <a:lstStyle/>
          <a:p>
            <a:pPr algn="ctr" eaLnBrk="1" hangingPunct="1"/>
            <a:r>
              <a:rPr lang="en-US" altLang="en-US" sz="4000" dirty="0" smtClean="0"/>
              <a:t>Nature of capitalism</a:t>
            </a:r>
          </a:p>
        </p:txBody>
      </p:sp>
      <p:sp>
        <p:nvSpPr>
          <p:cNvPr id="16387" name="Content Placeholder 2"/>
          <p:cNvSpPr>
            <a:spLocks noGrp="1"/>
          </p:cNvSpPr>
          <p:nvPr>
            <p:ph idx="1"/>
          </p:nvPr>
        </p:nvSpPr>
        <p:spPr/>
        <p:txBody>
          <a:bodyPr>
            <a:normAutofit fontScale="85000" lnSpcReduction="10000"/>
          </a:bodyPr>
          <a:lstStyle/>
          <a:p>
            <a:pPr eaLnBrk="1" hangingPunct="1"/>
            <a:r>
              <a:rPr lang="en-US" altLang="en-US" sz="3200" dirty="0" smtClean="0"/>
              <a:t>1) Private ownership and control of the means of production</a:t>
            </a:r>
          </a:p>
          <a:p>
            <a:pPr lvl="1" eaLnBrk="1" hangingPunct="1"/>
            <a:r>
              <a:rPr lang="en-US" altLang="en-US" sz="2800" dirty="0" smtClean="0"/>
              <a:t>Peasants owned their tools, but not the land in feudalism</a:t>
            </a:r>
          </a:p>
          <a:p>
            <a:pPr lvl="1" eaLnBrk="1" hangingPunct="1"/>
            <a:r>
              <a:rPr lang="en-US" altLang="en-US" sz="2800" dirty="0" smtClean="0"/>
              <a:t>Workers do not own their tools (=alienation of means of labor)</a:t>
            </a:r>
          </a:p>
          <a:p>
            <a:pPr eaLnBrk="1" hangingPunct="1"/>
            <a:r>
              <a:rPr lang="en-US" altLang="en-US" sz="3200" dirty="0" smtClean="0"/>
              <a:t>2) Social nature of production </a:t>
            </a:r>
          </a:p>
          <a:p>
            <a:pPr lvl="1" eaLnBrk="1" hangingPunct="1"/>
            <a:r>
              <a:rPr lang="en-US" altLang="en-US" sz="2800" dirty="0" smtClean="0"/>
              <a:t>Individual labor of peasant societies and crafts</a:t>
            </a:r>
          </a:p>
          <a:p>
            <a:pPr lvl="1" eaLnBrk="1" hangingPunct="1"/>
            <a:r>
              <a:rPr lang="en-US" altLang="en-US" sz="2800" dirty="0" smtClean="0"/>
              <a:t>Workers together in manufactories and eventual factories</a:t>
            </a:r>
          </a:p>
          <a:p>
            <a:pPr eaLnBrk="1" hangingPunct="1"/>
            <a:r>
              <a:rPr lang="en-US" altLang="en-US" sz="3200" dirty="0" smtClean="0"/>
              <a:t>3) Goods are produced for the market (commodities)</a:t>
            </a:r>
          </a:p>
          <a:p>
            <a:pPr lvl="1" eaLnBrk="1" hangingPunct="1"/>
            <a:r>
              <a:rPr lang="en-US" altLang="en-US" sz="2800" dirty="0" smtClean="0"/>
              <a:t>The ability to work becomes a commodity: workers must sell their labor power for a wage (alienation of labor power)</a:t>
            </a:r>
          </a:p>
        </p:txBody>
      </p:sp>
      <p:sp>
        <p:nvSpPr>
          <p:cNvPr id="163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7743115-E7B0-4B02-8489-571E24419FAB}" type="slidenum">
              <a:rPr lang="en-US" altLang="en-US">
                <a:solidFill>
                  <a:srgbClr val="7B9899"/>
                </a:solidFill>
                <a:latin typeface="Georgia" panose="02040502050405020303" pitchFamily="18" charset="0"/>
              </a:rPr>
              <a:pPr eaLnBrk="1" hangingPunct="1"/>
              <a:t>5</a:t>
            </a:fld>
            <a:endParaRPr lang="en-US" altLang="en-US">
              <a:solidFill>
                <a:srgbClr val="7B9899"/>
              </a:solidFill>
              <a:latin typeface="Georgia" panose="02040502050405020303"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normAutofit/>
          </a:bodyPr>
          <a:lstStyle/>
          <a:p>
            <a:pPr algn="ctr" eaLnBrk="1" hangingPunct="1"/>
            <a:r>
              <a:rPr lang="en-US" altLang="en-US" sz="4000" dirty="0" smtClean="0"/>
              <a:t>Marx’s argument against press censorship</a:t>
            </a:r>
          </a:p>
        </p:txBody>
      </p:sp>
      <p:sp>
        <p:nvSpPr>
          <p:cNvPr id="56323" name="Content Placeholder 2"/>
          <p:cNvSpPr>
            <a:spLocks noGrp="1"/>
          </p:cNvSpPr>
          <p:nvPr>
            <p:ph idx="1"/>
          </p:nvPr>
        </p:nvSpPr>
        <p:spPr/>
        <p:txBody>
          <a:bodyPr>
            <a:noAutofit/>
          </a:bodyPr>
          <a:lstStyle/>
          <a:p>
            <a:pPr eaLnBrk="1" hangingPunct="1">
              <a:lnSpc>
                <a:spcPct val="90000"/>
              </a:lnSpc>
            </a:pPr>
            <a:r>
              <a:rPr lang="en-US" altLang="en-US" sz="3200" dirty="0" smtClean="0"/>
              <a:t>Marx’s argument for freedom of the press</a:t>
            </a:r>
          </a:p>
          <a:p>
            <a:pPr lvl="1" eaLnBrk="1" hangingPunct="1">
              <a:lnSpc>
                <a:spcPct val="90000"/>
              </a:lnSpc>
            </a:pPr>
            <a:r>
              <a:rPr lang="en-US" altLang="en-US" sz="2800" dirty="0" smtClean="0"/>
              <a:t>The free press mediates between the state and the people, enabling the state to do its job as a state</a:t>
            </a:r>
          </a:p>
          <a:p>
            <a:pPr lvl="1" eaLnBrk="1" hangingPunct="1">
              <a:lnSpc>
                <a:spcPct val="90000"/>
              </a:lnSpc>
            </a:pPr>
            <a:r>
              <a:rPr lang="en-US" altLang="en-US" sz="2800" dirty="0" smtClean="0"/>
              <a:t>The different classes and sectors of society tend to be narrow in their demands (group egotism)</a:t>
            </a:r>
          </a:p>
          <a:p>
            <a:pPr lvl="1" eaLnBrk="1" hangingPunct="1">
              <a:lnSpc>
                <a:spcPct val="90000"/>
              </a:lnSpc>
            </a:pPr>
            <a:r>
              <a:rPr lang="en-US" altLang="en-US" sz="2800" dirty="0" smtClean="0"/>
              <a:t>The state’s job is to establish the proper limits of each class or estate so that a harmonious order is possible</a:t>
            </a:r>
          </a:p>
          <a:p>
            <a:pPr lvl="1" eaLnBrk="1" hangingPunct="1">
              <a:lnSpc>
                <a:spcPct val="90000"/>
              </a:lnSpc>
            </a:pPr>
            <a:endParaRPr lang="en-US" altLang="en-US" sz="3200" dirty="0" smtClean="0"/>
          </a:p>
        </p:txBody>
      </p:sp>
      <p:sp>
        <p:nvSpPr>
          <p:cNvPr id="5632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5DADBA5-8799-4B86-B000-451D4D3452AE}" type="slidenum">
              <a:rPr lang="en-US" altLang="en-US">
                <a:solidFill>
                  <a:srgbClr val="7B9899"/>
                </a:solidFill>
                <a:latin typeface="Georgia" panose="02040502050405020303" pitchFamily="18" charset="0"/>
              </a:rPr>
              <a:pPr eaLnBrk="1" hangingPunct="1"/>
              <a:t>50</a:t>
            </a:fld>
            <a:endParaRPr lang="en-US" altLang="en-US">
              <a:solidFill>
                <a:srgbClr val="7B9899"/>
              </a:solidFill>
              <a:latin typeface="Georgia" panose="02040502050405020303" pitchFamily="18"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1"/>
            <a:r>
              <a:rPr lang="en-US" altLang="en-US" sz="2800" dirty="0"/>
              <a:t>But the state needs to know what is happening in society to fulfill this function</a:t>
            </a:r>
          </a:p>
          <a:p>
            <a:pPr lvl="1"/>
            <a:r>
              <a:rPr lang="en-US" altLang="en-US" sz="2800" dirty="0"/>
              <a:t>It therefore needs a free press</a:t>
            </a:r>
          </a:p>
          <a:p>
            <a:pPr lvl="1"/>
            <a:r>
              <a:rPr lang="en-US" altLang="en-US" sz="2800" dirty="0"/>
              <a:t>Press censorship leads to the state hearing only what it wants to hear (spiritual censorship)</a:t>
            </a:r>
          </a:p>
          <a:p>
            <a:pPr lvl="1"/>
            <a:r>
              <a:rPr lang="en-US" altLang="en-US" sz="2800" dirty="0"/>
              <a:t>Material censorship also frustrates this task (press as a business)</a:t>
            </a:r>
          </a:p>
          <a:p>
            <a:r>
              <a:rPr lang="en-US" altLang="en-US" sz="3200" dirty="0"/>
              <a:t>The outcome: the press censorship law is adopted</a:t>
            </a:r>
          </a:p>
          <a:p>
            <a:endParaRPr lang="en-US" dirty="0"/>
          </a:p>
        </p:txBody>
      </p:sp>
      <p:sp>
        <p:nvSpPr>
          <p:cNvPr id="4" name="Slide Number Placeholder 3"/>
          <p:cNvSpPr>
            <a:spLocks noGrp="1"/>
          </p:cNvSpPr>
          <p:nvPr>
            <p:ph type="sldNum" sz="quarter" idx="12"/>
          </p:nvPr>
        </p:nvSpPr>
        <p:spPr/>
        <p:txBody>
          <a:bodyPr/>
          <a:lstStyle/>
          <a:p>
            <a:fld id="{46C35ADF-A310-4501-97FB-9DBC02B483E3}" type="slidenum">
              <a:rPr lang="en-US" altLang="en-US" smtClean="0"/>
              <a:pPr/>
              <a:t>51</a:t>
            </a:fld>
            <a:endParaRPr lang="en-US" altLang="en-US"/>
          </a:p>
        </p:txBody>
      </p:sp>
    </p:spTree>
    <p:extLst>
      <p:ext uri="{BB962C8B-B14F-4D97-AF65-F5344CB8AC3E}">
        <p14:creationId xmlns:p14="http://schemas.microsoft.com/office/powerpoint/2010/main" val="37412888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normAutofit/>
          </a:bodyPr>
          <a:lstStyle/>
          <a:p>
            <a:pPr algn="ctr" eaLnBrk="1" hangingPunct="1"/>
            <a:r>
              <a:rPr lang="en-US" altLang="en-US" sz="4000" dirty="0" smtClean="0"/>
              <a:t>Article on theft of wood</a:t>
            </a:r>
          </a:p>
        </p:txBody>
      </p:sp>
      <p:sp>
        <p:nvSpPr>
          <p:cNvPr id="3" name="Content Placeholder 2"/>
          <p:cNvSpPr>
            <a:spLocks noGrp="1"/>
          </p:cNvSpPr>
          <p:nvPr>
            <p:ph idx="1"/>
          </p:nvPr>
        </p:nvSpPr>
        <p:spPr/>
        <p:txBody>
          <a:bodyPr>
            <a:noAutofit/>
          </a:bodyPr>
          <a:lstStyle/>
          <a:p>
            <a:pPr marL="274320" indent="-274320" eaLnBrk="1" fontAlgn="auto" hangingPunct="1">
              <a:spcAft>
                <a:spcPts val="0"/>
              </a:spcAft>
              <a:buFont typeface="Wingdings 2"/>
              <a:buChar char=""/>
              <a:defRPr/>
            </a:pPr>
            <a:r>
              <a:rPr lang="en-US" sz="3200" dirty="0" smtClean="0"/>
              <a:t>Another issue before the parliament: </a:t>
            </a:r>
            <a:endParaRPr lang="en-US" sz="3200" dirty="0" smtClean="0"/>
          </a:p>
          <a:p>
            <a:pPr marL="617220" lvl="1" indent="-274320">
              <a:buFont typeface="Wingdings 2"/>
              <a:buChar char=""/>
              <a:defRPr/>
            </a:pPr>
            <a:r>
              <a:rPr lang="en-US" sz="2900" dirty="0" smtClean="0"/>
              <a:t>do </a:t>
            </a:r>
            <a:r>
              <a:rPr lang="en-US" sz="2900" dirty="0" smtClean="0"/>
              <a:t>peasants have the right to pick up wood in the forests belonging to the big landowners</a:t>
            </a:r>
          </a:p>
          <a:p>
            <a:pPr marL="274320" indent="-274320" eaLnBrk="1" fontAlgn="auto" hangingPunct="1">
              <a:spcAft>
                <a:spcPts val="0"/>
              </a:spcAft>
              <a:buFont typeface="Wingdings 2"/>
              <a:buChar char=""/>
              <a:defRPr/>
            </a:pPr>
            <a:r>
              <a:rPr lang="en-US" sz="3200" dirty="0" smtClean="0"/>
              <a:t>Marx defends a traditional right: </a:t>
            </a:r>
          </a:p>
          <a:p>
            <a:pPr marL="548640" lvl="1" indent="-274320" eaLnBrk="1" fontAlgn="auto" hangingPunct="1">
              <a:spcAft>
                <a:spcPts val="0"/>
              </a:spcAft>
              <a:buFont typeface="Wingdings"/>
              <a:buChar char=""/>
              <a:defRPr/>
            </a:pPr>
            <a:r>
              <a:rPr lang="en-US" sz="2800" dirty="0" smtClean="0"/>
              <a:t>the peasants don’t cut down trees; </a:t>
            </a:r>
          </a:p>
          <a:p>
            <a:pPr marL="548640" lvl="1" indent="-274320" eaLnBrk="1" fontAlgn="auto" hangingPunct="1">
              <a:spcAft>
                <a:spcPts val="0"/>
              </a:spcAft>
              <a:buFont typeface="Wingdings"/>
              <a:buChar char=""/>
              <a:defRPr/>
            </a:pPr>
            <a:r>
              <a:rPr lang="en-US" sz="2800" dirty="0" smtClean="0"/>
              <a:t>they pick up the wood that has fallen down on its own</a:t>
            </a:r>
          </a:p>
          <a:p>
            <a:pPr marL="548640" lvl="1" indent="-274320" eaLnBrk="1" fontAlgn="auto" hangingPunct="1">
              <a:spcAft>
                <a:spcPts val="0"/>
              </a:spcAft>
              <a:buFont typeface="Wingdings"/>
              <a:buChar char=""/>
              <a:defRPr/>
            </a:pPr>
            <a:r>
              <a:rPr lang="en-US" sz="2800" dirty="0" smtClean="0"/>
              <a:t>Nature, expressed in the tradition, is on </a:t>
            </a:r>
            <a:r>
              <a:rPr lang="en-US" sz="2800" i="1" dirty="0" smtClean="0"/>
              <a:t>their </a:t>
            </a:r>
            <a:r>
              <a:rPr lang="en-US" sz="2800" dirty="0" smtClean="0"/>
              <a:t>side</a:t>
            </a:r>
            <a:endParaRPr lang="en-US" sz="2800" dirty="0" smtClean="0"/>
          </a:p>
        </p:txBody>
      </p:sp>
      <p:sp>
        <p:nvSpPr>
          <p:cNvPr id="5734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748A8D3-302E-45D0-B2D7-6D5D35A4027C}" type="slidenum">
              <a:rPr lang="en-US" altLang="en-US">
                <a:solidFill>
                  <a:srgbClr val="7B9899"/>
                </a:solidFill>
                <a:latin typeface="Georgia" panose="02040502050405020303" pitchFamily="18" charset="0"/>
              </a:rPr>
              <a:pPr eaLnBrk="1" hangingPunct="1"/>
              <a:t>52</a:t>
            </a:fld>
            <a:endParaRPr lang="en-US" altLang="en-US">
              <a:solidFill>
                <a:srgbClr val="7B9899"/>
              </a:solidFill>
              <a:latin typeface="Georgia" panose="02040502050405020303" pitchFamily="18"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What the “rational state” did to Marx</a:t>
            </a:r>
            <a:endParaRPr lang="en-US" sz="4000" dirty="0"/>
          </a:p>
        </p:txBody>
      </p:sp>
      <p:sp>
        <p:nvSpPr>
          <p:cNvPr id="3" name="Content Placeholder 2"/>
          <p:cNvSpPr>
            <a:spLocks noGrp="1"/>
          </p:cNvSpPr>
          <p:nvPr>
            <p:ph idx="1"/>
          </p:nvPr>
        </p:nvSpPr>
        <p:spPr/>
        <p:txBody>
          <a:bodyPr>
            <a:normAutofit/>
          </a:bodyPr>
          <a:lstStyle/>
          <a:p>
            <a:pPr marL="274320" indent="-274320">
              <a:buFont typeface="Wingdings 2"/>
              <a:buChar char=""/>
              <a:defRPr/>
            </a:pPr>
            <a:r>
              <a:rPr lang="en-US" sz="3200" dirty="0"/>
              <a:t>Outcome: the law prohibiting the “theft of wood” is adopted</a:t>
            </a:r>
          </a:p>
          <a:p>
            <a:pPr marL="274320" indent="-274320">
              <a:buFont typeface="Wingdings 2"/>
              <a:buChar char=""/>
              <a:defRPr/>
            </a:pPr>
            <a:r>
              <a:rPr lang="en-US" sz="3200" dirty="0"/>
              <a:t>Also: the liberal press Marx writes for is outlawed and he is forced to leave Germany</a:t>
            </a:r>
          </a:p>
          <a:p>
            <a:endParaRPr lang="en-US" sz="3200" dirty="0"/>
          </a:p>
        </p:txBody>
      </p:sp>
      <p:sp>
        <p:nvSpPr>
          <p:cNvPr id="4" name="Slide Number Placeholder 3"/>
          <p:cNvSpPr>
            <a:spLocks noGrp="1"/>
          </p:cNvSpPr>
          <p:nvPr>
            <p:ph type="sldNum" sz="quarter" idx="12"/>
          </p:nvPr>
        </p:nvSpPr>
        <p:spPr/>
        <p:txBody>
          <a:bodyPr/>
          <a:lstStyle/>
          <a:p>
            <a:fld id="{46C35ADF-A310-4501-97FB-9DBC02B483E3}" type="slidenum">
              <a:rPr lang="en-US" altLang="en-US" smtClean="0"/>
              <a:pPr/>
              <a:t>53</a:t>
            </a:fld>
            <a:endParaRPr lang="en-US" altLang="en-US"/>
          </a:p>
        </p:txBody>
      </p:sp>
    </p:spTree>
    <p:extLst>
      <p:ext uri="{BB962C8B-B14F-4D97-AF65-F5344CB8AC3E}">
        <p14:creationId xmlns:p14="http://schemas.microsoft.com/office/powerpoint/2010/main" val="270658317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normAutofit/>
          </a:bodyPr>
          <a:lstStyle/>
          <a:p>
            <a:pPr algn="ctr" eaLnBrk="1" hangingPunct="1"/>
            <a:r>
              <a:rPr lang="en-US" altLang="en-US" sz="4000" dirty="0" smtClean="0"/>
              <a:t>Marx’s conclusions</a:t>
            </a:r>
          </a:p>
        </p:txBody>
      </p:sp>
      <p:sp>
        <p:nvSpPr>
          <p:cNvPr id="3" name="Content Placeholder 2"/>
          <p:cNvSpPr>
            <a:spLocks noGrp="1"/>
          </p:cNvSpPr>
          <p:nvPr>
            <p:ph idx="1"/>
          </p:nvPr>
        </p:nvSpPr>
        <p:spPr/>
        <p:txBody>
          <a:bodyPr>
            <a:noAutofit/>
          </a:bodyPr>
          <a:lstStyle/>
          <a:p>
            <a:pPr marL="274320" indent="-274320" eaLnBrk="1" fontAlgn="auto" hangingPunct="1">
              <a:spcAft>
                <a:spcPts val="0"/>
              </a:spcAft>
              <a:buFont typeface="Wingdings 2"/>
              <a:buChar char=""/>
              <a:defRPr/>
            </a:pPr>
            <a:r>
              <a:rPr lang="en-US" sz="3200" i="1" dirty="0" smtClean="0"/>
              <a:t>Political</a:t>
            </a:r>
            <a:r>
              <a:rPr lang="en-US" sz="3200" dirty="0" smtClean="0"/>
              <a:t> emancipation is a major step in the right direction, but not the final stage of </a:t>
            </a:r>
            <a:r>
              <a:rPr lang="en-US" sz="3200" i="1" dirty="0" smtClean="0"/>
              <a:t>human</a:t>
            </a:r>
            <a:r>
              <a:rPr lang="en-US" sz="3200" dirty="0" smtClean="0"/>
              <a:t> emancipation</a:t>
            </a:r>
          </a:p>
          <a:p>
            <a:pPr marL="274320" indent="-274320" eaLnBrk="1" fontAlgn="auto" hangingPunct="1">
              <a:spcAft>
                <a:spcPts val="0"/>
              </a:spcAft>
              <a:buFont typeface="Wingdings 2"/>
              <a:buChar char=""/>
              <a:defRPr/>
            </a:pPr>
            <a:r>
              <a:rPr lang="en-US" sz="3200" dirty="0" smtClean="0"/>
              <a:t>The “emancipated state” is still not “rational” as Hegel argues</a:t>
            </a:r>
          </a:p>
          <a:p>
            <a:pPr marL="274320" indent="-274320" eaLnBrk="1" fontAlgn="auto" hangingPunct="1">
              <a:spcAft>
                <a:spcPts val="0"/>
              </a:spcAft>
              <a:buFont typeface="Wingdings 2"/>
              <a:buChar char=""/>
              <a:defRPr/>
            </a:pPr>
            <a:r>
              <a:rPr lang="en-US" sz="3200" dirty="0" smtClean="0"/>
              <a:t>It is the political instrument of the dominant class</a:t>
            </a:r>
          </a:p>
          <a:p>
            <a:pPr marL="548958" lvl="1" indent="-274320" eaLnBrk="1" fontAlgn="auto" hangingPunct="1">
              <a:spcAft>
                <a:spcPts val="0"/>
              </a:spcAft>
              <a:buFont typeface="Wingdings 2"/>
              <a:buChar char=""/>
              <a:defRPr/>
            </a:pPr>
            <a:r>
              <a:rPr lang="en-US" sz="2800" dirty="0" smtClean="0"/>
              <a:t>U.S. two-party system: = the left and right hands of the capitalist </a:t>
            </a:r>
            <a:r>
              <a:rPr lang="en-US" sz="2800" dirty="0" smtClean="0"/>
              <a:t>class</a:t>
            </a:r>
            <a:endParaRPr lang="en-US" sz="2800" dirty="0" smtClean="0"/>
          </a:p>
        </p:txBody>
      </p:sp>
      <p:sp>
        <p:nvSpPr>
          <p:cNvPr id="583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2FEB5B9-577F-4C58-B76F-F5C0B9AA507A}" type="slidenum">
              <a:rPr lang="en-US" altLang="en-US">
                <a:solidFill>
                  <a:srgbClr val="7B9899"/>
                </a:solidFill>
                <a:latin typeface="Georgia" panose="02040502050405020303" pitchFamily="18" charset="0"/>
              </a:rPr>
              <a:pPr eaLnBrk="1" hangingPunct="1"/>
              <a:t>54</a:t>
            </a:fld>
            <a:endParaRPr lang="en-US" altLang="en-US">
              <a:solidFill>
                <a:srgbClr val="7B9899"/>
              </a:solidFill>
              <a:latin typeface="Georgia" panose="02040502050405020303" pitchFamily="18"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Illusion of appealing to the State</a:t>
            </a:r>
            <a:endParaRPr lang="en-US" sz="4000" dirty="0"/>
          </a:p>
        </p:txBody>
      </p:sp>
      <p:sp>
        <p:nvSpPr>
          <p:cNvPr id="3" name="Content Placeholder 2"/>
          <p:cNvSpPr>
            <a:spLocks noGrp="1"/>
          </p:cNvSpPr>
          <p:nvPr>
            <p:ph idx="1"/>
          </p:nvPr>
        </p:nvSpPr>
        <p:spPr/>
        <p:txBody>
          <a:bodyPr/>
          <a:lstStyle/>
          <a:p>
            <a:pPr marL="274320" indent="-274320">
              <a:buFont typeface="Wingdings 2"/>
              <a:buChar char=""/>
              <a:defRPr/>
            </a:pPr>
            <a:r>
              <a:rPr lang="en-US" sz="3200" dirty="0"/>
              <a:t>Hence it is an illusion to appeal to the state to reconcile the interests of the different classes</a:t>
            </a:r>
          </a:p>
          <a:p>
            <a:pPr marL="548958" lvl="1" indent="-274320">
              <a:buFont typeface="Wingdings 2"/>
              <a:buChar char=""/>
              <a:defRPr/>
            </a:pPr>
            <a:r>
              <a:rPr lang="en-US" sz="2800" dirty="0" smtClean="0"/>
              <a:t>as </a:t>
            </a:r>
            <a:r>
              <a:rPr lang="en-US" sz="2800" dirty="0"/>
              <a:t>if the state is independent of class interests</a:t>
            </a:r>
          </a:p>
          <a:p>
            <a:endParaRPr lang="en-US" dirty="0"/>
          </a:p>
        </p:txBody>
      </p:sp>
      <p:sp>
        <p:nvSpPr>
          <p:cNvPr id="4" name="Slide Number Placeholder 3"/>
          <p:cNvSpPr>
            <a:spLocks noGrp="1"/>
          </p:cNvSpPr>
          <p:nvPr>
            <p:ph type="sldNum" sz="quarter" idx="12"/>
          </p:nvPr>
        </p:nvSpPr>
        <p:spPr/>
        <p:txBody>
          <a:bodyPr/>
          <a:lstStyle/>
          <a:p>
            <a:fld id="{46C35ADF-A310-4501-97FB-9DBC02B483E3}" type="slidenum">
              <a:rPr lang="en-US" altLang="en-US" smtClean="0"/>
              <a:pPr/>
              <a:t>55</a:t>
            </a:fld>
            <a:endParaRPr lang="en-US" altLang="en-US"/>
          </a:p>
        </p:txBody>
      </p:sp>
    </p:spTree>
    <p:extLst>
      <p:ext uri="{BB962C8B-B14F-4D97-AF65-F5344CB8AC3E}">
        <p14:creationId xmlns:p14="http://schemas.microsoft.com/office/powerpoint/2010/main" val="203787330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normAutofit/>
          </a:bodyPr>
          <a:lstStyle/>
          <a:p>
            <a:pPr algn="ctr"/>
            <a:r>
              <a:rPr lang="en-US" altLang="en-US" sz="4000" dirty="0" smtClean="0"/>
              <a:t>Withering away of the “state”</a:t>
            </a:r>
          </a:p>
        </p:txBody>
      </p:sp>
      <p:sp>
        <p:nvSpPr>
          <p:cNvPr id="59395" name="Content Placeholder 2"/>
          <p:cNvSpPr>
            <a:spLocks noGrp="1"/>
          </p:cNvSpPr>
          <p:nvPr>
            <p:ph idx="1"/>
          </p:nvPr>
        </p:nvSpPr>
        <p:spPr/>
        <p:txBody>
          <a:bodyPr>
            <a:normAutofit/>
          </a:bodyPr>
          <a:lstStyle/>
          <a:p>
            <a:pPr eaLnBrk="1" hangingPunct="1"/>
            <a:r>
              <a:rPr lang="en-US" altLang="en-US" sz="3200" dirty="0" smtClean="0"/>
              <a:t>Hence it is necessary to overcome the division of society into classes</a:t>
            </a:r>
          </a:p>
          <a:p>
            <a:pPr eaLnBrk="1" hangingPunct="1"/>
            <a:r>
              <a:rPr lang="en-US" altLang="en-US" sz="3200" dirty="0" smtClean="0"/>
              <a:t>Then a state could be rational</a:t>
            </a:r>
          </a:p>
          <a:p>
            <a:pPr eaLnBrk="1" hangingPunct="1"/>
            <a:r>
              <a:rPr lang="en-US" altLang="en-US" sz="3200" dirty="0" smtClean="0"/>
              <a:t>But then a “state” (power </a:t>
            </a:r>
            <a:r>
              <a:rPr lang="en-US" altLang="en-US" sz="3200" i="1" dirty="0" smtClean="0"/>
              <a:t>over</a:t>
            </a:r>
            <a:r>
              <a:rPr lang="en-US" altLang="en-US" sz="3200" dirty="0" smtClean="0"/>
              <a:t> society) would no longer needed. </a:t>
            </a:r>
          </a:p>
          <a:p>
            <a:pPr eaLnBrk="1" hangingPunct="1"/>
            <a:r>
              <a:rPr lang="en-US" altLang="en-US" sz="3200" dirty="0" smtClean="0"/>
              <a:t>It is replaced by authentic democratic institutions for managing society</a:t>
            </a:r>
          </a:p>
          <a:p>
            <a:endParaRPr lang="en-US" altLang="en-US" sz="3200" dirty="0" smtClean="0"/>
          </a:p>
        </p:txBody>
      </p:sp>
      <p:sp>
        <p:nvSpPr>
          <p:cNvPr id="5939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85FCC58-54DA-4A9D-AEF8-05C1657FBA82}" type="slidenum">
              <a:rPr lang="en-US" altLang="en-US">
                <a:solidFill>
                  <a:srgbClr val="7B9899"/>
                </a:solidFill>
                <a:latin typeface="Georgia" panose="02040502050405020303" pitchFamily="18" charset="0"/>
              </a:rPr>
              <a:pPr eaLnBrk="1" hangingPunct="1"/>
              <a:t>56</a:t>
            </a:fld>
            <a:endParaRPr lang="en-US" altLang="en-US">
              <a:solidFill>
                <a:srgbClr val="7B9899"/>
              </a:solidFill>
              <a:latin typeface="Georgia" panose="02040502050405020303" pitchFamily="18"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What’s Marxist about this?</a:t>
            </a:r>
            <a:endParaRPr lang="en-US" dirty="0"/>
          </a:p>
        </p:txBody>
      </p:sp>
      <p:pic>
        <p:nvPicPr>
          <p:cNvPr id="60419" name="Content Placeholder 4" descr="Bee Movie.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741488" y="1828800"/>
            <a:ext cx="5292725" cy="3733800"/>
          </a:xfrm>
        </p:spPr>
      </p:pic>
      <p:sp>
        <p:nvSpPr>
          <p:cNvPr id="6042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FA6EF65-4712-44D7-8A02-9BC0BEC42573}" type="slidenum">
              <a:rPr lang="en-US" altLang="en-US">
                <a:solidFill>
                  <a:srgbClr val="7B9899"/>
                </a:solidFill>
                <a:latin typeface="Georgia" panose="02040502050405020303" pitchFamily="18" charset="0"/>
              </a:rPr>
              <a:pPr eaLnBrk="1" hangingPunct="1"/>
              <a:t>57</a:t>
            </a:fld>
            <a:endParaRPr lang="en-US" altLang="en-US">
              <a:solidFill>
                <a:srgbClr val="7B9899"/>
              </a:solidFill>
              <a:latin typeface="Georgia" panose="02040502050405020303" pitchFamily="18"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lstStyle/>
          <a:p>
            <a:pPr algn="ctr"/>
            <a:r>
              <a:rPr lang="en-CA" altLang="en-US" b="1" dirty="0" smtClean="0"/>
              <a:t>The Bee Movie, </a:t>
            </a:r>
            <a:r>
              <a:rPr lang="en-CA" altLang="en-US" b="1" dirty="0" smtClean="0"/>
              <a:t>reviewed by </a:t>
            </a:r>
            <a:r>
              <a:rPr lang="en-CA" altLang="en-US" b="1" dirty="0" smtClean="0"/>
              <a:t>Roger Ebert</a:t>
            </a:r>
            <a:endParaRPr lang="en-US" altLang="en-US" dirty="0" smtClean="0"/>
          </a:p>
        </p:txBody>
      </p:sp>
      <p:sp>
        <p:nvSpPr>
          <p:cNvPr id="61443" name="Content Placeholder 2"/>
          <p:cNvSpPr>
            <a:spLocks noGrp="1"/>
          </p:cNvSpPr>
          <p:nvPr>
            <p:ph idx="1"/>
          </p:nvPr>
        </p:nvSpPr>
        <p:spPr/>
        <p:txBody>
          <a:bodyPr>
            <a:noAutofit/>
          </a:bodyPr>
          <a:lstStyle/>
          <a:p>
            <a:pPr>
              <a:lnSpc>
                <a:spcPct val="90000"/>
              </a:lnSpc>
            </a:pPr>
            <a:r>
              <a:rPr lang="en-CA" altLang="en-US" sz="3200" i="1" dirty="0" smtClean="0"/>
              <a:t>From each according to his ability, to each according to his need.</a:t>
            </a:r>
            <a:r>
              <a:rPr lang="en-CA" altLang="en-US" sz="3200" dirty="0" smtClean="0"/>
              <a:t/>
            </a:r>
            <a:br>
              <a:rPr lang="en-CA" altLang="en-US" sz="3200" dirty="0" smtClean="0"/>
            </a:br>
            <a:r>
              <a:rPr lang="en-CA" altLang="en-US" sz="3200" dirty="0" smtClean="0"/>
              <a:t>-- </a:t>
            </a:r>
            <a:r>
              <a:rPr lang="en-CA" altLang="en-US" sz="3200" i="1" dirty="0" smtClean="0"/>
              <a:t>Karl Marx</a:t>
            </a:r>
            <a:r>
              <a:rPr lang="en-CA" altLang="en-US" sz="3200" dirty="0" smtClean="0"/>
              <a:t/>
            </a:r>
            <a:br>
              <a:rPr lang="en-CA" altLang="en-US" sz="3200" dirty="0" smtClean="0"/>
            </a:br>
            <a:r>
              <a:rPr lang="en-CA" altLang="en-US" sz="3200" dirty="0" smtClean="0"/>
              <a:t>“</a:t>
            </a:r>
            <a:r>
              <a:rPr lang="en-CA" altLang="en-US" sz="3200" dirty="0" smtClean="0"/>
              <a:t>Applied with strict rigor, that's how bee society works in </a:t>
            </a:r>
            <a:r>
              <a:rPr lang="en-CA" altLang="en-US" sz="3200" dirty="0" smtClean="0">
                <a:hlinkClick r:id="rId2" action="ppaction://hlinkfile"/>
              </a:rPr>
              <a:t>Jerry Seinfeld</a:t>
            </a:r>
            <a:r>
              <a:rPr lang="en-CA" altLang="en-US" sz="3200" dirty="0" smtClean="0"/>
              <a:t>'s "Bee Movie" and apparently in real life. Doesn't seem like much fun. You are born, grow a little, attend school for three days, and then go to work for the rest of your life. </a:t>
            </a:r>
          </a:p>
          <a:p>
            <a:pPr>
              <a:lnSpc>
                <a:spcPct val="90000"/>
              </a:lnSpc>
            </a:pPr>
            <a:endParaRPr lang="en-US" altLang="en-US" sz="3200" dirty="0" smtClean="0"/>
          </a:p>
        </p:txBody>
      </p:sp>
      <p:sp>
        <p:nvSpPr>
          <p:cNvPr id="6144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B5BC6FC-DC11-424C-8E0B-A835CBD83422}" type="slidenum">
              <a:rPr lang="en-US" altLang="en-US">
                <a:solidFill>
                  <a:srgbClr val="7B9899"/>
                </a:solidFill>
                <a:latin typeface="Georgia" panose="02040502050405020303" pitchFamily="18" charset="0"/>
              </a:rPr>
              <a:pPr eaLnBrk="1" hangingPunct="1"/>
              <a:t>58</a:t>
            </a:fld>
            <a:endParaRPr lang="en-US" altLang="en-US">
              <a:solidFill>
                <a:srgbClr val="7B9899"/>
              </a:solidFill>
              <a:latin typeface="Georgia" panose="02040502050405020303" pitchFamily="18"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CA" altLang="en-US" sz="3200" dirty="0"/>
              <a:t>"Are you going to work us to death?" a young bee asks during a briefing. </a:t>
            </a:r>
            <a:endParaRPr lang="en-CA" altLang="en-US" sz="3200" dirty="0" smtClean="0"/>
          </a:p>
          <a:p>
            <a:r>
              <a:rPr lang="en-CA" altLang="en-US" sz="3200" dirty="0" smtClean="0"/>
              <a:t>"</a:t>
            </a:r>
            <a:r>
              <a:rPr lang="en-CA" altLang="en-US" sz="3200" dirty="0"/>
              <a:t>We certainly hope so!" says the smiling lecturer, to appreciative chuckles all around.</a:t>
            </a:r>
            <a:endParaRPr lang="en-US" sz="3200" dirty="0"/>
          </a:p>
        </p:txBody>
      </p:sp>
      <p:sp>
        <p:nvSpPr>
          <p:cNvPr id="4" name="Slide Number Placeholder 3"/>
          <p:cNvSpPr>
            <a:spLocks noGrp="1"/>
          </p:cNvSpPr>
          <p:nvPr>
            <p:ph type="sldNum" sz="quarter" idx="12"/>
          </p:nvPr>
        </p:nvSpPr>
        <p:spPr/>
        <p:txBody>
          <a:bodyPr/>
          <a:lstStyle/>
          <a:p>
            <a:fld id="{46C35ADF-A310-4501-97FB-9DBC02B483E3}" type="slidenum">
              <a:rPr lang="en-US" altLang="en-US" smtClean="0"/>
              <a:pPr/>
              <a:t>59</a:t>
            </a:fld>
            <a:endParaRPr lang="en-US" altLang="en-US"/>
          </a:p>
        </p:txBody>
      </p:sp>
    </p:spTree>
    <p:extLst>
      <p:ext uri="{BB962C8B-B14F-4D97-AF65-F5344CB8AC3E}">
        <p14:creationId xmlns:p14="http://schemas.microsoft.com/office/powerpoint/2010/main" val="2548854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normAutofit/>
          </a:bodyPr>
          <a:lstStyle/>
          <a:p>
            <a:pPr algn="ctr" eaLnBrk="1" hangingPunct="1"/>
            <a:r>
              <a:rPr lang="en-US" altLang="en-US" sz="4000" dirty="0" smtClean="0"/>
              <a:t>Development of capitalism</a:t>
            </a:r>
          </a:p>
        </p:txBody>
      </p:sp>
      <p:sp>
        <p:nvSpPr>
          <p:cNvPr id="17411" name="Content Placeholder 2"/>
          <p:cNvSpPr>
            <a:spLocks noGrp="1"/>
          </p:cNvSpPr>
          <p:nvPr>
            <p:ph idx="1"/>
          </p:nvPr>
        </p:nvSpPr>
        <p:spPr/>
        <p:txBody>
          <a:bodyPr>
            <a:normAutofit fontScale="92500" lnSpcReduction="10000"/>
          </a:bodyPr>
          <a:lstStyle/>
          <a:p>
            <a:pPr eaLnBrk="1" hangingPunct="1"/>
            <a:r>
              <a:rPr lang="en-US" altLang="en-US" sz="3200" dirty="0" smtClean="0"/>
              <a:t>1) Mercantilism: the state plays an important role in the development of large capitalist industries (i.e., the East India company which dominated India late 18</a:t>
            </a:r>
            <a:r>
              <a:rPr lang="en-US" altLang="en-US" sz="3200" baseline="30000" dirty="0" smtClean="0"/>
              <a:t>th</a:t>
            </a:r>
            <a:r>
              <a:rPr lang="en-US" altLang="en-US" sz="3200" dirty="0" smtClean="0"/>
              <a:t> century)</a:t>
            </a:r>
          </a:p>
          <a:p>
            <a:pPr lvl="1" eaLnBrk="1" hangingPunct="1"/>
            <a:r>
              <a:rPr lang="en-US" altLang="en-US" sz="2800" dirty="0" smtClean="0"/>
              <a:t>Other limitations: guild system continues restricting competition</a:t>
            </a:r>
          </a:p>
          <a:p>
            <a:pPr eaLnBrk="1" hangingPunct="1"/>
            <a:r>
              <a:rPr lang="en-US" altLang="en-US" sz="3200" dirty="0" smtClean="0"/>
              <a:t>2) Laissez-faire capitalism</a:t>
            </a:r>
          </a:p>
          <a:p>
            <a:pPr lvl="1" eaLnBrk="1" hangingPunct="1"/>
            <a:r>
              <a:rPr lang="en-US" altLang="en-US" sz="2800" dirty="0" smtClean="0"/>
              <a:t>Adam smith argued against Mercantilism in 1776, but for the continuation of </a:t>
            </a:r>
            <a:r>
              <a:rPr lang="en-US" altLang="en-US" sz="2800" u="sng" dirty="0" smtClean="0"/>
              <a:t>the four-day work-week</a:t>
            </a:r>
          </a:p>
          <a:p>
            <a:pPr lvl="1" eaLnBrk="1" hangingPunct="1"/>
            <a:r>
              <a:rPr lang="en-US" altLang="en-US" sz="2800" dirty="0" smtClean="0"/>
              <a:t>In early 1800’s men women and children worked in factories for six days a week, up to 16 hours a day</a:t>
            </a:r>
          </a:p>
        </p:txBody>
      </p:sp>
      <p:sp>
        <p:nvSpPr>
          <p:cNvPr id="1741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A0A3CC1-4DE0-4B12-B51E-40763842CB97}" type="slidenum">
              <a:rPr lang="en-US" altLang="en-US">
                <a:solidFill>
                  <a:srgbClr val="7B9899"/>
                </a:solidFill>
                <a:latin typeface="Georgia" panose="02040502050405020303" pitchFamily="18" charset="0"/>
              </a:rPr>
              <a:pPr eaLnBrk="1" hangingPunct="1"/>
              <a:t>6</a:t>
            </a:fld>
            <a:endParaRPr lang="en-US" altLang="en-US">
              <a:solidFill>
                <a:srgbClr val="7B9899"/>
              </a:solidFill>
              <a:latin typeface="Georgia" panose="02040502050405020303" pitchFamily="18"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endParaRPr lang="en-US" altLang="en-US" dirty="0" smtClean="0">
              <a:solidFill>
                <a:srgbClr val="7B9899"/>
              </a:solidFill>
            </a:endParaRPr>
          </a:p>
        </p:txBody>
      </p:sp>
      <p:sp>
        <p:nvSpPr>
          <p:cNvPr id="62467" name="Content Placeholder 2"/>
          <p:cNvSpPr>
            <a:spLocks noGrp="1"/>
          </p:cNvSpPr>
          <p:nvPr>
            <p:ph idx="1"/>
          </p:nvPr>
        </p:nvSpPr>
        <p:spPr/>
        <p:txBody>
          <a:bodyPr/>
          <a:lstStyle/>
          <a:p>
            <a:r>
              <a:rPr lang="en-CA" altLang="en-US" sz="3200" dirty="0" smtClean="0"/>
              <a:t>“What Barry mostly discovers from human society is, gasp!, that humans rob the bees of all their honey and eat it. He and Adam, his best pal (Matthew Broderick), even visit a bee farm, which looks like forced labor of the worst sort. Their instant analysis of the human-bee economic relationship is pure Marxism, if only they knew it. </a:t>
            </a:r>
          </a:p>
          <a:p>
            <a:endParaRPr lang="en-US" altLang="en-US" dirty="0" smtClean="0"/>
          </a:p>
        </p:txBody>
      </p:sp>
      <p:sp>
        <p:nvSpPr>
          <p:cNvPr id="6246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4091128-7240-48DF-848F-7D0A6F609820}" type="slidenum">
              <a:rPr lang="en-US" altLang="en-US">
                <a:solidFill>
                  <a:srgbClr val="7B9899"/>
                </a:solidFill>
                <a:latin typeface="Georgia" panose="02040502050405020303" pitchFamily="18" charset="0"/>
              </a:rPr>
              <a:pPr eaLnBrk="1" hangingPunct="1"/>
              <a:t>60</a:t>
            </a:fld>
            <a:endParaRPr lang="en-US" altLang="en-US">
              <a:solidFill>
                <a:srgbClr val="7B9899"/>
              </a:solidFill>
              <a:latin typeface="Georgia" panose="02040502050405020303" pitchFamily="18"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endParaRPr lang="en-US" altLang="en-US" smtClean="0">
              <a:solidFill>
                <a:srgbClr val="7B9899"/>
              </a:solidFill>
            </a:endParaRPr>
          </a:p>
        </p:txBody>
      </p:sp>
      <p:sp>
        <p:nvSpPr>
          <p:cNvPr id="63491" name="Content Placeholder 2"/>
          <p:cNvSpPr>
            <a:spLocks noGrp="1"/>
          </p:cNvSpPr>
          <p:nvPr>
            <p:ph idx="1"/>
          </p:nvPr>
        </p:nvSpPr>
        <p:spPr/>
        <p:txBody>
          <a:bodyPr>
            <a:noAutofit/>
          </a:bodyPr>
          <a:lstStyle/>
          <a:p>
            <a:r>
              <a:rPr lang="en-CA" altLang="en-US" sz="3200" dirty="0" smtClean="0"/>
              <a:t>“Barry and Adam end up bringing a lawsuit against the human race for its exploitation of all bees everywhere, and this court case (with a judge voiced by Oprah Winfrey) is enlivened by the rotund, syrupy voiced Layton T. Montgomery (John Goodman), attorney for the human race, who talks like a cross between Fred Thompson and Foghorn Leghorn. If the bees win their case, Montgomery jokes, he'd have to negotiate with silkworms for the stuff that holds up his britches.”</a:t>
            </a:r>
            <a:endParaRPr lang="en-US" altLang="en-US" sz="3200" dirty="0" smtClean="0"/>
          </a:p>
        </p:txBody>
      </p:sp>
      <p:sp>
        <p:nvSpPr>
          <p:cNvPr id="6349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313A681-C99F-4263-AB84-E653D32E39F1}" type="slidenum">
              <a:rPr lang="en-US" altLang="en-US">
                <a:solidFill>
                  <a:srgbClr val="7B9899"/>
                </a:solidFill>
                <a:latin typeface="Georgia" panose="02040502050405020303" pitchFamily="18" charset="0"/>
              </a:rPr>
              <a:pPr eaLnBrk="1" hangingPunct="1"/>
              <a:t>61</a:t>
            </a:fld>
            <a:endParaRPr lang="en-US" altLang="en-US">
              <a:solidFill>
                <a:srgbClr val="7B9899"/>
              </a:solidFill>
              <a:latin typeface="Georgia" panose="02040502050405020303" pitchFamily="18"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What’s </a:t>
            </a:r>
            <a:r>
              <a:rPr lang="en-US" dirty="0" err="1" smtClean="0"/>
              <a:t>Unmarxist</a:t>
            </a:r>
            <a:r>
              <a:rPr lang="en-US" dirty="0" smtClean="0"/>
              <a:t> about The Bee Movie?</a:t>
            </a:r>
            <a:endParaRPr lang="en-US" dirty="0"/>
          </a:p>
        </p:txBody>
      </p:sp>
      <p:sp>
        <p:nvSpPr>
          <p:cNvPr id="64515" name="Content Placeholder 2"/>
          <p:cNvSpPr>
            <a:spLocks noGrp="1"/>
          </p:cNvSpPr>
          <p:nvPr>
            <p:ph idx="1"/>
          </p:nvPr>
        </p:nvSpPr>
        <p:spPr/>
        <p:txBody>
          <a:bodyPr/>
          <a:lstStyle/>
          <a:p>
            <a:r>
              <a:rPr lang="en-US" altLang="en-US" sz="3200" dirty="0" smtClean="0"/>
              <a:t>What is the solution to the problem of exploitation?</a:t>
            </a:r>
          </a:p>
          <a:p>
            <a:r>
              <a:rPr lang="en-US" altLang="en-US" sz="3200" dirty="0" smtClean="0"/>
              <a:t>A court case: suing the exploiters</a:t>
            </a:r>
          </a:p>
          <a:p>
            <a:r>
              <a:rPr lang="en-US" altLang="en-US" sz="3200" dirty="0" smtClean="0"/>
              <a:t>But the legal system is a branch of the State</a:t>
            </a:r>
          </a:p>
          <a:p>
            <a:r>
              <a:rPr lang="en-US" altLang="en-US" sz="3200" dirty="0" smtClean="0"/>
              <a:t>And the State is a branch of the system of exploitation</a:t>
            </a:r>
          </a:p>
          <a:p>
            <a:r>
              <a:rPr lang="en-US" altLang="en-US" sz="3200" dirty="0" smtClean="0"/>
              <a:t>What is the alternative?</a:t>
            </a:r>
          </a:p>
          <a:p>
            <a:endParaRPr lang="en-US" altLang="en-US" dirty="0" smtClean="0"/>
          </a:p>
        </p:txBody>
      </p:sp>
      <p:sp>
        <p:nvSpPr>
          <p:cNvPr id="6451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112CDBE-5E81-411E-8B0B-F9E6E1BC6B86}" type="slidenum">
              <a:rPr lang="en-US" altLang="en-US">
                <a:solidFill>
                  <a:srgbClr val="7B9899"/>
                </a:solidFill>
                <a:latin typeface="Georgia" panose="02040502050405020303" pitchFamily="18" charset="0"/>
              </a:rPr>
              <a:pPr eaLnBrk="1" hangingPunct="1"/>
              <a:t>62</a:t>
            </a:fld>
            <a:endParaRPr lang="en-US" altLang="en-US">
              <a:solidFill>
                <a:srgbClr val="7B9899"/>
              </a:solidFill>
              <a:latin typeface="Georgia" panose="02040502050405020303" pitchFamily="18"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Ruler and ruled</a:t>
            </a:r>
            <a:endParaRPr lang="en-US" dirty="0"/>
          </a:p>
        </p:txBody>
      </p:sp>
      <p:pic>
        <p:nvPicPr>
          <p:cNvPr id="65540" name="Content Placeholder 6" descr="Antz 2.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447800" y="1743075"/>
            <a:ext cx="5730875" cy="3819525"/>
          </a:xfrm>
        </p:spPr>
      </p:pic>
      <p:sp>
        <p:nvSpPr>
          <p:cNvPr id="65539"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FCCA718-6B35-4CB9-BA0C-02F3F0357BAB}" type="slidenum">
              <a:rPr lang="en-US" altLang="en-US">
                <a:solidFill>
                  <a:srgbClr val="7B9899"/>
                </a:solidFill>
                <a:latin typeface="Georgia" panose="02040502050405020303" pitchFamily="18" charset="0"/>
              </a:rPr>
              <a:pPr eaLnBrk="1" hangingPunct="1"/>
              <a:t>63</a:t>
            </a:fld>
            <a:endParaRPr lang="en-US" altLang="en-US">
              <a:solidFill>
                <a:srgbClr val="7B9899"/>
              </a:solidFill>
              <a:latin typeface="Georgia" panose="02040502050405020303" pitchFamily="18"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p:txBody>
          <a:bodyPr>
            <a:normAutofit/>
          </a:bodyPr>
          <a:lstStyle/>
          <a:p>
            <a:pPr algn="ctr"/>
            <a:r>
              <a:rPr lang="en-US" altLang="en-US" sz="4000" dirty="0" smtClean="0"/>
              <a:t>Roger Ebert on “</a:t>
            </a:r>
            <a:r>
              <a:rPr lang="en-US" altLang="en-US" sz="4000" dirty="0" err="1" smtClean="0"/>
              <a:t>Antz</a:t>
            </a:r>
            <a:r>
              <a:rPr lang="en-US" altLang="en-US" sz="4000" dirty="0" smtClean="0"/>
              <a:t>”</a:t>
            </a:r>
          </a:p>
        </p:txBody>
      </p:sp>
      <p:sp>
        <p:nvSpPr>
          <p:cNvPr id="66563" name="Content Placeholder 2"/>
          <p:cNvSpPr>
            <a:spLocks noGrp="1"/>
          </p:cNvSpPr>
          <p:nvPr>
            <p:ph idx="1"/>
          </p:nvPr>
        </p:nvSpPr>
        <p:spPr/>
        <p:txBody>
          <a:bodyPr>
            <a:noAutofit/>
          </a:bodyPr>
          <a:lstStyle/>
          <a:p>
            <a:r>
              <a:rPr lang="en-CA" altLang="en-US" sz="2800" dirty="0" smtClean="0"/>
              <a:t>“The story mixes adventure with political parable. As it begins, every ant in the colony goes dutifully about its age-old assignment, never thinking to question why some are workers, some are warriors, and only one can be the queen. Then the little ant named Z (voice by Woody Allen) develops that attribute that an ant colony has no room for, a mind of his own. “I'm supposed to do everything for the colony?” he asks on a psychiatrist's couch. “And what about </a:t>
            </a:r>
            <a:r>
              <a:rPr lang="en-CA" altLang="en-US" sz="2800" u="sng" dirty="0" smtClean="0"/>
              <a:t>my</a:t>
            </a:r>
            <a:r>
              <a:rPr lang="en-CA" altLang="en-US" sz="2800" dirty="0" smtClean="0"/>
              <a:t> needs?‘’</a:t>
            </a:r>
            <a:endParaRPr lang="en-US" altLang="en-US" sz="2800" dirty="0" smtClean="0"/>
          </a:p>
        </p:txBody>
      </p:sp>
      <p:sp>
        <p:nvSpPr>
          <p:cNvPr id="6656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7750502-6776-4AFB-834C-BBFA1287C447}" type="slidenum">
              <a:rPr lang="en-US" altLang="en-US">
                <a:solidFill>
                  <a:srgbClr val="7B9899"/>
                </a:solidFill>
                <a:latin typeface="Georgia" panose="02040502050405020303" pitchFamily="18" charset="0"/>
              </a:rPr>
              <a:pPr eaLnBrk="1" hangingPunct="1"/>
              <a:t>64</a:t>
            </a:fld>
            <a:endParaRPr lang="en-US" altLang="en-US">
              <a:solidFill>
                <a:srgbClr val="7B9899"/>
              </a:solidFill>
              <a:latin typeface="Georgia" panose="02040502050405020303" pitchFamily="18"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sz="4000" dirty="0" smtClean="0"/>
              <a:t>Alienation</a:t>
            </a:r>
            <a:endParaRPr lang="en-US" sz="4000" dirty="0"/>
          </a:p>
        </p:txBody>
      </p:sp>
      <p:sp>
        <p:nvSpPr>
          <p:cNvPr id="67587" name="Content Placeholder 2"/>
          <p:cNvSpPr>
            <a:spLocks noGrp="1"/>
          </p:cNvSpPr>
          <p:nvPr>
            <p:ph idx="1"/>
          </p:nvPr>
        </p:nvSpPr>
        <p:spPr/>
        <p:txBody>
          <a:bodyPr>
            <a:noAutofit/>
          </a:bodyPr>
          <a:lstStyle/>
          <a:p>
            <a:r>
              <a:rPr lang="en-CA" altLang="en-US" sz="2800" dirty="0" smtClean="0"/>
              <a:t>“I feel...isolated. Different. I've got abandonment issues. My father flew away when I was just a larva. My mother didn't have much time for me...when you have five million siblings, it's difficult to get attention. (pause) I feel physically inadequate -- I've never been able to lift more than ten times my own weight. Sometimes I think I'm just not cut out to be a worker. But I don't have any other options. I was assigned to trade school when I was just a </a:t>
            </a:r>
            <a:r>
              <a:rPr lang="en-CA" altLang="en-US" sz="2800" u="sng" dirty="0" smtClean="0"/>
              <a:t>grub</a:t>
            </a:r>
            <a:r>
              <a:rPr lang="en-CA" altLang="en-US" sz="2800" dirty="0" smtClean="0"/>
              <a:t>. The whole system just...makes me feel...</a:t>
            </a:r>
            <a:r>
              <a:rPr lang="en-CA" altLang="en-US" sz="2800" u="sng" dirty="0" smtClean="0"/>
              <a:t>insignificant</a:t>
            </a:r>
            <a:r>
              <a:rPr lang="en-CA" altLang="en-US" sz="2800" dirty="0" smtClean="0"/>
              <a:t>.”</a:t>
            </a:r>
            <a:endParaRPr lang="en-US" altLang="en-US" sz="2800" dirty="0" smtClean="0"/>
          </a:p>
        </p:txBody>
      </p:sp>
      <p:sp>
        <p:nvSpPr>
          <p:cNvPr id="6758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C1B8B08-394E-4005-8E6D-672238727EEC}" type="slidenum">
              <a:rPr lang="en-US" altLang="en-US">
                <a:solidFill>
                  <a:srgbClr val="7B9899"/>
                </a:solidFill>
                <a:latin typeface="Georgia" panose="02040502050405020303" pitchFamily="18" charset="0"/>
              </a:rPr>
              <a:pPr eaLnBrk="1" hangingPunct="1"/>
              <a:t>65</a:t>
            </a:fld>
            <a:endParaRPr lang="en-US" altLang="en-US">
              <a:solidFill>
                <a:srgbClr val="7B9899"/>
              </a:solidFill>
              <a:latin typeface="Georgia" panose="02040502050405020303" pitchFamily="18"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Base and Superstructure</a:t>
            </a:r>
            <a:endParaRPr lang="en-US" dirty="0"/>
          </a:p>
        </p:txBody>
      </p:sp>
      <p:sp>
        <p:nvSpPr>
          <p:cNvPr id="68611" name="Content Placeholder 2"/>
          <p:cNvSpPr>
            <a:spLocks noGrp="1"/>
          </p:cNvSpPr>
          <p:nvPr>
            <p:ph idx="1"/>
          </p:nvPr>
        </p:nvSpPr>
        <p:spPr/>
        <p:txBody>
          <a:bodyPr>
            <a:normAutofit/>
          </a:bodyPr>
          <a:lstStyle/>
          <a:p>
            <a:r>
              <a:rPr lang="en-CA" altLang="en-US" sz="3200" dirty="0" err="1" smtClean="0"/>
              <a:t>Bala</a:t>
            </a:r>
            <a:r>
              <a:rPr lang="en-CA" altLang="en-US" sz="3200" dirty="0" smtClean="0"/>
              <a:t>: How dare you speak to me like that? I'm the Princess! </a:t>
            </a:r>
          </a:p>
          <a:p>
            <a:r>
              <a:rPr lang="en-CA" altLang="en-US" sz="3200" dirty="0" smtClean="0"/>
              <a:t>Z squares up with her. </a:t>
            </a:r>
          </a:p>
          <a:p>
            <a:r>
              <a:rPr lang="en-CA" altLang="en-US" sz="3200" dirty="0" smtClean="0"/>
              <a:t>Z: Theoretically, yes. But is the monarchical hierarchy applicable without the underlying social structure to support it?</a:t>
            </a:r>
          </a:p>
          <a:p>
            <a:r>
              <a:rPr lang="en-CA" altLang="en-US" sz="3200" dirty="0" smtClean="0"/>
              <a:t>=criticism of “rational state” as the superstructure of the underlying socio-economic structure</a:t>
            </a:r>
            <a:endParaRPr lang="en-US" altLang="en-US" sz="3200" dirty="0" smtClean="0"/>
          </a:p>
        </p:txBody>
      </p:sp>
      <p:sp>
        <p:nvSpPr>
          <p:cNvPr id="6861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9F3E5B2-4C9B-4109-B484-303FFAB71985}" type="slidenum">
              <a:rPr lang="en-US" altLang="en-US">
                <a:solidFill>
                  <a:srgbClr val="7B9899"/>
                </a:solidFill>
                <a:latin typeface="Georgia" panose="02040502050405020303" pitchFamily="18" charset="0"/>
              </a:rPr>
              <a:pPr eaLnBrk="1" hangingPunct="1"/>
              <a:t>66</a:t>
            </a:fld>
            <a:endParaRPr lang="en-US" altLang="en-US">
              <a:solidFill>
                <a:srgbClr val="7B9899"/>
              </a:solidFill>
              <a:latin typeface="Georgia" panose="02040502050405020303" pitchFamily="18"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sz="4000" dirty="0" smtClean="0"/>
              <a:t>Famous Communists of the future</a:t>
            </a:r>
            <a:endParaRPr lang="en-US" sz="4000" dirty="0"/>
          </a:p>
        </p:txBody>
      </p:sp>
      <p:pic>
        <p:nvPicPr>
          <p:cNvPr id="69635" name="Content Placeholder 4" descr="Star Trek 2.jpg"/>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20638" y="1825625"/>
            <a:ext cx="3302723" cy="4351338"/>
          </a:xfrm>
        </p:spPr>
      </p:pic>
      <p:sp>
        <p:nvSpPr>
          <p:cNvPr id="6963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73F4F33-73F2-4073-80A5-74820A209E3A}" type="slidenum">
              <a:rPr lang="en-US" altLang="en-US">
                <a:solidFill>
                  <a:srgbClr val="7B9899"/>
                </a:solidFill>
                <a:latin typeface="Georgia" panose="02040502050405020303" pitchFamily="18" charset="0"/>
              </a:rPr>
              <a:pPr eaLnBrk="1" hangingPunct="1"/>
              <a:t>67</a:t>
            </a:fld>
            <a:endParaRPr lang="en-US" altLang="en-US">
              <a:solidFill>
                <a:srgbClr val="7B9899"/>
              </a:solidFill>
              <a:latin typeface="Georgia" panose="02040502050405020303" pitchFamily="18"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nvPr>
        </p:nvSpPr>
        <p:spPr/>
        <p:txBody>
          <a:bodyPr>
            <a:normAutofit/>
          </a:bodyPr>
          <a:lstStyle/>
          <a:p>
            <a:r>
              <a:rPr lang="en-CA" altLang="en-US" sz="4000" b="1" dirty="0" smtClean="0"/>
              <a:t>Star Trek IV: The Voyage Home</a:t>
            </a:r>
            <a:endParaRPr lang="en-US" altLang="en-US" sz="4000" dirty="0" smtClean="0"/>
          </a:p>
        </p:txBody>
      </p:sp>
      <p:sp>
        <p:nvSpPr>
          <p:cNvPr id="70659" name="Content Placeholder 2"/>
          <p:cNvSpPr>
            <a:spLocks noGrp="1"/>
          </p:cNvSpPr>
          <p:nvPr>
            <p:ph idx="1"/>
          </p:nvPr>
        </p:nvSpPr>
        <p:spPr/>
        <p:txBody>
          <a:bodyPr/>
          <a:lstStyle/>
          <a:p>
            <a:r>
              <a:rPr lang="en-CA" altLang="en-US" sz="3200" dirty="0" smtClean="0"/>
              <a:t>DR. GILLIAN TAYLOR: Don’t tell me…they don’t use money in the 23rd Century.</a:t>
            </a:r>
          </a:p>
          <a:p>
            <a:r>
              <a:rPr lang="en-CA" altLang="en-US" sz="3200" dirty="0" smtClean="0"/>
              <a:t>KIRK: Well, we don’t! </a:t>
            </a:r>
          </a:p>
          <a:p>
            <a:endParaRPr lang="en-US" altLang="en-US" dirty="0" smtClean="0"/>
          </a:p>
        </p:txBody>
      </p:sp>
      <p:sp>
        <p:nvSpPr>
          <p:cNvPr id="706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291D655-402C-4276-9D76-A68E4B32ABC6}" type="slidenum">
              <a:rPr lang="en-US" altLang="en-US">
                <a:solidFill>
                  <a:srgbClr val="7B9899"/>
                </a:solidFill>
                <a:latin typeface="Georgia" panose="02040502050405020303" pitchFamily="18" charset="0"/>
              </a:rPr>
              <a:pPr eaLnBrk="1" hangingPunct="1"/>
              <a:t>68</a:t>
            </a:fld>
            <a:endParaRPr lang="en-US" altLang="en-US">
              <a:solidFill>
                <a:srgbClr val="7B9899"/>
              </a:solidFill>
              <a:latin typeface="Georgia" panose="02040502050405020303"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eaLnBrk="1" fontAlgn="auto" hangingPunct="1">
              <a:spcAft>
                <a:spcPts val="0"/>
              </a:spcAft>
              <a:defRPr/>
            </a:pPr>
            <a:r>
              <a:rPr lang="en-US" sz="4000" dirty="0" smtClean="0"/>
              <a:t>First triumph of communism: </a:t>
            </a:r>
            <a:br>
              <a:rPr lang="en-US" sz="4000" dirty="0" smtClean="0"/>
            </a:br>
            <a:r>
              <a:rPr lang="en-US" sz="4000" dirty="0" smtClean="0"/>
              <a:t>The Ten Hours Bill </a:t>
            </a:r>
            <a:endParaRPr lang="en-US" sz="4000" dirty="0"/>
          </a:p>
        </p:txBody>
      </p:sp>
      <p:sp>
        <p:nvSpPr>
          <p:cNvPr id="18435" name="Content Placeholder 2"/>
          <p:cNvSpPr>
            <a:spLocks noGrp="1"/>
          </p:cNvSpPr>
          <p:nvPr>
            <p:ph idx="1"/>
          </p:nvPr>
        </p:nvSpPr>
        <p:spPr/>
        <p:txBody>
          <a:bodyPr>
            <a:noAutofit/>
          </a:bodyPr>
          <a:lstStyle/>
          <a:p>
            <a:pPr eaLnBrk="1" hangingPunct="1"/>
            <a:r>
              <a:rPr lang="en-US" altLang="en-US" sz="3200" dirty="0" smtClean="0"/>
              <a:t>Bill of 1847: part of “Factory Acts”</a:t>
            </a:r>
          </a:p>
          <a:p>
            <a:pPr eaLnBrk="1" hangingPunct="1"/>
            <a:r>
              <a:rPr lang="en-US" altLang="en-US" sz="3200" dirty="0" smtClean="0"/>
              <a:t>Marx: “it was the first time that in broad daylight the political economy of the middle class succumbed to the political economy of the working class.” </a:t>
            </a:r>
          </a:p>
          <a:p>
            <a:pPr eaLnBrk="1" hangingPunct="1"/>
            <a:r>
              <a:rPr lang="en-US" altLang="en-US" sz="3200" dirty="0" smtClean="0"/>
              <a:t>= Laws passed to limit the working day for children and women to 10 hours!</a:t>
            </a:r>
          </a:p>
          <a:p>
            <a:pPr eaLnBrk="1" hangingPunct="1"/>
            <a:r>
              <a:rPr lang="en-US" altLang="en-US" sz="3200" dirty="0" smtClean="0"/>
              <a:t>The state imposes limits on the market for the well-being of society</a:t>
            </a:r>
          </a:p>
          <a:p>
            <a:pPr eaLnBrk="1" hangingPunct="1"/>
            <a:r>
              <a:rPr lang="en-US" altLang="en-US" sz="3200" dirty="0" smtClean="0"/>
              <a:t>= communism emerging </a:t>
            </a:r>
            <a:r>
              <a:rPr lang="en-US" altLang="en-US" sz="3200" i="1" dirty="0" smtClean="0"/>
              <a:t>within</a:t>
            </a:r>
            <a:r>
              <a:rPr lang="en-US" altLang="en-US" sz="3200" dirty="0" smtClean="0"/>
              <a:t> capitalism</a:t>
            </a:r>
          </a:p>
        </p:txBody>
      </p:sp>
      <p:sp>
        <p:nvSpPr>
          <p:cNvPr id="1843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E858DA0-7EB2-46E0-ACCE-5D3B41240AC9}" type="slidenum">
              <a:rPr lang="en-US" altLang="en-US">
                <a:solidFill>
                  <a:srgbClr val="7B9899"/>
                </a:solidFill>
                <a:latin typeface="Georgia" panose="02040502050405020303" pitchFamily="18" charset="0"/>
              </a:rPr>
              <a:pPr eaLnBrk="1" hangingPunct="1"/>
              <a:t>7</a:t>
            </a:fld>
            <a:endParaRPr lang="en-US" altLang="en-US">
              <a:solidFill>
                <a:srgbClr val="7B9899"/>
              </a:solidFill>
              <a:latin typeface="Georgia" panose="02040502050405020303"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rmAutofit/>
          </a:bodyPr>
          <a:lstStyle/>
          <a:p>
            <a:pPr algn="ctr" eaLnBrk="1" hangingPunct="1"/>
            <a:r>
              <a:rPr lang="en-US" altLang="en-US" sz="4000" dirty="0" smtClean="0"/>
              <a:t>Internal critique of capitalism</a:t>
            </a:r>
          </a:p>
        </p:txBody>
      </p:sp>
      <p:sp>
        <p:nvSpPr>
          <p:cNvPr id="19459" name="Content Placeholder 2"/>
          <p:cNvSpPr>
            <a:spLocks noGrp="1"/>
          </p:cNvSpPr>
          <p:nvPr>
            <p:ph idx="1"/>
          </p:nvPr>
        </p:nvSpPr>
        <p:spPr/>
        <p:txBody>
          <a:bodyPr>
            <a:normAutofit/>
          </a:bodyPr>
          <a:lstStyle/>
          <a:p>
            <a:pPr eaLnBrk="1" hangingPunct="1"/>
            <a:r>
              <a:rPr lang="en-US" altLang="en-US" sz="3200" dirty="0" smtClean="0"/>
              <a:t>Laissez-faire (pure) capitalism tends to self-destruct</a:t>
            </a:r>
          </a:p>
          <a:p>
            <a:pPr eaLnBrk="1" hangingPunct="1"/>
            <a:r>
              <a:rPr lang="en-US" altLang="en-US" sz="3200" dirty="0" smtClean="0"/>
              <a:t>It destroys the basis of its existence: the worker</a:t>
            </a:r>
          </a:p>
          <a:p>
            <a:pPr lvl="1" eaLnBrk="1" hangingPunct="1"/>
            <a:r>
              <a:rPr lang="en-US" altLang="en-US" sz="2800" dirty="0" smtClean="0"/>
              <a:t>Kills the goose that lays the golden eggs</a:t>
            </a:r>
          </a:p>
          <a:p>
            <a:pPr eaLnBrk="1" hangingPunct="1"/>
            <a:r>
              <a:rPr lang="en-US" altLang="en-US" sz="3200" dirty="0" smtClean="0"/>
              <a:t>Hence for capitalism to develop it must be limited, giving rise to its opposite: communism</a:t>
            </a:r>
          </a:p>
        </p:txBody>
      </p:sp>
      <p:sp>
        <p:nvSpPr>
          <p:cNvPr id="1946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8B91E70-175C-4E2A-9C7A-11AF374BE7BC}" type="slidenum">
              <a:rPr lang="en-US" altLang="en-US">
                <a:solidFill>
                  <a:srgbClr val="7B9899"/>
                </a:solidFill>
                <a:latin typeface="Georgia" panose="02040502050405020303" pitchFamily="18" charset="0"/>
              </a:rPr>
              <a:pPr eaLnBrk="1" hangingPunct="1"/>
              <a:t>8</a:t>
            </a:fld>
            <a:endParaRPr lang="en-US" altLang="en-US">
              <a:solidFill>
                <a:srgbClr val="7B9899"/>
              </a:solidFill>
              <a:latin typeface="Georgia" panose="02040502050405020303"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normAutofit/>
          </a:bodyPr>
          <a:lstStyle/>
          <a:p>
            <a:pPr algn="ctr" eaLnBrk="1" hangingPunct="1"/>
            <a:r>
              <a:rPr lang="en-US" altLang="en-US" sz="4000" dirty="0" smtClean="0"/>
              <a:t>Moral critique of capitalism</a:t>
            </a:r>
          </a:p>
        </p:txBody>
      </p:sp>
      <p:sp>
        <p:nvSpPr>
          <p:cNvPr id="20483" name="Content Placeholder 2"/>
          <p:cNvSpPr>
            <a:spLocks noGrp="1"/>
          </p:cNvSpPr>
          <p:nvPr>
            <p:ph idx="1"/>
          </p:nvPr>
        </p:nvSpPr>
        <p:spPr/>
        <p:txBody>
          <a:bodyPr/>
          <a:lstStyle/>
          <a:p>
            <a:pPr eaLnBrk="1" hangingPunct="1">
              <a:lnSpc>
                <a:spcPct val="80000"/>
              </a:lnSpc>
            </a:pPr>
            <a:r>
              <a:rPr lang="en-US" altLang="en-US" sz="2500" dirty="0" smtClean="0"/>
              <a:t>Recall Marx on “bourgeois right”: </a:t>
            </a:r>
          </a:p>
          <a:p>
            <a:pPr eaLnBrk="1" hangingPunct="1">
              <a:lnSpc>
                <a:spcPct val="80000"/>
              </a:lnSpc>
            </a:pPr>
            <a:r>
              <a:rPr lang="en-US" altLang="en-US" sz="2500" dirty="0" smtClean="0"/>
              <a:t>“In a higher phase of communist society, after the enslaving subordination of the individual to the division of </a:t>
            </a:r>
            <a:r>
              <a:rPr lang="en-US" altLang="en-US" sz="2500" dirty="0" err="1" smtClean="0"/>
              <a:t>labour</a:t>
            </a:r>
            <a:r>
              <a:rPr lang="en-US" altLang="en-US" sz="2500" dirty="0" smtClean="0"/>
              <a:t>, and thereby also the antithesis between mental and physical </a:t>
            </a:r>
            <a:r>
              <a:rPr lang="en-US" altLang="en-US" sz="2500" dirty="0" err="1" smtClean="0"/>
              <a:t>labour</a:t>
            </a:r>
            <a:r>
              <a:rPr lang="en-US" altLang="en-US" sz="2500" dirty="0" smtClean="0"/>
              <a:t>, has vanished; after </a:t>
            </a:r>
            <a:r>
              <a:rPr lang="en-US" altLang="en-US" sz="2500" dirty="0" err="1" smtClean="0"/>
              <a:t>labour</a:t>
            </a:r>
            <a:r>
              <a:rPr lang="en-US" altLang="en-US" sz="2500" dirty="0" smtClean="0"/>
              <a:t> has become not only a means of life but life’s prime want; after the productive forces have also increased with the all-round development of the individual, and all the springs of common wealth flow more abundantly—only then can </a:t>
            </a:r>
            <a:r>
              <a:rPr lang="en-US" altLang="en-US" sz="2500" u="sng" dirty="0" smtClean="0"/>
              <a:t>the narrow horizon of bourgeois right </a:t>
            </a:r>
            <a:r>
              <a:rPr lang="en-US" altLang="en-US" sz="2500" dirty="0" smtClean="0"/>
              <a:t>be crossed in its entirety and society inscribe on its banners: From each according to his abilities, to each according to his needs!” </a:t>
            </a:r>
            <a:endParaRPr lang="en-US" altLang="en-US" sz="2500" b="1" dirty="0" smtClean="0"/>
          </a:p>
          <a:p>
            <a:pPr eaLnBrk="1" hangingPunct="1">
              <a:lnSpc>
                <a:spcPct val="80000"/>
              </a:lnSpc>
              <a:buFont typeface="Wingdings 2" panose="05020102010507070707" pitchFamily="18" charset="2"/>
              <a:buNone/>
            </a:pPr>
            <a:endParaRPr lang="en-US" altLang="en-US" sz="2500" dirty="0" smtClean="0"/>
          </a:p>
        </p:txBody>
      </p:sp>
      <p:sp>
        <p:nvSpPr>
          <p:cNvPr id="2048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2C65064-1B61-40F8-AA83-2F484E1C1BBB}" type="slidenum">
              <a:rPr lang="en-US" altLang="en-US">
                <a:solidFill>
                  <a:srgbClr val="7B9899"/>
                </a:solidFill>
                <a:latin typeface="Georgia" panose="02040502050405020303" pitchFamily="18" charset="0"/>
              </a:rPr>
              <a:pPr eaLnBrk="1" hangingPunct="1"/>
              <a:t>9</a:t>
            </a:fld>
            <a:endParaRPr lang="en-US" altLang="en-US">
              <a:solidFill>
                <a:srgbClr val="7B9899"/>
              </a:solidFill>
              <a:latin typeface="Georgia" panose="02040502050405020303"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730</TotalTime>
  <Words>4618</Words>
  <Application>Microsoft Office PowerPoint</Application>
  <PresentationFormat>On-screen Show (4:3)</PresentationFormat>
  <Paragraphs>345</Paragraphs>
  <Slides>68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68</vt:i4>
      </vt:variant>
    </vt:vector>
  </HeadingPairs>
  <TitlesOfParts>
    <vt:vector size="75" baseType="lpstr">
      <vt:lpstr>Arial</vt:lpstr>
      <vt:lpstr>Calibri</vt:lpstr>
      <vt:lpstr>Calibri Light</vt:lpstr>
      <vt:lpstr>Georgia</vt:lpstr>
      <vt:lpstr>Wingdings</vt:lpstr>
      <vt:lpstr>Wingdings 2</vt:lpstr>
      <vt:lpstr>Office Theme</vt:lpstr>
      <vt:lpstr>Marx on Communism</vt:lpstr>
      <vt:lpstr>Paradox of alienation</vt:lpstr>
      <vt:lpstr>Productive forces and Relations of Production</vt:lpstr>
      <vt:lpstr>Revolution</vt:lpstr>
      <vt:lpstr>Nature of capitalism</vt:lpstr>
      <vt:lpstr>Development of capitalism</vt:lpstr>
      <vt:lpstr>First triumph of communism:  The Ten Hours Bill </vt:lpstr>
      <vt:lpstr>Internal critique of capitalism</vt:lpstr>
      <vt:lpstr>Moral critique of capitalism</vt:lpstr>
      <vt:lpstr>Bourgeois right</vt:lpstr>
      <vt:lpstr>Value of goods produced/value of labor power </vt:lpstr>
      <vt:lpstr>Realizing bourgeois right</vt:lpstr>
      <vt:lpstr>Demands of the Communist Manifesto (1848)</vt:lpstr>
      <vt:lpstr>Nihilistic Communism</vt:lpstr>
      <vt:lpstr>Community of women/families</vt:lpstr>
      <vt:lpstr>First destroy, then build</vt:lpstr>
      <vt:lpstr>Dialectical Communism</vt:lpstr>
      <vt:lpstr>Co-ops</vt:lpstr>
      <vt:lpstr>The Employee Ownership Act of 1999 (H.R. 1462)</vt:lpstr>
      <vt:lpstr>PowerPoint Presentation</vt:lpstr>
      <vt:lpstr>EOCC</vt:lpstr>
      <vt:lpstr>Other signs of communism?</vt:lpstr>
      <vt:lpstr>Current news</vt:lpstr>
      <vt:lpstr>New Directions?</vt:lpstr>
      <vt:lpstr>Birth of a new order</vt:lpstr>
      <vt:lpstr>Religion: Opium of the people?</vt:lpstr>
      <vt:lpstr>The religion of capitalism</vt:lpstr>
      <vt:lpstr>Positive abolition of religion</vt:lpstr>
      <vt:lpstr>Alienation of spirituality</vt:lpstr>
      <vt:lpstr>Overcoming the alienation</vt:lpstr>
      <vt:lpstr>New Religions restore the alienation</vt:lpstr>
      <vt:lpstr>Liberation Theology</vt:lpstr>
      <vt:lpstr>Was Marx a Materialist? </vt:lpstr>
      <vt:lpstr>2) Historical materialism</vt:lpstr>
      <vt:lpstr>Marx’s criticism of Hegel?</vt:lpstr>
      <vt:lpstr>Social being and consciousness</vt:lpstr>
      <vt:lpstr>Species Consciousness</vt:lpstr>
      <vt:lpstr>Nature of labor</vt:lpstr>
      <vt:lpstr>PowerPoint Presentation</vt:lpstr>
      <vt:lpstr>Basis of Marx’s theory of labor</vt:lpstr>
      <vt:lpstr>Accomplishing Human Purposes</vt:lpstr>
      <vt:lpstr>Achievement of Hegel</vt:lpstr>
      <vt:lpstr>PowerPoint Presentation</vt:lpstr>
      <vt:lpstr>Critique of Hegel?</vt:lpstr>
      <vt:lpstr>Alienation and overcoming alienation</vt:lpstr>
      <vt:lpstr>Analysis</vt:lpstr>
      <vt:lpstr>So what is the problem? </vt:lpstr>
      <vt:lpstr>Freedom of the Press</vt:lpstr>
      <vt:lpstr>The spirit of the state</vt:lpstr>
      <vt:lpstr>Marx’s argument against press censorship</vt:lpstr>
      <vt:lpstr>PowerPoint Presentation</vt:lpstr>
      <vt:lpstr>Article on theft of wood</vt:lpstr>
      <vt:lpstr>What the “rational state” did to Marx</vt:lpstr>
      <vt:lpstr>Marx’s conclusions</vt:lpstr>
      <vt:lpstr>Illusion of appealing to the State</vt:lpstr>
      <vt:lpstr>Withering away of the “state”</vt:lpstr>
      <vt:lpstr>What’s Marxist about this?</vt:lpstr>
      <vt:lpstr>The Bee Movie, reviewed by Roger Ebert</vt:lpstr>
      <vt:lpstr>PowerPoint Presentation</vt:lpstr>
      <vt:lpstr>PowerPoint Presentation</vt:lpstr>
      <vt:lpstr>PowerPoint Presentation</vt:lpstr>
      <vt:lpstr>What’s Unmarxist about The Bee Movie?</vt:lpstr>
      <vt:lpstr>Ruler and ruled</vt:lpstr>
      <vt:lpstr>Roger Ebert on “Antz”</vt:lpstr>
      <vt:lpstr>Alienation</vt:lpstr>
      <vt:lpstr>Base and Superstructure</vt:lpstr>
      <vt:lpstr>Famous Communists of the future</vt:lpstr>
      <vt:lpstr>Star Trek IV: The Voyage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 Marx Conclusion</dc:title>
  <dc:creator>Jim</dc:creator>
  <cp:lastModifiedBy>Lawler, James</cp:lastModifiedBy>
  <cp:revision>51</cp:revision>
  <dcterms:created xsi:type="dcterms:W3CDTF">2007-10-31T21:36:10Z</dcterms:created>
  <dcterms:modified xsi:type="dcterms:W3CDTF">2017-04-13T14:21:34Z</dcterms:modified>
</cp:coreProperties>
</file>