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notesMasterIdLst>
    <p:notesMasterId r:id="rId36"/>
  </p:notesMasterIdLst>
  <p:sldIdLst>
    <p:sldId id="256" r:id="rId2"/>
    <p:sldId id="258" r:id="rId3"/>
    <p:sldId id="288" r:id="rId4"/>
    <p:sldId id="289" r:id="rId5"/>
    <p:sldId id="257" r:id="rId6"/>
    <p:sldId id="259" r:id="rId7"/>
    <p:sldId id="260" r:id="rId8"/>
    <p:sldId id="261" r:id="rId9"/>
    <p:sldId id="262" r:id="rId10"/>
    <p:sldId id="263" r:id="rId11"/>
    <p:sldId id="264" r:id="rId12"/>
    <p:sldId id="265" r:id="rId13"/>
    <p:sldId id="269" r:id="rId14"/>
    <p:sldId id="292" r:id="rId15"/>
    <p:sldId id="270" r:id="rId16"/>
    <p:sldId id="274" r:id="rId17"/>
    <p:sldId id="275" r:id="rId18"/>
    <p:sldId id="272" r:id="rId19"/>
    <p:sldId id="271" r:id="rId20"/>
    <p:sldId id="276" r:id="rId21"/>
    <p:sldId id="283" r:id="rId22"/>
    <p:sldId id="277" r:id="rId23"/>
    <p:sldId id="278" r:id="rId24"/>
    <p:sldId id="279" r:id="rId25"/>
    <p:sldId id="280" r:id="rId26"/>
    <p:sldId id="281" r:id="rId27"/>
    <p:sldId id="282" r:id="rId28"/>
    <p:sldId id="284" r:id="rId29"/>
    <p:sldId id="290" r:id="rId30"/>
    <p:sldId id="285" r:id="rId31"/>
    <p:sldId id="286" r:id="rId32"/>
    <p:sldId id="266" r:id="rId33"/>
    <p:sldId id="287" r:id="rId34"/>
    <p:sldId id="267" r:id="rId3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920" y="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cs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cs typeface="Arial" charset="0"/>
              </a:defRPr>
            </a:lvl1pPr>
          </a:lstStyle>
          <a:p>
            <a:pPr>
              <a:defRPr/>
            </a:pPr>
            <a:fld id="{01EEF2C5-3A1A-4FFC-BB4F-55A73DF0525C}" type="datetimeFigureOut">
              <a:rPr lang="en-US"/>
              <a:pPr>
                <a:defRPr/>
              </a:pPr>
              <a:t>4/11/2017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cs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02F46640-516B-4DF9-8D30-10794BB109AA}"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C0E8647-B6DB-42C7-B203-B8117F66F7AE}" type="slidenum">
              <a:rPr lang="en-US" altLang="en-US" sz="1200"/>
              <a:pPr/>
              <a:t>14</a:t>
            </a:fld>
            <a:endParaRPr lang="en-US" altLang="en-US" sz="120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512001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031"/>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FBC47CA-96E2-42C2-B950-16A1BC1553C9}" type="slidenum">
              <a:rPr lang="en-US" altLang="en-US">
                <a:latin typeface="Calibri" panose="020F0502020204030204" pitchFamily="34" charset="0"/>
              </a:rPr>
              <a:pPr eaLnBrk="1" hangingPunct="1"/>
              <a:t>16</a:t>
            </a:fld>
            <a:endParaRPr lang="en-US" altLang="en-US">
              <a:latin typeface="Calibri" panose="020F0502020204030204" pitchFamily="34" charset="0"/>
            </a:endParaRPr>
          </a:p>
        </p:txBody>
      </p:sp>
      <p:sp>
        <p:nvSpPr>
          <p:cNvPr id="3993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lvl1pPr>
              <a:defRPr/>
            </a:lvl1pPr>
          </a:lstStyle>
          <a:p>
            <a:pPr>
              <a:defRPr/>
            </a:pPr>
            <a:fld id="{38F65BA5-07A1-4643-8179-D5F26CB84635}" type="datetime1">
              <a:rPr lang="en-US"/>
              <a:pPr>
                <a:defRPr/>
              </a:pPr>
              <a:t>4/11/2017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993E3F0-E833-45EB-A86B-195BCE5208FF}" type="slidenum">
              <a:rPr lang="en-US" altLang="en-US"/>
              <a:pPr/>
              <a:t>‹#›</a:t>
            </a:fld>
            <a:endParaRPr lang="en-US" altLang="en-US"/>
          </a:p>
        </p:txBody>
      </p:sp>
    </p:spTree>
    <p:extLst>
      <p:ext uri="{BB962C8B-B14F-4D97-AF65-F5344CB8AC3E}">
        <p14:creationId xmlns:p14="http://schemas.microsoft.com/office/powerpoint/2010/main" val="1130813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fld id="{AEDA6171-C2D7-468C-BF54-0DD045E82EB3}" type="datetime1">
              <a:rPr lang="en-US"/>
              <a:pPr>
                <a:defRPr/>
              </a:pPr>
              <a:t>4/11/2017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9968488-7E31-4453-8DD5-05EEDF27008F}" type="slidenum">
              <a:rPr lang="en-US" altLang="en-US"/>
              <a:pPr/>
              <a:t>‹#›</a:t>
            </a:fld>
            <a:endParaRPr lang="en-US" altLang="en-US"/>
          </a:p>
        </p:txBody>
      </p:sp>
    </p:spTree>
    <p:extLst>
      <p:ext uri="{BB962C8B-B14F-4D97-AF65-F5344CB8AC3E}">
        <p14:creationId xmlns:p14="http://schemas.microsoft.com/office/powerpoint/2010/main" val="1660554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fld id="{74F04AA7-0A00-4E85-9C92-9A57F50CA0CA}" type="datetime1">
              <a:rPr lang="en-US"/>
              <a:pPr>
                <a:defRPr/>
              </a:pPr>
              <a:t>4/11/2017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A210C6D6-7F7A-44B8-B061-20B716230D71}" type="slidenum">
              <a:rPr lang="en-US" altLang="en-US"/>
              <a:pPr/>
              <a:t>‹#›</a:t>
            </a:fld>
            <a:endParaRPr lang="en-US" altLang="en-US"/>
          </a:p>
        </p:txBody>
      </p:sp>
    </p:spTree>
    <p:extLst>
      <p:ext uri="{BB962C8B-B14F-4D97-AF65-F5344CB8AC3E}">
        <p14:creationId xmlns:p14="http://schemas.microsoft.com/office/powerpoint/2010/main" val="3311455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fld id="{99463F9A-264D-4B75-945C-56275EABF4C4}" type="datetime1">
              <a:rPr lang="en-US"/>
              <a:pPr>
                <a:defRPr/>
              </a:pPr>
              <a:t>4/11/2017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9B6AEB4-BB79-4DB2-8A59-D85F55116048}" type="slidenum">
              <a:rPr lang="en-US" altLang="en-US"/>
              <a:pPr/>
              <a:t>‹#›</a:t>
            </a:fld>
            <a:endParaRPr lang="en-US" altLang="en-US"/>
          </a:p>
        </p:txBody>
      </p:sp>
    </p:spTree>
    <p:extLst>
      <p:ext uri="{BB962C8B-B14F-4D97-AF65-F5344CB8AC3E}">
        <p14:creationId xmlns:p14="http://schemas.microsoft.com/office/powerpoint/2010/main" val="2562180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3C0B856-FD6E-447D-B14F-D1E2A917A703}" type="datetime1">
              <a:rPr lang="en-US"/>
              <a:pPr>
                <a:defRPr/>
              </a:pPr>
              <a:t>4/11/2017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4CBEB9D-6FAA-4680-8484-E24E33C0A630}" type="slidenum">
              <a:rPr lang="en-US" altLang="en-US"/>
              <a:pPr/>
              <a:t>‹#›</a:t>
            </a:fld>
            <a:endParaRPr lang="en-US" altLang="en-US"/>
          </a:p>
        </p:txBody>
      </p:sp>
    </p:spTree>
    <p:extLst>
      <p:ext uri="{BB962C8B-B14F-4D97-AF65-F5344CB8AC3E}">
        <p14:creationId xmlns:p14="http://schemas.microsoft.com/office/powerpoint/2010/main" val="3287592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3"/>
          <p:cNvSpPr>
            <a:spLocks noGrp="1"/>
          </p:cNvSpPr>
          <p:nvPr>
            <p:ph type="dt" sz="half" idx="10"/>
          </p:nvPr>
        </p:nvSpPr>
        <p:spPr/>
        <p:txBody>
          <a:bodyPr/>
          <a:lstStyle>
            <a:lvl1pPr>
              <a:defRPr/>
            </a:lvl1pPr>
          </a:lstStyle>
          <a:p>
            <a:pPr>
              <a:defRPr/>
            </a:pPr>
            <a:fld id="{C7C171B3-CD9B-44F8-A7E2-10993BA82523}" type="datetime1">
              <a:rPr lang="en-US"/>
              <a:pPr>
                <a:defRPr/>
              </a:pPr>
              <a:t>4/11/2017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913DBD4F-2092-46F7-95EF-7124BEB704B1}" type="slidenum">
              <a:rPr lang="en-US" altLang="en-US"/>
              <a:pPr/>
              <a:t>‹#›</a:t>
            </a:fld>
            <a:endParaRPr lang="en-US" altLang="en-US"/>
          </a:p>
        </p:txBody>
      </p:sp>
    </p:spTree>
    <p:extLst>
      <p:ext uri="{BB962C8B-B14F-4D97-AF65-F5344CB8AC3E}">
        <p14:creationId xmlns:p14="http://schemas.microsoft.com/office/powerpoint/2010/main" val="693000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3"/>
          <p:cNvSpPr>
            <a:spLocks noGrp="1"/>
          </p:cNvSpPr>
          <p:nvPr>
            <p:ph type="dt" sz="half" idx="10"/>
          </p:nvPr>
        </p:nvSpPr>
        <p:spPr/>
        <p:txBody>
          <a:bodyPr/>
          <a:lstStyle>
            <a:lvl1pPr>
              <a:defRPr/>
            </a:lvl1pPr>
          </a:lstStyle>
          <a:p>
            <a:pPr>
              <a:defRPr/>
            </a:pPr>
            <a:fld id="{668E4F57-FBD9-40E6-8FE8-984CCF0A476B}" type="datetime1">
              <a:rPr lang="en-US"/>
              <a:pPr>
                <a:defRPr/>
              </a:pPr>
              <a:t>4/11/2017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6086B421-F042-4D32-B61F-DD031DD74AFD}" type="slidenum">
              <a:rPr lang="en-US" altLang="en-US"/>
              <a:pPr/>
              <a:t>‹#›</a:t>
            </a:fld>
            <a:endParaRPr lang="en-US" altLang="en-US"/>
          </a:p>
        </p:txBody>
      </p:sp>
    </p:spTree>
    <p:extLst>
      <p:ext uri="{BB962C8B-B14F-4D97-AF65-F5344CB8AC3E}">
        <p14:creationId xmlns:p14="http://schemas.microsoft.com/office/powerpoint/2010/main" val="2531932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3"/>
          <p:cNvSpPr>
            <a:spLocks noGrp="1"/>
          </p:cNvSpPr>
          <p:nvPr>
            <p:ph type="dt" sz="half" idx="10"/>
          </p:nvPr>
        </p:nvSpPr>
        <p:spPr/>
        <p:txBody>
          <a:bodyPr/>
          <a:lstStyle>
            <a:lvl1pPr>
              <a:defRPr/>
            </a:lvl1pPr>
          </a:lstStyle>
          <a:p>
            <a:pPr>
              <a:defRPr/>
            </a:pPr>
            <a:fld id="{6670585A-DC68-4983-A49F-5C8386B30D17}" type="datetime1">
              <a:rPr lang="en-US"/>
              <a:pPr>
                <a:defRPr/>
              </a:pPr>
              <a:t>4/11/2017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19C73A13-F67F-4659-921F-EF1D5BD4FF92}" type="slidenum">
              <a:rPr lang="en-US" altLang="en-US"/>
              <a:pPr/>
              <a:t>‹#›</a:t>
            </a:fld>
            <a:endParaRPr lang="en-US" altLang="en-US"/>
          </a:p>
        </p:txBody>
      </p:sp>
    </p:spTree>
    <p:extLst>
      <p:ext uri="{BB962C8B-B14F-4D97-AF65-F5344CB8AC3E}">
        <p14:creationId xmlns:p14="http://schemas.microsoft.com/office/powerpoint/2010/main" val="3429315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4986F7A-4004-4992-AB44-CA532799AF95}" type="datetime1">
              <a:rPr lang="en-US"/>
              <a:pPr>
                <a:defRPr/>
              </a:pPr>
              <a:t>4/11/2017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C2258A0E-F9A0-46F7-824F-1EF21796B10B}" type="slidenum">
              <a:rPr lang="en-US" altLang="en-US"/>
              <a:pPr/>
              <a:t>‹#›</a:t>
            </a:fld>
            <a:endParaRPr lang="en-US" altLang="en-US"/>
          </a:p>
        </p:txBody>
      </p:sp>
    </p:spTree>
    <p:extLst>
      <p:ext uri="{BB962C8B-B14F-4D97-AF65-F5344CB8AC3E}">
        <p14:creationId xmlns:p14="http://schemas.microsoft.com/office/powerpoint/2010/main" val="2467122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D6504E4-6B2D-45F7-867D-33C96BD5C239}" type="datetime1">
              <a:rPr lang="en-US"/>
              <a:pPr>
                <a:defRPr/>
              </a:pPr>
              <a:t>4/11/2017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E890A85-9679-4807-A985-1E5E6AF71B39}" type="slidenum">
              <a:rPr lang="en-US" altLang="en-US"/>
              <a:pPr/>
              <a:t>‹#›</a:t>
            </a:fld>
            <a:endParaRPr lang="en-US" altLang="en-US"/>
          </a:p>
        </p:txBody>
      </p:sp>
    </p:spTree>
    <p:extLst>
      <p:ext uri="{BB962C8B-B14F-4D97-AF65-F5344CB8AC3E}">
        <p14:creationId xmlns:p14="http://schemas.microsoft.com/office/powerpoint/2010/main" val="278757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159EEA5-491A-4A26-BDDA-81B7489FECFB}" type="datetime1">
              <a:rPr lang="en-US"/>
              <a:pPr>
                <a:defRPr/>
              </a:pPr>
              <a:t>4/11/2017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9983550-F9F8-4DAE-857D-567FFFEE584D}" type="slidenum">
              <a:rPr lang="en-US" altLang="en-US"/>
              <a:pPr/>
              <a:t>‹#›</a:t>
            </a:fld>
            <a:endParaRPr lang="en-US" altLang="en-US"/>
          </a:p>
        </p:txBody>
      </p:sp>
    </p:spTree>
    <p:extLst>
      <p:ext uri="{BB962C8B-B14F-4D97-AF65-F5344CB8AC3E}">
        <p14:creationId xmlns:p14="http://schemas.microsoft.com/office/powerpoint/2010/main" val="4267446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CA" altLang="en-US" smtClean="0"/>
          </a:p>
        </p:txBody>
      </p:sp>
      <p:sp>
        <p:nvSpPr>
          <p:cNvPr id="307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CA"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cs typeface="Arial" charset="0"/>
              </a:defRPr>
            </a:lvl1pPr>
          </a:lstStyle>
          <a:p>
            <a:pPr>
              <a:defRPr/>
            </a:pPr>
            <a:fld id="{798A1B05-2935-4A5B-875E-C3CC6148D5EE}" type="datetime1">
              <a:rPr lang="en-US"/>
              <a:pPr>
                <a:defRPr/>
              </a:pPr>
              <a:t>4/11/2017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cs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2F8F5A1D-433B-4721-A809-A781F5D8E28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3.png"/><Relationship Id="rId5" Type="http://schemas.openxmlformats.org/officeDocument/2006/relationships/oleObject" Target="../embeddings/oleObject2.bin"/><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p:txBody>
          <a:bodyPr/>
          <a:lstStyle/>
          <a:p>
            <a:pPr eaLnBrk="1" hangingPunct="1"/>
            <a:r>
              <a:rPr lang="en-US" altLang="en-US" dirty="0" smtClean="0"/>
              <a:t>7 Marx on alienation </a:t>
            </a:r>
          </a:p>
        </p:txBody>
      </p:sp>
      <p:sp>
        <p:nvSpPr>
          <p:cNvPr id="3" name="Subtitle 2"/>
          <p:cNvSpPr>
            <a:spLocks noGrp="1"/>
          </p:cNvSpPr>
          <p:nvPr>
            <p:ph type="subTitle" idx="1"/>
          </p:nvPr>
        </p:nvSpPr>
        <p:spPr/>
        <p:txBody>
          <a:bodyPr rtlCol="0">
            <a:normAutofit/>
          </a:bodyPr>
          <a:lstStyle/>
          <a:p>
            <a:pPr eaLnBrk="1" fontAlgn="auto" hangingPunct="1">
              <a:spcAft>
                <a:spcPts val="0"/>
              </a:spcAft>
              <a:defRPr/>
            </a:pPr>
            <a:endParaRPr lang="en-US" smtClean="0"/>
          </a:p>
        </p:txBody>
      </p:sp>
      <p:sp>
        <p:nvSpPr>
          <p:cNvPr id="15364"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8D1E1E0-509C-48D3-A671-85C7CBD2C849}" type="slidenum">
              <a:rPr lang="en-US" altLang="en-US">
                <a:solidFill>
                  <a:srgbClr val="898989"/>
                </a:solidFill>
              </a:rPr>
              <a:pPr eaLnBrk="1" hangingPunct="1"/>
              <a:t>1</a:t>
            </a:fld>
            <a:endParaRPr lang="en-US" altLang="en-US">
              <a:solidFill>
                <a:srgbClr val="898989"/>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altLang="en-US" smtClean="0"/>
              <a:t>Alienation of labor</a:t>
            </a:r>
          </a:p>
        </p:txBody>
      </p:sp>
      <p:sp>
        <p:nvSpPr>
          <p:cNvPr id="13315" name="Content Placeholder 3"/>
          <p:cNvSpPr>
            <a:spLocks noGrp="1"/>
          </p:cNvSpPr>
          <p:nvPr>
            <p:ph idx="1"/>
          </p:nvPr>
        </p:nvSpPr>
        <p:spPr/>
        <p:txBody>
          <a:bodyPr/>
          <a:lstStyle/>
          <a:p>
            <a:pPr eaLnBrk="1" hangingPunct="1"/>
            <a:r>
              <a:rPr lang="en-US" altLang="en-US" smtClean="0"/>
              <a:t>Marx argues (1844) that (alienated) “labor is external to the worker, i.e., it does not belong to his essential being; that in his work, therefore, he does not affirm himself but denies himself, does not feel content but unhappy, does not develop freely his physical and mental energy but mortifies his body and ruins his mind.”</a:t>
            </a:r>
          </a:p>
        </p:txBody>
      </p:sp>
      <p:sp>
        <p:nvSpPr>
          <p:cNvPr id="24579" name="Slide Number Placeholder 2"/>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398A30B-020E-4F7A-B7BE-A897E51AE8B9}" type="slidenum">
              <a:rPr lang="en-US" altLang="en-US">
                <a:solidFill>
                  <a:srgbClr val="898989"/>
                </a:solidFill>
              </a:rPr>
              <a:pPr eaLnBrk="1" hangingPunct="1"/>
              <a:t>10</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Contradiction of essence and existence</a:t>
            </a:r>
          </a:p>
        </p:txBody>
      </p:sp>
      <p:sp>
        <p:nvSpPr>
          <p:cNvPr id="4" name="Content Placeholder 3"/>
          <p:cNvSpPr>
            <a:spLocks noGrp="1"/>
          </p:cNvSpPr>
          <p:nvPr>
            <p:ph idx="1"/>
          </p:nvPr>
        </p:nvSpPr>
        <p:spPr/>
        <p:txBody>
          <a:bodyPr rtlCol="0">
            <a:normAutofit fontScale="85000" lnSpcReduction="20000"/>
          </a:bodyPr>
          <a:lstStyle/>
          <a:p>
            <a:pPr marL="274320" indent="-274320" eaLnBrk="1" fontAlgn="auto" hangingPunct="1">
              <a:spcAft>
                <a:spcPts val="0"/>
              </a:spcAft>
              <a:buFont typeface="Wingdings 2"/>
              <a:buChar char=""/>
              <a:defRPr/>
            </a:pPr>
            <a:r>
              <a:rPr lang="en-US" dirty="0" smtClean="0"/>
              <a:t>The essential powers of the worker are actualized in an external form: as something that the worker sells to the capitalist for a wage, so that he can keep body and soul together</a:t>
            </a:r>
          </a:p>
          <a:p>
            <a:pPr marL="274320" indent="-274320" eaLnBrk="1" fontAlgn="auto" hangingPunct="1">
              <a:spcAft>
                <a:spcPts val="0"/>
              </a:spcAft>
              <a:buFont typeface="Wingdings 2"/>
              <a:buChar char=""/>
              <a:defRPr/>
            </a:pPr>
            <a:r>
              <a:rPr lang="en-US" dirty="0" smtClean="0"/>
              <a:t>She sells her labor: it is treated as a thing that can be bought and sold, just like other commodities</a:t>
            </a:r>
          </a:p>
          <a:p>
            <a:pPr marL="274320" indent="-274320" eaLnBrk="1" fontAlgn="auto" hangingPunct="1">
              <a:spcAft>
                <a:spcPts val="0"/>
              </a:spcAft>
              <a:buFont typeface="Wingdings 2"/>
              <a:buChar char=""/>
              <a:defRPr/>
            </a:pPr>
            <a:r>
              <a:rPr lang="en-US" dirty="0" smtClean="0"/>
              <a:t>But </a:t>
            </a:r>
            <a:r>
              <a:rPr lang="en-US" i="1" dirty="0" smtClean="0"/>
              <a:t>in truth as opposed to appearance,</a:t>
            </a:r>
            <a:r>
              <a:rPr lang="en-US" dirty="0" smtClean="0"/>
              <a:t> work is the essential life-activity of a human being: the activity by which he transforms nature to achieve his goals</a:t>
            </a:r>
          </a:p>
          <a:p>
            <a:pPr marL="548958" lvl="1" indent="-274320" eaLnBrk="1" fontAlgn="auto" hangingPunct="1">
              <a:spcAft>
                <a:spcPts val="0"/>
              </a:spcAft>
              <a:buFont typeface="Wingdings 2"/>
              <a:buChar char=""/>
              <a:defRPr/>
            </a:pPr>
            <a:r>
              <a:rPr lang="en-US" dirty="0" smtClean="0"/>
              <a:t>= Hegel’s master-slave dialectic</a:t>
            </a:r>
          </a:p>
          <a:p>
            <a:pPr marL="274320" indent="-274320" eaLnBrk="1" fontAlgn="auto" hangingPunct="1">
              <a:spcAft>
                <a:spcPts val="0"/>
              </a:spcAft>
              <a:buFont typeface="Wingdings 2"/>
              <a:buChar char=""/>
              <a:defRPr/>
            </a:pPr>
            <a:r>
              <a:rPr lang="en-US" dirty="0" smtClean="0"/>
              <a:t>Essential powers are realized in an existential form that contradicts them</a:t>
            </a:r>
            <a:endParaRPr lang="en-US" dirty="0"/>
          </a:p>
        </p:txBody>
      </p:sp>
      <p:sp>
        <p:nvSpPr>
          <p:cNvPr id="25603" name="Slide Number Placeholder 2"/>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E128106-7085-4B14-83A6-DE3127FBB6EB}" type="slidenum">
              <a:rPr lang="en-US" altLang="en-US">
                <a:solidFill>
                  <a:srgbClr val="898989"/>
                </a:solidFill>
              </a:rPr>
              <a:pPr eaLnBrk="1" hangingPunct="1"/>
              <a:t>11</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altLang="en-US" smtClean="0"/>
              <a:t>Implicit “ought”</a:t>
            </a:r>
          </a:p>
        </p:txBody>
      </p:sp>
      <p:sp>
        <p:nvSpPr>
          <p:cNvPr id="26628" name="Content Placeholder 3"/>
          <p:cNvSpPr>
            <a:spLocks noGrp="1"/>
          </p:cNvSpPr>
          <p:nvPr>
            <p:ph idx="1"/>
          </p:nvPr>
        </p:nvSpPr>
        <p:spPr/>
        <p:txBody>
          <a:bodyPr rtlCol="0">
            <a:normAutofit fontScale="92500" lnSpcReduction="10000"/>
          </a:bodyPr>
          <a:lstStyle/>
          <a:p>
            <a:pPr eaLnBrk="1" fontAlgn="auto" hangingPunct="1">
              <a:spcAft>
                <a:spcPts val="0"/>
              </a:spcAft>
              <a:defRPr/>
            </a:pPr>
            <a:r>
              <a:rPr lang="en-US" dirty="0" smtClean="0"/>
              <a:t>Implicit “ought”: existence ought to accord with essence</a:t>
            </a:r>
          </a:p>
          <a:p>
            <a:pPr eaLnBrk="1" fontAlgn="auto" hangingPunct="1">
              <a:spcAft>
                <a:spcPts val="0"/>
              </a:spcAft>
              <a:defRPr/>
            </a:pPr>
            <a:r>
              <a:rPr lang="en-US" dirty="0" smtClean="0"/>
              <a:t>“he does not affirm himself but denies himself, </a:t>
            </a:r>
          </a:p>
          <a:p>
            <a:pPr lvl="1" eaLnBrk="1" fontAlgn="auto" hangingPunct="1">
              <a:spcAft>
                <a:spcPts val="0"/>
              </a:spcAft>
              <a:defRPr/>
            </a:pPr>
            <a:r>
              <a:rPr lang="en-US" dirty="0" smtClean="0"/>
              <a:t>In our work we </a:t>
            </a:r>
            <a:r>
              <a:rPr lang="en-US" u="sng" dirty="0" smtClean="0"/>
              <a:t>should</a:t>
            </a:r>
            <a:r>
              <a:rPr lang="en-US" dirty="0" smtClean="0"/>
              <a:t> affirm ourselves</a:t>
            </a:r>
          </a:p>
          <a:p>
            <a:pPr eaLnBrk="1" fontAlgn="auto" hangingPunct="1">
              <a:spcAft>
                <a:spcPts val="0"/>
              </a:spcAft>
              <a:defRPr/>
            </a:pPr>
            <a:r>
              <a:rPr lang="en-US" dirty="0" smtClean="0"/>
              <a:t>does not feel content but unhappy</a:t>
            </a:r>
          </a:p>
          <a:p>
            <a:pPr lvl="1" eaLnBrk="1" fontAlgn="auto" hangingPunct="1">
              <a:spcAft>
                <a:spcPts val="0"/>
              </a:spcAft>
              <a:defRPr/>
            </a:pPr>
            <a:r>
              <a:rPr lang="en-US" dirty="0" smtClean="0"/>
              <a:t>In our work  we </a:t>
            </a:r>
            <a:r>
              <a:rPr lang="en-US" u="sng" dirty="0" smtClean="0"/>
              <a:t>should</a:t>
            </a:r>
            <a:r>
              <a:rPr lang="en-US" dirty="0" smtClean="0"/>
              <a:t> feel happy</a:t>
            </a:r>
          </a:p>
          <a:p>
            <a:pPr eaLnBrk="1" fontAlgn="auto" hangingPunct="1">
              <a:spcAft>
                <a:spcPts val="0"/>
              </a:spcAft>
              <a:defRPr/>
            </a:pPr>
            <a:r>
              <a:rPr lang="en-US" dirty="0" smtClean="0"/>
              <a:t>does not develop freely his physical and mental energy but mortifies his body and ruins his mind.</a:t>
            </a:r>
          </a:p>
          <a:p>
            <a:pPr lvl="1" eaLnBrk="1" fontAlgn="auto" hangingPunct="1">
              <a:spcAft>
                <a:spcPts val="0"/>
              </a:spcAft>
              <a:defRPr/>
            </a:pPr>
            <a:r>
              <a:rPr lang="en-US" dirty="0" smtClean="0"/>
              <a:t>In our work we </a:t>
            </a:r>
            <a:r>
              <a:rPr lang="en-US" u="sng" dirty="0" smtClean="0"/>
              <a:t>should</a:t>
            </a:r>
            <a:r>
              <a:rPr lang="en-US" dirty="0" smtClean="0"/>
              <a:t> develop our physical and mental energies</a:t>
            </a:r>
          </a:p>
        </p:txBody>
      </p:sp>
      <p:sp>
        <p:nvSpPr>
          <p:cNvPr id="26627" name="Slide Number Placeholder 2"/>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F604E3D-9840-4A2C-B91E-C1AF354C23BD}" type="slidenum">
              <a:rPr lang="en-US" altLang="en-US">
                <a:solidFill>
                  <a:srgbClr val="898989"/>
                </a:solidFill>
              </a:rPr>
              <a:pPr eaLnBrk="1" hangingPunct="1"/>
              <a:t>12</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altLang="en-US" smtClean="0"/>
              <a:t>Human essence: species being</a:t>
            </a:r>
          </a:p>
        </p:txBody>
      </p:sp>
      <p:sp>
        <p:nvSpPr>
          <p:cNvPr id="27652" name="Content Placeholder 3"/>
          <p:cNvSpPr>
            <a:spLocks noGrp="1"/>
          </p:cNvSpPr>
          <p:nvPr>
            <p:ph idx="1"/>
          </p:nvPr>
        </p:nvSpPr>
        <p:spPr/>
        <p:txBody>
          <a:bodyPr rtlCol="0">
            <a:normAutofit lnSpcReduction="10000"/>
          </a:bodyPr>
          <a:lstStyle/>
          <a:p>
            <a:pPr eaLnBrk="1" fontAlgn="auto" hangingPunct="1">
              <a:spcAft>
                <a:spcPts val="0"/>
              </a:spcAft>
              <a:defRPr/>
            </a:pPr>
            <a:r>
              <a:rPr lang="en-US" dirty="0" smtClean="0"/>
              <a:t>“The animal is one with its life activity. It does not distinguish itself from it. It is its life activity. Man makes his life activity itself the object of his will and of his consciousness. He has conscious life activity. It is not a determination with which he directly merges. It is just because of this that he is a species being. Or, it is only because he is a species-being that he is a conscious being, i.e., that his own life is an object for him.”</a:t>
            </a:r>
          </a:p>
        </p:txBody>
      </p:sp>
      <p:sp>
        <p:nvSpPr>
          <p:cNvPr id="27651" name="Slide Number Placeholder 2"/>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FD95933-02F9-4B40-9B72-3FF9F8A4D146}" type="slidenum">
              <a:rPr lang="en-US" altLang="en-US">
                <a:solidFill>
                  <a:srgbClr val="898989"/>
                </a:solidFill>
              </a:rPr>
              <a:pPr eaLnBrk="1" hangingPunct="1"/>
              <a:t>13</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smtClean="0"/>
              <a:t>What makes humans human?</a:t>
            </a:r>
          </a:p>
        </p:txBody>
      </p:sp>
      <p:sp>
        <p:nvSpPr>
          <p:cNvPr id="10243" name="Rectangle 6"/>
          <p:cNvSpPr>
            <a:spLocks noGrp="1" noChangeArrowheads="1"/>
          </p:cNvSpPr>
          <p:nvPr>
            <p:ph idx="1"/>
          </p:nvPr>
        </p:nvSpPr>
        <p:spPr>
          <a:xfrm>
            <a:off x="609600" y="1905000"/>
            <a:ext cx="7772400" cy="4114800"/>
          </a:xfrm>
        </p:spPr>
        <p:txBody>
          <a:bodyPr/>
          <a:lstStyle/>
          <a:p>
            <a:pPr eaLnBrk="1" hangingPunct="1"/>
            <a:endParaRPr lang="en-CA" altLang="en-US" dirty="0" smtClean="0"/>
          </a:p>
        </p:txBody>
      </p:sp>
      <p:sp>
        <p:nvSpPr>
          <p:cNvPr id="1024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189022A-4F21-4FF9-B25B-6D515DAD7888}" type="slidenum">
              <a:rPr lang="en-US" altLang="en-US" sz="1200">
                <a:solidFill>
                  <a:srgbClr val="898989"/>
                </a:solidFill>
                <a:latin typeface="Times New Roman" panose="02020603050405020304" pitchFamily="18" charset="0"/>
              </a:rPr>
              <a:pPr>
                <a:spcBef>
                  <a:spcPct val="0"/>
                </a:spcBef>
                <a:buFontTx/>
                <a:buNone/>
              </a:pPr>
              <a:t>14</a:t>
            </a:fld>
            <a:endParaRPr lang="en-US" altLang="en-US" sz="1200">
              <a:solidFill>
                <a:srgbClr val="898989"/>
              </a:solidFill>
              <a:latin typeface="Times New Roman" panose="02020603050405020304" pitchFamily="18" charset="0"/>
            </a:endParaRPr>
          </a:p>
        </p:txBody>
      </p:sp>
      <p:graphicFrame>
        <p:nvGraphicFramePr>
          <p:cNvPr id="10245" name="Object 3"/>
          <p:cNvGraphicFramePr>
            <a:graphicFrameLocks noChangeAspect="1"/>
          </p:cNvGraphicFramePr>
          <p:nvPr/>
        </p:nvGraphicFramePr>
        <p:xfrm>
          <a:off x="2514600" y="2819400"/>
          <a:ext cx="4114800" cy="2157413"/>
        </p:xfrm>
        <a:graphic>
          <a:graphicData uri="http://schemas.openxmlformats.org/presentationml/2006/ole">
            <mc:AlternateContent xmlns:mc="http://schemas.openxmlformats.org/markup-compatibility/2006">
              <mc:Choice xmlns:v="urn:schemas-microsoft-com:vml" Requires="v">
                <p:oleObj spid="_x0000_s3076" name="Clip" r:id="rId4" imgW="4668190" imgH="2445129" progId="MS_ClipArt_Gallery.2">
                  <p:embed/>
                </p:oleObj>
              </mc:Choice>
              <mc:Fallback>
                <p:oleObj name="Clip" r:id="rId4" imgW="4668190" imgH="2445129" progId="MS_ClipArt_Gallery.2">
                  <p:embed/>
                  <p:pic>
                    <p:nvPicPr>
                      <p:cNvPr id="10245"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2819400"/>
                        <a:ext cx="4114800" cy="2157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3591711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rtlCol="0">
            <a:normAutofit fontScale="90000"/>
          </a:bodyPr>
          <a:lstStyle/>
          <a:p>
            <a:pPr eaLnBrk="1" fontAlgn="auto" hangingPunct="1">
              <a:spcAft>
                <a:spcPts val="0"/>
              </a:spcAft>
              <a:defRPr/>
            </a:pPr>
            <a:r>
              <a:rPr lang="en-US" dirty="0" smtClean="0"/>
              <a:t>Why animals cannot alienate themselves</a:t>
            </a:r>
          </a:p>
        </p:txBody>
      </p:sp>
      <p:sp>
        <p:nvSpPr>
          <p:cNvPr id="17411" name="Content Placeholder 3"/>
          <p:cNvSpPr>
            <a:spLocks noGrp="1"/>
          </p:cNvSpPr>
          <p:nvPr>
            <p:ph idx="1"/>
          </p:nvPr>
        </p:nvSpPr>
        <p:spPr/>
        <p:txBody>
          <a:bodyPr/>
          <a:lstStyle/>
          <a:p>
            <a:pPr eaLnBrk="1" hangingPunct="1"/>
            <a:r>
              <a:rPr lang="en-US" altLang="en-US" smtClean="0"/>
              <a:t>The animal </a:t>
            </a:r>
            <a:r>
              <a:rPr lang="en-US" altLang="en-US" i="1" smtClean="0"/>
              <a:t>is</a:t>
            </a:r>
            <a:r>
              <a:rPr lang="en-US" altLang="en-US" smtClean="0"/>
              <a:t> its life activity; it merges with it.</a:t>
            </a:r>
          </a:p>
          <a:p>
            <a:pPr lvl="1" eaLnBrk="1" hangingPunct="1"/>
            <a:r>
              <a:rPr lang="en-US" altLang="en-US" smtClean="0"/>
              <a:t>Hence it is governed by species instincts</a:t>
            </a:r>
          </a:p>
          <a:p>
            <a:pPr lvl="1" eaLnBrk="1" hangingPunct="1"/>
            <a:r>
              <a:rPr lang="en-US" altLang="en-US" smtClean="0"/>
              <a:t>The individual </a:t>
            </a:r>
            <a:r>
              <a:rPr lang="en-US" altLang="en-US" i="1" smtClean="0"/>
              <a:t>explicitly</a:t>
            </a:r>
            <a:r>
              <a:rPr lang="en-US" altLang="en-US" smtClean="0"/>
              <a:t> lives for itself, but </a:t>
            </a:r>
            <a:r>
              <a:rPr lang="en-US" altLang="en-US" i="1" smtClean="0"/>
              <a:t>implicitly</a:t>
            </a:r>
            <a:r>
              <a:rPr lang="en-US" altLang="en-US" smtClean="0"/>
              <a:t> the species governs the individual</a:t>
            </a:r>
          </a:p>
          <a:p>
            <a:pPr eaLnBrk="1" hangingPunct="1"/>
            <a:r>
              <a:rPr lang="en-US" altLang="en-US" smtClean="0"/>
              <a:t>The animal is one with its life activity: the claws of the tiger, the speed of the gazelle</a:t>
            </a:r>
          </a:p>
          <a:p>
            <a:pPr eaLnBrk="1" hangingPunct="1"/>
            <a:r>
              <a:rPr lang="en-US" altLang="en-US" smtClean="0"/>
              <a:t>The animal is determined by its specific species nature</a:t>
            </a:r>
          </a:p>
        </p:txBody>
      </p:sp>
      <p:sp>
        <p:nvSpPr>
          <p:cNvPr id="28675" name="Slide Number Placeholder 2"/>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D2181AC-D3D3-4A9D-BBF5-8B829AF37787}" type="slidenum">
              <a:rPr lang="en-US" altLang="en-US">
                <a:solidFill>
                  <a:srgbClr val="898989"/>
                </a:solidFill>
              </a:rPr>
              <a:pPr eaLnBrk="1" hangingPunct="1"/>
              <a:t>15</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p:txBody>
          <a:bodyPr/>
          <a:lstStyle/>
          <a:p>
            <a:pPr eaLnBrk="1" hangingPunct="1"/>
            <a:endParaRPr lang="en-CA" altLang="en-US" smtClean="0">
              <a:solidFill>
                <a:srgbClr val="7B9899"/>
              </a:solidFill>
            </a:endParaRPr>
          </a:p>
        </p:txBody>
      </p:sp>
      <p:pic>
        <p:nvPicPr>
          <p:cNvPr id="2052" name="Picture 4" descr="hunter"/>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a:xfrm>
            <a:off x="685800" y="1905000"/>
            <a:ext cx="3962400" cy="3962400"/>
          </a:xfrm>
        </p:spPr>
      </p:pic>
      <p:sp>
        <p:nvSpPr>
          <p:cNvPr id="2" name="Slide Number Placeholder 5"/>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6F1468D-83D0-44FB-8C68-5FBC309FDBB2}" type="slidenum">
              <a:rPr lang="en-US" altLang="en-US">
                <a:solidFill>
                  <a:srgbClr val="898989"/>
                </a:solidFill>
              </a:rPr>
              <a:pPr eaLnBrk="1" hangingPunct="1"/>
              <a:t>16</a:t>
            </a:fld>
            <a:endParaRPr lang="en-US" altLang="en-US">
              <a:solidFill>
                <a:srgbClr val="898989"/>
              </a:solidFill>
            </a:endParaRPr>
          </a:p>
        </p:txBody>
      </p:sp>
      <p:graphicFrame>
        <p:nvGraphicFramePr>
          <p:cNvPr id="2050" name="Rectangle 3"/>
          <p:cNvGraphicFramePr>
            <a:graphicFrameLocks/>
          </p:cNvGraphicFramePr>
          <p:nvPr/>
        </p:nvGraphicFramePr>
        <p:xfrm>
          <a:off x="1524000" y="1397000"/>
          <a:ext cx="6096000" cy="4064000"/>
        </p:xfrm>
        <a:graphic>
          <a:graphicData uri="http://schemas.openxmlformats.org/presentationml/2006/ole">
            <mc:AlternateContent xmlns:mc="http://schemas.openxmlformats.org/markup-compatibility/2006">
              <mc:Choice xmlns:v="urn:schemas-microsoft-com:vml" Requires="v">
                <p:oleObj spid="_x0000_s2059" name="Clip" r:id="rId5" imgW="0" imgH="0" progId="MS_ClipArt_Gallery.2">
                  <p:embed/>
                </p:oleObj>
              </mc:Choice>
              <mc:Fallback>
                <p:oleObj name="Clip" r:id="rId5" imgW="0" imgH="0" progId="MS_ClipArt_Gallery.2">
                  <p:embed/>
                  <p:pic>
                    <p:nvPicPr>
                      <p:cNvPr id="0" name="Rectangle 3"/>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524000" y="1397000"/>
                        <a:ext cx="6096000" cy="406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2054" name="Picture 5" descr="teache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57800" y="2438400"/>
            <a:ext cx="2667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altLang="en-US" smtClean="0"/>
              <a:t>Human self-consciousness</a:t>
            </a:r>
          </a:p>
        </p:txBody>
      </p:sp>
      <p:sp>
        <p:nvSpPr>
          <p:cNvPr id="18435" name="Content Placeholder 3"/>
          <p:cNvSpPr>
            <a:spLocks noGrp="1"/>
          </p:cNvSpPr>
          <p:nvPr>
            <p:ph idx="1"/>
          </p:nvPr>
        </p:nvSpPr>
        <p:spPr/>
        <p:txBody>
          <a:bodyPr/>
          <a:lstStyle/>
          <a:p>
            <a:pPr eaLnBrk="1" hangingPunct="1"/>
            <a:r>
              <a:rPr lang="en-US" altLang="en-US" sz="2500" dirty="0" smtClean="0"/>
              <a:t>Human beings are self-conscious </a:t>
            </a:r>
            <a:r>
              <a:rPr lang="en-US" altLang="en-US" sz="2500" u="sng" dirty="0" smtClean="0"/>
              <a:t>because</a:t>
            </a:r>
            <a:r>
              <a:rPr lang="en-US" altLang="en-US" sz="2500" dirty="0" smtClean="0"/>
              <a:t> they are species beings</a:t>
            </a:r>
          </a:p>
          <a:p>
            <a:pPr eaLnBrk="1" hangingPunct="1"/>
            <a:r>
              <a:rPr lang="en-US" altLang="en-US" sz="2500" dirty="0" smtClean="0"/>
              <a:t>Self-consciousness: </a:t>
            </a:r>
          </a:p>
          <a:p>
            <a:pPr lvl="1" eaLnBrk="1" hangingPunct="1"/>
            <a:r>
              <a:rPr lang="en-US" altLang="en-US" sz="2000" dirty="0" smtClean="0"/>
              <a:t>one is outside of oneself; can treat oneself as an object; </a:t>
            </a:r>
          </a:p>
          <a:p>
            <a:pPr lvl="1" eaLnBrk="1" hangingPunct="1"/>
            <a:r>
              <a:rPr lang="en-US" altLang="en-US" sz="2000" dirty="0" smtClean="0"/>
              <a:t>and yet this “object” is oneself</a:t>
            </a:r>
          </a:p>
          <a:p>
            <a:pPr eaLnBrk="1" hangingPunct="1"/>
            <a:r>
              <a:rPr lang="en-US" altLang="en-US" sz="2500" dirty="0" smtClean="0"/>
              <a:t>1) Subjective reflection on oneself: Descartes’ </a:t>
            </a:r>
            <a:r>
              <a:rPr lang="en-US" altLang="en-US" sz="2500" i="1" dirty="0" smtClean="0"/>
              <a:t>cogito</a:t>
            </a:r>
          </a:p>
          <a:p>
            <a:pPr eaLnBrk="1" hangingPunct="1"/>
            <a:r>
              <a:rPr lang="en-US" altLang="en-US" sz="2500" dirty="0" smtClean="0"/>
              <a:t>2) Practical working on oneself through the tools that exist as objects outside oneself</a:t>
            </a:r>
          </a:p>
          <a:p>
            <a:pPr lvl="1" eaLnBrk="1" hangingPunct="1"/>
            <a:r>
              <a:rPr lang="en-US" altLang="en-US" sz="2000" dirty="0" smtClean="0"/>
              <a:t>Tools are the external, non-biological organs of the human being</a:t>
            </a:r>
          </a:p>
          <a:p>
            <a:pPr lvl="1" eaLnBrk="1" hangingPunct="1"/>
            <a:r>
              <a:rPr lang="en-US" altLang="en-US" sz="2000" dirty="0" smtClean="0"/>
              <a:t>Humans make their tools: i.e., we make ourselves as human beings</a:t>
            </a:r>
          </a:p>
          <a:p>
            <a:pPr eaLnBrk="1" hangingPunct="1"/>
            <a:endParaRPr lang="en-US" altLang="en-US" sz="2500" dirty="0" smtClean="0"/>
          </a:p>
        </p:txBody>
      </p:sp>
      <p:sp>
        <p:nvSpPr>
          <p:cNvPr id="29699" name="Slide Number Placeholder 2"/>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049330B-3105-4D74-99D5-8D51BFDE0DD6}" type="slidenum">
              <a:rPr lang="en-US" altLang="en-US">
                <a:solidFill>
                  <a:srgbClr val="898989"/>
                </a:solidFill>
              </a:rPr>
              <a:pPr eaLnBrk="1" hangingPunct="1"/>
              <a:t>17</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altLang="en-US" smtClean="0"/>
              <a:t>External powers of species being</a:t>
            </a:r>
          </a:p>
        </p:txBody>
      </p:sp>
      <p:sp>
        <p:nvSpPr>
          <p:cNvPr id="30724" name="Content Placeholder 3"/>
          <p:cNvSpPr>
            <a:spLocks noGrp="1"/>
          </p:cNvSpPr>
          <p:nvPr>
            <p:ph idx="1"/>
          </p:nvPr>
        </p:nvSpPr>
        <p:spPr/>
        <p:txBody>
          <a:bodyPr rtlCol="0">
            <a:normAutofit fontScale="85000" lnSpcReduction="10000"/>
          </a:bodyPr>
          <a:lstStyle/>
          <a:p>
            <a:pPr eaLnBrk="1" fontAlgn="auto" hangingPunct="1">
              <a:spcAft>
                <a:spcPts val="0"/>
              </a:spcAft>
              <a:defRPr/>
            </a:pPr>
            <a:r>
              <a:rPr lang="en-US" dirty="0" smtClean="0"/>
              <a:t>The human being has its life activity outside itself, so that it can be an object that can be transformed</a:t>
            </a:r>
          </a:p>
          <a:p>
            <a:pPr eaLnBrk="1" fontAlgn="auto" hangingPunct="1">
              <a:spcAft>
                <a:spcPts val="0"/>
              </a:spcAft>
              <a:defRPr/>
            </a:pPr>
            <a:r>
              <a:rPr lang="en-US" dirty="0" smtClean="0"/>
              <a:t>1) material tools (stone age, bronze age, iron …)</a:t>
            </a:r>
          </a:p>
          <a:p>
            <a:pPr eaLnBrk="1" fontAlgn="auto" hangingPunct="1">
              <a:spcAft>
                <a:spcPts val="0"/>
              </a:spcAft>
              <a:defRPr/>
            </a:pPr>
            <a:r>
              <a:rPr lang="en-US" dirty="0" smtClean="0"/>
              <a:t>2) spiritual tools (oral language, written language, printed books, newspapers, Internet)</a:t>
            </a:r>
          </a:p>
          <a:p>
            <a:pPr eaLnBrk="1" fontAlgn="auto" hangingPunct="1">
              <a:spcAft>
                <a:spcPts val="0"/>
              </a:spcAft>
              <a:defRPr/>
            </a:pPr>
            <a:r>
              <a:rPr lang="en-US" dirty="0" smtClean="0"/>
              <a:t>Is the human being “The Naked Ape” (Desmond Morris), or the ape that makes and wears clothes?</a:t>
            </a:r>
          </a:p>
          <a:p>
            <a:pPr eaLnBrk="1" fontAlgn="auto" hangingPunct="1">
              <a:spcAft>
                <a:spcPts val="0"/>
              </a:spcAft>
              <a:defRPr/>
            </a:pPr>
            <a:r>
              <a:rPr lang="en-US" dirty="0" smtClean="0"/>
              <a:t>= unlimited potential for development</a:t>
            </a:r>
          </a:p>
          <a:p>
            <a:pPr eaLnBrk="1" fontAlgn="auto" hangingPunct="1">
              <a:spcAft>
                <a:spcPts val="0"/>
              </a:spcAft>
              <a:defRPr/>
            </a:pPr>
            <a:r>
              <a:rPr lang="en-US" dirty="0" smtClean="0"/>
              <a:t>=freedom from determination by biological forces</a:t>
            </a:r>
          </a:p>
        </p:txBody>
      </p:sp>
      <p:sp>
        <p:nvSpPr>
          <p:cNvPr id="30723" name="Slide Number Placeholder 2"/>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33F7C3E-A592-4F5E-AFAE-7DA3227CCF57}" type="slidenum">
              <a:rPr lang="en-US" altLang="en-US">
                <a:solidFill>
                  <a:srgbClr val="898989"/>
                </a:solidFill>
              </a:rPr>
              <a:pPr eaLnBrk="1" hangingPunct="1"/>
              <a:t>18</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altLang="en-US" smtClean="0"/>
              <a:t>Selling oneself</a:t>
            </a:r>
          </a:p>
        </p:txBody>
      </p:sp>
      <p:sp>
        <p:nvSpPr>
          <p:cNvPr id="31748" name="Content Placeholder 3"/>
          <p:cNvSpPr>
            <a:spLocks noGrp="1"/>
          </p:cNvSpPr>
          <p:nvPr>
            <p:ph idx="1"/>
          </p:nvPr>
        </p:nvSpPr>
        <p:spPr/>
        <p:txBody>
          <a:bodyPr rtlCol="0">
            <a:normAutofit fontScale="85000" lnSpcReduction="10000"/>
          </a:bodyPr>
          <a:lstStyle/>
          <a:p>
            <a:pPr eaLnBrk="1" fontAlgn="auto" hangingPunct="1">
              <a:spcAft>
                <a:spcPts val="0"/>
              </a:spcAft>
              <a:defRPr/>
            </a:pPr>
            <a:r>
              <a:rPr lang="en-US" dirty="0" smtClean="0"/>
              <a:t>Under capitalism, the tools belong to the capitalist</a:t>
            </a:r>
          </a:p>
          <a:p>
            <a:pPr eaLnBrk="1" fontAlgn="auto" hangingPunct="1">
              <a:spcAft>
                <a:spcPts val="0"/>
              </a:spcAft>
              <a:defRPr/>
            </a:pPr>
            <a:r>
              <a:rPr lang="en-US" dirty="0" smtClean="0"/>
              <a:t>=The worker does not own what makes her a human being</a:t>
            </a:r>
          </a:p>
          <a:p>
            <a:pPr eaLnBrk="1" fontAlgn="auto" hangingPunct="1">
              <a:spcAft>
                <a:spcPts val="0"/>
              </a:spcAft>
              <a:defRPr/>
            </a:pPr>
            <a:r>
              <a:rPr lang="en-US" dirty="0" smtClean="0"/>
              <a:t>Hence he identifies himself with his physical existence alone</a:t>
            </a:r>
          </a:p>
          <a:p>
            <a:pPr eaLnBrk="1" fontAlgn="auto" hangingPunct="1">
              <a:spcAft>
                <a:spcPts val="0"/>
              </a:spcAft>
              <a:defRPr/>
            </a:pPr>
            <a:r>
              <a:rPr lang="en-US" dirty="0" smtClean="0"/>
              <a:t>The actualization of the worker’s essential life activity requires re-connecting with the tools that have evolved through human history </a:t>
            </a:r>
          </a:p>
          <a:p>
            <a:pPr eaLnBrk="1" fontAlgn="auto" hangingPunct="1">
              <a:spcAft>
                <a:spcPts val="0"/>
              </a:spcAft>
              <a:defRPr/>
            </a:pPr>
            <a:r>
              <a:rPr lang="en-US" dirty="0" smtClean="0"/>
              <a:t>The worker treats his own </a:t>
            </a:r>
            <a:r>
              <a:rPr lang="en-US" i="1" dirty="0" smtClean="0"/>
              <a:t>potential</a:t>
            </a:r>
            <a:r>
              <a:rPr lang="en-US" dirty="0" smtClean="0"/>
              <a:t> human activity (ability to work) as an object to sell in order to live</a:t>
            </a:r>
          </a:p>
        </p:txBody>
      </p:sp>
      <p:sp>
        <p:nvSpPr>
          <p:cNvPr id="31747" name="Slide Number Placeholder 2"/>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391EF78-A587-483D-9585-63FAD862017E}" type="slidenum">
              <a:rPr lang="en-US" altLang="en-US">
                <a:solidFill>
                  <a:srgbClr val="898989"/>
                </a:solidFill>
              </a:rPr>
              <a:pPr eaLnBrk="1" hangingPunct="1"/>
              <a:t>19</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rtlCol="0">
            <a:normAutofit fontScale="90000"/>
          </a:bodyPr>
          <a:lstStyle/>
          <a:p>
            <a:pPr eaLnBrk="1" fontAlgn="auto" hangingPunct="1">
              <a:spcAft>
                <a:spcPts val="0"/>
              </a:spcAft>
              <a:defRPr/>
            </a:pPr>
            <a:r>
              <a:rPr lang="en-US" dirty="0" smtClean="0"/>
              <a:t>Alienation and overcoming alienation</a:t>
            </a:r>
          </a:p>
        </p:txBody>
      </p:sp>
      <p:sp>
        <p:nvSpPr>
          <p:cNvPr id="16388" name="Content Placeholder 3"/>
          <p:cNvSpPr>
            <a:spLocks noGrp="1"/>
          </p:cNvSpPr>
          <p:nvPr>
            <p:ph idx="1"/>
          </p:nvPr>
        </p:nvSpPr>
        <p:spPr/>
        <p:txBody>
          <a:bodyPr rtlCol="0">
            <a:normAutofit fontScale="92500" lnSpcReduction="10000"/>
          </a:bodyPr>
          <a:lstStyle/>
          <a:p>
            <a:pPr eaLnBrk="1" fontAlgn="auto" hangingPunct="1">
              <a:spcAft>
                <a:spcPts val="0"/>
              </a:spcAft>
              <a:defRPr/>
            </a:pPr>
            <a:r>
              <a:rPr lang="en-US" dirty="0" smtClean="0"/>
              <a:t>Hegel: “Not until consciousness has given up hope of overcoming that alienation in an external, i.e., alien, manner does it turn to itself, because the overcoming of that alienation is the return into self-consciousness; not until then does it turn to its own present world and discover it as its property, thus taking the first step toward coming down out of the intellectual world, or rather towards quickening the abstract element of that world with the actual Self.”</a:t>
            </a:r>
          </a:p>
          <a:p>
            <a:pPr eaLnBrk="1" fontAlgn="auto" hangingPunct="1">
              <a:spcAft>
                <a:spcPts val="0"/>
              </a:spcAft>
              <a:defRPr/>
            </a:pPr>
            <a:endParaRPr lang="en-US" dirty="0" smtClean="0"/>
          </a:p>
        </p:txBody>
      </p:sp>
      <p:sp>
        <p:nvSpPr>
          <p:cNvPr id="16387" name="Slide Number Placeholder 2"/>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71449FC-DFDC-428C-909C-5DBB9BCD899A}" type="slidenum">
              <a:rPr lang="en-US" altLang="en-US">
                <a:solidFill>
                  <a:srgbClr val="898989"/>
                </a:solidFill>
              </a:rPr>
              <a:pPr eaLnBrk="1" hangingPunct="1"/>
              <a:t>2</a:t>
            </a:fld>
            <a:endParaRPr lang="en-US" altLang="en-US">
              <a:solidFill>
                <a:srgbClr val="898989"/>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altLang="en-US" smtClean="0"/>
              <a:t>Work to live or live to work?</a:t>
            </a:r>
          </a:p>
        </p:txBody>
      </p:sp>
      <p:sp>
        <p:nvSpPr>
          <p:cNvPr id="32772" name="Content Placeholder 3"/>
          <p:cNvSpPr>
            <a:spLocks noGrp="1"/>
          </p:cNvSpPr>
          <p:nvPr>
            <p:ph idx="1"/>
          </p:nvPr>
        </p:nvSpPr>
        <p:spPr/>
        <p:txBody>
          <a:bodyPr rtlCol="0">
            <a:normAutofit lnSpcReduction="10000"/>
          </a:bodyPr>
          <a:lstStyle/>
          <a:p>
            <a:pPr eaLnBrk="1" fontAlgn="auto" hangingPunct="1">
              <a:spcAft>
                <a:spcPts val="0"/>
              </a:spcAft>
              <a:defRPr/>
            </a:pPr>
            <a:r>
              <a:rPr lang="en-US" dirty="0" smtClean="0"/>
              <a:t>The modern worker works to get a wage in order to live</a:t>
            </a:r>
          </a:p>
          <a:p>
            <a:pPr eaLnBrk="1" fontAlgn="auto" hangingPunct="1">
              <a:spcAft>
                <a:spcPts val="0"/>
              </a:spcAft>
              <a:defRPr/>
            </a:pPr>
            <a:r>
              <a:rPr lang="en-US" dirty="0" smtClean="0"/>
              <a:t>Eating, reproducing, caring for one’s bodily needs—this is the goal of life</a:t>
            </a:r>
          </a:p>
          <a:p>
            <a:pPr lvl="1" eaLnBrk="1" fontAlgn="auto" hangingPunct="1">
              <a:spcAft>
                <a:spcPts val="0"/>
              </a:spcAft>
              <a:defRPr/>
            </a:pPr>
            <a:r>
              <a:rPr lang="en-US" dirty="0" smtClean="0"/>
              <a:t>But this is animal life</a:t>
            </a:r>
          </a:p>
          <a:p>
            <a:pPr eaLnBrk="1" fontAlgn="auto" hangingPunct="1">
              <a:spcAft>
                <a:spcPts val="0"/>
              </a:spcAft>
              <a:defRPr/>
            </a:pPr>
            <a:r>
              <a:rPr lang="en-US" dirty="0" smtClean="0"/>
              <a:t>One’s </a:t>
            </a:r>
            <a:r>
              <a:rPr lang="en-US" i="1" dirty="0" smtClean="0"/>
              <a:t>human</a:t>
            </a:r>
            <a:r>
              <a:rPr lang="en-US" dirty="0" smtClean="0"/>
              <a:t> essence—rising above animal existence by transforming nature—this essential power is treated as a means for mere animal existence</a:t>
            </a:r>
          </a:p>
          <a:p>
            <a:pPr eaLnBrk="1" fontAlgn="auto" hangingPunct="1">
              <a:spcAft>
                <a:spcPts val="0"/>
              </a:spcAft>
              <a:defRPr/>
            </a:pPr>
            <a:endParaRPr lang="en-US" dirty="0" smtClean="0"/>
          </a:p>
          <a:p>
            <a:pPr eaLnBrk="1" fontAlgn="auto" hangingPunct="1">
              <a:spcAft>
                <a:spcPts val="0"/>
              </a:spcAft>
              <a:defRPr/>
            </a:pPr>
            <a:endParaRPr lang="en-US" dirty="0" smtClean="0"/>
          </a:p>
        </p:txBody>
      </p:sp>
      <p:sp>
        <p:nvSpPr>
          <p:cNvPr id="32771" name="Slide Number Placeholder 2"/>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581E449-45F2-476D-9641-165D7A97C5F0}" type="slidenum">
              <a:rPr lang="en-US" altLang="en-US">
                <a:solidFill>
                  <a:srgbClr val="898989"/>
                </a:solidFill>
              </a:rPr>
              <a:pPr eaLnBrk="1" hangingPunct="1"/>
              <a:t>20</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altLang="en-US" smtClean="0"/>
              <a:t>Animal &lt;&gt; Human</a:t>
            </a:r>
          </a:p>
        </p:txBody>
      </p:sp>
      <p:sp>
        <p:nvSpPr>
          <p:cNvPr id="22531" name="Content Placeholder 2"/>
          <p:cNvSpPr>
            <a:spLocks noGrp="1"/>
          </p:cNvSpPr>
          <p:nvPr>
            <p:ph idx="1"/>
          </p:nvPr>
        </p:nvSpPr>
        <p:spPr/>
        <p:txBody>
          <a:bodyPr/>
          <a:lstStyle/>
          <a:p>
            <a:pPr eaLnBrk="1" hangingPunct="1"/>
            <a:r>
              <a:rPr lang="en-US" altLang="en-US" dirty="0" smtClean="0"/>
              <a:t>“As a result [of the alienation of labor], therefore, man (the worker) no longer feels himself to be freely active in any but his animal functions—eating, drinking, procreating, or at most in his dwelling and in dressing-up, etc.; and in his human functions he no longer feels himself to be anything but an animal. What is animal becomes human and what is human becomes animal.”</a:t>
            </a:r>
          </a:p>
          <a:p>
            <a:pPr eaLnBrk="1" hangingPunct="1"/>
            <a:endParaRPr lang="en-US" altLang="en-US" dirty="0" smtClean="0"/>
          </a:p>
        </p:txBody>
      </p:sp>
      <p:sp>
        <p:nvSpPr>
          <p:cNvPr id="33796"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3DB760A-6B0A-4777-9635-7648C4DBE743}" type="slidenum">
              <a:rPr lang="en-US" altLang="en-US">
                <a:solidFill>
                  <a:srgbClr val="898989"/>
                </a:solidFill>
              </a:rPr>
              <a:pPr eaLnBrk="1" hangingPunct="1"/>
              <a:t>21</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altLang="en-US" i="1" smtClean="0"/>
              <a:t>Where</a:t>
            </a:r>
            <a:r>
              <a:rPr lang="en-US" altLang="en-US" smtClean="0"/>
              <a:t> is the human essence?</a:t>
            </a:r>
          </a:p>
        </p:txBody>
      </p:sp>
      <p:sp>
        <p:nvSpPr>
          <p:cNvPr id="23555" name="Content Placeholder 3"/>
          <p:cNvSpPr>
            <a:spLocks noGrp="1"/>
          </p:cNvSpPr>
          <p:nvPr>
            <p:ph idx="1"/>
          </p:nvPr>
        </p:nvSpPr>
        <p:spPr/>
        <p:txBody>
          <a:bodyPr/>
          <a:lstStyle/>
          <a:p>
            <a:pPr eaLnBrk="1" hangingPunct="1">
              <a:lnSpc>
                <a:spcPct val="90000"/>
              </a:lnSpc>
            </a:pPr>
            <a:r>
              <a:rPr lang="en-US" altLang="en-US" sz="2500" smtClean="0"/>
              <a:t>In his 6</a:t>
            </a:r>
            <a:r>
              <a:rPr lang="en-US" altLang="en-US" sz="2500" baseline="30000" smtClean="0"/>
              <a:t>th</a:t>
            </a:r>
            <a:r>
              <a:rPr lang="en-US" altLang="en-US" sz="2500" smtClean="0"/>
              <a:t> Thesis on Feuerbach: Marx states that the human essence is not something </a:t>
            </a:r>
            <a:r>
              <a:rPr lang="en-US" altLang="en-US" sz="2500" i="1" smtClean="0"/>
              <a:t>within</a:t>
            </a:r>
            <a:r>
              <a:rPr lang="en-US" altLang="en-US" sz="2500" smtClean="0"/>
              <a:t> each individual. Instead, it is the ensemble (or totality) of the social relations. </a:t>
            </a:r>
          </a:p>
          <a:p>
            <a:pPr eaLnBrk="1" hangingPunct="1">
              <a:lnSpc>
                <a:spcPct val="90000"/>
              </a:lnSpc>
            </a:pPr>
            <a:r>
              <a:rPr lang="en-US" altLang="en-US" sz="2500" smtClean="0"/>
              <a:t>The same idea is expressed in the 1857 </a:t>
            </a:r>
            <a:r>
              <a:rPr lang="en-US" altLang="en-US" sz="2500" i="1" smtClean="0"/>
              <a:t>Preface to a Contribution to the Critique of Political Economy</a:t>
            </a:r>
            <a:r>
              <a:rPr lang="en-US" altLang="en-US" sz="2500" smtClean="0"/>
              <a:t>: “It is not the consciousness of men that determines their being, but, on the contrary, their social being that determines their consciousness.” </a:t>
            </a:r>
          </a:p>
          <a:p>
            <a:pPr eaLnBrk="1" hangingPunct="1">
              <a:lnSpc>
                <a:spcPct val="90000"/>
              </a:lnSpc>
            </a:pPr>
            <a:r>
              <a:rPr lang="en-US" altLang="en-US" sz="2500" smtClean="0"/>
              <a:t>= consciousness is not something </a:t>
            </a:r>
            <a:r>
              <a:rPr lang="en-US" altLang="en-US" sz="2500" i="1" smtClean="0"/>
              <a:t>within</a:t>
            </a:r>
            <a:r>
              <a:rPr lang="en-US" altLang="en-US" sz="2500" smtClean="0"/>
              <a:t> the separate individual, but is the expression within the individual of social (i.e., species) being</a:t>
            </a:r>
          </a:p>
        </p:txBody>
      </p:sp>
      <p:sp>
        <p:nvSpPr>
          <p:cNvPr id="34819" name="Slide Number Placeholder 2"/>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0EA4F7A-412C-4AAD-B543-981609A8D14D}" type="slidenum">
              <a:rPr lang="en-US" altLang="en-US">
                <a:solidFill>
                  <a:srgbClr val="898989"/>
                </a:solidFill>
              </a:rPr>
              <a:pPr eaLnBrk="1" hangingPunct="1"/>
              <a:t>22</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altLang="en-US" smtClean="0"/>
              <a:t>Alienated consciousness</a:t>
            </a:r>
          </a:p>
        </p:txBody>
      </p:sp>
      <p:sp>
        <p:nvSpPr>
          <p:cNvPr id="24579" name="Content Placeholder 3"/>
          <p:cNvSpPr>
            <a:spLocks noGrp="1"/>
          </p:cNvSpPr>
          <p:nvPr>
            <p:ph idx="1"/>
          </p:nvPr>
        </p:nvSpPr>
        <p:spPr/>
        <p:txBody>
          <a:bodyPr/>
          <a:lstStyle/>
          <a:p>
            <a:pPr eaLnBrk="1" hangingPunct="1"/>
            <a:r>
              <a:rPr lang="en-US" altLang="en-US" dirty="0" smtClean="0"/>
              <a:t>Hegel: “I” is a “we”: There is no “I” without a “not-I” (an other person)</a:t>
            </a:r>
          </a:p>
          <a:p>
            <a:pPr eaLnBrk="1" hangingPunct="1"/>
            <a:r>
              <a:rPr lang="en-US" altLang="en-US" dirty="0" smtClean="0"/>
              <a:t>Consciousness is “inter-subjective”: not something within the “head” of an individual</a:t>
            </a:r>
          </a:p>
          <a:p>
            <a:pPr lvl="1" eaLnBrk="1" hangingPunct="1"/>
            <a:r>
              <a:rPr lang="en-US" altLang="en-US" dirty="0"/>
              <a:t>c</a:t>
            </a:r>
            <a:r>
              <a:rPr lang="en-US" altLang="en-US" dirty="0" smtClean="0"/>
              <a:t>ontrary to early modern philosophy</a:t>
            </a:r>
          </a:p>
          <a:p>
            <a:pPr eaLnBrk="1" hangingPunct="1"/>
            <a:r>
              <a:rPr lang="en-US" altLang="en-US" dirty="0" smtClean="0"/>
              <a:t>Such a concept of the location of consciousness within the skin of the individual expresses conditions of alienation (</a:t>
            </a:r>
            <a:r>
              <a:rPr lang="en-US" altLang="en-US" i="1" dirty="0" smtClean="0"/>
              <a:t>The Naked Ape</a:t>
            </a:r>
            <a:r>
              <a:rPr lang="en-US" altLang="en-US" dirty="0" smtClean="0"/>
              <a:t>)</a:t>
            </a:r>
          </a:p>
          <a:p>
            <a:pPr eaLnBrk="1" hangingPunct="1"/>
            <a:endParaRPr lang="en-US" altLang="en-US" dirty="0" smtClean="0"/>
          </a:p>
        </p:txBody>
      </p:sp>
      <p:sp>
        <p:nvSpPr>
          <p:cNvPr id="35843" name="Slide Number Placeholder 2"/>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2CB60AB-A9AE-4D98-89EB-FDA6E1E0742A}" type="slidenum">
              <a:rPr lang="en-US" altLang="en-US">
                <a:solidFill>
                  <a:srgbClr val="898989"/>
                </a:solidFill>
              </a:rPr>
              <a:pPr eaLnBrk="1" hangingPunct="1"/>
              <a:t>23</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rtlCol="0">
            <a:normAutofit fontScale="90000"/>
          </a:bodyPr>
          <a:lstStyle/>
          <a:p>
            <a:pPr eaLnBrk="1" fontAlgn="auto" hangingPunct="1">
              <a:spcAft>
                <a:spcPts val="0"/>
              </a:spcAft>
              <a:defRPr/>
            </a:pPr>
            <a:r>
              <a:rPr lang="en-US" dirty="0" smtClean="0"/>
              <a:t>Alienation is necessary (greed is good)</a:t>
            </a:r>
          </a:p>
        </p:txBody>
      </p:sp>
      <p:sp>
        <p:nvSpPr>
          <p:cNvPr id="36868" name="Content Placeholder 3"/>
          <p:cNvSpPr>
            <a:spLocks noGrp="1"/>
          </p:cNvSpPr>
          <p:nvPr>
            <p:ph idx="1"/>
          </p:nvPr>
        </p:nvSpPr>
        <p:spPr/>
        <p:txBody>
          <a:bodyPr rtlCol="0">
            <a:normAutofit lnSpcReduction="10000"/>
          </a:bodyPr>
          <a:lstStyle/>
          <a:p>
            <a:pPr eaLnBrk="1" fontAlgn="auto" hangingPunct="1">
              <a:lnSpc>
                <a:spcPct val="90000"/>
              </a:lnSpc>
              <a:spcAft>
                <a:spcPts val="0"/>
              </a:spcAft>
              <a:defRPr/>
            </a:pPr>
            <a:r>
              <a:rPr lang="en-US" sz="2500" dirty="0" smtClean="0"/>
              <a:t>“It is necessary to go through this antagonistic form [of material production], just as it is necessary at first to give man’s spiritual forces a religious form by erecting them into autonomous power over against him. Just as the material power of the human being is developed in an external mode through the evolution of the market, so the spiritual power of the human being is developed in an external form through the institutions of religion. The vast power of religion is an externalized expression of the potential spiritual power of the individual—which by and large remains separated from the individual and housed in the institutions and governed by the authorities of the various religions.”</a:t>
            </a:r>
          </a:p>
          <a:p>
            <a:pPr eaLnBrk="1" fontAlgn="auto" hangingPunct="1">
              <a:lnSpc>
                <a:spcPct val="90000"/>
              </a:lnSpc>
              <a:spcAft>
                <a:spcPts val="0"/>
              </a:spcAft>
              <a:defRPr/>
            </a:pPr>
            <a:endParaRPr lang="en-US" sz="2500" dirty="0" smtClean="0"/>
          </a:p>
        </p:txBody>
      </p:sp>
      <p:sp>
        <p:nvSpPr>
          <p:cNvPr id="36867" name="Slide Number Placeholder 2"/>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F28F6E3-FD83-4E32-AA0B-50D4BC08C6CD}" type="slidenum">
              <a:rPr lang="en-US" altLang="en-US">
                <a:solidFill>
                  <a:srgbClr val="898989"/>
                </a:solidFill>
              </a:rPr>
              <a:pPr eaLnBrk="1" hangingPunct="1"/>
              <a:t>24</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altLang="en-US" smtClean="0"/>
              <a:t>Don’t forget Kant</a:t>
            </a:r>
          </a:p>
        </p:txBody>
      </p:sp>
      <p:sp>
        <p:nvSpPr>
          <p:cNvPr id="37892" name="Content Placeholder 3"/>
          <p:cNvSpPr>
            <a:spLocks noGrp="1"/>
          </p:cNvSpPr>
          <p:nvPr>
            <p:ph idx="1"/>
          </p:nvPr>
        </p:nvSpPr>
        <p:spPr/>
        <p:txBody>
          <a:bodyPr rtlCol="0">
            <a:normAutofit fontScale="92500" lnSpcReduction="20000"/>
          </a:bodyPr>
          <a:lstStyle/>
          <a:p>
            <a:pPr eaLnBrk="1" fontAlgn="auto" hangingPunct="1">
              <a:spcAft>
                <a:spcPts val="0"/>
              </a:spcAft>
              <a:defRPr/>
            </a:pPr>
            <a:r>
              <a:rPr lang="en-US" dirty="0" smtClean="0"/>
              <a:t>“Thanks be to Nature, then, for the incompatibility, for the heartless competitive vanity, for the insatiable desire to possess and to rule! Without them, all the excellent natural capacities of humanity would sleep, undeveloped.”</a:t>
            </a:r>
          </a:p>
          <a:p>
            <a:pPr eaLnBrk="1" fontAlgn="auto" hangingPunct="1">
              <a:spcAft>
                <a:spcPts val="0"/>
              </a:spcAft>
              <a:defRPr/>
            </a:pPr>
            <a:r>
              <a:rPr lang="en-US" dirty="0" smtClean="0"/>
              <a:t>Kant’s stages of history: 1) the contented shepherd; 2) egotism, competition, capitalism; 3) a society governed by moral norms (the Highest Good)</a:t>
            </a:r>
          </a:p>
          <a:p>
            <a:pPr eaLnBrk="1" fontAlgn="auto" hangingPunct="1">
              <a:spcAft>
                <a:spcPts val="0"/>
              </a:spcAft>
              <a:defRPr/>
            </a:pPr>
            <a:r>
              <a:rPr lang="en-US" dirty="0" smtClean="0"/>
              <a:t>2 is necessary for 3</a:t>
            </a:r>
          </a:p>
        </p:txBody>
      </p:sp>
      <p:sp>
        <p:nvSpPr>
          <p:cNvPr id="37891" name="Slide Number Placeholder 2"/>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703BE34-5A9C-4603-8DDC-C2B74C3C4E63}" type="slidenum">
              <a:rPr lang="en-US" altLang="en-US">
                <a:solidFill>
                  <a:srgbClr val="898989"/>
                </a:solidFill>
              </a:rPr>
              <a:pPr eaLnBrk="1" hangingPunct="1"/>
              <a:t>25</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US" altLang="en-US" smtClean="0"/>
              <a:t>Hegel’s three stages of history</a:t>
            </a:r>
          </a:p>
        </p:txBody>
      </p:sp>
      <p:sp>
        <p:nvSpPr>
          <p:cNvPr id="27651" name="Content Placeholder 3"/>
          <p:cNvSpPr>
            <a:spLocks noGrp="1"/>
          </p:cNvSpPr>
          <p:nvPr>
            <p:ph idx="1"/>
          </p:nvPr>
        </p:nvSpPr>
        <p:spPr/>
        <p:txBody>
          <a:bodyPr/>
          <a:lstStyle/>
          <a:p>
            <a:pPr eaLnBrk="1" hangingPunct="1"/>
            <a:r>
              <a:rPr lang="en-US" altLang="en-US" smtClean="0"/>
              <a:t>1) human life as a quasi-natural existence: nature religion of primitive peoples and the East</a:t>
            </a:r>
          </a:p>
          <a:p>
            <a:pPr eaLnBrk="1" hangingPunct="1"/>
            <a:r>
              <a:rPr lang="en-US" altLang="en-US" smtClean="0"/>
              <a:t>2) the dialectic of the ego of the West</a:t>
            </a:r>
          </a:p>
          <a:p>
            <a:pPr eaLnBrk="1" hangingPunct="1"/>
            <a:r>
              <a:rPr lang="en-US" altLang="en-US" smtClean="0"/>
              <a:t>3) recognition of spirit: the modern State with citizenship participation in the life of society as a whole</a:t>
            </a:r>
          </a:p>
        </p:txBody>
      </p:sp>
      <p:sp>
        <p:nvSpPr>
          <p:cNvPr id="38915" name="Slide Number Placeholder 2"/>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AD3A6B0-65A3-4A25-82C0-FDC30D0EB15B}" type="slidenum">
              <a:rPr lang="en-US" altLang="en-US">
                <a:solidFill>
                  <a:srgbClr val="898989"/>
                </a:solidFill>
              </a:rPr>
              <a:pPr eaLnBrk="1" hangingPunct="1"/>
              <a:t>26</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altLang="en-US" smtClean="0"/>
              <a:t>Marx’s stages</a:t>
            </a:r>
          </a:p>
        </p:txBody>
      </p:sp>
      <p:sp>
        <p:nvSpPr>
          <p:cNvPr id="39940" name="Content Placeholder 3"/>
          <p:cNvSpPr>
            <a:spLocks noGrp="1"/>
          </p:cNvSpPr>
          <p:nvPr>
            <p:ph idx="1"/>
          </p:nvPr>
        </p:nvSpPr>
        <p:spPr/>
        <p:txBody>
          <a:bodyPr rtlCol="0">
            <a:normAutofit fontScale="92500"/>
          </a:bodyPr>
          <a:lstStyle/>
          <a:p>
            <a:pPr eaLnBrk="1" fontAlgn="auto" hangingPunct="1">
              <a:spcAft>
                <a:spcPts val="0"/>
              </a:spcAft>
              <a:defRPr/>
            </a:pPr>
            <a:r>
              <a:rPr lang="en-US" dirty="0" smtClean="0"/>
              <a:t>0) Early communal societies dependent on nature</a:t>
            </a:r>
          </a:p>
          <a:p>
            <a:pPr lvl="1" eaLnBrk="1" fontAlgn="auto" hangingPunct="1">
              <a:spcAft>
                <a:spcPts val="0"/>
              </a:spcAft>
              <a:defRPr/>
            </a:pPr>
            <a:r>
              <a:rPr lang="en-US" dirty="0" smtClean="0"/>
              <a:t>People directly, consciously relate to one another as they produce goods they need</a:t>
            </a:r>
          </a:p>
          <a:p>
            <a:pPr eaLnBrk="1" fontAlgn="auto" hangingPunct="1">
              <a:spcAft>
                <a:spcPts val="0"/>
              </a:spcAft>
              <a:defRPr/>
            </a:pPr>
            <a:r>
              <a:rPr lang="en-US" dirty="0" smtClean="0"/>
              <a:t>1) “Relationships of personal dependence (which originally arise quite spontaneously) are the first forms of society, in which the human productivity develops to a limited extent and at isolated points. </a:t>
            </a:r>
          </a:p>
          <a:p>
            <a:pPr lvl="1" eaLnBrk="1" fontAlgn="auto" hangingPunct="1">
              <a:spcAft>
                <a:spcPts val="0"/>
              </a:spcAft>
              <a:defRPr/>
            </a:pPr>
            <a:r>
              <a:rPr lang="en-US" dirty="0" smtClean="0"/>
              <a:t>E.g., slavery, feudalism: early “civilizations”</a:t>
            </a:r>
          </a:p>
          <a:p>
            <a:pPr eaLnBrk="1" fontAlgn="auto" hangingPunct="1">
              <a:spcAft>
                <a:spcPts val="0"/>
              </a:spcAft>
              <a:defRPr/>
            </a:pPr>
            <a:endParaRPr lang="en-US" dirty="0" smtClean="0"/>
          </a:p>
        </p:txBody>
      </p:sp>
      <p:sp>
        <p:nvSpPr>
          <p:cNvPr id="39939" name="Slide Number Placeholder 2"/>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D95783A-F763-419A-8D7D-DC9A35C1F7F8}" type="slidenum">
              <a:rPr lang="en-US" altLang="en-US">
                <a:solidFill>
                  <a:srgbClr val="898989"/>
                </a:solidFill>
              </a:rPr>
              <a:pPr eaLnBrk="1" hangingPunct="1"/>
              <a:t>27</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altLang="en-US" smtClean="0"/>
              <a:t>Nature of capitalism</a:t>
            </a:r>
          </a:p>
        </p:txBody>
      </p:sp>
      <p:sp>
        <p:nvSpPr>
          <p:cNvPr id="29699" name="Content Placeholder 2"/>
          <p:cNvSpPr>
            <a:spLocks noGrp="1"/>
          </p:cNvSpPr>
          <p:nvPr>
            <p:ph idx="1"/>
          </p:nvPr>
        </p:nvSpPr>
        <p:spPr/>
        <p:txBody>
          <a:bodyPr/>
          <a:lstStyle/>
          <a:p>
            <a:pPr eaLnBrk="1" hangingPunct="1">
              <a:lnSpc>
                <a:spcPct val="90000"/>
              </a:lnSpc>
            </a:pPr>
            <a:r>
              <a:rPr lang="en-US" altLang="en-US" smtClean="0"/>
              <a:t>2) “Personal independence based upon dependence </a:t>
            </a:r>
            <a:r>
              <a:rPr lang="en-US" altLang="en-US" i="1" smtClean="0"/>
              <a:t>mediated by things</a:t>
            </a:r>
            <a:r>
              <a:rPr lang="en-US" altLang="en-US" smtClean="0"/>
              <a:t> is the second great form, and only in it is a system of general social exchange of matter, a system of universal relations, universal requirements and universal capacities, formed.” </a:t>
            </a:r>
          </a:p>
          <a:p>
            <a:pPr eaLnBrk="1" hangingPunct="1">
              <a:lnSpc>
                <a:spcPct val="90000"/>
              </a:lnSpc>
            </a:pPr>
            <a:endParaRPr lang="en-US" altLang="en-US" sz="2500" smtClean="0"/>
          </a:p>
        </p:txBody>
      </p:sp>
      <p:sp>
        <p:nvSpPr>
          <p:cNvPr id="40964"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B6EB312-0295-4CAB-85F4-725A339CE6A9}" type="slidenum">
              <a:rPr lang="en-US" altLang="en-US">
                <a:solidFill>
                  <a:srgbClr val="898989"/>
                </a:solidFill>
              </a:rPr>
              <a:pPr eaLnBrk="1" hangingPunct="1"/>
              <a:t>28</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CA" altLang="en-US" smtClean="0"/>
              <a:t>Society of separate egos</a:t>
            </a:r>
          </a:p>
        </p:txBody>
      </p:sp>
      <p:sp>
        <p:nvSpPr>
          <p:cNvPr id="3" name="Content Placeholder 2"/>
          <p:cNvSpPr>
            <a:spLocks noGrp="1"/>
          </p:cNvSpPr>
          <p:nvPr>
            <p:ph idx="1"/>
          </p:nvPr>
        </p:nvSpPr>
        <p:spPr/>
        <p:txBody>
          <a:bodyPr rtlCol="0">
            <a:normAutofit lnSpcReduction="10000"/>
          </a:bodyPr>
          <a:lstStyle/>
          <a:p>
            <a:pPr eaLnBrk="1" fontAlgn="auto" hangingPunct="1">
              <a:lnSpc>
                <a:spcPct val="90000"/>
              </a:lnSpc>
              <a:spcAft>
                <a:spcPts val="0"/>
              </a:spcAft>
              <a:defRPr/>
            </a:pPr>
            <a:r>
              <a:rPr lang="en-US" sz="2800" dirty="0" smtClean="0"/>
              <a:t>= capitalism: independent individuals whose relation to one another is mediated by the exchange of things (commodities)</a:t>
            </a:r>
          </a:p>
          <a:p>
            <a:pPr eaLnBrk="1" fontAlgn="auto" hangingPunct="1">
              <a:lnSpc>
                <a:spcPct val="90000"/>
              </a:lnSpc>
              <a:spcAft>
                <a:spcPts val="0"/>
              </a:spcAft>
              <a:defRPr/>
            </a:pPr>
            <a:r>
              <a:rPr lang="en-US" sz="2800" dirty="0" smtClean="0"/>
              <a:t>The relation between humans is not a direct relation, as in primitive societies or between master and slave</a:t>
            </a:r>
          </a:p>
          <a:p>
            <a:pPr eaLnBrk="1" fontAlgn="auto" hangingPunct="1">
              <a:lnSpc>
                <a:spcPct val="90000"/>
              </a:lnSpc>
              <a:spcAft>
                <a:spcPts val="0"/>
              </a:spcAft>
              <a:defRPr/>
            </a:pPr>
            <a:r>
              <a:rPr lang="en-US" sz="2800" dirty="0" smtClean="0"/>
              <a:t>There is the limited independence of individuals (contrary to the previous stages of slavery and feudalism), but also powerful dependence on society as an impersonal system in the form of the market</a:t>
            </a:r>
          </a:p>
          <a:p>
            <a:pPr eaLnBrk="1" fontAlgn="auto" hangingPunct="1">
              <a:lnSpc>
                <a:spcPct val="90000"/>
              </a:lnSpc>
              <a:spcAft>
                <a:spcPts val="0"/>
              </a:spcAft>
              <a:defRPr/>
            </a:pPr>
            <a:r>
              <a:rPr lang="en-US" sz="2800" dirty="0" smtClean="0"/>
              <a:t>=Society (species being) as an external force still dominates the individual</a:t>
            </a:r>
          </a:p>
          <a:p>
            <a:pPr eaLnBrk="1" fontAlgn="auto" hangingPunct="1">
              <a:spcAft>
                <a:spcPts val="0"/>
              </a:spcAft>
              <a:defRPr/>
            </a:pPr>
            <a:endParaRPr lang="en-CA" dirty="0" smtClean="0"/>
          </a:p>
        </p:txBody>
      </p:sp>
      <p:sp>
        <p:nvSpPr>
          <p:cNvPr id="4" name="Slide Number Placeholder 3"/>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F69A607-57DB-4FBF-93B8-7633F07BA3DB}" type="slidenum">
              <a:rPr lang="en-US" altLang="en-US">
                <a:solidFill>
                  <a:srgbClr val="898989"/>
                </a:solidFill>
              </a:rPr>
              <a:pPr eaLnBrk="1" hangingPunct="1"/>
              <a:t>29</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altLang="en-US" smtClean="0"/>
              <a:t>Dialectic of the Middle Ages</a:t>
            </a:r>
          </a:p>
        </p:txBody>
      </p:sp>
      <p:sp>
        <p:nvSpPr>
          <p:cNvPr id="17411" name="Content Placeholder 2"/>
          <p:cNvSpPr>
            <a:spLocks noGrp="1"/>
          </p:cNvSpPr>
          <p:nvPr>
            <p:ph idx="1"/>
          </p:nvPr>
        </p:nvSpPr>
        <p:spPr/>
        <p:txBody>
          <a:bodyPr rtlCol="0">
            <a:normAutofit fontScale="85000" lnSpcReduction="20000"/>
          </a:bodyPr>
          <a:lstStyle/>
          <a:p>
            <a:pPr eaLnBrk="1" fontAlgn="auto" hangingPunct="1">
              <a:spcAft>
                <a:spcPts val="0"/>
              </a:spcAft>
              <a:defRPr/>
            </a:pPr>
            <a:r>
              <a:rPr lang="en-US" dirty="0" smtClean="0"/>
              <a:t>&gt;Unhappy consciousness as result of Stoicism-Skepticism</a:t>
            </a:r>
          </a:p>
          <a:p>
            <a:pPr eaLnBrk="1" fontAlgn="auto" hangingPunct="1">
              <a:spcAft>
                <a:spcPts val="0"/>
              </a:spcAft>
              <a:defRPr/>
            </a:pPr>
            <a:r>
              <a:rPr lang="en-US" dirty="0" smtClean="0"/>
              <a:t>&gt;God, “the unattainable Beyond,” “the </a:t>
            </a:r>
            <a:r>
              <a:rPr lang="en-US" dirty="0" err="1" smtClean="0"/>
              <a:t>nightlike</a:t>
            </a:r>
            <a:r>
              <a:rPr lang="en-US" dirty="0" smtClean="0"/>
              <a:t> void of the supersensible beyond” </a:t>
            </a:r>
          </a:p>
          <a:p>
            <a:pPr lvl="1" eaLnBrk="1" fontAlgn="auto" hangingPunct="1">
              <a:spcAft>
                <a:spcPts val="0"/>
              </a:spcAft>
              <a:defRPr/>
            </a:pPr>
            <a:r>
              <a:rPr lang="en-US" dirty="0" smtClean="0"/>
              <a:t>Contrasts with “the </a:t>
            </a:r>
            <a:r>
              <a:rPr lang="en-US" dirty="0" err="1" smtClean="0"/>
              <a:t>colourful</a:t>
            </a:r>
            <a:r>
              <a:rPr lang="en-US" dirty="0" smtClean="0"/>
              <a:t> show of the sensuous here-and-now” with which we began</a:t>
            </a:r>
          </a:p>
          <a:p>
            <a:pPr eaLnBrk="1" fontAlgn="auto" hangingPunct="1">
              <a:spcAft>
                <a:spcPts val="0"/>
              </a:spcAft>
              <a:defRPr/>
            </a:pPr>
            <a:r>
              <a:rPr lang="en-US" dirty="0" smtClean="0"/>
              <a:t>&gt;God is all, I am nothing, a mere worm, born into original sin</a:t>
            </a:r>
          </a:p>
          <a:p>
            <a:pPr lvl="1" eaLnBrk="1" fontAlgn="auto" hangingPunct="1">
              <a:spcAft>
                <a:spcPts val="0"/>
              </a:spcAft>
              <a:defRPr/>
            </a:pPr>
            <a:r>
              <a:rPr lang="en-US" dirty="0" smtClean="0"/>
              <a:t>But the worthless, meaningless body continues to assert itself</a:t>
            </a:r>
          </a:p>
          <a:p>
            <a:pPr lvl="1" eaLnBrk="1" fontAlgn="auto" hangingPunct="1">
              <a:spcAft>
                <a:spcPts val="0"/>
              </a:spcAft>
              <a:defRPr/>
            </a:pPr>
            <a:r>
              <a:rPr lang="en-US" dirty="0" smtClean="0"/>
              <a:t>Hence the devout person “mortifies the flesh” with fasting and scourges, imitating the crucifixion of Christ</a:t>
            </a:r>
          </a:p>
        </p:txBody>
      </p:sp>
      <p:sp>
        <p:nvSpPr>
          <p:cNvPr id="17412"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E569E5A-4940-412A-A87C-EA1CB6CE534B}" type="slidenum">
              <a:rPr lang="en-US" altLang="en-US">
                <a:solidFill>
                  <a:srgbClr val="898989"/>
                </a:solidFill>
              </a:rPr>
              <a:pPr eaLnBrk="1" hangingPunct="1"/>
              <a:t>3</a:t>
            </a:fld>
            <a:endParaRPr lang="en-US" altLang="en-US">
              <a:solidFill>
                <a:srgbClr val="898989"/>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US" altLang="en-US" smtClean="0"/>
              <a:t>Communism</a:t>
            </a:r>
          </a:p>
        </p:txBody>
      </p:sp>
      <p:sp>
        <p:nvSpPr>
          <p:cNvPr id="41987" name="Content Placeholder 2"/>
          <p:cNvSpPr>
            <a:spLocks noGrp="1"/>
          </p:cNvSpPr>
          <p:nvPr>
            <p:ph idx="1"/>
          </p:nvPr>
        </p:nvSpPr>
        <p:spPr/>
        <p:txBody>
          <a:bodyPr rtlCol="0">
            <a:normAutofit fontScale="92500" lnSpcReduction="20000"/>
          </a:bodyPr>
          <a:lstStyle/>
          <a:p>
            <a:pPr eaLnBrk="1" fontAlgn="auto" hangingPunct="1">
              <a:spcAft>
                <a:spcPts val="0"/>
              </a:spcAft>
              <a:defRPr/>
            </a:pPr>
            <a:r>
              <a:rPr lang="en-US" dirty="0" smtClean="0"/>
              <a:t>3) “Free individuality, based on the universal development of the individuals and the subordination of their communal, social productivity, which is their social possession [</a:t>
            </a:r>
            <a:r>
              <a:rPr lang="en-US" dirty="0" err="1" smtClean="0"/>
              <a:t>Vermőgen</a:t>
            </a:r>
            <a:r>
              <a:rPr lang="en-US" dirty="0" smtClean="0"/>
              <a:t>], is the third stage. The second stage creates the conditions for the third.” </a:t>
            </a:r>
          </a:p>
          <a:p>
            <a:pPr lvl="1" eaLnBrk="1" fontAlgn="auto" hangingPunct="1">
              <a:spcAft>
                <a:spcPts val="0"/>
              </a:spcAft>
              <a:defRPr/>
            </a:pPr>
            <a:r>
              <a:rPr lang="en-US" dirty="0" smtClean="0"/>
              <a:t>Note: communism subordinates the communal/social side of activity to the individual</a:t>
            </a:r>
          </a:p>
          <a:p>
            <a:pPr lvl="1" eaLnBrk="1" fontAlgn="auto" hangingPunct="1">
              <a:spcAft>
                <a:spcPts val="0"/>
              </a:spcAft>
              <a:defRPr/>
            </a:pPr>
            <a:r>
              <a:rPr lang="en-US" dirty="0" smtClean="0"/>
              <a:t>Not the opposite!</a:t>
            </a:r>
          </a:p>
          <a:p>
            <a:pPr lvl="1" eaLnBrk="1" fontAlgn="auto" hangingPunct="1">
              <a:spcAft>
                <a:spcPts val="0"/>
              </a:spcAft>
              <a:defRPr/>
            </a:pPr>
            <a:r>
              <a:rPr lang="en-US" dirty="0" smtClean="0"/>
              <a:t>Species being is subordinated to the </a:t>
            </a:r>
            <a:r>
              <a:rPr lang="en-US" dirty="0" smtClean="0"/>
              <a:t>individuals </a:t>
            </a:r>
            <a:r>
              <a:rPr lang="en-US" dirty="0" smtClean="0"/>
              <a:t>who freely develop their powers in relationship to one another</a:t>
            </a:r>
          </a:p>
          <a:p>
            <a:pPr eaLnBrk="1" fontAlgn="auto" hangingPunct="1">
              <a:spcAft>
                <a:spcPts val="0"/>
              </a:spcAft>
              <a:defRPr/>
            </a:pPr>
            <a:endParaRPr lang="en-US" dirty="0" smtClean="0"/>
          </a:p>
        </p:txBody>
      </p:sp>
      <p:sp>
        <p:nvSpPr>
          <p:cNvPr id="41988"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6035F74-FC8B-4C36-9897-23364E57585D}" type="slidenum">
              <a:rPr lang="en-US" altLang="en-US">
                <a:solidFill>
                  <a:srgbClr val="898989"/>
                </a:solidFill>
              </a:rPr>
              <a:pPr eaLnBrk="1" hangingPunct="1"/>
              <a:t>30</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pPr eaLnBrk="1" hangingPunct="1"/>
            <a:r>
              <a:rPr lang="en-US" altLang="en-US" smtClean="0"/>
              <a:t>Energy expansion</a:t>
            </a:r>
          </a:p>
        </p:txBody>
      </p:sp>
      <p:sp>
        <p:nvSpPr>
          <p:cNvPr id="43011" name="Content Placeholder 2"/>
          <p:cNvSpPr>
            <a:spLocks noGrp="1"/>
          </p:cNvSpPr>
          <p:nvPr>
            <p:ph idx="1"/>
          </p:nvPr>
        </p:nvSpPr>
        <p:spPr/>
        <p:txBody>
          <a:bodyPr rtlCol="0">
            <a:normAutofit fontScale="85000" lnSpcReduction="10000"/>
          </a:bodyPr>
          <a:lstStyle/>
          <a:p>
            <a:pPr eaLnBrk="1" fontAlgn="auto" hangingPunct="1">
              <a:spcAft>
                <a:spcPts val="0"/>
              </a:spcAft>
              <a:defRPr/>
            </a:pPr>
            <a:r>
              <a:rPr lang="en-US" dirty="0" smtClean="0"/>
              <a:t>The alienated individual is one unit of energy confronting seven billion potentially hostile units that take the form of the indifferent market to which the individual must adapt.</a:t>
            </a:r>
          </a:p>
          <a:p>
            <a:pPr eaLnBrk="1" fontAlgn="auto" hangingPunct="1">
              <a:spcAft>
                <a:spcPts val="0"/>
              </a:spcAft>
              <a:defRPr/>
            </a:pPr>
            <a:r>
              <a:rPr lang="en-US" dirty="0" smtClean="0"/>
              <a:t>The freely developing individual would be able to channel the material and spiritual energies of seven billion people </a:t>
            </a:r>
          </a:p>
          <a:p>
            <a:pPr eaLnBrk="1" fontAlgn="auto" hangingPunct="1">
              <a:spcAft>
                <a:spcPts val="0"/>
              </a:spcAft>
              <a:defRPr/>
            </a:pPr>
            <a:r>
              <a:rPr lang="en-US" dirty="0" smtClean="0"/>
              <a:t>And since each of these seven billion individuals is also awakening to the potential of connecting to all the others, the total increase of energy available to each individual expands on a logarithmic scale. </a:t>
            </a:r>
          </a:p>
        </p:txBody>
      </p:sp>
      <p:sp>
        <p:nvSpPr>
          <p:cNvPr id="43012"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C381DDB-A4EA-4F20-8503-5A4C649B5A36}" type="slidenum">
              <a:rPr lang="en-US" altLang="en-US">
                <a:solidFill>
                  <a:srgbClr val="898989"/>
                </a:solidFill>
              </a:rPr>
              <a:pPr eaLnBrk="1" hangingPunct="1"/>
              <a:t>31</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r>
              <a:rPr lang="en-US" altLang="en-US" smtClean="0"/>
              <a:t>Definitions of Communism: 1848</a:t>
            </a:r>
          </a:p>
        </p:txBody>
      </p:sp>
      <p:sp>
        <p:nvSpPr>
          <p:cNvPr id="33795" name="Content Placeholder 3"/>
          <p:cNvSpPr>
            <a:spLocks noGrp="1"/>
          </p:cNvSpPr>
          <p:nvPr>
            <p:ph idx="1"/>
          </p:nvPr>
        </p:nvSpPr>
        <p:spPr/>
        <p:txBody>
          <a:bodyPr/>
          <a:lstStyle/>
          <a:p>
            <a:pPr eaLnBrk="1" hangingPunct="1"/>
            <a:r>
              <a:rPr lang="en-US" altLang="en-US" smtClean="0"/>
              <a:t>Definition of Communism: “an association in which the free development of each is the condition for the free development of all.” (Communist Manifesto: 1848)</a:t>
            </a:r>
          </a:p>
        </p:txBody>
      </p:sp>
      <p:sp>
        <p:nvSpPr>
          <p:cNvPr id="44035" name="Slide Number Placeholder 2"/>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60BB544-190D-42DE-9039-7912B3DF3F22}" type="slidenum">
              <a:rPr lang="en-US" altLang="en-US">
                <a:solidFill>
                  <a:srgbClr val="898989"/>
                </a:solidFill>
              </a:rPr>
              <a:pPr eaLnBrk="1" hangingPunct="1"/>
              <a:t>32</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US" altLang="en-US" smtClean="0"/>
              <a:t>1875</a:t>
            </a:r>
          </a:p>
        </p:txBody>
      </p:sp>
      <p:sp>
        <p:nvSpPr>
          <p:cNvPr id="34819" name="Content Placeholder 2"/>
          <p:cNvSpPr>
            <a:spLocks noGrp="1"/>
          </p:cNvSpPr>
          <p:nvPr>
            <p:ph idx="1"/>
          </p:nvPr>
        </p:nvSpPr>
        <p:spPr/>
        <p:txBody>
          <a:bodyPr/>
          <a:lstStyle/>
          <a:p>
            <a:pPr eaLnBrk="1" hangingPunct="1">
              <a:lnSpc>
                <a:spcPct val="90000"/>
              </a:lnSpc>
            </a:pPr>
            <a:r>
              <a:rPr lang="en-US" altLang="en-US" sz="2500" smtClean="0"/>
              <a:t>“In a higher phase of communist society, after the enslaving subordination of the individual to the division of labour, and thereby also the antithesis between mental and physical labour, has vanished; after labour has become not only a means of life but life’s prime want; after the productive forces have also increased with the all-round development of the individual, and all the springs of common wealth flow more abundantly—only then can the narrow horizon of bourgeois right be crossed in its entirety and society inscribe on its banners: From each according to his abilities, to each according to his needs!” (Critique of the Gotha Program 1875)</a:t>
            </a:r>
          </a:p>
          <a:p>
            <a:pPr eaLnBrk="1" hangingPunct="1">
              <a:lnSpc>
                <a:spcPct val="90000"/>
              </a:lnSpc>
            </a:pPr>
            <a:endParaRPr lang="en-US" altLang="en-US" sz="2500" smtClean="0"/>
          </a:p>
        </p:txBody>
      </p:sp>
      <p:sp>
        <p:nvSpPr>
          <p:cNvPr id="45060"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8D8CEDE-C283-43B7-B079-FCDBE27D6635}" type="slidenum">
              <a:rPr lang="en-US" altLang="en-US">
                <a:solidFill>
                  <a:srgbClr val="898989"/>
                </a:solidFill>
              </a:rPr>
              <a:pPr eaLnBrk="1" hangingPunct="1"/>
              <a:t>33</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en-US" altLang="en-US" smtClean="0"/>
              <a:t>Marx and Kant</a:t>
            </a:r>
          </a:p>
        </p:txBody>
      </p:sp>
      <p:sp>
        <p:nvSpPr>
          <p:cNvPr id="4" name="Content Placeholder 3"/>
          <p:cNvSpPr>
            <a:spLocks noGrp="1"/>
          </p:cNvSpPr>
          <p:nvPr>
            <p:ph idx="1"/>
          </p:nvPr>
        </p:nvSpPr>
        <p:spPr/>
        <p:txBody>
          <a:bodyPr rtlCol="0">
            <a:normAutofit fontScale="77500" lnSpcReduction="20000"/>
          </a:bodyPr>
          <a:lstStyle/>
          <a:p>
            <a:pPr marL="274320" indent="-274320" eaLnBrk="1" fontAlgn="auto" hangingPunct="1">
              <a:spcAft>
                <a:spcPts val="0"/>
              </a:spcAft>
              <a:buFont typeface="Wingdings 2"/>
              <a:buChar char=""/>
              <a:defRPr/>
            </a:pPr>
            <a:r>
              <a:rPr lang="en-US" dirty="0" smtClean="0"/>
              <a:t>1) From each according to his abilities, </a:t>
            </a:r>
          </a:p>
          <a:p>
            <a:pPr marL="548640" lvl="1" indent="-274320" eaLnBrk="1" fontAlgn="auto" hangingPunct="1">
              <a:spcAft>
                <a:spcPts val="0"/>
              </a:spcAft>
              <a:buFont typeface="Wingdings"/>
              <a:buChar char=""/>
              <a:defRPr/>
            </a:pPr>
            <a:r>
              <a:rPr lang="en-US" dirty="0" smtClean="0"/>
              <a:t>Kant: people should perform their duties to the best of their abilities</a:t>
            </a:r>
          </a:p>
          <a:p>
            <a:pPr marL="274320" indent="-274320" eaLnBrk="1" fontAlgn="auto" hangingPunct="1">
              <a:spcAft>
                <a:spcPts val="0"/>
              </a:spcAft>
              <a:buFont typeface="Wingdings 2"/>
              <a:buChar char=""/>
              <a:defRPr/>
            </a:pPr>
            <a:r>
              <a:rPr lang="en-US" dirty="0" smtClean="0"/>
              <a:t>2) to each according to his needs!</a:t>
            </a:r>
          </a:p>
          <a:p>
            <a:pPr marL="548640" lvl="1" indent="-274320" eaLnBrk="1" fontAlgn="auto" hangingPunct="1">
              <a:spcAft>
                <a:spcPts val="0"/>
              </a:spcAft>
              <a:buFont typeface="Wingdings"/>
              <a:buChar char=""/>
              <a:defRPr/>
            </a:pPr>
            <a:r>
              <a:rPr lang="en-US" dirty="0" smtClean="0"/>
              <a:t>And their basic needs should be satisfied on this basis</a:t>
            </a:r>
          </a:p>
          <a:p>
            <a:pPr marL="274320" indent="-274320" eaLnBrk="1" fontAlgn="auto" hangingPunct="1">
              <a:spcAft>
                <a:spcPts val="0"/>
              </a:spcAft>
              <a:buFont typeface="Wingdings 2"/>
              <a:buChar char=""/>
              <a:defRPr/>
            </a:pPr>
            <a:r>
              <a:rPr lang="en-US" dirty="0" smtClean="0"/>
              <a:t>= Kant’s conception of the Highest Good: Duty </a:t>
            </a:r>
            <a:r>
              <a:rPr lang="en-US" i="1" dirty="0" smtClean="0"/>
              <a:t>and</a:t>
            </a:r>
            <a:r>
              <a:rPr lang="en-US" dirty="0" smtClean="0"/>
              <a:t> Desire</a:t>
            </a:r>
          </a:p>
          <a:p>
            <a:pPr marL="274320" indent="-274320" eaLnBrk="1" fontAlgn="auto" hangingPunct="1">
              <a:spcAft>
                <a:spcPts val="0"/>
              </a:spcAft>
              <a:buFont typeface="Wingdings 2"/>
              <a:buChar char=""/>
              <a:defRPr/>
            </a:pPr>
            <a:r>
              <a:rPr lang="en-US" dirty="0" smtClean="0"/>
              <a:t>But this seems impossible (Antinomy of Practical Reason)</a:t>
            </a:r>
          </a:p>
          <a:p>
            <a:pPr marL="274320" indent="-274320" eaLnBrk="1" fontAlgn="auto" hangingPunct="1">
              <a:spcAft>
                <a:spcPts val="0"/>
              </a:spcAft>
              <a:buFont typeface="Wingdings 2"/>
              <a:buChar char=""/>
              <a:defRPr/>
            </a:pPr>
            <a:r>
              <a:rPr lang="en-US" dirty="0" smtClean="0"/>
              <a:t>Kant’s three-fold reply to the Antinomy</a:t>
            </a:r>
          </a:p>
          <a:p>
            <a:pPr marL="548640" lvl="1" indent="-274320" eaLnBrk="1" fontAlgn="auto" hangingPunct="1">
              <a:spcAft>
                <a:spcPts val="0"/>
              </a:spcAft>
              <a:buFont typeface="Wingdings"/>
              <a:buChar char=""/>
              <a:defRPr/>
            </a:pPr>
            <a:r>
              <a:rPr lang="en-US" dirty="0" smtClean="0"/>
              <a:t>1) appearance and reality</a:t>
            </a:r>
          </a:p>
          <a:p>
            <a:pPr marL="548640" lvl="1" indent="-274320" eaLnBrk="1" fontAlgn="auto" hangingPunct="1">
              <a:spcAft>
                <a:spcPts val="0"/>
              </a:spcAft>
              <a:buFont typeface="Wingdings"/>
              <a:buChar char=""/>
              <a:defRPr/>
            </a:pPr>
            <a:r>
              <a:rPr lang="en-US" dirty="0" smtClean="0"/>
              <a:t>2) postulates of morality</a:t>
            </a:r>
          </a:p>
          <a:p>
            <a:pPr marL="548640" lvl="1" indent="-274320" eaLnBrk="1" fontAlgn="auto" hangingPunct="1">
              <a:spcAft>
                <a:spcPts val="0"/>
              </a:spcAft>
              <a:buFont typeface="Wingdings"/>
              <a:buChar char=""/>
              <a:defRPr/>
            </a:pPr>
            <a:r>
              <a:rPr lang="en-US" dirty="0" smtClean="0"/>
              <a:t>3) teleology of history: shows progress in this development</a:t>
            </a:r>
            <a:endParaRPr lang="en-US" dirty="0"/>
          </a:p>
        </p:txBody>
      </p:sp>
      <p:sp>
        <p:nvSpPr>
          <p:cNvPr id="46083" name="Slide Number Placeholder 2"/>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FD6874A-0D82-473E-B756-C12BD67958A4}" type="slidenum">
              <a:rPr lang="en-US" altLang="en-US">
                <a:solidFill>
                  <a:srgbClr val="898989"/>
                </a:solidFill>
              </a:rPr>
              <a:pPr eaLnBrk="1" hangingPunct="1"/>
              <a:t>34</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Rise of the modern world and empirical science</a:t>
            </a:r>
            <a:endParaRPr lang="en-US" dirty="0"/>
          </a:p>
        </p:txBody>
      </p:sp>
      <p:sp>
        <p:nvSpPr>
          <p:cNvPr id="18435" name="Content Placeholder 2"/>
          <p:cNvSpPr>
            <a:spLocks noGrp="1"/>
          </p:cNvSpPr>
          <p:nvPr>
            <p:ph idx="1"/>
          </p:nvPr>
        </p:nvSpPr>
        <p:spPr/>
        <p:txBody>
          <a:bodyPr rtlCol="0">
            <a:normAutofit fontScale="85000" lnSpcReduction="10000"/>
          </a:bodyPr>
          <a:lstStyle/>
          <a:p>
            <a:pPr eaLnBrk="1" fontAlgn="auto" hangingPunct="1">
              <a:spcAft>
                <a:spcPts val="0"/>
              </a:spcAft>
              <a:defRPr/>
            </a:pPr>
            <a:r>
              <a:rPr lang="en-US" dirty="0" smtClean="0"/>
              <a:t>Contradiction: </a:t>
            </a:r>
          </a:p>
          <a:p>
            <a:pPr lvl="1" eaLnBrk="1" fontAlgn="auto" hangingPunct="1">
              <a:spcAft>
                <a:spcPts val="0"/>
              </a:spcAft>
              <a:defRPr/>
            </a:pPr>
            <a:r>
              <a:rPr lang="en-US" dirty="0" smtClean="0"/>
              <a:t>Concern with empty abstractions of scholastic philosophy and theology – the mind becomes agile at pure theoretical activity (the cult of pure reason)</a:t>
            </a:r>
          </a:p>
          <a:p>
            <a:pPr lvl="1" eaLnBrk="1" fontAlgn="auto" hangingPunct="1">
              <a:spcAft>
                <a:spcPts val="0"/>
              </a:spcAft>
              <a:defRPr/>
            </a:pPr>
            <a:r>
              <a:rPr lang="en-US" dirty="0" smtClean="0"/>
              <a:t>Concern with the physical body as the dwelling of Satan and an obstacle to salvation: The body is said to be meaningless, and yet it is the constant preoccupation of the person who tries to subdue and flee it</a:t>
            </a:r>
          </a:p>
          <a:p>
            <a:pPr eaLnBrk="1" fontAlgn="auto" hangingPunct="1">
              <a:spcAft>
                <a:spcPts val="0"/>
              </a:spcAft>
              <a:defRPr/>
            </a:pPr>
            <a:r>
              <a:rPr lang="en-US" dirty="0" smtClean="0"/>
              <a:t>Solution: modern empirical science</a:t>
            </a:r>
          </a:p>
          <a:p>
            <a:pPr lvl="1" eaLnBrk="1" fontAlgn="auto" hangingPunct="1">
              <a:spcAft>
                <a:spcPts val="0"/>
              </a:spcAft>
              <a:defRPr/>
            </a:pPr>
            <a:r>
              <a:rPr lang="en-US" dirty="0" smtClean="0"/>
              <a:t>1) rests on theoretical understanding of laws of nature</a:t>
            </a:r>
          </a:p>
          <a:p>
            <a:pPr lvl="1" eaLnBrk="1" fontAlgn="auto" hangingPunct="1">
              <a:spcAft>
                <a:spcPts val="0"/>
              </a:spcAft>
              <a:defRPr/>
            </a:pPr>
            <a:r>
              <a:rPr lang="en-US" dirty="0" smtClean="0"/>
              <a:t>2) found in the empirical world, which is discovered to be full of meaning</a:t>
            </a:r>
          </a:p>
          <a:p>
            <a:pPr eaLnBrk="1" fontAlgn="auto" hangingPunct="1">
              <a:spcAft>
                <a:spcPts val="0"/>
              </a:spcAft>
              <a:defRPr/>
            </a:pPr>
            <a:endParaRPr lang="en-US" dirty="0" smtClean="0"/>
          </a:p>
        </p:txBody>
      </p:sp>
      <p:sp>
        <p:nvSpPr>
          <p:cNvPr id="18436"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2CA0208-3782-4CFD-A5E9-C8FD6CA040F0}" type="slidenum">
              <a:rPr lang="en-US" altLang="en-US">
                <a:solidFill>
                  <a:srgbClr val="898989"/>
                </a:solidFill>
              </a:rPr>
              <a:pPr eaLnBrk="1" hangingPunct="1"/>
              <a:t>4</a:t>
            </a:fld>
            <a:endParaRPr lang="en-US" altLang="en-US">
              <a:solidFill>
                <a:srgbClr val="898989"/>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altLang="en-US" smtClean="0"/>
              <a:t>Hegel’s two forms of alienation</a:t>
            </a:r>
          </a:p>
        </p:txBody>
      </p:sp>
      <p:sp>
        <p:nvSpPr>
          <p:cNvPr id="3" name="Content Placeholder 2"/>
          <p:cNvSpPr>
            <a:spLocks noGrp="1"/>
          </p:cNvSpPr>
          <p:nvPr>
            <p:ph idx="1"/>
          </p:nvPr>
        </p:nvSpPr>
        <p:spPr/>
        <p:txBody>
          <a:bodyPr rtlCol="0">
            <a:normAutofit fontScale="85000" lnSpcReduction="20000"/>
          </a:bodyPr>
          <a:lstStyle/>
          <a:p>
            <a:pPr marL="274320" indent="-274320" eaLnBrk="1" fontAlgn="auto" hangingPunct="1">
              <a:spcAft>
                <a:spcPts val="0"/>
              </a:spcAft>
              <a:buFont typeface="Wingdings 2"/>
              <a:buChar char=""/>
              <a:defRPr/>
            </a:pPr>
            <a:r>
              <a:rPr lang="en-US" dirty="0" smtClean="0"/>
              <a:t>Alienation: self-realization in an external manner, i.e., as the realization of something outside oneself</a:t>
            </a:r>
          </a:p>
          <a:p>
            <a:pPr marL="274320" indent="-274320" eaLnBrk="1" fontAlgn="auto" hangingPunct="1">
              <a:spcAft>
                <a:spcPts val="0"/>
              </a:spcAft>
              <a:buFont typeface="Wingdings 2"/>
              <a:buChar char=""/>
              <a:defRPr/>
            </a:pPr>
            <a:r>
              <a:rPr lang="en-US" dirty="0" smtClean="0"/>
              <a:t>Two forms: material and spiritual </a:t>
            </a:r>
          </a:p>
          <a:p>
            <a:pPr marL="274320" indent="-274320" eaLnBrk="1" fontAlgn="auto" hangingPunct="1">
              <a:spcAft>
                <a:spcPts val="0"/>
              </a:spcAft>
              <a:buFont typeface="Wingdings 2"/>
              <a:buChar char=""/>
              <a:defRPr/>
            </a:pPr>
            <a:r>
              <a:rPr lang="en-US" dirty="0" smtClean="0"/>
              <a:t>Material alienation: slaves produce material goods for masters—they realize themselves in the form of realizing someone other than themselves</a:t>
            </a:r>
          </a:p>
          <a:p>
            <a:pPr marL="548640" lvl="1" indent="-274320" eaLnBrk="1" fontAlgn="auto" hangingPunct="1">
              <a:spcAft>
                <a:spcPts val="0"/>
              </a:spcAft>
              <a:buFont typeface="Wingdings"/>
              <a:buChar char=""/>
              <a:defRPr/>
            </a:pPr>
            <a:r>
              <a:rPr lang="en-US" dirty="0" smtClean="0"/>
              <a:t>They create a material power over themselves: the masters</a:t>
            </a:r>
          </a:p>
          <a:p>
            <a:pPr marL="274320" indent="-274320" eaLnBrk="1" fontAlgn="auto" hangingPunct="1">
              <a:spcAft>
                <a:spcPts val="0"/>
              </a:spcAft>
              <a:buFont typeface="Wingdings 2"/>
              <a:buChar char=""/>
              <a:defRPr/>
            </a:pPr>
            <a:r>
              <a:rPr lang="en-US" dirty="0" smtClean="0"/>
              <a:t>Spiritual alienation: their own spiritual consciousness is realized in terms of an outside spiritual power</a:t>
            </a:r>
          </a:p>
          <a:p>
            <a:pPr marL="548640" lvl="1" indent="-274320" eaLnBrk="1" fontAlgn="auto" hangingPunct="1">
              <a:spcAft>
                <a:spcPts val="0"/>
              </a:spcAft>
              <a:buFont typeface="Wingdings"/>
              <a:buChar char=""/>
              <a:defRPr/>
            </a:pPr>
            <a:r>
              <a:rPr lang="en-US" dirty="0" smtClean="0"/>
              <a:t>1) through Stoic morality as Duty, not desire</a:t>
            </a:r>
          </a:p>
          <a:p>
            <a:pPr marL="548640" lvl="1" indent="-274320" eaLnBrk="1" fontAlgn="auto" hangingPunct="1">
              <a:spcAft>
                <a:spcPts val="0"/>
              </a:spcAft>
              <a:buFont typeface="Wingdings"/>
              <a:buChar char=""/>
              <a:defRPr/>
            </a:pPr>
            <a:r>
              <a:rPr lang="en-US" dirty="0" smtClean="0"/>
              <a:t>2) as a force over themselves: “God,” the “unknowable Beyond” of the Unhappy Consciousness</a:t>
            </a:r>
            <a:endParaRPr lang="en-US" dirty="0"/>
          </a:p>
        </p:txBody>
      </p:sp>
      <p:sp>
        <p:nvSpPr>
          <p:cNvPr id="19460"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50C74BC-BDC5-4857-94C9-3B17D38F78D2}" type="slidenum">
              <a:rPr lang="en-US" altLang="en-US">
                <a:solidFill>
                  <a:srgbClr val="898989"/>
                </a:solidFill>
              </a:rPr>
              <a:pPr eaLnBrk="1" hangingPunct="1"/>
              <a:t>5</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altLang="en-US" smtClean="0"/>
              <a:t>Early Marx (1844) on Alienation</a:t>
            </a:r>
          </a:p>
        </p:txBody>
      </p:sp>
      <p:sp>
        <p:nvSpPr>
          <p:cNvPr id="9219" name="Content Placeholder 2"/>
          <p:cNvSpPr>
            <a:spLocks noGrp="1"/>
          </p:cNvSpPr>
          <p:nvPr>
            <p:ph idx="1"/>
          </p:nvPr>
        </p:nvSpPr>
        <p:spPr/>
        <p:txBody>
          <a:bodyPr/>
          <a:lstStyle/>
          <a:p>
            <a:pPr eaLnBrk="1" hangingPunct="1"/>
            <a:r>
              <a:rPr lang="en-US" altLang="en-US" smtClean="0"/>
              <a:t>“Just as in religion the spontaneous activity of the human imagination, of the human brain and the human heart, operates independently of the individual—that is, operates on him as an alien, divine or diabolical activity—in the same way the worker’s activity is not his spontaneous activity. It belongs to another; it is the loss of his self.” </a:t>
            </a:r>
          </a:p>
        </p:txBody>
      </p:sp>
      <p:sp>
        <p:nvSpPr>
          <p:cNvPr id="20484"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3831AA8-43BA-4CAA-9993-1606E7D05713}" type="slidenum">
              <a:rPr lang="en-US" altLang="en-US">
                <a:solidFill>
                  <a:srgbClr val="898989"/>
                </a:solidFill>
              </a:rPr>
              <a:pPr eaLnBrk="1" hangingPunct="1"/>
              <a:t>6</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altLang="en-US" smtClean="0"/>
              <a:t>Forms of alienation</a:t>
            </a:r>
          </a:p>
        </p:txBody>
      </p:sp>
      <p:sp>
        <p:nvSpPr>
          <p:cNvPr id="10243" name="Content Placeholder 3"/>
          <p:cNvSpPr>
            <a:spLocks noGrp="1"/>
          </p:cNvSpPr>
          <p:nvPr>
            <p:ph idx="1"/>
          </p:nvPr>
        </p:nvSpPr>
        <p:spPr/>
        <p:txBody>
          <a:bodyPr/>
          <a:lstStyle/>
          <a:p>
            <a:pPr eaLnBrk="1" hangingPunct="1"/>
            <a:r>
              <a:rPr lang="en-US" altLang="en-US" smtClean="0"/>
              <a:t>Spiritual alienation has three forms</a:t>
            </a:r>
          </a:p>
          <a:p>
            <a:pPr lvl="1" eaLnBrk="1" hangingPunct="1"/>
            <a:r>
              <a:rPr lang="en-US" altLang="en-US" smtClean="0"/>
              <a:t>Imagination: art</a:t>
            </a:r>
          </a:p>
          <a:p>
            <a:pPr lvl="1" eaLnBrk="1" hangingPunct="1"/>
            <a:r>
              <a:rPr lang="en-US" altLang="en-US" smtClean="0"/>
              <a:t>Brain/mind: science</a:t>
            </a:r>
          </a:p>
          <a:p>
            <a:pPr lvl="1" eaLnBrk="1" hangingPunct="1"/>
            <a:r>
              <a:rPr lang="en-US" altLang="en-US" smtClean="0"/>
              <a:t>Heart: religion</a:t>
            </a:r>
          </a:p>
          <a:p>
            <a:pPr eaLnBrk="1" hangingPunct="1"/>
            <a:r>
              <a:rPr lang="en-US" altLang="en-US" smtClean="0"/>
              <a:t>Material alienation</a:t>
            </a:r>
          </a:p>
          <a:p>
            <a:pPr lvl="1" eaLnBrk="1" hangingPunct="1"/>
            <a:r>
              <a:rPr lang="en-US" altLang="en-US" smtClean="0"/>
              <a:t>Worker’s activity belongs to another—employer/capitalist for whom he works for a wage</a:t>
            </a:r>
          </a:p>
          <a:p>
            <a:pPr lvl="1" eaLnBrk="1" hangingPunct="1"/>
            <a:endParaRPr lang="en-US" altLang="en-US" smtClean="0"/>
          </a:p>
        </p:txBody>
      </p:sp>
      <p:sp>
        <p:nvSpPr>
          <p:cNvPr id="21507" name="Slide Number Placeholder 2"/>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8D33728-274A-4A88-BA0F-432E14A54FDC}" type="slidenum">
              <a:rPr lang="en-US" altLang="en-US">
                <a:solidFill>
                  <a:srgbClr val="898989"/>
                </a:solidFill>
              </a:rPr>
              <a:pPr eaLnBrk="1" hangingPunct="1"/>
              <a:t>7</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rtlCol="0">
            <a:normAutofit fontScale="90000"/>
          </a:bodyPr>
          <a:lstStyle/>
          <a:p>
            <a:pPr eaLnBrk="1" fontAlgn="auto" hangingPunct="1">
              <a:spcAft>
                <a:spcPts val="0"/>
              </a:spcAft>
              <a:defRPr/>
            </a:pPr>
            <a:r>
              <a:rPr lang="en-US" smtClean="0">
                <a:solidFill>
                  <a:srgbClr val="7B9899"/>
                </a:solidFill>
              </a:rPr>
              <a:t>Later Marx on alienation (1867, Capital)</a:t>
            </a:r>
          </a:p>
        </p:txBody>
      </p:sp>
      <p:sp>
        <p:nvSpPr>
          <p:cNvPr id="22532" name="Content Placeholder 3"/>
          <p:cNvSpPr>
            <a:spLocks noGrp="1"/>
          </p:cNvSpPr>
          <p:nvPr>
            <p:ph idx="1"/>
          </p:nvPr>
        </p:nvSpPr>
        <p:spPr/>
        <p:txBody>
          <a:bodyPr rtlCol="0">
            <a:normAutofit lnSpcReduction="10000"/>
          </a:bodyPr>
          <a:lstStyle/>
          <a:p>
            <a:pPr eaLnBrk="1" fontAlgn="auto" hangingPunct="1">
              <a:lnSpc>
                <a:spcPct val="90000"/>
              </a:lnSpc>
              <a:spcAft>
                <a:spcPts val="0"/>
              </a:spcAft>
              <a:defRPr/>
            </a:pPr>
            <a:r>
              <a:rPr lang="en-US" sz="2500" dirty="0" smtClean="0"/>
              <a:t>It is necessary to go through this antagonistic form [of material production], just as it is necessary at first to give man’s spiritual forces a religious form by erecting them into autonomous power over against him. </a:t>
            </a:r>
            <a:r>
              <a:rPr lang="en-US" sz="2500" u="sng" dirty="0" smtClean="0"/>
              <a:t>Just as the material power of the human being is developed in an external mode through the evolution of the market, so the spiritual power of the human being is developed in an external form through the institutions of religion. </a:t>
            </a:r>
            <a:r>
              <a:rPr lang="en-US" sz="2500" dirty="0" smtClean="0"/>
              <a:t>The vast power of religion is an externalized expression of the potential spiritual power of the individual—which by and large remains separated from the individual and housed in the institutions and governed by the authorities of the various religions.</a:t>
            </a:r>
          </a:p>
          <a:p>
            <a:pPr eaLnBrk="1" fontAlgn="auto" hangingPunct="1">
              <a:lnSpc>
                <a:spcPct val="90000"/>
              </a:lnSpc>
              <a:spcAft>
                <a:spcPts val="0"/>
              </a:spcAft>
              <a:defRPr/>
            </a:pPr>
            <a:endParaRPr lang="en-US" sz="2500" dirty="0" smtClean="0"/>
          </a:p>
        </p:txBody>
      </p:sp>
      <p:sp>
        <p:nvSpPr>
          <p:cNvPr id="22531" name="Slide Number Placeholder 2"/>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24554EA-8472-4128-8047-A0B0629EFDBF}" type="slidenum">
              <a:rPr lang="en-US" altLang="en-US">
                <a:solidFill>
                  <a:srgbClr val="898989"/>
                </a:solidFill>
              </a:rPr>
              <a:pPr eaLnBrk="1" hangingPunct="1"/>
              <a:t>8</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altLang="en-US" smtClean="0"/>
              <a:t>Main focus of Marx’s life work</a:t>
            </a:r>
          </a:p>
        </p:txBody>
      </p:sp>
      <p:sp>
        <p:nvSpPr>
          <p:cNvPr id="23556" name="Content Placeholder 3"/>
          <p:cNvSpPr>
            <a:spLocks noGrp="1"/>
          </p:cNvSpPr>
          <p:nvPr>
            <p:ph idx="1"/>
          </p:nvPr>
        </p:nvSpPr>
        <p:spPr/>
        <p:txBody>
          <a:bodyPr rtlCol="0">
            <a:normAutofit fontScale="92500" lnSpcReduction="20000"/>
          </a:bodyPr>
          <a:lstStyle/>
          <a:p>
            <a:pPr eaLnBrk="1" fontAlgn="auto" hangingPunct="1">
              <a:spcAft>
                <a:spcPts val="0"/>
              </a:spcAft>
              <a:defRPr/>
            </a:pPr>
            <a:r>
              <a:rPr lang="en-US" dirty="0" smtClean="0"/>
              <a:t>Marx thus remains close to Hegel throughout his life: not only in 1844 (so-called “young Marx)</a:t>
            </a:r>
          </a:p>
          <a:p>
            <a:pPr eaLnBrk="1" fontAlgn="auto" hangingPunct="1">
              <a:spcAft>
                <a:spcPts val="0"/>
              </a:spcAft>
              <a:defRPr/>
            </a:pPr>
            <a:r>
              <a:rPr lang="en-US" dirty="0" smtClean="0"/>
              <a:t>Focus of Marx’s later work (</a:t>
            </a:r>
            <a:r>
              <a:rPr lang="en-US" i="1" dirty="0" smtClean="0"/>
              <a:t>Das </a:t>
            </a:r>
            <a:r>
              <a:rPr lang="en-US" i="1" dirty="0" err="1" smtClean="0"/>
              <a:t>Kapital</a:t>
            </a:r>
            <a:r>
              <a:rPr lang="en-US" dirty="0" smtClean="0"/>
              <a:t>): is on material alienation, the logic of the economic system</a:t>
            </a:r>
          </a:p>
          <a:p>
            <a:pPr eaLnBrk="1" fontAlgn="auto" hangingPunct="1">
              <a:spcAft>
                <a:spcPts val="0"/>
              </a:spcAft>
              <a:defRPr/>
            </a:pPr>
            <a:r>
              <a:rPr lang="en-US" dirty="0" smtClean="0"/>
              <a:t>But spiritual alienation is also, equally important, although “Marxism” tends to ignore this and treat material alienation as what is truly important</a:t>
            </a:r>
          </a:p>
          <a:p>
            <a:pPr eaLnBrk="1" fontAlgn="auto" hangingPunct="1">
              <a:spcAft>
                <a:spcPts val="0"/>
              </a:spcAft>
              <a:defRPr/>
            </a:pPr>
            <a:r>
              <a:rPr lang="en-US" dirty="0" smtClean="0"/>
              <a:t>&gt; Marx’s “materialist” critique of Hegel needs to be reexamined</a:t>
            </a:r>
          </a:p>
        </p:txBody>
      </p:sp>
      <p:sp>
        <p:nvSpPr>
          <p:cNvPr id="23555" name="Slide Number Placeholder 2"/>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062E382-C4F1-4A4C-9666-BC877ED96843}" type="slidenum">
              <a:rPr lang="en-US" altLang="en-US">
                <a:solidFill>
                  <a:srgbClr val="898989"/>
                </a:solidFill>
              </a:rPr>
              <a:pPr eaLnBrk="1" hangingPunct="1"/>
              <a:t>9</a:t>
            </a:fld>
            <a:endParaRPr lang="en-US" altLang="en-US">
              <a:solidFill>
                <a:srgbClr val="898989"/>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276</TotalTime>
  <Words>2633</Words>
  <Application>Microsoft Office PowerPoint</Application>
  <PresentationFormat>On-screen Show (4:3)</PresentationFormat>
  <Paragraphs>186</Paragraphs>
  <Slides>34</Slides>
  <Notes>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34</vt:i4>
      </vt:variant>
    </vt:vector>
  </HeadingPairs>
  <TitlesOfParts>
    <vt:vector size="41" baseType="lpstr">
      <vt:lpstr>Arial</vt:lpstr>
      <vt:lpstr>Calibri</vt:lpstr>
      <vt:lpstr>Times New Roman</vt:lpstr>
      <vt:lpstr>Wingdings</vt:lpstr>
      <vt:lpstr>Wingdings 2</vt:lpstr>
      <vt:lpstr>Office Theme</vt:lpstr>
      <vt:lpstr>Clip</vt:lpstr>
      <vt:lpstr>7 Marx on alienation </vt:lpstr>
      <vt:lpstr>Alienation and overcoming alienation</vt:lpstr>
      <vt:lpstr>Dialectic of the Middle Ages</vt:lpstr>
      <vt:lpstr>Rise of the modern world and empirical science</vt:lpstr>
      <vt:lpstr>Hegel’s two forms of alienation</vt:lpstr>
      <vt:lpstr>Early Marx (1844) on Alienation</vt:lpstr>
      <vt:lpstr>Forms of alienation</vt:lpstr>
      <vt:lpstr>Later Marx on alienation (1867, Capital)</vt:lpstr>
      <vt:lpstr>Main focus of Marx’s life work</vt:lpstr>
      <vt:lpstr>Alienation of labor</vt:lpstr>
      <vt:lpstr>Contradiction of essence and existence</vt:lpstr>
      <vt:lpstr>Implicit “ought”</vt:lpstr>
      <vt:lpstr>Human essence: species being</vt:lpstr>
      <vt:lpstr>What makes humans human?</vt:lpstr>
      <vt:lpstr>Why animals cannot alienate themselves</vt:lpstr>
      <vt:lpstr>PowerPoint Presentation</vt:lpstr>
      <vt:lpstr>Human self-consciousness</vt:lpstr>
      <vt:lpstr>External powers of species being</vt:lpstr>
      <vt:lpstr>Selling oneself</vt:lpstr>
      <vt:lpstr>Work to live or live to work?</vt:lpstr>
      <vt:lpstr>Animal &lt;&gt; Human</vt:lpstr>
      <vt:lpstr>Where is the human essence?</vt:lpstr>
      <vt:lpstr>Alienated consciousness</vt:lpstr>
      <vt:lpstr>Alienation is necessary (greed is good)</vt:lpstr>
      <vt:lpstr>Don’t forget Kant</vt:lpstr>
      <vt:lpstr>Hegel’s three stages of history</vt:lpstr>
      <vt:lpstr>Marx’s stages</vt:lpstr>
      <vt:lpstr>Nature of capitalism</vt:lpstr>
      <vt:lpstr>Society of separate egos</vt:lpstr>
      <vt:lpstr>Communism</vt:lpstr>
      <vt:lpstr>Energy expansion</vt:lpstr>
      <vt:lpstr>Definitions of Communism: 1848</vt:lpstr>
      <vt:lpstr>1875</vt:lpstr>
      <vt:lpstr>Marx and Kant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Marx on Spirituality and Religion</dc:title>
  <dc:creator>Jim</dc:creator>
  <cp:lastModifiedBy>Lawler, James</cp:lastModifiedBy>
  <cp:revision>28</cp:revision>
  <dcterms:created xsi:type="dcterms:W3CDTF">2007-10-24T22:56:59Z</dcterms:created>
  <dcterms:modified xsi:type="dcterms:W3CDTF">2017-04-11T16:53:17Z</dcterms:modified>
</cp:coreProperties>
</file>