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notesMasterIdLst>
    <p:notesMasterId r:id="rId92"/>
  </p:notesMasterIdLst>
  <p:sldIdLst>
    <p:sldId id="256" r:id="rId2"/>
    <p:sldId id="300" r:id="rId3"/>
    <p:sldId id="301" r:id="rId4"/>
    <p:sldId id="302" r:id="rId5"/>
    <p:sldId id="303" r:id="rId6"/>
    <p:sldId id="304" r:id="rId7"/>
    <p:sldId id="305" r:id="rId8"/>
    <p:sldId id="306" r:id="rId9"/>
    <p:sldId id="307" r:id="rId10"/>
    <p:sldId id="308" r:id="rId11"/>
    <p:sldId id="309" r:id="rId12"/>
    <p:sldId id="310" r:id="rId13"/>
    <p:sldId id="311" r:id="rId14"/>
    <p:sldId id="312" r:id="rId15"/>
    <p:sldId id="314" r:id="rId16"/>
    <p:sldId id="315" r:id="rId17"/>
    <p:sldId id="316" r:id="rId18"/>
    <p:sldId id="317" r:id="rId19"/>
    <p:sldId id="318" r:id="rId20"/>
    <p:sldId id="319" r:id="rId21"/>
    <p:sldId id="344" r:id="rId22"/>
    <p:sldId id="320" r:id="rId23"/>
    <p:sldId id="321" r:id="rId24"/>
    <p:sldId id="322" r:id="rId25"/>
    <p:sldId id="345" r:id="rId26"/>
    <p:sldId id="323" r:id="rId27"/>
    <p:sldId id="346" r:id="rId28"/>
    <p:sldId id="324" r:id="rId29"/>
    <p:sldId id="325" r:id="rId30"/>
    <p:sldId id="347" r:id="rId31"/>
    <p:sldId id="333" r:id="rId32"/>
    <p:sldId id="348" r:id="rId33"/>
    <p:sldId id="334" r:id="rId34"/>
    <p:sldId id="349" r:id="rId35"/>
    <p:sldId id="335" r:id="rId36"/>
    <p:sldId id="336" r:id="rId37"/>
    <p:sldId id="338" r:id="rId38"/>
    <p:sldId id="339" r:id="rId39"/>
    <p:sldId id="340" r:id="rId40"/>
    <p:sldId id="350" r:id="rId41"/>
    <p:sldId id="341" r:id="rId42"/>
    <p:sldId id="342" r:id="rId43"/>
    <p:sldId id="351" r:id="rId44"/>
    <p:sldId id="352" r:id="rId45"/>
    <p:sldId id="343" r:id="rId46"/>
    <p:sldId id="257" r:id="rId47"/>
    <p:sldId id="258" r:id="rId48"/>
    <p:sldId id="259" r:id="rId49"/>
    <p:sldId id="260" r:id="rId50"/>
    <p:sldId id="261" r:id="rId51"/>
    <p:sldId id="296" r:id="rId52"/>
    <p:sldId id="290" r:id="rId53"/>
    <p:sldId id="291" r:id="rId54"/>
    <p:sldId id="292" r:id="rId55"/>
    <p:sldId id="262" r:id="rId56"/>
    <p:sldId id="263" r:id="rId57"/>
    <p:sldId id="264" r:id="rId58"/>
    <p:sldId id="265" r:id="rId59"/>
    <p:sldId id="353" r:id="rId60"/>
    <p:sldId id="283" r:id="rId61"/>
    <p:sldId id="354" r:id="rId62"/>
    <p:sldId id="266" r:id="rId63"/>
    <p:sldId id="267" r:id="rId64"/>
    <p:sldId id="268" r:id="rId65"/>
    <p:sldId id="355" r:id="rId66"/>
    <p:sldId id="284" r:id="rId67"/>
    <p:sldId id="356" r:id="rId68"/>
    <p:sldId id="285" r:id="rId69"/>
    <p:sldId id="286" r:id="rId70"/>
    <p:sldId id="357" r:id="rId71"/>
    <p:sldId id="270" r:id="rId72"/>
    <p:sldId id="271" r:id="rId73"/>
    <p:sldId id="272" r:id="rId74"/>
    <p:sldId id="297" r:id="rId75"/>
    <p:sldId id="293" r:id="rId76"/>
    <p:sldId id="294" r:id="rId77"/>
    <p:sldId id="298" r:id="rId78"/>
    <p:sldId id="299" r:id="rId79"/>
    <p:sldId id="273" r:id="rId80"/>
    <p:sldId id="287" r:id="rId81"/>
    <p:sldId id="274" r:id="rId82"/>
    <p:sldId id="275" r:id="rId83"/>
    <p:sldId id="276" r:id="rId84"/>
    <p:sldId id="277" r:id="rId85"/>
    <p:sldId id="281" r:id="rId86"/>
    <p:sldId id="278" r:id="rId87"/>
    <p:sldId id="288" r:id="rId88"/>
    <p:sldId id="295" r:id="rId89"/>
    <p:sldId id="279" r:id="rId90"/>
    <p:sldId id="289" r:id="rId9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19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pitchFamily="34" charset="0"/>
                <a:cs typeface="Arial" charset="0"/>
              </a:defRPr>
            </a:lvl1pPr>
          </a:lstStyle>
          <a:p>
            <a:pPr>
              <a:defRPr/>
            </a:pPr>
            <a:endParaRPr lang="en-US" alt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itchFamily="34" charset="0"/>
                <a:cs typeface="Arial" charset="0"/>
              </a:defRPr>
            </a:lvl1pPr>
          </a:lstStyle>
          <a:p>
            <a:pPr>
              <a:defRPr/>
            </a:pPr>
            <a:fld id="{8B02E90B-56CF-46D3-91C9-203D2111EE56}" type="datetimeFigureOut">
              <a:rPr lang="en-US" altLang="en-US"/>
              <a:pPr>
                <a:defRPr/>
              </a:pPr>
              <a:t>5/4/2017</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pitchFamily="34" charset="0"/>
                <a:cs typeface="Arial"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B8D56BA2-E292-4A4C-A7B7-D5DAE650201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2308C8D-65B4-4C08-BD0B-8D215C7E63D2}" type="slidenum">
              <a:rPr lang="en-US" altLang="en-US"/>
              <a:pPr>
                <a:spcBef>
                  <a:spcPct val="0"/>
                </a:spcBef>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8E31759-4936-46DE-B760-367387881F96}" type="slidenum">
              <a:rPr lang="en-US" altLang="en-US"/>
              <a:pPr>
                <a:spcBef>
                  <a:spcPct val="0"/>
                </a:spcBef>
              </a:pPr>
              <a:t>55</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7FFE1FB-D977-4C5D-87C0-DF876A355515}" type="slidenum">
              <a:rPr lang="en-US" altLang="en-US"/>
              <a:pPr>
                <a:spcBef>
                  <a:spcPct val="0"/>
                </a:spcBef>
              </a:pPr>
              <a:t>56</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7BA052-610D-46E9-AD9C-F6541035FC6B}" type="slidenum">
              <a:rPr lang="en-US" altLang="en-US"/>
              <a:pPr>
                <a:spcBef>
                  <a:spcPct val="0"/>
                </a:spcBef>
              </a:pPr>
              <a:t>57</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54980C-851E-4B0B-AB7A-17260F26D67E}" type="slidenum">
              <a:rPr lang="en-US" altLang="en-US"/>
              <a:pPr>
                <a:spcBef>
                  <a:spcPct val="0"/>
                </a:spcBef>
              </a:pPr>
              <a:t>58</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29ECA65-7347-43D0-8F6C-CA9AC63760A7}" type="slidenum">
              <a:rPr lang="en-US" altLang="en-US"/>
              <a:pPr>
                <a:spcBef>
                  <a:spcPct val="0"/>
                </a:spcBef>
              </a:pPr>
              <a:t>60</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6570B5C-B962-463D-B140-0CBBF1D6C63A}" type="slidenum">
              <a:rPr lang="en-US" altLang="en-US"/>
              <a:pPr>
                <a:spcBef>
                  <a:spcPct val="0"/>
                </a:spcBef>
              </a:pPr>
              <a:t>62</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5F715-89CF-4EEB-A574-9FE1D6D745E9}" type="slidenum">
              <a:rPr lang="en-US" altLang="en-US"/>
              <a:pPr>
                <a:spcBef>
                  <a:spcPct val="0"/>
                </a:spcBef>
              </a:pPr>
              <a:t>63</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985DE6D-FC4F-44AE-89A8-1FE07DAD6E9C}" type="slidenum">
              <a:rPr lang="en-US" altLang="en-US"/>
              <a:pPr>
                <a:spcBef>
                  <a:spcPct val="0"/>
                </a:spcBef>
              </a:pPr>
              <a:t>64</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55E9A2-55E4-4176-861A-516F4ED6B46C}" type="slidenum">
              <a:rPr lang="en-US" altLang="en-US"/>
              <a:pPr>
                <a:spcBef>
                  <a:spcPct val="0"/>
                </a:spcBef>
              </a:pPr>
              <a:t>66</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E739D53-D8C8-4F5B-8188-93CA65F1407D}" type="slidenum">
              <a:rPr lang="en-US" altLang="en-US"/>
              <a:pPr>
                <a:spcBef>
                  <a:spcPct val="0"/>
                </a:spcBef>
              </a:pPr>
              <a:t>68</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F7AB8F-4845-48D1-BA21-5A01A3592FD3}" type="slidenum">
              <a:rPr lang="en-US" altLang="en-US"/>
              <a:pPr>
                <a:spcBef>
                  <a:spcPct val="0"/>
                </a:spcBef>
              </a:pPr>
              <a:t>46</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890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5C9828A-E4FB-410F-B47B-099C73440B79}" type="slidenum">
              <a:rPr lang="en-US" altLang="en-US"/>
              <a:pPr>
                <a:spcBef>
                  <a:spcPct val="0"/>
                </a:spcBef>
              </a:pPr>
              <a:t>69</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911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577E6C-3297-42E9-B07B-C595236CCAD3}" type="slidenum">
              <a:rPr lang="en-US" altLang="en-US"/>
              <a:pPr>
                <a:spcBef>
                  <a:spcPct val="0"/>
                </a:spcBef>
              </a:pPr>
              <a:t>71</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93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20249D2-4D66-4503-8A1C-D80C469EB4C2}" type="slidenum">
              <a:rPr lang="en-US" altLang="en-US"/>
              <a:pPr>
                <a:spcBef>
                  <a:spcPct val="0"/>
                </a:spcBef>
              </a:pPr>
              <a:t>72</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95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1D41FF-138F-4FF6-858F-35111443FF3B}" type="slidenum">
              <a:rPr lang="en-US" altLang="en-US"/>
              <a:pPr>
                <a:spcBef>
                  <a:spcPct val="0"/>
                </a:spcBef>
              </a:pPr>
              <a:t>73</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983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9DAB2E-F0E7-4E3C-A451-BCD3FD81D459}" type="slidenum">
              <a:rPr lang="en-US" altLang="en-US"/>
              <a:pPr>
                <a:spcBef>
                  <a:spcPct val="0"/>
                </a:spcBef>
              </a:pPr>
              <a:t>75</a:t>
            </a:fld>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00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2CB6EAE-EB48-4A58-94CD-74B37CA560F4}" type="slidenum">
              <a:rPr lang="en-US" altLang="en-US"/>
              <a:pPr>
                <a:spcBef>
                  <a:spcPct val="0"/>
                </a:spcBef>
              </a:pPr>
              <a:t>76</a:t>
            </a:fld>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044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038A09-6DAC-4DD7-8D47-88069A64850C}" type="slidenum">
              <a:rPr lang="en-US" altLang="en-US"/>
              <a:pPr>
                <a:spcBef>
                  <a:spcPct val="0"/>
                </a:spcBef>
              </a:pPr>
              <a:t>79</a:t>
            </a:fld>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065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D3DC7FA-CCF6-48BF-8FB7-0FD944CDCB2A}" type="slidenum">
              <a:rPr lang="en-US" altLang="en-US"/>
              <a:pPr>
                <a:spcBef>
                  <a:spcPct val="0"/>
                </a:spcBef>
              </a:pPr>
              <a:t>80</a:t>
            </a:fld>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085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3828A34-5D52-406D-8002-3F938561D221}" type="slidenum">
              <a:rPr lang="en-US" altLang="en-US"/>
              <a:pPr>
                <a:spcBef>
                  <a:spcPct val="0"/>
                </a:spcBef>
              </a:pPr>
              <a:t>81</a:t>
            </a:fld>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105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57FE695-EE24-4D7C-B43F-954DC0640150}" type="slidenum">
              <a:rPr lang="en-US" altLang="en-US"/>
              <a:pPr>
                <a:spcBef>
                  <a:spcPct val="0"/>
                </a:spcBef>
              </a:pPr>
              <a:t>82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5D63600-71E9-4CAB-ADF2-FE2CDEF45FE7}" type="slidenum">
              <a:rPr lang="en-US" altLang="en-US"/>
              <a:pPr>
                <a:spcBef>
                  <a:spcPct val="0"/>
                </a:spcBef>
              </a:pPr>
              <a:t>47</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126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C3BFD7C-7055-4162-B313-9228F213F240}" type="slidenum">
              <a:rPr lang="en-US" altLang="en-US"/>
              <a:pPr>
                <a:spcBef>
                  <a:spcPct val="0"/>
                </a:spcBef>
              </a:pPr>
              <a:t>83</a:t>
            </a:fld>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146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C35A4B4-03C2-46E2-A035-ED35288540AC}" type="slidenum">
              <a:rPr lang="en-US" altLang="en-US"/>
              <a:pPr>
                <a:spcBef>
                  <a:spcPct val="0"/>
                </a:spcBef>
              </a:pPr>
              <a:t>84</a:t>
            </a:fld>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167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5E83BD8-2C40-4C3F-A3A0-48BA0AC13318}" type="slidenum">
              <a:rPr lang="en-US" altLang="en-US"/>
              <a:pPr>
                <a:spcBef>
                  <a:spcPct val="0"/>
                </a:spcBef>
              </a:pPr>
              <a:t>85</a:t>
            </a:fld>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187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A425830-2E66-4FF1-9FA4-9409797917CE}" type="slidenum">
              <a:rPr lang="en-US" altLang="en-US"/>
              <a:pPr>
                <a:spcBef>
                  <a:spcPct val="0"/>
                </a:spcBef>
              </a:pPr>
              <a:t>86</a:t>
            </a:fld>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208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F938F99-B3E8-472C-B3DC-85D177746C97}" type="slidenum">
              <a:rPr lang="en-US" altLang="en-US"/>
              <a:pPr>
                <a:spcBef>
                  <a:spcPct val="0"/>
                </a:spcBef>
              </a:pPr>
              <a:t>87</a:t>
            </a:fld>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228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DFDBA4-EC85-4DC1-B0CB-FF1555AF8CAD}" type="slidenum">
              <a:rPr lang="en-US" altLang="en-US"/>
              <a:pPr>
                <a:spcBef>
                  <a:spcPct val="0"/>
                </a:spcBef>
              </a:pPr>
              <a:t>88</a:t>
            </a:fld>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249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2E9FDB6-C5C2-4143-A7EA-740A641BCE7C}" type="slidenum">
              <a:rPr lang="en-US" altLang="en-US"/>
              <a:pPr>
                <a:spcBef>
                  <a:spcPct val="0"/>
                </a:spcBef>
              </a:pPr>
              <a:t>89</a:t>
            </a:fld>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269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FC9B172-40DB-4A30-B248-FBE0535F0165}" type="slidenum">
              <a:rPr lang="en-US" altLang="en-US"/>
              <a:pPr>
                <a:spcBef>
                  <a:spcPct val="0"/>
                </a:spcBef>
              </a:pPr>
              <a:t>90</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14F4EFB-EFFE-4129-BD1F-DEB9D0B89FC1}" type="slidenum">
              <a:rPr lang="en-US" altLang="en-US"/>
              <a:pPr>
                <a:spcBef>
                  <a:spcPct val="0"/>
                </a:spcBef>
              </a:pPr>
              <a:t>48</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3F02982-AAE4-4E31-9221-EAC7B8004346}" type="slidenum">
              <a:rPr lang="en-US" altLang="en-US"/>
              <a:pPr>
                <a:spcBef>
                  <a:spcPct val="0"/>
                </a:spcBef>
              </a:pPr>
              <a:t>49</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6566014-B6C3-4FDC-8359-4A409B3C0881}" type="slidenum">
              <a:rPr lang="en-US" altLang="en-US"/>
              <a:pPr>
                <a:spcBef>
                  <a:spcPct val="0"/>
                </a:spcBef>
              </a:pPr>
              <a:t>50</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2BFE0D8-D42A-4594-8E31-65B909A400D0}" type="slidenum">
              <a:rPr lang="en-US" altLang="en-US"/>
              <a:pPr>
                <a:spcBef>
                  <a:spcPct val="0"/>
                </a:spcBef>
              </a:pPr>
              <a:t>52</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2D09073-E9DF-4476-BBE1-3BAFF9B54A27}" type="slidenum">
              <a:rPr lang="en-US" altLang="en-US"/>
              <a:pPr>
                <a:spcBef>
                  <a:spcPct val="0"/>
                </a:spcBef>
              </a:pPr>
              <a:t>53</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F81C4E6-7A5D-4880-A07C-4C5E206437EA}" type="slidenum">
              <a:rPr lang="en-US" altLang="en-US"/>
              <a:pPr>
                <a:spcBef>
                  <a:spcPct val="0"/>
                </a:spcBef>
              </a:pPr>
              <a:t>54</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B0F88E0-5071-48F3-8FA6-8245D6759B40}" type="datetime1">
              <a:rPr lang="en-US" altLang="en-US"/>
              <a:pPr>
                <a:defRPr/>
              </a:pPr>
              <a:t>5/4/2017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AF7E09F0-0B82-40A2-97E2-D4A3F60CD5E6}" type="slidenum">
              <a:rPr lang="en-US" altLang="en-US"/>
              <a:pPr>
                <a:defRPr/>
              </a:pPr>
              <a:t>‹#›</a:t>
            </a:fld>
            <a:endParaRPr lang="en-US" altLang="en-US"/>
          </a:p>
        </p:txBody>
      </p:sp>
    </p:spTree>
    <p:extLst>
      <p:ext uri="{BB962C8B-B14F-4D97-AF65-F5344CB8AC3E}">
        <p14:creationId xmlns:p14="http://schemas.microsoft.com/office/powerpoint/2010/main" val="1939521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588C2B7-9BE1-4BC1-BD94-5F09A650E2FC}" type="datetime1">
              <a:rPr lang="en-US" altLang="en-US"/>
              <a:pPr>
                <a:defRPr/>
              </a:pPr>
              <a:t>5/4/2017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E009C746-820B-4C58-B45B-D2CC78A4C38D}" type="slidenum">
              <a:rPr lang="en-US" altLang="en-US"/>
              <a:pPr>
                <a:defRPr/>
              </a:pPr>
              <a:t>‹#›</a:t>
            </a:fld>
            <a:endParaRPr lang="en-US" altLang="en-US"/>
          </a:p>
        </p:txBody>
      </p:sp>
    </p:spTree>
    <p:extLst>
      <p:ext uri="{BB962C8B-B14F-4D97-AF65-F5344CB8AC3E}">
        <p14:creationId xmlns:p14="http://schemas.microsoft.com/office/powerpoint/2010/main" val="801764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93C0F34-CB96-466E-9192-5EE2E776B262}" type="datetime1">
              <a:rPr lang="en-US" altLang="en-US"/>
              <a:pPr>
                <a:defRPr/>
              </a:pPr>
              <a:t>5/4/2017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0AFB4D9A-BF53-42DD-9E24-117AC9BEB43C}" type="slidenum">
              <a:rPr lang="en-US" altLang="en-US"/>
              <a:pPr>
                <a:defRPr/>
              </a:pPr>
              <a:t>‹#›</a:t>
            </a:fld>
            <a:endParaRPr lang="en-US" altLang="en-US"/>
          </a:p>
        </p:txBody>
      </p:sp>
    </p:spTree>
    <p:extLst>
      <p:ext uri="{BB962C8B-B14F-4D97-AF65-F5344CB8AC3E}">
        <p14:creationId xmlns:p14="http://schemas.microsoft.com/office/powerpoint/2010/main" val="3852756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2DAA2DE-CF98-4E38-AEBA-066640A2681E}" type="datetime1">
              <a:rPr lang="en-US" altLang="en-US"/>
              <a:pPr>
                <a:defRPr/>
              </a:pPr>
              <a:t>5/4/2017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4B208C79-1BE8-4122-AB33-E5C136380E06}" type="slidenum">
              <a:rPr lang="en-US" altLang="en-US"/>
              <a:pPr>
                <a:defRPr/>
              </a:pPr>
              <a:t>‹#›</a:t>
            </a:fld>
            <a:endParaRPr lang="en-US" altLang="en-US"/>
          </a:p>
        </p:txBody>
      </p:sp>
    </p:spTree>
    <p:extLst>
      <p:ext uri="{BB962C8B-B14F-4D97-AF65-F5344CB8AC3E}">
        <p14:creationId xmlns:p14="http://schemas.microsoft.com/office/powerpoint/2010/main" val="126634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51821C9-7DEF-4033-ABF3-04C0F83C84B1}" type="datetime1">
              <a:rPr lang="en-US" altLang="en-US"/>
              <a:pPr>
                <a:defRPr/>
              </a:pPr>
              <a:t>5/4/2017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8C34FC4E-CE44-40FE-A7ED-A11EB7693E84}" type="slidenum">
              <a:rPr lang="en-US" altLang="en-US"/>
              <a:pPr>
                <a:defRPr/>
              </a:pPr>
              <a:t>‹#›</a:t>
            </a:fld>
            <a:endParaRPr lang="en-US" altLang="en-US"/>
          </a:p>
        </p:txBody>
      </p:sp>
    </p:spTree>
    <p:extLst>
      <p:ext uri="{BB962C8B-B14F-4D97-AF65-F5344CB8AC3E}">
        <p14:creationId xmlns:p14="http://schemas.microsoft.com/office/powerpoint/2010/main" val="266076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BB3A952-E34B-4928-AAC5-C578295B9196}" type="datetime1">
              <a:rPr lang="en-US" altLang="en-US"/>
              <a:pPr>
                <a:defRPr/>
              </a:pPr>
              <a:t>5/4/2017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E9EC9381-3DF6-41D3-9596-3C663DB7EF99}" type="slidenum">
              <a:rPr lang="en-US" altLang="en-US"/>
              <a:pPr>
                <a:defRPr/>
              </a:pPr>
              <a:t>‹#›</a:t>
            </a:fld>
            <a:endParaRPr lang="en-US" altLang="en-US"/>
          </a:p>
        </p:txBody>
      </p:sp>
    </p:spTree>
    <p:extLst>
      <p:ext uri="{BB962C8B-B14F-4D97-AF65-F5344CB8AC3E}">
        <p14:creationId xmlns:p14="http://schemas.microsoft.com/office/powerpoint/2010/main" val="4032471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0C607B9-8EDE-42AA-A09B-BDFB365229E9}" type="datetime1">
              <a:rPr lang="en-US" altLang="en-US"/>
              <a:pPr>
                <a:defRPr/>
              </a:pPr>
              <a:t>5/4/2017</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pPr>
              <a:defRPr/>
            </a:pPr>
            <a:fld id="{913FDC00-9320-4500-AE80-B30DAFCBE2AF}" type="slidenum">
              <a:rPr lang="en-US" altLang="en-US"/>
              <a:pPr>
                <a:defRPr/>
              </a:pPr>
              <a:t>‹#›</a:t>
            </a:fld>
            <a:endParaRPr lang="en-US" altLang="en-US"/>
          </a:p>
        </p:txBody>
      </p:sp>
    </p:spTree>
    <p:extLst>
      <p:ext uri="{BB962C8B-B14F-4D97-AF65-F5344CB8AC3E}">
        <p14:creationId xmlns:p14="http://schemas.microsoft.com/office/powerpoint/2010/main" val="1896347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DC46768-B964-4F5A-8CBB-013F7A0280DF}" type="datetime1">
              <a:rPr lang="en-US" altLang="en-US"/>
              <a:pPr>
                <a:defRPr/>
              </a:pPr>
              <a:t>5/4/2017</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pPr>
              <a:defRPr/>
            </a:pPr>
            <a:fld id="{45AC7FF6-CA44-428D-A3CF-DFFBD196BD19}" type="slidenum">
              <a:rPr lang="en-US" altLang="en-US"/>
              <a:pPr>
                <a:defRPr/>
              </a:pPr>
              <a:t>‹#›</a:t>
            </a:fld>
            <a:endParaRPr lang="en-US" altLang="en-US"/>
          </a:p>
        </p:txBody>
      </p:sp>
    </p:spTree>
    <p:extLst>
      <p:ext uri="{BB962C8B-B14F-4D97-AF65-F5344CB8AC3E}">
        <p14:creationId xmlns:p14="http://schemas.microsoft.com/office/powerpoint/2010/main" val="3229812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2B5F6A9-A4D0-4161-A9DC-83C2EF83AA03}" type="datetime1">
              <a:rPr lang="en-US" altLang="en-US"/>
              <a:pPr>
                <a:defRPr/>
              </a:pPr>
              <a:t>5/4/2017</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pPr>
              <a:defRPr/>
            </a:pPr>
            <a:fld id="{A1F233AA-061F-43CA-A2A8-85BBF183F3BA}" type="slidenum">
              <a:rPr lang="en-US" altLang="en-US"/>
              <a:pPr>
                <a:defRPr/>
              </a:pPr>
              <a:t>‹#›</a:t>
            </a:fld>
            <a:endParaRPr lang="en-US" altLang="en-US"/>
          </a:p>
        </p:txBody>
      </p:sp>
    </p:spTree>
    <p:extLst>
      <p:ext uri="{BB962C8B-B14F-4D97-AF65-F5344CB8AC3E}">
        <p14:creationId xmlns:p14="http://schemas.microsoft.com/office/powerpoint/2010/main" val="1779440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1918C99-26C8-49E8-961D-A50F1EF95C94}" type="datetime1">
              <a:rPr lang="en-US" altLang="en-US"/>
              <a:pPr>
                <a:defRPr/>
              </a:pPr>
              <a:t>5/4/2017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FD4D80BB-415F-4399-BCC5-A1584BBB0495}" type="slidenum">
              <a:rPr lang="en-US" altLang="en-US"/>
              <a:pPr>
                <a:defRPr/>
              </a:pPr>
              <a:t>‹#›</a:t>
            </a:fld>
            <a:endParaRPr lang="en-US" altLang="en-US"/>
          </a:p>
        </p:txBody>
      </p:sp>
    </p:spTree>
    <p:extLst>
      <p:ext uri="{BB962C8B-B14F-4D97-AF65-F5344CB8AC3E}">
        <p14:creationId xmlns:p14="http://schemas.microsoft.com/office/powerpoint/2010/main" val="135661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1B20B67-2340-4409-8B91-31B3E4126514}" type="datetime1">
              <a:rPr lang="en-US" altLang="en-US"/>
              <a:pPr>
                <a:defRPr/>
              </a:pPr>
              <a:t>5/4/2017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44C0A266-FF75-41CF-B217-52FB3AE450A9}" type="slidenum">
              <a:rPr lang="en-US" altLang="en-US"/>
              <a:pPr>
                <a:defRPr/>
              </a:pPr>
              <a:t>‹#›</a:t>
            </a:fld>
            <a:endParaRPr lang="en-US" altLang="en-US"/>
          </a:p>
        </p:txBody>
      </p:sp>
    </p:spTree>
    <p:extLst>
      <p:ext uri="{BB962C8B-B14F-4D97-AF65-F5344CB8AC3E}">
        <p14:creationId xmlns:p14="http://schemas.microsoft.com/office/powerpoint/2010/main" val="317291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cs typeface="Arial" charset="0"/>
              </a:defRPr>
            </a:lvl1pPr>
          </a:lstStyle>
          <a:p>
            <a:pPr>
              <a:defRPr/>
            </a:pPr>
            <a:fld id="{48E158DD-A107-455A-B2C8-666A27C21982}" type="datetime1">
              <a:rPr lang="en-US" altLang="en-US"/>
              <a:pPr>
                <a:defRPr/>
              </a:pPr>
              <a:t>5/4/2017</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cs typeface="Arial" charset="0"/>
              </a:defRPr>
            </a:lvl1pPr>
          </a:lstStyle>
          <a:p>
            <a:pPr>
              <a:defRPr/>
            </a:pPr>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ECEA405C-6AE7-473C-80E0-B3AED99AB41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en-US" altLang="en-US" dirty="0" smtClean="0"/>
              <a:t>James on Immortality</a:t>
            </a:r>
          </a:p>
        </p:txBody>
      </p:sp>
      <p:sp>
        <p:nvSpPr>
          <p:cNvPr id="3" name="Subtitle 2"/>
          <p:cNvSpPr>
            <a:spLocks noGrp="1"/>
          </p:cNvSpPr>
          <p:nvPr>
            <p:ph type="subTitle" idx="1"/>
          </p:nvPr>
        </p:nvSpPr>
        <p:spPr/>
        <p:txBody>
          <a:bodyPr rtlCol="0">
            <a:normAutofit/>
          </a:bodyPr>
          <a:lstStyle/>
          <a:p>
            <a:pPr eaLnBrk="1" fontAlgn="auto" hangingPunct="1">
              <a:spcAft>
                <a:spcPts val="0"/>
              </a:spcAft>
              <a:defRPr/>
            </a:pPr>
            <a:endParaRPr lang="en-US" altLang="en-US" smtClean="0"/>
          </a:p>
        </p:txBody>
      </p:sp>
      <p:sp>
        <p:nvSpPr>
          <p:cNvPr id="307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CF30F09-E6C9-42D0-90D2-2B60B1CF1D8B}" type="slidenum">
              <a:rPr lang="en-US" altLang="en-US" sz="1200">
                <a:solidFill>
                  <a:srgbClr val="7B9899"/>
                </a:solidFill>
                <a:latin typeface="Georgia" panose="02040502050405020303" pitchFamily="18" charset="0"/>
              </a:rPr>
              <a:pPr>
                <a:spcBef>
                  <a:spcPct val="0"/>
                </a:spcBef>
                <a:buFontTx/>
                <a:buNone/>
              </a:pPr>
              <a:t>1</a:t>
            </a:fld>
            <a:endParaRPr lang="en-US" altLang="en-US" sz="1200">
              <a:solidFill>
                <a:srgbClr val="7B9899"/>
              </a:solidFill>
              <a:latin typeface="Georgia" panose="02040502050405020303"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smtClean="0"/>
              <a:t>Varieties of Religious Experience</a:t>
            </a:r>
            <a:endParaRPr lang="en-CA" altLang="en-US" smtClean="0"/>
          </a:p>
        </p:txBody>
      </p:sp>
      <p:sp>
        <p:nvSpPr>
          <p:cNvPr id="13315" name="Rectangle 3"/>
          <p:cNvSpPr>
            <a:spLocks noGrp="1" noChangeArrowheads="1"/>
          </p:cNvSpPr>
          <p:nvPr>
            <p:ph type="body" idx="1"/>
          </p:nvPr>
        </p:nvSpPr>
        <p:spPr/>
        <p:txBody>
          <a:bodyPr/>
          <a:lstStyle/>
          <a:p>
            <a:pPr>
              <a:lnSpc>
                <a:spcPct val="90000"/>
              </a:lnSpc>
            </a:pPr>
            <a:r>
              <a:rPr lang="en-US" altLang="en-US" dirty="0" smtClean="0"/>
              <a:t>Major work of 1902</a:t>
            </a:r>
          </a:p>
          <a:p>
            <a:pPr lvl="1">
              <a:lnSpc>
                <a:spcPct val="90000"/>
              </a:lnSpc>
            </a:pPr>
            <a:r>
              <a:rPr lang="en-CA" altLang="en-US" dirty="0" smtClean="0"/>
              <a:t>the varieties of religious experience point to the existence of specific and various reservoirs of consciousness-like energies </a:t>
            </a:r>
            <a:endParaRPr lang="en-CA" altLang="en-US" dirty="0" smtClean="0"/>
          </a:p>
          <a:p>
            <a:pPr lvl="1">
              <a:lnSpc>
                <a:spcPct val="90000"/>
              </a:lnSpc>
            </a:pPr>
            <a:r>
              <a:rPr lang="en-CA" altLang="en-US" dirty="0" smtClean="0"/>
              <a:t>with </a:t>
            </a:r>
            <a:r>
              <a:rPr lang="en-CA" altLang="en-US" dirty="0" smtClean="0"/>
              <a:t>which we can make specific contact in times of trouble</a:t>
            </a:r>
            <a:endParaRPr lang="en-US" altLang="en-US" dirty="0" smtClean="0"/>
          </a:p>
          <a:p>
            <a:pPr>
              <a:lnSpc>
                <a:spcPct val="90000"/>
              </a:lnSpc>
            </a:pPr>
            <a:r>
              <a:rPr lang="en-US" altLang="en-US" dirty="0" smtClean="0"/>
              <a:t>I.e., empirical, experiential approach to religion as experience </a:t>
            </a:r>
            <a:endParaRPr lang="en-CA" alt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smtClean="0"/>
              <a:t>3 Philosophy of Pragmatism</a:t>
            </a:r>
            <a:endParaRPr lang="en-CA" altLang="en-US" smtClean="0"/>
          </a:p>
        </p:txBody>
      </p:sp>
      <p:sp>
        <p:nvSpPr>
          <p:cNvPr id="14339" name="Rectangle 3"/>
          <p:cNvSpPr>
            <a:spLocks noGrp="1" noChangeArrowheads="1"/>
          </p:cNvSpPr>
          <p:nvPr>
            <p:ph type="body" idx="1"/>
          </p:nvPr>
        </p:nvSpPr>
        <p:spPr/>
        <p:txBody>
          <a:bodyPr/>
          <a:lstStyle/>
          <a:p>
            <a:r>
              <a:rPr lang="en-CA" altLang="en-US" dirty="0" smtClean="0"/>
              <a:t>The m</a:t>
            </a:r>
            <a:r>
              <a:rPr lang="en-CA" altLang="en-US" dirty="0" smtClean="0"/>
              <a:t>eaning </a:t>
            </a:r>
            <a:r>
              <a:rPr lang="en-CA" altLang="en-US" dirty="0" smtClean="0"/>
              <a:t>of any idea</a:t>
            </a:r>
            <a:endParaRPr lang="en-US" altLang="en-US" dirty="0" smtClean="0"/>
          </a:p>
          <a:p>
            <a:pPr lvl="1"/>
            <a:r>
              <a:rPr lang="en-CA" altLang="en-US" dirty="0" smtClean="0"/>
              <a:t>Is found </a:t>
            </a:r>
            <a:r>
              <a:rPr lang="en-CA" altLang="en-US" dirty="0" smtClean="0"/>
              <a:t>ultimately in the succession of experiential consequences </a:t>
            </a:r>
            <a:endParaRPr lang="en-CA" altLang="en-US" dirty="0" smtClean="0"/>
          </a:p>
          <a:p>
            <a:pPr lvl="1"/>
            <a:r>
              <a:rPr lang="en-CA" altLang="en-US" dirty="0" smtClean="0"/>
              <a:t>that </a:t>
            </a:r>
            <a:r>
              <a:rPr lang="en-CA" altLang="en-US" dirty="0" smtClean="0"/>
              <a:t>it leads through and to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smtClean="0"/>
              <a:t>Rejects absolutisms</a:t>
            </a:r>
            <a:endParaRPr lang="en-CA" altLang="en-US" smtClean="0"/>
          </a:p>
        </p:txBody>
      </p:sp>
      <p:sp>
        <p:nvSpPr>
          <p:cNvPr id="15363" name="Rectangle 3"/>
          <p:cNvSpPr>
            <a:spLocks noGrp="1" noChangeArrowheads="1"/>
          </p:cNvSpPr>
          <p:nvPr>
            <p:ph type="body" idx="1"/>
          </p:nvPr>
        </p:nvSpPr>
        <p:spPr/>
        <p:txBody>
          <a:bodyPr/>
          <a:lstStyle/>
          <a:p>
            <a:r>
              <a:rPr lang="en-US" altLang="en-US" dirty="0" smtClean="0"/>
              <a:t>Different possible views: </a:t>
            </a:r>
          </a:p>
          <a:p>
            <a:pPr lvl="1"/>
            <a:r>
              <a:rPr lang="en-US" altLang="en-US" dirty="0" smtClean="0"/>
              <a:t>Deterministic “block universe” v. loosely fitting indeterminism</a:t>
            </a:r>
          </a:p>
          <a:p>
            <a:r>
              <a:rPr lang="en-US" altLang="en-US" dirty="0" smtClean="0"/>
              <a:t>Against “internal relations</a:t>
            </a:r>
            <a:r>
              <a:rPr lang="en-US" altLang="en-US" dirty="0" smtClean="0"/>
              <a:t>” (Hegel)</a:t>
            </a:r>
            <a:endParaRPr lang="en-US" altLang="en-US" dirty="0" smtClean="0"/>
          </a:p>
          <a:p>
            <a:r>
              <a:rPr lang="en-US" altLang="en-US" dirty="0" smtClean="0"/>
              <a:t>But also against view that relations are unreal, and only “things” </a:t>
            </a:r>
            <a:r>
              <a:rPr lang="en-US" altLang="en-US" dirty="0" smtClean="0"/>
              <a:t>exist </a:t>
            </a:r>
            <a:endParaRPr lang="en-US" alt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smtClean="0"/>
              <a:t>“radical empiricism”</a:t>
            </a:r>
            <a:endParaRPr lang="en-CA" altLang="en-US" smtClean="0"/>
          </a:p>
        </p:txBody>
      </p:sp>
      <p:sp>
        <p:nvSpPr>
          <p:cNvPr id="16387" name="Rectangle 3"/>
          <p:cNvSpPr>
            <a:spLocks noGrp="1" noChangeArrowheads="1"/>
          </p:cNvSpPr>
          <p:nvPr>
            <p:ph type="body" idx="1"/>
          </p:nvPr>
        </p:nvSpPr>
        <p:spPr/>
        <p:txBody>
          <a:bodyPr/>
          <a:lstStyle/>
          <a:p>
            <a:r>
              <a:rPr lang="en-US" altLang="en-US" dirty="0" smtClean="0"/>
              <a:t>Traditional empiricism: </a:t>
            </a:r>
            <a:endParaRPr lang="en-US" altLang="en-US" dirty="0" smtClean="0"/>
          </a:p>
          <a:p>
            <a:pPr lvl="1"/>
            <a:r>
              <a:rPr lang="en-US" altLang="en-US" dirty="0" smtClean="0"/>
              <a:t>discrete </a:t>
            </a:r>
            <a:r>
              <a:rPr lang="en-US" altLang="en-US" dirty="0" smtClean="0"/>
              <a:t>data of sense experience as building blocks of knowledge</a:t>
            </a:r>
          </a:p>
          <a:p>
            <a:pPr lvl="1"/>
            <a:r>
              <a:rPr lang="en-US" altLang="en-US" dirty="0"/>
              <a:t>t</a:t>
            </a:r>
            <a:r>
              <a:rPr lang="en-US" altLang="en-US" dirty="0" smtClean="0"/>
              <a:t>aken f</a:t>
            </a:r>
            <a:r>
              <a:rPr lang="en-US" altLang="en-US" dirty="0" smtClean="0"/>
              <a:t>rom </a:t>
            </a:r>
            <a:r>
              <a:rPr lang="en-US" altLang="en-US" dirty="0" smtClean="0"/>
              <a:t>Locke</a:t>
            </a:r>
          </a:p>
          <a:p>
            <a:r>
              <a:rPr lang="en-US" altLang="en-US" dirty="0" smtClean="0"/>
              <a:t>Radical empiricism: </a:t>
            </a:r>
          </a:p>
          <a:p>
            <a:pPr lvl="1"/>
            <a:r>
              <a:rPr lang="en-US" altLang="en-US" dirty="0" smtClean="0"/>
              <a:t>experience is not (only) discrete but (also) continuous</a:t>
            </a:r>
          </a:p>
          <a:p>
            <a:pPr lvl="1"/>
            <a:r>
              <a:rPr lang="en-US" altLang="en-US" dirty="0" smtClean="0"/>
              <a:t>Field of consciousness v. individual ideas</a:t>
            </a:r>
            <a:endParaRPr lang="en-CA" alt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smtClean="0"/>
              <a:t>Summary opinion (En. Brit.)</a:t>
            </a:r>
            <a:endParaRPr lang="en-CA" altLang="en-US" smtClean="0"/>
          </a:p>
        </p:txBody>
      </p:sp>
      <p:sp>
        <p:nvSpPr>
          <p:cNvPr id="17411" name="Rectangle 3"/>
          <p:cNvSpPr>
            <a:spLocks noGrp="1" noChangeArrowheads="1"/>
          </p:cNvSpPr>
          <p:nvPr>
            <p:ph type="body" idx="1"/>
          </p:nvPr>
        </p:nvSpPr>
        <p:spPr/>
        <p:txBody>
          <a:bodyPr/>
          <a:lstStyle/>
          <a:p>
            <a:pPr>
              <a:lnSpc>
                <a:spcPct val="90000"/>
              </a:lnSpc>
            </a:pPr>
            <a:r>
              <a:rPr lang="en-US" altLang="en-US" sz="2400" b="1" dirty="0" smtClean="0"/>
              <a:t>“</a:t>
            </a:r>
            <a:r>
              <a:rPr lang="en-CA" altLang="en-US" sz="2400" b="1" dirty="0" smtClean="0"/>
              <a:t>James </a:t>
            </a:r>
            <a:r>
              <a:rPr lang="en-CA" altLang="en-US" sz="2400" dirty="0" smtClean="0"/>
              <a:t>lived his philosophy. It entered into the texture and rhythms of his rich and vivid literary style. It determined his attitude toward scientifically unaccepted therapies, such as Christian Science or mind cure, and repugnant ideals, such as militarism. It made him an anti-imperialist, a defender of the small, the variant, the unprecedented, the weak, wherever and whenever they appeared. His philosophy is too viable and subtle, too hedged, experiential, and tentative to have become the dogma of a school. It has functioned rather to implant the germs of new thought in others than to serve as a standard old system for others to repeat</a:t>
            </a:r>
            <a:r>
              <a:rPr lang="en-US" altLang="en-US" sz="2400" dirty="0" smtClean="0"/>
              <a:t>.”</a:t>
            </a:r>
            <a:endParaRPr lang="en-CA" altLang="en-US" sz="24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smtClean="0"/>
              <a:t>Physiological psychology and Religion</a:t>
            </a:r>
          </a:p>
        </p:txBody>
      </p:sp>
      <p:sp>
        <p:nvSpPr>
          <p:cNvPr id="19459" name="Rectangle 3"/>
          <p:cNvSpPr>
            <a:spLocks noGrp="1" noChangeArrowheads="1"/>
          </p:cNvSpPr>
          <p:nvPr>
            <p:ph type="body" idx="1"/>
          </p:nvPr>
        </p:nvSpPr>
        <p:spPr/>
        <p:txBody>
          <a:bodyPr/>
          <a:lstStyle/>
          <a:p>
            <a:r>
              <a:rPr lang="en-US" altLang="en-US" sz="2400" dirty="0" smtClean="0"/>
              <a:t>One hears not only physiologists, but numbers of laymen who read the popular science books and magazines, saying all about us, How can we believe in life hereafter when Science has once for all attained to proving, beyond possibility of escape, that our inner life is a function of that famous material, the so-called `gray matter' of our cerebral convolutions? How can the function possibly persist after its organ has undergone decay? </a:t>
            </a:r>
          </a:p>
          <a:p>
            <a:r>
              <a:rPr lang="en-US" altLang="en-US" sz="2400" dirty="0" smtClean="0"/>
              <a:t>Thus physiological psychology is what is supposed to bar the way to the old faith. And it is now a physiological psychologist that I ask you to look at the question with me a little more closely. “On Immortality” 1898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smtClean="0"/>
              <a:t>Findings of Science</a:t>
            </a:r>
          </a:p>
        </p:txBody>
      </p:sp>
      <p:sp>
        <p:nvSpPr>
          <p:cNvPr id="20483" name="Rectangle 3"/>
          <p:cNvSpPr>
            <a:spLocks noGrp="1" noChangeArrowheads="1"/>
          </p:cNvSpPr>
          <p:nvPr>
            <p:ph type="body" idx="1"/>
          </p:nvPr>
        </p:nvSpPr>
        <p:spPr/>
        <p:txBody>
          <a:bodyPr/>
          <a:lstStyle/>
          <a:p>
            <a:r>
              <a:rPr lang="en-US" altLang="en-US" sz="2800" dirty="0" smtClean="0"/>
              <a:t>It is indeed true that physiological science has come to the conclusion cited; and we must confess that in so doing she has only carried out a little farther the common belief of mankind. Every one knows that arrests of brain development occasion imbecility, that blows on the head abolish memory or consciousness, and the brain-stimulants and poisons change the quality of our ideas. The anatomists, physiologists, and pathologists have only shown this generally admitted fact of a dependence to be detailed and minute.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endParaRPr lang="en-US" altLang="en-US" smtClean="0"/>
          </a:p>
        </p:txBody>
      </p:sp>
      <p:sp>
        <p:nvSpPr>
          <p:cNvPr id="21507" name="Rectangle 3"/>
          <p:cNvSpPr>
            <a:spLocks noGrp="1" noChangeArrowheads="1"/>
          </p:cNvSpPr>
          <p:nvPr>
            <p:ph type="body" idx="1"/>
          </p:nvPr>
        </p:nvSpPr>
        <p:spPr/>
        <p:txBody>
          <a:bodyPr/>
          <a:lstStyle/>
          <a:p>
            <a:r>
              <a:rPr lang="en-US" altLang="en-US" sz="2800" dirty="0" smtClean="0"/>
              <a:t>What the laboratories and hospitals have lately been teaching us is not only that thought in general is one of the brain's functions, but that the various special forms of thinking are functions of special portions of the brain. When we are thinking of things seen, it is our occipital convolutions that are active; when of things heard, it is a certain portion of our temporal lobes; when of things to be spoken, it is one of our frontal convolutions.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smtClean="0"/>
              <a:t>The question</a:t>
            </a:r>
          </a:p>
        </p:txBody>
      </p:sp>
      <p:sp>
        <p:nvSpPr>
          <p:cNvPr id="22531" name="Rectangle 3"/>
          <p:cNvSpPr>
            <a:spLocks noGrp="1" noChangeArrowheads="1"/>
          </p:cNvSpPr>
          <p:nvPr>
            <p:ph type="body" idx="1"/>
          </p:nvPr>
        </p:nvSpPr>
        <p:spPr/>
        <p:txBody>
          <a:bodyPr/>
          <a:lstStyle/>
          <a:p>
            <a:r>
              <a:rPr lang="en-US" altLang="en-US" smtClean="0"/>
              <a:t>The question is, then, Does this doctrine logically compel us to disbelieve in immortality? Ought it to force every truly consistent thinker to sacrifice his hopes of an hereafter to what he takes to be his duty of accepting all the consequences of a scientific truth? </a:t>
            </a:r>
          </a:p>
          <a:p>
            <a:endParaRPr lang="en-US" alt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smtClean="0"/>
              <a:t>What is functional dependence?</a:t>
            </a:r>
          </a:p>
        </p:txBody>
      </p:sp>
      <p:sp>
        <p:nvSpPr>
          <p:cNvPr id="23555" name="Rectangle 3"/>
          <p:cNvSpPr>
            <a:spLocks noGrp="1" noChangeArrowheads="1"/>
          </p:cNvSpPr>
          <p:nvPr>
            <p:ph type="body" idx="1"/>
          </p:nvPr>
        </p:nvSpPr>
        <p:spPr/>
        <p:txBody>
          <a:bodyPr/>
          <a:lstStyle/>
          <a:p>
            <a:r>
              <a:rPr lang="en-US" altLang="en-US" sz="2800" dirty="0" smtClean="0"/>
              <a:t>The supposed impossibility of its continuing comes from too superficial a look at the admitted fact of functional dependence. The moment we inquire more closely into the notion of functional dependence, and ask ourselves, for example, how many kinds of functional dependence there may be, we immediately perceive that there is one kind at least that does not exclude a life hereafter at all. The fatal conclusion of the physiologist flows from his assuming offhand another kind of functional dependence, and treating it as the only imaginable kind.</a:t>
            </a:r>
          </a:p>
          <a:p>
            <a:endParaRPr lang="en-US" altLang="en-US" sz="24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2286000"/>
            <a:ext cx="7772400" cy="1143000"/>
          </a:xfrm>
        </p:spPr>
        <p:txBody>
          <a:bodyPr/>
          <a:lstStyle/>
          <a:p>
            <a:r>
              <a:rPr lang="en-US" altLang="en-US" smtClean="0"/>
              <a:t>William James’ Pragmatism</a:t>
            </a:r>
            <a:endParaRPr lang="en-CA" altLang="en-US" smtClean="0"/>
          </a:p>
        </p:txBody>
      </p:sp>
      <p:sp>
        <p:nvSpPr>
          <p:cNvPr id="2051" name="Rectangle 3"/>
          <p:cNvSpPr>
            <a:spLocks noGrp="1" noChangeArrowheads="1"/>
          </p:cNvSpPr>
          <p:nvPr>
            <p:ph type="subTitle" idx="1"/>
          </p:nvPr>
        </p:nvSpPr>
        <p:spPr/>
        <p:txBody>
          <a:bodyPr/>
          <a:lstStyle/>
          <a:p>
            <a:pPr>
              <a:defRPr/>
            </a:pPr>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smtClean="0"/>
              <a:t>Productive Function</a:t>
            </a:r>
          </a:p>
        </p:txBody>
      </p:sp>
      <p:sp>
        <p:nvSpPr>
          <p:cNvPr id="24579" name="Rectangle 3"/>
          <p:cNvSpPr>
            <a:spLocks noGrp="1" noChangeArrowheads="1"/>
          </p:cNvSpPr>
          <p:nvPr>
            <p:ph type="body" idx="1"/>
          </p:nvPr>
        </p:nvSpPr>
        <p:spPr/>
        <p:txBody>
          <a:bodyPr/>
          <a:lstStyle/>
          <a:p>
            <a:r>
              <a:rPr lang="en-US" altLang="en-US" dirty="0" smtClean="0"/>
              <a:t>When the physiologist who thinks that his science cuts off all hope of immortality pronounces the phrase, ``Thought is a function of the brain,'' he thinks of the matter just as he thinks when he says, ``Steam is a function of the tea-kettle,'' ``Light is a function of the electric circuit,'' ``Power is a function of the moving waterfall</a:t>
            </a:r>
            <a:r>
              <a:rPr lang="en-US" altLang="en-US" dirty="0" smtClean="0"/>
              <a:t>.''</a:t>
            </a:r>
            <a:endParaRPr lang="en-US" alt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en-US" dirty="0"/>
              <a:t>In these latter cases the several material objects have the function of inwardly creating or engendering their effects, and their function must be called productive function. Just so, he thinks, it must be with the brain. Engendering consciousness in its interior, much as it engenders </a:t>
            </a:r>
            <a:r>
              <a:rPr lang="en-US" altLang="en-US" dirty="0" err="1"/>
              <a:t>cholesterin</a:t>
            </a:r>
            <a:r>
              <a:rPr lang="en-US" altLang="en-US" dirty="0"/>
              <a:t> and </a:t>
            </a:r>
            <a:r>
              <a:rPr lang="en-US" altLang="en-US" dirty="0" err="1"/>
              <a:t>creatin</a:t>
            </a:r>
            <a:r>
              <a:rPr lang="en-US" altLang="en-US" dirty="0"/>
              <a:t> and </a:t>
            </a:r>
            <a:r>
              <a:rPr lang="en-US" altLang="en-US" dirty="0" err="1"/>
              <a:t>corbonic</a:t>
            </a:r>
            <a:r>
              <a:rPr lang="en-US" altLang="en-US" dirty="0"/>
              <a:t> acid, its relation to our soul's life must also be called productive function. </a:t>
            </a:r>
          </a:p>
          <a:p>
            <a:endParaRPr 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21</a:t>
            </a:fld>
            <a:endParaRPr lang="en-US" altLang="en-US"/>
          </a:p>
        </p:txBody>
      </p:sp>
    </p:spTree>
    <p:extLst>
      <p:ext uri="{BB962C8B-B14F-4D97-AF65-F5344CB8AC3E}">
        <p14:creationId xmlns:p14="http://schemas.microsoft.com/office/powerpoint/2010/main" val="41659386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endParaRPr lang="en-US" altLang="en-US" smtClean="0"/>
          </a:p>
        </p:txBody>
      </p:sp>
      <p:sp>
        <p:nvSpPr>
          <p:cNvPr id="25603" name="Rectangle 3"/>
          <p:cNvSpPr>
            <a:spLocks noGrp="1" noChangeArrowheads="1"/>
          </p:cNvSpPr>
          <p:nvPr>
            <p:ph type="body" idx="1"/>
          </p:nvPr>
        </p:nvSpPr>
        <p:spPr/>
        <p:txBody>
          <a:bodyPr/>
          <a:lstStyle/>
          <a:p>
            <a:r>
              <a:rPr lang="en-US" altLang="en-US" dirty="0" smtClean="0"/>
              <a:t>Of course, if such production be the function, then when the organ perishes, since the production can no longer continue, the soul must surely die. Such a conclusion as this is indeed inevitable from that particular conception of the facts.</a:t>
            </a:r>
          </a:p>
          <a:p>
            <a:endParaRPr lang="en-US" alt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smtClean="0"/>
              <a:t>Releasing Function</a:t>
            </a:r>
          </a:p>
        </p:txBody>
      </p:sp>
      <p:sp>
        <p:nvSpPr>
          <p:cNvPr id="26627" name="Rectangle 3"/>
          <p:cNvSpPr>
            <a:spLocks noGrp="1" noChangeArrowheads="1"/>
          </p:cNvSpPr>
          <p:nvPr>
            <p:ph type="body" idx="1"/>
          </p:nvPr>
        </p:nvSpPr>
        <p:spPr/>
        <p:txBody>
          <a:bodyPr/>
          <a:lstStyle/>
          <a:p>
            <a:r>
              <a:rPr lang="en-US" altLang="en-US" smtClean="0"/>
              <a:t>The trigger of a crossbow has a releasing function: it removes the obstacle that holds the string, and lets the bow fly back to its natural shape. So when the hammer falls upon a detonating compound. By knocking out the inner molecular obstructions, it lets the constituent gases resume their normal bulk, and so permits the explosion to take place.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en-US" dirty="0" err="1" smtClean="0"/>
              <a:t>Transmissive</a:t>
            </a:r>
            <a:r>
              <a:rPr lang="en-US" altLang="en-US" dirty="0" smtClean="0"/>
              <a:t> </a:t>
            </a:r>
            <a:r>
              <a:rPr lang="en-US" altLang="en-US" dirty="0" smtClean="0"/>
              <a:t>Function: colored glass</a:t>
            </a:r>
            <a:endParaRPr lang="en-US" altLang="en-US" dirty="0" smtClean="0"/>
          </a:p>
        </p:txBody>
      </p:sp>
      <p:sp>
        <p:nvSpPr>
          <p:cNvPr id="27651" name="Rectangle 3"/>
          <p:cNvSpPr>
            <a:spLocks noGrp="1" noChangeArrowheads="1"/>
          </p:cNvSpPr>
          <p:nvPr>
            <p:ph type="body" idx="1"/>
          </p:nvPr>
        </p:nvSpPr>
        <p:spPr/>
        <p:txBody>
          <a:bodyPr/>
          <a:lstStyle/>
          <a:p>
            <a:r>
              <a:rPr lang="en-US" altLang="en-US" dirty="0" smtClean="0"/>
              <a:t>In the case of a colored glass, a prism, or a refracting lens, we have </a:t>
            </a:r>
            <a:r>
              <a:rPr lang="en-US" altLang="en-US" dirty="0" err="1" smtClean="0"/>
              <a:t>transmissive</a:t>
            </a:r>
            <a:r>
              <a:rPr lang="en-US" altLang="en-US" dirty="0" smtClean="0"/>
              <a:t> function. The energy of light, no matter how produced, is by the glass sifted and limited in color, and by the lens or prism determined to a certain path and shape.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Pipe organ</a:t>
            </a:r>
            <a:endParaRPr lang="en-US" dirty="0"/>
          </a:p>
        </p:txBody>
      </p:sp>
      <p:sp>
        <p:nvSpPr>
          <p:cNvPr id="3" name="Content Placeholder 2"/>
          <p:cNvSpPr>
            <a:spLocks noGrp="1"/>
          </p:cNvSpPr>
          <p:nvPr>
            <p:ph idx="1"/>
          </p:nvPr>
        </p:nvSpPr>
        <p:spPr/>
        <p:txBody>
          <a:bodyPr/>
          <a:lstStyle/>
          <a:p>
            <a:r>
              <a:rPr lang="en-US" altLang="en-US" dirty="0"/>
              <a:t>Similarly, the keys of an organ have only a </a:t>
            </a:r>
            <a:r>
              <a:rPr lang="en-US" altLang="en-US" dirty="0" err="1"/>
              <a:t>transmissive</a:t>
            </a:r>
            <a:r>
              <a:rPr lang="en-US" altLang="en-US" dirty="0"/>
              <a:t> function. They open successively the various pipes and let the wind in the air-chest escape in various ways. The voices of the various pipes are constituted by the columns of air trembling as they emerge. But the air is not engendered in the organ. The organ proper, as distinguished from its air-chest, is only an apparatus for letting portions of it loose upon the world in these peculiarly limited shapes. </a:t>
            </a:r>
          </a:p>
          <a:p>
            <a:endParaRPr 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25</a:t>
            </a:fld>
            <a:endParaRPr lang="en-US" altLang="en-US"/>
          </a:p>
        </p:txBody>
      </p:sp>
    </p:spTree>
    <p:extLst>
      <p:ext uri="{BB962C8B-B14F-4D97-AF65-F5344CB8AC3E}">
        <p14:creationId xmlns:p14="http://schemas.microsoft.com/office/powerpoint/2010/main" val="6392677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smtClean="0"/>
              <a:t>Appearance and Reality</a:t>
            </a:r>
          </a:p>
        </p:txBody>
      </p:sp>
      <p:sp>
        <p:nvSpPr>
          <p:cNvPr id="28675" name="Rectangle 3"/>
          <p:cNvSpPr>
            <a:spLocks noGrp="1" noChangeArrowheads="1"/>
          </p:cNvSpPr>
          <p:nvPr>
            <p:ph type="body" idx="1"/>
          </p:nvPr>
        </p:nvSpPr>
        <p:spPr/>
        <p:txBody>
          <a:bodyPr/>
          <a:lstStyle/>
          <a:p>
            <a:r>
              <a:rPr lang="en-US" altLang="en-US" dirty="0" smtClean="0"/>
              <a:t>Suppose, for example, that the whole universe of material things--the furniture of earth and choir of heaven--should turn out to be a mere surface-veil of phenomena, hiding and keeping back the world of genuine realities. Such a supposition is foreign neither to common sense nor to philosophy.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en-US" dirty="0"/>
              <a:t>Common sense believes in realities behind the veil even too superstitiously; and idealistic philosophy declares the whole world of natural experience, as we get it, to be but a time-mask, shattering or refracting the one infinite Thought which is the sole reality into those millions of finite streams of consciousness known to us as our private selves.</a:t>
            </a:r>
          </a:p>
          <a:p>
            <a:endParaRPr 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27</a:t>
            </a:fld>
            <a:endParaRPr lang="en-US" altLang="en-US"/>
          </a:p>
        </p:txBody>
      </p:sp>
    </p:spTree>
    <p:extLst>
      <p:ext uri="{BB962C8B-B14F-4D97-AF65-F5344CB8AC3E}">
        <p14:creationId xmlns:p14="http://schemas.microsoft.com/office/powerpoint/2010/main" val="42634407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smtClean="0"/>
              <a:t>Shelly</a:t>
            </a:r>
          </a:p>
        </p:txBody>
      </p:sp>
      <p:sp>
        <p:nvSpPr>
          <p:cNvPr id="29699" name="Rectangle 3"/>
          <p:cNvSpPr>
            <a:spLocks noGrp="1" noChangeArrowheads="1"/>
          </p:cNvSpPr>
          <p:nvPr>
            <p:ph type="body" idx="1"/>
          </p:nvPr>
        </p:nvSpPr>
        <p:spPr/>
        <p:txBody>
          <a:bodyPr/>
          <a:lstStyle/>
          <a:p>
            <a:r>
              <a:rPr lang="en-US" altLang="en-US" dirty="0" smtClean="0"/>
              <a:t>``Life, like a dome of many-colored glass, Stains the white radiance of eternity.'' (P.B. Shelly, </a:t>
            </a:r>
            <a:r>
              <a:rPr lang="en-US" altLang="en-US" dirty="0" err="1" smtClean="0"/>
              <a:t>Adonais</a:t>
            </a:r>
            <a:r>
              <a:rPr lang="en-US" altLang="en-US" dirty="0" smtClean="0"/>
              <a:t>, stanza 52--O.T.) </a:t>
            </a:r>
          </a:p>
          <a:p>
            <a:r>
              <a:rPr lang="en-US" altLang="en-US" dirty="0" smtClean="0"/>
              <a:t>Suppose, now, that this were really so, and suppose, moreover, that the dome, opaque enough at all times to the full super-solar blaze, could at certain times and places grow less so, and let certain beams pierce through into this sublunary world. . .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smtClean="0"/>
              <a:t>Life of souls breaks through</a:t>
            </a:r>
          </a:p>
        </p:txBody>
      </p:sp>
      <p:sp>
        <p:nvSpPr>
          <p:cNvPr id="30723" name="Rectangle 3"/>
          <p:cNvSpPr>
            <a:spLocks noGrp="1" noChangeArrowheads="1"/>
          </p:cNvSpPr>
          <p:nvPr>
            <p:ph type="body" idx="1"/>
          </p:nvPr>
        </p:nvSpPr>
        <p:spPr/>
        <p:txBody>
          <a:bodyPr/>
          <a:lstStyle/>
          <a:p>
            <a:r>
              <a:rPr lang="en-US" altLang="en-US" dirty="0" smtClean="0"/>
              <a:t>Admit now that our brains are such thin and half-transparent places in the veil. What will happen? Why, as the white radiance comes through the dome, with all sorts of staining and distortion imprinted on it by the glass, or as the air now comes through my glottis determined and limited in its force and quality of its vibrations by the peculiarities of those vocal chords which form its gate of egress and shape it into my personal voice,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smtClean="0"/>
              <a:t>James quotes</a:t>
            </a:r>
            <a:endParaRPr lang="en-CA" altLang="en-US" smtClean="0"/>
          </a:p>
        </p:txBody>
      </p:sp>
      <p:sp>
        <p:nvSpPr>
          <p:cNvPr id="6147" name="Rectangle 3"/>
          <p:cNvSpPr>
            <a:spLocks noGrp="1" noChangeArrowheads="1"/>
          </p:cNvSpPr>
          <p:nvPr>
            <p:ph type="body" idx="1"/>
          </p:nvPr>
        </p:nvSpPr>
        <p:spPr/>
        <p:txBody>
          <a:bodyPr/>
          <a:lstStyle/>
          <a:p>
            <a:pPr>
              <a:lnSpc>
                <a:spcPct val="90000"/>
              </a:lnSpc>
            </a:pPr>
            <a:r>
              <a:rPr lang="en-CA" altLang="en-US" sz="2400" b="1" smtClean="0">
                <a:latin typeface="Arial" panose="020B0604020202020204" pitchFamily="34" charset="0"/>
              </a:rPr>
              <a:t>"It is but giving your little private convulsive self a rest, and finding that a greater Self is there.."</a:t>
            </a:r>
            <a:r>
              <a:rPr lang="en-CA" altLang="en-US" sz="2400" smtClean="0">
                <a:latin typeface="Arial" panose="020B0604020202020204" pitchFamily="34" charset="0"/>
              </a:rPr>
              <a:t>  </a:t>
            </a:r>
            <a:r>
              <a:rPr lang="en-CA" altLang="en-US" sz="2400" smtClean="0"/>
              <a:t> </a:t>
            </a:r>
          </a:p>
          <a:p>
            <a:pPr>
              <a:lnSpc>
                <a:spcPct val="90000"/>
              </a:lnSpc>
            </a:pPr>
            <a:r>
              <a:rPr lang="en-CA" altLang="en-US" sz="2400" b="1" smtClean="0">
                <a:latin typeface="Arial" panose="020B0604020202020204" pitchFamily="34" charset="0"/>
              </a:rPr>
              <a:t>"Evil is a disease; and worry over disease is itself an additional form of disease, which only adds to the original complaint."</a:t>
            </a:r>
            <a:r>
              <a:rPr lang="en-CA" altLang="en-US" sz="2400" smtClean="0">
                <a:latin typeface="Arial" panose="020B0604020202020204" pitchFamily="34" charset="0"/>
              </a:rPr>
              <a:t>  </a:t>
            </a:r>
            <a:r>
              <a:rPr lang="en-CA" altLang="en-US" sz="2400" smtClean="0"/>
              <a:t> </a:t>
            </a:r>
          </a:p>
          <a:p>
            <a:pPr>
              <a:lnSpc>
                <a:spcPct val="90000"/>
              </a:lnSpc>
            </a:pPr>
            <a:r>
              <a:rPr lang="en-CA" altLang="en-US" sz="2400" b="1" smtClean="0">
                <a:latin typeface="Arial" panose="020B0604020202020204" pitchFamily="34" charset="0"/>
              </a:rPr>
              <a:t>"Sobriety diminishes, discriminates and says no; drunkenness expands, unites, and says yes."</a:t>
            </a:r>
            <a:r>
              <a:rPr lang="en-CA" altLang="en-US" sz="2400" smtClean="0">
                <a:latin typeface="Arial" panose="020B0604020202020204" pitchFamily="34" charset="0"/>
              </a:rPr>
              <a:t> </a:t>
            </a:r>
            <a:r>
              <a:rPr lang="en-CA" altLang="en-US" sz="2400" smtClean="0"/>
              <a:t> </a:t>
            </a:r>
          </a:p>
          <a:p>
            <a:pPr>
              <a:lnSpc>
                <a:spcPct val="90000"/>
              </a:lnSpc>
            </a:pPr>
            <a:r>
              <a:rPr lang="en-CA" altLang="en-US" sz="2400" b="1" smtClean="0">
                <a:latin typeface="Arial" panose="020B0604020202020204" pitchFamily="34" charset="0"/>
              </a:rPr>
              <a:t>"[O]ur normal waking consciousness, rational consciousness as we call it, is but one special type of consciousness, whilst all about it, parted from it by the filmiest of screens, there lie potential forms of consciousness entirely different."</a:t>
            </a:r>
            <a:r>
              <a:rPr lang="en-CA" altLang="en-US" sz="2400" smtClean="0">
                <a:latin typeface="Arial" panose="020B0604020202020204" pitchFamily="34" charset="0"/>
              </a:rPr>
              <a:t>  </a:t>
            </a:r>
            <a:r>
              <a:rPr lang="en-CA" altLang="en-US" sz="2400" smtClean="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en-US" dirty="0"/>
              <a:t>even so the genuine matter of reality, the life of souls as it is in its fullness, will break through our several brains into this world in all sorts of restricted forms, and with all the imperfections and </a:t>
            </a:r>
            <a:r>
              <a:rPr lang="en-US" altLang="en-US" dirty="0" err="1"/>
              <a:t>queernesses</a:t>
            </a:r>
            <a:r>
              <a:rPr lang="en-US" altLang="en-US" dirty="0"/>
              <a:t> that characterize our finite individualities here below. </a:t>
            </a:r>
          </a:p>
          <a:p>
            <a:endParaRPr 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30</a:t>
            </a:fld>
            <a:endParaRPr lang="en-US" altLang="en-US"/>
          </a:p>
        </p:txBody>
      </p:sp>
    </p:spTree>
    <p:extLst>
      <p:ext uri="{BB962C8B-B14F-4D97-AF65-F5344CB8AC3E}">
        <p14:creationId xmlns:p14="http://schemas.microsoft.com/office/powerpoint/2010/main" val="12801297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026"/>
          <p:cNvSpPr>
            <a:spLocks noGrp="1" noChangeArrowheads="1"/>
          </p:cNvSpPr>
          <p:nvPr>
            <p:ph type="title"/>
          </p:nvPr>
        </p:nvSpPr>
        <p:spPr/>
        <p:txBody>
          <a:bodyPr/>
          <a:lstStyle/>
          <a:p>
            <a:r>
              <a:rPr lang="en-US" altLang="en-US" dirty="0" smtClean="0"/>
              <a:t>Thresholds of consciousness</a:t>
            </a:r>
          </a:p>
        </p:txBody>
      </p:sp>
      <p:sp>
        <p:nvSpPr>
          <p:cNvPr id="38915" name="Rectangle 1027"/>
          <p:cNvSpPr>
            <a:spLocks noGrp="1" noChangeArrowheads="1"/>
          </p:cNvSpPr>
          <p:nvPr>
            <p:ph type="body" idx="1"/>
          </p:nvPr>
        </p:nvSpPr>
        <p:spPr/>
        <p:txBody>
          <a:bodyPr/>
          <a:lstStyle/>
          <a:p>
            <a:r>
              <a:rPr lang="en-US" altLang="en-US" dirty="0" smtClean="0"/>
              <a:t>Before consciousness can come, a certain degree of activity in the movement must be reached. This requisite degree is called the `threshold;' but the height of the threshold varies under different circumstances: it may rise or fall. When it falls, as in states of great lucidity, we grow conscious of things of which we should be unconscious at other times; when it rises, as in drowsiness, consciousness sinks in amount.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en-US" dirty="0"/>
              <a:t>This rising and lowering of a psycho-physical threshold exactly conforms to our notion of a permanent obstruction to the transmission of consciousness, which obstruction may, in our brains, grow alternately greater or less.</a:t>
            </a:r>
            <a:endParaRPr 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32</a:t>
            </a:fld>
            <a:endParaRPr lang="en-US" altLang="en-US"/>
          </a:p>
        </p:txBody>
      </p:sp>
    </p:spTree>
    <p:extLst>
      <p:ext uri="{BB962C8B-B14F-4D97-AF65-F5344CB8AC3E}">
        <p14:creationId xmlns:p14="http://schemas.microsoft.com/office/powerpoint/2010/main" val="28258569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ltLang="en-US" smtClean="0"/>
              <a:t>Psychic phenomena</a:t>
            </a:r>
          </a:p>
        </p:txBody>
      </p:sp>
      <p:sp>
        <p:nvSpPr>
          <p:cNvPr id="39939" name="Rectangle 3"/>
          <p:cNvSpPr>
            <a:spLocks noGrp="1" noChangeArrowheads="1"/>
          </p:cNvSpPr>
          <p:nvPr>
            <p:ph type="body" idx="1"/>
          </p:nvPr>
        </p:nvSpPr>
        <p:spPr/>
        <p:txBody>
          <a:bodyPr/>
          <a:lstStyle/>
          <a:p>
            <a:r>
              <a:rPr lang="en-US" altLang="en-US" dirty="0" smtClean="0"/>
              <a:t>The transmission-theory also puts itself in touch with a whole class of experiences that are with difficulty explained by the production-theory. I refer to those obscure and exceptional phenomena reported at all times throughout human history, which the `psychical-researchers,' with Mr. Frederic Myers at their head, are doing so much to </a:t>
            </a:r>
            <a:r>
              <a:rPr lang="en-US" altLang="en-US" dirty="0" smtClean="0"/>
              <a:t>rehabilitate</a:t>
            </a:r>
            <a:endParaRPr lang="en-US" alt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en-US" dirty="0"/>
              <a:t>such phenomena, namely, as religious conversions, providential leadings in answer to prayer, instantaneous healings, premonitions, apparitions at time of death, clairvoyant visions or impressions, and the whole range of mediumistic capacities, to say nothing of still more exceptional and incomprehensible things. </a:t>
            </a:r>
          </a:p>
          <a:p>
            <a:endParaRPr 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34</a:t>
            </a:fld>
            <a:endParaRPr lang="en-US" altLang="en-US"/>
          </a:p>
        </p:txBody>
      </p:sp>
    </p:spTree>
    <p:extLst>
      <p:ext uri="{BB962C8B-B14F-4D97-AF65-F5344CB8AC3E}">
        <p14:creationId xmlns:p14="http://schemas.microsoft.com/office/powerpoint/2010/main" val="11725578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en-US" smtClean="0"/>
              <a:t>Ordinary experience from productive perspective</a:t>
            </a:r>
          </a:p>
        </p:txBody>
      </p:sp>
      <p:sp>
        <p:nvSpPr>
          <p:cNvPr id="40963" name="Rectangle 3"/>
          <p:cNvSpPr>
            <a:spLocks noGrp="1" noChangeArrowheads="1"/>
          </p:cNvSpPr>
          <p:nvPr>
            <p:ph type="body" idx="1"/>
          </p:nvPr>
        </p:nvSpPr>
        <p:spPr/>
        <p:txBody>
          <a:bodyPr/>
          <a:lstStyle/>
          <a:p>
            <a:r>
              <a:rPr lang="en-US" altLang="en-US" dirty="0" smtClean="0"/>
              <a:t>But the ordinary production-theory of consciousness is knit up with a peculiar notion of how brain-action can occur,--that notion being that all brain action, without exception, is due to a prior action, immediate or remote, of the bodily sense-organs on the brain. Such action makes the brain produce sensations and mental images, and out of the sensations and images the higher forms of thought and knowledge in their turn are framed.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ltLang="en-US" smtClean="0"/>
              <a:t>Ordinary experience from the transmissive perspective </a:t>
            </a:r>
          </a:p>
        </p:txBody>
      </p:sp>
      <p:sp>
        <p:nvSpPr>
          <p:cNvPr id="41987" name="Rectangle 3"/>
          <p:cNvSpPr>
            <a:spLocks noGrp="1" noChangeArrowheads="1"/>
          </p:cNvSpPr>
          <p:nvPr>
            <p:ph type="body" idx="1"/>
          </p:nvPr>
        </p:nvSpPr>
        <p:spPr/>
        <p:txBody>
          <a:bodyPr/>
          <a:lstStyle/>
          <a:p>
            <a:r>
              <a:rPr lang="en-US" altLang="en-US" smtClean="0"/>
              <a:t>As transmissionists, we also must admit this to be the condition of all our usual thought. Sense-action is what lowers the brain-barrier. My voice and aspect, for instance, strike upon your ears and eyes; your brain thereupon becomes more pervious, and an awareness on your part of what I say and who I am slips into this world from the world beyond the veil.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ltLang="en-US" smtClean="0"/>
              <a:t>Other spiritual phenomena</a:t>
            </a:r>
          </a:p>
        </p:txBody>
      </p:sp>
      <p:sp>
        <p:nvSpPr>
          <p:cNvPr id="44035" name="Rectangle 3"/>
          <p:cNvSpPr>
            <a:spLocks noGrp="1" noChangeArrowheads="1"/>
          </p:cNvSpPr>
          <p:nvPr>
            <p:ph type="body" idx="1"/>
          </p:nvPr>
        </p:nvSpPr>
        <p:spPr/>
        <p:txBody>
          <a:bodyPr/>
          <a:lstStyle/>
          <a:p>
            <a:r>
              <a:rPr lang="en-US" altLang="en-US" sz="2400" smtClean="0"/>
              <a:t>In cases of conversion, in providential leadings, sudden mental healings, etc., it seems to the subjects themselves of the experience as if a power from without, quite different from the ordinary action of the senses or of the sense-led mind, came into their life, as if the latter suddenly opened into that greater life in which it has its source. The word `influx,' used in Swedenborgian circles, well describes this impression of new insight, or new willingness, sweeping over us like a tide. All such experiences, quite paradoxical and meaningless on the production-theory, fall very naturally into place on the other theory.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en-US" smtClean="0"/>
              <a:t>The mother sea</a:t>
            </a:r>
          </a:p>
        </p:txBody>
      </p:sp>
      <p:sp>
        <p:nvSpPr>
          <p:cNvPr id="45059" name="Rectangle 3"/>
          <p:cNvSpPr>
            <a:spLocks noGrp="1" noChangeArrowheads="1"/>
          </p:cNvSpPr>
          <p:nvPr>
            <p:ph type="body" idx="1"/>
          </p:nvPr>
        </p:nvSpPr>
        <p:spPr/>
        <p:txBody>
          <a:bodyPr/>
          <a:lstStyle/>
          <a:p>
            <a:r>
              <a:rPr lang="en-US" altLang="en-US" dirty="0" smtClean="0"/>
              <a:t>We need only suppose the continuity of our consciousness with a mother sea, to allow for exceptional waves occasionally pouring over the dam. Of course the causes of these odd </a:t>
            </a:r>
            <a:r>
              <a:rPr lang="en-US" altLang="en-US" dirty="0" err="1" smtClean="0"/>
              <a:t>lowerings</a:t>
            </a:r>
            <a:r>
              <a:rPr lang="en-US" altLang="en-US" dirty="0" smtClean="0"/>
              <a:t> of the brain's threshold still remain a mystery on any terms.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ltLang="en-US" smtClean="0"/>
              <a:t>Agreement with Kant</a:t>
            </a:r>
          </a:p>
        </p:txBody>
      </p:sp>
      <p:sp>
        <p:nvSpPr>
          <p:cNvPr id="46083" name="Rectangle 3"/>
          <p:cNvSpPr>
            <a:spLocks noGrp="1" noChangeArrowheads="1"/>
          </p:cNvSpPr>
          <p:nvPr>
            <p:ph type="body" idx="1"/>
          </p:nvPr>
        </p:nvSpPr>
        <p:spPr/>
        <p:txBody>
          <a:bodyPr/>
          <a:lstStyle/>
          <a:p>
            <a:r>
              <a:rPr lang="en-US" altLang="en-US" dirty="0" smtClean="0"/>
              <a:t>Kant expresses this idea in terms that come singularly close to those of our transmission-theory. The death of the body, he says, may indeed be the end of the sensational use of our mind, but only the beginning of the intellectual use.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26"/>
          <p:cNvSpPr>
            <a:spLocks noGrp="1" noChangeArrowheads="1"/>
          </p:cNvSpPr>
          <p:nvPr>
            <p:ph type="title"/>
          </p:nvPr>
        </p:nvSpPr>
        <p:spPr/>
        <p:txBody>
          <a:bodyPr/>
          <a:lstStyle/>
          <a:p>
            <a:endParaRPr lang="en-US" altLang="en-US" smtClean="0"/>
          </a:p>
        </p:txBody>
      </p:sp>
      <p:sp>
        <p:nvSpPr>
          <p:cNvPr id="7171" name="Rectangle 1027"/>
          <p:cNvSpPr>
            <a:spLocks noGrp="1" noChangeArrowheads="1"/>
          </p:cNvSpPr>
          <p:nvPr>
            <p:ph type="body" idx="1"/>
          </p:nvPr>
        </p:nvSpPr>
        <p:spPr/>
        <p:txBody>
          <a:bodyPr/>
          <a:lstStyle/>
          <a:p>
            <a:r>
              <a:rPr lang="en-CA" altLang="en-US" b="1" smtClean="0">
                <a:latin typeface="Arial" panose="020B0604020202020204" pitchFamily="34" charset="0"/>
              </a:rPr>
              <a:t>"There is a stream, a succession of states, or waves, or fields ... of knowledge, of feeling, of desire, of deliberation, etc., that constantly pass and repass, and that constitute our inner life."</a:t>
            </a:r>
            <a:r>
              <a:rPr lang="en-CA" altLang="en-US" smtClean="0">
                <a:latin typeface="Arial" panose="020B0604020202020204" pitchFamily="34" charset="0"/>
              </a:rPr>
              <a:t>  </a:t>
            </a:r>
            <a:r>
              <a:rPr lang="en-CA" altLang="en-US" smtClean="0"/>
              <a:t> </a:t>
            </a:r>
            <a:endParaRPr lang="en-US" altLang="en-US" smtClean="0"/>
          </a:p>
          <a:p>
            <a:r>
              <a:rPr lang="en-CA" altLang="en-US" sz="2800" b="1" smtClean="0">
                <a:latin typeface="Arial" panose="020B0604020202020204" pitchFamily="34" charset="0"/>
              </a:rPr>
              <a:t>"Feeling is the deeper source of religion."</a:t>
            </a:r>
            <a:endParaRPr lang="en-CA" altLang="en-US"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en-US" dirty="0"/>
              <a:t>``The body,'' he continues, ``would thus be, not the cause of our thinking, but merely a condition restrictive thereof, and, although essential to our sensuous and animal consciousness, it may be regarded as an impeder of our pure spiritual life.</a:t>
            </a:r>
          </a:p>
          <a:p>
            <a:endParaRPr 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40</a:t>
            </a:fld>
            <a:endParaRPr lang="en-US" altLang="en-US"/>
          </a:p>
        </p:txBody>
      </p:sp>
    </p:spTree>
    <p:extLst>
      <p:ext uri="{BB962C8B-B14F-4D97-AF65-F5344CB8AC3E}">
        <p14:creationId xmlns:p14="http://schemas.microsoft.com/office/powerpoint/2010/main" val="40638891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smtClean="0"/>
              <a:t>A problem</a:t>
            </a:r>
          </a:p>
        </p:txBody>
      </p:sp>
      <p:sp>
        <p:nvSpPr>
          <p:cNvPr id="47107" name="Rectangle 3"/>
          <p:cNvSpPr>
            <a:spLocks noGrp="1" noChangeArrowheads="1"/>
          </p:cNvSpPr>
          <p:nvPr>
            <p:ph type="body" idx="1"/>
          </p:nvPr>
        </p:nvSpPr>
        <p:spPr/>
        <p:txBody>
          <a:bodyPr/>
          <a:lstStyle/>
          <a:p>
            <a:r>
              <a:rPr lang="en-US" altLang="en-US" smtClean="0"/>
              <a:t>But still, you will ask, in what positive way does this theory help us to realize our immortality in imagination? What we all wish to keep is just these individual restrictions, these selfsame tendencies and peculiarities that define us to ourselves and others, and constitute our identity, so called.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ltLang="en-US" smtClean="0"/>
              <a:t>Further reflection needed</a:t>
            </a:r>
          </a:p>
        </p:txBody>
      </p:sp>
      <p:sp>
        <p:nvSpPr>
          <p:cNvPr id="48131" name="Rectangle 3"/>
          <p:cNvSpPr>
            <a:spLocks noGrp="1" noChangeArrowheads="1"/>
          </p:cNvSpPr>
          <p:nvPr>
            <p:ph type="body" idx="1"/>
          </p:nvPr>
        </p:nvSpPr>
        <p:spPr/>
        <p:txBody>
          <a:bodyPr/>
          <a:lstStyle/>
          <a:p>
            <a:r>
              <a:rPr lang="en-US" altLang="en-US" dirty="0" smtClean="0"/>
              <a:t>If all determination is negation, as the philosophers say, it might well prove that the loss of some of the particular determinations which the brain imposes would not appear a matter for such absolute regret.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en-US" dirty="0"/>
              <a:t>Such questions are truly living questions, and surely they must be seriously discussed by future lecturers upon this Ingersoll foundation. I hope, for my part that more than one such lecturer will penetratingly discuss the conditions of our immortality, and tell us how much we may possibly gain, if its </a:t>
            </a:r>
            <a:r>
              <a:rPr lang="en-US" altLang="en-US" dirty="0" smtClean="0"/>
              <a:t>limiting </a:t>
            </a:r>
            <a:r>
              <a:rPr lang="en-US" altLang="en-US" dirty="0"/>
              <a:t>outlines should be changed? </a:t>
            </a:r>
          </a:p>
          <a:p>
            <a:endParaRPr 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43</a:t>
            </a:fld>
            <a:endParaRPr lang="en-US" altLang="en-US"/>
          </a:p>
        </p:txBody>
      </p:sp>
    </p:spTree>
    <p:extLst>
      <p:ext uri="{BB962C8B-B14F-4D97-AF65-F5344CB8AC3E}">
        <p14:creationId xmlns:p14="http://schemas.microsoft.com/office/powerpoint/2010/main" val="41332310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en-US" dirty="0"/>
              <a:t>But into these higher and more transcendental matters I refuse to enter upon this occasion.</a:t>
            </a:r>
            <a:endParaRPr lang="en-US" alt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44</a:t>
            </a:fld>
            <a:endParaRPr lang="en-US" altLang="en-US"/>
          </a:p>
        </p:txBody>
      </p:sp>
    </p:spTree>
    <p:extLst>
      <p:ext uri="{BB962C8B-B14F-4D97-AF65-F5344CB8AC3E}">
        <p14:creationId xmlns:p14="http://schemas.microsoft.com/office/powerpoint/2010/main" val="31465326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en-US" smtClean="0"/>
              <a:t>Thing in itself?</a:t>
            </a:r>
            <a:endParaRPr lang="en-CA" altLang="en-US" smtClean="0"/>
          </a:p>
        </p:txBody>
      </p:sp>
      <p:sp>
        <p:nvSpPr>
          <p:cNvPr id="49155" name="Rectangle 3"/>
          <p:cNvSpPr>
            <a:spLocks noGrp="1" noChangeArrowheads="1"/>
          </p:cNvSpPr>
          <p:nvPr>
            <p:ph type="body" idx="1"/>
          </p:nvPr>
        </p:nvSpPr>
        <p:spPr/>
        <p:txBody>
          <a:bodyPr/>
          <a:lstStyle/>
          <a:p>
            <a:pPr>
              <a:lnSpc>
                <a:spcPct val="90000"/>
              </a:lnSpc>
            </a:pPr>
            <a:r>
              <a:rPr lang="en-US" altLang="en-US" sz="2800" dirty="0" smtClean="0"/>
              <a:t>Wherever </a:t>
            </a:r>
            <a:r>
              <a:rPr lang="en-US" altLang="en-US" sz="2800" dirty="0" smtClean="0"/>
              <a:t>we find it, it has already been faked. </a:t>
            </a:r>
          </a:p>
          <a:p>
            <a:pPr lvl="1">
              <a:lnSpc>
                <a:spcPct val="90000"/>
              </a:lnSpc>
            </a:pPr>
            <a:r>
              <a:rPr lang="en-US" altLang="en-US" sz="2400" dirty="0" smtClean="0"/>
              <a:t>We grasp a substituted for realty </a:t>
            </a:r>
            <a:endParaRPr lang="en-US" altLang="en-US" sz="2400" dirty="0" smtClean="0"/>
          </a:p>
          <a:p>
            <a:pPr lvl="1">
              <a:lnSpc>
                <a:spcPct val="90000"/>
              </a:lnSpc>
            </a:pPr>
            <a:r>
              <a:rPr lang="en-US" altLang="en-US" sz="2400" dirty="0" smtClean="0"/>
              <a:t>cooked </a:t>
            </a:r>
            <a:r>
              <a:rPr lang="en-US" altLang="en-US" sz="2400" dirty="0" smtClean="0"/>
              <a:t>by previous human thinking</a:t>
            </a:r>
          </a:p>
          <a:p>
            <a:pPr>
              <a:lnSpc>
                <a:spcPct val="90000"/>
              </a:lnSpc>
            </a:pPr>
            <a:r>
              <a:rPr lang="en-US" altLang="en-US" sz="2800" dirty="0" smtClean="0"/>
              <a:t>The “pen” is a construct</a:t>
            </a:r>
          </a:p>
          <a:p>
            <a:pPr>
              <a:lnSpc>
                <a:spcPct val="90000"/>
              </a:lnSpc>
            </a:pPr>
            <a:r>
              <a:rPr lang="en-US" altLang="en-US" sz="2800" dirty="0" smtClean="0"/>
              <a:t>But concepts are </a:t>
            </a:r>
            <a:r>
              <a:rPr lang="en-US" altLang="en-US" sz="2800" dirty="0" smtClean="0"/>
              <a:t>“</a:t>
            </a:r>
            <a:r>
              <a:rPr lang="en-US" altLang="en-US" sz="2800" dirty="0" smtClean="0"/>
              <a:t>real”</a:t>
            </a:r>
          </a:p>
          <a:p>
            <a:pPr>
              <a:lnSpc>
                <a:spcPct val="90000"/>
              </a:lnSpc>
            </a:pPr>
            <a:r>
              <a:rPr lang="en-US" altLang="en-US" sz="2800" dirty="0" smtClean="0"/>
              <a:t>Experience is construction of </a:t>
            </a:r>
            <a:r>
              <a:rPr lang="en-US" altLang="en-US" sz="2800" dirty="0" smtClean="0"/>
              <a:t>a stable </a:t>
            </a:r>
            <a:r>
              <a:rPr lang="en-US" altLang="en-US" sz="2800" dirty="0" smtClean="0"/>
              <a:t>world out of sensuous manifold</a:t>
            </a:r>
          </a:p>
          <a:p>
            <a:pPr>
              <a:lnSpc>
                <a:spcPct val="90000"/>
              </a:lnSpc>
            </a:pPr>
            <a:r>
              <a:rPr lang="en-US" altLang="en-US" sz="2800" dirty="0" smtClean="0"/>
              <a:t>But without </a:t>
            </a:r>
            <a:r>
              <a:rPr lang="en-US" altLang="en-US" sz="2800" dirty="0" err="1" smtClean="0"/>
              <a:t>synthetical</a:t>
            </a:r>
            <a:r>
              <a:rPr lang="en-US" altLang="en-US" sz="2800" dirty="0" smtClean="0"/>
              <a:t> a priori</a:t>
            </a:r>
          </a:p>
          <a:p>
            <a:pPr>
              <a:lnSpc>
                <a:spcPct val="90000"/>
              </a:lnSpc>
            </a:pPr>
            <a:r>
              <a:rPr lang="en-US" altLang="en-US" sz="2800" dirty="0" smtClean="0"/>
              <a:t>=neo-Hegelian Neo-Kantianism </a:t>
            </a:r>
            <a:endParaRPr lang="en-CA" altLang="en-US" sz="2800"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eaLnBrk="1" hangingPunct="1"/>
            <a:r>
              <a:rPr lang="en-US" altLang="en-US" smtClean="0"/>
              <a:t>Institutions and their Purposes</a:t>
            </a:r>
          </a:p>
        </p:txBody>
      </p:sp>
      <p:sp>
        <p:nvSpPr>
          <p:cNvPr id="50179" name="Content Placeholder 2"/>
          <p:cNvSpPr>
            <a:spLocks noGrp="1"/>
          </p:cNvSpPr>
          <p:nvPr>
            <p:ph idx="1"/>
          </p:nvPr>
        </p:nvSpPr>
        <p:spPr/>
        <p:txBody>
          <a:bodyPr/>
          <a:lstStyle/>
          <a:p>
            <a:pPr eaLnBrk="1" hangingPunct="1"/>
            <a:r>
              <a:rPr lang="en-US" altLang="en-US" dirty="0" smtClean="0"/>
              <a:t>Contradiction between institutions and their spiritual purposes</a:t>
            </a:r>
          </a:p>
          <a:p>
            <a:pPr eaLnBrk="1" hangingPunct="1"/>
            <a:r>
              <a:rPr lang="en-US" altLang="en-US" dirty="0" smtClean="0"/>
              <a:t>E.g. institutional religions and immortality</a:t>
            </a:r>
          </a:p>
          <a:p>
            <a:pPr lvl="1" eaLnBrk="1" hangingPunct="1"/>
            <a:r>
              <a:rPr lang="en-US" altLang="en-US" dirty="0" smtClean="0"/>
              <a:t>Immortality is one of the great spiritual needs of man. The churches have constituted themselves the official guardians of the need, with the result that some of them actually pretend to accord or to withhold it from the individual by their conventional sacraments,-- </a:t>
            </a:r>
          </a:p>
        </p:txBody>
      </p:sp>
      <p:sp>
        <p:nvSpPr>
          <p:cNvPr id="5018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804F820-F78D-4F38-AF53-7EEA5002D5D0}" type="slidenum">
              <a:rPr lang="en-US" altLang="en-US" sz="1200">
                <a:solidFill>
                  <a:srgbClr val="7B9899"/>
                </a:solidFill>
                <a:latin typeface="Georgia" panose="02040502050405020303" pitchFamily="18" charset="0"/>
              </a:rPr>
              <a:pPr>
                <a:spcBef>
                  <a:spcPct val="0"/>
                </a:spcBef>
                <a:buFontTx/>
                <a:buNone/>
              </a:pPr>
              <a:t>46</a:t>
            </a:fld>
            <a:endParaRPr lang="en-US" altLang="en-US" sz="1200">
              <a:solidFill>
                <a:srgbClr val="7B9899"/>
              </a:solidFill>
              <a:latin typeface="Georgia" panose="02040502050405020303"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pPr eaLnBrk="1" hangingPunct="1"/>
            <a:r>
              <a:rPr lang="en-US" altLang="en-US" smtClean="0"/>
              <a:t>An uninspired lecture</a:t>
            </a:r>
          </a:p>
        </p:txBody>
      </p:sp>
      <p:sp>
        <p:nvSpPr>
          <p:cNvPr id="3" name="Content Placeholder 2"/>
          <p:cNvSpPr>
            <a:spLocks noGrp="1"/>
          </p:cNvSpPr>
          <p:nvPr>
            <p:ph idx="1"/>
          </p:nvPr>
        </p:nvSpPr>
        <p:spPr/>
        <p:txBody>
          <a:bodyPr rtlCol="0">
            <a:normAutofit fontScale="77500" lnSpcReduction="20000"/>
          </a:bodyPr>
          <a:lstStyle/>
          <a:p>
            <a:pPr marL="274320" indent="-274320" eaLnBrk="1" fontAlgn="auto" hangingPunct="1">
              <a:spcAft>
                <a:spcPts val="0"/>
              </a:spcAft>
              <a:buFont typeface="Wingdings 2"/>
              <a:buChar char=""/>
              <a:defRPr/>
            </a:pPr>
            <a:r>
              <a:rPr lang="en-US" dirty="0" smtClean="0"/>
              <a:t>Hence, examine this issue in a secular institution</a:t>
            </a:r>
          </a:p>
          <a:p>
            <a:pPr marL="274320" indent="-274320" eaLnBrk="1" fontAlgn="auto" hangingPunct="1">
              <a:spcAft>
                <a:spcPts val="0"/>
              </a:spcAft>
              <a:buFont typeface="Wingdings 2"/>
              <a:buChar char=""/>
              <a:defRPr/>
            </a:pPr>
            <a:r>
              <a:rPr lang="en-US" dirty="0" smtClean="0"/>
              <a:t>But then the danger reemerges: an official of the institution, James, is to pontificate!</a:t>
            </a:r>
          </a:p>
          <a:p>
            <a:pPr marL="674370" lvl="1" indent="-274320" eaLnBrk="1" fontAlgn="auto" hangingPunct="1">
              <a:spcAft>
                <a:spcPts val="0"/>
              </a:spcAft>
              <a:buFont typeface="Wingdings 2"/>
              <a:buChar char=""/>
              <a:defRPr/>
            </a:pPr>
            <a:r>
              <a:rPr lang="en-US" dirty="0" smtClean="0"/>
              <a:t>The whole subject of immortal life has its prime roots in personal feeling. I have to confess that my own personal feeling about immortality has never been of the keenest order, and that, among the problems that give my mind solicitude, this one does not take the very foremost place…. And yet, in spite of these reflections, which I could not avoid making, I am here to-night, all uninspired and official as I am. I am sure that prophets clad in goatskins, or, to speak less figuratively, laymen inspired with emotional messages on the subject, will often enough be invited by our Corporation to give the Ingersoll lecture hereafter.</a:t>
            </a:r>
          </a:p>
          <a:p>
            <a:pPr marL="274320" indent="-274320" eaLnBrk="1" fontAlgn="auto" hangingPunct="1">
              <a:spcAft>
                <a:spcPts val="0"/>
              </a:spcAft>
              <a:buFont typeface="Wingdings 2"/>
              <a:buChar char=""/>
              <a:defRPr/>
            </a:pPr>
            <a:r>
              <a:rPr lang="en-US" dirty="0" smtClean="0"/>
              <a:t>NB: James’ “pluralism”: validity of different perspectives</a:t>
            </a:r>
            <a:endParaRPr lang="en-US" dirty="0"/>
          </a:p>
        </p:txBody>
      </p:sp>
      <p:sp>
        <p:nvSpPr>
          <p:cNvPr id="5222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136D797-B6AD-4327-8F5A-D49E83035A86}" type="slidenum">
              <a:rPr lang="en-US" altLang="en-US" sz="1200">
                <a:solidFill>
                  <a:srgbClr val="7B9899"/>
                </a:solidFill>
                <a:latin typeface="Georgia" panose="02040502050405020303" pitchFamily="18" charset="0"/>
              </a:rPr>
              <a:pPr>
                <a:spcBef>
                  <a:spcPct val="0"/>
                </a:spcBef>
                <a:buFontTx/>
                <a:buNone/>
              </a:pPr>
              <a:t>47</a:t>
            </a:fld>
            <a:endParaRPr lang="en-US" altLang="en-US" sz="1200">
              <a:solidFill>
                <a:srgbClr val="7B9899"/>
              </a:solidFill>
              <a:latin typeface="Georgia" panose="02040502050405020303"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pPr eaLnBrk="1" hangingPunct="1"/>
            <a:r>
              <a:rPr lang="en-US" altLang="en-US" smtClean="0"/>
              <a:t>Replies to two objections</a:t>
            </a:r>
          </a:p>
        </p:txBody>
      </p:sp>
      <p:sp>
        <p:nvSpPr>
          <p:cNvPr id="16387"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altLang="en-US" dirty="0" smtClean="0"/>
              <a:t>It is a</a:t>
            </a:r>
            <a:r>
              <a:rPr lang="en-US" altLang="en-US" dirty="0" smtClean="0"/>
              <a:t>ppropriate </a:t>
            </a:r>
            <a:r>
              <a:rPr lang="en-US" altLang="en-US" dirty="0" smtClean="0"/>
              <a:t>to have him speak as a professional psychologist </a:t>
            </a:r>
            <a:endParaRPr lang="en-US" altLang="en-US" dirty="0" smtClean="0"/>
          </a:p>
          <a:p>
            <a:pPr lvl="1" eaLnBrk="1" fontAlgn="auto" hangingPunct="1">
              <a:spcAft>
                <a:spcPts val="0"/>
              </a:spcAft>
              <a:defRPr/>
            </a:pPr>
            <a:r>
              <a:rPr lang="en-US" altLang="en-US" dirty="0" smtClean="0"/>
              <a:t>who </a:t>
            </a:r>
            <a:r>
              <a:rPr lang="en-US" altLang="en-US" dirty="0" smtClean="0"/>
              <a:t>studies the relation between brain and mind</a:t>
            </a:r>
          </a:p>
          <a:p>
            <a:pPr eaLnBrk="1" fontAlgn="auto" hangingPunct="1">
              <a:spcAft>
                <a:spcPts val="0"/>
              </a:spcAft>
              <a:defRPr/>
            </a:pPr>
            <a:r>
              <a:rPr lang="en-US" altLang="en-US" dirty="0" smtClean="0"/>
              <a:t>The first </a:t>
            </a:r>
            <a:r>
              <a:rPr lang="en-US" altLang="en-US" dirty="0" smtClean="0"/>
              <a:t>objection to immortality: </a:t>
            </a:r>
          </a:p>
          <a:p>
            <a:pPr lvl="1" eaLnBrk="1" fontAlgn="auto" hangingPunct="1">
              <a:spcAft>
                <a:spcPts val="0"/>
              </a:spcAft>
              <a:defRPr/>
            </a:pPr>
            <a:r>
              <a:rPr lang="en-US" altLang="en-US" dirty="0" smtClean="0"/>
              <a:t>If </a:t>
            </a:r>
            <a:r>
              <a:rPr lang="en-US" altLang="en-US" dirty="0" smtClean="0"/>
              <a:t>thought is a function of the brain, then with the death of the brain, the mind must depart as well.</a:t>
            </a:r>
          </a:p>
          <a:p>
            <a:pPr lvl="1" eaLnBrk="1" fontAlgn="auto" hangingPunct="1">
              <a:spcAft>
                <a:spcPts val="0"/>
              </a:spcAft>
              <a:defRPr/>
            </a:pPr>
            <a:r>
              <a:rPr lang="en-US" altLang="en-US" dirty="0" smtClean="0"/>
              <a:t>“And </a:t>
            </a:r>
            <a:r>
              <a:rPr lang="en-US" altLang="en-US" dirty="0" smtClean="0"/>
              <a:t>almost any of our young psychologists will tell you that only a few belated scholastics, or possibly some crack-brained theosophist or psychical researcher, can be found holding back, and still talking as if mental phenomena might exist as independent variables in the world</a:t>
            </a:r>
            <a:r>
              <a:rPr lang="en-US" altLang="en-US" dirty="0" smtClean="0"/>
              <a:t>.” </a:t>
            </a:r>
            <a:endParaRPr lang="en-US" altLang="en-US" dirty="0" smtClean="0"/>
          </a:p>
          <a:p>
            <a:pPr lvl="1" eaLnBrk="1" fontAlgn="auto" hangingPunct="1">
              <a:spcAft>
                <a:spcPts val="0"/>
              </a:spcAft>
              <a:defRPr/>
            </a:pPr>
            <a:endParaRPr lang="en-US" altLang="en-US" dirty="0" smtClean="0"/>
          </a:p>
        </p:txBody>
      </p:sp>
      <p:sp>
        <p:nvSpPr>
          <p:cNvPr id="5427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7BF8FA3-50C4-4CFD-B189-343B504DF8BE}" type="slidenum">
              <a:rPr lang="en-US" altLang="en-US" sz="1200">
                <a:solidFill>
                  <a:srgbClr val="7B9899"/>
                </a:solidFill>
                <a:latin typeface="Georgia" panose="02040502050405020303" pitchFamily="18" charset="0"/>
              </a:rPr>
              <a:pPr>
                <a:spcBef>
                  <a:spcPct val="0"/>
                </a:spcBef>
                <a:buFontTx/>
                <a:buNone/>
              </a:pPr>
              <a:t>48</a:t>
            </a:fld>
            <a:endParaRPr lang="en-US" altLang="en-US" sz="1200">
              <a:solidFill>
                <a:srgbClr val="7B9899"/>
              </a:solidFill>
              <a:latin typeface="Georgia" panose="02040502050405020303"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pPr eaLnBrk="1" hangingPunct="1"/>
            <a:r>
              <a:rPr lang="en-US" altLang="en-US" smtClean="0"/>
              <a:t>Two kinds of functions</a:t>
            </a:r>
          </a:p>
        </p:txBody>
      </p:sp>
      <p:sp>
        <p:nvSpPr>
          <p:cNvPr id="3" name="Content Placeholder 2"/>
          <p:cNvSpPr>
            <a:spLocks noGrp="1"/>
          </p:cNvSpPr>
          <p:nvPr>
            <p:ph idx="1"/>
          </p:nvPr>
        </p:nvSpPr>
        <p:spPr/>
        <p:txBody>
          <a:bodyPr rtlCol="0">
            <a:normAutofit fontScale="85000" lnSpcReduction="20000"/>
          </a:bodyPr>
          <a:lstStyle/>
          <a:p>
            <a:pPr marL="274320" indent="-274320" eaLnBrk="1" fontAlgn="auto" hangingPunct="1">
              <a:spcAft>
                <a:spcPts val="0"/>
              </a:spcAft>
              <a:buFont typeface="Wingdings 2"/>
              <a:buChar char=""/>
              <a:defRPr/>
            </a:pPr>
            <a:r>
              <a:rPr lang="en-US" dirty="0" smtClean="0"/>
              <a:t>Let’s agree to the principle: thought is a function of the brain.</a:t>
            </a:r>
          </a:p>
          <a:p>
            <a:pPr marL="274320" indent="-274320" eaLnBrk="1" fontAlgn="auto" hangingPunct="1">
              <a:spcAft>
                <a:spcPts val="0"/>
              </a:spcAft>
              <a:buFont typeface="Wingdings 2"/>
              <a:buChar char=""/>
              <a:defRPr/>
            </a:pPr>
            <a:r>
              <a:rPr lang="en-US" dirty="0" smtClean="0"/>
              <a:t>But what kind of function? </a:t>
            </a:r>
          </a:p>
          <a:p>
            <a:pPr marL="274320" indent="-274320" eaLnBrk="1" fontAlgn="auto" hangingPunct="1">
              <a:spcAft>
                <a:spcPts val="0"/>
              </a:spcAft>
              <a:buFont typeface="Wingdings 2"/>
              <a:buChar char=""/>
              <a:defRPr/>
            </a:pPr>
            <a:r>
              <a:rPr lang="en-US" dirty="0" smtClean="0"/>
              <a:t>1) Productive: Steam is produced by heating a tea-kettle of water; light is a function of the electric circuit</a:t>
            </a:r>
          </a:p>
          <a:p>
            <a:pPr marL="674370" lvl="1" indent="-274320" eaLnBrk="1" fontAlgn="auto" hangingPunct="1">
              <a:spcAft>
                <a:spcPts val="0"/>
              </a:spcAft>
              <a:buFont typeface="Wingdings 2"/>
              <a:buChar char=""/>
              <a:defRPr/>
            </a:pPr>
            <a:r>
              <a:rPr lang="en-US" dirty="0" smtClean="0"/>
              <a:t>Turn off the heat and the steam ceases</a:t>
            </a:r>
          </a:p>
          <a:p>
            <a:pPr marL="674370" lvl="1" indent="-274320" eaLnBrk="1" fontAlgn="auto" hangingPunct="1">
              <a:spcAft>
                <a:spcPts val="0"/>
              </a:spcAft>
              <a:buFont typeface="Wingdings 2"/>
              <a:buChar char=""/>
              <a:defRPr/>
            </a:pPr>
            <a:r>
              <a:rPr lang="en-US" dirty="0" smtClean="0"/>
              <a:t>Cut the circuit and the light stops</a:t>
            </a:r>
          </a:p>
          <a:p>
            <a:pPr marL="274320" indent="-274320" eaLnBrk="1" fontAlgn="auto" hangingPunct="1">
              <a:spcAft>
                <a:spcPts val="0"/>
              </a:spcAft>
              <a:buFont typeface="Wingdings 2"/>
              <a:buChar char=""/>
              <a:defRPr/>
            </a:pPr>
            <a:r>
              <a:rPr lang="en-US" dirty="0" smtClean="0"/>
              <a:t>2) </a:t>
            </a:r>
            <a:r>
              <a:rPr lang="en-US" dirty="0" err="1" smtClean="0"/>
              <a:t>Transmissive</a:t>
            </a:r>
            <a:r>
              <a:rPr lang="en-US" dirty="0" smtClean="0"/>
              <a:t>: the </a:t>
            </a:r>
            <a:r>
              <a:rPr lang="en-US" u="sng" dirty="0" smtClean="0"/>
              <a:t>light we see </a:t>
            </a:r>
            <a:r>
              <a:rPr lang="en-US" dirty="0" smtClean="0"/>
              <a:t> [the appearance, not, the light as it is in itself] is a function of the colored glass through which the sun shines in a cathedral</a:t>
            </a:r>
          </a:p>
          <a:p>
            <a:pPr marL="731520" lvl="1" indent="-457200" eaLnBrk="1" fontAlgn="auto" hangingPunct="1">
              <a:spcAft>
                <a:spcPts val="0"/>
              </a:spcAft>
              <a:buFont typeface="Arial" panose="020B0604020202020204" pitchFamily="34" charset="0"/>
              <a:buChar char="•"/>
              <a:defRPr/>
            </a:pPr>
            <a:r>
              <a:rPr lang="en-US" dirty="0" smtClean="0"/>
              <a:t>Darken the glass, and the light we see darkens</a:t>
            </a:r>
          </a:p>
          <a:p>
            <a:pPr marL="731520" lvl="1" indent="-457200" eaLnBrk="1" fontAlgn="auto" hangingPunct="1">
              <a:spcAft>
                <a:spcPts val="0"/>
              </a:spcAft>
              <a:buFont typeface="Arial" panose="020B0604020202020204" pitchFamily="34" charset="0"/>
              <a:buChar char="•"/>
              <a:defRPr/>
            </a:pPr>
            <a:r>
              <a:rPr lang="en-US" dirty="0" smtClean="0"/>
              <a:t>But the sun continues to shine as brightly outside the glass</a:t>
            </a:r>
            <a:endParaRPr lang="en-US" dirty="0"/>
          </a:p>
        </p:txBody>
      </p:sp>
      <p:sp>
        <p:nvSpPr>
          <p:cNvPr id="563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BD4E542-CA84-4A56-9BDC-B90D8409E860}" type="slidenum">
              <a:rPr lang="en-US" altLang="en-US" sz="1200">
                <a:solidFill>
                  <a:srgbClr val="7B9899"/>
                </a:solidFill>
                <a:latin typeface="Georgia" panose="02040502050405020303" pitchFamily="18" charset="0"/>
              </a:rPr>
              <a:pPr>
                <a:spcBef>
                  <a:spcPct val="0"/>
                </a:spcBef>
                <a:buFontTx/>
                <a:buNone/>
              </a:pPr>
              <a:t>49</a:t>
            </a:fld>
            <a:endParaRPr lang="en-US" altLang="en-US" sz="1200">
              <a:solidFill>
                <a:srgbClr val="7B9899"/>
              </a:solidFill>
              <a:latin typeface="Georgia" panose="02040502050405020303"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smtClean="0"/>
              <a:t>James’ Life, Education</a:t>
            </a:r>
            <a:endParaRPr lang="en-CA" altLang="en-US" smtClean="0"/>
          </a:p>
        </p:txBody>
      </p:sp>
      <p:sp>
        <p:nvSpPr>
          <p:cNvPr id="8195" name="Rectangle 3"/>
          <p:cNvSpPr>
            <a:spLocks noGrp="1" noChangeArrowheads="1"/>
          </p:cNvSpPr>
          <p:nvPr>
            <p:ph type="body" idx="1"/>
          </p:nvPr>
        </p:nvSpPr>
        <p:spPr/>
        <p:txBody>
          <a:bodyPr/>
          <a:lstStyle/>
          <a:p>
            <a:r>
              <a:rPr lang="en-CA" altLang="en-US" sz="2800" smtClean="0"/>
              <a:t>Jan. 11, 1842, New York, N.Y., U.S.--d. Aug. 26, 1910</a:t>
            </a:r>
            <a:endParaRPr lang="en-US" altLang="en-US" sz="2800" smtClean="0"/>
          </a:p>
          <a:p>
            <a:r>
              <a:rPr lang="en-US" altLang="en-US" sz="2800" smtClean="0"/>
              <a:t>Father follows unorthodox Christian mystic Emanuel Swedenborg</a:t>
            </a:r>
          </a:p>
          <a:p>
            <a:r>
              <a:rPr lang="en-US" altLang="en-US" sz="2800" smtClean="0"/>
              <a:t>67-8 James studies art, medicine (MD), natural science with </a:t>
            </a:r>
            <a:r>
              <a:rPr lang="en-CA" altLang="en-US" sz="2800" smtClean="0"/>
              <a:t>Hermann von Helmholtz, who formulated the law of the conservation of energy; with Claude Bernard, the foremost experimentalist of 19th-century medicine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pPr eaLnBrk="1" hangingPunct="1"/>
            <a:r>
              <a:rPr lang="en-US" altLang="en-US" smtClean="0"/>
              <a:t>Shelly and Kant, cited by James</a:t>
            </a:r>
          </a:p>
        </p:txBody>
      </p:sp>
      <p:sp>
        <p:nvSpPr>
          <p:cNvPr id="18436" name="Content Placeholder 3"/>
          <p:cNvSpPr>
            <a:spLocks noGrp="1"/>
          </p:cNvSpPr>
          <p:nvPr>
            <p:ph idx="1"/>
          </p:nvPr>
        </p:nvSpPr>
        <p:spPr/>
        <p:txBody>
          <a:bodyPr rtlCol="0">
            <a:normAutofit lnSpcReduction="10000"/>
          </a:bodyPr>
          <a:lstStyle/>
          <a:p>
            <a:pPr eaLnBrk="1" fontAlgn="auto" hangingPunct="1">
              <a:lnSpc>
                <a:spcPct val="90000"/>
              </a:lnSpc>
              <a:spcAft>
                <a:spcPts val="0"/>
              </a:spcAft>
              <a:defRPr/>
            </a:pPr>
            <a:r>
              <a:rPr lang="en-US" altLang="en-US" dirty="0" smtClean="0"/>
              <a:t>“Life, like a dome of many-colored glass,</a:t>
            </a:r>
            <a:br>
              <a:rPr lang="en-US" altLang="en-US" dirty="0" smtClean="0"/>
            </a:br>
            <a:r>
              <a:rPr lang="en-US" altLang="en-US" dirty="0" smtClean="0"/>
              <a:t>Stains the white radiance of eternity.''</a:t>
            </a:r>
            <a:br>
              <a:rPr lang="en-US" altLang="en-US" dirty="0" smtClean="0"/>
            </a:br>
            <a:r>
              <a:rPr lang="en-US" altLang="en-US" dirty="0" smtClean="0"/>
              <a:t>(P.B. Shelly, </a:t>
            </a:r>
            <a:r>
              <a:rPr lang="en-US" altLang="en-US" i="1" dirty="0" err="1" smtClean="0"/>
              <a:t>Adonais</a:t>
            </a:r>
            <a:r>
              <a:rPr lang="en-US" altLang="en-US" dirty="0" smtClean="0"/>
              <a:t>, stanza 52--O.T.)</a:t>
            </a:r>
          </a:p>
          <a:p>
            <a:pPr eaLnBrk="1" fontAlgn="auto" hangingPunct="1">
              <a:lnSpc>
                <a:spcPct val="90000"/>
              </a:lnSpc>
              <a:spcAft>
                <a:spcPts val="0"/>
              </a:spcAft>
              <a:defRPr/>
            </a:pPr>
            <a:r>
              <a:rPr lang="en-US" altLang="en-US" dirty="0" smtClean="0"/>
              <a:t>“The body would thus be, not the cause of our thinking, but merely a condition restrictive thereof, and, although essential to our sensuous and animal consciousness, it may be regarded as an impeder of our pure spiritual life.” Kant, </a:t>
            </a:r>
            <a:r>
              <a:rPr lang="en-US" altLang="en-US" i="1" dirty="0" smtClean="0"/>
              <a:t>Critique of Pure Reason </a:t>
            </a:r>
            <a:r>
              <a:rPr lang="en-US" altLang="en-US" dirty="0" smtClean="0"/>
              <a:t>[A 779; B807; 608 of N. K. Smith translation.]</a:t>
            </a:r>
            <a:endParaRPr lang="en-US" altLang="en-US" i="1" dirty="0" smtClean="0"/>
          </a:p>
        </p:txBody>
      </p:sp>
      <p:sp>
        <p:nvSpPr>
          <p:cNvPr id="58372"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38778FD-0EC7-45E7-AA58-0F5F14500C84}" type="slidenum">
              <a:rPr lang="en-US" altLang="en-US" sz="1200">
                <a:solidFill>
                  <a:srgbClr val="7B9899"/>
                </a:solidFill>
                <a:latin typeface="Georgia" panose="02040502050405020303" pitchFamily="18" charset="0"/>
              </a:rPr>
              <a:pPr>
                <a:spcBef>
                  <a:spcPct val="0"/>
                </a:spcBef>
                <a:buFontTx/>
                <a:buNone/>
              </a:pPr>
              <a:t>50</a:t>
            </a:fld>
            <a:endParaRPr lang="en-US" altLang="en-US" sz="1200">
              <a:solidFill>
                <a:srgbClr val="7B9899"/>
              </a:solidFill>
              <a:latin typeface="Georgia" panose="02040502050405020303"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pPr eaLnBrk="1" hangingPunct="1"/>
            <a:r>
              <a:rPr lang="en-CA" altLang="en-US" smtClean="0"/>
              <a:t>Pop Culture examples of the transmissive function of the body</a:t>
            </a:r>
            <a:endParaRPr lang="en-US" altLang="en-US" smtClean="0"/>
          </a:p>
        </p:txBody>
      </p:sp>
      <p:sp>
        <p:nvSpPr>
          <p:cNvPr id="60419" name="Content Placeholder 2"/>
          <p:cNvSpPr>
            <a:spLocks noGrp="1"/>
          </p:cNvSpPr>
          <p:nvPr>
            <p:ph idx="1"/>
          </p:nvPr>
        </p:nvSpPr>
        <p:spPr/>
        <p:txBody>
          <a:bodyPr/>
          <a:lstStyle/>
          <a:p>
            <a:pPr eaLnBrk="1" hangingPunct="1"/>
            <a:r>
              <a:rPr lang="en-CA" altLang="en-US" dirty="0" smtClean="0"/>
              <a:t>Being John Malkovich</a:t>
            </a:r>
          </a:p>
          <a:p>
            <a:pPr lvl="1" eaLnBrk="1" hangingPunct="1"/>
            <a:r>
              <a:rPr lang="en-CA" altLang="en-US" sz="2400" dirty="0" smtClean="0"/>
              <a:t>Other people enter John Malkovich’s life through his brain</a:t>
            </a:r>
          </a:p>
          <a:p>
            <a:pPr lvl="1" eaLnBrk="1" hangingPunct="1"/>
            <a:r>
              <a:rPr lang="en-CA" altLang="en-US" sz="2400" dirty="0" smtClean="0"/>
              <a:t>They physically enter a portal that permits them to be John Malkovich (while still remaining themselves)</a:t>
            </a:r>
          </a:p>
          <a:p>
            <a:pPr eaLnBrk="1" hangingPunct="1"/>
            <a:r>
              <a:rPr lang="en-CA" altLang="en-US" dirty="0" smtClean="0"/>
              <a:t>The Matrix</a:t>
            </a:r>
          </a:p>
          <a:p>
            <a:pPr lvl="1" eaLnBrk="1" hangingPunct="1"/>
            <a:r>
              <a:rPr lang="en-CA" altLang="en-US" sz="2400" dirty="0" smtClean="0"/>
              <a:t>The mind, while being in one body, transmits itself through the medium of a computer program</a:t>
            </a:r>
          </a:p>
          <a:p>
            <a:pPr eaLnBrk="1" hangingPunct="1"/>
            <a:r>
              <a:rPr lang="en-CA" altLang="en-US" dirty="0" smtClean="0"/>
              <a:t>Avatar</a:t>
            </a:r>
          </a:p>
          <a:p>
            <a:pPr lvl="1" eaLnBrk="1" hangingPunct="1"/>
            <a:r>
              <a:rPr lang="en-CA" altLang="en-US" sz="2400" dirty="0" smtClean="0"/>
              <a:t>The mind in one body transmits itself through another body</a:t>
            </a:r>
            <a:endParaRPr lang="en-US" altLang="en-US" sz="2400" dirty="0" smtClean="0"/>
          </a:p>
        </p:txBody>
      </p:sp>
      <p:sp>
        <p:nvSpPr>
          <p:cNvPr id="604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08BCC48-DE03-4A8A-8842-1B69F917F7B2}" type="slidenum">
              <a:rPr lang="en-US" altLang="en-US" sz="1200">
                <a:solidFill>
                  <a:srgbClr val="898989"/>
                </a:solidFill>
                <a:latin typeface="Arial" panose="020B0604020202020204" pitchFamily="34" charset="0"/>
              </a:rPr>
              <a:pPr>
                <a:spcBef>
                  <a:spcPct val="0"/>
                </a:spcBef>
                <a:buFontTx/>
                <a:buNone/>
              </a:pPr>
              <a:t>51</a:t>
            </a:fld>
            <a:endParaRPr lang="en-US" altLang="en-US" sz="1200">
              <a:solidFill>
                <a:srgbClr val="898989"/>
              </a:solidFill>
              <a:latin typeface="Arial" panose="020B0604020202020204"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pPr eaLnBrk="1" hangingPunct="1"/>
            <a:r>
              <a:rPr lang="en-US" altLang="en-US" smtClean="0"/>
              <a:t>What will happen?</a:t>
            </a:r>
          </a:p>
        </p:txBody>
      </p:sp>
      <p:sp>
        <p:nvSpPr>
          <p:cNvPr id="19459" name="Content Placeholder 2"/>
          <p:cNvSpPr>
            <a:spLocks noGrp="1"/>
          </p:cNvSpPr>
          <p:nvPr>
            <p:ph idx="1"/>
          </p:nvPr>
        </p:nvSpPr>
        <p:spPr/>
        <p:txBody>
          <a:bodyPr rtlCol="0">
            <a:normAutofit fontScale="85000" lnSpcReduction="10000"/>
          </a:bodyPr>
          <a:lstStyle/>
          <a:p>
            <a:pPr eaLnBrk="1" fontAlgn="auto" hangingPunct="1">
              <a:spcAft>
                <a:spcPts val="0"/>
              </a:spcAft>
              <a:defRPr/>
            </a:pPr>
            <a:r>
              <a:rPr lang="en-US" altLang="en-US" dirty="0" smtClean="0"/>
              <a:t>James: “Admit now that </a:t>
            </a:r>
            <a:r>
              <a:rPr lang="en-US" altLang="en-US" i="1" dirty="0" smtClean="0"/>
              <a:t>our brains</a:t>
            </a:r>
            <a:r>
              <a:rPr lang="en-US" altLang="en-US" dirty="0" smtClean="0"/>
              <a:t> are such thin and half-transparent places in the veil. What will happen?”</a:t>
            </a:r>
          </a:p>
          <a:p>
            <a:pPr eaLnBrk="1" fontAlgn="auto" hangingPunct="1">
              <a:spcAft>
                <a:spcPts val="0"/>
              </a:spcAft>
              <a:defRPr/>
            </a:pPr>
            <a:r>
              <a:rPr lang="en-US" altLang="en-US" dirty="0" smtClean="0"/>
              <a:t>What happens to you, in you, when you entertain this perspective? </a:t>
            </a:r>
          </a:p>
          <a:p>
            <a:pPr eaLnBrk="1" fontAlgn="auto" hangingPunct="1">
              <a:spcAft>
                <a:spcPts val="0"/>
              </a:spcAft>
              <a:defRPr/>
            </a:pPr>
            <a:r>
              <a:rPr lang="en-US" altLang="en-US" dirty="0" smtClean="0"/>
              <a:t>1) The objection arises: this is too fantastic to treat seriously (the vital experience is blocked)</a:t>
            </a:r>
          </a:p>
          <a:p>
            <a:pPr eaLnBrk="1" fontAlgn="auto" hangingPunct="1">
              <a:spcAft>
                <a:spcPts val="0"/>
              </a:spcAft>
              <a:defRPr/>
            </a:pPr>
            <a:r>
              <a:rPr lang="en-US" altLang="en-US" dirty="0" smtClean="0"/>
              <a:t>2) It is necessary to consider where the objection comes from. Reflect on the materialist metaphysics that gives rise to it. </a:t>
            </a:r>
          </a:p>
          <a:p>
            <a:pPr eaLnBrk="1" fontAlgn="auto" hangingPunct="1">
              <a:spcAft>
                <a:spcPts val="0"/>
              </a:spcAft>
              <a:defRPr/>
            </a:pPr>
            <a:r>
              <a:rPr lang="en-US" altLang="en-US" dirty="0" smtClean="0"/>
              <a:t>3) It too has fantastic features: it can’t explain consciousness!</a:t>
            </a:r>
          </a:p>
          <a:p>
            <a:pPr eaLnBrk="1" fontAlgn="auto" hangingPunct="1">
              <a:spcAft>
                <a:spcPts val="0"/>
              </a:spcAft>
              <a:defRPr/>
            </a:pPr>
            <a:endParaRPr lang="en-US" altLang="en-US" dirty="0" smtClean="0"/>
          </a:p>
          <a:p>
            <a:pPr eaLnBrk="1" fontAlgn="auto" hangingPunct="1">
              <a:spcAft>
                <a:spcPts val="0"/>
              </a:spcAft>
              <a:defRPr/>
            </a:pPr>
            <a:endParaRPr lang="en-US" altLang="en-US" dirty="0" smtClean="0"/>
          </a:p>
        </p:txBody>
      </p:sp>
      <p:sp>
        <p:nvSpPr>
          <p:cNvPr id="614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B67969D-4F29-4B35-8C1B-1BD3CCD692B0}" type="slidenum">
              <a:rPr lang="en-US" altLang="en-US" sz="1200">
                <a:solidFill>
                  <a:srgbClr val="7B9899"/>
                </a:solidFill>
                <a:latin typeface="Georgia" panose="02040502050405020303" pitchFamily="18" charset="0"/>
              </a:rPr>
              <a:pPr>
                <a:spcBef>
                  <a:spcPct val="0"/>
                </a:spcBef>
                <a:buFontTx/>
                <a:buNone/>
              </a:pPr>
              <a:t>52</a:t>
            </a:fld>
            <a:endParaRPr lang="en-US" altLang="en-US" sz="1200">
              <a:solidFill>
                <a:srgbClr val="7B9899"/>
              </a:solidFill>
              <a:latin typeface="Georgia" panose="02040502050405020303"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pPr eaLnBrk="1" hangingPunct="1"/>
            <a:r>
              <a:rPr lang="en-US" altLang="en-US" smtClean="0"/>
              <a:t>James’ own experience</a:t>
            </a:r>
          </a:p>
        </p:txBody>
      </p:sp>
      <p:sp>
        <p:nvSpPr>
          <p:cNvPr id="20483" name="Content Placeholder 2"/>
          <p:cNvSpPr>
            <a:spLocks noGrp="1"/>
          </p:cNvSpPr>
          <p:nvPr>
            <p:ph idx="1"/>
          </p:nvPr>
        </p:nvSpPr>
        <p:spPr/>
        <p:txBody>
          <a:bodyPr rtlCol="0">
            <a:normAutofit fontScale="85000" lnSpcReduction="20000"/>
          </a:bodyPr>
          <a:lstStyle/>
          <a:p>
            <a:pPr eaLnBrk="1" fontAlgn="auto" hangingPunct="1">
              <a:spcAft>
                <a:spcPts val="0"/>
              </a:spcAft>
              <a:defRPr/>
            </a:pPr>
            <a:r>
              <a:rPr lang="en-US" altLang="en-US" dirty="0" smtClean="0"/>
              <a:t>James began his university studies in art, but then, under pressure from his family, chose science and went into medicine</a:t>
            </a:r>
          </a:p>
          <a:p>
            <a:pPr eaLnBrk="1" fontAlgn="auto" hangingPunct="1">
              <a:spcAft>
                <a:spcPts val="0"/>
              </a:spcAft>
              <a:defRPr/>
            </a:pPr>
            <a:r>
              <a:rPr lang="en-US" altLang="en-US" dirty="0" smtClean="0"/>
              <a:t>In 1866 he went to Germany to study physiology and “psychophysics” (physiological psychology, the materialist-determinist brain-based study of consciousness)</a:t>
            </a:r>
          </a:p>
          <a:p>
            <a:pPr eaLnBrk="1" fontAlgn="auto" hangingPunct="1">
              <a:spcAft>
                <a:spcPts val="0"/>
              </a:spcAft>
              <a:defRPr/>
            </a:pPr>
            <a:r>
              <a:rPr lang="en-US" altLang="en-US" dirty="0" smtClean="0"/>
              <a:t>He became increasingly depressed, suicidal, and in physical pain.</a:t>
            </a:r>
          </a:p>
          <a:p>
            <a:pPr eaLnBrk="1" fontAlgn="auto" hangingPunct="1">
              <a:spcAft>
                <a:spcPts val="0"/>
              </a:spcAft>
              <a:defRPr/>
            </a:pPr>
            <a:r>
              <a:rPr lang="en-US" altLang="en-US" dirty="0" smtClean="0"/>
              <a:t>In 1870, he experienced “death and rebirth”. Journal entry of April 30, 1870: “My first act of free will shall be to believe in free will.” </a:t>
            </a:r>
          </a:p>
          <a:p>
            <a:pPr eaLnBrk="1" fontAlgn="auto" hangingPunct="1">
              <a:spcAft>
                <a:spcPts val="0"/>
              </a:spcAft>
              <a:defRPr/>
            </a:pPr>
            <a:endParaRPr lang="en-US" altLang="en-US" dirty="0" smtClean="0"/>
          </a:p>
        </p:txBody>
      </p:sp>
      <p:sp>
        <p:nvSpPr>
          <p:cNvPr id="634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EAF0F39-E1AA-4D5C-92A7-CF0606342C40}" type="slidenum">
              <a:rPr lang="en-US" altLang="en-US" sz="1200">
                <a:solidFill>
                  <a:srgbClr val="7B9899"/>
                </a:solidFill>
                <a:latin typeface="Georgia" panose="02040502050405020303" pitchFamily="18" charset="0"/>
              </a:rPr>
              <a:pPr>
                <a:spcBef>
                  <a:spcPct val="0"/>
                </a:spcBef>
                <a:buFontTx/>
                <a:buNone/>
              </a:pPr>
              <a:t>53</a:t>
            </a:fld>
            <a:endParaRPr lang="en-US" altLang="en-US" sz="1200">
              <a:solidFill>
                <a:srgbClr val="7B9899"/>
              </a:solidFill>
              <a:latin typeface="Georgia" panose="02040502050405020303"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pPr eaLnBrk="1" hangingPunct="1"/>
            <a:r>
              <a:rPr lang="en-US" altLang="en-US" smtClean="0"/>
              <a:t>The Will to Believe</a:t>
            </a:r>
          </a:p>
        </p:txBody>
      </p:sp>
      <p:sp>
        <p:nvSpPr>
          <p:cNvPr id="21507" name="Content Placeholder 2"/>
          <p:cNvSpPr>
            <a:spLocks noGrp="1"/>
          </p:cNvSpPr>
          <p:nvPr>
            <p:ph idx="1"/>
          </p:nvPr>
        </p:nvSpPr>
        <p:spPr/>
        <p:txBody>
          <a:bodyPr rtlCol="0">
            <a:normAutofit lnSpcReduction="10000"/>
          </a:bodyPr>
          <a:lstStyle/>
          <a:p>
            <a:pPr eaLnBrk="1" fontAlgn="auto" hangingPunct="1">
              <a:spcAft>
                <a:spcPts val="0"/>
              </a:spcAft>
              <a:defRPr/>
            </a:pPr>
            <a:r>
              <a:rPr lang="en-US" altLang="en-US" sz="2400" dirty="0" smtClean="0"/>
              <a:t>He came to appreciate that determinism was not an objective, necessary truth</a:t>
            </a:r>
          </a:p>
          <a:p>
            <a:pPr eaLnBrk="1" fontAlgn="auto" hangingPunct="1">
              <a:spcAft>
                <a:spcPts val="0"/>
              </a:spcAft>
              <a:defRPr/>
            </a:pPr>
            <a:r>
              <a:rPr lang="en-US" altLang="en-US" sz="2400" dirty="0" smtClean="0"/>
              <a:t>A phenomenon of consciousness (Y) is </a:t>
            </a:r>
            <a:r>
              <a:rPr lang="en-US" altLang="en-US" sz="2400" i="1" dirty="0" smtClean="0"/>
              <a:t>preceded</a:t>
            </a:r>
            <a:r>
              <a:rPr lang="en-US" altLang="en-US" sz="2400" dirty="0" smtClean="0"/>
              <a:t> </a:t>
            </a:r>
            <a:r>
              <a:rPr lang="en-US" altLang="en-US" sz="2400" i="1" dirty="0" smtClean="0"/>
              <a:t>by</a:t>
            </a:r>
            <a:r>
              <a:rPr lang="en-US" altLang="en-US" sz="2400" dirty="0" smtClean="0"/>
              <a:t> a physical stimulus (X)</a:t>
            </a:r>
          </a:p>
          <a:p>
            <a:pPr eaLnBrk="1" fontAlgn="auto" hangingPunct="1">
              <a:spcAft>
                <a:spcPts val="0"/>
              </a:spcAft>
              <a:defRPr/>
            </a:pPr>
            <a:r>
              <a:rPr lang="en-US" altLang="en-US" sz="2400" dirty="0" smtClean="0"/>
              <a:t>Therefore X causes (produces) Y</a:t>
            </a:r>
          </a:p>
          <a:p>
            <a:pPr eaLnBrk="1" fontAlgn="auto" hangingPunct="1">
              <a:spcAft>
                <a:spcPts val="0"/>
              </a:spcAft>
              <a:defRPr/>
            </a:pPr>
            <a:r>
              <a:rPr lang="en-US" altLang="en-US" sz="2400" dirty="0" smtClean="0"/>
              <a:t>= materialism, determinism (no possibility of free will)</a:t>
            </a:r>
          </a:p>
          <a:p>
            <a:pPr eaLnBrk="1" fontAlgn="auto" hangingPunct="1">
              <a:spcAft>
                <a:spcPts val="0"/>
              </a:spcAft>
              <a:defRPr/>
            </a:pPr>
            <a:r>
              <a:rPr lang="en-US" altLang="en-US" sz="2400" dirty="0" smtClean="0"/>
              <a:t>But the phenomenon is only that X </a:t>
            </a:r>
            <a:r>
              <a:rPr lang="en-US" altLang="en-US" sz="2400" u="sng" dirty="0" smtClean="0"/>
              <a:t>precedes</a:t>
            </a:r>
            <a:r>
              <a:rPr lang="en-US" altLang="en-US" sz="2400" dirty="0" smtClean="0"/>
              <a:t> Y</a:t>
            </a:r>
          </a:p>
          <a:p>
            <a:pPr eaLnBrk="1" fontAlgn="auto" hangingPunct="1">
              <a:spcAft>
                <a:spcPts val="0"/>
              </a:spcAft>
              <a:defRPr/>
            </a:pPr>
            <a:r>
              <a:rPr lang="en-US" altLang="en-US" sz="2400" dirty="0" smtClean="0"/>
              <a:t>Another possible </a:t>
            </a:r>
            <a:r>
              <a:rPr lang="en-US" altLang="en-US" sz="2400" u="sng" dirty="0" smtClean="0"/>
              <a:t>explanation</a:t>
            </a:r>
            <a:r>
              <a:rPr lang="en-US" altLang="en-US" sz="2400" dirty="0" smtClean="0"/>
              <a:t> is that </a:t>
            </a:r>
          </a:p>
          <a:p>
            <a:pPr lvl="1" eaLnBrk="1" fontAlgn="auto" hangingPunct="1">
              <a:spcAft>
                <a:spcPts val="0"/>
              </a:spcAft>
              <a:defRPr/>
            </a:pPr>
            <a:r>
              <a:rPr lang="en-US" altLang="en-US" sz="1900" dirty="0" smtClean="0"/>
              <a:t>X allows Y to manifest</a:t>
            </a:r>
          </a:p>
          <a:p>
            <a:pPr lvl="1" eaLnBrk="1" fontAlgn="auto" hangingPunct="1">
              <a:spcAft>
                <a:spcPts val="0"/>
              </a:spcAft>
              <a:defRPr/>
            </a:pPr>
            <a:r>
              <a:rPr lang="en-US" altLang="en-US" sz="1900" dirty="0" smtClean="0"/>
              <a:t>Y preexists X, and so could be free to do so or not</a:t>
            </a:r>
          </a:p>
          <a:p>
            <a:pPr eaLnBrk="1" fontAlgn="auto" hangingPunct="1">
              <a:spcAft>
                <a:spcPts val="0"/>
              </a:spcAft>
              <a:defRPr/>
            </a:pPr>
            <a:r>
              <a:rPr lang="en-US" altLang="en-US" sz="2400" dirty="0" smtClean="0"/>
              <a:t>It is necessary to choose between these two possible explanations. One can choose to believe in free will</a:t>
            </a:r>
          </a:p>
          <a:p>
            <a:pPr eaLnBrk="1" fontAlgn="auto" hangingPunct="1">
              <a:spcAft>
                <a:spcPts val="0"/>
              </a:spcAft>
              <a:defRPr/>
            </a:pPr>
            <a:endParaRPr lang="en-US" altLang="en-US" sz="2400" dirty="0" smtClean="0"/>
          </a:p>
        </p:txBody>
      </p:sp>
      <p:sp>
        <p:nvSpPr>
          <p:cNvPr id="655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B6A662E-BDC0-4DF2-9386-454342FEFFDE}" type="slidenum">
              <a:rPr lang="en-US" altLang="en-US" sz="1200">
                <a:solidFill>
                  <a:srgbClr val="7B9899"/>
                </a:solidFill>
                <a:latin typeface="Georgia" panose="02040502050405020303" pitchFamily="18" charset="0"/>
              </a:rPr>
              <a:pPr>
                <a:spcBef>
                  <a:spcPct val="0"/>
                </a:spcBef>
                <a:buFontTx/>
                <a:buNone/>
              </a:pPr>
              <a:t>54</a:t>
            </a:fld>
            <a:endParaRPr lang="en-US" altLang="en-US" sz="1200">
              <a:solidFill>
                <a:srgbClr val="7B9899"/>
              </a:solidFill>
              <a:latin typeface="Georgia" panose="02040502050405020303"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6" name="Title 1"/>
          <p:cNvSpPr>
            <a:spLocks noGrp="1"/>
          </p:cNvSpPr>
          <p:nvPr>
            <p:ph type="title"/>
          </p:nvPr>
        </p:nvSpPr>
        <p:spPr/>
        <p:txBody>
          <a:bodyPr/>
          <a:lstStyle/>
          <a:p>
            <a:pPr eaLnBrk="1" hangingPunct="1"/>
            <a:r>
              <a:rPr lang="en-US" altLang="en-US" sz="3200" smtClean="0"/>
              <a:t>Two brain states </a:t>
            </a:r>
            <a:br>
              <a:rPr lang="en-US" altLang="en-US" sz="3200" smtClean="0"/>
            </a:br>
            <a:r>
              <a:rPr lang="en-US" altLang="en-US" sz="3200" smtClean="0"/>
              <a:t>and respective states of consciousness</a:t>
            </a:r>
          </a:p>
        </p:txBody>
      </p:sp>
      <p:sp>
        <p:nvSpPr>
          <p:cNvPr id="4" name="Content Placeholder 3"/>
          <p:cNvSpPr>
            <a:spLocks noGrp="1"/>
          </p:cNvSpPr>
          <p:nvPr>
            <p:ph idx="1"/>
          </p:nvPr>
        </p:nvSpPr>
        <p:spPr/>
        <p:txBody>
          <a:bodyPr rtlCol="0">
            <a:normAutofit fontScale="85000" lnSpcReduction="20000"/>
          </a:bodyPr>
          <a:lstStyle/>
          <a:p>
            <a:pPr marL="274320" indent="-274320" eaLnBrk="1" fontAlgn="auto" hangingPunct="1">
              <a:spcAft>
                <a:spcPts val="0"/>
              </a:spcAft>
              <a:buFont typeface="Wingdings 2"/>
              <a:buChar char=""/>
              <a:defRPr/>
            </a:pPr>
            <a:r>
              <a:rPr lang="en-US" dirty="0" smtClean="0"/>
              <a:t>“According to the state in which the brain finds itself, the barrier of its </a:t>
            </a:r>
            <a:r>
              <a:rPr lang="en-US" dirty="0" err="1" smtClean="0"/>
              <a:t>obstructiveness</a:t>
            </a:r>
            <a:r>
              <a:rPr lang="en-US" dirty="0" smtClean="0"/>
              <a:t> may also be supposed to rise or fall. It sinks so low, when the brain is in full activity, that a comparative flood of spiritual energy pours over. At other times, only such occasional waves of thought as heavy sleep permits get by. And when finally a brain stops acting altogether, or decays, that special stream of consciousness which it subverted will vanish entirely from this natural world. But the sphere of being that supplied the consciousness would still be intact; and in that more real world with which, even whilst here, it was continuous, the consciousness might, in ways unknown to us, continue still. </a:t>
            </a:r>
            <a:endParaRPr lang="en-US" dirty="0"/>
          </a:p>
        </p:txBody>
      </p:sp>
      <p:sp>
        <p:nvSpPr>
          <p:cNvPr id="67588"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83C3DCB-F8E5-48A5-9655-788A4BC3C783}" type="slidenum">
              <a:rPr lang="en-US" altLang="en-US" sz="1200">
                <a:solidFill>
                  <a:srgbClr val="7B9899"/>
                </a:solidFill>
                <a:latin typeface="Georgia" panose="02040502050405020303" pitchFamily="18" charset="0"/>
              </a:rPr>
              <a:pPr>
                <a:spcBef>
                  <a:spcPct val="0"/>
                </a:spcBef>
                <a:buFontTx/>
                <a:buNone/>
              </a:pPr>
              <a:t>55</a:t>
            </a:fld>
            <a:endParaRPr lang="en-US" altLang="en-US" sz="1200">
              <a:solidFill>
                <a:srgbClr val="7B9899"/>
              </a:solidFill>
              <a:latin typeface="Georgia" panose="02040502050405020303"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rtlCol="0">
            <a:normAutofit fontScale="90000"/>
          </a:bodyPr>
          <a:lstStyle/>
          <a:p>
            <a:pPr eaLnBrk="1" fontAlgn="auto" hangingPunct="1">
              <a:spcAft>
                <a:spcPts val="0"/>
              </a:spcAft>
              <a:defRPr/>
            </a:pPr>
            <a:r>
              <a:rPr lang="en-US" altLang="en-US" dirty="0" smtClean="0"/>
              <a:t>Independent and dependent variables</a:t>
            </a:r>
          </a:p>
        </p:txBody>
      </p:sp>
      <p:sp>
        <p:nvSpPr>
          <p:cNvPr id="69635" name="Content Placeholder 3"/>
          <p:cNvSpPr>
            <a:spLocks noGrp="1"/>
          </p:cNvSpPr>
          <p:nvPr>
            <p:ph idx="1"/>
          </p:nvPr>
        </p:nvSpPr>
        <p:spPr/>
        <p:txBody>
          <a:bodyPr/>
          <a:lstStyle/>
          <a:p>
            <a:pPr eaLnBrk="1" hangingPunct="1"/>
            <a:r>
              <a:rPr lang="en-US" altLang="en-US" dirty="0" smtClean="0"/>
              <a:t>“The brain would be the independent variable, the mind would vary dependently on it. But such dependence on the brain for this natural life would in no wise make immortal life impossible,--it might be quite compatible with supernatural life behind the veil hereafter.” </a:t>
            </a:r>
          </a:p>
        </p:txBody>
      </p:sp>
      <p:sp>
        <p:nvSpPr>
          <p:cNvPr id="69636"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7C6368E-6C3D-451D-9601-BE0E96AA17C2}" type="slidenum">
              <a:rPr lang="en-US" altLang="en-US" sz="1200">
                <a:solidFill>
                  <a:srgbClr val="7B9899"/>
                </a:solidFill>
                <a:latin typeface="Georgia" panose="02040502050405020303" pitchFamily="18" charset="0"/>
              </a:rPr>
              <a:pPr>
                <a:spcBef>
                  <a:spcPct val="0"/>
                </a:spcBef>
                <a:buFontTx/>
                <a:buNone/>
              </a:pPr>
              <a:t>56</a:t>
            </a:fld>
            <a:endParaRPr lang="en-US" altLang="en-US" sz="1200">
              <a:solidFill>
                <a:srgbClr val="7B9899"/>
              </a:solidFill>
              <a:latin typeface="Georgia" panose="02040502050405020303"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2" name="Title 1"/>
          <p:cNvSpPr>
            <a:spLocks noGrp="1"/>
          </p:cNvSpPr>
          <p:nvPr>
            <p:ph type="title"/>
          </p:nvPr>
        </p:nvSpPr>
        <p:spPr/>
        <p:txBody>
          <a:bodyPr/>
          <a:lstStyle/>
          <a:p>
            <a:pPr eaLnBrk="1" hangingPunct="1"/>
            <a:r>
              <a:rPr lang="en-US" altLang="en-US" smtClean="0"/>
              <a:t>Materialism: only one possibility</a:t>
            </a:r>
          </a:p>
        </p:txBody>
      </p:sp>
      <p:sp>
        <p:nvSpPr>
          <p:cNvPr id="24580" name="Content Placeholder 3"/>
          <p:cNvSpPr>
            <a:spLocks noGrp="1"/>
          </p:cNvSpPr>
          <p:nvPr>
            <p:ph idx="1"/>
          </p:nvPr>
        </p:nvSpPr>
        <p:spPr/>
        <p:txBody>
          <a:bodyPr rtlCol="0">
            <a:normAutofit fontScale="92500" lnSpcReduction="20000"/>
          </a:bodyPr>
          <a:lstStyle/>
          <a:p>
            <a:pPr eaLnBrk="1" fontAlgn="auto" hangingPunct="1">
              <a:spcAft>
                <a:spcPts val="0"/>
              </a:spcAft>
              <a:defRPr/>
            </a:pPr>
            <a:r>
              <a:rPr lang="en-US" altLang="en-US" dirty="0" smtClean="0"/>
              <a:t>“As I said, then, the fatal consequence is not coercive, the conclusion which materialism draws being due solely to its one-sided way of taking the word ‘function’. And, whether we care or not for immortality in itself, we ought, as mere critics doing police duty among the vagaries of mankind, to insist on the illogicality of a denial based on the flat ignoring of a palpable alternative. How much more ought we to insist, as lovers of truth, when the denial is that of such a vital hope of mankind!</a:t>
            </a:r>
          </a:p>
        </p:txBody>
      </p:sp>
      <p:sp>
        <p:nvSpPr>
          <p:cNvPr id="71684"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75CCA7F-A255-4ECF-BEEB-AA368091B313}" type="slidenum">
              <a:rPr lang="en-US" altLang="en-US" sz="1200">
                <a:solidFill>
                  <a:srgbClr val="7B9899"/>
                </a:solidFill>
                <a:latin typeface="Georgia" panose="02040502050405020303" pitchFamily="18" charset="0"/>
              </a:rPr>
              <a:pPr>
                <a:spcBef>
                  <a:spcPct val="0"/>
                </a:spcBef>
                <a:buFontTx/>
                <a:buNone/>
              </a:pPr>
              <a:t>57</a:t>
            </a:fld>
            <a:endParaRPr lang="en-US" altLang="en-US" sz="1200">
              <a:solidFill>
                <a:srgbClr val="7B9899"/>
              </a:solidFill>
              <a:latin typeface="Georgia" panose="02040502050405020303"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Title 1"/>
          <p:cNvSpPr>
            <a:spLocks noGrp="1"/>
          </p:cNvSpPr>
          <p:nvPr>
            <p:ph type="title"/>
          </p:nvPr>
        </p:nvSpPr>
        <p:spPr/>
        <p:txBody>
          <a:bodyPr/>
          <a:lstStyle/>
          <a:p>
            <a:pPr eaLnBrk="1" hangingPunct="1"/>
            <a:r>
              <a:rPr lang="en-US" altLang="en-US" dirty="0" smtClean="0"/>
              <a:t>Fangs of materialism</a:t>
            </a:r>
            <a:endParaRPr lang="en-US" altLang="en-US" dirty="0" smtClean="0"/>
          </a:p>
        </p:txBody>
      </p:sp>
      <p:sp>
        <p:nvSpPr>
          <p:cNvPr id="25604" name="Content Placeholder 3"/>
          <p:cNvSpPr>
            <a:spLocks noGrp="1"/>
          </p:cNvSpPr>
          <p:nvPr>
            <p:ph idx="1"/>
          </p:nvPr>
        </p:nvSpPr>
        <p:spPr/>
        <p:txBody>
          <a:bodyPr rtlCol="0">
            <a:normAutofit/>
          </a:bodyPr>
          <a:lstStyle/>
          <a:p>
            <a:pPr eaLnBrk="1" fontAlgn="auto" hangingPunct="1">
              <a:spcAft>
                <a:spcPts val="0"/>
              </a:spcAft>
              <a:defRPr/>
            </a:pPr>
            <a:r>
              <a:rPr lang="en-US" altLang="en-US" dirty="0" smtClean="0"/>
              <a:t>“In strict logic, then, the fangs of </a:t>
            </a:r>
            <a:r>
              <a:rPr lang="en-US" altLang="en-US" dirty="0" err="1" smtClean="0"/>
              <a:t>cerebralistic</a:t>
            </a:r>
            <a:r>
              <a:rPr lang="en-US" altLang="en-US" dirty="0" smtClean="0"/>
              <a:t> materialism are drawn. My words ought consequently already to exert a releasing function on your hopes. You </a:t>
            </a:r>
            <a:r>
              <a:rPr lang="en-US" altLang="en-US" i="1" dirty="0" smtClean="0"/>
              <a:t>may</a:t>
            </a:r>
            <a:r>
              <a:rPr lang="en-US" altLang="en-US" dirty="0" smtClean="0"/>
              <a:t> believe henceforward, whether you care to profit by the permission or not.”</a:t>
            </a:r>
          </a:p>
          <a:p>
            <a:pPr eaLnBrk="1" fontAlgn="auto" hangingPunct="1">
              <a:spcAft>
                <a:spcPts val="0"/>
              </a:spcAft>
              <a:buFont typeface="Wingdings 2" pitchFamily="18" charset="2"/>
              <a:buNone/>
              <a:defRPr/>
            </a:pPr>
            <a:endParaRPr lang="en-US" altLang="en-US" dirty="0" smtClean="0"/>
          </a:p>
        </p:txBody>
      </p:sp>
      <p:sp>
        <p:nvSpPr>
          <p:cNvPr id="73732"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8667DC9-E533-466B-9653-B70D4265AF22}" type="slidenum">
              <a:rPr lang="en-US" altLang="en-US" sz="1200">
                <a:solidFill>
                  <a:srgbClr val="7B9899"/>
                </a:solidFill>
                <a:latin typeface="Georgia" panose="02040502050405020303" pitchFamily="18" charset="0"/>
              </a:rPr>
              <a:pPr>
                <a:spcBef>
                  <a:spcPct val="0"/>
                </a:spcBef>
                <a:buFontTx/>
                <a:buNone/>
              </a:pPr>
              <a:t>58</a:t>
            </a:fld>
            <a:endParaRPr lang="en-US" altLang="en-US" sz="1200">
              <a:solidFill>
                <a:srgbClr val="7B9899"/>
              </a:solidFill>
              <a:latin typeface="Georgia" panose="02040502050405020303"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Releasing hope</a:t>
            </a:r>
            <a:endParaRPr lang="en-US" dirty="0"/>
          </a:p>
        </p:txBody>
      </p:sp>
      <p:sp>
        <p:nvSpPr>
          <p:cNvPr id="3" name="Content Placeholder 2"/>
          <p:cNvSpPr>
            <a:spLocks noGrp="1"/>
          </p:cNvSpPr>
          <p:nvPr>
            <p:ph idx="1"/>
          </p:nvPr>
        </p:nvSpPr>
        <p:spPr/>
        <p:txBody>
          <a:bodyPr/>
          <a:lstStyle/>
          <a:p>
            <a:pPr eaLnBrk="1" fontAlgn="auto" hangingPunct="1">
              <a:spcAft>
                <a:spcPts val="0"/>
              </a:spcAft>
              <a:defRPr/>
            </a:pPr>
            <a:r>
              <a:rPr lang="en-US" altLang="en-US" dirty="0"/>
              <a:t>NB: releasing function: </a:t>
            </a:r>
          </a:p>
          <a:p>
            <a:pPr lvl="1" eaLnBrk="1" fontAlgn="auto" hangingPunct="1">
              <a:spcAft>
                <a:spcPts val="0"/>
              </a:spcAft>
              <a:defRPr/>
            </a:pPr>
            <a:r>
              <a:rPr lang="en-US" altLang="en-US" dirty="0"/>
              <a:t>a previous thought “unclamps” its hold, and a vital energy arises: </a:t>
            </a:r>
          </a:p>
          <a:p>
            <a:pPr lvl="1" eaLnBrk="1" fontAlgn="auto" hangingPunct="1">
              <a:spcAft>
                <a:spcPts val="0"/>
              </a:spcAft>
              <a:defRPr/>
            </a:pPr>
            <a:r>
              <a:rPr lang="en-US" altLang="en-US" dirty="0"/>
              <a:t>it is </a:t>
            </a:r>
            <a:r>
              <a:rPr lang="en-US" altLang="en-US" i="1" dirty="0"/>
              <a:t>possible</a:t>
            </a:r>
            <a:r>
              <a:rPr lang="en-US" altLang="en-US" dirty="0"/>
              <a:t> that I am immortal—despite all we learn from the sciences about dependence on the brain. </a:t>
            </a:r>
          </a:p>
          <a:p>
            <a:pPr eaLnBrk="1" fontAlgn="auto" hangingPunct="1">
              <a:spcAft>
                <a:spcPts val="0"/>
              </a:spcAft>
              <a:defRPr/>
            </a:pPr>
            <a:r>
              <a:rPr lang="en-US" altLang="en-US" dirty="0"/>
              <a:t>Next step: freedom to choose one’s belief (versus the hold of a previous materialist philosophy claiming the authority of science)</a:t>
            </a:r>
          </a:p>
          <a:p>
            <a:endParaRPr 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59</a:t>
            </a:fld>
            <a:endParaRPr lang="en-US" altLang="en-US"/>
          </a:p>
        </p:txBody>
      </p:sp>
    </p:spTree>
    <p:extLst>
      <p:ext uri="{BB962C8B-B14F-4D97-AF65-F5344CB8AC3E}">
        <p14:creationId xmlns:p14="http://schemas.microsoft.com/office/powerpoint/2010/main" val="3614826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smtClean="0"/>
              <a:t>Breakdown and Recovery</a:t>
            </a:r>
            <a:endParaRPr lang="en-CA" altLang="en-US" smtClean="0"/>
          </a:p>
        </p:txBody>
      </p:sp>
      <p:sp>
        <p:nvSpPr>
          <p:cNvPr id="9219" name="Rectangle 3"/>
          <p:cNvSpPr>
            <a:spLocks noGrp="1" noChangeArrowheads="1"/>
          </p:cNvSpPr>
          <p:nvPr>
            <p:ph type="body" idx="1"/>
          </p:nvPr>
        </p:nvSpPr>
        <p:spPr/>
        <p:txBody>
          <a:bodyPr/>
          <a:lstStyle/>
          <a:p>
            <a:r>
              <a:rPr lang="en-US" altLang="en-US" sz="2800" smtClean="0"/>
              <a:t>Suicidal depression, breakdown 68-72</a:t>
            </a:r>
          </a:p>
          <a:p>
            <a:r>
              <a:rPr lang="en-US" altLang="en-US" sz="2800" smtClean="0"/>
              <a:t>Recovery connected to reading Kantian philosopher Charles Renouvier: on free will</a:t>
            </a:r>
          </a:p>
          <a:p>
            <a:pPr lvl="1"/>
            <a:r>
              <a:rPr lang="en-US" altLang="en-US" sz="2400" smtClean="0"/>
              <a:t>His </a:t>
            </a:r>
            <a:r>
              <a:rPr lang="en-CA" altLang="en-US" sz="2400" smtClean="0"/>
              <a:t>decision that "my first act of free will shall be to believe in free will.“</a:t>
            </a:r>
            <a:endParaRPr lang="en-US" altLang="en-US" sz="2400" smtClean="0"/>
          </a:p>
          <a:p>
            <a:pPr lvl="1"/>
            <a:r>
              <a:rPr lang="en-US" altLang="en-US" sz="2400" smtClean="0"/>
              <a:t>Attributes his depression (melancholy) to scientific determinism</a:t>
            </a:r>
          </a:p>
          <a:p>
            <a:r>
              <a:rPr lang="en-US" altLang="en-US" sz="2800" smtClean="0"/>
              <a:t>= “pragmatic” (psychological) approach to ideas and anti-scientism</a:t>
            </a:r>
            <a:endParaRPr lang="en-CA" altLang="en-US" sz="2800" smtClean="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Title 1"/>
          <p:cNvSpPr>
            <a:spLocks noGrp="1"/>
          </p:cNvSpPr>
          <p:nvPr>
            <p:ph type="title"/>
          </p:nvPr>
        </p:nvSpPr>
        <p:spPr/>
        <p:txBody>
          <a:bodyPr/>
          <a:lstStyle/>
          <a:p>
            <a:pPr eaLnBrk="1" hangingPunct="1"/>
            <a:r>
              <a:rPr lang="en-US" altLang="en-US" smtClean="0"/>
              <a:t>Steps of the process</a:t>
            </a:r>
          </a:p>
        </p:txBody>
      </p:sp>
      <p:sp>
        <p:nvSpPr>
          <p:cNvPr id="26627" name="Content Placeholder 2"/>
          <p:cNvSpPr>
            <a:spLocks noGrp="1"/>
          </p:cNvSpPr>
          <p:nvPr>
            <p:ph idx="1"/>
          </p:nvPr>
        </p:nvSpPr>
        <p:spPr/>
        <p:txBody>
          <a:bodyPr rtlCol="0">
            <a:normAutofit lnSpcReduction="10000"/>
          </a:bodyPr>
          <a:lstStyle/>
          <a:p>
            <a:pPr eaLnBrk="1" fontAlgn="auto" hangingPunct="1">
              <a:spcAft>
                <a:spcPts val="0"/>
              </a:spcAft>
              <a:defRPr/>
            </a:pPr>
            <a:r>
              <a:rPr lang="en-US" altLang="en-US" dirty="0" smtClean="0"/>
              <a:t>1) existence of a prior (dogmatic) philosophical commitment: its fangs are clamped down upon us</a:t>
            </a:r>
          </a:p>
          <a:p>
            <a:pPr eaLnBrk="1" fontAlgn="auto" hangingPunct="1">
              <a:spcAft>
                <a:spcPts val="0"/>
              </a:spcAft>
              <a:defRPr/>
            </a:pPr>
            <a:r>
              <a:rPr lang="en-US" altLang="en-US" dirty="0" smtClean="0"/>
              <a:t>2) critical reflection that puts this constricting idea into question</a:t>
            </a:r>
          </a:p>
          <a:p>
            <a:pPr eaLnBrk="1" fontAlgn="auto" hangingPunct="1">
              <a:spcAft>
                <a:spcPts val="0"/>
              </a:spcAft>
              <a:defRPr/>
            </a:pPr>
            <a:r>
              <a:rPr lang="en-US" altLang="en-US" dirty="0" smtClean="0"/>
              <a:t>3) a vital release from the hold of the earlier thought—the fangs are </a:t>
            </a:r>
            <a:r>
              <a:rPr lang="en-US" altLang="en-US" dirty="0" smtClean="0"/>
              <a:t>drawn</a:t>
            </a:r>
          </a:p>
          <a:p>
            <a:pPr eaLnBrk="1" fontAlgn="auto" hangingPunct="1">
              <a:spcAft>
                <a:spcPts val="0"/>
              </a:spcAft>
              <a:defRPr/>
            </a:pPr>
            <a:r>
              <a:rPr lang="en-US" altLang="en-US" dirty="0"/>
              <a:t>4) choosing a new non-dogmatic belief in the experience of this heightened </a:t>
            </a:r>
            <a:r>
              <a:rPr lang="en-US" altLang="en-US" dirty="0" smtClean="0"/>
              <a:t>vitality</a:t>
            </a:r>
            <a:endParaRPr lang="en-US" altLang="en-US" dirty="0" smtClean="0"/>
          </a:p>
          <a:p>
            <a:pPr eaLnBrk="1" fontAlgn="auto" hangingPunct="1">
              <a:spcAft>
                <a:spcPts val="0"/>
              </a:spcAft>
              <a:defRPr/>
            </a:pPr>
            <a:endParaRPr lang="en-US" altLang="en-US" dirty="0" smtClean="0"/>
          </a:p>
        </p:txBody>
      </p:sp>
      <p:sp>
        <p:nvSpPr>
          <p:cNvPr id="7578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8BF77FD-9454-4CE0-9E4C-EC17A7C64B79}" type="slidenum">
              <a:rPr lang="en-US" altLang="en-US" sz="1200">
                <a:solidFill>
                  <a:srgbClr val="7B9899"/>
                </a:solidFill>
                <a:latin typeface="Georgia" panose="02040502050405020303" pitchFamily="18" charset="0"/>
              </a:rPr>
              <a:pPr>
                <a:spcBef>
                  <a:spcPct val="0"/>
                </a:spcBef>
                <a:buFontTx/>
                <a:buNone/>
              </a:pPr>
              <a:t>60</a:t>
            </a:fld>
            <a:endParaRPr lang="en-US" altLang="en-US" sz="1200">
              <a:solidFill>
                <a:srgbClr val="7B9899"/>
              </a:solidFill>
              <a:latin typeface="Georgia" panose="02040502050405020303"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Choice</a:t>
            </a:r>
            <a:endParaRPr lang="en-US" dirty="0"/>
          </a:p>
        </p:txBody>
      </p:sp>
      <p:sp>
        <p:nvSpPr>
          <p:cNvPr id="3" name="Content Placeholder 2"/>
          <p:cNvSpPr>
            <a:spLocks noGrp="1"/>
          </p:cNvSpPr>
          <p:nvPr>
            <p:ph idx="1"/>
          </p:nvPr>
        </p:nvSpPr>
        <p:spPr/>
        <p:txBody>
          <a:bodyPr/>
          <a:lstStyle/>
          <a:p>
            <a:pPr eaLnBrk="1" fontAlgn="auto" hangingPunct="1">
              <a:spcAft>
                <a:spcPts val="0"/>
              </a:spcAft>
              <a:defRPr/>
            </a:pPr>
            <a:r>
              <a:rPr lang="en-US" altLang="en-US" dirty="0" smtClean="0"/>
              <a:t>4</a:t>
            </a:r>
            <a:r>
              <a:rPr lang="en-US" altLang="en-US" dirty="0"/>
              <a:t>) is quite different from 1): </a:t>
            </a:r>
          </a:p>
          <a:p>
            <a:pPr lvl="1" eaLnBrk="1" fontAlgn="auto" hangingPunct="1">
              <a:spcAft>
                <a:spcPts val="0"/>
              </a:spcAft>
              <a:defRPr/>
            </a:pPr>
            <a:r>
              <a:rPr lang="en-US" altLang="en-US" dirty="0"/>
              <a:t>We could still choose materialism, but no longer gripping us with dogmatic authority: </a:t>
            </a:r>
          </a:p>
          <a:p>
            <a:pPr lvl="1" eaLnBrk="1" fontAlgn="auto" hangingPunct="1">
              <a:spcAft>
                <a:spcPts val="0"/>
              </a:spcAft>
              <a:defRPr/>
            </a:pPr>
            <a:r>
              <a:rPr lang="en-US" altLang="en-US" dirty="0"/>
              <a:t>We recognize that the spiritualist position is also possibly true</a:t>
            </a:r>
          </a:p>
          <a:p>
            <a:endParaRPr 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61</a:t>
            </a:fld>
            <a:endParaRPr lang="en-US" altLang="en-US"/>
          </a:p>
        </p:txBody>
      </p:sp>
    </p:spTree>
    <p:extLst>
      <p:ext uri="{BB962C8B-B14F-4D97-AF65-F5344CB8AC3E}">
        <p14:creationId xmlns:p14="http://schemas.microsoft.com/office/powerpoint/2010/main" val="2237514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Title 1"/>
          <p:cNvSpPr>
            <a:spLocks noGrp="1"/>
          </p:cNvSpPr>
          <p:nvPr>
            <p:ph type="title"/>
          </p:nvPr>
        </p:nvSpPr>
        <p:spPr/>
        <p:txBody>
          <a:bodyPr/>
          <a:lstStyle/>
          <a:p>
            <a:pPr eaLnBrk="1" hangingPunct="1"/>
            <a:r>
              <a:rPr lang="en-US" altLang="en-US" smtClean="0"/>
              <a:t>An abstract (logical) possibility</a:t>
            </a:r>
          </a:p>
        </p:txBody>
      </p:sp>
      <p:sp>
        <p:nvSpPr>
          <p:cNvPr id="27652" name="Content Placeholder 3"/>
          <p:cNvSpPr>
            <a:spLocks noGrp="1"/>
          </p:cNvSpPr>
          <p:nvPr>
            <p:ph idx="1"/>
          </p:nvPr>
        </p:nvSpPr>
        <p:spPr/>
        <p:txBody>
          <a:bodyPr rtlCol="0">
            <a:normAutofit fontScale="92500"/>
          </a:bodyPr>
          <a:lstStyle/>
          <a:p>
            <a:pPr eaLnBrk="1" fontAlgn="auto" hangingPunct="1">
              <a:spcAft>
                <a:spcPts val="0"/>
              </a:spcAft>
              <a:defRPr/>
            </a:pPr>
            <a:r>
              <a:rPr lang="en-US" altLang="en-US" dirty="0" smtClean="0"/>
              <a:t>“But, as this is a very abstract argument, I think it will help its effect to say a word or two about the more concrete conditions of the case.</a:t>
            </a:r>
          </a:p>
          <a:p>
            <a:pPr eaLnBrk="1" fontAlgn="auto" hangingPunct="1">
              <a:spcAft>
                <a:spcPts val="0"/>
              </a:spcAft>
              <a:defRPr/>
            </a:pPr>
            <a:r>
              <a:rPr lang="en-US" altLang="en-US" dirty="0" smtClean="0"/>
              <a:t>All abstract hypotheses sound unreal; and the abstract notion that our brains are colored lenses in the wall of nature, admitting light from the super-solar source, but at the same time tingeing and restricting it, has a thoroughly fantastic sound. </a:t>
            </a:r>
          </a:p>
        </p:txBody>
      </p:sp>
      <p:sp>
        <p:nvSpPr>
          <p:cNvPr id="77828"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13F4F9E-1FE8-4724-A2A3-2155EB40F381}" type="slidenum">
              <a:rPr lang="en-US" altLang="en-US" sz="1200">
                <a:solidFill>
                  <a:srgbClr val="7B9899"/>
                </a:solidFill>
                <a:latin typeface="Georgia" panose="02040502050405020303" pitchFamily="18" charset="0"/>
              </a:rPr>
              <a:pPr>
                <a:spcBef>
                  <a:spcPct val="0"/>
                </a:spcBef>
                <a:buFontTx/>
                <a:buNone/>
              </a:pPr>
              <a:t>62</a:t>
            </a:fld>
            <a:endParaRPr lang="en-US" altLang="en-US" sz="1200">
              <a:solidFill>
                <a:srgbClr val="7B9899"/>
              </a:solidFill>
              <a:latin typeface="Georgia" panose="02040502050405020303"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pPr eaLnBrk="1" hangingPunct="1"/>
            <a:r>
              <a:rPr lang="en-US" altLang="en-US" smtClean="0"/>
              <a:t>Science and metaphysics </a:t>
            </a:r>
          </a:p>
        </p:txBody>
      </p:sp>
      <p:sp>
        <p:nvSpPr>
          <p:cNvPr id="4" name="Content Placeholder 3"/>
          <p:cNvSpPr>
            <a:spLocks noGrp="1"/>
          </p:cNvSpPr>
          <p:nvPr>
            <p:ph idx="1"/>
          </p:nvPr>
        </p:nvSpPr>
        <p:spPr/>
        <p:txBody>
          <a:bodyPr rtlCol="0">
            <a:normAutofit fontScale="85000" lnSpcReduction="10000"/>
          </a:bodyPr>
          <a:lstStyle/>
          <a:p>
            <a:pPr marL="274320" indent="-274320" eaLnBrk="1" fontAlgn="auto" hangingPunct="1">
              <a:spcAft>
                <a:spcPts val="0"/>
              </a:spcAft>
              <a:buFont typeface="Wingdings 2"/>
              <a:buChar char=""/>
              <a:defRPr/>
            </a:pPr>
            <a:r>
              <a:rPr lang="en-US" dirty="0" smtClean="0"/>
              <a:t>“The immediate reply is, that, if we are talking of science positively understood, </a:t>
            </a:r>
            <a:r>
              <a:rPr lang="en-US" i="1" dirty="0" smtClean="0"/>
              <a:t>function can mean nothing more than brain concomitant variation</a:t>
            </a:r>
            <a:r>
              <a:rPr lang="en-US" dirty="0" smtClean="0"/>
              <a:t>. When the brain-activities change in one way, consciousness changes in another; </a:t>
            </a:r>
            <a:endParaRPr lang="en-US" dirty="0" smtClean="0"/>
          </a:p>
          <a:p>
            <a:pPr marL="274320" indent="-274320" eaLnBrk="1" fontAlgn="auto" hangingPunct="1">
              <a:spcAft>
                <a:spcPts val="0"/>
              </a:spcAft>
              <a:buFont typeface="Wingdings 2"/>
              <a:buChar char=""/>
              <a:defRPr/>
            </a:pPr>
            <a:r>
              <a:rPr lang="en-US" dirty="0" smtClean="0"/>
              <a:t>… </a:t>
            </a:r>
            <a:r>
              <a:rPr lang="en-US" dirty="0" smtClean="0"/>
              <a:t>In strict science, we can only write down the bare fact of concomitance; and all talk about either production or transmission, as the mode of taking place, is pure superadded hypothesis, and metaphysical hypothesis at that, for we can frame no more notion of the details on the one alternative than on the other.</a:t>
            </a:r>
          </a:p>
        </p:txBody>
      </p:sp>
      <p:sp>
        <p:nvSpPr>
          <p:cNvPr id="79876"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46333AB-98B9-4A34-A9DD-ED79B4A997DE}" type="slidenum">
              <a:rPr lang="en-US" altLang="en-US" sz="1200">
                <a:solidFill>
                  <a:srgbClr val="7B9899"/>
                </a:solidFill>
                <a:latin typeface="Georgia" panose="02040502050405020303" pitchFamily="18" charset="0"/>
              </a:rPr>
              <a:pPr>
                <a:spcBef>
                  <a:spcPct val="0"/>
                </a:spcBef>
                <a:buFontTx/>
                <a:buNone/>
              </a:pPr>
              <a:t>63</a:t>
            </a:fld>
            <a:endParaRPr lang="en-US" altLang="en-US" sz="1200">
              <a:solidFill>
                <a:srgbClr val="7B9899"/>
              </a:solidFill>
              <a:latin typeface="Georgia" panose="02040502050405020303" pitchFamily="18"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rtlCol="0">
            <a:normAutofit/>
          </a:bodyPr>
          <a:lstStyle/>
          <a:p>
            <a:pPr eaLnBrk="1" fontAlgn="auto" hangingPunct="1">
              <a:spcAft>
                <a:spcPts val="0"/>
              </a:spcAft>
              <a:defRPr/>
            </a:pPr>
            <a:r>
              <a:rPr lang="en-US" altLang="en-US" dirty="0" smtClean="0"/>
              <a:t>Two theories</a:t>
            </a:r>
            <a:endParaRPr lang="en-US" altLang="en-US" dirty="0" smtClean="0"/>
          </a:p>
        </p:txBody>
      </p:sp>
      <p:sp>
        <p:nvSpPr>
          <p:cNvPr id="4" name="Content Placeholder 3"/>
          <p:cNvSpPr>
            <a:spLocks noGrp="1"/>
          </p:cNvSpPr>
          <p:nvPr>
            <p:ph idx="1"/>
          </p:nvPr>
        </p:nvSpPr>
        <p:spPr/>
        <p:txBody>
          <a:bodyPr rtlCol="0">
            <a:normAutofit fontScale="92500" lnSpcReduction="20000"/>
          </a:bodyPr>
          <a:lstStyle/>
          <a:p>
            <a:pPr marL="274320" indent="-274320" eaLnBrk="1" fontAlgn="auto" hangingPunct="1">
              <a:spcAft>
                <a:spcPts val="0"/>
              </a:spcAft>
              <a:buFont typeface="Wingdings 2"/>
              <a:buChar char=""/>
              <a:defRPr/>
            </a:pPr>
            <a:r>
              <a:rPr lang="en-US" dirty="0" smtClean="0"/>
              <a:t>“The production of such a thing as consciousness in the brain…is the absolute world-enigma,--something so paradoxical and abnormal as to be a stumbling block to Nature, and almost a self-contradiction. </a:t>
            </a:r>
          </a:p>
          <a:p>
            <a:pPr marL="274320" indent="-274320" eaLnBrk="1" fontAlgn="auto" hangingPunct="1">
              <a:spcAft>
                <a:spcPts val="0"/>
              </a:spcAft>
              <a:buFont typeface="Wingdings 2"/>
              <a:buChar char=""/>
              <a:defRPr/>
            </a:pPr>
            <a:r>
              <a:rPr lang="en-US" dirty="0" smtClean="0"/>
              <a:t>Into the mode of production of steam in a tea-kettle we have conjectural insight, for the terms that change are physically homogeneous one with another, and we can easily imagine the case to consist of nothing but alterations of molecular motion. </a:t>
            </a:r>
          </a:p>
        </p:txBody>
      </p:sp>
      <p:sp>
        <p:nvSpPr>
          <p:cNvPr id="81924"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6B792AD-CBEE-4221-990A-035305977D71}" type="slidenum">
              <a:rPr lang="en-US" altLang="en-US" sz="1200">
                <a:solidFill>
                  <a:srgbClr val="7B9899"/>
                </a:solidFill>
                <a:latin typeface="Georgia" panose="02040502050405020303" pitchFamily="18" charset="0"/>
              </a:rPr>
              <a:pPr>
                <a:spcBef>
                  <a:spcPct val="0"/>
                </a:spcBef>
                <a:buFontTx/>
                <a:buNone/>
              </a:pPr>
              <a:t>64</a:t>
            </a:fld>
            <a:endParaRPr lang="en-US" altLang="en-US" sz="1200">
              <a:solidFill>
                <a:srgbClr val="7B9899"/>
              </a:solidFill>
              <a:latin typeface="Georgia" panose="02040502050405020303"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Miracle of consciousness</a:t>
            </a:r>
            <a:endParaRPr lang="en-US" dirty="0"/>
          </a:p>
        </p:txBody>
      </p:sp>
      <p:sp>
        <p:nvSpPr>
          <p:cNvPr id="3" name="Content Placeholder 2"/>
          <p:cNvSpPr>
            <a:spLocks noGrp="1"/>
          </p:cNvSpPr>
          <p:nvPr>
            <p:ph idx="1"/>
          </p:nvPr>
        </p:nvSpPr>
        <p:spPr/>
        <p:txBody>
          <a:bodyPr/>
          <a:lstStyle/>
          <a:p>
            <a:r>
              <a:rPr lang="en-US" dirty="0"/>
              <a:t>But in the production of consciousness by the brain, the terms are heterogeneous natures altogether; and as far as our understanding goes, it is as great a miracle as if we said, Thought is `spontaneously generated,' or `created out of nothing.'</a:t>
            </a:r>
          </a:p>
          <a:p>
            <a:endParaRPr 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65</a:t>
            </a:fld>
            <a:endParaRPr lang="en-US" altLang="en-US"/>
          </a:p>
        </p:txBody>
      </p:sp>
    </p:spTree>
    <p:extLst>
      <p:ext uri="{BB962C8B-B14F-4D97-AF65-F5344CB8AC3E}">
        <p14:creationId xmlns:p14="http://schemas.microsoft.com/office/powerpoint/2010/main" val="270668153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pPr eaLnBrk="1" hangingPunct="1"/>
            <a:r>
              <a:rPr lang="en-US" altLang="en-US" dirty="0" smtClean="0"/>
              <a:t>Continuity of productive model for material things</a:t>
            </a:r>
            <a:endParaRPr lang="en-US" altLang="en-US" dirty="0" smtClean="0"/>
          </a:p>
        </p:txBody>
      </p:sp>
      <p:sp>
        <p:nvSpPr>
          <p:cNvPr id="30723" name="Content Placeholder 2"/>
          <p:cNvSpPr>
            <a:spLocks noGrp="1"/>
          </p:cNvSpPr>
          <p:nvPr>
            <p:ph idx="1"/>
          </p:nvPr>
        </p:nvSpPr>
        <p:spPr/>
        <p:txBody>
          <a:bodyPr rtlCol="0">
            <a:normAutofit/>
          </a:bodyPr>
          <a:lstStyle/>
          <a:p>
            <a:pPr eaLnBrk="1" fontAlgn="auto" hangingPunct="1">
              <a:spcAft>
                <a:spcPts val="0"/>
              </a:spcAft>
              <a:defRPr/>
            </a:pPr>
            <a:r>
              <a:rPr lang="en-US" altLang="en-US" dirty="0" smtClean="0"/>
              <a:t>The kettle produces steam: </a:t>
            </a:r>
            <a:endParaRPr lang="en-US" altLang="en-US" dirty="0" smtClean="0"/>
          </a:p>
          <a:p>
            <a:pPr lvl="1" eaLnBrk="1" fontAlgn="auto" hangingPunct="1">
              <a:spcAft>
                <a:spcPts val="0"/>
              </a:spcAft>
              <a:defRPr/>
            </a:pPr>
            <a:r>
              <a:rPr lang="en-US" altLang="en-US" dirty="0" smtClean="0"/>
              <a:t>1</a:t>
            </a:r>
            <a:r>
              <a:rPr lang="en-US" altLang="en-US" dirty="0" smtClean="0"/>
              <a:t>) state of molecules of water; </a:t>
            </a:r>
            <a:endParaRPr lang="en-US" altLang="en-US" dirty="0" smtClean="0"/>
          </a:p>
          <a:p>
            <a:pPr lvl="1" eaLnBrk="1" fontAlgn="auto" hangingPunct="1">
              <a:spcAft>
                <a:spcPts val="0"/>
              </a:spcAft>
              <a:defRPr/>
            </a:pPr>
            <a:r>
              <a:rPr lang="en-US" altLang="en-US" dirty="0" smtClean="0"/>
              <a:t>2</a:t>
            </a:r>
            <a:r>
              <a:rPr lang="en-US" altLang="en-US" dirty="0" smtClean="0"/>
              <a:t>) addition of heat; </a:t>
            </a:r>
            <a:endParaRPr lang="en-US" altLang="en-US" dirty="0" smtClean="0"/>
          </a:p>
          <a:p>
            <a:pPr lvl="1" eaLnBrk="1" fontAlgn="auto" hangingPunct="1">
              <a:spcAft>
                <a:spcPts val="0"/>
              </a:spcAft>
              <a:defRPr/>
            </a:pPr>
            <a:r>
              <a:rPr lang="en-US" altLang="en-US" dirty="0" smtClean="0"/>
              <a:t>3</a:t>
            </a:r>
            <a:r>
              <a:rPr lang="en-US" altLang="en-US" dirty="0" smtClean="0"/>
              <a:t>) new state molecules of water. </a:t>
            </a:r>
          </a:p>
          <a:p>
            <a:pPr eaLnBrk="1" fontAlgn="auto" hangingPunct="1">
              <a:spcAft>
                <a:spcPts val="0"/>
              </a:spcAft>
              <a:defRPr/>
            </a:pPr>
            <a:r>
              <a:rPr lang="en-US" altLang="en-US" dirty="0" smtClean="0"/>
              <a:t>3) is continuous with 1) </a:t>
            </a:r>
          </a:p>
        </p:txBody>
      </p:sp>
      <p:sp>
        <p:nvSpPr>
          <p:cNvPr id="839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39DFC1C-E8FC-4120-AFB6-8FAD2BA1444F}" type="slidenum">
              <a:rPr lang="en-US" altLang="en-US" sz="1200">
                <a:solidFill>
                  <a:srgbClr val="7B9899"/>
                </a:solidFill>
                <a:latin typeface="Georgia" panose="02040502050405020303" pitchFamily="18" charset="0"/>
              </a:rPr>
              <a:pPr>
                <a:spcBef>
                  <a:spcPct val="0"/>
                </a:spcBef>
                <a:buFontTx/>
                <a:buNone/>
              </a:pPr>
              <a:t>66</a:t>
            </a:fld>
            <a:endParaRPr lang="en-US" altLang="en-US" sz="1200">
              <a:solidFill>
                <a:srgbClr val="7B9899"/>
              </a:solidFill>
              <a:latin typeface="Georgia" panose="02040502050405020303" pitchFamily="18"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Discontinuity of Productive </a:t>
            </a:r>
            <a:r>
              <a:rPr lang="en-US" altLang="en-US" dirty="0" smtClean="0"/>
              <a:t>Model for consciousness</a:t>
            </a:r>
            <a:endParaRPr lang="en-US" dirty="0"/>
          </a:p>
        </p:txBody>
      </p:sp>
      <p:sp>
        <p:nvSpPr>
          <p:cNvPr id="3" name="Content Placeholder 2"/>
          <p:cNvSpPr>
            <a:spLocks noGrp="1"/>
          </p:cNvSpPr>
          <p:nvPr>
            <p:ph idx="1"/>
          </p:nvPr>
        </p:nvSpPr>
        <p:spPr/>
        <p:txBody>
          <a:bodyPr/>
          <a:lstStyle/>
          <a:p>
            <a:pPr eaLnBrk="1" fontAlgn="auto" hangingPunct="1">
              <a:spcAft>
                <a:spcPts val="0"/>
              </a:spcAft>
              <a:defRPr/>
            </a:pPr>
            <a:r>
              <a:rPr lang="en-US" altLang="en-US" dirty="0"/>
              <a:t>The brain produces consciousness</a:t>
            </a:r>
          </a:p>
          <a:p>
            <a:pPr lvl="1" eaLnBrk="1" fontAlgn="auto" hangingPunct="1">
              <a:spcAft>
                <a:spcPts val="0"/>
              </a:spcAft>
              <a:defRPr/>
            </a:pPr>
            <a:r>
              <a:rPr lang="en-US" altLang="en-US" dirty="0"/>
              <a:t>1) molecules of organic matter of the brain</a:t>
            </a:r>
          </a:p>
          <a:p>
            <a:pPr lvl="1" eaLnBrk="1" fontAlgn="auto" hangingPunct="1">
              <a:spcAft>
                <a:spcPts val="0"/>
              </a:spcAft>
              <a:defRPr/>
            </a:pPr>
            <a:r>
              <a:rPr lang="en-US" altLang="en-US" dirty="0"/>
              <a:t>2) agitation of these molecules as a result of an external stimulus arising from the action of other molecules outside of the brain (light impinging on the retina of the eye) </a:t>
            </a:r>
          </a:p>
          <a:p>
            <a:pPr lvl="1" eaLnBrk="1" fontAlgn="auto" hangingPunct="1">
              <a:spcAft>
                <a:spcPts val="0"/>
              </a:spcAft>
              <a:defRPr/>
            </a:pPr>
            <a:r>
              <a:rPr lang="en-US" altLang="en-US" dirty="0"/>
              <a:t>3) produces a completely non-molecular experience of seeing a green tree outside of me</a:t>
            </a:r>
          </a:p>
          <a:p>
            <a:pPr eaLnBrk="1" fontAlgn="auto" hangingPunct="1">
              <a:spcAft>
                <a:spcPts val="0"/>
              </a:spcAft>
              <a:defRPr/>
            </a:pPr>
            <a:r>
              <a:rPr lang="en-US" altLang="en-US" dirty="0"/>
              <a:t>3) is discontinuous with 1) </a:t>
            </a:r>
          </a:p>
          <a:p>
            <a:endParaRPr 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67</a:t>
            </a:fld>
            <a:endParaRPr lang="en-US" altLang="en-US"/>
          </a:p>
        </p:txBody>
      </p:sp>
    </p:spTree>
    <p:extLst>
      <p:ext uri="{BB962C8B-B14F-4D97-AF65-F5344CB8AC3E}">
        <p14:creationId xmlns:p14="http://schemas.microsoft.com/office/powerpoint/2010/main" val="328858675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pPr eaLnBrk="1" hangingPunct="1"/>
            <a:r>
              <a:rPr lang="en-US" altLang="en-US" dirty="0" smtClean="0"/>
              <a:t>Continuity of </a:t>
            </a:r>
            <a:r>
              <a:rPr lang="en-US" altLang="en-US" dirty="0" err="1" smtClean="0"/>
              <a:t>Transmissive</a:t>
            </a:r>
            <a:r>
              <a:rPr lang="en-US" altLang="en-US" dirty="0" smtClean="0"/>
              <a:t> </a:t>
            </a:r>
            <a:r>
              <a:rPr lang="en-US" altLang="en-US" dirty="0" smtClean="0"/>
              <a:t>model for consciousness</a:t>
            </a:r>
            <a:endParaRPr lang="en-US" altLang="en-US" dirty="0" smtClean="0"/>
          </a:p>
        </p:txBody>
      </p:sp>
      <p:sp>
        <p:nvSpPr>
          <p:cNvPr id="86019" name="Content Placeholder 2"/>
          <p:cNvSpPr>
            <a:spLocks noGrp="1"/>
          </p:cNvSpPr>
          <p:nvPr>
            <p:ph idx="1"/>
          </p:nvPr>
        </p:nvSpPr>
        <p:spPr/>
        <p:txBody>
          <a:bodyPr/>
          <a:lstStyle/>
          <a:p>
            <a:pPr eaLnBrk="1" hangingPunct="1"/>
            <a:r>
              <a:rPr lang="en-US" altLang="en-US" dirty="0" smtClean="0"/>
              <a:t>1) Consciousness preexists as a capacity behind the sensory apparatus of the brain and body</a:t>
            </a:r>
          </a:p>
          <a:p>
            <a:pPr eaLnBrk="1" hangingPunct="1"/>
            <a:r>
              <a:rPr lang="en-US" altLang="en-US" dirty="0" smtClean="0"/>
              <a:t>2) stimuli from outside of the body impacts the body, lowering its threshold of possible experience, </a:t>
            </a:r>
          </a:p>
          <a:p>
            <a:pPr eaLnBrk="1" hangingPunct="1"/>
            <a:r>
              <a:rPr lang="en-US" altLang="en-US" dirty="0" smtClean="0"/>
              <a:t>3) permitting consciousness of the object that produced the stimuli </a:t>
            </a:r>
          </a:p>
        </p:txBody>
      </p:sp>
      <p:sp>
        <p:nvSpPr>
          <p:cNvPr id="860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212FB27-BF05-4D9E-9D3A-569BBE54B5EA}" type="slidenum">
              <a:rPr lang="en-US" altLang="en-US" sz="1200">
                <a:solidFill>
                  <a:srgbClr val="7B9899"/>
                </a:solidFill>
                <a:latin typeface="Georgia" panose="02040502050405020303" pitchFamily="18" charset="0"/>
              </a:rPr>
              <a:pPr>
                <a:spcBef>
                  <a:spcPct val="0"/>
                </a:spcBef>
                <a:buFontTx/>
                <a:buNone/>
              </a:pPr>
              <a:t>68</a:t>
            </a:fld>
            <a:endParaRPr lang="en-US" altLang="en-US" sz="1200">
              <a:solidFill>
                <a:srgbClr val="7B9899"/>
              </a:solidFill>
              <a:latin typeface="Georgia" panose="02040502050405020303" pitchFamily="18"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066" name="Title 1"/>
          <p:cNvSpPr>
            <a:spLocks noGrp="1"/>
          </p:cNvSpPr>
          <p:nvPr>
            <p:ph type="title"/>
          </p:nvPr>
        </p:nvSpPr>
        <p:spPr/>
        <p:txBody>
          <a:bodyPr/>
          <a:lstStyle/>
          <a:p>
            <a:pPr eaLnBrk="1" hangingPunct="1"/>
            <a:r>
              <a:rPr lang="en-US" altLang="en-US" smtClean="0"/>
              <a:t>Analogy</a:t>
            </a:r>
          </a:p>
        </p:txBody>
      </p:sp>
      <p:sp>
        <p:nvSpPr>
          <p:cNvPr id="32771" name="Content Placeholder 2"/>
          <p:cNvSpPr>
            <a:spLocks noGrp="1"/>
          </p:cNvSpPr>
          <p:nvPr>
            <p:ph idx="1"/>
          </p:nvPr>
        </p:nvSpPr>
        <p:spPr/>
        <p:txBody>
          <a:bodyPr rtlCol="0">
            <a:normAutofit/>
          </a:bodyPr>
          <a:lstStyle/>
          <a:p>
            <a:pPr eaLnBrk="1" fontAlgn="auto" hangingPunct="1">
              <a:spcAft>
                <a:spcPts val="0"/>
              </a:spcAft>
              <a:defRPr/>
            </a:pPr>
            <a:r>
              <a:rPr lang="en-US" altLang="en-US" dirty="0" smtClean="0"/>
              <a:t>1) a person descends in the water in a closed diving bell; </a:t>
            </a:r>
          </a:p>
          <a:p>
            <a:pPr eaLnBrk="1" fontAlgn="auto" hangingPunct="1">
              <a:spcAft>
                <a:spcPts val="0"/>
              </a:spcAft>
              <a:defRPr/>
            </a:pPr>
            <a:r>
              <a:rPr lang="en-US" altLang="en-US" dirty="0" smtClean="0"/>
              <a:t>2) at a certain depth pressure on the bell causes the windows to open up, flood lights to turn on. </a:t>
            </a:r>
          </a:p>
          <a:p>
            <a:pPr eaLnBrk="1" fontAlgn="auto" hangingPunct="1">
              <a:spcAft>
                <a:spcPts val="0"/>
              </a:spcAft>
              <a:defRPr/>
            </a:pPr>
            <a:r>
              <a:rPr lang="en-US" altLang="en-US" dirty="0" smtClean="0"/>
              <a:t>3) the person sees the beautiful underwater scene</a:t>
            </a:r>
          </a:p>
          <a:p>
            <a:pPr eaLnBrk="1" fontAlgn="auto" hangingPunct="1">
              <a:spcAft>
                <a:spcPts val="0"/>
              </a:spcAft>
              <a:defRPr/>
            </a:pPr>
            <a:endParaRPr lang="en-US" altLang="en-US" dirty="0" smtClean="0"/>
          </a:p>
        </p:txBody>
      </p:sp>
      <p:sp>
        <p:nvSpPr>
          <p:cNvPr id="880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28F9856-702B-48FF-96ED-FB69E0F075C3}" type="slidenum">
              <a:rPr lang="en-US" altLang="en-US" sz="1200">
                <a:solidFill>
                  <a:srgbClr val="7B9899"/>
                </a:solidFill>
                <a:latin typeface="Georgia" panose="02040502050405020303" pitchFamily="18" charset="0"/>
              </a:rPr>
              <a:pPr>
                <a:spcBef>
                  <a:spcPct val="0"/>
                </a:spcBef>
                <a:buFontTx/>
                <a:buNone/>
              </a:pPr>
              <a:t>69</a:t>
            </a:fld>
            <a:endParaRPr lang="en-US" altLang="en-US" sz="1200">
              <a:solidFill>
                <a:srgbClr val="7B9899"/>
              </a:solidFill>
              <a:latin typeface="Georgia" panose="02040502050405020303"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smtClean="0"/>
              <a:t>1 Psychology: Ideas are real</a:t>
            </a:r>
            <a:endParaRPr lang="en-CA" altLang="en-US" smtClean="0"/>
          </a:p>
        </p:txBody>
      </p:sp>
      <p:sp>
        <p:nvSpPr>
          <p:cNvPr id="10243" name="Rectangle 3"/>
          <p:cNvSpPr>
            <a:spLocks noGrp="1" noChangeArrowheads="1"/>
          </p:cNvSpPr>
          <p:nvPr>
            <p:ph type="body" idx="1"/>
          </p:nvPr>
        </p:nvSpPr>
        <p:spPr/>
        <p:txBody>
          <a:bodyPr/>
          <a:lstStyle/>
          <a:p>
            <a:r>
              <a:rPr lang="en-US" altLang="en-US" sz="2800" dirty="0" smtClean="0"/>
              <a:t>Psychological function of philosophical ideas</a:t>
            </a:r>
          </a:p>
          <a:p>
            <a:pPr lvl="1"/>
            <a:r>
              <a:rPr lang="en-US" altLang="en-US" sz="2400" dirty="0" smtClean="0"/>
              <a:t>Certain ideas appeal to certain “temperaments”</a:t>
            </a:r>
          </a:p>
          <a:p>
            <a:r>
              <a:rPr lang="en-US" altLang="en-US" sz="2800" dirty="0" smtClean="0"/>
              <a:t>Taught physiology at Harvard</a:t>
            </a:r>
          </a:p>
          <a:p>
            <a:pPr lvl="1"/>
            <a:r>
              <a:rPr lang="en-US" altLang="en-US" sz="2400" dirty="0" smtClean="0"/>
              <a:t>Developed program in physiological psychology</a:t>
            </a:r>
          </a:p>
          <a:p>
            <a:pPr lvl="1"/>
            <a:r>
              <a:rPr lang="en-US" altLang="en-US" sz="2400" dirty="0" smtClean="0"/>
              <a:t>New approach to psychology as an experimental laboratory science: first in US</a:t>
            </a:r>
          </a:p>
          <a:p>
            <a:r>
              <a:rPr lang="en-US" altLang="en-US" sz="2800" dirty="0" smtClean="0"/>
              <a:t>First m</a:t>
            </a:r>
            <a:r>
              <a:rPr lang="en-US" altLang="en-US" sz="2800" dirty="0" smtClean="0"/>
              <a:t>ajor </a:t>
            </a:r>
            <a:r>
              <a:rPr lang="en-US" altLang="en-US" sz="2800" dirty="0" smtClean="0"/>
              <a:t>work: </a:t>
            </a:r>
            <a:r>
              <a:rPr lang="en-US" altLang="en-US" sz="2800" i="1" dirty="0" smtClean="0"/>
              <a:t>Principles of Psychology</a:t>
            </a:r>
            <a:r>
              <a:rPr lang="en-US" altLang="en-US" sz="2800" dirty="0" smtClean="0"/>
              <a:t> </a:t>
            </a:r>
          </a:p>
          <a:p>
            <a:pPr>
              <a:buFontTx/>
              <a:buNone/>
            </a:pPr>
            <a:r>
              <a:rPr lang="en-US" altLang="en-US" sz="2800" dirty="0" smtClean="0"/>
              <a:t>1891</a:t>
            </a:r>
            <a:endParaRPr lang="en-CA" altLang="en-US" sz="2800" dirty="0" smtClean="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diving bell is damaged</a:t>
            </a:r>
            <a:endParaRPr lang="en-US" dirty="0"/>
          </a:p>
        </p:txBody>
      </p:sp>
      <p:sp>
        <p:nvSpPr>
          <p:cNvPr id="3" name="Content Placeholder 2"/>
          <p:cNvSpPr>
            <a:spLocks noGrp="1"/>
          </p:cNvSpPr>
          <p:nvPr>
            <p:ph idx="1"/>
          </p:nvPr>
        </p:nvSpPr>
        <p:spPr/>
        <p:txBody>
          <a:bodyPr/>
          <a:lstStyle/>
          <a:p>
            <a:pPr eaLnBrk="1" fontAlgn="auto" hangingPunct="1">
              <a:spcAft>
                <a:spcPts val="0"/>
              </a:spcAft>
              <a:defRPr/>
            </a:pPr>
            <a:r>
              <a:rPr lang="en-US" altLang="en-US" dirty="0"/>
              <a:t>If the bell is damaged, the perception does not occur, or is distorted. This is true for both theories:</a:t>
            </a:r>
          </a:p>
          <a:p>
            <a:pPr eaLnBrk="1" fontAlgn="auto" hangingPunct="1">
              <a:spcAft>
                <a:spcPts val="0"/>
              </a:spcAft>
              <a:defRPr/>
            </a:pPr>
            <a:r>
              <a:rPr lang="en-US" altLang="en-US" dirty="0"/>
              <a:t>A: Productive: the diving bell </a:t>
            </a:r>
            <a:r>
              <a:rPr lang="en-US" altLang="en-US" u="sng" dirty="0"/>
              <a:t>produces</a:t>
            </a:r>
            <a:r>
              <a:rPr lang="en-US" altLang="en-US" dirty="0"/>
              <a:t> consciousness of the beautiful sight</a:t>
            </a:r>
          </a:p>
          <a:p>
            <a:pPr eaLnBrk="1" fontAlgn="auto" hangingPunct="1">
              <a:spcAft>
                <a:spcPts val="0"/>
              </a:spcAft>
              <a:defRPr/>
            </a:pPr>
            <a:r>
              <a:rPr lang="en-US" altLang="en-US" dirty="0"/>
              <a:t>B: </a:t>
            </a:r>
            <a:r>
              <a:rPr lang="en-US" altLang="en-US" dirty="0" err="1"/>
              <a:t>Transmissive</a:t>
            </a:r>
            <a:r>
              <a:rPr lang="en-US" altLang="en-US" dirty="0"/>
              <a:t>: the diving bell </a:t>
            </a:r>
            <a:r>
              <a:rPr lang="en-US" altLang="en-US" u="sng" dirty="0"/>
              <a:t>transmits</a:t>
            </a:r>
            <a:r>
              <a:rPr lang="en-US" altLang="en-US" dirty="0"/>
              <a:t> the sight, enabling the preexisting consciousness to perceive it</a:t>
            </a:r>
          </a:p>
          <a:p>
            <a:endParaRPr lang="en-US" dirty="0"/>
          </a:p>
        </p:txBody>
      </p:sp>
      <p:sp>
        <p:nvSpPr>
          <p:cNvPr id="4" name="Slide Number Placeholder 3"/>
          <p:cNvSpPr>
            <a:spLocks noGrp="1"/>
          </p:cNvSpPr>
          <p:nvPr>
            <p:ph type="sldNum" sz="quarter" idx="12"/>
          </p:nvPr>
        </p:nvSpPr>
        <p:spPr/>
        <p:txBody>
          <a:bodyPr/>
          <a:lstStyle/>
          <a:p>
            <a:pPr>
              <a:defRPr/>
            </a:pPr>
            <a:fld id="{4B208C79-1BE8-4122-AB33-E5C136380E06}" type="slidenum">
              <a:rPr lang="en-US" altLang="en-US" smtClean="0"/>
              <a:pPr>
                <a:defRPr/>
              </a:pPr>
              <a:t>70</a:t>
            </a:fld>
            <a:endParaRPr lang="en-US" altLang="en-US"/>
          </a:p>
        </p:txBody>
      </p:sp>
    </p:spTree>
    <p:extLst>
      <p:ext uri="{BB962C8B-B14F-4D97-AF65-F5344CB8AC3E}">
        <p14:creationId xmlns:p14="http://schemas.microsoft.com/office/powerpoint/2010/main" val="330762943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4" name="Title 1"/>
          <p:cNvSpPr>
            <a:spLocks noGrp="1"/>
          </p:cNvSpPr>
          <p:nvPr>
            <p:ph type="title"/>
          </p:nvPr>
        </p:nvSpPr>
        <p:spPr/>
        <p:txBody>
          <a:bodyPr/>
          <a:lstStyle/>
          <a:p>
            <a:pPr eaLnBrk="1" hangingPunct="1"/>
            <a:r>
              <a:rPr lang="en-US" altLang="en-US" smtClean="0"/>
              <a:t>How brain action </a:t>
            </a:r>
            <a:r>
              <a:rPr lang="en-US" altLang="en-US" i="1" smtClean="0"/>
              <a:t>can</a:t>
            </a:r>
            <a:r>
              <a:rPr lang="en-US" altLang="en-US" smtClean="0"/>
              <a:t> occur</a:t>
            </a:r>
          </a:p>
        </p:txBody>
      </p:sp>
      <p:sp>
        <p:nvSpPr>
          <p:cNvPr id="33796" name="Content Placeholder 3"/>
          <p:cNvSpPr>
            <a:spLocks noGrp="1"/>
          </p:cNvSpPr>
          <p:nvPr>
            <p:ph idx="1"/>
          </p:nvPr>
        </p:nvSpPr>
        <p:spPr/>
        <p:txBody>
          <a:bodyPr rtlCol="0">
            <a:normAutofit lnSpcReduction="10000"/>
          </a:bodyPr>
          <a:lstStyle/>
          <a:p>
            <a:pPr eaLnBrk="1" fontAlgn="auto" hangingPunct="1">
              <a:spcAft>
                <a:spcPts val="0"/>
              </a:spcAft>
              <a:defRPr/>
            </a:pPr>
            <a:r>
              <a:rPr lang="en-US" altLang="en-US" dirty="0" smtClean="0"/>
              <a:t>“But the ordinary production-theory of consciousness is knit up with a peculiar notion of how brain-action </a:t>
            </a:r>
            <a:r>
              <a:rPr lang="en-US" altLang="en-US" i="1" dirty="0" smtClean="0"/>
              <a:t>can</a:t>
            </a:r>
            <a:r>
              <a:rPr lang="en-US" altLang="en-US" dirty="0" smtClean="0"/>
              <a:t> occur,--that notion being that all brain action, without exception, is due to a prior action, immediate or remote, of the bodily sense-organs </a:t>
            </a:r>
            <a:r>
              <a:rPr lang="en-US" altLang="en-US" i="1" dirty="0" smtClean="0"/>
              <a:t>on</a:t>
            </a:r>
            <a:r>
              <a:rPr lang="en-US" altLang="en-US" dirty="0" smtClean="0"/>
              <a:t> the brain. Such action makes the brain produce sensations and mental images, and out of the sensations and images the higher forms of thought and knowledge in their turn are framed. </a:t>
            </a:r>
          </a:p>
        </p:txBody>
      </p:sp>
      <p:sp>
        <p:nvSpPr>
          <p:cNvPr id="90116"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2FDEC1E-B4C9-486B-98C6-D1B4BC874F78}" type="slidenum">
              <a:rPr lang="en-US" altLang="en-US" sz="1200">
                <a:solidFill>
                  <a:srgbClr val="7B9899"/>
                </a:solidFill>
                <a:latin typeface="Georgia" panose="02040502050405020303" pitchFamily="18" charset="0"/>
              </a:rPr>
              <a:pPr>
                <a:spcBef>
                  <a:spcPct val="0"/>
                </a:spcBef>
                <a:buFontTx/>
                <a:buNone/>
              </a:pPr>
              <a:t>71</a:t>
            </a:fld>
            <a:endParaRPr lang="en-US" altLang="en-US" sz="1200">
              <a:solidFill>
                <a:srgbClr val="7B9899"/>
              </a:solidFill>
              <a:latin typeface="Georgia" panose="02040502050405020303" pitchFamily="18"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2" name="Title 1"/>
          <p:cNvSpPr>
            <a:spLocks noGrp="1"/>
          </p:cNvSpPr>
          <p:nvPr>
            <p:ph type="title"/>
          </p:nvPr>
        </p:nvSpPr>
        <p:spPr/>
        <p:txBody>
          <a:bodyPr/>
          <a:lstStyle/>
          <a:p>
            <a:pPr eaLnBrk="1" hangingPunct="1"/>
            <a:r>
              <a:rPr lang="en-US" altLang="en-US" smtClean="0"/>
              <a:t>Transmission theory of sensation</a:t>
            </a:r>
          </a:p>
        </p:txBody>
      </p:sp>
      <p:sp>
        <p:nvSpPr>
          <p:cNvPr id="92163" name="Content Placeholder 3"/>
          <p:cNvSpPr>
            <a:spLocks noGrp="1"/>
          </p:cNvSpPr>
          <p:nvPr>
            <p:ph idx="1"/>
          </p:nvPr>
        </p:nvSpPr>
        <p:spPr/>
        <p:txBody>
          <a:bodyPr/>
          <a:lstStyle/>
          <a:p>
            <a:pPr eaLnBrk="1" hangingPunct="1"/>
            <a:r>
              <a:rPr lang="en-US" altLang="en-US" dirty="0" smtClean="0"/>
              <a:t>“As </a:t>
            </a:r>
            <a:r>
              <a:rPr lang="en-US" altLang="en-US" dirty="0" err="1" smtClean="0"/>
              <a:t>transmissionists</a:t>
            </a:r>
            <a:r>
              <a:rPr lang="en-US" altLang="en-US" dirty="0" smtClean="0"/>
              <a:t>, we also must admit this to be the condition of all our usual thought. Sense-action is what lowers the brain-barrier. My voice and aspect, for instance, strike upon your ears and eyes; your brain thereupon becomes more pervious, and an awareness on your part of what I say and who I am slips into this world from the world beyond the veil. </a:t>
            </a:r>
          </a:p>
        </p:txBody>
      </p:sp>
      <p:sp>
        <p:nvSpPr>
          <p:cNvPr id="92164"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BCD62C0-C20D-491C-A491-1E2EF352732F}" type="slidenum">
              <a:rPr lang="en-US" altLang="en-US" sz="1200">
                <a:solidFill>
                  <a:srgbClr val="7B9899"/>
                </a:solidFill>
                <a:latin typeface="Georgia" panose="02040502050405020303" pitchFamily="18" charset="0"/>
              </a:rPr>
              <a:pPr>
                <a:spcBef>
                  <a:spcPct val="0"/>
                </a:spcBef>
                <a:buFontTx/>
                <a:buNone/>
              </a:pPr>
              <a:t>72</a:t>
            </a:fld>
            <a:endParaRPr lang="en-US" altLang="en-US" sz="1200">
              <a:solidFill>
                <a:srgbClr val="7B9899"/>
              </a:solidFill>
              <a:latin typeface="Georgia" panose="02040502050405020303" pitchFamily="18"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10" name="Title 1"/>
          <p:cNvSpPr>
            <a:spLocks noGrp="1"/>
          </p:cNvSpPr>
          <p:nvPr>
            <p:ph type="title"/>
          </p:nvPr>
        </p:nvSpPr>
        <p:spPr/>
        <p:txBody>
          <a:bodyPr/>
          <a:lstStyle/>
          <a:p>
            <a:pPr eaLnBrk="1" hangingPunct="1"/>
            <a:r>
              <a:rPr lang="en-US" altLang="en-US" smtClean="0"/>
              <a:t>Explaining mysterious phenomena</a:t>
            </a:r>
          </a:p>
        </p:txBody>
      </p:sp>
      <p:sp>
        <p:nvSpPr>
          <p:cNvPr id="94211" name="Content Placeholder 3"/>
          <p:cNvSpPr>
            <a:spLocks noGrp="1"/>
          </p:cNvSpPr>
          <p:nvPr>
            <p:ph idx="1"/>
          </p:nvPr>
        </p:nvSpPr>
        <p:spPr/>
        <p:txBody>
          <a:bodyPr/>
          <a:lstStyle/>
          <a:p>
            <a:pPr eaLnBrk="1" hangingPunct="1">
              <a:lnSpc>
                <a:spcPct val="90000"/>
              </a:lnSpc>
            </a:pPr>
            <a:r>
              <a:rPr lang="en-US" altLang="en-US" dirty="0" smtClean="0"/>
              <a:t>“But, in the mysterious phenomena to which I allude, it is often hard to see where the sense-organs can come in. A medium, for example, will show knowledge of his sitter's private affairs which it seems impossible he should have acquired through sight or hearing, or inference therefrom. </a:t>
            </a:r>
          </a:p>
        </p:txBody>
      </p:sp>
      <p:sp>
        <p:nvSpPr>
          <p:cNvPr id="94212"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18225AE-542A-4713-8F6E-D95475ACB024}" type="slidenum">
              <a:rPr lang="en-US" altLang="en-US" sz="1200">
                <a:solidFill>
                  <a:srgbClr val="7B9899"/>
                </a:solidFill>
                <a:latin typeface="Georgia" panose="02040502050405020303" pitchFamily="18" charset="0"/>
              </a:rPr>
              <a:pPr>
                <a:spcBef>
                  <a:spcPct val="0"/>
                </a:spcBef>
                <a:buFontTx/>
                <a:buNone/>
              </a:pPr>
              <a:t>73</a:t>
            </a:fld>
            <a:endParaRPr lang="en-US" altLang="en-US" sz="1200">
              <a:solidFill>
                <a:srgbClr val="7B9899"/>
              </a:solidFill>
              <a:latin typeface="Georgia" panose="02040502050405020303" pitchFamily="18"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p:txBody>
          <a:bodyPr/>
          <a:lstStyle/>
          <a:p>
            <a:pPr eaLnBrk="1" hangingPunct="1"/>
            <a:endParaRPr lang="en-US" altLang="en-US" smtClean="0"/>
          </a:p>
        </p:txBody>
      </p:sp>
      <p:sp>
        <p:nvSpPr>
          <p:cNvPr id="96259" name="Content Placeholder 2"/>
          <p:cNvSpPr>
            <a:spLocks noGrp="1"/>
          </p:cNvSpPr>
          <p:nvPr>
            <p:ph idx="1"/>
          </p:nvPr>
        </p:nvSpPr>
        <p:spPr/>
        <p:txBody>
          <a:bodyPr/>
          <a:lstStyle/>
          <a:p>
            <a:pPr eaLnBrk="1" hangingPunct="1"/>
            <a:r>
              <a:rPr lang="en-US" altLang="en-US" dirty="0" smtClean="0"/>
              <a:t>“Or you will have an apparition of some one who is now dying hundreds of miles away. On the production-theory one does not see from what sensations such odd bits of knowledge are produced. On the transmission-theory, they don't have to be `produced,'--they exist ready-made in the transcendental world, and all that is needed is </a:t>
            </a:r>
            <a:r>
              <a:rPr lang="en-US" altLang="en-US" i="1" dirty="0" smtClean="0"/>
              <a:t>an abnormal lowering of the brain-threshold </a:t>
            </a:r>
            <a:r>
              <a:rPr lang="en-US" altLang="en-US" dirty="0" smtClean="0"/>
              <a:t>to let them through.</a:t>
            </a:r>
          </a:p>
          <a:p>
            <a:pPr eaLnBrk="1" hangingPunct="1"/>
            <a:endParaRPr lang="en-US" altLang="en-US" dirty="0" smtClean="0"/>
          </a:p>
        </p:txBody>
      </p:sp>
      <p:sp>
        <p:nvSpPr>
          <p:cNvPr id="962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9E247EC-2A44-4FF9-BF53-CBF1AA6ECAC9}" type="slidenum">
              <a:rPr lang="en-US" altLang="en-US" sz="1200">
                <a:solidFill>
                  <a:srgbClr val="898989"/>
                </a:solidFill>
                <a:latin typeface="Arial" panose="020B0604020202020204" pitchFamily="34" charset="0"/>
              </a:rPr>
              <a:pPr>
                <a:spcBef>
                  <a:spcPct val="0"/>
                </a:spcBef>
                <a:buFontTx/>
                <a:buNone/>
              </a:pPr>
              <a:t>74</a:t>
            </a:fld>
            <a:endParaRPr lang="en-US" altLang="en-US" sz="1200">
              <a:solidFill>
                <a:srgbClr val="898989"/>
              </a:solidFill>
              <a:latin typeface="Arial" panose="020B0604020202020204" pitchFamily="34"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Some reasons to hold the </a:t>
            </a:r>
            <a:r>
              <a:rPr lang="en-US" dirty="0" err="1" smtClean="0"/>
              <a:t>transmissive</a:t>
            </a:r>
            <a:r>
              <a:rPr lang="en-US" dirty="0" smtClean="0"/>
              <a:t> model</a:t>
            </a:r>
            <a:endParaRPr lang="en-US" dirty="0"/>
          </a:p>
        </p:txBody>
      </p:sp>
      <p:sp>
        <p:nvSpPr>
          <p:cNvPr id="4" name="Content Placeholder 3"/>
          <p:cNvSpPr>
            <a:spLocks noGrp="1"/>
          </p:cNvSpPr>
          <p:nvPr>
            <p:ph idx="1"/>
          </p:nvPr>
        </p:nvSpPr>
        <p:spPr/>
        <p:txBody>
          <a:bodyPr rtlCol="0">
            <a:normAutofit fontScale="85000" lnSpcReduction="20000"/>
          </a:bodyPr>
          <a:lstStyle/>
          <a:p>
            <a:pPr marL="274320" indent="-274320" eaLnBrk="1" fontAlgn="auto" hangingPunct="1">
              <a:spcAft>
                <a:spcPts val="0"/>
              </a:spcAft>
              <a:buFont typeface="Wingdings 2"/>
              <a:buChar char=""/>
              <a:defRPr/>
            </a:pPr>
            <a:r>
              <a:rPr lang="en-US" dirty="0" smtClean="0"/>
              <a:t>0) It accords with a strong personal desire for immortality</a:t>
            </a:r>
          </a:p>
          <a:p>
            <a:pPr marL="274320" indent="-274320" eaLnBrk="1" fontAlgn="auto" hangingPunct="1">
              <a:spcAft>
                <a:spcPts val="0"/>
              </a:spcAft>
              <a:buFont typeface="Wingdings 2"/>
              <a:buChar char=""/>
              <a:defRPr/>
            </a:pPr>
            <a:r>
              <a:rPr lang="en-US" dirty="0" smtClean="0"/>
              <a:t>1) It does not require creating consciousness over and over again (e.g., on waking in the morning)</a:t>
            </a:r>
          </a:p>
          <a:p>
            <a:pPr marL="274320" indent="-274320" eaLnBrk="1" fontAlgn="auto" hangingPunct="1">
              <a:spcAft>
                <a:spcPts val="0"/>
              </a:spcAft>
              <a:buFont typeface="Wingdings 2"/>
              <a:buChar char=""/>
              <a:defRPr/>
            </a:pPr>
            <a:r>
              <a:rPr lang="en-US" dirty="0" smtClean="0"/>
              <a:t>2) It puts us in touch with the traditions of idealist philosophy (Plato, Kant and Hegel)</a:t>
            </a:r>
          </a:p>
          <a:p>
            <a:pPr marL="274320" indent="-274320" eaLnBrk="1" fontAlgn="auto" hangingPunct="1">
              <a:spcAft>
                <a:spcPts val="0"/>
              </a:spcAft>
              <a:buFont typeface="Wingdings 2"/>
              <a:buChar char=""/>
              <a:defRPr/>
            </a:pPr>
            <a:r>
              <a:rPr lang="en-US" dirty="0" smtClean="0"/>
              <a:t>3) It corresponds to Fechner’s conception of psychological thresholds </a:t>
            </a:r>
          </a:p>
          <a:p>
            <a:pPr marL="274320" indent="-274320" eaLnBrk="1" fontAlgn="auto" hangingPunct="1">
              <a:spcAft>
                <a:spcPts val="0"/>
              </a:spcAft>
              <a:buFont typeface="Wingdings 2"/>
              <a:buChar char=""/>
              <a:defRPr/>
            </a:pPr>
            <a:r>
              <a:rPr lang="en-US" dirty="0" smtClean="0"/>
              <a:t>4) It better accounts for </a:t>
            </a:r>
            <a:r>
              <a:rPr lang="en-US" dirty="0" err="1" smtClean="0"/>
              <a:t>para</a:t>
            </a:r>
            <a:r>
              <a:rPr lang="en-US" dirty="0" smtClean="0"/>
              <a:t>-normal phenomena which have no apparent material causes</a:t>
            </a:r>
          </a:p>
          <a:p>
            <a:pPr marL="731520" lvl="1" indent="-457200" eaLnBrk="1" fontAlgn="auto" hangingPunct="1">
              <a:spcAft>
                <a:spcPts val="0"/>
              </a:spcAft>
              <a:buFont typeface="Arial" panose="020B0604020202020204" pitchFamily="34" charset="0"/>
              <a:buChar char="•"/>
              <a:defRPr/>
            </a:pPr>
            <a:r>
              <a:rPr lang="en-US" dirty="0" smtClean="0"/>
              <a:t>James was co-founder of the American Society for Psychical Research</a:t>
            </a:r>
            <a:endParaRPr lang="en-US" dirty="0"/>
          </a:p>
        </p:txBody>
      </p:sp>
      <p:sp>
        <p:nvSpPr>
          <p:cNvPr id="97284"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38749FF-6FF5-43DF-9DC2-57224E7C6719}" type="slidenum">
              <a:rPr lang="en-US" altLang="en-US" sz="1200">
                <a:solidFill>
                  <a:srgbClr val="7B9899"/>
                </a:solidFill>
                <a:latin typeface="Georgia" panose="02040502050405020303" pitchFamily="18" charset="0"/>
              </a:rPr>
              <a:pPr>
                <a:spcBef>
                  <a:spcPct val="0"/>
                </a:spcBef>
                <a:buFontTx/>
                <a:buNone/>
              </a:pPr>
              <a:t>75</a:t>
            </a:fld>
            <a:endParaRPr lang="en-US" altLang="en-US" sz="1200">
              <a:solidFill>
                <a:srgbClr val="7B9899"/>
              </a:solidFill>
              <a:latin typeface="Georgia" panose="02040502050405020303" pitchFamily="18" charset="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pPr eaLnBrk="1" hangingPunct="1"/>
            <a:r>
              <a:rPr lang="en-US" altLang="en-US" smtClean="0"/>
              <a:t>Other possibilities</a:t>
            </a:r>
          </a:p>
        </p:txBody>
      </p:sp>
      <p:sp>
        <p:nvSpPr>
          <p:cNvPr id="37891"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altLang="en-US" dirty="0" smtClean="0"/>
              <a:t>5) It allows for free will</a:t>
            </a:r>
          </a:p>
          <a:p>
            <a:pPr eaLnBrk="1" fontAlgn="auto" hangingPunct="1">
              <a:spcAft>
                <a:spcPts val="0"/>
              </a:spcAft>
              <a:defRPr/>
            </a:pPr>
            <a:r>
              <a:rPr lang="en-US" altLang="en-US" dirty="0" smtClean="0"/>
              <a:t>6) We seem to be in control of the movements of our bodies “at will” </a:t>
            </a:r>
          </a:p>
          <a:p>
            <a:pPr lvl="1" eaLnBrk="1" fontAlgn="auto" hangingPunct="1">
              <a:spcAft>
                <a:spcPts val="0"/>
              </a:spcAft>
              <a:defRPr/>
            </a:pPr>
            <a:r>
              <a:rPr lang="en-US" altLang="en-US" dirty="0" smtClean="0"/>
              <a:t>How is this possible if will is the </a:t>
            </a:r>
            <a:r>
              <a:rPr lang="en-US" altLang="en-US" i="1" dirty="0" smtClean="0"/>
              <a:t>product</a:t>
            </a:r>
            <a:r>
              <a:rPr lang="en-US" altLang="en-US" dirty="0" smtClean="0"/>
              <a:t> of the body?</a:t>
            </a:r>
          </a:p>
          <a:p>
            <a:pPr eaLnBrk="1" fontAlgn="auto" hangingPunct="1">
              <a:spcAft>
                <a:spcPts val="0"/>
              </a:spcAft>
              <a:defRPr/>
            </a:pPr>
            <a:r>
              <a:rPr lang="en-US" altLang="en-US" dirty="0" smtClean="0"/>
              <a:t>7) Morality becomes possible: we can claim to be responsible for our action</a:t>
            </a:r>
            <a:br>
              <a:rPr lang="en-US" altLang="en-US" dirty="0" smtClean="0"/>
            </a:br>
            <a:r>
              <a:rPr lang="en-US" altLang="en-US" dirty="0" smtClean="0"/>
              <a:t>8) We can conjecture, speculate on, imaginatively contemplate the nature of reality beyond “the veil” of our ordinary sense experience </a:t>
            </a:r>
            <a:endParaRPr lang="en-US" altLang="en-US" dirty="0" smtClean="0"/>
          </a:p>
          <a:p>
            <a:pPr lvl="1" eaLnBrk="1" fontAlgn="auto" hangingPunct="1">
              <a:spcAft>
                <a:spcPts val="0"/>
              </a:spcAft>
              <a:defRPr/>
            </a:pPr>
            <a:r>
              <a:rPr lang="en-US" altLang="en-US" dirty="0" smtClean="0"/>
              <a:t>science </a:t>
            </a:r>
            <a:r>
              <a:rPr lang="en-US" altLang="en-US" dirty="0" smtClean="0"/>
              <a:t>fiction possibilities, supernatural terrors of Stephen </a:t>
            </a:r>
            <a:r>
              <a:rPr lang="en-US" altLang="en-US" dirty="0" smtClean="0"/>
              <a:t>King</a:t>
            </a:r>
            <a:endParaRPr lang="en-US" altLang="en-US" dirty="0" smtClean="0"/>
          </a:p>
        </p:txBody>
      </p:sp>
      <p:sp>
        <p:nvSpPr>
          <p:cNvPr id="9933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2FBFB7C-79ED-4617-80AF-0EB4A02D61E0}" type="slidenum">
              <a:rPr lang="en-US" altLang="en-US" sz="1200">
                <a:solidFill>
                  <a:srgbClr val="7B9899"/>
                </a:solidFill>
                <a:latin typeface="Georgia" panose="02040502050405020303" pitchFamily="18" charset="0"/>
              </a:rPr>
              <a:pPr>
                <a:spcBef>
                  <a:spcPct val="0"/>
                </a:spcBef>
                <a:buFontTx/>
                <a:buNone/>
              </a:pPr>
              <a:t>76</a:t>
            </a:fld>
            <a:endParaRPr lang="en-US" altLang="en-US" sz="1200">
              <a:solidFill>
                <a:srgbClr val="7B9899"/>
              </a:solidFill>
              <a:latin typeface="Georgia" panose="02040502050405020303" pitchFamily="18"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p:txBody>
          <a:bodyPr/>
          <a:lstStyle/>
          <a:p>
            <a:pPr eaLnBrk="1" hangingPunct="1"/>
            <a:r>
              <a:rPr lang="en-CA" altLang="en-US" smtClean="0"/>
              <a:t>The windows to the soul</a:t>
            </a:r>
            <a:endParaRPr lang="en-US" altLang="en-US" smtClean="0"/>
          </a:p>
        </p:txBody>
      </p:sp>
      <p:sp>
        <p:nvSpPr>
          <p:cNvPr id="101379" name="Content Placeholder 2"/>
          <p:cNvSpPr>
            <a:spLocks noGrp="1"/>
          </p:cNvSpPr>
          <p:nvPr>
            <p:ph idx="1"/>
          </p:nvPr>
        </p:nvSpPr>
        <p:spPr/>
        <p:txBody>
          <a:bodyPr/>
          <a:lstStyle/>
          <a:p>
            <a:pPr eaLnBrk="1" hangingPunct="1"/>
            <a:r>
              <a:rPr lang="en-CA" altLang="en-US" dirty="0" smtClean="0"/>
              <a:t>“The Eyes are the window to your soul”</a:t>
            </a:r>
          </a:p>
          <a:p>
            <a:pPr eaLnBrk="1" hangingPunct="1"/>
            <a:r>
              <a:rPr lang="en-CA" altLang="en-US" dirty="0" smtClean="0"/>
              <a:t>1) we see the personality of the individual in her eyes</a:t>
            </a:r>
          </a:p>
          <a:p>
            <a:pPr eaLnBrk="1" hangingPunct="1"/>
            <a:r>
              <a:rPr lang="en-CA" altLang="en-US" dirty="0" smtClean="0"/>
              <a:t>2) The person who sees, sees </a:t>
            </a:r>
            <a:r>
              <a:rPr lang="en-CA" altLang="en-US" i="1" dirty="0" smtClean="0"/>
              <a:t>through</a:t>
            </a:r>
            <a:r>
              <a:rPr lang="en-CA" altLang="en-US" dirty="0" smtClean="0"/>
              <a:t> the eyes to objects existing outside of ourselves</a:t>
            </a:r>
          </a:p>
          <a:p>
            <a:pPr eaLnBrk="1" hangingPunct="1"/>
            <a:r>
              <a:rPr lang="en-CA" altLang="en-US" dirty="0" smtClean="0"/>
              <a:t>3) But science only sees the eye as a thing with various parts</a:t>
            </a:r>
          </a:p>
          <a:p>
            <a:pPr lvl="1" eaLnBrk="1" hangingPunct="1"/>
            <a:r>
              <a:rPr lang="en-CA" altLang="en-US" dirty="0" smtClean="0"/>
              <a:t>Reduction of </a:t>
            </a:r>
            <a:r>
              <a:rPr lang="en-CA" altLang="en-US" dirty="0" smtClean="0"/>
              <a:t>dynamic whole </a:t>
            </a:r>
            <a:r>
              <a:rPr lang="en-CA" altLang="en-US" dirty="0" smtClean="0"/>
              <a:t>to </a:t>
            </a:r>
            <a:r>
              <a:rPr lang="en-CA" altLang="en-US" dirty="0" smtClean="0"/>
              <a:t>static parts</a:t>
            </a:r>
            <a:endParaRPr lang="en-CA" altLang="en-US" dirty="0" smtClean="0"/>
          </a:p>
        </p:txBody>
      </p:sp>
      <p:sp>
        <p:nvSpPr>
          <p:cNvPr id="10138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EC09F2B-92C1-4B6D-98D4-2794A750700B}" type="slidenum">
              <a:rPr lang="en-US" altLang="en-US" sz="1200">
                <a:solidFill>
                  <a:srgbClr val="898989"/>
                </a:solidFill>
                <a:latin typeface="Arial" panose="020B0604020202020204" pitchFamily="34" charset="0"/>
              </a:rPr>
              <a:pPr>
                <a:spcBef>
                  <a:spcPct val="0"/>
                </a:spcBef>
                <a:buFontTx/>
                <a:buNone/>
              </a:pPr>
              <a:t>77</a:t>
            </a:fld>
            <a:endParaRPr lang="en-US" altLang="en-US" sz="1200">
              <a:solidFill>
                <a:srgbClr val="898989"/>
              </a:solidFill>
              <a:latin typeface="Arial" panose="020B0604020202020204"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p:cNvSpPr>
            <a:spLocks noGrp="1"/>
          </p:cNvSpPr>
          <p:nvPr>
            <p:ph type="title"/>
          </p:nvPr>
        </p:nvSpPr>
        <p:spPr/>
        <p:txBody>
          <a:bodyPr/>
          <a:lstStyle/>
          <a:p>
            <a:pPr eaLnBrk="1" hangingPunct="1"/>
            <a:r>
              <a:rPr lang="en-CA" altLang="en-US" smtClean="0"/>
              <a:t>Counting eyes</a:t>
            </a:r>
            <a:endParaRPr lang="en-US" altLang="en-US" smtClean="0"/>
          </a:p>
        </p:txBody>
      </p:sp>
      <p:sp>
        <p:nvSpPr>
          <p:cNvPr id="102403" name="Content Placeholder 2"/>
          <p:cNvSpPr>
            <a:spLocks noGrp="1"/>
          </p:cNvSpPr>
          <p:nvPr>
            <p:ph idx="1"/>
          </p:nvPr>
        </p:nvSpPr>
        <p:spPr/>
        <p:txBody>
          <a:bodyPr/>
          <a:lstStyle/>
          <a:p>
            <a:pPr eaLnBrk="1" hangingPunct="1"/>
            <a:r>
              <a:rPr lang="en-CA" altLang="en-US" dirty="0" smtClean="0"/>
              <a:t>The eye-for-others</a:t>
            </a:r>
          </a:p>
          <a:p>
            <a:pPr lvl="1" eaLnBrk="1" hangingPunct="1"/>
            <a:r>
              <a:rPr lang="en-CA" altLang="en-US" dirty="0" smtClean="0"/>
              <a:t>Look at the eyes in the room</a:t>
            </a:r>
          </a:p>
          <a:p>
            <a:pPr lvl="1" eaLnBrk="1" hangingPunct="1"/>
            <a:r>
              <a:rPr lang="en-CA" altLang="en-US" dirty="0" smtClean="0"/>
              <a:t>How many do you see?</a:t>
            </a:r>
          </a:p>
          <a:p>
            <a:pPr eaLnBrk="1" hangingPunct="1"/>
            <a:r>
              <a:rPr lang="en-CA" altLang="en-US" dirty="0" smtClean="0"/>
              <a:t>The eye-for-oneself in the act of seeing</a:t>
            </a:r>
          </a:p>
          <a:p>
            <a:pPr lvl="1" eaLnBrk="1" hangingPunct="1"/>
            <a:r>
              <a:rPr lang="en-CA" altLang="en-US" dirty="0" smtClean="0"/>
              <a:t>When you counted the eyes in the room, did you include your own?</a:t>
            </a:r>
          </a:p>
          <a:p>
            <a:pPr lvl="1" eaLnBrk="1" hangingPunct="1"/>
            <a:r>
              <a:rPr lang="en-CA" altLang="en-US" dirty="0" smtClean="0"/>
              <a:t>The experience of seeing something </a:t>
            </a:r>
          </a:p>
          <a:p>
            <a:pPr lvl="1" eaLnBrk="1" hangingPunct="1"/>
            <a:r>
              <a:rPr lang="en-CA" altLang="en-US" dirty="0" smtClean="0"/>
              <a:t>I reflectively “see” a large hole in my face</a:t>
            </a:r>
          </a:p>
          <a:p>
            <a:pPr eaLnBrk="1" hangingPunct="1"/>
            <a:endParaRPr lang="en-US" altLang="en-US" dirty="0" smtClean="0"/>
          </a:p>
        </p:txBody>
      </p:sp>
      <p:sp>
        <p:nvSpPr>
          <p:cNvPr id="1024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D62FA90-61CC-4C48-BA75-DC1622FF356E}" type="slidenum">
              <a:rPr lang="en-US" altLang="en-US" sz="1200">
                <a:solidFill>
                  <a:srgbClr val="898989"/>
                </a:solidFill>
                <a:latin typeface="Arial" panose="020B0604020202020204" pitchFamily="34" charset="0"/>
              </a:rPr>
              <a:pPr>
                <a:spcBef>
                  <a:spcPct val="0"/>
                </a:spcBef>
                <a:buFontTx/>
                <a:buNone/>
              </a:pPr>
              <a:t>78</a:t>
            </a:fld>
            <a:endParaRPr lang="en-US" altLang="en-US" sz="1200">
              <a:solidFill>
                <a:srgbClr val="898989"/>
              </a:solidFill>
              <a:latin typeface="Arial" panose="020B0604020202020204" pitchFamily="34" charset="0"/>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6" name="Title 1"/>
          <p:cNvSpPr>
            <a:spLocks noGrp="1"/>
          </p:cNvSpPr>
          <p:nvPr>
            <p:ph type="title"/>
          </p:nvPr>
        </p:nvSpPr>
        <p:spPr/>
        <p:txBody>
          <a:bodyPr/>
          <a:lstStyle/>
          <a:p>
            <a:pPr eaLnBrk="1" hangingPunct="1"/>
            <a:r>
              <a:rPr lang="en-US" altLang="en-US" smtClean="0"/>
              <a:t>2</a:t>
            </a:r>
            <a:r>
              <a:rPr lang="en-US" altLang="en-US" baseline="30000" smtClean="0"/>
              <a:t>nd</a:t>
            </a:r>
            <a:r>
              <a:rPr lang="en-US" altLang="en-US" smtClean="0"/>
              <a:t> objection</a:t>
            </a:r>
          </a:p>
        </p:txBody>
      </p:sp>
      <p:sp>
        <p:nvSpPr>
          <p:cNvPr id="38916" name="Content Placeholder 3"/>
          <p:cNvSpPr>
            <a:spLocks noGrp="1"/>
          </p:cNvSpPr>
          <p:nvPr>
            <p:ph idx="1"/>
          </p:nvPr>
        </p:nvSpPr>
        <p:spPr/>
        <p:txBody>
          <a:bodyPr rtlCol="0">
            <a:normAutofit fontScale="85000" lnSpcReduction="10000"/>
          </a:bodyPr>
          <a:lstStyle/>
          <a:p>
            <a:pPr eaLnBrk="1" fontAlgn="auto" hangingPunct="1">
              <a:spcAft>
                <a:spcPts val="0"/>
              </a:spcAft>
              <a:defRPr/>
            </a:pPr>
            <a:r>
              <a:rPr lang="en-US" altLang="en-US" dirty="0" smtClean="0"/>
              <a:t>How many immortal souls must there be! Too many.</a:t>
            </a:r>
          </a:p>
          <a:p>
            <a:pPr eaLnBrk="1" fontAlgn="auto" hangingPunct="1">
              <a:spcAft>
                <a:spcPts val="0"/>
              </a:spcAft>
              <a:defRPr/>
            </a:pPr>
            <a:r>
              <a:rPr lang="en-US" altLang="en-US" dirty="0" smtClean="0"/>
              <a:t>Evolution promotes the democratic sensibility: </a:t>
            </a:r>
          </a:p>
          <a:p>
            <a:pPr lvl="1" eaLnBrk="1" fontAlgn="auto" hangingPunct="1">
              <a:spcAft>
                <a:spcPts val="0"/>
              </a:spcAft>
              <a:defRPr/>
            </a:pPr>
            <a:r>
              <a:rPr lang="en-US" altLang="en-US" dirty="0" smtClean="0"/>
              <a:t>“From this [vaster universe of modern science] there has emerged insensibly a democratic view, instead of the old aristocratic view, of immortality. For our minds, though in one sense they may have grown a little cynical, in another they have been made sympathetic by the evolutionary perspective. Bone of our bone and flesh of our flesh are these half-brutish pre-historic brothers. Girdled about with the immense darkness of this mysterious universe even as we are, they were born and died, suffered and struggled. </a:t>
            </a:r>
          </a:p>
        </p:txBody>
      </p:sp>
      <p:sp>
        <p:nvSpPr>
          <p:cNvPr id="103428"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4FF0462-6FD1-4BB9-AA63-17567B2A7308}" type="slidenum">
              <a:rPr lang="en-US" altLang="en-US" sz="1200">
                <a:solidFill>
                  <a:srgbClr val="7B9899"/>
                </a:solidFill>
                <a:latin typeface="Georgia" panose="02040502050405020303" pitchFamily="18" charset="0"/>
              </a:rPr>
              <a:pPr>
                <a:spcBef>
                  <a:spcPct val="0"/>
                </a:spcBef>
                <a:buFontTx/>
                <a:buNone/>
              </a:pPr>
              <a:t>79</a:t>
            </a:fld>
            <a:endParaRPr lang="en-US" altLang="en-US" sz="1200">
              <a:solidFill>
                <a:srgbClr val="7B9899"/>
              </a:solidFill>
              <a:latin typeface="Georgia" panose="02040502050405020303"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smtClean="0"/>
              <a:t>Psychophysics</a:t>
            </a:r>
            <a:endParaRPr lang="en-CA" altLang="en-US" smtClean="0"/>
          </a:p>
        </p:txBody>
      </p:sp>
      <p:sp>
        <p:nvSpPr>
          <p:cNvPr id="11267" name="Rectangle 3"/>
          <p:cNvSpPr>
            <a:spLocks noGrp="1" noChangeArrowheads="1"/>
          </p:cNvSpPr>
          <p:nvPr>
            <p:ph type="body" idx="1"/>
          </p:nvPr>
        </p:nvSpPr>
        <p:spPr/>
        <p:txBody>
          <a:bodyPr/>
          <a:lstStyle/>
          <a:p>
            <a:pPr>
              <a:lnSpc>
                <a:spcPct val="90000"/>
              </a:lnSpc>
            </a:pPr>
            <a:r>
              <a:rPr lang="en-US" altLang="en-US" dirty="0" smtClean="0"/>
              <a:t>James </a:t>
            </a:r>
            <a:r>
              <a:rPr lang="en-CA" altLang="en-US" dirty="0" smtClean="0"/>
              <a:t>established the functional point of view in psychology. </a:t>
            </a:r>
            <a:endParaRPr lang="en-US" altLang="en-US" dirty="0" smtClean="0"/>
          </a:p>
          <a:p>
            <a:pPr>
              <a:lnSpc>
                <a:spcPct val="90000"/>
              </a:lnSpc>
            </a:pPr>
            <a:r>
              <a:rPr lang="en-CA" altLang="en-US" dirty="0" smtClean="0"/>
              <a:t>It assimilated mental science to the biological disciplines </a:t>
            </a:r>
            <a:endParaRPr lang="en-US" altLang="en-US" dirty="0" smtClean="0"/>
          </a:p>
          <a:p>
            <a:pPr>
              <a:lnSpc>
                <a:spcPct val="90000"/>
              </a:lnSpc>
            </a:pPr>
            <a:r>
              <a:rPr lang="en-CA" altLang="en-US" dirty="0" smtClean="0"/>
              <a:t>and treated thinking and knowledge as instruments in the struggle to live</a:t>
            </a:r>
            <a:r>
              <a:rPr lang="en-US" altLang="en-US" dirty="0" smtClean="0"/>
              <a:t>.</a:t>
            </a:r>
          </a:p>
          <a:p>
            <a:pPr>
              <a:lnSpc>
                <a:spcPct val="90000"/>
              </a:lnSpc>
            </a:pPr>
            <a:r>
              <a:rPr lang="en-US" altLang="en-US" dirty="0" smtClean="0"/>
              <a:t>-- Compare to Nietzsche</a:t>
            </a:r>
            <a:endParaRPr lang="en-CA" altLang="en-US" dirty="0" smtClean="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Title 1"/>
          <p:cNvSpPr>
            <a:spLocks noGrp="1"/>
          </p:cNvSpPr>
          <p:nvPr>
            <p:ph type="title"/>
          </p:nvPr>
        </p:nvSpPr>
        <p:spPr/>
        <p:txBody>
          <a:bodyPr/>
          <a:lstStyle/>
          <a:p>
            <a:pPr eaLnBrk="1" hangingPunct="1"/>
            <a:r>
              <a:rPr lang="en-US" altLang="en-US" smtClean="0"/>
              <a:t>The psychological problem</a:t>
            </a:r>
          </a:p>
        </p:txBody>
      </p:sp>
      <p:sp>
        <p:nvSpPr>
          <p:cNvPr id="105475" name="Content Placeholder 2"/>
          <p:cNvSpPr>
            <a:spLocks noGrp="1"/>
          </p:cNvSpPr>
          <p:nvPr>
            <p:ph idx="1"/>
          </p:nvPr>
        </p:nvSpPr>
        <p:spPr/>
        <p:txBody>
          <a:bodyPr/>
          <a:lstStyle/>
          <a:p>
            <a:pPr eaLnBrk="1" hangingPunct="1"/>
            <a:r>
              <a:rPr lang="en-US" altLang="en-US" smtClean="0"/>
              <a:t>If all souls are immortal, and exist in a transcendent reality beyond the veil of our experience, then our immortal soul exists side-by-side with that of a cave-man. </a:t>
            </a:r>
          </a:p>
          <a:p>
            <a:pPr eaLnBrk="1" hangingPunct="1"/>
            <a:r>
              <a:rPr lang="en-US" altLang="en-US" smtClean="0"/>
              <a:t>This upsets the delicate modern upper-class person, who wouldn’t invite a cave man home for dinner</a:t>
            </a:r>
          </a:p>
          <a:p>
            <a:pPr eaLnBrk="1" hangingPunct="1"/>
            <a:endParaRPr lang="en-US" altLang="en-US" smtClean="0"/>
          </a:p>
        </p:txBody>
      </p:sp>
      <p:sp>
        <p:nvSpPr>
          <p:cNvPr id="10547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D3F52A2-3054-41AB-9BEC-93A0C0116D3D}" type="slidenum">
              <a:rPr lang="en-US" altLang="en-US" sz="1200">
                <a:solidFill>
                  <a:srgbClr val="7B9899"/>
                </a:solidFill>
                <a:latin typeface="Georgia" panose="02040502050405020303" pitchFamily="18" charset="0"/>
              </a:rPr>
              <a:pPr>
                <a:spcBef>
                  <a:spcPct val="0"/>
                </a:spcBef>
                <a:buFontTx/>
                <a:buNone/>
              </a:pPr>
              <a:t>80</a:t>
            </a:fld>
            <a:endParaRPr lang="en-US" altLang="en-US" sz="1200">
              <a:solidFill>
                <a:srgbClr val="7B9899"/>
              </a:solidFill>
              <a:latin typeface="Georgia" panose="02040502050405020303" pitchFamily="18"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522" name="Title 1"/>
          <p:cNvSpPr>
            <a:spLocks noGrp="1"/>
          </p:cNvSpPr>
          <p:nvPr>
            <p:ph type="title"/>
          </p:nvPr>
        </p:nvSpPr>
        <p:spPr/>
        <p:txBody>
          <a:bodyPr/>
          <a:lstStyle/>
          <a:p>
            <a:pPr eaLnBrk="1" hangingPunct="1"/>
            <a:r>
              <a:rPr lang="en-US" altLang="en-US" smtClean="0"/>
              <a:t>The animals too</a:t>
            </a:r>
          </a:p>
        </p:txBody>
      </p:sp>
      <p:sp>
        <p:nvSpPr>
          <p:cNvPr id="4" name="Content Placeholder 3"/>
          <p:cNvSpPr>
            <a:spLocks noGrp="1"/>
          </p:cNvSpPr>
          <p:nvPr>
            <p:ph idx="1"/>
          </p:nvPr>
        </p:nvSpPr>
        <p:spPr/>
        <p:txBody>
          <a:bodyPr rtlCol="0">
            <a:normAutofit fontScale="85000" lnSpcReduction="20000"/>
          </a:bodyPr>
          <a:lstStyle/>
          <a:p>
            <a:pPr marL="274320" indent="-274320" eaLnBrk="1" fontAlgn="auto" hangingPunct="1">
              <a:spcAft>
                <a:spcPts val="0"/>
              </a:spcAft>
              <a:buFont typeface="Wingdings 2"/>
              <a:buChar char=""/>
              <a:defRPr/>
            </a:pPr>
            <a:r>
              <a:rPr lang="en-US" dirty="0" smtClean="0"/>
              <a:t>“And a modern mind, expanded as some minds are by cosmic emotion, by the great evolutionist vision of universal continuity, hesitates to draw the line even at man. If any creature lives forever, why not all?--why not the patient brutes? So that a faith in immortality, if we are to indulge it, demands of us nowadays a scale of representation so stupendous that our imagination faints before it, and our personal feelings refuse to rise up and face the task. The supposition we are swept along to is too vast, and, rather than face the conclusion, we abandon the premise from which it starts. </a:t>
            </a:r>
            <a:endParaRPr lang="en-US" dirty="0"/>
          </a:p>
        </p:txBody>
      </p:sp>
      <p:sp>
        <p:nvSpPr>
          <p:cNvPr id="107524"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2B94C9D-B7A2-46B7-AE89-215B3FCB1826}" type="slidenum">
              <a:rPr lang="en-US" altLang="en-US" sz="1200">
                <a:solidFill>
                  <a:srgbClr val="7B9899"/>
                </a:solidFill>
                <a:latin typeface="Georgia" panose="02040502050405020303" pitchFamily="18" charset="0"/>
              </a:rPr>
              <a:pPr>
                <a:spcBef>
                  <a:spcPct val="0"/>
                </a:spcBef>
                <a:buFontTx/>
                <a:buNone/>
              </a:pPr>
              <a:t>81</a:t>
            </a:fld>
            <a:endParaRPr lang="en-US" altLang="en-US" sz="1200">
              <a:solidFill>
                <a:srgbClr val="7B9899"/>
              </a:solidFill>
              <a:latin typeface="Georgia" panose="02040502050405020303" pitchFamily="18"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570" name="Title 1"/>
          <p:cNvSpPr>
            <a:spLocks noGrp="1"/>
          </p:cNvSpPr>
          <p:nvPr>
            <p:ph type="title"/>
          </p:nvPr>
        </p:nvSpPr>
        <p:spPr/>
        <p:txBody>
          <a:bodyPr/>
          <a:lstStyle/>
          <a:p>
            <a:pPr eaLnBrk="1" hangingPunct="1"/>
            <a:r>
              <a:rPr lang="en-US" altLang="en-US" smtClean="0"/>
              <a:t>An obvious fallacy</a:t>
            </a:r>
          </a:p>
        </p:txBody>
      </p:sp>
      <p:sp>
        <p:nvSpPr>
          <p:cNvPr id="109571" name="Content Placeholder 3"/>
          <p:cNvSpPr>
            <a:spLocks noGrp="1"/>
          </p:cNvSpPr>
          <p:nvPr>
            <p:ph idx="1"/>
          </p:nvPr>
        </p:nvSpPr>
        <p:spPr/>
        <p:txBody>
          <a:bodyPr/>
          <a:lstStyle/>
          <a:p>
            <a:pPr eaLnBrk="1" hangingPunct="1"/>
            <a:r>
              <a:rPr lang="en-US" altLang="en-US" smtClean="0"/>
              <a:t>“It is the most obvious fallacy in the world, and the only wonder is that all the world should not see through it. It is the result of nothing but an invincible blindness from which we suffer, an insensibility to the significance of alien lives, and a conceit that would project our own incapacity into the vast cosmos, and measure the wants of the Absolute by our own puny needs. </a:t>
            </a:r>
          </a:p>
        </p:txBody>
      </p:sp>
      <p:sp>
        <p:nvSpPr>
          <p:cNvPr id="109572"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1838ED3-6E22-4753-8B37-6771A614A4D9}" type="slidenum">
              <a:rPr lang="en-US" altLang="en-US" sz="1200">
                <a:solidFill>
                  <a:srgbClr val="7B9899"/>
                </a:solidFill>
                <a:latin typeface="Georgia" panose="02040502050405020303" pitchFamily="18" charset="0"/>
              </a:rPr>
              <a:pPr>
                <a:spcBef>
                  <a:spcPct val="0"/>
                </a:spcBef>
                <a:buFontTx/>
                <a:buNone/>
              </a:pPr>
              <a:t>82</a:t>
            </a:fld>
            <a:endParaRPr lang="en-US" altLang="en-US" sz="1200">
              <a:solidFill>
                <a:srgbClr val="7B9899"/>
              </a:solidFill>
              <a:latin typeface="Georgia" panose="02040502050405020303" pitchFamily="18"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618" name="Title 1"/>
          <p:cNvSpPr>
            <a:spLocks noGrp="1"/>
          </p:cNvSpPr>
          <p:nvPr>
            <p:ph type="title"/>
          </p:nvPr>
        </p:nvSpPr>
        <p:spPr/>
        <p:txBody>
          <a:bodyPr/>
          <a:lstStyle/>
          <a:p>
            <a:pPr eaLnBrk="1" hangingPunct="1"/>
            <a:r>
              <a:rPr lang="en-US" altLang="en-US" smtClean="0"/>
              <a:t>The infinite universe</a:t>
            </a:r>
          </a:p>
        </p:txBody>
      </p:sp>
      <p:sp>
        <p:nvSpPr>
          <p:cNvPr id="4" name="Content Placeholder 3"/>
          <p:cNvSpPr>
            <a:spLocks noGrp="1"/>
          </p:cNvSpPr>
          <p:nvPr>
            <p:ph idx="1"/>
          </p:nvPr>
        </p:nvSpPr>
        <p:spPr/>
        <p:txBody>
          <a:bodyPr rtlCol="0">
            <a:normAutofit fontScale="92500" lnSpcReduction="20000"/>
          </a:bodyPr>
          <a:lstStyle/>
          <a:p>
            <a:pPr marL="274320" indent="-274320" eaLnBrk="1" fontAlgn="auto" hangingPunct="1">
              <a:spcAft>
                <a:spcPts val="0"/>
              </a:spcAft>
              <a:buFont typeface="Wingdings 2"/>
              <a:buChar char=""/>
              <a:defRPr/>
            </a:pPr>
            <a:r>
              <a:rPr lang="en-US" dirty="0" smtClean="0"/>
              <a:t>“That you have a saturation-point of interest tells us nothing of the interests that absolutely are. The Universe, with every living entity which her resources create, creates at the same time a call for that entity, and an appetite for its continuance,--creates it, if nowhere else, at least within the heart of the entity itself. It is absurd to suppose, simply because our private power of sympathetic vibration with other lives gives out so soon, that in the heart of infinite being itself there can be such a thing as plethora, or glut, or </a:t>
            </a:r>
            <a:r>
              <a:rPr lang="en-US" dirty="0" err="1" smtClean="0"/>
              <a:t>supersaturation</a:t>
            </a:r>
            <a:r>
              <a:rPr lang="en-US" dirty="0" smtClean="0"/>
              <a:t>. </a:t>
            </a:r>
            <a:endParaRPr lang="en-US" dirty="0"/>
          </a:p>
        </p:txBody>
      </p:sp>
      <p:sp>
        <p:nvSpPr>
          <p:cNvPr id="111620"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A482AE6-D10B-4A16-9AB8-C81CE90D624D}" type="slidenum">
              <a:rPr lang="en-US" altLang="en-US" sz="1200">
                <a:solidFill>
                  <a:srgbClr val="7B9899"/>
                </a:solidFill>
                <a:latin typeface="Georgia" panose="02040502050405020303" pitchFamily="18" charset="0"/>
              </a:rPr>
              <a:pPr>
                <a:spcBef>
                  <a:spcPct val="0"/>
                </a:spcBef>
                <a:buFontTx/>
                <a:buNone/>
              </a:pPr>
              <a:t>83</a:t>
            </a:fld>
            <a:endParaRPr lang="en-US" altLang="en-US" sz="1200">
              <a:solidFill>
                <a:srgbClr val="7B9899"/>
              </a:solidFill>
              <a:latin typeface="Georgia" panose="02040502050405020303" pitchFamily="18"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666" name="Title 1"/>
          <p:cNvSpPr>
            <a:spLocks noGrp="1"/>
          </p:cNvSpPr>
          <p:nvPr>
            <p:ph type="title"/>
          </p:nvPr>
        </p:nvSpPr>
        <p:spPr/>
        <p:txBody>
          <a:bodyPr/>
          <a:lstStyle/>
          <a:p>
            <a:pPr eaLnBrk="1" hangingPunct="1"/>
            <a:r>
              <a:rPr lang="en-US" altLang="en-US" smtClean="0"/>
              <a:t>A universe of universes</a:t>
            </a:r>
          </a:p>
        </p:txBody>
      </p:sp>
      <p:sp>
        <p:nvSpPr>
          <p:cNvPr id="113667" name="Content Placeholder 3"/>
          <p:cNvSpPr>
            <a:spLocks noGrp="1"/>
          </p:cNvSpPr>
          <p:nvPr>
            <p:ph idx="1"/>
          </p:nvPr>
        </p:nvSpPr>
        <p:spPr/>
        <p:txBody>
          <a:bodyPr/>
          <a:lstStyle/>
          <a:p>
            <a:pPr eaLnBrk="1" hangingPunct="1"/>
            <a:r>
              <a:rPr lang="en-US" altLang="en-US" smtClean="0"/>
              <a:t>“Each new mind brings its own edition of the universe of space along with it, its own room to inhabit; and these spaces never crowd each other,--the space of my imagination, for example, in no way interferes with yours.”</a:t>
            </a:r>
          </a:p>
          <a:p>
            <a:pPr eaLnBrk="1" hangingPunct="1"/>
            <a:r>
              <a:rPr lang="en-US" altLang="en-US" smtClean="0"/>
              <a:t>= metaphysics of James’ radical empiricism, pluralism</a:t>
            </a:r>
          </a:p>
        </p:txBody>
      </p:sp>
      <p:sp>
        <p:nvSpPr>
          <p:cNvPr id="113668"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2E17133-7FB3-464E-9F4F-2114E546DEF3}" type="slidenum">
              <a:rPr lang="en-US" altLang="en-US" sz="1200">
                <a:solidFill>
                  <a:srgbClr val="7B9899"/>
                </a:solidFill>
                <a:latin typeface="Georgia" panose="02040502050405020303" pitchFamily="18" charset="0"/>
              </a:rPr>
              <a:pPr>
                <a:spcBef>
                  <a:spcPct val="0"/>
                </a:spcBef>
                <a:buFontTx/>
                <a:buNone/>
              </a:pPr>
              <a:t>84</a:t>
            </a:fld>
            <a:endParaRPr lang="en-US" altLang="en-US" sz="1200">
              <a:solidFill>
                <a:srgbClr val="7B9899"/>
              </a:solidFill>
              <a:latin typeface="Georgia" panose="02040502050405020303" pitchFamily="18" charset="0"/>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rtlCol="0">
            <a:normAutofit fontScale="90000"/>
          </a:bodyPr>
          <a:lstStyle/>
          <a:p>
            <a:pPr eaLnBrk="1" fontAlgn="auto" hangingPunct="1">
              <a:spcAft>
                <a:spcPts val="0"/>
              </a:spcAft>
              <a:defRPr/>
            </a:pPr>
            <a:r>
              <a:rPr lang="en-US" altLang="en-US" dirty="0" smtClean="0"/>
              <a:t>Two perspectives: 1</a:t>
            </a:r>
            <a:r>
              <a:rPr lang="en-US" altLang="en-US" baseline="30000" dirty="0" smtClean="0"/>
              <a:t>st</a:t>
            </a:r>
            <a:r>
              <a:rPr lang="en-US" altLang="en-US" dirty="0" smtClean="0"/>
              <a:t> and 3</a:t>
            </a:r>
            <a:r>
              <a:rPr lang="en-US" altLang="en-US" baseline="30000" dirty="0" smtClean="0"/>
              <a:t>rd</a:t>
            </a:r>
            <a:r>
              <a:rPr lang="en-US" altLang="en-US" dirty="0" smtClean="0"/>
              <a:t> person</a:t>
            </a:r>
          </a:p>
        </p:txBody>
      </p:sp>
      <p:sp>
        <p:nvSpPr>
          <p:cNvPr id="4" name="Content Placeholder 3"/>
          <p:cNvSpPr>
            <a:spLocks noGrp="1"/>
          </p:cNvSpPr>
          <p:nvPr>
            <p:ph idx="1"/>
          </p:nvPr>
        </p:nvSpPr>
        <p:spPr/>
        <p:txBody>
          <a:bodyPr rtlCol="0">
            <a:normAutofit fontScale="92500" lnSpcReduction="20000"/>
          </a:bodyPr>
          <a:lstStyle/>
          <a:p>
            <a:pPr marL="274320" indent="-274320" eaLnBrk="1" fontAlgn="auto" hangingPunct="1">
              <a:spcAft>
                <a:spcPts val="0"/>
              </a:spcAft>
              <a:buFont typeface="Wingdings 2"/>
              <a:buChar char=""/>
              <a:defRPr/>
            </a:pPr>
            <a:r>
              <a:rPr lang="en-US" dirty="0" smtClean="0"/>
              <a:t>“You take these swarms of alien kinsmen as they are </a:t>
            </a:r>
            <a:r>
              <a:rPr lang="en-US" i="1" dirty="0" smtClean="0"/>
              <a:t>for you</a:t>
            </a:r>
            <a:r>
              <a:rPr lang="en-US" dirty="0" smtClean="0"/>
              <a:t>: an external picture painted on your retina, representing a crowd oppressive by its vastness and confusion. As they are for you, so you think they positively and absolutely are. </a:t>
            </a:r>
            <a:r>
              <a:rPr lang="en-US" i="1" dirty="0" smtClean="0"/>
              <a:t>I</a:t>
            </a:r>
            <a:r>
              <a:rPr lang="en-US" dirty="0" smtClean="0"/>
              <a:t> feel no call for them, you say; therefore there </a:t>
            </a:r>
            <a:r>
              <a:rPr lang="en-US" i="1" dirty="0" smtClean="0"/>
              <a:t>is</a:t>
            </a:r>
            <a:r>
              <a:rPr lang="en-US" dirty="0" smtClean="0"/>
              <a:t> no call for them. But all the while, beyond this externality which is your way of realizing them, they realize themselves with the acutest internality, with the most violent thrills of life. </a:t>
            </a:r>
            <a:r>
              <a:rPr lang="en-US" dirty="0" err="1" smtClean="0"/>
              <a:t>'Tis</a:t>
            </a:r>
            <a:r>
              <a:rPr lang="en-US" dirty="0" smtClean="0"/>
              <a:t> you who are dead, stone-dead and blind and senseless, in your way of looking on. </a:t>
            </a:r>
            <a:endParaRPr lang="en-US" dirty="0"/>
          </a:p>
        </p:txBody>
      </p:sp>
      <p:sp>
        <p:nvSpPr>
          <p:cNvPr id="115716"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9DF9896-6A11-4353-BA09-35AEA1B590D4}" type="slidenum">
              <a:rPr lang="en-US" altLang="en-US" sz="1200">
                <a:solidFill>
                  <a:srgbClr val="7B9899"/>
                </a:solidFill>
                <a:latin typeface="Georgia" panose="02040502050405020303" pitchFamily="18" charset="0"/>
              </a:rPr>
              <a:pPr>
                <a:spcBef>
                  <a:spcPct val="0"/>
                </a:spcBef>
                <a:buFontTx/>
                <a:buNone/>
              </a:pPr>
              <a:t>85</a:t>
            </a:fld>
            <a:endParaRPr lang="en-US" altLang="en-US" sz="1200">
              <a:solidFill>
                <a:srgbClr val="7B9899"/>
              </a:solidFill>
              <a:latin typeface="Georgia" panose="02040502050405020303" pitchFamily="18"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rtlCol="0">
            <a:normAutofit fontScale="90000"/>
          </a:bodyPr>
          <a:lstStyle/>
          <a:p>
            <a:pPr eaLnBrk="1" fontAlgn="auto" hangingPunct="1">
              <a:spcAft>
                <a:spcPts val="0"/>
              </a:spcAft>
              <a:defRPr/>
            </a:pPr>
            <a:r>
              <a:rPr lang="en-US" altLang="en-US" dirty="0" smtClean="0"/>
              <a:t>A new law: increase of spiritual energy</a:t>
            </a:r>
          </a:p>
        </p:txBody>
      </p:sp>
      <p:sp>
        <p:nvSpPr>
          <p:cNvPr id="4" name="Content Placeholder 3"/>
          <p:cNvSpPr>
            <a:spLocks noGrp="1"/>
          </p:cNvSpPr>
          <p:nvPr>
            <p:ph idx="1"/>
          </p:nvPr>
        </p:nvSpPr>
        <p:spPr/>
        <p:txBody>
          <a:bodyPr rtlCol="0">
            <a:normAutofit fontScale="92500" lnSpcReduction="20000"/>
          </a:bodyPr>
          <a:lstStyle/>
          <a:p>
            <a:pPr marL="274320" indent="-274320" eaLnBrk="1" fontAlgn="auto" hangingPunct="1">
              <a:spcAft>
                <a:spcPts val="0"/>
              </a:spcAft>
              <a:buFont typeface="Wingdings 2"/>
              <a:buChar char=""/>
              <a:defRPr/>
            </a:pPr>
            <a:r>
              <a:rPr lang="en-US" dirty="0" smtClean="0"/>
              <a:t>“The amount of possible consciousness seems to be governed by no law analogous to that of the so-called conservation of energy in the material world. When one man wakes up, or one is born, another does not have to go to sleep, or die, in order to keep the consciousness of the universe a constant quantity. Professor Wundt, in fact, in his `System of Philosophy,' has formulated a law of the universe which he calls the law of increase of spiritual energy, and which he expressly opposes to the law of conservation of energy in physical things</a:t>
            </a:r>
            <a:endParaRPr lang="en-US" dirty="0"/>
          </a:p>
        </p:txBody>
      </p:sp>
      <p:sp>
        <p:nvSpPr>
          <p:cNvPr id="117764"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49DF803-0C8C-4A4A-A04C-564D984514DD}" type="slidenum">
              <a:rPr lang="en-US" altLang="en-US" sz="1200">
                <a:solidFill>
                  <a:srgbClr val="7B9899"/>
                </a:solidFill>
                <a:latin typeface="Georgia" panose="02040502050405020303" pitchFamily="18" charset="0"/>
              </a:rPr>
              <a:pPr>
                <a:spcBef>
                  <a:spcPct val="0"/>
                </a:spcBef>
                <a:buFontTx/>
                <a:buNone/>
              </a:pPr>
              <a:t>86</a:t>
            </a:fld>
            <a:endParaRPr lang="en-US" altLang="en-US" sz="1200">
              <a:solidFill>
                <a:srgbClr val="7B9899"/>
              </a:solidFill>
              <a:latin typeface="Georgia" panose="02040502050405020303" pitchFamily="18" charset="0"/>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810" name="Title 1"/>
          <p:cNvSpPr>
            <a:spLocks noGrp="1"/>
          </p:cNvSpPr>
          <p:nvPr>
            <p:ph type="title"/>
          </p:nvPr>
        </p:nvSpPr>
        <p:spPr/>
        <p:txBody>
          <a:bodyPr/>
          <a:lstStyle/>
          <a:p>
            <a:pPr eaLnBrk="1" hangingPunct="1"/>
            <a:r>
              <a:rPr lang="en-US" altLang="en-US" smtClean="0"/>
              <a:t>James’ Pluralism</a:t>
            </a:r>
          </a:p>
        </p:txBody>
      </p:sp>
      <p:sp>
        <p:nvSpPr>
          <p:cNvPr id="119811" name="Content Placeholder 2"/>
          <p:cNvSpPr>
            <a:spLocks noGrp="1"/>
          </p:cNvSpPr>
          <p:nvPr>
            <p:ph idx="1"/>
          </p:nvPr>
        </p:nvSpPr>
        <p:spPr/>
        <p:txBody>
          <a:bodyPr/>
          <a:lstStyle/>
          <a:p>
            <a:pPr eaLnBrk="1" hangingPunct="1"/>
            <a:r>
              <a:rPr lang="en-US" altLang="en-US" smtClean="0"/>
              <a:t>Each conscious being, including animals, is a new way of reflecting reality, and contributes the expanding energy of the universe</a:t>
            </a:r>
          </a:p>
          <a:p>
            <a:pPr eaLnBrk="1" hangingPunct="1"/>
            <a:r>
              <a:rPr lang="en-US" altLang="en-US" smtClean="0"/>
              <a:t>We must open our own understandings to appreciate this energy from “alien” sources. </a:t>
            </a:r>
          </a:p>
          <a:p>
            <a:pPr eaLnBrk="1" hangingPunct="1"/>
            <a:r>
              <a:rPr lang="en-US" altLang="en-US" smtClean="0"/>
              <a:t>We must “unclamp” the hold on us of narrow prejudices, where we claim superiority</a:t>
            </a:r>
          </a:p>
        </p:txBody>
      </p:sp>
      <p:sp>
        <p:nvSpPr>
          <p:cNvPr id="11981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EF15120-0CC2-4F27-968E-65DA6BCB58FB}" type="slidenum">
              <a:rPr lang="en-US" altLang="en-US" sz="1200">
                <a:solidFill>
                  <a:srgbClr val="7B9899"/>
                </a:solidFill>
                <a:latin typeface="Georgia" panose="02040502050405020303" pitchFamily="18" charset="0"/>
              </a:rPr>
              <a:pPr>
                <a:spcBef>
                  <a:spcPct val="0"/>
                </a:spcBef>
                <a:buFontTx/>
                <a:buNone/>
              </a:pPr>
              <a:t>87</a:t>
            </a:fld>
            <a:endParaRPr lang="en-US" altLang="en-US" sz="1200">
              <a:solidFill>
                <a:srgbClr val="7B9899"/>
              </a:solidFill>
              <a:latin typeface="Georgia" panose="02040502050405020303" pitchFamily="18" charset="0"/>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858" name="Title 1"/>
          <p:cNvSpPr>
            <a:spLocks noGrp="1"/>
          </p:cNvSpPr>
          <p:nvPr>
            <p:ph type="title"/>
          </p:nvPr>
        </p:nvSpPr>
        <p:spPr/>
        <p:txBody>
          <a:bodyPr/>
          <a:lstStyle/>
          <a:p>
            <a:pPr eaLnBrk="1" hangingPunct="1"/>
            <a:r>
              <a:rPr lang="en-US" altLang="en-US" smtClean="0"/>
              <a:t>James’ Americanism</a:t>
            </a:r>
          </a:p>
        </p:txBody>
      </p:sp>
      <p:sp>
        <p:nvSpPr>
          <p:cNvPr id="121859" name="Content Placeholder 2"/>
          <p:cNvSpPr>
            <a:spLocks noGrp="1"/>
          </p:cNvSpPr>
          <p:nvPr>
            <p:ph idx="1"/>
          </p:nvPr>
        </p:nvSpPr>
        <p:spPr/>
        <p:txBody>
          <a:bodyPr/>
          <a:lstStyle/>
          <a:p>
            <a:pPr eaLnBrk="1" hangingPunct="1"/>
            <a:r>
              <a:rPr lang="en-US" altLang="en-US" smtClean="0"/>
              <a:t>And accept the democratic possibilities of our age and country (the US): welcoming peoples from all over the earth, but also home to aboriginals </a:t>
            </a:r>
          </a:p>
          <a:p>
            <a:pPr eaLnBrk="1" hangingPunct="1"/>
            <a:r>
              <a:rPr lang="en-US" altLang="en-US" smtClean="0"/>
              <a:t>In politics: We must reject the new imperialism (invasion of the Philippines) that contradicts our national heritage </a:t>
            </a:r>
          </a:p>
          <a:p>
            <a:pPr eaLnBrk="1" hangingPunct="1"/>
            <a:endParaRPr lang="en-US" altLang="en-US" smtClean="0"/>
          </a:p>
        </p:txBody>
      </p:sp>
      <p:sp>
        <p:nvSpPr>
          <p:cNvPr id="1218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654CF63-1EE3-457E-94A3-9B155C6B6A07}" type="slidenum">
              <a:rPr lang="en-US" altLang="en-US" sz="1200">
                <a:solidFill>
                  <a:srgbClr val="7B9899"/>
                </a:solidFill>
                <a:latin typeface="Georgia" panose="02040502050405020303" pitchFamily="18" charset="0"/>
              </a:rPr>
              <a:pPr>
                <a:spcBef>
                  <a:spcPct val="0"/>
                </a:spcBef>
                <a:buFontTx/>
                <a:buNone/>
              </a:pPr>
              <a:t>88</a:t>
            </a:fld>
            <a:endParaRPr lang="en-US" altLang="en-US" sz="1200">
              <a:solidFill>
                <a:srgbClr val="7B9899"/>
              </a:solidFill>
              <a:latin typeface="Georgia" panose="02040502050405020303" pitchFamily="18" charset="0"/>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3906" name="Title 1"/>
          <p:cNvSpPr>
            <a:spLocks noGrp="1"/>
          </p:cNvSpPr>
          <p:nvPr>
            <p:ph type="title"/>
          </p:nvPr>
        </p:nvSpPr>
        <p:spPr/>
        <p:txBody>
          <a:bodyPr/>
          <a:lstStyle/>
          <a:p>
            <a:pPr eaLnBrk="1" hangingPunct="1"/>
            <a:r>
              <a:rPr lang="en-US" altLang="en-US" smtClean="0"/>
              <a:t>From Pantheism to Theism</a:t>
            </a:r>
          </a:p>
        </p:txBody>
      </p:sp>
      <p:sp>
        <p:nvSpPr>
          <p:cNvPr id="49156" name="Content Placeholder 3"/>
          <p:cNvSpPr>
            <a:spLocks noGrp="1"/>
          </p:cNvSpPr>
          <p:nvPr>
            <p:ph idx="1"/>
          </p:nvPr>
        </p:nvSpPr>
        <p:spPr/>
        <p:txBody>
          <a:bodyPr rtlCol="0">
            <a:normAutofit lnSpcReduction="10000"/>
          </a:bodyPr>
          <a:lstStyle/>
          <a:p>
            <a:pPr eaLnBrk="1" fontAlgn="auto" hangingPunct="1">
              <a:spcAft>
                <a:spcPts val="0"/>
              </a:spcAft>
              <a:defRPr/>
            </a:pPr>
            <a:r>
              <a:rPr lang="en-US" altLang="en-US" dirty="0" smtClean="0"/>
              <a:t>“If we are pantheists, we can stop there. We need, then, only say that through them, as through so many diversified channels of expression, the eternal Spirit of the Universe affirms and realizes its own infinite life. But if we are theists, we can go farther without altering the result. God, we can say, has so inexhaustible a capacity for love that his call and need is for a literally endless accumulation of created lives.” </a:t>
            </a:r>
          </a:p>
        </p:txBody>
      </p:sp>
      <p:sp>
        <p:nvSpPr>
          <p:cNvPr id="123908"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E163F33-8A07-4E5D-B40C-227F25A75973}" type="slidenum">
              <a:rPr lang="en-US" altLang="en-US" sz="1200">
                <a:solidFill>
                  <a:srgbClr val="7B9899"/>
                </a:solidFill>
                <a:latin typeface="Georgia" panose="02040502050405020303" pitchFamily="18" charset="0"/>
              </a:rPr>
              <a:pPr>
                <a:spcBef>
                  <a:spcPct val="0"/>
                </a:spcBef>
                <a:buFontTx/>
                <a:buNone/>
              </a:pPr>
              <a:t>89</a:t>
            </a:fld>
            <a:endParaRPr lang="en-US" altLang="en-US" sz="1200">
              <a:solidFill>
                <a:srgbClr val="7B9899"/>
              </a:solidFill>
              <a:latin typeface="Georgia" panose="02040502050405020303"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smtClean="0"/>
              <a:t>2 Empirical Study of Religion</a:t>
            </a:r>
            <a:endParaRPr lang="en-CA" altLang="en-US" smtClean="0"/>
          </a:p>
        </p:txBody>
      </p:sp>
      <p:sp>
        <p:nvSpPr>
          <p:cNvPr id="12291" name="Rectangle 3"/>
          <p:cNvSpPr>
            <a:spLocks noGrp="1" noChangeArrowheads="1"/>
          </p:cNvSpPr>
          <p:nvPr>
            <p:ph type="body" idx="1"/>
          </p:nvPr>
        </p:nvSpPr>
        <p:spPr/>
        <p:txBody>
          <a:bodyPr/>
          <a:lstStyle/>
          <a:p>
            <a:r>
              <a:rPr lang="en-US" altLang="en-US" sz="2800" dirty="0" smtClean="0"/>
              <a:t>James leaves experimental psychology for focus on philosophy </a:t>
            </a:r>
          </a:p>
          <a:p>
            <a:pPr lvl="1"/>
            <a:r>
              <a:rPr lang="en-CA" altLang="en-US" sz="2400" dirty="0"/>
              <a:t>d</a:t>
            </a:r>
            <a:r>
              <a:rPr lang="en-CA" altLang="en-US" sz="2400" dirty="0" smtClean="0"/>
              <a:t>ealing with the existence </a:t>
            </a:r>
            <a:r>
              <a:rPr lang="en-CA" altLang="en-US" sz="2400" dirty="0" smtClean="0"/>
              <a:t>of God, the immortality of the soul, free will and determinism, the values of life, </a:t>
            </a:r>
            <a:endParaRPr lang="en-US" altLang="en-US" sz="2400" dirty="0" smtClean="0"/>
          </a:p>
          <a:p>
            <a:r>
              <a:rPr lang="en-US" altLang="en-US" sz="2800" dirty="0" smtClean="0"/>
              <a:t>Treats these </a:t>
            </a:r>
            <a:r>
              <a:rPr lang="en-US" altLang="en-US" sz="2800" dirty="0" smtClean="0"/>
              <a:t>as </a:t>
            </a:r>
            <a:r>
              <a:rPr lang="en-CA" altLang="en-US" sz="2800" dirty="0" smtClean="0"/>
              <a:t>empirical</a:t>
            </a:r>
            <a:r>
              <a:rPr lang="en-US" altLang="en-US" sz="2800" dirty="0" smtClean="0"/>
              <a:t> topics: </a:t>
            </a:r>
          </a:p>
          <a:p>
            <a:pPr lvl="1"/>
            <a:r>
              <a:rPr lang="en-CA" altLang="en-US" sz="2400" dirty="0" smtClean="0"/>
              <a:t>religious experience for the nature of God</a:t>
            </a:r>
            <a:endParaRPr lang="en-US" altLang="en-US" sz="2400" dirty="0" smtClean="0"/>
          </a:p>
          <a:p>
            <a:pPr lvl="1"/>
            <a:r>
              <a:rPr lang="en-CA" altLang="en-US" sz="2400" dirty="0" smtClean="0"/>
              <a:t> psychical research for survival after death</a:t>
            </a:r>
            <a:endParaRPr lang="en-US" altLang="en-US" sz="2400" dirty="0" smtClean="0"/>
          </a:p>
          <a:p>
            <a:pPr lvl="1"/>
            <a:r>
              <a:rPr lang="en-CA" altLang="en-US" sz="2400" dirty="0" smtClean="0"/>
              <a:t> to fields of belief and action for free will and determinism </a:t>
            </a:r>
            <a:endParaRPr lang="en-US" altLang="en-US" sz="2400" dirty="0" smtClean="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5954" name="Title 1"/>
          <p:cNvSpPr>
            <a:spLocks noGrp="1"/>
          </p:cNvSpPr>
          <p:nvPr>
            <p:ph type="title"/>
          </p:nvPr>
        </p:nvSpPr>
        <p:spPr/>
        <p:txBody>
          <a:bodyPr/>
          <a:lstStyle/>
          <a:p>
            <a:pPr eaLnBrk="1" hangingPunct="1"/>
            <a:r>
              <a:rPr lang="en-US" altLang="en-US" smtClean="0"/>
              <a:t>Choice of theology</a:t>
            </a:r>
          </a:p>
        </p:txBody>
      </p:sp>
      <p:sp>
        <p:nvSpPr>
          <p:cNvPr id="50179" name="Content Placeholder 2"/>
          <p:cNvSpPr>
            <a:spLocks noGrp="1"/>
          </p:cNvSpPr>
          <p:nvPr>
            <p:ph idx="1"/>
          </p:nvPr>
        </p:nvSpPr>
        <p:spPr/>
        <p:txBody>
          <a:bodyPr rtlCol="0">
            <a:normAutofit fontScale="85000" lnSpcReduction="20000"/>
          </a:bodyPr>
          <a:lstStyle/>
          <a:p>
            <a:pPr eaLnBrk="1" fontAlgn="auto" hangingPunct="1">
              <a:spcAft>
                <a:spcPts val="0"/>
              </a:spcAft>
              <a:defRPr/>
            </a:pPr>
            <a:r>
              <a:rPr lang="en-US" altLang="en-US" dirty="0" smtClean="0"/>
              <a:t>Metaphysical choices:</a:t>
            </a:r>
          </a:p>
          <a:p>
            <a:pPr lvl="1" eaLnBrk="1" fontAlgn="auto" hangingPunct="1">
              <a:spcAft>
                <a:spcPts val="0"/>
              </a:spcAft>
              <a:defRPr/>
            </a:pPr>
            <a:r>
              <a:rPr lang="en-US" altLang="en-US" dirty="0" smtClean="0"/>
              <a:t>Materialism</a:t>
            </a:r>
          </a:p>
          <a:p>
            <a:pPr lvl="1" eaLnBrk="1" fontAlgn="auto" hangingPunct="1">
              <a:spcAft>
                <a:spcPts val="0"/>
              </a:spcAft>
              <a:defRPr/>
            </a:pPr>
            <a:r>
              <a:rPr lang="en-US" altLang="en-US" dirty="0" smtClean="0"/>
              <a:t>Spiritualism</a:t>
            </a:r>
          </a:p>
          <a:p>
            <a:pPr eaLnBrk="1" fontAlgn="auto" hangingPunct="1">
              <a:spcAft>
                <a:spcPts val="0"/>
              </a:spcAft>
              <a:defRPr/>
            </a:pPr>
            <a:r>
              <a:rPr lang="en-US" altLang="en-US" dirty="0" smtClean="0"/>
              <a:t>Choices regarding spiritualism</a:t>
            </a:r>
          </a:p>
          <a:p>
            <a:pPr lvl="1" eaLnBrk="1" fontAlgn="auto" hangingPunct="1">
              <a:spcAft>
                <a:spcPts val="0"/>
              </a:spcAft>
              <a:defRPr/>
            </a:pPr>
            <a:r>
              <a:rPr lang="en-US" altLang="en-US" dirty="0" smtClean="0"/>
              <a:t>Pantheism</a:t>
            </a:r>
          </a:p>
          <a:p>
            <a:pPr lvl="1" eaLnBrk="1" fontAlgn="auto" hangingPunct="1">
              <a:spcAft>
                <a:spcPts val="0"/>
              </a:spcAft>
              <a:defRPr/>
            </a:pPr>
            <a:r>
              <a:rPr lang="en-US" altLang="en-US" dirty="0" smtClean="0"/>
              <a:t>Theism (not “old-fashioned dualistic theism”)</a:t>
            </a:r>
          </a:p>
          <a:p>
            <a:pPr eaLnBrk="1" fontAlgn="auto" hangingPunct="1">
              <a:spcAft>
                <a:spcPts val="0"/>
              </a:spcAft>
              <a:defRPr/>
            </a:pPr>
            <a:r>
              <a:rPr lang="en-US" altLang="en-US" dirty="0" smtClean="0"/>
              <a:t>James’ </a:t>
            </a:r>
            <a:r>
              <a:rPr lang="en-US" altLang="en-US" i="1" dirty="0" smtClean="0"/>
              <a:t>Varieties of Religious Experience</a:t>
            </a:r>
          </a:p>
          <a:p>
            <a:pPr lvl="1" eaLnBrk="1" fontAlgn="auto" hangingPunct="1">
              <a:spcAft>
                <a:spcPts val="0"/>
              </a:spcAft>
              <a:defRPr/>
            </a:pPr>
            <a:r>
              <a:rPr lang="en-US" altLang="en-US" dirty="0" smtClean="0"/>
              <a:t>1) Dogmatic religions, held because of authority and education</a:t>
            </a:r>
          </a:p>
          <a:p>
            <a:pPr lvl="1" eaLnBrk="1" fontAlgn="auto" hangingPunct="1">
              <a:spcAft>
                <a:spcPts val="0"/>
              </a:spcAft>
              <a:defRPr/>
            </a:pPr>
            <a:r>
              <a:rPr lang="en-US" altLang="en-US" dirty="0" smtClean="0"/>
              <a:t>2) Non-dogmatic choice, based on exploring the varieties of belief, and choosing that which is most expansive for the release of one’s own vital energies</a:t>
            </a:r>
          </a:p>
        </p:txBody>
      </p:sp>
      <p:sp>
        <p:nvSpPr>
          <p:cNvPr id="12595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9325267-4153-445C-A81D-C5E35314D13C}" type="slidenum">
              <a:rPr lang="en-US" altLang="en-US" sz="1200">
                <a:solidFill>
                  <a:srgbClr val="7B9899"/>
                </a:solidFill>
                <a:latin typeface="Georgia" panose="02040502050405020303" pitchFamily="18" charset="0"/>
              </a:rPr>
              <a:pPr>
                <a:spcBef>
                  <a:spcPct val="0"/>
                </a:spcBef>
                <a:buFontTx/>
                <a:buNone/>
              </a:pPr>
              <a:t>90</a:t>
            </a:fld>
            <a:endParaRPr lang="en-US" altLang="en-US" sz="1200">
              <a:solidFill>
                <a:srgbClr val="7B9899"/>
              </a:solidFill>
              <a:latin typeface="Georgia" panose="02040502050405020303"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508</TotalTime>
  <Words>6400</Words>
  <Application>Microsoft Office PowerPoint</Application>
  <PresentationFormat>On-screen Show (4:3)</PresentationFormat>
  <Paragraphs>401</Paragraphs>
  <Slides>90</Slides>
  <Notes>37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90</vt:i4>
      </vt:variant>
    </vt:vector>
  </HeadingPairs>
  <TitlesOfParts>
    <vt:vector size="95" baseType="lpstr">
      <vt:lpstr>Arial</vt:lpstr>
      <vt:lpstr>Calibri</vt:lpstr>
      <vt:lpstr>Georgia</vt:lpstr>
      <vt:lpstr>Wingdings 2</vt:lpstr>
      <vt:lpstr>Office Theme</vt:lpstr>
      <vt:lpstr>James on Immortality</vt:lpstr>
      <vt:lpstr>William James’ Pragmatism</vt:lpstr>
      <vt:lpstr>James quotes</vt:lpstr>
      <vt:lpstr>PowerPoint Presentation</vt:lpstr>
      <vt:lpstr>James’ Life, Education</vt:lpstr>
      <vt:lpstr>Breakdown and Recovery</vt:lpstr>
      <vt:lpstr>1 Psychology: Ideas are real</vt:lpstr>
      <vt:lpstr>Psychophysics</vt:lpstr>
      <vt:lpstr>2 Empirical Study of Religion</vt:lpstr>
      <vt:lpstr>Varieties of Religious Experience</vt:lpstr>
      <vt:lpstr>3 Philosophy of Pragmatism</vt:lpstr>
      <vt:lpstr>Rejects absolutisms</vt:lpstr>
      <vt:lpstr>“radical empiricism”</vt:lpstr>
      <vt:lpstr>Summary opinion (En. Brit.)</vt:lpstr>
      <vt:lpstr>Physiological psychology and Religion</vt:lpstr>
      <vt:lpstr>Findings of Science</vt:lpstr>
      <vt:lpstr>PowerPoint Presentation</vt:lpstr>
      <vt:lpstr>The question</vt:lpstr>
      <vt:lpstr>What is functional dependence?</vt:lpstr>
      <vt:lpstr>Productive Function</vt:lpstr>
      <vt:lpstr>PowerPoint Presentation</vt:lpstr>
      <vt:lpstr>PowerPoint Presentation</vt:lpstr>
      <vt:lpstr>Releasing Function</vt:lpstr>
      <vt:lpstr>Transmissive Function: colored glass</vt:lpstr>
      <vt:lpstr>Pipe organ</vt:lpstr>
      <vt:lpstr>Appearance and Reality</vt:lpstr>
      <vt:lpstr>PowerPoint Presentation</vt:lpstr>
      <vt:lpstr>Shelly</vt:lpstr>
      <vt:lpstr>Life of souls breaks through</vt:lpstr>
      <vt:lpstr>PowerPoint Presentation</vt:lpstr>
      <vt:lpstr>Thresholds of consciousness</vt:lpstr>
      <vt:lpstr>PowerPoint Presentation</vt:lpstr>
      <vt:lpstr>Psychic phenomena</vt:lpstr>
      <vt:lpstr>PowerPoint Presentation</vt:lpstr>
      <vt:lpstr>Ordinary experience from productive perspective</vt:lpstr>
      <vt:lpstr>Ordinary experience from the transmissive perspective </vt:lpstr>
      <vt:lpstr>Other spiritual phenomena</vt:lpstr>
      <vt:lpstr>The mother sea</vt:lpstr>
      <vt:lpstr>Agreement with Kant</vt:lpstr>
      <vt:lpstr>PowerPoint Presentation</vt:lpstr>
      <vt:lpstr>A problem</vt:lpstr>
      <vt:lpstr>Further reflection needed</vt:lpstr>
      <vt:lpstr>PowerPoint Presentation</vt:lpstr>
      <vt:lpstr>PowerPoint Presentation</vt:lpstr>
      <vt:lpstr>Thing in itself?</vt:lpstr>
      <vt:lpstr>Institutions and their Purposes</vt:lpstr>
      <vt:lpstr>An uninspired lecture</vt:lpstr>
      <vt:lpstr>Replies to two objections</vt:lpstr>
      <vt:lpstr>Two kinds of functions</vt:lpstr>
      <vt:lpstr>Shelly and Kant, cited by James</vt:lpstr>
      <vt:lpstr>Pop Culture examples of the transmissive function of the body</vt:lpstr>
      <vt:lpstr>What will happen?</vt:lpstr>
      <vt:lpstr>James’ own experience</vt:lpstr>
      <vt:lpstr>The Will to Believe</vt:lpstr>
      <vt:lpstr>Two brain states  and respective states of consciousness</vt:lpstr>
      <vt:lpstr>Independent and dependent variables</vt:lpstr>
      <vt:lpstr>Materialism: only one possibility</vt:lpstr>
      <vt:lpstr>Fangs of materialism</vt:lpstr>
      <vt:lpstr>Releasing hope</vt:lpstr>
      <vt:lpstr>Steps of the process</vt:lpstr>
      <vt:lpstr>Choice</vt:lpstr>
      <vt:lpstr>An abstract (logical) possibility</vt:lpstr>
      <vt:lpstr>Science and metaphysics </vt:lpstr>
      <vt:lpstr>Two theories</vt:lpstr>
      <vt:lpstr>Miracle of consciousness</vt:lpstr>
      <vt:lpstr>Continuity of productive model for material things</vt:lpstr>
      <vt:lpstr>Discontinuity of Productive Model for consciousness</vt:lpstr>
      <vt:lpstr>Continuity of Transmissive model for consciousness</vt:lpstr>
      <vt:lpstr>Analogy</vt:lpstr>
      <vt:lpstr>The diving bell is damaged</vt:lpstr>
      <vt:lpstr>How brain action can occur</vt:lpstr>
      <vt:lpstr>Transmission theory of sensation</vt:lpstr>
      <vt:lpstr>Explaining mysterious phenomena</vt:lpstr>
      <vt:lpstr>PowerPoint Presentation</vt:lpstr>
      <vt:lpstr>Some reasons to hold the transmissive model</vt:lpstr>
      <vt:lpstr>Other possibilities</vt:lpstr>
      <vt:lpstr>The windows to the soul</vt:lpstr>
      <vt:lpstr>Counting eyes</vt:lpstr>
      <vt:lpstr>2nd objection</vt:lpstr>
      <vt:lpstr>The psychological problem</vt:lpstr>
      <vt:lpstr>The animals too</vt:lpstr>
      <vt:lpstr>An obvious fallacy</vt:lpstr>
      <vt:lpstr>The infinite universe</vt:lpstr>
      <vt:lpstr>A universe of universes</vt:lpstr>
      <vt:lpstr>Two perspectives: 1st and 3rd person</vt:lpstr>
      <vt:lpstr>A new law: increase of spiritual energy</vt:lpstr>
      <vt:lpstr>James’ Pluralism</vt:lpstr>
      <vt:lpstr>James’ Americanism</vt:lpstr>
      <vt:lpstr>From Pantheism to Theism</vt:lpstr>
      <vt:lpstr>Choice of theology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James on Immortality</dc:title>
  <dc:creator>Jim</dc:creator>
  <cp:lastModifiedBy>Lawler, James</cp:lastModifiedBy>
  <cp:revision>32</cp:revision>
  <dcterms:created xsi:type="dcterms:W3CDTF">2007-12-06T01:02:06Z</dcterms:created>
  <dcterms:modified xsi:type="dcterms:W3CDTF">2017-05-04T17:40:56Z</dcterms:modified>
</cp:coreProperties>
</file>