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7" r:id="rId1"/>
  </p:sldMasterIdLst>
  <p:notesMasterIdLst>
    <p:notesMasterId r:id="rId89"/>
  </p:notesMasterIdLst>
  <p:sldIdLst>
    <p:sldId id="256" r:id="rId2"/>
    <p:sldId id="306" r:id="rId3"/>
    <p:sldId id="307" r:id="rId4"/>
    <p:sldId id="313" r:id="rId5"/>
    <p:sldId id="314" r:id="rId6"/>
    <p:sldId id="315" r:id="rId7"/>
    <p:sldId id="316" r:id="rId8"/>
    <p:sldId id="317" r:id="rId9"/>
    <p:sldId id="318" r:id="rId10"/>
    <p:sldId id="319" r:id="rId11"/>
    <p:sldId id="320" r:id="rId12"/>
    <p:sldId id="341" r:id="rId13"/>
    <p:sldId id="342" r:id="rId14"/>
    <p:sldId id="339" r:id="rId15"/>
    <p:sldId id="321" r:id="rId16"/>
    <p:sldId id="340" r:id="rId17"/>
    <p:sldId id="322" r:id="rId18"/>
    <p:sldId id="360" r:id="rId19"/>
    <p:sldId id="370" r:id="rId20"/>
    <p:sldId id="371" r:id="rId21"/>
    <p:sldId id="361" r:id="rId22"/>
    <p:sldId id="362" r:id="rId23"/>
    <p:sldId id="363" r:id="rId24"/>
    <p:sldId id="364" r:id="rId25"/>
    <p:sldId id="365" r:id="rId26"/>
    <p:sldId id="366" r:id="rId27"/>
    <p:sldId id="367" r:id="rId28"/>
    <p:sldId id="368" r:id="rId29"/>
    <p:sldId id="369" r:id="rId30"/>
    <p:sldId id="372" r:id="rId31"/>
    <p:sldId id="331" r:id="rId32"/>
    <p:sldId id="378" r:id="rId33"/>
    <p:sldId id="379" r:id="rId34"/>
    <p:sldId id="332" r:id="rId35"/>
    <p:sldId id="333" r:id="rId36"/>
    <p:sldId id="355" r:id="rId37"/>
    <p:sldId id="334" r:id="rId38"/>
    <p:sldId id="335" r:id="rId39"/>
    <p:sldId id="336" r:id="rId40"/>
    <p:sldId id="380" r:id="rId41"/>
    <p:sldId id="356" r:id="rId42"/>
    <p:sldId id="337" r:id="rId43"/>
    <p:sldId id="338" r:id="rId44"/>
    <p:sldId id="357" r:id="rId45"/>
    <p:sldId id="258" r:id="rId46"/>
    <p:sldId id="264" r:id="rId47"/>
    <p:sldId id="261" r:id="rId48"/>
    <p:sldId id="259" r:id="rId49"/>
    <p:sldId id="260" r:id="rId50"/>
    <p:sldId id="262" r:id="rId51"/>
    <p:sldId id="265" r:id="rId52"/>
    <p:sldId id="267" r:id="rId53"/>
    <p:sldId id="266" r:id="rId54"/>
    <p:sldId id="268" r:id="rId55"/>
    <p:sldId id="275" r:id="rId56"/>
    <p:sldId id="274" r:id="rId57"/>
    <p:sldId id="273" r:id="rId58"/>
    <p:sldId id="276" r:id="rId59"/>
    <p:sldId id="282" r:id="rId60"/>
    <p:sldId id="263" r:id="rId61"/>
    <p:sldId id="281" r:id="rId62"/>
    <p:sldId id="283" r:id="rId63"/>
    <p:sldId id="354" r:id="rId64"/>
    <p:sldId id="280" r:id="rId65"/>
    <p:sldId id="278" r:id="rId66"/>
    <p:sldId id="285" r:id="rId67"/>
    <p:sldId id="286" r:id="rId68"/>
    <p:sldId id="287" r:id="rId69"/>
    <p:sldId id="288" r:id="rId70"/>
    <p:sldId id="291" r:id="rId71"/>
    <p:sldId id="289" r:id="rId72"/>
    <p:sldId id="292" r:id="rId73"/>
    <p:sldId id="373" r:id="rId74"/>
    <p:sldId id="293" r:id="rId75"/>
    <p:sldId id="294" r:id="rId76"/>
    <p:sldId id="295" r:id="rId77"/>
    <p:sldId id="296" r:id="rId78"/>
    <p:sldId id="303" r:id="rId79"/>
    <p:sldId id="304" r:id="rId80"/>
    <p:sldId id="358" r:id="rId81"/>
    <p:sldId id="374" r:id="rId82"/>
    <p:sldId id="375" r:id="rId83"/>
    <p:sldId id="376" r:id="rId84"/>
    <p:sldId id="377" r:id="rId85"/>
    <p:sldId id="352" r:id="rId86"/>
    <p:sldId id="353" r:id="rId87"/>
    <p:sldId id="359" r:id="rId8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45" autoAdjust="0"/>
    <p:restoredTop sz="94660"/>
  </p:normalViewPr>
  <p:slideViewPr>
    <p:cSldViewPr>
      <p:cViewPr varScale="1">
        <p:scale>
          <a:sx n="60" d="100"/>
          <a:sy n="60" d="100"/>
        </p:scale>
        <p:origin x="926"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heme" Target="theme/theme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56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56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56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CCB8C571-C0E5-4357-AF90-DA4215E4E9C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ED7BF7D-ABDF-4C0D-BE79-36215E9A6410}" type="slidenum">
              <a:rPr lang="en-US" altLang="en-US"/>
              <a:pPr/>
              <a:t>1</a:t>
            </a:fld>
            <a:endParaRPr lang="en-US" altLang="en-US"/>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EEB9FF-FEA8-479C-AD6C-11F433F85979}" type="slidenum">
              <a:rPr lang="en-US" altLang="en-US"/>
              <a:pPr/>
              <a:t>10</a:t>
            </a:fld>
            <a:endParaRPr lang="en-US" altLang="en-US"/>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56EE11-81AD-49AA-A964-C57D06043C3A}" type="slidenum">
              <a:rPr lang="en-US" altLang="en-US"/>
              <a:pPr/>
              <a:t>11</a:t>
            </a:fld>
            <a:endParaRPr lang="en-US" altLang="en-US"/>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FE4CCBB-9CCF-4FB9-8EF5-253DA5D8A5C3}" type="slidenum">
              <a:rPr lang="en-US" altLang="en-US"/>
              <a:pPr/>
              <a:t>12</a:t>
            </a:fld>
            <a:endParaRPr lang="en-US" altLang="en-US"/>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B4B124-8044-4BC2-A69C-980EAE065093}" type="slidenum">
              <a:rPr lang="en-US" altLang="en-US"/>
              <a:pPr/>
              <a:t>13</a:t>
            </a:fld>
            <a:endParaRPr lang="en-US" altLang="en-US"/>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7E4FFBF-4B89-4EDE-8AC4-EE82AEE16BDE}" type="slidenum">
              <a:rPr lang="en-US" altLang="en-US"/>
              <a:pPr/>
              <a:t>15</a:t>
            </a:fld>
            <a:endParaRPr lang="en-US" alt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CCD3E72-4336-4DE6-BF4A-861A6585E86E}" type="slidenum">
              <a:rPr lang="en-US" altLang="en-US"/>
              <a:pPr/>
              <a:t>17</a:t>
            </a:fld>
            <a:endParaRPr lang="en-US" altLang="en-US"/>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96E199-17D2-472F-BA13-98F555E55083}" type="slidenum">
              <a:rPr lang="en-US" altLang="en-US"/>
              <a:pPr/>
              <a:t>31</a:t>
            </a:fld>
            <a:endParaRPr lang="en-US" altLang="en-US"/>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2F6BA30-E6F9-49D3-9E61-A9DEC3E2F049}" type="slidenum">
              <a:rPr lang="en-US" altLang="en-US"/>
              <a:pPr/>
              <a:t>34</a:t>
            </a:fld>
            <a:endParaRPr lang="en-US" altLang="en-US"/>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81C8909-EF8B-4C98-B20C-5BDAFE308A18}" type="slidenum">
              <a:rPr lang="en-US" altLang="en-US"/>
              <a:pPr/>
              <a:t>35</a:t>
            </a:fld>
            <a:endParaRPr lang="en-US" altLang="en-US"/>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49AC88B-087D-4871-9B19-D1D33B42FB26}" type="slidenum">
              <a:rPr lang="en-US" altLang="en-US"/>
              <a:pPr/>
              <a:t>37</a:t>
            </a:fld>
            <a:endParaRPr lang="en-US" altLang="en-US"/>
          </a:p>
        </p:txBody>
      </p:sp>
      <p:sp>
        <p:nvSpPr>
          <p:cNvPr id="95235" name="Rectangle 2"/>
          <p:cNvSpPr>
            <a:spLocks noGrp="1" noRot="1" noChangeAspect="1" noChangeArrowheads="1" noTextEdit="1"/>
          </p:cNvSpPr>
          <p:nvPr>
            <p:ph type="sldImg"/>
          </p:nvPr>
        </p:nvSpPr>
        <p:spPr>
          <a:ln/>
        </p:spPr>
      </p:sp>
      <p:sp>
        <p:nvSpPr>
          <p:cNvPr id="952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844FC5-27A0-4A3E-B014-18394C44969D}" type="slidenum">
              <a:rPr lang="en-US" altLang="en-US"/>
              <a:pPr/>
              <a:t>2</a:t>
            </a:fld>
            <a:endParaRPr lang="en-US" altLang="en-US"/>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8813A3-854B-4E75-A7C5-F217CD29B3D6}" type="slidenum">
              <a:rPr lang="en-US" altLang="en-US"/>
              <a:pPr/>
              <a:t>38</a:t>
            </a:fld>
            <a:endParaRPr lang="en-US" altLang="en-US"/>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26E3687-EAFA-4714-A9B3-E950BE274344}" type="slidenum">
              <a:rPr lang="en-US" altLang="en-US"/>
              <a:pPr/>
              <a:t>39</a:t>
            </a:fld>
            <a:endParaRPr lang="en-US" altLang="en-US"/>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7B5856-4CDA-4D8D-BE3F-866FA1E5103F}" type="slidenum">
              <a:rPr lang="en-US" altLang="en-US"/>
              <a:pPr/>
              <a:t>42</a:t>
            </a:fld>
            <a:endParaRPr lang="en-US" altLang="en-US"/>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9B4416B-110D-44E4-AAB1-544B36DC7C73}" type="slidenum">
              <a:rPr lang="en-US" altLang="en-US"/>
              <a:pPr/>
              <a:t>43</a:t>
            </a:fld>
            <a:endParaRPr lang="en-US" altLang="en-US"/>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2E3F296-2D76-4162-9889-9AA07AF1132C}" type="slidenum">
              <a:rPr lang="en-US" altLang="en-US"/>
              <a:pPr/>
              <a:t>45</a:t>
            </a:fld>
            <a:endParaRPr lang="en-US" altLang="en-US"/>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A740FB-E4BB-4568-BD8D-E2999C105AC7}" type="slidenum">
              <a:rPr lang="en-US" altLang="en-US"/>
              <a:pPr/>
              <a:t>46</a:t>
            </a:fld>
            <a:endParaRPr lang="en-US" altLang="en-US"/>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C1087B8-6980-4E09-A1D4-49559DBC1E09}" type="slidenum">
              <a:rPr lang="en-US" altLang="en-US"/>
              <a:pPr/>
              <a:t>47</a:t>
            </a:fld>
            <a:endParaRPr lang="en-US" altLang="en-US"/>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EC404D5-30BF-49B0-86C5-A4579DED3964}" type="slidenum">
              <a:rPr lang="en-US" altLang="en-US"/>
              <a:pPr/>
              <a:t>48</a:t>
            </a:fld>
            <a:endParaRPr lang="en-US" alt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17BD7B5-B417-4807-BB13-170A7E291B0E}" type="slidenum">
              <a:rPr lang="en-US" altLang="en-US"/>
              <a:pPr/>
              <a:t>49</a:t>
            </a:fld>
            <a:endParaRPr lang="en-US" altLang="en-US"/>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44EA62-AA58-41F6-9AE5-881E7E9F981B}" type="slidenum">
              <a:rPr lang="en-US" altLang="en-US"/>
              <a:pPr/>
              <a:t>50</a:t>
            </a:fld>
            <a:endParaRPr lang="en-US" altLang="en-US"/>
          </a:p>
        </p:txBody>
      </p:sp>
      <p:sp>
        <p:nvSpPr>
          <p:cNvPr id="105475" name="Rectangle 2"/>
          <p:cNvSpPr>
            <a:spLocks noGrp="1" noRot="1" noChangeAspect="1" noChangeArrowheads="1" noTextEdit="1"/>
          </p:cNvSpPr>
          <p:nvPr>
            <p:ph type="sldImg"/>
          </p:nvPr>
        </p:nvSpPr>
        <p:spPr>
          <a:ln/>
        </p:spPr>
      </p:sp>
      <p:sp>
        <p:nvSpPr>
          <p:cNvPr id="1054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B432A24-2A3B-42D8-AC08-C12779A72C33}" type="slidenum">
              <a:rPr lang="en-US" altLang="en-US"/>
              <a:pPr/>
              <a:t>3</a:t>
            </a:fld>
            <a:endParaRPr lang="en-US" altLang="en-US"/>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E60345A-8343-408B-AAAF-31E53818CBEF}" type="slidenum">
              <a:rPr lang="en-US" altLang="en-US"/>
              <a:pPr/>
              <a:t>51</a:t>
            </a:fld>
            <a:endParaRPr lang="en-US" altLang="en-US"/>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73061B-FEDC-4D4B-BA27-A056F8BC41D0}" type="slidenum">
              <a:rPr lang="en-US" altLang="en-US"/>
              <a:pPr/>
              <a:t>52</a:t>
            </a:fld>
            <a:endParaRPr lang="en-US" altLang="en-U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3E3450-3180-49F1-9C9E-4AB28CD606C3}" type="slidenum">
              <a:rPr lang="en-US" altLang="en-US"/>
              <a:pPr/>
              <a:t>53</a:t>
            </a:fld>
            <a:endParaRPr lang="en-US" altLang="en-U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6F94D00-B517-4A64-B6D8-E63AF7734264}" type="slidenum">
              <a:rPr lang="en-US" altLang="en-US"/>
              <a:pPr/>
              <a:t>54</a:t>
            </a:fld>
            <a:endParaRPr lang="en-US" alt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9789F56-09D5-4C2F-A933-1F627D7B16EB}" type="slidenum">
              <a:rPr lang="en-US" altLang="en-US"/>
              <a:pPr/>
              <a:t>55</a:t>
            </a:fld>
            <a:endParaRPr lang="en-US" altLang="en-US"/>
          </a:p>
        </p:txBody>
      </p:sp>
      <p:sp>
        <p:nvSpPr>
          <p:cNvPr id="114691" name="Rectangle 2"/>
          <p:cNvSpPr>
            <a:spLocks noGrp="1" noRot="1" noChangeAspect="1" noChangeArrowheads="1" noTextEdit="1"/>
          </p:cNvSpPr>
          <p:nvPr>
            <p:ph type="sldImg"/>
          </p:nvPr>
        </p:nvSpPr>
        <p:spPr>
          <a:ln/>
        </p:spPr>
      </p:sp>
      <p:sp>
        <p:nvSpPr>
          <p:cNvPr id="1146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8569561-BDDE-46AB-A2A6-5AE0195E9F3E}" type="slidenum">
              <a:rPr lang="en-US" altLang="en-US"/>
              <a:pPr/>
              <a:t>56</a:t>
            </a:fld>
            <a:endParaRPr lang="en-US" altLang="en-US"/>
          </a:p>
        </p:txBody>
      </p:sp>
      <p:sp>
        <p:nvSpPr>
          <p:cNvPr id="115715" name="Rectangle 2"/>
          <p:cNvSpPr>
            <a:spLocks noGrp="1" noRot="1" noChangeAspect="1" noChangeArrowheads="1" noTextEdit="1"/>
          </p:cNvSpPr>
          <p:nvPr>
            <p:ph type="sldImg"/>
          </p:nvPr>
        </p:nvSpPr>
        <p:spPr>
          <a:ln/>
        </p:spPr>
      </p:sp>
      <p:sp>
        <p:nvSpPr>
          <p:cNvPr id="1157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8430639-9BF8-4C76-AFD3-0B09D8B19595}" type="slidenum">
              <a:rPr lang="en-US" altLang="en-US"/>
              <a:pPr/>
              <a:t>57</a:t>
            </a:fld>
            <a:endParaRPr lang="en-US" altLang="en-US"/>
          </a:p>
        </p:txBody>
      </p:sp>
      <p:sp>
        <p:nvSpPr>
          <p:cNvPr id="116739" name="Rectangle 2"/>
          <p:cNvSpPr>
            <a:spLocks noGrp="1" noRot="1" noChangeAspect="1" noChangeArrowheads="1" noTextEdit="1"/>
          </p:cNvSpPr>
          <p:nvPr>
            <p:ph type="sldImg"/>
          </p:nvPr>
        </p:nvSpPr>
        <p:spPr>
          <a:ln/>
        </p:spPr>
      </p:sp>
      <p:sp>
        <p:nvSpPr>
          <p:cNvPr id="1167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C43891-F27C-4828-A548-2202209A7079}" type="slidenum">
              <a:rPr lang="en-US" altLang="en-US"/>
              <a:pPr/>
              <a:t>58</a:t>
            </a:fld>
            <a:endParaRPr lang="en-US" altLang="en-US"/>
          </a:p>
        </p:txBody>
      </p:sp>
      <p:sp>
        <p:nvSpPr>
          <p:cNvPr id="117763" name="Rectangle 2"/>
          <p:cNvSpPr>
            <a:spLocks noGrp="1" noRot="1" noChangeAspect="1" noChangeArrowheads="1" noTextEdit="1"/>
          </p:cNvSpPr>
          <p:nvPr>
            <p:ph type="sldImg"/>
          </p:nvPr>
        </p:nvSpPr>
        <p:spPr>
          <a:ln/>
        </p:spPr>
      </p:sp>
      <p:sp>
        <p:nvSpPr>
          <p:cNvPr id="1177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49223DF-A772-4C2D-AEFE-8C217D28A7CB}" type="slidenum">
              <a:rPr lang="en-US" altLang="en-US"/>
              <a:pPr/>
              <a:t>59</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B64809-97CF-4592-836F-CFDE2F24C8C9}" type="slidenum">
              <a:rPr lang="en-US" altLang="en-US"/>
              <a:pPr/>
              <a:t>60</a:t>
            </a:fld>
            <a:endParaRPr lang="en-US" alt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A580AA-B704-4F13-AAC1-937B7478E650}" type="slidenum">
              <a:rPr lang="en-US" altLang="en-US"/>
              <a:pPr/>
              <a:t>4</a:t>
            </a:fld>
            <a:endParaRPr lang="en-US" altLang="en-US"/>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C91938-222C-4727-BDC2-27CD6E517DBB}" type="slidenum">
              <a:rPr lang="en-US" altLang="en-US"/>
              <a:pPr/>
              <a:t>61</a:t>
            </a:fld>
            <a:endParaRPr lang="en-US"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914A670-0010-4F2E-9AA9-849525167BB2}" type="slidenum">
              <a:rPr lang="en-US" altLang="en-US"/>
              <a:pPr/>
              <a:t>62</a:t>
            </a:fld>
            <a:endParaRPr lang="en-US" altLang="en-US"/>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C1A489-3AC0-4FD6-A42B-E3F6587A2694}" type="slidenum">
              <a:rPr lang="en-US" altLang="en-US"/>
              <a:pPr/>
              <a:t>64</a:t>
            </a:fld>
            <a:endParaRPr lang="en-US" altLang="en-US"/>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7593515-135D-447A-A79A-E33865D28DE4}" type="slidenum">
              <a:rPr lang="en-US" altLang="en-US"/>
              <a:pPr/>
              <a:t>65</a:t>
            </a:fld>
            <a:endParaRPr lang="en-US" altLang="en-US"/>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213B2F-D06F-40DC-ADDE-10BE7C9939FC}" type="slidenum">
              <a:rPr lang="en-US" altLang="en-US"/>
              <a:pPr/>
              <a:t>66</a:t>
            </a:fld>
            <a:endParaRPr lang="en-US" altLang="en-US"/>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FA59277-34CF-4603-8BFE-26660D57FBF1}" type="slidenum">
              <a:rPr lang="en-US" altLang="en-US"/>
              <a:pPr/>
              <a:t>67</a:t>
            </a:fld>
            <a:endParaRPr lang="en-US" altLang="en-US"/>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F65DBA0-1786-4BAE-A5D7-B890CCA34CF8}" type="slidenum">
              <a:rPr lang="en-US" altLang="en-US"/>
              <a:pPr/>
              <a:t>68</a:t>
            </a:fld>
            <a:endParaRPr lang="en-US" altLang="en-US"/>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65EA379-1A12-46E2-9117-01F01471180E}" type="slidenum">
              <a:rPr lang="en-US" altLang="en-US"/>
              <a:pPr/>
              <a:t>69</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13BE76D-2A0E-4C87-B7FE-0183E8C52CED}" type="slidenum">
              <a:rPr lang="en-US" altLang="en-US"/>
              <a:pPr/>
              <a:t>70</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67AECAD-F67D-4DD2-92B5-4EC9BAC65A50}" type="slidenum">
              <a:rPr lang="en-US" altLang="en-US"/>
              <a:pPr/>
              <a:t>71</a:t>
            </a:fld>
            <a:endParaRPr lang="en-US" altLang="en-US"/>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AA9280-8A29-4782-BC9C-456713644D91}" type="slidenum">
              <a:rPr lang="en-US" altLang="en-US"/>
              <a:pPr/>
              <a:t>5</a:t>
            </a:fld>
            <a:endParaRPr lang="en-US" altLang="en-US"/>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AAAF901-B59B-4C81-B02B-58A621A167F9}" type="slidenum">
              <a:rPr lang="en-US" altLang="en-US"/>
              <a:pPr/>
              <a:t>72</a:t>
            </a:fld>
            <a:endParaRPr lang="en-US" altLang="en-US"/>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6ADC834-69BA-45C6-931C-53462917AD9B}" type="slidenum">
              <a:rPr lang="en-US" altLang="en-US"/>
              <a:pPr/>
              <a:t>73</a:t>
            </a:fld>
            <a:endParaRPr lang="en-US" altLang="en-US"/>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167234888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0EE4D41-1DF8-4C00-B8C5-7DA86159D0E1}" type="slidenum">
              <a:rPr lang="en-US" altLang="en-US"/>
              <a:pPr/>
              <a:t>74</a:t>
            </a:fld>
            <a:endParaRPr lang="en-US" altLang="en-US"/>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B22248A-5B39-4E59-9A14-FB772A1952EC}" type="slidenum">
              <a:rPr lang="en-US" altLang="en-US"/>
              <a:pPr/>
              <a:t>75</a:t>
            </a:fld>
            <a:endParaRPr lang="en-US" altLang="en-US"/>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F016B62-9200-46FF-8B3B-84A1D038037F}" type="slidenum">
              <a:rPr lang="en-US" altLang="en-US"/>
              <a:pPr/>
              <a:t>76</a:t>
            </a:fld>
            <a:endParaRPr lang="en-US" altLang="en-US"/>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AD9BDAF-FEE3-4ECC-9D4B-6AA4D62C7D86}" type="slidenum">
              <a:rPr lang="en-US" altLang="en-US"/>
              <a:pPr/>
              <a:t>77</a:t>
            </a:fld>
            <a:endParaRPr lang="en-US" altLang="en-US"/>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ABC86E-1B15-43DE-BE1C-FDAABB5535CA}" type="slidenum">
              <a:rPr lang="en-US" altLang="en-US"/>
              <a:pPr/>
              <a:t>78</a:t>
            </a:fld>
            <a:endParaRPr lang="en-US" altLang="en-US"/>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C769BD-2D9E-445B-8D8D-64B34184D7E6}" type="slidenum">
              <a:rPr lang="en-US" altLang="en-US"/>
              <a:pPr/>
              <a:t>79</a:t>
            </a:fld>
            <a:endParaRPr lang="en-US" altLang="en-US"/>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86866C8-6134-4CC1-B878-97666EAAFCD7}" type="slidenum">
              <a:rPr lang="en-US" altLang="en-US"/>
              <a:pPr/>
              <a:t>81</a:t>
            </a:fld>
            <a:endParaRPr lang="en-US" altLang="en-US"/>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1397102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C5EBB77-1BDB-419B-B736-D6461A7CA548}" type="slidenum">
              <a:rPr lang="en-US" altLang="en-US"/>
              <a:pPr/>
              <a:t>82</a:t>
            </a:fld>
            <a:endParaRPr lang="en-US" altLang="en-US"/>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920794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DE605BD-4BA6-44F0-817C-313795EC97ED}" type="slidenum">
              <a:rPr lang="en-US" altLang="en-US"/>
              <a:pPr/>
              <a:t>6</a:t>
            </a:fld>
            <a:endParaRPr lang="en-US" alt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5C190E6-6E31-4F20-B733-AEBA0C886E9A}" type="slidenum">
              <a:rPr lang="en-US" altLang="en-US"/>
              <a:pPr/>
              <a:t>83</a:t>
            </a:fld>
            <a:endParaRPr lang="en-US" altLang="en-US"/>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4238055724"/>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26AB1E-395A-4A06-BD0B-DBF8551E06F4}" type="slidenum">
              <a:rPr lang="en-US" altLang="en-US"/>
              <a:pPr/>
              <a:t>84</a:t>
            </a:fld>
            <a:endParaRPr lang="en-US" altLang="en-US"/>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290029978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CF3B1F7-84F8-4737-98D5-2E1044DDCB58}" type="slidenum">
              <a:rPr lang="en-US" altLang="en-US"/>
              <a:pPr/>
              <a:t>85</a:t>
            </a:fld>
            <a:endParaRPr lang="en-US" altLang="en-US"/>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9AF221C-BB06-450A-8400-B928D6622828}" type="slidenum">
              <a:rPr lang="en-US" altLang="en-US"/>
              <a:pPr/>
              <a:t>7</a:t>
            </a:fld>
            <a:endParaRPr lang="en-US" altLang="en-US"/>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F730483-6A7A-4434-80B2-3824632F2361}" type="slidenum">
              <a:rPr lang="en-US" altLang="en-US"/>
              <a:pPr/>
              <a:t>8</a:t>
            </a:fld>
            <a:endParaRPr lang="en-US" altLang="en-US"/>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CCD480D-70B4-4CDC-95D6-5FDEC9DCBED1}" type="slidenum">
              <a:rPr lang="en-US" altLang="en-US"/>
              <a:pPr/>
              <a:t>9</a:t>
            </a:fld>
            <a:endParaRPr lang="en-US" altLang="en-US"/>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68323B0A-F5F3-4A69-8FC6-AD004FBE6436}" type="slidenum">
              <a:rPr lang="en-US" altLang="en-US" smtClean="0"/>
              <a:pPr/>
              <a:t>‹#›</a:t>
            </a:fld>
            <a:endParaRPr lang="en-US" altLang="en-US"/>
          </a:p>
        </p:txBody>
      </p:sp>
    </p:spTree>
    <p:extLst>
      <p:ext uri="{BB962C8B-B14F-4D97-AF65-F5344CB8AC3E}">
        <p14:creationId xmlns:p14="http://schemas.microsoft.com/office/powerpoint/2010/main" val="234249505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4C5BF4A0-9F4B-4B5F-A3CE-225F9B26D661}" type="slidenum">
              <a:rPr lang="en-US" altLang="en-US" smtClean="0"/>
              <a:pPr/>
              <a:t>‹#›</a:t>
            </a:fld>
            <a:endParaRPr lang="en-US" altLang="en-US"/>
          </a:p>
        </p:txBody>
      </p:sp>
    </p:spTree>
    <p:extLst>
      <p:ext uri="{BB962C8B-B14F-4D97-AF65-F5344CB8AC3E}">
        <p14:creationId xmlns:p14="http://schemas.microsoft.com/office/powerpoint/2010/main" val="407318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71EDFDE-7AED-414A-8017-96FF8E0610AD}" type="slidenum">
              <a:rPr lang="en-US" altLang="en-US" smtClean="0"/>
              <a:pPr/>
              <a:t>‹#›</a:t>
            </a:fld>
            <a:endParaRPr lang="en-US" altLang="en-US"/>
          </a:p>
        </p:txBody>
      </p:sp>
    </p:spTree>
    <p:extLst>
      <p:ext uri="{BB962C8B-B14F-4D97-AF65-F5344CB8AC3E}">
        <p14:creationId xmlns:p14="http://schemas.microsoft.com/office/powerpoint/2010/main" val="43940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3200"/>
            </a:lvl1pPr>
            <a:lvl2pPr>
              <a:defRPr sz="2800"/>
            </a:lvl2pPr>
            <a:lvl3pPr>
              <a:defRPr sz="2400"/>
            </a:lvl3pPr>
            <a:lvl4pPr>
              <a:defRPr sz="2000"/>
            </a:lvl4pPr>
            <a:lvl5pPr>
              <a:defRPr sz="1600"/>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7AA7C0C-FD96-47ED-95F6-D17DC4B1D3BE}" type="slidenum">
              <a:rPr lang="en-US" altLang="en-US" smtClean="0"/>
              <a:pPr/>
              <a:t>‹#›</a:t>
            </a:fld>
            <a:endParaRPr lang="en-US" altLang="en-US"/>
          </a:p>
        </p:txBody>
      </p:sp>
    </p:spTree>
    <p:extLst>
      <p:ext uri="{BB962C8B-B14F-4D97-AF65-F5344CB8AC3E}">
        <p14:creationId xmlns:p14="http://schemas.microsoft.com/office/powerpoint/2010/main" val="251027997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92950289-004E-4557-ABEC-BF4313DBB40A}" type="slidenum">
              <a:rPr lang="en-US" altLang="en-US" smtClean="0"/>
              <a:pPr/>
              <a:t>‹#›</a:t>
            </a:fld>
            <a:endParaRPr lang="en-US" altLang="en-US"/>
          </a:p>
        </p:txBody>
      </p:sp>
    </p:spTree>
    <p:extLst>
      <p:ext uri="{BB962C8B-B14F-4D97-AF65-F5344CB8AC3E}">
        <p14:creationId xmlns:p14="http://schemas.microsoft.com/office/powerpoint/2010/main" val="20451643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3BD31F1D-487C-4C89-B040-70F985DE26E5}" type="slidenum">
              <a:rPr lang="en-US" altLang="en-US" smtClean="0"/>
              <a:pPr/>
              <a:t>‹#›</a:t>
            </a:fld>
            <a:endParaRPr lang="en-US" altLang="en-US"/>
          </a:p>
        </p:txBody>
      </p:sp>
    </p:spTree>
    <p:extLst>
      <p:ext uri="{BB962C8B-B14F-4D97-AF65-F5344CB8AC3E}">
        <p14:creationId xmlns:p14="http://schemas.microsoft.com/office/powerpoint/2010/main" val="317997935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56F76929-C01D-462D-8506-9DAC6145E22C}" type="slidenum">
              <a:rPr lang="en-US" altLang="en-US" smtClean="0"/>
              <a:pPr/>
              <a:t>‹#›</a:t>
            </a:fld>
            <a:endParaRPr lang="en-US" altLang="en-US"/>
          </a:p>
        </p:txBody>
      </p:sp>
    </p:spTree>
    <p:extLst>
      <p:ext uri="{BB962C8B-B14F-4D97-AF65-F5344CB8AC3E}">
        <p14:creationId xmlns:p14="http://schemas.microsoft.com/office/powerpoint/2010/main" val="3032388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06007A03-2A35-44A4-B397-93410CCB2C11}" type="slidenum">
              <a:rPr lang="en-US" altLang="en-US" smtClean="0"/>
              <a:pPr/>
              <a:t>‹#›</a:t>
            </a:fld>
            <a:endParaRPr lang="en-US" altLang="en-US"/>
          </a:p>
        </p:txBody>
      </p:sp>
    </p:spTree>
    <p:extLst>
      <p:ext uri="{BB962C8B-B14F-4D97-AF65-F5344CB8AC3E}">
        <p14:creationId xmlns:p14="http://schemas.microsoft.com/office/powerpoint/2010/main" val="42846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2AEA7E18-A0D7-48C6-BA4E-BFE0EE6C9A6C}" type="slidenum">
              <a:rPr lang="en-US" altLang="en-US" smtClean="0"/>
              <a:pPr/>
              <a:t>‹#›</a:t>
            </a:fld>
            <a:endParaRPr lang="en-US" altLang="en-US"/>
          </a:p>
        </p:txBody>
      </p:sp>
    </p:spTree>
    <p:extLst>
      <p:ext uri="{BB962C8B-B14F-4D97-AF65-F5344CB8AC3E}">
        <p14:creationId xmlns:p14="http://schemas.microsoft.com/office/powerpoint/2010/main" val="4040760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500B2827-DF9E-4174-8C2D-B3E8F26AF8CA}" type="slidenum">
              <a:rPr lang="en-US" altLang="en-US" smtClean="0"/>
              <a:pPr/>
              <a:t>‹#›</a:t>
            </a:fld>
            <a:endParaRPr lang="en-US" altLang="en-US"/>
          </a:p>
        </p:txBody>
      </p:sp>
    </p:spTree>
    <p:extLst>
      <p:ext uri="{BB962C8B-B14F-4D97-AF65-F5344CB8AC3E}">
        <p14:creationId xmlns:p14="http://schemas.microsoft.com/office/powerpoint/2010/main" val="1770289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956ABC26-0EFC-4C85-8E25-3AEC9CD6797B}" type="slidenum">
              <a:rPr lang="en-US" altLang="en-US" smtClean="0"/>
              <a:pPr/>
              <a:t>‹#›</a:t>
            </a:fld>
            <a:endParaRPr lang="en-US" altLang="en-US"/>
          </a:p>
        </p:txBody>
      </p:sp>
    </p:spTree>
    <p:extLst>
      <p:ext uri="{BB962C8B-B14F-4D97-AF65-F5344CB8AC3E}">
        <p14:creationId xmlns:p14="http://schemas.microsoft.com/office/powerpoint/2010/main" val="379510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033D45-980E-4D6A-B8C3-5ADFF97A9BFE}" type="slidenum">
              <a:rPr lang="en-US" altLang="en-US" smtClean="0"/>
              <a:pPr/>
              <a:t>‹#›</a:t>
            </a:fld>
            <a:endParaRPr lang="en-US" altLang="en-US"/>
          </a:p>
        </p:txBody>
      </p:sp>
    </p:spTree>
    <p:extLst>
      <p:ext uri="{BB962C8B-B14F-4D97-AF65-F5344CB8AC3E}">
        <p14:creationId xmlns:p14="http://schemas.microsoft.com/office/powerpoint/2010/main" val="4012518492"/>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dirty="0" smtClean="0"/>
              <a:t>Faith with Reason</a:t>
            </a:r>
          </a:p>
        </p:txBody>
      </p:sp>
      <p:sp>
        <p:nvSpPr>
          <p:cNvPr id="3075" name="Rectangle 3"/>
          <p:cNvSpPr>
            <a:spLocks noGrp="1" noChangeArrowheads="1"/>
          </p:cNvSpPr>
          <p:nvPr>
            <p:ph type="subTitle" idx="1"/>
          </p:nvPr>
        </p:nvSpPr>
        <p:spPr/>
        <p:txBody>
          <a:bodyPr>
            <a:normAutofit/>
          </a:bodyPr>
          <a:lstStyle/>
          <a:p>
            <a:pPr eaLnBrk="1" hangingPunct="1"/>
            <a:r>
              <a:rPr lang="en-US" altLang="en-US" sz="2800" dirty="0" smtClean="0"/>
              <a:t>Hegel and Kierkegaard on the nature of religion</a:t>
            </a:r>
            <a:endParaRPr lang="en-US" altLang="en-US" sz="2800" i="1" dirty="0" smtClean="0"/>
          </a:p>
        </p:txBody>
      </p:sp>
      <p:sp>
        <p:nvSpPr>
          <p:cNvPr id="30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3325CB7-EBF4-4A5E-B791-2978E181CCE0}" type="slidenum">
              <a:rPr lang="en-US" altLang="en-US">
                <a:solidFill>
                  <a:schemeClr val="bg1"/>
                </a:solidFill>
              </a:rPr>
              <a:pPr/>
              <a:t>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utoShape 2"/>
          <p:cNvSpPr>
            <a:spLocks noGrp="1" noChangeArrowheads="1"/>
          </p:cNvSpPr>
          <p:nvPr>
            <p:ph type="title"/>
          </p:nvPr>
        </p:nvSpPr>
        <p:spPr/>
        <p:txBody>
          <a:bodyPr/>
          <a:lstStyle/>
          <a:p>
            <a:pPr eaLnBrk="1" hangingPunct="1"/>
            <a:r>
              <a:rPr lang="en-US" altLang="en-US" smtClean="0"/>
              <a:t>Republic and Empire in </a:t>
            </a:r>
            <a:r>
              <a:rPr lang="en-US" altLang="en-US" i="1" smtClean="0"/>
              <a:t>Star Wars</a:t>
            </a:r>
          </a:p>
        </p:txBody>
      </p:sp>
      <p:sp>
        <p:nvSpPr>
          <p:cNvPr id="13315" name="Rectangle 3"/>
          <p:cNvSpPr>
            <a:spLocks noGrp="1" noChangeArrowheads="1"/>
          </p:cNvSpPr>
          <p:nvPr>
            <p:ph idx="1"/>
          </p:nvPr>
        </p:nvSpPr>
        <p:spPr/>
        <p:txBody>
          <a:bodyPr>
            <a:noAutofit/>
          </a:bodyPr>
          <a:lstStyle/>
          <a:p>
            <a:pPr eaLnBrk="1" hangingPunct="1"/>
            <a:r>
              <a:rPr lang="en-US" altLang="en-US" sz="3200" dirty="0" smtClean="0"/>
              <a:t>Early Republic falls</a:t>
            </a:r>
          </a:p>
          <a:p>
            <a:pPr eaLnBrk="1" hangingPunct="1"/>
            <a:r>
              <a:rPr lang="en-US" altLang="en-US" sz="3200" dirty="0" smtClean="0"/>
              <a:t>Empire arises by taking advantage of limitations, divisions of the Republic</a:t>
            </a:r>
          </a:p>
          <a:p>
            <a:pPr eaLnBrk="1" hangingPunct="1"/>
            <a:r>
              <a:rPr lang="en-US" altLang="en-US" sz="3200" dirty="0" smtClean="0"/>
              <a:t>New Republicans: </a:t>
            </a:r>
            <a:r>
              <a:rPr lang="en-US" altLang="en-US" sz="3200" i="1" dirty="0" smtClean="0"/>
              <a:t>Return of the Jedi</a:t>
            </a:r>
          </a:p>
          <a:p>
            <a:pPr lvl="1" eaLnBrk="1" hangingPunct="1"/>
            <a:r>
              <a:rPr lang="en-US" altLang="en-US" sz="2800" dirty="0" smtClean="0"/>
              <a:t>= Early Christians express spirit of ancient Roman Republic</a:t>
            </a:r>
          </a:p>
        </p:txBody>
      </p:sp>
      <p:sp>
        <p:nvSpPr>
          <p:cNvPr id="133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B17215B-C5B6-478B-8E9A-16FECC8CF945}" type="slidenum">
              <a:rPr lang="en-US" altLang="en-US">
                <a:solidFill>
                  <a:schemeClr val="bg1"/>
                </a:solidFill>
              </a:rPr>
              <a:pPr/>
              <a:t>10</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normAutofit/>
          </a:bodyPr>
          <a:lstStyle/>
          <a:p>
            <a:pPr eaLnBrk="1" hangingPunct="1"/>
            <a:r>
              <a:rPr lang="en-US" altLang="en-US" dirty="0" smtClean="0"/>
              <a:t>Two interpretations in early Christianity</a:t>
            </a:r>
          </a:p>
        </p:txBody>
      </p:sp>
      <p:sp>
        <p:nvSpPr>
          <p:cNvPr id="14339" name="Rectangle 3"/>
          <p:cNvSpPr>
            <a:spLocks noGrp="1" noChangeArrowheads="1"/>
          </p:cNvSpPr>
          <p:nvPr>
            <p:ph idx="1"/>
          </p:nvPr>
        </p:nvSpPr>
        <p:spPr/>
        <p:txBody>
          <a:bodyPr>
            <a:noAutofit/>
          </a:bodyPr>
          <a:lstStyle/>
          <a:p>
            <a:pPr eaLnBrk="1" hangingPunct="1">
              <a:lnSpc>
                <a:spcPct val="90000"/>
              </a:lnSpc>
            </a:pPr>
            <a:r>
              <a:rPr lang="en-US" altLang="en-US" sz="3200" dirty="0" smtClean="0"/>
              <a:t>1) “orthodox” Christianity of the Atonement</a:t>
            </a:r>
          </a:p>
          <a:p>
            <a:pPr lvl="1" eaLnBrk="1" hangingPunct="1">
              <a:lnSpc>
                <a:spcPct val="90000"/>
              </a:lnSpc>
            </a:pPr>
            <a:r>
              <a:rPr lang="en-US" altLang="en-US" sz="2800" dirty="0" smtClean="0"/>
              <a:t>Required interpretation in 325 CE at Council of </a:t>
            </a:r>
            <a:r>
              <a:rPr lang="en-US" altLang="en-US" sz="2800" dirty="0" err="1" smtClean="0"/>
              <a:t>Nicea</a:t>
            </a:r>
            <a:r>
              <a:rPr lang="en-US" altLang="en-US" sz="2800" dirty="0" smtClean="0"/>
              <a:t> -- called by the Emperor </a:t>
            </a:r>
          </a:p>
          <a:p>
            <a:pPr eaLnBrk="1" hangingPunct="1">
              <a:lnSpc>
                <a:spcPct val="90000"/>
              </a:lnSpc>
            </a:pPr>
            <a:r>
              <a:rPr lang="en-US" altLang="en-US" sz="3200" dirty="0" smtClean="0"/>
              <a:t>2) Gnostic Christians: Jesus as teacher of liberation, enlightenment, through one’s own inner knowing</a:t>
            </a:r>
          </a:p>
          <a:p>
            <a:pPr lvl="1" eaLnBrk="1" hangingPunct="1">
              <a:lnSpc>
                <a:spcPct val="90000"/>
              </a:lnSpc>
            </a:pPr>
            <a:r>
              <a:rPr lang="en-US" altLang="en-US" sz="2800" i="1" dirty="0" smtClean="0"/>
              <a:t>Star Wars</a:t>
            </a:r>
            <a:r>
              <a:rPr lang="en-US" altLang="en-US" sz="2800" dirty="0" smtClean="0"/>
              <a:t> on Republican opposition to Empire</a:t>
            </a:r>
          </a:p>
          <a:p>
            <a:pPr lvl="1" eaLnBrk="1" hangingPunct="1">
              <a:lnSpc>
                <a:spcPct val="90000"/>
              </a:lnSpc>
            </a:pPr>
            <a:r>
              <a:rPr lang="en-US" altLang="en-US" sz="2800" dirty="0" smtClean="0"/>
              <a:t>Jesus as Platonic teacher of liberation (</a:t>
            </a:r>
            <a:r>
              <a:rPr lang="en-US" altLang="en-US" sz="2800" i="1" dirty="0" smtClean="0"/>
              <a:t>The Da Vinci Code)</a:t>
            </a:r>
          </a:p>
          <a:p>
            <a:pPr eaLnBrk="1" hangingPunct="1">
              <a:lnSpc>
                <a:spcPct val="90000"/>
              </a:lnSpc>
            </a:pPr>
            <a:endParaRPr lang="en-US" altLang="en-US" sz="3200" dirty="0" smtClean="0"/>
          </a:p>
        </p:txBody>
      </p:sp>
      <p:sp>
        <p:nvSpPr>
          <p:cNvPr id="143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D2D0AA-E97E-41CD-AF52-CBA29A3FC981}" type="slidenum">
              <a:rPr lang="en-US" altLang="en-US">
                <a:solidFill>
                  <a:schemeClr val="bg1"/>
                </a:solidFill>
              </a:rPr>
              <a:pPr/>
              <a:t>11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lstStyle/>
          <a:p>
            <a:pPr eaLnBrk="1" hangingPunct="1"/>
            <a:r>
              <a:rPr lang="en-US" altLang="en-US" dirty="0" smtClean="0"/>
              <a:t>Comment on Biblical religion (Woody Allen)</a:t>
            </a:r>
          </a:p>
        </p:txBody>
      </p:sp>
      <p:sp>
        <p:nvSpPr>
          <p:cNvPr id="17411" name="Rectangle 3"/>
          <p:cNvSpPr>
            <a:spLocks noGrp="1" noChangeArrowheads="1"/>
          </p:cNvSpPr>
          <p:nvPr>
            <p:ph idx="1"/>
          </p:nvPr>
        </p:nvSpPr>
        <p:spPr/>
        <p:txBody>
          <a:bodyPr>
            <a:normAutofit/>
          </a:bodyPr>
          <a:lstStyle/>
          <a:p>
            <a:pPr eaLnBrk="1" hangingPunct="1">
              <a:lnSpc>
                <a:spcPct val="90000"/>
              </a:lnSpc>
            </a:pPr>
            <a:r>
              <a:rPr lang="en-US" altLang="en-US" sz="3200" dirty="0" smtClean="0"/>
              <a:t>“The unique thing that happened to the early Israelites was that they conceived a God that cares. He cares but he also demands at the same time that you behave morally. But here comes the paradox. What’s one of the first things that that God asks? That God asks Abraham to sacrifice his only son, his beloved son to Him. </a:t>
            </a:r>
          </a:p>
        </p:txBody>
      </p:sp>
      <p:sp>
        <p:nvSpPr>
          <p:cNvPr id="174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0F0B554-E5FE-4798-BEF3-572798F5C53E}" type="slidenum">
              <a:rPr lang="en-US" altLang="en-US">
                <a:solidFill>
                  <a:schemeClr val="bg1"/>
                </a:solidFill>
              </a:rPr>
              <a:pPr/>
              <a:t>12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altLang="en-US" smtClean="0"/>
          </a:p>
        </p:txBody>
      </p:sp>
      <p:sp>
        <p:nvSpPr>
          <p:cNvPr id="18435" name="Rectangle 3"/>
          <p:cNvSpPr>
            <a:spLocks noGrp="1" noChangeArrowheads="1"/>
          </p:cNvSpPr>
          <p:nvPr>
            <p:ph idx="1"/>
          </p:nvPr>
        </p:nvSpPr>
        <p:spPr/>
        <p:txBody>
          <a:bodyPr/>
          <a:lstStyle/>
          <a:p>
            <a:pPr eaLnBrk="1" hangingPunct="1"/>
            <a:r>
              <a:rPr lang="en-US" altLang="en-US" sz="3200" dirty="0" smtClean="0"/>
              <a:t>“In other words, in spite of millennia of efforts we have not succeeded to create a really and entirely loving image of a God. This was beyond our capacity to imagine.”</a:t>
            </a:r>
          </a:p>
          <a:p>
            <a:pPr lvl="1"/>
            <a:r>
              <a:rPr lang="en-US" altLang="en-US" sz="2900" dirty="0" smtClean="0"/>
              <a:t>Louis Levy in --Woody Allen, “Crimes and Misdemeanors”</a:t>
            </a:r>
          </a:p>
          <a:p>
            <a:pPr eaLnBrk="1" hangingPunct="1"/>
            <a:r>
              <a:rPr lang="en-US" altLang="en-US" sz="3200" dirty="0" smtClean="0"/>
              <a:t>Is the orthodox Christian version of this – God sacrifices His own Son -- an improvement on our image of God?</a:t>
            </a:r>
          </a:p>
        </p:txBody>
      </p:sp>
      <p:sp>
        <p:nvSpPr>
          <p:cNvPr id="184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47FC9CA-DB85-4D6B-B0DE-6CEF153C9618}" type="slidenum">
              <a:rPr lang="en-US" altLang="en-US">
                <a:solidFill>
                  <a:schemeClr val="bg1"/>
                </a:solidFill>
              </a:rPr>
              <a:pPr/>
              <a:t>13</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0EB0BAE-AC46-4C8D-91CF-D58D10557954}" type="slidenum">
              <a:rPr lang="en-US" altLang="en-US">
                <a:solidFill>
                  <a:schemeClr val="bg1"/>
                </a:solidFill>
              </a:rPr>
              <a:pPr/>
              <a:t>14</a:t>
            </a:fld>
            <a:endParaRPr lang="en-US" altLang="en-US">
              <a:solidFill>
                <a:schemeClr val="bg1"/>
              </a:solidFill>
            </a:endParaRPr>
          </a:p>
        </p:txBody>
      </p:sp>
      <p:pic>
        <p:nvPicPr>
          <p:cNvPr id="16386" name="Picture 2"/>
          <p:cNvPicPr>
            <a:picLocks noGrp="1"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858838" y="1143000"/>
            <a:ext cx="8285162" cy="4197350"/>
          </a:xfr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AutoShape 2"/>
          <p:cNvSpPr>
            <a:spLocks noGrp="1" noChangeArrowheads="1"/>
          </p:cNvSpPr>
          <p:nvPr>
            <p:ph type="title"/>
          </p:nvPr>
        </p:nvSpPr>
        <p:spPr/>
        <p:txBody>
          <a:bodyPr>
            <a:normAutofit/>
          </a:bodyPr>
          <a:lstStyle/>
          <a:p>
            <a:pPr eaLnBrk="1" hangingPunct="1"/>
            <a:r>
              <a:rPr lang="en-US" altLang="en-US" dirty="0" smtClean="0"/>
              <a:t>A truly loving God? </a:t>
            </a:r>
          </a:p>
        </p:txBody>
      </p:sp>
      <p:sp>
        <p:nvSpPr>
          <p:cNvPr id="15363" name="Rectangle 3"/>
          <p:cNvSpPr>
            <a:spLocks noGrp="1" noChangeArrowheads="1"/>
          </p:cNvSpPr>
          <p:nvPr>
            <p:ph idx="1"/>
          </p:nvPr>
        </p:nvSpPr>
        <p:spPr/>
        <p:txBody>
          <a:bodyPr>
            <a:normAutofit/>
          </a:bodyPr>
          <a:lstStyle/>
          <a:p>
            <a:pPr eaLnBrk="1" hangingPunct="1">
              <a:lnSpc>
                <a:spcPct val="90000"/>
              </a:lnSpc>
            </a:pPr>
            <a:r>
              <a:rPr lang="en-US" altLang="en-US" sz="3200" dirty="0" smtClean="0"/>
              <a:t>God commands Abraham to sacrifice his son Isaac</a:t>
            </a:r>
          </a:p>
          <a:p>
            <a:pPr lvl="1" eaLnBrk="1" hangingPunct="1">
              <a:lnSpc>
                <a:spcPct val="90000"/>
              </a:lnSpc>
            </a:pPr>
            <a:r>
              <a:rPr lang="en-US" altLang="en-US" sz="2800" dirty="0" smtClean="0"/>
              <a:t>Like the sacrificial lambs of the Day of Atonement (Yom Kippur)</a:t>
            </a:r>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622022-450F-4A27-A96D-6591F5ABEAFF}" type="slidenum">
              <a:rPr lang="en-US" altLang="en-US">
                <a:solidFill>
                  <a:schemeClr val="bg1"/>
                </a:solidFill>
              </a:rPr>
              <a:pPr/>
              <a:t>15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Kierkegaard’s defense of orthodox Christianity</a:t>
            </a:r>
            <a:endParaRPr lang="en-CA" altLang="en-US" smtClean="0"/>
          </a:p>
        </p:txBody>
      </p:sp>
      <p:sp>
        <p:nvSpPr>
          <p:cNvPr id="19459" name="Content Placeholder 2"/>
          <p:cNvSpPr>
            <a:spLocks noGrp="1"/>
          </p:cNvSpPr>
          <p:nvPr>
            <p:ph idx="1"/>
          </p:nvPr>
        </p:nvSpPr>
        <p:spPr/>
        <p:txBody>
          <a:bodyPr/>
          <a:lstStyle/>
          <a:p>
            <a:pPr eaLnBrk="1" hangingPunct="1">
              <a:lnSpc>
                <a:spcPct val="90000"/>
              </a:lnSpc>
            </a:pPr>
            <a:r>
              <a:rPr lang="en-US" altLang="en-US" sz="3200" dirty="0" smtClean="0"/>
              <a:t>Kierkegaard: religion is beyond morality</a:t>
            </a:r>
          </a:p>
          <a:p>
            <a:pPr lvl="1" eaLnBrk="1" hangingPunct="1">
              <a:lnSpc>
                <a:spcPct val="90000"/>
              </a:lnSpc>
            </a:pPr>
            <a:r>
              <a:rPr lang="en-US" altLang="en-US" sz="2800" dirty="0" smtClean="0"/>
              <a:t>Morality: the universal, the rational (Kant)</a:t>
            </a:r>
          </a:p>
          <a:p>
            <a:pPr lvl="1" eaLnBrk="1" hangingPunct="1">
              <a:lnSpc>
                <a:spcPct val="90000"/>
              </a:lnSpc>
            </a:pPr>
            <a:r>
              <a:rPr lang="en-US" altLang="en-US" sz="2800" dirty="0" smtClean="0"/>
              <a:t>Religion: the individual, beyond rationality, a scandal to rational philosophy (of Hegel)</a:t>
            </a:r>
          </a:p>
          <a:p>
            <a:endParaRPr lang="en-CA" altLang="en-US" dirty="0" smtClean="0"/>
          </a:p>
        </p:txBody>
      </p:sp>
      <p:sp>
        <p:nvSpPr>
          <p:cNvPr id="194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5E43872-8F97-4E3A-B5EF-730BF3D5810E}" type="slidenum">
              <a:rPr lang="en-US" altLang="en-US">
                <a:solidFill>
                  <a:schemeClr val="bg1"/>
                </a:solidFill>
              </a:rPr>
              <a:pPr/>
              <a:t>16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lstStyle/>
          <a:p>
            <a:pPr eaLnBrk="1" hangingPunct="1"/>
            <a:r>
              <a:rPr lang="en-US" altLang="en-US" smtClean="0"/>
              <a:t>Kierkegaard: What is Christianity?</a:t>
            </a:r>
          </a:p>
        </p:txBody>
      </p:sp>
      <p:sp>
        <p:nvSpPr>
          <p:cNvPr id="20483" name="Rectangle 3"/>
          <p:cNvSpPr>
            <a:spLocks noGrp="1" noChangeArrowheads="1"/>
          </p:cNvSpPr>
          <p:nvPr>
            <p:ph idx="1"/>
          </p:nvPr>
        </p:nvSpPr>
        <p:spPr/>
        <p:txBody>
          <a:bodyPr>
            <a:noAutofit/>
          </a:bodyPr>
          <a:lstStyle/>
          <a:p>
            <a:pPr eaLnBrk="1" hangingPunct="1">
              <a:lnSpc>
                <a:spcPct val="90000"/>
              </a:lnSpc>
            </a:pPr>
            <a:r>
              <a:rPr lang="en-US" altLang="en-US" sz="3200" dirty="0" smtClean="0"/>
              <a:t>1) God is Infinite</a:t>
            </a:r>
          </a:p>
          <a:p>
            <a:pPr eaLnBrk="1" hangingPunct="1">
              <a:lnSpc>
                <a:spcPct val="90000"/>
              </a:lnSpc>
            </a:pPr>
            <a:r>
              <a:rPr lang="en-US" altLang="en-US" sz="3200" dirty="0" smtClean="0"/>
              <a:t>2) Man is finite</a:t>
            </a:r>
          </a:p>
          <a:p>
            <a:pPr eaLnBrk="1" hangingPunct="1">
              <a:lnSpc>
                <a:spcPct val="90000"/>
              </a:lnSpc>
            </a:pPr>
            <a:r>
              <a:rPr lang="en-US" altLang="en-US" sz="3200" dirty="0" smtClean="0"/>
              <a:t>3) Jesus Christ is God and Man: Infinite and Finite</a:t>
            </a:r>
          </a:p>
          <a:p>
            <a:pPr eaLnBrk="1" hangingPunct="1">
              <a:lnSpc>
                <a:spcPct val="90000"/>
              </a:lnSpc>
            </a:pPr>
            <a:r>
              <a:rPr lang="en-US" altLang="en-US" sz="3200" dirty="0" smtClean="0"/>
              <a:t>4) For reason this is a contradiction</a:t>
            </a:r>
          </a:p>
          <a:p>
            <a:pPr lvl="1" eaLnBrk="1" hangingPunct="1">
              <a:lnSpc>
                <a:spcPct val="90000"/>
              </a:lnSpc>
            </a:pPr>
            <a:r>
              <a:rPr lang="en-US" altLang="en-US" sz="2800" dirty="0" smtClean="0"/>
              <a:t>Christianity is not just beyond reason (v. Kant)</a:t>
            </a:r>
          </a:p>
          <a:p>
            <a:pPr lvl="1" eaLnBrk="1" hangingPunct="1">
              <a:lnSpc>
                <a:spcPct val="90000"/>
              </a:lnSpc>
            </a:pPr>
            <a:r>
              <a:rPr lang="en-US" altLang="en-US" sz="2800" dirty="0" smtClean="0"/>
              <a:t>but in contradiction to reason (v. Hegel)</a:t>
            </a:r>
          </a:p>
          <a:p>
            <a:pPr eaLnBrk="1" hangingPunct="1">
              <a:lnSpc>
                <a:spcPct val="90000"/>
              </a:lnSpc>
            </a:pPr>
            <a:r>
              <a:rPr lang="en-US" altLang="en-US" sz="3200" dirty="0" smtClean="0"/>
              <a:t>5) Requires a leap of faith beyond reason</a:t>
            </a:r>
          </a:p>
        </p:txBody>
      </p:sp>
      <p:sp>
        <p:nvSpPr>
          <p:cNvPr id="204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FEAD6E-994E-47B0-A32F-406E34E4006A}" type="slidenum">
              <a:rPr lang="en-US" altLang="en-US">
                <a:solidFill>
                  <a:schemeClr val="bg1"/>
                </a:solidFill>
              </a:rPr>
              <a:pPr/>
              <a:t>17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Kierkegaard’s contrast with Hegel</a:t>
            </a:r>
            <a:endParaRPr lang="en-US" dirty="0"/>
          </a:p>
        </p:txBody>
      </p:sp>
      <p:sp>
        <p:nvSpPr>
          <p:cNvPr id="10" name="Content Placeholder 9"/>
          <p:cNvSpPr>
            <a:spLocks noGrp="1"/>
          </p:cNvSpPr>
          <p:nvPr>
            <p:ph idx="1"/>
          </p:nvPr>
        </p:nvSpPr>
        <p:spPr/>
        <p:txBody>
          <a:bodyPr/>
          <a:lstStyle/>
          <a:p>
            <a:r>
              <a:rPr lang="en-US" dirty="0"/>
              <a:t>Hegel’s alternative conception of Christianity </a:t>
            </a:r>
          </a:p>
          <a:p>
            <a:pPr lvl="1"/>
            <a:r>
              <a:rPr lang="en-US" dirty="0" smtClean="0"/>
              <a:t>based </a:t>
            </a:r>
            <a:r>
              <a:rPr lang="en-US" dirty="0"/>
              <a:t>on his distinctive theory of the relation between faith and reason. </a:t>
            </a:r>
            <a:endParaRPr lang="en-US" dirty="0" smtClean="0"/>
          </a:p>
          <a:p>
            <a:r>
              <a:rPr lang="en-US" dirty="0" smtClean="0"/>
              <a:t>Contrast </a:t>
            </a:r>
            <a:r>
              <a:rPr lang="en-US" dirty="0"/>
              <a:t>Hegel’s conception of the relation of reason and faith </a:t>
            </a:r>
            <a:endParaRPr lang="en-US" dirty="0" smtClean="0"/>
          </a:p>
          <a:p>
            <a:pPr lvl="1"/>
            <a:r>
              <a:rPr lang="en-US" dirty="0" smtClean="0"/>
              <a:t>with </a:t>
            </a:r>
            <a:r>
              <a:rPr lang="en-US" dirty="0"/>
              <a:t>that of the Hegel’s later critic, </a:t>
            </a:r>
            <a:r>
              <a:rPr lang="en-US" dirty="0" err="1"/>
              <a:t>Søren</a:t>
            </a:r>
            <a:r>
              <a:rPr lang="en-US" dirty="0"/>
              <a:t> Kierkegaard (1813-55),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18</a:t>
            </a:fld>
            <a:endParaRPr lang="en-US" altLang="en-US"/>
          </a:p>
        </p:txBody>
      </p:sp>
    </p:spTree>
    <p:extLst>
      <p:ext uri="{BB962C8B-B14F-4D97-AF65-F5344CB8AC3E}">
        <p14:creationId xmlns:p14="http://schemas.microsoft.com/office/powerpoint/2010/main" val="262542406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 sacrifices his Son</a:t>
            </a:r>
            <a:endParaRPr lang="en-US" dirty="0"/>
          </a:p>
        </p:txBody>
      </p:sp>
      <p:sp>
        <p:nvSpPr>
          <p:cNvPr id="3" name="Content Placeholder 2"/>
          <p:cNvSpPr>
            <a:spLocks noGrp="1"/>
          </p:cNvSpPr>
          <p:nvPr>
            <p:ph idx="1"/>
          </p:nvPr>
        </p:nvSpPr>
        <p:spPr/>
        <p:txBody>
          <a:bodyPr>
            <a:normAutofit/>
          </a:bodyPr>
          <a:lstStyle/>
          <a:p>
            <a:r>
              <a:rPr lang="en-US" dirty="0"/>
              <a:t>Isn’t it an even greater scandal to all reason and morality, </a:t>
            </a:r>
            <a:endParaRPr lang="en-US" dirty="0" smtClean="0"/>
          </a:p>
          <a:p>
            <a:pPr lvl="1"/>
            <a:r>
              <a:rPr lang="en-US" dirty="0" smtClean="0"/>
              <a:t>for </a:t>
            </a:r>
            <a:r>
              <a:rPr lang="en-US" dirty="0"/>
              <a:t>God to sacrifice His own Son</a:t>
            </a:r>
            <a:r>
              <a:rPr lang="en-US" dirty="0" smtClean="0"/>
              <a:t>—</a:t>
            </a:r>
          </a:p>
          <a:p>
            <a:pPr lvl="1"/>
            <a:r>
              <a:rPr lang="en-US" dirty="0" smtClean="0"/>
              <a:t>and </a:t>
            </a:r>
            <a:r>
              <a:rPr lang="en-US" dirty="0"/>
              <a:t>this time with no scapegoat available as a substitute, </a:t>
            </a:r>
            <a:endParaRPr lang="en-US" dirty="0" smtClean="0"/>
          </a:p>
          <a:p>
            <a:pPr lvl="1"/>
            <a:r>
              <a:rPr lang="en-US" dirty="0" smtClean="0"/>
              <a:t>no </a:t>
            </a:r>
            <a:r>
              <a:rPr lang="en-US" dirty="0"/>
              <a:t>obvious reward forthcoming as the result of passing such a test of faith, as was the case in the Old Testament story.  </a:t>
            </a:r>
            <a:endParaRPr lang="en-US" dirty="0" smtClean="0"/>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19</a:t>
            </a:fld>
            <a:endParaRPr lang="en-US" altLang="en-US"/>
          </a:p>
        </p:txBody>
      </p:sp>
    </p:spTree>
    <p:extLst>
      <p:ext uri="{BB962C8B-B14F-4D97-AF65-F5344CB8AC3E}">
        <p14:creationId xmlns:p14="http://schemas.microsoft.com/office/powerpoint/2010/main" val="11524426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normAutofit/>
          </a:bodyPr>
          <a:lstStyle/>
          <a:p>
            <a:pPr eaLnBrk="1" hangingPunct="1"/>
            <a:r>
              <a:rPr lang="en-US" altLang="en-US" dirty="0" smtClean="0"/>
              <a:t>Heidegger on Plato and Christianity</a:t>
            </a:r>
          </a:p>
        </p:txBody>
      </p:sp>
      <p:sp>
        <p:nvSpPr>
          <p:cNvPr id="4099" name="Rectangle 3"/>
          <p:cNvSpPr>
            <a:spLocks noGrp="1" noChangeArrowheads="1"/>
          </p:cNvSpPr>
          <p:nvPr>
            <p:ph idx="1"/>
          </p:nvPr>
        </p:nvSpPr>
        <p:spPr/>
        <p:txBody>
          <a:bodyPr>
            <a:normAutofit/>
          </a:bodyPr>
          <a:lstStyle/>
          <a:p>
            <a:pPr eaLnBrk="1" hangingPunct="1"/>
            <a:r>
              <a:rPr lang="en-US" altLang="en-US" sz="3200" dirty="0" smtClean="0"/>
              <a:t>1) Heidegger: “Nietzsche was right in saying that Christianity is Platonism for the people.” </a:t>
            </a:r>
          </a:p>
          <a:p>
            <a:pPr eaLnBrk="1" hangingPunct="1"/>
            <a:r>
              <a:rPr lang="en-US" altLang="en-US" sz="3200" dirty="0" smtClean="0"/>
              <a:t>2) Nietzsche: Christianity is the expression of the slave morality</a:t>
            </a:r>
          </a:p>
          <a:p>
            <a:pPr eaLnBrk="1" hangingPunct="1"/>
            <a:r>
              <a:rPr lang="en-US" altLang="en-US" sz="3200" dirty="0" smtClean="0"/>
              <a:t>=&gt; two interpretations of Plato</a:t>
            </a:r>
          </a:p>
          <a:p>
            <a:pPr eaLnBrk="1" hangingPunct="1"/>
            <a:r>
              <a:rPr lang="en-US" altLang="en-US" sz="3200" dirty="0" smtClean="0"/>
              <a:t>=&gt; two interpretations of Christianity</a:t>
            </a:r>
          </a:p>
          <a:p>
            <a:pPr eaLnBrk="1" hangingPunct="1"/>
            <a:r>
              <a:rPr lang="en-US" altLang="en-US" sz="3200" dirty="0" smtClean="0"/>
              <a:t>=&gt; Hegel on slavery and morality</a:t>
            </a:r>
          </a:p>
        </p:txBody>
      </p:sp>
      <p:sp>
        <p:nvSpPr>
          <p:cNvPr id="41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C6D684-153D-49D9-AF2E-9490552B99B6}" type="slidenum">
              <a:rPr lang="en-US" altLang="en-US">
                <a:solidFill>
                  <a:schemeClr val="bg1"/>
                </a:solidFill>
              </a:rPr>
              <a:pPr/>
              <a:t>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killed Christ?</a:t>
            </a:r>
            <a:endParaRPr lang="en-US" dirty="0"/>
          </a:p>
        </p:txBody>
      </p:sp>
      <p:sp>
        <p:nvSpPr>
          <p:cNvPr id="3" name="Content Placeholder 2"/>
          <p:cNvSpPr>
            <a:spLocks noGrp="1"/>
          </p:cNvSpPr>
          <p:nvPr>
            <p:ph idx="1"/>
          </p:nvPr>
        </p:nvSpPr>
        <p:spPr/>
        <p:txBody>
          <a:bodyPr>
            <a:normAutofit fontScale="92500" lnSpcReduction="10000"/>
          </a:bodyPr>
          <a:lstStyle/>
          <a:p>
            <a:r>
              <a:rPr lang="en-US" dirty="0"/>
              <a:t>And so the question, Who killed Christ? </a:t>
            </a:r>
            <a:endParaRPr lang="en-US" dirty="0" smtClean="0"/>
          </a:p>
          <a:p>
            <a:pPr lvl="1"/>
            <a:r>
              <a:rPr lang="en-US" dirty="0" smtClean="0"/>
              <a:t>has </a:t>
            </a:r>
            <a:r>
              <a:rPr lang="en-US" dirty="0"/>
              <a:t>only one answer</a:t>
            </a:r>
            <a:r>
              <a:rPr lang="en-US" dirty="0" smtClean="0"/>
              <a:t>:</a:t>
            </a:r>
          </a:p>
          <a:p>
            <a:r>
              <a:rPr lang="en-US" dirty="0" smtClean="0"/>
              <a:t>God </a:t>
            </a:r>
            <a:r>
              <a:rPr lang="en-US" dirty="0"/>
              <a:t>Himself, the Father </a:t>
            </a:r>
            <a:endParaRPr lang="en-US" dirty="0" smtClean="0"/>
          </a:p>
          <a:p>
            <a:pPr lvl="1"/>
            <a:r>
              <a:rPr lang="en-US" dirty="0" smtClean="0"/>
              <a:t>who </a:t>
            </a:r>
            <a:r>
              <a:rPr lang="en-US" dirty="0"/>
              <a:t>sent his only Son to the slaughterhouse. </a:t>
            </a:r>
            <a:endParaRPr lang="en-US" dirty="0" smtClean="0"/>
          </a:p>
          <a:p>
            <a:r>
              <a:rPr lang="en-US" dirty="0" smtClean="0"/>
              <a:t>The </a:t>
            </a:r>
            <a:r>
              <a:rPr lang="en-US" dirty="0"/>
              <a:t>fact that God knows that his divine Son is immortal </a:t>
            </a:r>
            <a:endParaRPr lang="en-US" dirty="0" smtClean="0"/>
          </a:p>
          <a:p>
            <a:pPr lvl="1"/>
            <a:r>
              <a:rPr lang="en-US" dirty="0" smtClean="0"/>
              <a:t>does </a:t>
            </a:r>
            <a:r>
              <a:rPr lang="en-US" dirty="0"/>
              <a:t>not to lessen the sacrifice, the pain, the negativity, the real death, </a:t>
            </a:r>
            <a:endParaRPr lang="en-US" dirty="0" smtClean="0"/>
          </a:p>
          <a:p>
            <a:r>
              <a:rPr lang="en-US" dirty="0" smtClean="0"/>
              <a:t>for </a:t>
            </a:r>
            <a:r>
              <a:rPr lang="en-US" dirty="0"/>
              <a:t>the Son is also, incomprehensibly, a fully human being.</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20</a:t>
            </a:fld>
            <a:endParaRPr lang="en-US" altLang="en-US"/>
          </a:p>
        </p:txBody>
      </p:sp>
    </p:spTree>
    <p:extLst>
      <p:ext uri="{BB962C8B-B14F-4D97-AF65-F5344CB8AC3E}">
        <p14:creationId xmlns:p14="http://schemas.microsoft.com/office/powerpoint/2010/main" val="11223546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Religion as feeling, not reason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For most ordinary Christians </a:t>
            </a:r>
            <a:endParaRPr lang="en-US" dirty="0" smtClean="0"/>
          </a:p>
          <a:p>
            <a:pPr lvl="1"/>
            <a:r>
              <a:rPr lang="en-US" dirty="0" smtClean="0"/>
              <a:t>focusing </a:t>
            </a:r>
            <a:r>
              <a:rPr lang="en-US" dirty="0"/>
              <a:t>on these images of the suffering, death, and resurrection of the Son of God, </a:t>
            </a:r>
            <a:endParaRPr lang="en-US" dirty="0" smtClean="0"/>
          </a:p>
          <a:p>
            <a:r>
              <a:rPr lang="en-US" dirty="0" smtClean="0"/>
              <a:t>this </a:t>
            </a:r>
            <a:r>
              <a:rPr lang="en-US" dirty="0"/>
              <a:t>core teaching of Christianity is an unfathomable mystery. </a:t>
            </a:r>
            <a:endParaRPr lang="en-US" dirty="0" smtClean="0"/>
          </a:p>
          <a:p>
            <a:r>
              <a:rPr lang="en-US" dirty="0" smtClean="0"/>
              <a:t>How </a:t>
            </a:r>
            <a:r>
              <a:rPr lang="en-US" dirty="0"/>
              <a:t>the infinite God can be at the same time a finite human being </a:t>
            </a:r>
            <a:endParaRPr lang="en-US" dirty="0" smtClean="0"/>
          </a:p>
          <a:p>
            <a:pPr lvl="1"/>
            <a:r>
              <a:rPr lang="en-US" dirty="0" smtClean="0"/>
              <a:t>baffles </a:t>
            </a:r>
            <a:r>
              <a:rPr lang="en-US" dirty="0"/>
              <a:t>ordinary rationality. </a:t>
            </a:r>
            <a:endParaRPr lang="en-US" dirty="0" smtClean="0"/>
          </a:p>
          <a:p>
            <a:r>
              <a:rPr lang="en-US" dirty="0" smtClean="0"/>
              <a:t>Instead </a:t>
            </a:r>
            <a:r>
              <a:rPr lang="en-US" dirty="0"/>
              <a:t>of trying to comprehend the mystery, </a:t>
            </a:r>
            <a:endParaRPr lang="en-US" dirty="0" smtClean="0"/>
          </a:p>
          <a:p>
            <a:pPr lvl="1"/>
            <a:r>
              <a:rPr lang="en-US" dirty="0" smtClean="0"/>
              <a:t>the </a:t>
            </a:r>
            <a:r>
              <a:rPr lang="en-US" dirty="0"/>
              <a:t>pious Christian normally attempts to </a:t>
            </a:r>
            <a:r>
              <a:rPr lang="en-US" i="1" dirty="0"/>
              <a:t>feel</a:t>
            </a:r>
            <a:r>
              <a:rPr lang="en-US" dirty="0"/>
              <a:t> its meaning, </a:t>
            </a:r>
            <a:endParaRPr lang="en-US" dirty="0" smtClean="0"/>
          </a:p>
          <a:p>
            <a:pPr lvl="1"/>
            <a:r>
              <a:rPr lang="en-US" dirty="0" smtClean="0"/>
              <a:t>to </a:t>
            </a:r>
            <a:r>
              <a:rPr lang="en-US" dirty="0"/>
              <a:t>experience it awe-inspiring power.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21</a:t>
            </a:fld>
            <a:endParaRPr lang="en-US" altLang="en-US"/>
          </a:p>
        </p:txBody>
      </p:sp>
    </p:spTree>
    <p:extLst>
      <p:ext uri="{BB962C8B-B14F-4D97-AF65-F5344CB8AC3E}">
        <p14:creationId xmlns:p14="http://schemas.microsoft.com/office/powerpoint/2010/main" val="42405425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Kierkegaard versus rational religion</a:t>
            </a:r>
            <a:endParaRPr lang="en-US" dirty="0"/>
          </a:p>
        </p:txBody>
      </p:sp>
      <p:sp>
        <p:nvSpPr>
          <p:cNvPr id="3" name="Content Placeholder 2"/>
          <p:cNvSpPr>
            <a:spLocks noGrp="1"/>
          </p:cNvSpPr>
          <p:nvPr>
            <p:ph idx="1"/>
          </p:nvPr>
        </p:nvSpPr>
        <p:spPr/>
        <p:txBody>
          <a:bodyPr>
            <a:normAutofit fontScale="92500" lnSpcReduction="20000"/>
          </a:bodyPr>
          <a:lstStyle/>
          <a:p>
            <a:r>
              <a:rPr lang="en-US" dirty="0"/>
              <a:t>Kierkegaard seems at first to support this </a:t>
            </a:r>
            <a:endParaRPr lang="en-US" dirty="0" smtClean="0"/>
          </a:p>
          <a:p>
            <a:pPr lvl="1"/>
            <a:r>
              <a:rPr lang="en-US" dirty="0" smtClean="0"/>
              <a:t>essentially </a:t>
            </a:r>
            <a:r>
              <a:rPr lang="en-US" dirty="0"/>
              <a:t>non-rational, emotional nature of ordinary religious piety. </a:t>
            </a:r>
            <a:endParaRPr lang="en-US" dirty="0" smtClean="0"/>
          </a:p>
          <a:p>
            <a:r>
              <a:rPr lang="en-US" dirty="0" smtClean="0"/>
              <a:t>However</a:t>
            </a:r>
            <a:r>
              <a:rPr lang="en-US" dirty="0"/>
              <a:t>, he does so in the context of attacking a theology </a:t>
            </a:r>
            <a:endParaRPr lang="en-US" dirty="0" smtClean="0"/>
          </a:p>
          <a:p>
            <a:pPr lvl="1"/>
            <a:r>
              <a:rPr lang="en-US" dirty="0" smtClean="0"/>
              <a:t>that </a:t>
            </a:r>
            <a:r>
              <a:rPr lang="en-US" dirty="0"/>
              <a:t>represents Christianity as a doctrine that is addressed primarily to the rational intellect. </a:t>
            </a:r>
            <a:endParaRPr lang="en-US" dirty="0" smtClean="0"/>
          </a:p>
          <a:p>
            <a:r>
              <a:rPr lang="en-US" dirty="0" smtClean="0"/>
              <a:t>Against </a:t>
            </a:r>
            <a:r>
              <a:rPr lang="en-US" dirty="0"/>
              <a:t>such a theology, Kierkegaard therefore maintains that </a:t>
            </a:r>
            <a:endParaRPr lang="en-US" dirty="0" smtClean="0"/>
          </a:p>
          <a:p>
            <a:pPr lvl="1"/>
            <a:r>
              <a:rPr lang="en-US" dirty="0" smtClean="0"/>
              <a:t>belief </a:t>
            </a:r>
            <a:r>
              <a:rPr lang="en-US" dirty="0"/>
              <a:t>in the unity of divine and human in Jesus </a:t>
            </a:r>
            <a:endParaRPr lang="en-US" dirty="0" smtClean="0"/>
          </a:p>
          <a:p>
            <a:pPr lvl="1"/>
            <a:r>
              <a:rPr lang="en-US" dirty="0" smtClean="0"/>
              <a:t>requires </a:t>
            </a:r>
            <a:r>
              <a:rPr lang="en-US" dirty="0"/>
              <a:t>a surpassing of all logic and all reason, </a:t>
            </a:r>
            <a:endParaRPr lang="en-US" dirty="0" smtClean="0"/>
          </a:p>
          <a:p>
            <a:pPr lvl="1"/>
            <a:r>
              <a:rPr lang="en-US" dirty="0" smtClean="0"/>
              <a:t>a </a:t>
            </a:r>
            <a:r>
              <a:rPr lang="en-US" dirty="0"/>
              <a:t>leap of faith.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22</a:t>
            </a:fld>
            <a:endParaRPr lang="en-US" altLang="en-US"/>
          </a:p>
        </p:txBody>
      </p:sp>
    </p:spTree>
    <p:extLst>
      <p:ext uri="{BB962C8B-B14F-4D97-AF65-F5344CB8AC3E}">
        <p14:creationId xmlns:p14="http://schemas.microsoft.com/office/powerpoint/2010/main" val="18747945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Either/or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Christianity is the </a:t>
            </a:r>
            <a:r>
              <a:rPr lang="en-US" dirty="0"/>
              <a:t>radical replacement of reason by faith, </a:t>
            </a:r>
            <a:endParaRPr lang="en-US" dirty="0" smtClean="0"/>
          </a:p>
          <a:p>
            <a:pPr lvl="1"/>
            <a:r>
              <a:rPr lang="en-US" dirty="0" smtClean="0"/>
              <a:t> </a:t>
            </a:r>
            <a:r>
              <a:rPr lang="en-US" dirty="0"/>
              <a:t>the very heart of religion. </a:t>
            </a:r>
            <a:endParaRPr lang="en-US" dirty="0" smtClean="0"/>
          </a:p>
          <a:p>
            <a:r>
              <a:rPr lang="en-US" dirty="0" smtClean="0"/>
              <a:t>Reason </a:t>
            </a:r>
            <a:r>
              <a:rPr lang="en-US" dirty="0"/>
              <a:t>separates and compartmentalizes </a:t>
            </a:r>
            <a:endParaRPr lang="en-US" dirty="0" smtClean="0"/>
          </a:p>
          <a:p>
            <a:pPr lvl="1"/>
            <a:r>
              <a:rPr lang="en-US" dirty="0" smtClean="0"/>
              <a:t>according </a:t>
            </a:r>
            <a:r>
              <a:rPr lang="en-US" dirty="0"/>
              <a:t>to a logic of “either-or.” </a:t>
            </a:r>
            <a:endParaRPr lang="en-US" dirty="0" smtClean="0"/>
          </a:p>
          <a:p>
            <a:r>
              <a:rPr lang="en-US" dirty="0" smtClean="0"/>
              <a:t>There </a:t>
            </a:r>
            <a:r>
              <a:rPr lang="en-US" dirty="0"/>
              <a:t>is either God or man</a:t>
            </a:r>
            <a:r>
              <a:rPr lang="en-US" dirty="0" smtClean="0"/>
              <a:t>—</a:t>
            </a:r>
          </a:p>
          <a:p>
            <a:pPr lvl="1"/>
            <a:r>
              <a:rPr lang="en-US" dirty="0" smtClean="0"/>
              <a:t>there </a:t>
            </a:r>
            <a:r>
              <a:rPr lang="en-US" dirty="0"/>
              <a:t>cannot be both. </a:t>
            </a:r>
            <a:endParaRPr lang="en-US" dirty="0" smtClean="0"/>
          </a:p>
          <a:p>
            <a:r>
              <a:rPr lang="en-US" dirty="0" smtClean="0"/>
              <a:t>Here </a:t>
            </a:r>
            <a:r>
              <a:rPr lang="en-US" dirty="0"/>
              <a:t>is God—the infinite, the all-powerful, the absolute</a:t>
            </a:r>
            <a:r>
              <a:rPr lang="en-US" dirty="0" smtClean="0"/>
              <a:t>—</a:t>
            </a:r>
          </a:p>
          <a:p>
            <a:r>
              <a:rPr lang="en-US" dirty="0" smtClean="0"/>
              <a:t>and </a:t>
            </a:r>
            <a:r>
              <a:rPr lang="en-US" dirty="0"/>
              <a:t>here is the human—the finite, the impotent, the </a:t>
            </a:r>
            <a:r>
              <a:rPr lang="en-US" dirty="0" smtClean="0"/>
              <a:t>negative</a:t>
            </a:r>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23</a:t>
            </a:fld>
            <a:endParaRPr lang="en-US" altLang="en-US"/>
          </a:p>
        </p:txBody>
      </p:sp>
    </p:spTree>
    <p:extLst>
      <p:ext uri="{BB962C8B-B14F-4D97-AF65-F5344CB8AC3E}">
        <p14:creationId xmlns:p14="http://schemas.microsoft.com/office/powerpoint/2010/main" val="1551308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and not-A</a:t>
            </a:r>
            <a:endParaRPr lang="en-US" dirty="0"/>
          </a:p>
        </p:txBody>
      </p:sp>
      <p:sp>
        <p:nvSpPr>
          <p:cNvPr id="3" name="Content Placeholder 2"/>
          <p:cNvSpPr>
            <a:spLocks noGrp="1"/>
          </p:cNvSpPr>
          <p:nvPr>
            <p:ph idx="1"/>
          </p:nvPr>
        </p:nvSpPr>
        <p:spPr/>
        <p:txBody>
          <a:bodyPr>
            <a:normAutofit/>
          </a:bodyPr>
          <a:lstStyle/>
          <a:p>
            <a:r>
              <a:rPr lang="en-US" dirty="0" smtClean="0"/>
              <a:t>Logic </a:t>
            </a:r>
            <a:r>
              <a:rPr lang="en-US" dirty="0"/>
              <a:t>formulates the matter clearly: </a:t>
            </a:r>
            <a:endParaRPr lang="en-US" dirty="0" smtClean="0"/>
          </a:p>
          <a:p>
            <a:pPr lvl="1"/>
            <a:r>
              <a:rPr lang="en-US" dirty="0" smtClean="0"/>
              <a:t>there </a:t>
            </a:r>
            <a:r>
              <a:rPr lang="en-US" dirty="0"/>
              <a:t>is A and not-A, </a:t>
            </a:r>
            <a:endParaRPr lang="en-US" dirty="0" smtClean="0"/>
          </a:p>
          <a:p>
            <a:pPr lvl="1"/>
            <a:r>
              <a:rPr lang="en-US" dirty="0" smtClean="0"/>
              <a:t>the </a:t>
            </a:r>
            <a:r>
              <a:rPr lang="en-US" dirty="0"/>
              <a:t>divine and the non-divine, </a:t>
            </a:r>
            <a:endParaRPr lang="en-US" dirty="0" smtClean="0"/>
          </a:p>
          <a:p>
            <a:r>
              <a:rPr lang="en-US" dirty="0" smtClean="0"/>
              <a:t>i.e</a:t>
            </a:r>
            <a:r>
              <a:rPr lang="en-US" dirty="0"/>
              <a:t>., the wretched human, </a:t>
            </a:r>
            <a:endParaRPr lang="en-US" dirty="0" smtClean="0"/>
          </a:p>
          <a:p>
            <a:pPr lvl="1"/>
            <a:r>
              <a:rPr lang="en-US" dirty="0" smtClean="0"/>
              <a:t>the </a:t>
            </a:r>
            <a:r>
              <a:rPr lang="en-US" dirty="0"/>
              <a:t>almost nothing by comparison with the everything of God. </a:t>
            </a:r>
            <a:endParaRPr lang="en-US" dirty="0" smtClean="0"/>
          </a:p>
          <a:p>
            <a:r>
              <a:rPr lang="en-US" dirty="0" smtClean="0"/>
              <a:t>But </a:t>
            </a:r>
            <a:r>
              <a:rPr lang="en-US" dirty="0"/>
              <a:t>Christianity teaches that, </a:t>
            </a:r>
            <a:endParaRPr lang="en-US" dirty="0" smtClean="0"/>
          </a:p>
          <a:p>
            <a:pPr lvl="1"/>
            <a:r>
              <a:rPr lang="en-US" dirty="0" smtClean="0"/>
              <a:t>in </a:t>
            </a:r>
            <a:r>
              <a:rPr lang="en-US" dirty="0"/>
              <a:t>Christ, A is indeed identical with non-A. </a:t>
            </a:r>
            <a:endParaRPr lang="en-US" dirty="0" smtClean="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24</a:t>
            </a:fld>
            <a:endParaRPr lang="en-US" altLang="en-US"/>
          </a:p>
        </p:txBody>
      </p:sp>
    </p:spTree>
    <p:extLst>
      <p:ext uri="{BB962C8B-B14F-4D97-AF65-F5344CB8AC3E}">
        <p14:creationId xmlns:p14="http://schemas.microsoft.com/office/powerpoint/2010/main" val="2781658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Leap of faith</a:t>
            </a:r>
            <a:endParaRPr lang="en-US" dirty="0"/>
          </a:p>
        </p:txBody>
      </p:sp>
      <p:sp>
        <p:nvSpPr>
          <p:cNvPr id="3" name="Content Placeholder 2"/>
          <p:cNvSpPr>
            <a:spLocks noGrp="1"/>
          </p:cNvSpPr>
          <p:nvPr>
            <p:ph idx="1"/>
          </p:nvPr>
        </p:nvSpPr>
        <p:spPr/>
        <p:txBody>
          <a:bodyPr/>
          <a:lstStyle/>
          <a:p>
            <a:r>
              <a:rPr lang="en-US" dirty="0"/>
              <a:t>In this core Christian doctrine, therefore, </a:t>
            </a:r>
          </a:p>
          <a:p>
            <a:pPr lvl="1"/>
            <a:r>
              <a:rPr lang="en-US" dirty="0"/>
              <a:t>the fundamental law of reason, the law of non-contradiction, </a:t>
            </a:r>
          </a:p>
          <a:p>
            <a:pPr lvl="1"/>
            <a:r>
              <a:rPr lang="en-US" dirty="0"/>
              <a:t>is flagrantly violated. </a:t>
            </a:r>
          </a:p>
          <a:p>
            <a:r>
              <a:rPr lang="en-US" dirty="0"/>
              <a:t>To be a Christian, then, </a:t>
            </a:r>
            <a:endParaRPr lang="en-US" dirty="0" smtClean="0"/>
          </a:p>
          <a:p>
            <a:pPr lvl="1"/>
            <a:r>
              <a:rPr lang="en-US" dirty="0" smtClean="0"/>
              <a:t>logic </a:t>
            </a:r>
            <a:r>
              <a:rPr lang="en-US" dirty="0"/>
              <a:t>must be utterly transcended </a:t>
            </a:r>
            <a:endParaRPr lang="en-US" dirty="0" smtClean="0"/>
          </a:p>
          <a:p>
            <a:pPr lvl="1"/>
            <a:r>
              <a:rPr lang="en-US" dirty="0" smtClean="0"/>
              <a:t>by </a:t>
            </a:r>
            <a:r>
              <a:rPr lang="en-US" dirty="0"/>
              <a:t>a leap of faith</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25</a:t>
            </a:fld>
            <a:endParaRPr lang="en-US" altLang="en-US"/>
          </a:p>
        </p:txBody>
      </p:sp>
    </p:spTree>
    <p:extLst>
      <p:ext uri="{BB962C8B-B14F-4D97-AF65-F5344CB8AC3E}">
        <p14:creationId xmlns:p14="http://schemas.microsoft.com/office/powerpoint/2010/main" val="346315124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gadfly of Christendom</a:t>
            </a:r>
            <a:endParaRPr lang="en-US" dirty="0"/>
          </a:p>
        </p:txBody>
      </p:sp>
      <p:sp>
        <p:nvSpPr>
          <p:cNvPr id="3" name="Content Placeholder 2"/>
          <p:cNvSpPr>
            <a:spLocks noGrp="1"/>
          </p:cNvSpPr>
          <p:nvPr>
            <p:ph idx="1"/>
          </p:nvPr>
        </p:nvSpPr>
        <p:spPr/>
        <p:txBody>
          <a:bodyPr>
            <a:normAutofit fontScale="92500"/>
          </a:bodyPr>
          <a:lstStyle/>
          <a:p>
            <a:r>
              <a:rPr lang="en-US" dirty="0"/>
              <a:t>Kierkegaard sees himself as </a:t>
            </a:r>
            <a:endParaRPr lang="en-US" dirty="0" smtClean="0"/>
          </a:p>
          <a:p>
            <a:pPr lvl="1"/>
            <a:r>
              <a:rPr lang="en-US" dirty="0" smtClean="0"/>
              <a:t>the </a:t>
            </a:r>
            <a:r>
              <a:rPr lang="en-US" dirty="0"/>
              <a:t>gadfly of the contemporary “Christendom” of his time, </a:t>
            </a:r>
            <a:endParaRPr lang="en-US" dirty="0" smtClean="0"/>
          </a:p>
          <a:p>
            <a:pPr lvl="1"/>
            <a:r>
              <a:rPr lang="en-US" dirty="0" smtClean="0"/>
              <a:t>in </a:t>
            </a:r>
            <a:r>
              <a:rPr lang="en-US" dirty="0"/>
              <a:t>both its practical aspects and in its theological doctrine. </a:t>
            </a:r>
            <a:endParaRPr lang="en-US" dirty="0" smtClean="0"/>
          </a:p>
          <a:p>
            <a:r>
              <a:rPr lang="en-US" dirty="0" smtClean="0"/>
              <a:t>In </a:t>
            </a:r>
            <a:r>
              <a:rPr lang="en-US" dirty="0"/>
              <a:t>practice, there is nothing in the comfortable lifestyles of the churchmen of his time </a:t>
            </a:r>
            <a:endParaRPr lang="en-US" dirty="0" smtClean="0"/>
          </a:p>
          <a:p>
            <a:pPr lvl="1"/>
            <a:r>
              <a:rPr lang="en-US" dirty="0" smtClean="0"/>
              <a:t>to </a:t>
            </a:r>
            <a:r>
              <a:rPr lang="en-US" dirty="0"/>
              <a:t>suggest the sacrificial path of worldly renunciation found in the example of Jesus himself. </a:t>
            </a:r>
            <a:endParaRPr lang="en-US" dirty="0" smtClean="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26</a:t>
            </a:fld>
            <a:endParaRPr lang="en-US" altLang="en-US"/>
          </a:p>
        </p:txBody>
      </p:sp>
    </p:spTree>
    <p:extLst>
      <p:ext uri="{BB962C8B-B14F-4D97-AF65-F5344CB8AC3E}">
        <p14:creationId xmlns:p14="http://schemas.microsoft.com/office/powerpoint/2010/main" val="379907672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Against Hegelian religion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 theology in vogue, heavily influenced by Hegel, was similarly complacent, </a:t>
            </a:r>
          </a:p>
          <a:p>
            <a:pPr lvl="1"/>
            <a:r>
              <a:rPr lang="en-US" dirty="0"/>
              <a:t>giving the impression that there is nothing in Christianity that a rational individual could not accept. </a:t>
            </a:r>
          </a:p>
          <a:p>
            <a:r>
              <a:rPr lang="en-US" dirty="0"/>
              <a:t>Kierkegaard pitted himself especially against this “Hegelian” understanding. </a:t>
            </a:r>
            <a:endParaRPr lang="en-US" dirty="0" smtClean="0"/>
          </a:p>
          <a:p>
            <a:pPr lvl="1"/>
            <a:r>
              <a:rPr lang="en-US" dirty="0" smtClean="0"/>
              <a:t>Do </a:t>
            </a:r>
            <a:r>
              <a:rPr lang="en-US" dirty="0"/>
              <a:t>Christians who hear the words of their faith recognize </a:t>
            </a:r>
            <a:endParaRPr lang="en-US" dirty="0" smtClean="0"/>
          </a:p>
          <a:p>
            <a:pPr lvl="1"/>
            <a:r>
              <a:rPr lang="en-US" dirty="0" smtClean="0"/>
              <a:t>how </a:t>
            </a:r>
            <a:r>
              <a:rPr lang="en-US" dirty="0"/>
              <a:t>thoroughly they contradict the rationality that guides them in everyday life?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27</a:t>
            </a:fld>
            <a:endParaRPr lang="en-US" altLang="en-US"/>
          </a:p>
        </p:txBody>
      </p:sp>
    </p:spTree>
    <p:extLst>
      <p:ext uri="{BB962C8B-B14F-4D97-AF65-F5344CB8AC3E}">
        <p14:creationId xmlns:p14="http://schemas.microsoft.com/office/powerpoint/2010/main" val="14528659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Going beyond reason</a:t>
            </a:r>
            <a:endParaRPr lang="en-US" dirty="0"/>
          </a:p>
        </p:txBody>
      </p:sp>
      <p:sp>
        <p:nvSpPr>
          <p:cNvPr id="3" name="Content Placeholder 2"/>
          <p:cNvSpPr>
            <a:spLocks noGrp="1"/>
          </p:cNvSpPr>
          <p:nvPr>
            <p:ph idx="1"/>
          </p:nvPr>
        </p:nvSpPr>
        <p:spPr/>
        <p:txBody>
          <a:bodyPr>
            <a:normAutofit fontScale="92500" lnSpcReduction="10000"/>
          </a:bodyPr>
          <a:lstStyle/>
          <a:p>
            <a:r>
              <a:rPr lang="en-US" dirty="0"/>
              <a:t>Such rationality may guide us in the sphere of moral obligations, </a:t>
            </a:r>
            <a:endParaRPr lang="en-US" dirty="0" smtClean="0"/>
          </a:p>
          <a:p>
            <a:pPr lvl="1"/>
            <a:r>
              <a:rPr lang="en-US" dirty="0" smtClean="0"/>
              <a:t>as </a:t>
            </a:r>
            <a:r>
              <a:rPr lang="en-US" dirty="0"/>
              <a:t>Kant argues. </a:t>
            </a:r>
            <a:endParaRPr lang="en-US" dirty="0" smtClean="0"/>
          </a:p>
          <a:p>
            <a:r>
              <a:rPr lang="en-US" dirty="0" smtClean="0"/>
              <a:t>But </a:t>
            </a:r>
            <a:r>
              <a:rPr lang="en-US" dirty="0"/>
              <a:t>religious faith requires that we leap beyond logic and the universal laws of reason, </a:t>
            </a:r>
            <a:endParaRPr lang="en-US" dirty="0" smtClean="0"/>
          </a:p>
          <a:p>
            <a:pPr lvl="1"/>
            <a:r>
              <a:rPr lang="en-US" dirty="0" smtClean="0"/>
              <a:t>including </a:t>
            </a:r>
            <a:r>
              <a:rPr lang="en-US" dirty="0"/>
              <a:t>the laws of morality. </a:t>
            </a:r>
            <a:endParaRPr lang="en-US" dirty="0" smtClean="0"/>
          </a:p>
          <a:p>
            <a:r>
              <a:rPr lang="en-US" dirty="0" smtClean="0"/>
              <a:t>Religious </a:t>
            </a:r>
            <a:r>
              <a:rPr lang="en-US" dirty="0"/>
              <a:t>faith instead is about the unutterably singular</a:t>
            </a:r>
            <a:r>
              <a:rPr lang="en-US" dirty="0" smtClean="0"/>
              <a:t>—</a:t>
            </a:r>
          </a:p>
          <a:p>
            <a:pPr lvl="1"/>
            <a:r>
              <a:rPr lang="en-US" dirty="0" smtClean="0"/>
              <a:t>the </a:t>
            </a:r>
            <a:r>
              <a:rPr lang="en-US" dirty="0"/>
              <a:t>meeting with God where no general rule can guide us.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28</a:t>
            </a:fld>
            <a:endParaRPr lang="en-US" altLang="en-US"/>
          </a:p>
        </p:txBody>
      </p:sp>
    </p:spTree>
    <p:extLst>
      <p:ext uri="{BB962C8B-B14F-4D97-AF65-F5344CB8AC3E}">
        <p14:creationId xmlns:p14="http://schemas.microsoft.com/office/powerpoint/2010/main" val="23670874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intellectual scandal</a:t>
            </a:r>
            <a:endParaRPr lang="en-US" dirty="0"/>
          </a:p>
        </p:txBody>
      </p:sp>
      <p:sp>
        <p:nvSpPr>
          <p:cNvPr id="3" name="Content Placeholder 2"/>
          <p:cNvSpPr>
            <a:spLocks noGrp="1"/>
          </p:cNvSpPr>
          <p:nvPr>
            <p:ph idx="1"/>
          </p:nvPr>
        </p:nvSpPr>
        <p:spPr/>
        <p:txBody>
          <a:bodyPr>
            <a:normAutofit fontScale="92500" lnSpcReduction="20000"/>
          </a:bodyPr>
          <a:lstStyle/>
          <a:p>
            <a:r>
              <a:rPr lang="en-US" dirty="0"/>
              <a:t>When God tells Abraham to sacrifice his son Isaac, </a:t>
            </a:r>
            <a:endParaRPr lang="en-US" dirty="0" smtClean="0"/>
          </a:p>
          <a:p>
            <a:pPr lvl="1"/>
            <a:r>
              <a:rPr lang="en-US" dirty="0" smtClean="0"/>
              <a:t>Abraham </a:t>
            </a:r>
            <a:r>
              <a:rPr lang="en-US" dirty="0"/>
              <a:t>does not flinch from undertaking </a:t>
            </a:r>
            <a:endParaRPr lang="en-US" dirty="0" smtClean="0"/>
          </a:p>
          <a:p>
            <a:pPr lvl="1"/>
            <a:r>
              <a:rPr lang="en-US" dirty="0" smtClean="0"/>
              <a:t>what </a:t>
            </a:r>
            <a:r>
              <a:rPr lang="en-US" dirty="0"/>
              <a:t>in the eyes of morality is the most despicable act of murder, </a:t>
            </a:r>
            <a:endParaRPr lang="en-US" dirty="0" smtClean="0"/>
          </a:p>
          <a:p>
            <a:pPr lvl="1"/>
            <a:r>
              <a:rPr lang="en-US" dirty="0" smtClean="0"/>
              <a:t>that </a:t>
            </a:r>
            <a:r>
              <a:rPr lang="en-US" dirty="0"/>
              <a:t>of one’s own beloved son. </a:t>
            </a:r>
            <a:endParaRPr lang="en-US" dirty="0" smtClean="0"/>
          </a:p>
          <a:p>
            <a:r>
              <a:rPr lang="en-US" dirty="0" smtClean="0"/>
              <a:t>When </a:t>
            </a:r>
            <a:r>
              <a:rPr lang="en-US" dirty="0"/>
              <a:t>this story is intoned from the pulpit on a Sunday, </a:t>
            </a:r>
            <a:endParaRPr lang="en-US" dirty="0" smtClean="0"/>
          </a:p>
          <a:p>
            <a:pPr lvl="1"/>
            <a:r>
              <a:rPr lang="en-US" dirty="0" smtClean="0"/>
              <a:t>how </a:t>
            </a:r>
            <a:r>
              <a:rPr lang="en-US" dirty="0"/>
              <a:t>many who hear the words really listen to what is being said, </a:t>
            </a:r>
            <a:endParaRPr lang="en-US" dirty="0" smtClean="0"/>
          </a:p>
          <a:p>
            <a:pPr lvl="1"/>
            <a:r>
              <a:rPr lang="en-US" dirty="0" smtClean="0"/>
              <a:t>and </a:t>
            </a:r>
            <a:r>
              <a:rPr lang="en-US" dirty="0"/>
              <a:t>so become fully aware of the intellectual scandal that is posed by their faith? </a:t>
            </a:r>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29</a:t>
            </a:fld>
            <a:endParaRPr lang="en-US" altLang="en-US"/>
          </a:p>
        </p:txBody>
      </p:sp>
    </p:spTree>
    <p:extLst>
      <p:ext uri="{BB962C8B-B14F-4D97-AF65-F5344CB8AC3E}">
        <p14:creationId xmlns:p14="http://schemas.microsoft.com/office/powerpoint/2010/main" val="9935367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utoShape 2"/>
          <p:cNvSpPr>
            <a:spLocks noGrp="1" noChangeArrowheads="1"/>
          </p:cNvSpPr>
          <p:nvPr>
            <p:ph type="title"/>
          </p:nvPr>
        </p:nvSpPr>
        <p:spPr/>
        <p:txBody>
          <a:bodyPr>
            <a:normAutofit/>
          </a:bodyPr>
          <a:lstStyle/>
          <a:p>
            <a:pPr eaLnBrk="1" hangingPunct="1"/>
            <a:r>
              <a:rPr lang="en-US" altLang="en-US" dirty="0" smtClean="0"/>
              <a:t>Heidegger/Nietzsche interpretation of Plato</a:t>
            </a:r>
          </a:p>
        </p:txBody>
      </p:sp>
      <p:sp>
        <p:nvSpPr>
          <p:cNvPr id="5123" name="Rectangle 3"/>
          <p:cNvSpPr>
            <a:spLocks noGrp="1" noChangeArrowheads="1"/>
          </p:cNvSpPr>
          <p:nvPr>
            <p:ph idx="1"/>
          </p:nvPr>
        </p:nvSpPr>
        <p:spPr/>
        <p:txBody>
          <a:bodyPr>
            <a:normAutofit fontScale="92500" lnSpcReduction="20000"/>
          </a:bodyPr>
          <a:lstStyle/>
          <a:p>
            <a:pPr eaLnBrk="1" hangingPunct="1">
              <a:lnSpc>
                <a:spcPct val="90000"/>
              </a:lnSpc>
            </a:pPr>
            <a:r>
              <a:rPr lang="en-US" altLang="en-US" sz="3200" dirty="0" smtClean="0"/>
              <a:t>Plato separates reality into two levels: </a:t>
            </a:r>
          </a:p>
          <a:p>
            <a:pPr lvl="1" eaLnBrk="1" hangingPunct="1">
              <a:lnSpc>
                <a:spcPct val="90000"/>
              </a:lnSpc>
            </a:pPr>
            <a:r>
              <a:rPr lang="en-US" altLang="en-US" sz="2800" dirty="0" smtClean="0"/>
              <a:t>lower, earthly level: the object of sensation and illusion </a:t>
            </a:r>
          </a:p>
          <a:p>
            <a:pPr lvl="1" eaLnBrk="1" hangingPunct="1">
              <a:lnSpc>
                <a:spcPct val="90000"/>
              </a:lnSpc>
            </a:pPr>
            <a:r>
              <a:rPr lang="en-US" altLang="en-US" sz="2800" dirty="0" smtClean="0"/>
              <a:t>higher level: the object of intellect, reason: the ideal world of Reality</a:t>
            </a:r>
          </a:p>
          <a:p>
            <a:pPr eaLnBrk="1" hangingPunct="1">
              <a:lnSpc>
                <a:spcPct val="90000"/>
              </a:lnSpc>
            </a:pPr>
            <a:r>
              <a:rPr lang="en-US" altLang="en-US" sz="3200" dirty="0" smtClean="0"/>
              <a:t>=&gt; disenchantment of physical, earthly life</a:t>
            </a:r>
          </a:p>
          <a:p>
            <a:pPr eaLnBrk="1" hangingPunct="1">
              <a:lnSpc>
                <a:spcPct val="90000"/>
              </a:lnSpc>
            </a:pPr>
            <a:r>
              <a:rPr lang="en-US" altLang="en-US" sz="3200" dirty="0" smtClean="0"/>
              <a:t>Christianity repeats this scheme in the form of popular religion</a:t>
            </a:r>
          </a:p>
          <a:p>
            <a:pPr eaLnBrk="1" hangingPunct="1">
              <a:lnSpc>
                <a:spcPct val="90000"/>
              </a:lnSpc>
            </a:pPr>
            <a:r>
              <a:rPr lang="en-US" altLang="en-US" sz="3200" dirty="0" smtClean="0"/>
              <a:t>=&gt; material world as object of pragmatic knowledge and control: technological mentality of West</a:t>
            </a:r>
          </a:p>
        </p:txBody>
      </p:sp>
      <p:sp>
        <p:nvSpPr>
          <p:cNvPr id="51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F62FCB-12AD-444B-9574-174929D6583D}" type="slidenum">
              <a:rPr lang="en-US" altLang="en-US">
                <a:solidFill>
                  <a:schemeClr val="bg1"/>
                </a:solidFill>
              </a:rPr>
              <a:pPr/>
              <a:t>3</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Kantian morality applied to Abraham</a:t>
            </a:r>
            <a:endParaRPr lang="en-US" dirty="0"/>
          </a:p>
        </p:txBody>
      </p:sp>
      <p:sp>
        <p:nvSpPr>
          <p:cNvPr id="3" name="Content Placeholder 2"/>
          <p:cNvSpPr>
            <a:spLocks noGrp="1"/>
          </p:cNvSpPr>
          <p:nvPr>
            <p:ph idx="1"/>
          </p:nvPr>
        </p:nvSpPr>
        <p:spPr/>
        <p:txBody>
          <a:bodyPr/>
          <a:lstStyle/>
          <a:p>
            <a:r>
              <a:rPr lang="en-US" dirty="0" smtClean="0"/>
              <a:t>Consider Abraham’s action from the point of view of Kantian morality</a:t>
            </a:r>
          </a:p>
          <a:p>
            <a:r>
              <a:rPr lang="en-US" dirty="0" smtClean="0"/>
              <a:t>What is the maxim?</a:t>
            </a:r>
          </a:p>
          <a:p>
            <a:pPr lvl="1"/>
            <a:r>
              <a:rPr lang="en-US" dirty="0" smtClean="0"/>
              <a:t>“Be willing to sacrifice your children when God commands you</a:t>
            </a:r>
            <a:r>
              <a:rPr lang="en-US" dirty="0" smtClean="0"/>
              <a:t>”</a:t>
            </a:r>
          </a:p>
          <a:p>
            <a:pPr lvl="1"/>
            <a:r>
              <a:rPr lang="en-US" dirty="0" smtClean="0">
                <a:sym typeface="Wingdings" panose="05000000000000000000" pitchFamily="2" charset="2"/>
              </a:rPr>
              <a:t></a:t>
            </a:r>
            <a:r>
              <a:rPr lang="en-US" dirty="0" smtClean="0"/>
              <a:t>It’s ok to kill innocent purpose when it’s for religious reasons.</a:t>
            </a:r>
            <a:endParaRPr lang="en-US" dirty="0" smtClean="0"/>
          </a:p>
          <a:p>
            <a:r>
              <a:rPr lang="en-US" dirty="0" smtClean="0"/>
              <a:t>Can it be universalized?</a:t>
            </a:r>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30</a:t>
            </a:fld>
            <a:endParaRPr lang="en-US" altLang="en-US"/>
          </a:p>
        </p:txBody>
      </p:sp>
    </p:spTree>
    <p:extLst>
      <p:ext uri="{BB962C8B-B14F-4D97-AF65-F5344CB8AC3E}">
        <p14:creationId xmlns:p14="http://schemas.microsoft.com/office/powerpoint/2010/main" val="31105303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p:nvPr>
        </p:nvSpPr>
        <p:spPr/>
        <p:txBody>
          <a:bodyPr>
            <a:normAutofit/>
          </a:bodyPr>
          <a:lstStyle/>
          <a:p>
            <a:pPr eaLnBrk="1" hangingPunct="1"/>
            <a:r>
              <a:rPr lang="en-US" altLang="en-US" dirty="0" smtClean="0"/>
              <a:t>Hegel’s dialectic of finite and infinite</a:t>
            </a:r>
          </a:p>
        </p:txBody>
      </p:sp>
      <p:sp>
        <p:nvSpPr>
          <p:cNvPr id="21507" name="Rectangle 3"/>
          <p:cNvSpPr>
            <a:spLocks noGrp="1" noChangeArrowheads="1"/>
          </p:cNvSpPr>
          <p:nvPr>
            <p:ph idx="1"/>
          </p:nvPr>
        </p:nvSpPr>
        <p:spPr/>
        <p:txBody>
          <a:bodyPr>
            <a:noAutofit/>
          </a:bodyPr>
          <a:lstStyle/>
          <a:p>
            <a:pPr eaLnBrk="1" hangingPunct="1"/>
            <a:r>
              <a:rPr lang="en-US" altLang="en-US" sz="3200" dirty="0" smtClean="0"/>
              <a:t>1) Critique of concept of external creator God</a:t>
            </a:r>
          </a:p>
          <a:p>
            <a:pPr lvl="1" eaLnBrk="1" hangingPunct="1"/>
            <a:r>
              <a:rPr lang="en-US" altLang="en-US" sz="2800" dirty="0" smtClean="0"/>
              <a:t>If God is infinite (all reality), there can be nothing outside of God</a:t>
            </a:r>
          </a:p>
          <a:p>
            <a:pPr lvl="1" eaLnBrk="1" hangingPunct="1"/>
            <a:r>
              <a:rPr lang="en-US" altLang="en-US" sz="2800" dirty="0" smtClean="0"/>
              <a:t>Orthodox theory of Creation: God is really a finite being because </a:t>
            </a:r>
            <a:r>
              <a:rPr lang="en-US" altLang="en-US" sz="2800" i="1" dirty="0" smtClean="0"/>
              <a:t>other than</a:t>
            </a:r>
            <a:r>
              <a:rPr lang="en-US" altLang="en-US" sz="2800" dirty="0" smtClean="0"/>
              <a:t> his creation.</a:t>
            </a:r>
          </a:p>
          <a:p>
            <a:pPr lvl="1" eaLnBrk="1" hangingPunct="1"/>
            <a:r>
              <a:rPr lang="en-US" altLang="en-US" sz="2800" dirty="0" smtClean="0"/>
              <a:t>Reflects Roman stage of history</a:t>
            </a:r>
          </a:p>
          <a:p>
            <a:pPr eaLnBrk="1" hangingPunct="1"/>
            <a:r>
              <a:rPr lang="en-US" altLang="en-US" sz="3200" dirty="0" smtClean="0"/>
              <a:t>2) Hence creation is the manifestation of the Infinite (Spirit): </a:t>
            </a:r>
          </a:p>
          <a:p>
            <a:pPr lvl="1" eaLnBrk="1" hangingPunct="1"/>
            <a:r>
              <a:rPr lang="en-US" altLang="en-US" sz="2800" dirty="0" smtClean="0"/>
              <a:t>all is within God; all is (implicitly) God</a:t>
            </a:r>
          </a:p>
          <a:p>
            <a:pPr lvl="1" eaLnBrk="1" hangingPunct="1"/>
            <a:r>
              <a:rPr lang="en-US" altLang="en-US" sz="2800" dirty="0" smtClean="0"/>
              <a:t>through the dialectic of involution/evolution</a:t>
            </a:r>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0626B5-D0FF-4D26-9389-292AAF3858D7}" type="slidenum">
              <a:rPr lang="en-US" altLang="en-US">
                <a:solidFill>
                  <a:schemeClr val="bg1"/>
                </a:solidFill>
              </a:rPr>
              <a:pPr/>
              <a:t>31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May the Force be with you</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 Force?” asks Luke. </a:t>
            </a:r>
            <a:endParaRPr lang="en-US" dirty="0" smtClean="0"/>
          </a:p>
          <a:p>
            <a:r>
              <a:rPr lang="en-US" dirty="0" smtClean="0"/>
              <a:t>Obi-Wan </a:t>
            </a:r>
            <a:r>
              <a:rPr lang="en-US" dirty="0"/>
              <a:t>replies: </a:t>
            </a:r>
            <a:endParaRPr lang="en-US" dirty="0" smtClean="0"/>
          </a:p>
          <a:p>
            <a:pPr lvl="1"/>
            <a:r>
              <a:rPr lang="en-US" dirty="0" smtClean="0"/>
              <a:t>“</a:t>
            </a:r>
            <a:r>
              <a:rPr lang="en-US" dirty="0"/>
              <a:t>The Force is what gives the Jedi his power. </a:t>
            </a:r>
            <a:endParaRPr lang="en-US" dirty="0" smtClean="0"/>
          </a:p>
          <a:p>
            <a:pPr lvl="1"/>
            <a:r>
              <a:rPr lang="en-US" dirty="0" smtClean="0"/>
              <a:t>It’s </a:t>
            </a:r>
            <a:r>
              <a:rPr lang="en-US" dirty="0"/>
              <a:t>an energy field created by all living things. </a:t>
            </a:r>
            <a:endParaRPr lang="en-US" dirty="0" smtClean="0"/>
          </a:p>
          <a:p>
            <a:pPr lvl="1"/>
            <a:r>
              <a:rPr lang="en-US" dirty="0" smtClean="0"/>
              <a:t>It </a:t>
            </a:r>
            <a:r>
              <a:rPr lang="en-US" dirty="0"/>
              <a:t>surrounds us and penetrates us. </a:t>
            </a:r>
            <a:endParaRPr lang="en-US" dirty="0" smtClean="0"/>
          </a:p>
          <a:p>
            <a:pPr lvl="1"/>
            <a:r>
              <a:rPr lang="en-US" dirty="0" smtClean="0"/>
              <a:t>It </a:t>
            </a:r>
            <a:r>
              <a:rPr lang="en-US" dirty="0"/>
              <a:t>binds the galaxy together</a:t>
            </a:r>
            <a:r>
              <a:rPr lang="en-US" dirty="0" smtClean="0"/>
              <a:t>.”</a:t>
            </a:r>
          </a:p>
          <a:p>
            <a:r>
              <a:rPr lang="en-US" dirty="0"/>
              <a:t>All living beings create the energy field of the Force, </a:t>
            </a:r>
            <a:endParaRPr lang="en-US" dirty="0" smtClean="0"/>
          </a:p>
          <a:p>
            <a:pPr lvl="1"/>
            <a:r>
              <a:rPr lang="en-US" dirty="0" smtClean="0"/>
              <a:t>and </a:t>
            </a:r>
            <a:r>
              <a:rPr lang="en-US" dirty="0"/>
              <a:t>at the same time this energy field is essential to living beings, </a:t>
            </a:r>
            <a:endParaRPr lang="en-US" dirty="0" smtClean="0"/>
          </a:p>
          <a:p>
            <a:pPr lvl="1"/>
            <a:r>
              <a:rPr lang="en-US" dirty="0" smtClean="0"/>
              <a:t>binding </a:t>
            </a:r>
            <a:r>
              <a:rPr lang="en-US" dirty="0"/>
              <a:t>the entire galaxy—ultimately the entire cosmos—in a unified whole. </a:t>
            </a:r>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32</a:t>
            </a:fld>
            <a:endParaRPr lang="en-US" altLang="en-US"/>
          </a:p>
        </p:txBody>
      </p:sp>
    </p:spTree>
    <p:extLst>
      <p:ext uri="{BB962C8B-B14F-4D97-AF65-F5344CB8AC3E}">
        <p14:creationId xmlns:p14="http://schemas.microsoft.com/office/powerpoint/2010/main" val="20460387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Hegel on Life and Spirit</a:t>
            </a:r>
            <a:endParaRPr lang="en-US" dirty="0"/>
          </a:p>
        </p:txBody>
      </p:sp>
      <p:sp>
        <p:nvSpPr>
          <p:cNvPr id="3" name="Content Placeholder 2"/>
          <p:cNvSpPr>
            <a:spLocks noGrp="1"/>
          </p:cNvSpPr>
          <p:nvPr>
            <p:ph idx="1"/>
          </p:nvPr>
        </p:nvSpPr>
        <p:spPr/>
        <p:txBody>
          <a:bodyPr/>
          <a:lstStyle/>
          <a:p>
            <a:r>
              <a:rPr lang="en-US" dirty="0" smtClean="0"/>
              <a:t>Recall Hegel on the nature of Life</a:t>
            </a:r>
          </a:p>
          <a:p>
            <a:pPr lvl="1"/>
            <a:r>
              <a:rPr lang="en-US" dirty="0" smtClean="0"/>
              <a:t>The living and dying individuals through their flow into one another create Life</a:t>
            </a:r>
          </a:p>
          <a:p>
            <a:pPr lvl="1"/>
            <a:r>
              <a:rPr lang="en-US" dirty="0" smtClean="0"/>
              <a:t>And at the same time, Life is realized or expressed in and through them</a:t>
            </a:r>
          </a:p>
          <a:p>
            <a:r>
              <a:rPr lang="en-US" dirty="0" smtClean="0"/>
              <a:t>But the next stage: Life becomes self-conscious: “Spirit”</a:t>
            </a:r>
          </a:p>
          <a:p>
            <a:pPr lvl="1"/>
            <a:r>
              <a:rPr lang="en-US" dirty="0" smtClean="0"/>
              <a:t>An I that is We, and a We that is I.</a:t>
            </a:r>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33</a:t>
            </a:fld>
            <a:endParaRPr lang="en-US" altLang="en-US"/>
          </a:p>
        </p:txBody>
      </p:sp>
    </p:spTree>
    <p:extLst>
      <p:ext uri="{BB962C8B-B14F-4D97-AF65-F5344CB8AC3E}">
        <p14:creationId xmlns:p14="http://schemas.microsoft.com/office/powerpoint/2010/main" val="18053838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2"/>
          <p:cNvSpPr>
            <a:spLocks noGrp="1" noChangeArrowheads="1"/>
          </p:cNvSpPr>
          <p:nvPr>
            <p:ph type="title"/>
          </p:nvPr>
        </p:nvSpPr>
        <p:spPr/>
        <p:txBody>
          <a:bodyPr>
            <a:normAutofit/>
          </a:bodyPr>
          <a:lstStyle/>
          <a:p>
            <a:pPr eaLnBrk="1" hangingPunct="1"/>
            <a:r>
              <a:rPr lang="en-US" altLang="en-US" dirty="0" smtClean="0"/>
              <a:t>Complementarity of religion and philosophy</a:t>
            </a:r>
          </a:p>
        </p:txBody>
      </p:sp>
      <p:sp>
        <p:nvSpPr>
          <p:cNvPr id="22531" name="Rectangle 3"/>
          <p:cNvSpPr>
            <a:spLocks noGrp="1" noChangeArrowheads="1"/>
          </p:cNvSpPr>
          <p:nvPr>
            <p:ph idx="1"/>
          </p:nvPr>
        </p:nvSpPr>
        <p:spPr/>
        <p:txBody>
          <a:bodyPr>
            <a:normAutofit/>
          </a:bodyPr>
          <a:lstStyle/>
          <a:p>
            <a:pPr eaLnBrk="1" hangingPunct="1">
              <a:lnSpc>
                <a:spcPct val="90000"/>
              </a:lnSpc>
            </a:pPr>
            <a:r>
              <a:rPr lang="en-US" altLang="en-US" sz="3200" dirty="0" smtClean="0"/>
              <a:t>Religion expresses truth at the level of feelings</a:t>
            </a:r>
          </a:p>
          <a:p>
            <a:pPr eaLnBrk="1" hangingPunct="1">
              <a:lnSpc>
                <a:spcPct val="90000"/>
              </a:lnSpc>
            </a:pPr>
            <a:r>
              <a:rPr lang="en-US" altLang="en-US" sz="3200" dirty="0" smtClean="0"/>
              <a:t>Art expresses truth at the level of sensuous representations </a:t>
            </a:r>
          </a:p>
          <a:p>
            <a:pPr eaLnBrk="1" hangingPunct="1">
              <a:lnSpc>
                <a:spcPct val="90000"/>
              </a:lnSpc>
            </a:pPr>
            <a:r>
              <a:rPr lang="en-US" altLang="en-US" sz="3200" dirty="0" smtClean="0"/>
              <a:t>Philosophy expresses truth at the level of conceptual thinking</a:t>
            </a:r>
          </a:p>
          <a:p>
            <a:pPr eaLnBrk="1" hangingPunct="1">
              <a:lnSpc>
                <a:spcPct val="90000"/>
              </a:lnSpc>
            </a:pPr>
            <a:r>
              <a:rPr lang="en-US" altLang="en-US" sz="3200" dirty="0" smtClean="0"/>
              <a:t>Each stage of history is expressed in its own appropriate religion, art, and philosophy</a:t>
            </a:r>
          </a:p>
        </p:txBody>
      </p:sp>
      <p:sp>
        <p:nvSpPr>
          <p:cNvPr id="225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753E57A-E36A-4291-BDE2-DE991B825035}" type="slidenum">
              <a:rPr lang="en-US" altLang="en-US">
                <a:solidFill>
                  <a:schemeClr val="bg1"/>
                </a:solidFill>
              </a:rPr>
              <a:pPr/>
              <a:t>34</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AutoShape 2"/>
          <p:cNvSpPr>
            <a:spLocks noGrp="1" noChangeArrowheads="1"/>
          </p:cNvSpPr>
          <p:nvPr>
            <p:ph type="title"/>
          </p:nvPr>
        </p:nvSpPr>
        <p:spPr/>
        <p:txBody>
          <a:bodyPr/>
          <a:lstStyle/>
          <a:p>
            <a:pPr eaLnBrk="1" hangingPunct="1"/>
            <a:r>
              <a:rPr lang="en-US" altLang="en-US" smtClean="0"/>
              <a:t>Three stages of religion</a:t>
            </a:r>
          </a:p>
        </p:txBody>
      </p:sp>
      <p:sp>
        <p:nvSpPr>
          <p:cNvPr id="23555" name="Rectangle 3"/>
          <p:cNvSpPr>
            <a:spLocks noGrp="1" noChangeArrowheads="1"/>
          </p:cNvSpPr>
          <p:nvPr>
            <p:ph idx="1"/>
          </p:nvPr>
        </p:nvSpPr>
        <p:spPr/>
        <p:txBody>
          <a:bodyPr>
            <a:noAutofit/>
          </a:bodyPr>
          <a:lstStyle/>
          <a:p>
            <a:pPr eaLnBrk="1" hangingPunct="1">
              <a:lnSpc>
                <a:spcPct val="80000"/>
              </a:lnSpc>
            </a:pPr>
            <a:r>
              <a:rPr lang="en-US" altLang="en-US" sz="3200" dirty="0" smtClean="0"/>
              <a:t>1) Religion of nature</a:t>
            </a:r>
          </a:p>
          <a:p>
            <a:pPr lvl="1" eaLnBrk="1" hangingPunct="1">
              <a:lnSpc>
                <a:spcPct val="80000"/>
              </a:lnSpc>
            </a:pPr>
            <a:r>
              <a:rPr lang="en-US" altLang="en-US" sz="2800" dirty="0" smtClean="0"/>
              <a:t>Includes China, India</a:t>
            </a:r>
          </a:p>
          <a:p>
            <a:pPr lvl="1" eaLnBrk="1" hangingPunct="1">
              <a:lnSpc>
                <a:spcPct val="80000"/>
              </a:lnSpc>
            </a:pPr>
            <a:r>
              <a:rPr lang="en-US" altLang="en-US" sz="2800" dirty="0" smtClean="0"/>
              <a:t>The divine is in the world: animism (enchanted world)</a:t>
            </a:r>
          </a:p>
          <a:p>
            <a:pPr eaLnBrk="1" hangingPunct="1">
              <a:lnSpc>
                <a:spcPct val="80000"/>
              </a:lnSpc>
            </a:pPr>
            <a:r>
              <a:rPr lang="en-US" altLang="en-US" sz="3200" dirty="0" smtClean="0"/>
              <a:t>(Transition: Greek religion of the Beautiful Individual, Division, &amp; Plato’s Philosophical Remedy)</a:t>
            </a:r>
          </a:p>
          <a:p>
            <a:pPr eaLnBrk="1" hangingPunct="1">
              <a:lnSpc>
                <a:spcPct val="80000"/>
              </a:lnSpc>
            </a:pPr>
            <a:r>
              <a:rPr lang="en-US" altLang="en-US" sz="3200" dirty="0" smtClean="0"/>
              <a:t>2) Religion of expediency (Rome)</a:t>
            </a:r>
          </a:p>
          <a:p>
            <a:pPr lvl="1" eaLnBrk="1" hangingPunct="1">
              <a:lnSpc>
                <a:spcPct val="80000"/>
              </a:lnSpc>
            </a:pPr>
            <a:r>
              <a:rPr lang="en-US" altLang="en-US" sz="2800" dirty="0" smtClean="0"/>
              <a:t>God/gods as above nature and power over the world</a:t>
            </a:r>
          </a:p>
          <a:p>
            <a:pPr lvl="1" eaLnBrk="1" hangingPunct="1">
              <a:lnSpc>
                <a:spcPct val="80000"/>
              </a:lnSpc>
            </a:pPr>
            <a:r>
              <a:rPr lang="en-US" altLang="en-US" sz="2800" dirty="0" smtClean="0"/>
              <a:t>Religion of the separate ego, disenchantment, and Stoicism</a:t>
            </a:r>
          </a:p>
        </p:txBody>
      </p:sp>
      <p:sp>
        <p:nvSpPr>
          <p:cNvPr id="235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339EA05-BF03-4FC9-B077-E822FFD88E19}" type="slidenum">
              <a:rPr lang="en-US" altLang="en-US">
                <a:solidFill>
                  <a:schemeClr val="bg1"/>
                </a:solidFill>
              </a:rPr>
              <a:pPr/>
              <a:t>35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consummate religion</a:t>
            </a:r>
            <a:endParaRPr lang="en-US" dirty="0"/>
          </a:p>
        </p:txBody>
      </p:sp>
      <p:sp>
        <p:nvSpPr>
          <p:cNvPr id="3" name="Content Placeholder 2"/>
          <p:cNvSpPr>
            <a:spLocks noGrp="1"/>
          </p:cNvSpPr>
          <p:nvPr>
            <p:ph idx="1"/>
          </p:nvPr>
        </p:nvSpPr>
        <p:spPr/>
        <p:txBody>
          <a:bodyPr/>
          <a:lstStyle/>
          <a:p>
            <a:pPr>
              <a:lnSpc>
                <a:spcPct val="80000"/>
              </a:lnSpc>
            </a:pPr>
            <a:r>
              <a:rPr lang="en-US" altLang="en-US" sz="3200" dirty="0"/>
              <a:t>3) The Consummate Religion (Christianity)</a:t>
            </a:r>
          </a:p>
          <a:p>
            <a:pPr lvl="1">
              <a:lnSpc>
                <a:spcPct val="80000"/>
              </a:lnSpc>
            </a:pPr>
            <a:r>
              <a:rPr lang="en-US" altLang="en-US" sz="2800" dirty="0" smtClean="0"/>
              <a:t>Incarnation: God </a:t>
            </a:r>
            <a:r>
              <a:rPr lang="en-US" altLang="en-US" sz="2800" dirty="0"/>
              <a:t>reenters the world, dies on cross (=death of the Ego)</a:t>
            </a:r>
          </a:p>
          <a:p>
            <a:pPr lvl="1">
              <a:lnSpc>
                <a:spcPct val="80000"/>
              </a:lnSpc>
            </a:pPr>
            <a:r>
              <a:rPr lang="en-US" altLang="en-US" sz="2800" dirty="0"/>
              <a:t>Rebirth of Spirit through the community of free humans</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36</a:t>
            </a:fld>
            <a:endParaRPr lang="en-US" altLang="en-US"/>
          </a:p>
        </p:txBody>
      </p:sp>
    </p:spTree>
    <p:extLst>
      <p:ext uri="{BB962C8B-B14F-4D97-AF65-F5344CB8AC3E}">
        <p14:creationId xmlns:p14="http://schemas.microsoft.com/office/powerpoint/2010/main" val="67161023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AutoShape 2"/>
          <p:cNvSpPr>
            <a:spLocks noGrp="1" noChangeArrowheads="1"/>
          </p:cNvSpPr>
          <p:nvPr>
            <p:ph type="title"/>
          </p:nvPr>
        </p:nvSpPr>
        <p:spPr/>
        <p:txBody>
          <a:bodyPr/>
          <a:lstStyle/>
          <a:p>
            <a:pPr eaLnBrk="1" hangingPunct="1"/>
            <a:r>
              <a:rPr lang="en-US" altLang="en-US" smtClean="0"/>
              <a:t>Death of God (Hegel)</a:t>
            </a:r>
          </a:p>
        </p:txBody>
      </p:sp>
      <p:sp>
        <p:nvSpPr>
          <p:cNvPr id="24579" name="Rectangle 3"/>
          <p:cNvSpPr>
            <a:spLocks noGrp="1" noChangeArrowheads="1"/>
          </p:cNvSpPr>
          <p:nvPr>
            <p:ph idx="1"/>
          </p:nvPr>
        </p:nvSpPr>
        <p:spPr/>
        <p:txBody>
          <a:bodyPr>
            <a:normAutofit/>
          </a:bodyPr>
          <a:lstStyle/>
          <a:p>
            <a:pPr eaLnBrk="1" hangingPunct="1"/>
            <a:r>
              <a:rPr lang="en-US" altLang="en-US" sz="2800" dirty="0" smtClean="0"/>
              <a:t>““God himself is dead,” it says in a Lutheran hymn, expressing an awareness that the human, the finite, the fragile, the weak, the negative are themselves moments of the divine, that they are within God himself, that finitude, negativity, otherness are not outside of God and do not, as otherness, hinder unity with God.” </a:t>
            </a:r>
          </a:p>
        </p:txBody>
      </p:sp>
      <p:sp>
        <p:nvSpPr>
          <p:cNvPr id="245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950E6C-7442-455E-8C08-8766C1131EC5}" type="slidenum">
              <a:rPr lang="en-US" altLang="en-US">
                <a:solidFill>
                  <a:schemeClr val="bg1"/>
                </a:solidFill>
              </a:rPr>
              <a:pPr/>
              <a:t>37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noChangeArrowheads="1"/>
          </p:cNvSpPr>
          <p:nvPr>
            <p:ph type="title"/>
          </p:nvPr>
        </p:nvSpPr>
        <p:spPr/>
        <p:txBody>
          <a:bodyPr/>
          <a:lstStyle/>
          <a:p>
            <a:pPr eaLnBrk="1" hangingPunct="1"/>
            <a:r>
              <a:rPr lang="en-US" altLang="en-US" smtClean="0"/>
              <a:t>Sin as separation</a:t>
            </a:r>
          </a:p>
        </p:txBody>
      </p:sp>
      <p:sp>
        <p:nvSpPr>
          <p:cNvPr id="25603" name="Rectangle 3"/>
          <p:cNvSpPr>
            <a:spLocks noGrp="1" noChangeArrowheads="1"/>
          </p:cNvSpPr>
          <p:nvPr>
            <p:ph idx="1"/>
          </p:nvPr>
        </p:nvSpPr>
        <p:spPr/>
        <p:txBody>
          <a:bodyPr>
            <a:noAutofit/>
          </a:bodyPr>
          <a:lstStyle/>
          <a:p>
            <a:pPr eaLnBrk="1" hangingPunct="1">
              <a:lnSpc>
                <a:spcPct val="90000"/>
              </a:lnSpc>
            </a:pPr>
            <a:r>
              <a:rPr lang="en-US" altLang="en-US" sz="3200" dirty="0" smtClean="0"/>
              <a:t>Death of God: “a monstrous, fearful picture which brings before the imagination the deepest abyss of cleavage.”</a:t>
            </a:r>
          </a:p>
          <a:p>
            <a:pPr lvl="1" eaLnBrk="1" hangingPunct="1">
              <a:lnSpc>
                <a:spcPct val="90000"/>
              </a:lnSpc>
            </a:pPr>
            <a:r>
              <a:rPr lang="en-US" altLang="en-US" sz="2800" dirty="0" smtClean="0"/>
              <a:t>“picture thinking”: image for the sake of feeling</a:t>
            </a:r>
          </a:p>
          <a:p>
            <a:pPr eaLnBrk="1" hangingPunct="1">
              <a:lnSpc>
                <a:spcPct val="90000"/>
              </a:lnSpc>
            </a:pPr>
            <a:r>
              <a:rPr lang="en-US" altLang="en-US" sz="3200" dirty="0" smtClean="0"/>
              <a:t>Need complementary conceptual understanding</a:t>
            </a:r>
          </a:p>
          <a:p>
            <a:pPr lvl="1" eaLnBrk="1" hangingPunct="1">
              <a:lnSpc>
                <a:spcPct val="90000"/>
              </a:lnSpc>
            </a:pPr>
            <a:r>
              <a:rPr lang="en-US" altLang="en-US" sz="2800" dirty="0" smtClean="0"/>
              <a:t>Orthodox theology of Atonement fails to provide a logically coherent conceptual understanding </a:t>
            </a:r>
          </a:p>
          <a:p>
            <a:pPr lvl="1" eaLnBrk="1" hangingPunct="1">
              <a:lnSpc>
                <a:spcPct val="90000"/>
              </a:lnSpc>
            </a:pPr>
            <a:r>
              <a:rPr lang="en-US" altLang="en-US" sz="2800" dirty="0" smtClean="0"/>
              <a:t>Hegel: Need dialectic of the </a:t>
            </a:r>
            <a:r>
              <a:rPr lang="en-US" altLang="en-US" sz="2800" dirty="0" smtClean="0"/>
              <a:t>ego</a:t>
            </a:r>
            <a:endParaRPr lang="en-US" altLang="en-US" sz="2800" dirty="0" smtClean="0"/>
          </a:p>
        </p:txBody>
      </p:sp>
      <p:sp>
        <p:nvSpPr>
          <p:cNvPr id="256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D24E829-5E40-46EF-991C-653C65934726}" type="slidenum">
              <a:rPr lang="en-US" altLang="en-US">
                <a:solidFill>
                  <a:schemeClr val="bg1"/>
                </a:solidFill>
              </a:rPr>
              <a:pPr/>
              <a:t>38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noAutofit/>
          </a:bodyPr>
          <a:lstStyle/>
          <a:p>
            <a:pPr eaLnBrk="1" hangingPunct="1"/>
            <a:r>
              <a:rPr lang="en-US" altLang="en-US" sz="4000" dirty="0" smtClean="0"/>
              <a:t>Dialectic of the ego &gt; from Stoicism to the Unhappy Consciousness</a:t>
            </a:r>
          </a:p>
        </p:txBody>
      </p:sp>
      <p:sp>
        <p:nvSpPr>
          <p:cNvPr id="26627" name="Rectangle 3"/>
          <p:cNvSpPr>
            <a:spLocks noGrp="1" noChangeArrowheads="1"/>
          </p:cNvSpPr>
          <p:nvPr>
            <p:ph idx="1"/>
          </p:nvPr>
        </p:nvSpPr>
        <p:spPr/>
        <p:txBody>
          <a:bodyPr>
            <a:noAutofit/>
          </a:bodyPr>
          <a:lstStyle/>
          <a:p>
            <a:pPr eaLnBrk="1" hangingPunct="1"/>
            <a:r>
              <a:rPr lang="en-US" altLang="en-US" sz="3200" dirty="0" smtClean="0"/>
              <a:t>Stoic consciousness is separated from the empirical world (= Slave morality—be a good slave or master)</a:t>
            </a:r>
          </a:p>
          <a:p>
            <a:pPr eaLnBrk="1" hangingPunct="1"/>
            <a:r>
              <a:rPr lang="en-US" altLang="en-US" sz="3200" dirty="0" smtClean="0"/>
              <a:t>Skeptic points out the lack of substance of Stoicism</a:t>
            </a:r>
          </a:p>
          <a:p>
            <a:pPr lvl="1" eaLnBrk="1" hangingPunct="1"/>
            <a:r>
              <a:rPr lang="en-US" altLang="en-US" sz="2800" dirty="0" smtClean="0"/>
              <a:t>Han Solo sees no empirical evidence</a:t>
            </a:r>
          </a:p>
          <a:p>
            <a:pPr lvl="1" eaLnBrk="1" hangingPunct="1"/>
            <a:r>
              <a:rPr lang="en-US" altLang="en-US" sz="2800" dirty="0" smtClean="0"/>
              <a:t>But Skeptical consciousness is purely negative</a:t>
            </a:r>
          </a:p>
        </p:txBody>
      </p:sp>
      <p:sp>
        <p:nvSpPr>
          <p:cNvPr id="266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8300B27-A200-46C2-9CF7-0B5FB572D6A0}" type="slidenum">
              <a:rPr lang="en-US" altLang="en-US">
                <a:solidFill>
                  <a:schemeClr val="bg1"/>
                </a:solidFill>
              </a:rPr>
              <a:pPr/>
              <a:t>39</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2"/>
          <p:cNvSpPr>
            <a:spLocks noGrp="1" noChangeArrowheads="1"/>
          </p:cNvSpPr>
          <p:nvPr>
            <p:ph type="title"/>
          </p:nvPr>
        </p:nvSpPr>
        <p:spPr/>
        <p:txBody>
          <a:bodyPr/>
          <a:lstStyle/>
          <a:p>
            <a:pPr eaLnBrk="1" hangingPunct="1"/>
            <a:r>
              <a:rPr lang="en-US" altLang="en-US" dirty="0" smtClean="0"/>
              <a:t>Stoicism = Slave morality</a:t>
            </a:r>
          </a:p>
        </p:txBody>
      </p:sp>
      <p:sp>
        <p:nvSpPr>
          <p:cNvPr id="6147" name="Rectangle 3"/>
          <p:cNvSpPr>
            <a:spLocks noGrp="1" noChangeArrowheads="1"/>
          </p:cNvSpPr>
          <p:nvPr>
            <p:ph idx="1"/>
          </p:nvPr>
        </p:nvSpPr>
        <p:spPr/>
        <p:txBody>
          <a:bodyPr/>
          <a:lstStyle/>
          <a:p>
            <a:pPr eaLnBrk="1" hangingPunct="1"/>
            <a:r>
              <a:rPr lang="en-US" altLang="en-US" sz="3200" dirty="0" smtClean="0"/>
              <a:t>Hegel’s dialectic of master/slave</a:t>
            </a:r>
          </a:p>
          <a:p>
            <a:pPr lvl="1" eaLnBrk="1" hangingPunct="1"/>
            <a:r>
              <a:rPr lang="en-US" altLang="en-US" sz="2800" dirty="0" smtClean="0"/>
              <a:t>The Master is implicitly overcome by the slave</a:t>
            </a:r>
          </a:p>
          <a:p>
            <a:pPr eaLnBrk="1" hangingPunct="1"/>
            <a:r>
              <a:rPr lang="en-US" altLang="en-US" sz="3200" dirty="0" smtClean="0"/>
              <a:t>Stoic resolution: freedom at the mental plane through detachment from emotional attachment</a:t>
            </a:r>
          </a:p>
          <a:p>
            <a:pPr lvl="1" eaLnBrk="1" hangingPunct="1"/>
            <a:r>
              <a:rPr lang="en-US" altLang="en-US" sz="2800" i="1" dirty="0" smtClean="0"/>
              <a:t>Star Wars</a:t>
            </a:r>
            <a:r>
              <a:rPr lang="en-US" altLang="en-US" sz="2800" dirty="0" smtClean="0"/>
              <a:t> re Jedi</a:t>
            </a:r>
          </a:p>
          <a:p>
            <a:pPr eaLnBrk="1" hangingPunct="1"/>
            <a:r>
              <a:rPr lang="en-US" altLang="en-US" sz="3200" dirty="0" smtClean="0"/>
              <a:t>= Dualism of inner/mind and outer/ body</a:t>
            </a:r>
          </a:p>
        </p:txBody>
      </p:sp>
      <p:sp>
        <p:nvSpPr>
          <p:cNvPr id="61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94C7AB-9569-4551-8840-1F53F1C08AFD}" type="slidenum">
              <a:rPr lang="en-US" altLang="en-US">
                <a:solidFill>
                  <a:schemeClr val="bg1"/>
                </a:solidFill>
              </a:rPr>
              <a:pPr/>
              <a:t>4</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Tricks and Nonsense?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Han Solo: “Hokey </a:t>
            </a:r>
            <a:r>
              <a:rPr lang="en-US" dirty="0"/>
              <a:t>religions and ancient weapons are no match for a good blaster at your side, kid.” </a:t>
            </a:r>
            <a:endParaRPr lang="en-US" dirty="0" smtClean="0"/>
          </a:p>
          <a:p>
            <a:r>
              <a:rPr lang="en-US" dirty="0" smtClean="0"/>
              <a:t>Luke Skywalker: “You </a:t>
            </a:r>
            <a:r>
              <a:rPr lang="en-US" dirty="0"/>
              <a:t>don’t believe in the Force, do you?” </a:t>
            </a:r>
            <a:endParaRPr lang="en-US" dirty="0" smtClean="0"/>
          </a:p>
          <a:p>
            <a:r>
              <a:rPr lang="en-US" dirty="0" smtClean="0"/>
              <a:t>Han: “Kid, I’ve </a:t>
            </a:r>
            <a:r>
              <a:rPr lang="en-US" dirty="0"/>
              <a:t>flown from one side of this galaxy to the other. I’ve seen a lot of strange stuff, but I’ve never seen anything to make me believe there’s one all-powerful force controlling everything. No mystical energy field controls my destiny. It’s just a lot of tricks and nonsense.” </a:t>
            </a:r>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40</a:t>
            </a:fld>
            <a:endParaRPr lang="en-US" altLang="en-US"/>
          </a:p>
        </p:txBody>
      </p:sp>
    </p:spTree>
    <p:extLst>
      <p:ext uri="{BB962C8B-B14F-4D97-AF65-F5344CB8AC3E}">
        <p14:creationId xmlns:p14="http://schemas.microsoft.com/office/powerpoint/2010/main" val="25941873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Unhappy Consciousness</a:t>
            </a:r>
            <a:endParaRPr lang="en-US" dirty="0"/>
          </a:p>
        </p:txBody>
      </p:sp>
      <p:sp>
        <p:nvSpPr>
          <p:cNvPr id="3" name="Content Placeholder 2"/>
          <p:cNvSpPr>
            <a:spLocks noGrp="1"/>
          </p:cNvSpPr>
          <p:nvPr>
            <p:ph idx="1"/>
          </p:nvPr>
        </p:nvSpPr>
        <p:spPr/>
        <p:txBody>
          <a:bodyPr/>
          <a:lstStyle/>
          <a:p>
            <a:r>
              <a:rPr lang="en-US" altLang="en-US" sz="3200" dirty="0"/>
              <a:t>Thus: Unhappy Consciousness: Truth as the Unknowable Beyond, and I am powerless, nothing</a:t>
            </a:r>
          </a:p>
          <a:p>
            <a:pPr lvl="1"/>
            <a:r>
              <a:rPr lang="en-US" altLang="en-US" sz="2800" dirty="0"/>
              <a:t>So Anakin enters the darkness to save love</a:t>
            </a:r>
          </a:p>
          <a:p>
            <a:pPr lvl="1"/>
            <a:r>
              <a:rPr lang="en-US" altLang="en-US" sz="2800" dirty="0"/>
              <a:t>So Faust makes a bargain with the devil to find love</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41</a:t>
            </a:fld>
            <a:endParaRPr lang="en-US" altLang="en-US"/>
          </a:p>
        </p:txBody>
      </p:sp>
    </p:spTree>
    <p:extLst>
      <p:ext uri="{BB962C8B-B14F-4D97-AF65-F5344CB8AC3E}">
        <p14:creationId xmlns:p14="http://schemas.microsoft.com/office/powerpoint/2010/main" val="31917304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AutoShape 2"/>
          <p:cNvSpPr>
            <a:spLocks noGrp="1" noChangeArrowheads="1"/>
          </p:cNvSpPr>
          <p:nvPr>
            <p:ph type="title"/>
          </p:nvPr>
        </p:nvSpPr>
        <p:spPr/>
        <p:txBody>
          <a:bodyPr>
            <a:normAutofit/>
          </a:bodyPr>
          <a:lstStyle/>
          <a:p>
            <a:pPr eaLnBrk="1" hangingPunct="1"/>
            <a:r>
              <a:rPr lang="en-US" altLang="en-US" dirty="0" smtClean="0"/>
              <a:t>Phenomenological meaning of the death of God</a:t>
            </a:r>
          </a:p>
        </p:txBody>
      </p:sp>
      <p:sp>
        <p:nvSpPr>
          <p:cNvPr id="27651" name="Rectangle 3"/>
          <p:cNvSpPr>
            <a:spLocks noGrp="1" noChangeArrowheads="1"/>
          </p:cNvSpPr>
          <p:nvPr>
            <p:ph idx="1"/>
          </p:nvPr>
        </p:nvSpPr>
        <p:spPr/>
        <p:txBody>
          <a:bodyPr>
            <a:noAutofit/>
          </a:bodyPr>
          <a:lstStyle/>
          <a:p>
            <a:pPr eaLnBrk="1" hangingPunct="1"/>
            <a:r>
              <a:rPr lang="en-US" altLang="en-US" sz="3200" dirty="0" smtClean="0"/>
              <a:t>1) Jesus is fully </a:t>
            </a:r>
            <a:r>
              <a:rPr lang="en-US" altLang="en-US" sz="3200" i="1" dirty="0" smtClean="0"/>
              <a:t>aware</a:t>
            </a:r>
            <a:r>
              <a:rPr lang="en-US" altLang="en-US" sz="3200" dirty="0" smtClean="0"/>
              <a:t> of our essential oneness with God (“</a:t>
            </a:r>
            <a:r>
              <a:rPr lang="en-US" altLang="en-US" sz="3200" i="1" dirty="0" smtClean="0"/>
              <a:t>Our</a:t>
            </a:r>
            <a:r>
              <a:rPr lang="en-US" altLang="en-US" sz="3200" dirty="0" smtClean="0"/>
              <a:t> Father”)</a:t>
            </a:r>
          </a:p>
          <a:p>
            <a:pPr lvl="1" eaLnBrk="1" hangingPunct="1"/>
            <a:r>
              <a:rPr lang="en-US" altLang="en-US" sz="2800" dirty="0" smtClean="0"/>
              <a:t>Just as we are when we know that the truth of reality is Spirit (infinity, totality, universal love)</a:t>
            </a:r>
          </a:p>
          <a:p>
            <a:pPr eaLnBrk="1" hangingPunct="1"/>
            <a:r>
              <a:rPr lang="en-US" altLang="en-US" sz="3200" dirty="0" smtClean="0"/>
              <a:t>2) And at the same time he intensely </a:t>
            </a:r>
            <a:r>
              <a:rPr lang="en-US" altLang="en-US" sz="3200" i="1" dirty="0" smtClean="0"/>
              <a:t>experiences</a:t>
            </a:r>
            <a:r>
              <a:rPr lang="en-US" altLang="en-US" sz="3200" dirty="0" smtClean="0"/>
              <a:t> his separation from God (=feeling of abandonment of the Ego: Unhappy Consciousness)</a:t>
            </a:r>
          </a:p>
          <a:p>
            <a:pPr lvl="1" eaLnBrk="1" hangingPunct="1"/>
            <a:r>
              <a:rPr lang="en-US" altLang="en-US" sz="2800" dirty="0" smtClean="0"/>
              <a:t>“My God, my God, why have you forsaken me?”</a:t>
            </a:r>
          </a:p>
          <a:p>
            <a:pPr lvl="1" eaLnBrk="1" hangingPunct="1"/>
            <a:r>
              <a:rPr lang="en-US" altLang="en-US" sz="2800" dirty="0" smtClean="0"/>
              <a:t>=Death of the slave consciousness</a:t>
            </a:r>
          </a:p>
        </p:txBody>
      </p:sp>
      <p:sp>
        <p:nvSpPr>
          <p:cNvPr id="276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BD1AEFE-FA02-425B-A54E-C6B1861CB039}" type="slidenum">
              <a:rPr lang="en-US" altLang="en-US">
                <a:solidFill>
                  <a:schemeClr val="bg1"/>
                </a:solidFill>
              </a:rPr>
              <a:pPr/>
              <a:t>42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AutoShape 2"/>
          <p:cNvSpPr>
            <a:spLocks noGrp="1" noChangeArrowheads="1"/>
          </p:cNvSpPr>
          <p:nvPr>
            <p:ph type="title"/>
          </p:nvPr>
        </p:nvSpPr>
        <p:spPr/>
        <p:txBody>
          <a:bodyPr/>
          <a:lstStyle/>
          <a:p>
            <a:pPr eaLnBrk="1" hangingPunct="1"/>
            <a:r>
              <a:rPr lang="en-US" altLang="en-US" smtClean="0"/>
              <a:t>Overcoming sin</a:t>
            </a:r>
          </a:p>
        </p:txBody>
      </p:sp>
      <p:sp>
        <p:nvSpPr>
          <p:cNvPr id="28675" name="Rectangle 3"/>
          <p:cNvSpPr>
            <a:spLocks noGrp="1" noChangeArrowheads="1"/>
          </p:cNvSpPr>
          <p:nvPr>
            <p:ph idx="1"/>
          </p:nvPr>
        </p:nvSpPr>
        <p:spPr/>
        <p:txBody>
          <a:bodyPr>
            <a:noAutofit/>
          </a:bodyPr>
          <a:lstStyle/>
          <a:p>
            <a:pPr eaLnBrk="1" hangingPunct="1">
              <a:lnSpc>
                <a:spcPct val="80000"/>
              </a:lnSpc>
            </a:pPr>
            <a:r>
              <a:rPr lang="en-US" altLang="en-US" sz="3200" dirty="0" smtClean="0"/>
              <a:t>Sin = separation (Ego-identification)</a:t>
            </a:r>
          </a:p>
          <a:p>
            <a:pPr eaLnBrk="1" hangingPunct="1">
              <a:lnSpc>
                <a:spcPct val="80000"/>
              </a:lnSpc>
            </a:pPr>
            <a:r>
              <a:rPr lang="en-US" altLang="en-US" sz="3200" dirty="0" smtClean="0"/>
              <a:t>Jesus expresses sin (negativity) to the fullest, and also death to this separation</a:t>
            </a:r>
          </a:p>
          <a:p>
            <a:pPr eaLnBrk="1" hangingPunct="1">
              <a:lnSpc>
                <a:spcPct val="80000"/>
              </a:lnSpc>
            </a:pPr>
            <a:r>
              <a:rPr lang="en-US" altLang="en-US" sz="3200" dirty="0" smtClean="0"/>
              <a:t>Jesus</a:t>
            </a:r>
            <a:r>
              <a:rPr lang="en-US" altLang="en-US" sz="3200" i="1" dirty="0" smtClean="0"/>
              <a:t> exemplifies</a:t>
            </a:r>
            <a:r>
              <a:rPr lang="en-US" altLang="en-US" sz="3200" dirty="0" smtClean="0"/>
              <a:t> the death of the Ego consciousness: model for all humanity of inner truth</a:t>
            </a:r>
          </a:p>
          <a:p>
            <a:pPr eaLnBrk="1" hangingPunct="1">
              <a:lnSpc>
                <a:spcPct val="80000"/>
              </a:lnSpc>
            </a:pPr>
            <a:r>
              <a:rPr lang="en-US" altLang="en-US" sz="3200" dirty="0" smtClean="0"/>
              <a:t>Human evolution = “Calvary of Absolute Spirit”</a:t>
            </a:r>
          </a:p>
        </p:txBody>
      </p:sp>
      <p:sp>
        <p:nvSpPr>
          <p:cNvPr id="286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0AB54CD-EEA8-4FA0-B610-D2C0E0A3332B}" type="slidenum">
              <a:rPr lang="en-US" altLang="en-US">
                <a:solidFill>
                  <a:schemeClr val="bg1"/>
                </a:solidFill>
              </a:rPr>
              <a:pPr/>
              <a:t>43</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Spirit</a:t>
            </a:r>
            <a:endParaRPr lang="en-US" dirty="0"/>
          </a:p>
        </p:txBody>
      </p:sp>
      <p:sp>
        <p:nvSpPr>
          <p:cNvPr id="3" name="Content Placeholder 2"/>
          <p:cNvSpPr>
            <a:spLocks noGrp="1"/>
          </p:cNvSpPr>
          <p:nvPr>
            <p:ph idx="1"/>
          </p:nvPr>
        </p:nvSpPr>
        <p:spPr/>
        <p:txBody>
          <a:bodyPr/>
          <a:lstStyle/>
          <a:p>
            <a:pPr>
              <a:lnSpc>
                <a:spcPct val="80000"/>
              </a:lnSpc>
            </a:pPr>
            <a:r>
              <a:rPr lang="en-US" altLang="en-US" sz="3200" dirty="0" smtClean="0"/>
              <a:t>Result </a:t>
            </a:r>
            <a:r>
              <a:rPr lang="en-US" altLang="en-US" sz="3200" dirty="0" smtClean="0">
                <a:sym typeface="Wingdings" panose="05000000000000000000" pitchFamily="2" charset="2"/>
              </a:rPr>
              <a:t></a:t>
            </a:r>
            <a:r>
              <a:rPr lang="en-US" altLang="en-US" sz="3200" dirty="0" smtClean="0"/>
              <a:t> Spirit: I </a:t>
            </a:r>
            <a:r>
              <a:rPr lang="en-US" altLang="en-US" sz="3200" dirty="0"/>
              <a:t>that is We, and We that is I</a:t>
            </a:r>
          </a:p>
          <a:p>
            <a:pPr lvl="1">
              <a:lnSpc>
                <a:spcPct val="80000"/>
              </a:lnSpc>
            </a:pPr>
            <a:r>
              <a:rPr lang="en-US" altLang="en-US" sz="2800" dirty="0"/>
              <a:t>Early Christians experience this at level of religious feeling (Pentecost)</a:t>
            </a:r>
          </a:p>
          <a:p>
            <a:pPr lvl="1">
              <a:lnSpc>
                <a:spcPct val="80000"/>
              </a:lnSpc>
            </a:pPr>
            <a:r>
              <a:rPr lang="en-US" altLang="en-US" sz="2800" dirty="0"/>
              <a:t>But new dialectic is needed to bring this feeling to full rational consciousness</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44</a:t>
            </a:fld>
            <a:endParaRPr lang="en-US" altLang="en-US"/>
          </a:p>
        </p:txBody>
      </p:sp>
    </p:spTree>
    <p:extLst>
      <p:ext uri="{BB962C8B-B14F-4D97-AF65-F5344CB8AC3E}">
        <p14:creationId xmlns:p14="http://schemas.microsoft.com/office/powerpoint/2010/main" val="49905264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nvPr>
        </p:nvSpPr>
        <p:spPr/>
        <p:txBody>
          <a:bodyPr>
            <a:normAutofit/>
          </a:bodyPr>
          <a:lstStyle/>
          <a:p>
            <a:pPr eaLnBrk="1" hangingPunct="1"/>
            <a:r>
              <a:rPr lang="en-US" altLang="en-US" dirty="0" smtClean="0"/>
              <a:t>Critique of Superman theory of the Savior</a:t>
            </a:r>
          </a:p>
        </p:txBody>
      </p:sp>
      <p:sp>
        <p:nvSpPr>
          <p:cNvPr id="29699" name="Rectangle 3"/>
          <p:cNvSpPr>
            <a:spLocks noGrp="1" noChangeArrowheads="1"/>
          </p:cNvSpPr>
          <p:nvPr>
            <p:ph idx="1"/>
          </p:nvPr>
        </p:nvSpPr>
        <p:spPr/>
        <p:txBody>
          <a:bodyPr>
            <a:noAutofit/>
          </a:bodyPr>
          <a:lstStyle/>
          <a:p>
            <a:pPr eaLnBrk="1" hangingPunct="1"/>
            <a:r>
              <a:rPr lang="en-US" altLang="en-US" sz="3200" dirty="0" smtClean="0"/>
              <a:t>1) Superman saves Lois Lane – after she is killed!</a:t>
            </a:r>
          </a:p>
          <a:p>
            <a:pPr lvl="1" eaLnBrk="1" hangingPunct="1"/>
            <a:r>
              <a:rPr lang="en-US" altLang="en-US" sz="2800" dirty="0" err="1" smtClean="0"/>
              <a:t>Jor</a:t>
            </a:r>
            <a:r>
              <a:rPr lang="en-US" altLang="en-US" sz="2800" dirty="0" smtClean="0"/>
              <a:t>-el sends his son </a:t>
            </a:r>
            <a:r>
              <a:rPr lang="en-US" altLang="en-US" sz="2800" dirty="0" err="1" smtClean="0"/>
              <a:t>Kal</a:t>
            </a:r>
            <a:r>
              <a:rPr lang="en-US" altLang="en-US" sz="2800" dirty="0" smtClean="0"/>
              <a:t>-el to save the earth</a:t>
            </a:r>
          </a:p>
          <a:p>
            <a:pPr eaLnBrk="1" hangingPunct="1"/>
            <a:r>
              <a:rPr lang="en-US" altLang="en-US" sz="3200" dirty="0" smtClean="0"/>
              <a:t>2) Critique of Superman theory in </a:t>
            </a:r>
            <a:r>
              <a:rPr lang="en-US" altLang="en-US" sz="3200" i="1" dirty="0" smtClean="0"/>
              <a:t>The Matrix</a:t>
            </a:r>
            <a:r>
              <a:rPr lang="en-US" altLang="en-US" sz="3200" dirty="0" smtClean="0"/>
              <a:t>:</a:t>
            </a:r>
          </a:p>
          <a:p>
            <a:pPr lvl="1" eaLnBrk="1" hangingPunct="1"/>
            <a:r>
              <a:rPr lang="en-US" altLang="en-US" sz="2800" dirty="0" smtClean="0"/>
              <a:t>The Kid: You saved me.</a:t>
            </a:r>
          </a:p>
          <a:p>
            <a:pPr lvl="1" eaLnBrk="1" hangingPunct="1"/>
            <a:r>
              <a:rPr lang="en-US" altLang="en-US" sz="2800" dirty="0" smtClean="0"/>
              <a:t>Neo: You saved yourself, kid.</a:t>
            </a:r>
          </a:p>
          <a:p>
            <a:pPr eaLnBrk="1" hangingPunct="1"/>
            <a:r>
              <a:rPr lang="en-US" altLang="en-US" sz="3200" dirty="0" smtClean="0"/>
              <a:t>3) </a:t>
            </a:r>
            <a:r>
              <a:rPr lang="en-US" altLang="en-US" sz="3200" dirty="0" err="1" smtClean="0"/>
              <a:t>Smallville’s</a:t>
            </a:r>
            <a:r>
              <a:rPr lang="en-US" altLang="en-US" sz="3200" dirty="0" smtClean="0"/>
              <a:t> revision: </a:t>
            </a:r>
          </a:p>
          <a:p>
            <a:pPr lvl="1" eaLnBrk="1" hangingPunct="1"/>
            <a:r>
              <a:rPr lang="en-US" altLang="en-US" sz="2800" dirty="0" smtClean="0"/>
              <a:t>Chloe to Clark: “Even superheroes need to be saved.”</a:t>
            </a:r>
          </a:p>
        </p:txBody>
      </p:sp>
      <p:sp>
        <p:nvSpPr>
          <p:cNvPr id="297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221A8ED-E981-4F42-A853-894AF3B6E0B0}" type="slidenum">
              <a:rPr lang="en-US" altLang="en-US">
                <a:solidFill>
                  <a:schemeClr val="bg1"/>
                </a:solidFill>
              </a:rPr>
              <a:pPr/>
              <a:t>45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p:txBody>
          <a:bodyPr/>
          <a:lstStyle/>
          <a:p>
            <a:pPr eaLnBrk="1" hangingPunct="1"/>
            <a:r>
              <a:rPr lang="en-US" altLang="en-US" smtClean="0"/>
              <a:t>Savior or Teacher?</a:t>
            </a:r>
          </a:p>
        </p:txBody>
      </p:sp>
      <p:sp>
        <p:nvSpPr>
          <p:cNvPr id="30723" name="Rectangle 3"/>
          <p:cNvSpPr>
            <a:spLocks noGrp="1" noChangeArrowheads="1"/>
          </p:cNvSpPr>
          <p:nvPr>
            <p:ph idx="1"/>
          </p:nvPr>
        </p:nvSpPr>
        <p:spPr/>
        <p:txBody>
          <a:bodyPr>
            <a:normAutofit/>
          </a:bodyPr>
          <a:lstStyle/>
          <a:p>
            <a:pPr eaLnBrk="1" hangingPunct="1"/>
            <a:r>
              <a:rPr lang="en-US" altLang="en-US" sz="3200" dirty="0" smtClean="0"/>
              <a:t>1) Image of Superman in The Matrix</a:t>
            </a:r>
          </a:p>
          <a:p>
            <a:pPr eaLnBrk="1" hangingPunct="1"/>
            <a:r>
              <a:rPr lang="en-US" altLang="en-US" sz="3200" dirty="0" smtClean="0"/>
              <a:t>2) Final words of first film: “I'm going to hang up this phone and then I'm going to show these people what you don't want them to see. I'm going to show them a world without you, a world without rules and controls, without borders or boundaries, a world where anything is possible.”</a:t>
            </a:r>
          </a:p>
        </p:txBody>
      </p:sp>
      <p:sp>
        <p:nvSpPr>
          <p:cNvPr id="307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600C8FF-1B22-42FE-91CC-843708FA1E55}" type="slidenum">
              <a:rPr lang="en-US" altLang="en-US">
                <a:solidFill>
                  <a:schemeClr val="bg1"/>
                </a:solidFill>
              </a:rPr>
              <a:pPr/>
              <a:t>46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lstStyle/>
          <a:p>
            <a:pPr eaLnBrk="1" hangingPunct="1"/>
            <a:r>
              <a:rPr lang="en-US" altLang="en-US" smtClean="0"/>
              <a:t>Figures of the Savior in popular culture</a:t>
            </a:r>
          </a:p>
        </p:txBody>
      </p:sp>
      <p:sp>
        <p:nvSpPr>
          <p:cNvPr id="31747" name="Rectangle 3"/>
          <p:cNvSpPr>
            <a:spLocks noGrp="1" noChangeArrowheads="1"/>
          </p:cNvSpPr>
          <p:nvPr>
            <p:ph idx="1"/>
          </p:nvPr>
        </p:nvSpPr>
        <p:spPr/>
        <p:txBody>
          <a:bodyPr>
            <a:noAutofit/>
          </a:bodyPr>
          <a:lstStyle/>
          <a:p>
            <a:pPr eaLnBrk="1" hangingPunct="1">
              <a:lnSpc>
                <a:spcPct val="90000"/>
              </a:lnSpc>
            </a:pPr>
            <a:r>
              <a:rPr lang="en-US" altLang="en-US" sz="3200" dirty="0" smtClean="0"/>
              <a:t>Hacker customer to Neo </a:t>
            </a:r>
            <a:r>
              <a:rPr lang="en-US" altLang="en-US" sz="3200" dirty="0" smtClean="0"/>
              <a:t>– </a:t>
            </a:r>
            <a:r>
              <a:rPr lang="en-US" altLang="en-US" sz="3200" dirty="0" smtClean="0"/>
              <a:t>“You’re </a:t>
            </a:r>
            <a:r>
              <a:rPr lang="en-US" altLang="en-US" sz="3200" dirty="0" smtClean="0"/>
              <a:t>my savior man, my own personal Jesus Christ</a:t>
            </a:r>
            <a:r>
              <a:rPr lang="en-US" altLang="en-US" sz="3200" dirty="0" smtClean="0"/>
              <a:t>.”</a:t>
            </a:r>
            <a:endParaRPr lang="en-US" altLang="en-US" sz="3200" dirty="0" smtClean="0"/>
          </a:p>
          <a:p>
            <a:pPr lvl="1" eaLnBrk="1" hangingPunct="1">
              <a:lnSpc>
                <a:spcPct val="90000"/>
              </a:lnSpc>
            </a:pPr>
            <a:r>
              <a:rPr lang="en-US" altLang="en-US" sz="2800" dirty="0" smtClean="0"/>
              <a:t>He dies and is resurrected through the loving power of Trinity</a:t>
            </a:r>
          </a:p>
          <a:p>
            <a:pPr eaLnBrk="1" hangingPunct="1">
              <a:lnSpc>
                <a:spcPct val="90000"/>
              </a:lnSpc>
            </a:pPr>
            <a:r>
              <a:rPr lang="en-US" altLang="en-US" sz="3200" dirty="0" smtClean="0"/>
              <a:t>Buffy: “the chosen one,” vampire slayer</a:t>
            </a:r>
          </a:p>
          <a:p>
            <a:pPr eaLnBrk="1" hangingPunct="1">
              <a:lnSpc>
                <a:spcPct val="90000"/>
              </a:lnSpc>
            </a:pPr>
            <a:r>
              <a:rPr lang="en-US" altLang="en-US" sz="3200" dirty="0" smtClean="0"/>
              <a:t>Anakin </a:t>
            </a:r>
            <a:r>
              <a:rPr lang="en-US" altLang="en-US" sz="3200" dirty="0" smtClean="0"/>
              <a:t>Skywalker: born of a virgin, the chosen one (=Messiah, Christ) </a:t>
            </a:r>
          </a:p>
          <a:p>
            <a:pPr lvl="1" eaLnBrk="1" hangingPunct="1">
              <a:lnSpc>
                <a:spcPct val="90000"/>
              </a:lnSpc>
            </a:pPr>
            <a:r>
              <a:rPr lang="en-US" altLang="en-US" sz="2800" dirty="0" smtClean="0"/>
              <a:t>He overcomes the dark forces of Empire and brings balance to The Force. </a:t>
            </a:r>
          </a:p>
        </p:txBody>
      </p:sp>
      <p:sp>
        <p:nvSpPr>
          <p:cNvPr id="317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916B4B7-A791-4E9D-9935-6F9934AF9A22}" type="slidenum">
              <a:rPr lang="en-US" altLang="en-US">
                <a:solidFill>
                  <a:schemeClr val="bg1"/>
                </a:solidFill>
              </a:rPr>
              <a:pPr/>
              <a:t>47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p:txBody>
          <a:bodyPr/>
          <a:lstStyle/>
          <a:p>
            <a:pPr eaLnBrk="1" hangingPunct="1"/>
            <a:r>
              <a:rPr lang="en-US" altLang="en-US" smtClean="0"/>
              <a:t>Two theories of Justice</a:t>
            </a:r>
          </a:p>
        </p:txBody>
      </p:sp>
      <p:sp>
        <p:nvSpPr>
          <p:cNvPr id="32771" name="Rectangle 3"/>
          <p:cNvSpPr>
            <a:spLocks noGrp="1" noChangeArrowheads="1"/>
          </p:cNvSpPr>
          <p:nvPr>
            <p:ph idx="1"/>
          </p:nvPr>
        </p:nvSpPr>
        <p:spPr/>
        <p:txBody>
          <a:bodyPr>
            <a:normAutofit/>
          </a:bodyPr>
          <a:lstStyle/>
          <a:p>
            <a:pPr eaLnBrk="1" hangingPunct="1"/>
            <a:r>
              <a:rPr lang="en-US" altLang="en-US" sz="3200" dirty="0" smtClean="0"/>
              <a:t>1) This world is inherently weak or corrupted, </a:t>
            </a:r>
          </a:p>
          <a:p>
            <a:pPr lvl="1"/>
            <a:r>
              <a:rPr lang="en-US" altLang="en-US" dirty="0" smtClean="0"/>
              <a:t>and so only an external, </a:t>
            </a:r>
            <a:r>
              <a:rPr lang="en-US" altLang="en-US" dirty="0" err="1" smtClean="0"/>
              <a:t>superpowerful</a:t>
            </a:r>
            <a:r>
              <a:rPr lang="en-US" altLang="en-US" dirty="0" smtClean="0"/>
              <a:t> being can save the day</a:t>
            </a:r>
          </a:p>
          <a:p>
            <a:pPr eaLnBrk="1" hangingPunct="1"/>
            <a:r>
              <a:rPr lang="en-US" altLang="en-US" sz="3200" dirty="0" smtClean="0"/>
              <a:t>2) Justice in this world: </a:t>
            </a:r>
          </a:p>
          <a:p>
            <a:pPr lvl="1"/>
            <a:r>
              <a:rPr lang="en-US" altLang="en-US" dirty="0" smtClean="0"/>
              <a:t>The world is intrinsically moral – crime will be punished and the good will receive their reward</a:t>
            </a:r>
          </a:p>
          <a:p>
            <a:pPr lvl="1" eaLnBrk="1" hangingPunct="1"/>
            <a:r>
              <a:rPr lang="en-US" altLang="en-US" sz="2800" dirty="0" smtClean="0"/>
              <a:t>The Simpsons, Buffy, The Matrix, Star Wars, and Woody Allen with his Hollywood Movies</a:t>
            </a:r>
          </a:p>
        </p:txBody>
      </p:sp>
      <p:sp>
        <p:nvSpPr>
          <p:cNvPr id="327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D43C2EB-8D1A-4235-8DF5-E37D403B51D4}" type="slidenum">
              <a:rPr lang="en-US" altLang="en-US">
                <a:solidFill>
                  <a:schemeClr val="bg1"/>
                </a:solidFill>
              </a:rPr>
              <a:pPr/>
              <a:t>48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p:txBody>
          <a:bodyPr/>
          <a:lstStyle/>
          <a:p>
            <a:pPr eaLnBrk="1" hangingPunct="1"/>
            <a:r>
              <a:rPr lang="en-US" altLang="en-US" dirty="0" smtClean="0"/>
              <a:t>Hobbes’ pessimism </a:t>
            </a:r>
          </a:p>
        </p:txBody>
      </p:sp>
      <p:sp>
        <p:nvSpPr>
          <p:cNvPr id="33795" name="Rectangle 3"/>
          <p:cNvSpPr>
            <a:spLocks noGrp="1" noChangeArrowheads="1"/>
          </p:cNvSpPr>
          <p:nvPr>
            <p:ph idx="1"/>
          </p:nvPr>
        </p:nvSpPr>
        <p:spPr/>
        <p:txBody>
          <a:bodyPr/>
          <a:lstStyle/>
          <a:p>
            <a:pPr eaLnBrk="1" hangingPunct="1"/>
            <a:r>
              <a:rPr lang="en-US" altLang="en-US" sz="3200" dirty="0" smtClean="0"/>
              <a:t>Human nature is inherently egotistical</a:t>
            </a:r>
          </a:p>
          <a:p>
            <a:pPr eaLnBrk="1" hangingPunct="1"/>
            <a:r>
              <a:rPr lang="en-US" altLang="en-US" sz="3200" dirty="0" smtClean="0"/>
              <a:t>The result is murder and mayhem</a:t>
            </a:r>
          </a:p>
          <a:p>
            <a:pPr eaLnBrk="1" hangingPunct="1"/>
            <a:r>
              <a:rPr lang="en-US" altLang="en-US" sz="3200" dirty="0" smtClean="0"/>
              <a:t>Only an outside power can save us from ourselves: </a:t>
            </a:r>
          </a:p>
          <a:p>
            <a:pPr lvl="1" eaLnBrk="1" hangingPunct="1"/>
            <a:r>
              <a:rPr lang="en-US" altLang="en-US" sz="2800" dirty="0" smtClean="0"/>
              <a:t>1) The Leviathan State</a:t>
            </a:r>
          </a:p>
          <a:p>
            <a:pPr lvl="1" eaLnBrk="1" hangingPunct="1"/>
            <a:r>
              <a:rPr lang="en-US" altLang="en-US" sz="2800" dirty="0" smtClean="0"/>
              <a:t>2) The redeeming death of Jesus Christ, Son of God, on the cross</a:t>
            </a:r>
          </a:p>
        </p:txBody>
      </p:sp>
      <p:sp>
        <p:nvSpPr>
          <p:cNvPr id="337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03728B-0835-46B6-9D43-F7295DE53593}" type="slidenum">
              <a:rPr lang="en-US" altLang="en-US">
                <a:solidFill>
                  <a:schemeClr val="bg1"/>
                </a:solidFill>
              </a:rPr>
              <a:pPr/>
              <a:t>49</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2"/>
          <p:cNvSpPr>
            <a:spLocks noGrp="1" noChangeArrowheads="1"/>
          </p:cNvSpPr>
          <p:nvPr>
            <p:ph type="title"/>
          </p:nvPr>
        </p:nvSpPr>
        <p:spPr/>
        <p:txBody>
          <a:bodyPr>
            <a:normAutofit/>
          </a:bodyPr>
          <a:lstStyle/>
          <a:p>
            <a:pPr eaLnBrk="1" hangingPunct="1"/>
            <a:r>
              <a:rPr lang="en-US" altLang="en-US" dirty="0" smtClean="0"/>
              <a:t>Two forms of Christianity: </a:t>
            </a:r>
            <a:br>
              <a:rPr lang="en-US" altLang="en-US" dirty="0" smtClean="0"/>
            </a:br>
            <a:r>
              <a:rPr lang="en-US" altLang="en-US" dirty="0" smtClean="0"/>
              <a:t>Stoic and Platonic</a:t>
            </a:r>
          </a:p>
        </p:txBody>
      </p:sp>
      <p:sp>
        <p:nvSpPr>
          <p:cNvPr id="7171" name="Rectangle 3"/>
          <p:cNvSpPr>
            <a:spLocks noGrp="1" noChangeArrowheads="1"/>
          </p:cNvSpPr>
          <p:nvPr>
            <p:ph idx="1"/>
          </p:nvPr>
        </p:nvSpPr>
        <p:spPr/>
        <p:txBody>
          <a:bodyPr/>
          <a:lstStyle/>
          <a:p>
            <a:pPr eaLnBrk="1" hangingPunct="1"/>
            <a:r>
              <a:rPr lang="en-US" altLang="en-US" sz="3200" dirty="0" smtClean="0"/>
              <a:t>= Philosophy of (Roman) Empire</a:t>
            </a:r>
          </a:p>
          <a:p>
            <a:pPr eaLnBrk="1" hangingPunct="1"/>
            <a:r>
              <a:rPr lang="en-US" altLang="en-US" sz="3200" dirty="0" smtClean="0"/>
              <a:t>Should be: Christianity = </a:t>
            </a:r>
            <a:r>
              <a:rPr lang="en-US" altLang="en-US" sz="3200" i="1" dirty="0" smtClean="0"/>
              <a:t>Stoicism</a:t>
            </a:r>
            <a:r>
              <a:rPr lang="en-US" altLang="en-US" sz="3200" dirty="0" smtClean="0"/>
              <a:t> for the masses</a:t>
            </a:r>
          </a:p>
          <a:p>
            <a:pPr eaLnBrk="1" hangingPunct="1"/>
            <a:r>
              <a:rPr lang="en-US" altLang="en-US" sz="3200" dirty="0" smtClean="0"/>
              <a:t>Platonism = philosophy of the (Greek) </a:t>
            </a:r>
            <a:r>
              <a:rPr lang="en-US" altLang="en-US" sz="3200" i="1" dirty="0" smtClean="0"/>
              <a:t>republic</a:t>
            </a:r>
          </a:p>
          <a:p>
            <a:pPr eaLnBrk="1" hangingPunct="1"/>
            <a:r>
              <a:rPr lang="en-US" altLang="en-US" sz="3200" dirty="0" smtClean="0"/>
              <a:t>Is there a “Platonic Christianity” as well? </a:t>
            </a:r>
          </a:p>
          <a:p>
            <a:pPr lvl="1"/>
            <a:r>
              <a:rPr lang="en-US" altLang="en-US" sz="2900" dirty="0" smtClean="0"/>
              <a:t>Gospel of Mary Magdalene (Gnostics)</a:t>
            </a:r>
          </a:p>
          <a:p>
            <a:pPr eaLnBrk="1" hangingPunct="1"/>
            <a:endParaRPr lang="en-US" altLang="en-US" dirty="0" smtClean="0"/>
          </a:p>
        </p:txBody>
      </p:sp>
      <p:sp>
        <p:nvSpPr>
          <p:cNvPr id="71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6E9297D-CFE1-4BE4-AE90-4A32432EA980}" type="slidenum">
              <a:rPr lang="en-US" altLang="en-US">
                <a:solidFill>
                  <a:schemeClr val="bg1"/>
                </a:solidFill>
              </a:rPr>
              <a:pPr/>
              <a:t>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p:txBody>
          <a:bodyPr/>
          <a:lstStyle/>
          <a:p>
            <a:pPr eaLnBrk="1" hangingPunct="1"/>
            <a:r>
              <a:rPr lang="en-US" altLang="en-US" smtClean="0"/>
              <a:t>Hobbes’ “Scientific Christianity”</a:t>
            </a:r>
          </a:p>
        </p:txBody>
      </p:sp>
      <p:sp>
        <p:nvSpPr>
          <p:cNvPr id="34819" name="Rectangle 3"/>
          <p:cNvSpPr>
            <a:spLocks noGrp="1" noChangeArrowheads="1"/>
          </p:cNvSpPr>
          <p:nvPr>
            <p:ph idx="1"/>
          </p:nvPr>
        </p:nvSpPr>
        <p:spPr/>
        <p:txBody>
          <a:bodyPr>
            <a:normAutofit fontScale="92500" lnSpcReduction="20000"/>
          </a:bodyPr>
          <a:lstStyle/>
          <a:p>
            <a:pPr eaLnBrk="1" hangingPunct="1"/>
            <a:r>
              <a:rPr lang="en-US" altLang="en-US" sz="3200" dirty="0" smtClean="0"/>
              <a:t>The new materialism of science</a:t>
            </a:r>
          </a:p>
          <a:p>
            <a:pPr lvl="1" eaLnBrk="1" hangingPunct="1"/>
            <a:r>
              <a:rPr lang="en-US" altLang="en-US" sz="2800" dirty="0" smtClean="0"/>
              <a:t>Human beings are inherently egotistical</a:t>
            </a:r>
          </a:p>
          <a:p>
            <a:pPr lvl="1" eaLnBrk="1" hangingPunct="1"/>
            <a:r>
              <a:rPr lang="en-US" altLang="en-US" sz="2800" dirty="0" smtClean="0"/>
              <a:t>Only the State can save us from ourselves </a:t>
            </a:r>
          </a:p>
          <a:p>
            <a:pPr lvl="1" eaLnBrk="1" hangingPunct="1"/>
            <a:r>
              <a:rPr lang="en-US" altLang="en-US" sz="2800" dirty="0" smtClean="0"/>
              <a:t>Our lives are determined by outside causes (new physics , law of inertia)</a:t>
            </a:r>
          </a:p>
          <a:p>
            <a:pPr eaLnBrk="1" hangingPunct="1"/>
            <a:r>
              <a:rPr lang="en-US" altLang="en-US" sz="3200" dirty="0" smtClean="0"/>
              <a:t>Calvinist beliefs of the time</a:t>
            </a:r>
          </a:p>
          <a:p>
            <a:pPr lvl="1" eaLnBrk="1" hangingPunct="1"/>
            <a:r>
              <a:rPr lang="en-US" altLang="en-US" sz="2800" dirty="0" smtClean="0"/>
              <a:t>Human nature is intrinsically corrupt, sinful (original sin)</a:t>
            </a:r>
          </a:p>
          <a:p>
            <a:pPr lvl="1" eaLnBrk="1" hangingPunct="1"/>
            <a:r>
              <a:rPr lang="en-US" altLang="en-US" sz="2800" dirty="0" smtClean="0"/>
              <a:t>Only an outside power, God through the redeeming death of Jesus, can save us.</a:t>
            </a:r>
          </a:p>
          <a:p>
            <a:pPr lvl="1" eaLnBrk="1" hangingPunct="1"/>
            <a:r>
              <a:rPr lang="en-US" altLang="en-US" sz="2800" dirty="0" smtClean="0"/>
              <a:t>Some are predestined to be saved, others to be damned</a:t>
            </a:r>
          </a:p>
        </p:txBody>
      </p:sp>
      <p:sp>
        <p:nvSpPr>
          <p:cNvPr id="348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2A56BBD-46CD-4EE5-8450-2E9B50AB0196}" type="slidenum">
              <a:rPr lang="en-US" altLang="en-US">
                <a:solidFill>
                  <a:schemeClr val="bg1"/>
                </a:solidFill>
              </a:rPr>
              <a:pPr/>
              <a:t>50</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AutoShape 2"/>
          <p:cNvSpPr>
            <a:spLocks noGrp="1" noChangeArrowheads="1"/>
          </p:cNvSpPr>
          <p:nvPr>
            <p:ph type="title"/>
          </p:nvPr>
        </p:nvSpPr>
        <p:spPr/>
        <p:txBody>
          <a:bodyPr>
            <a:normAutofit/>
          </a:bodyPr>
          <a:lstStyle/>
          <a:p>
            <a:pPr eaLnBrk="1" hangingPunct="1"/>
            <a:r>
              <a:rPr lang="en-US" altLang="en-US" dirty="0" smtClean="0"/>
              <a:t>Kant’s alternative conception of Christianity</a:t>
            </a:r>
          </a:p>
        </p:txBody>
      </p:sp>
      <p:sp>
        <p:nvSpPr>
          <p:cNvPr id="35843" name="Rectangle 3"/>
          <p:cNvSpPr>
            <a:spLocks noGrp="1" noChangeArrowheads="1"/>
          </p:cNvSpPr>
          <p:nvPr>
            <p:ph idx="1"/>
          </p:nvPr>
        </p:nvSpPr>
        <p:spPr/>
        <p:txBody>
          <a:bodyPr>
            <a:normAutofit/>
          </a:bodyPr>
          <a:lstStyle/>
          <a:p>
            <a:pPr eaLnBrk="1" hangingPunct="1"/>
            <a:r>
              <a:rPr lang="en-US" altLang="en-US" sz="3200" dirty="0" smtClean="0"/>
              <a:t>1) Critique of deterministic science</a:t>
            </a:r>
          </a:p>
          <a:p>
            <a:pPr eaLnBrk="1" hangingPunct="1"/>
            <a:r>
              <a:rPr lang="en-US" altLang="en-US" sz="3200" dirty="0" smtClean="0"/>
              <a:t>2) Assertion of human freedom as the basis of morality</a:t>
            </a:r>
          </a:p>
          <a:p>
            <a:pPr eaLnBrk="1" hangingPunct="1"/>
            <a:r>
              <a:rPr lang="en-US" altLang="en-US" sz="3200" dirty="0" smtClean="0"/>
              <a:t>3) Arguments for belief in the possibility of creating a just world (kingdom of God on earth)</a:t>
            </a:r>
          </a:p>
          <a:p>
            <a:pPr eaLnBrk="1" hangingPunct="1"/>
            <a:r>
              <a:rPr lang="en-US" altLang="en-US" sz="3200" dirty="0" smtClean="0"/>
              <a:t>4) Jesus as the </a:t>
            </a:r>
            <a:r>
              <a:rPr lang="en-US" altLang="en-US" sz="3200" i="1" dirty="0" smtClean="0"/>
              <a:t>model and teacher </a:t>
            </a:r>
            <a:r>
              <a:rPr lang="en-US" altLang="en-US" sz="3200" dirty="0" smtClean="0"/>
              <a:t>of morality </a:t>
            </a:r>
          </a:p>
          <a:p>
            <a:pPr eaLnBrk="1" hangingPunct="1"/>
            <a:r>
              <a:rPr lang="en-US" altLang="en-US" sz="3200" dirty="0" smtClean="0"/>
              <a:t>5) Rejection of the doctrine of Original Sin</a:t>
            </a:r>
          </a:p>
        </p:txBody>
      </p:sp>
      <p:sp>
        <p:nvSpPr>
          <p:cNvPr id="358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7B0BB27-4783-47E4-9EEE-64095B0173EA}" type="slidenum">
              <a:rPr lang="en-US" altLang="en-US">
                <a:solidFill>
                  <a:schemeClr val="bg1"/>
                </a:solidFill>
              </a:rPr>
              <a:pPr/>
              <a:t>51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AutoShape 2"/>
          <p:cNvSpPr>
            <a:spLocks noGrp="1" noChangeArrowheads="1"/>
          </p:cNvSpPr>
          <p:nvPr>
            <p:ph type="title"/>
          </p:nvPr>
        </p:nvSpPr>
        <p:spPr/>
        <p:txBody>
          <a:bodyPr/>
          <a:lstStyle/>
          <a:p>
            <a:pPr eaLnBrk="1" hangingPunct="1"/>
            <a:r>
              <a:rPr lang="en-US" altLang="en-US" smtClean="0"/>
              <a:t>Mel Gibson’s </a:t>
            </a:r>
            <a:r>
              <a:rPr lang="en-US" altLang="en-US" i="1" smtClean="0"/>
              <a:t>Passion of the Christ</a:t>
            </a:r>
          </a:p>
        </p:txBody>
      </p:sp>
      <p:sp>
        <p:nvSpPr>
          <p:cNvPr id="36867" name="Rectangle 3"/>
          <p:cNvSpPr>
            <a:spLocks noGrp="1" noChangeArrowheads="1"/>
          </p:cNvSpPr>
          <p:nvPr>
            <p:ph idx="1"/>
          </p:nvPr>
        </p:nvSpPr>
        <p:spPr/>
        <p:txBody>
          <a:bodyPr>
            <a:normAutofit/>
          </a:bodyPr>
          <a:lstStyle/>
          <a:p>
            <a:pPr eaLnBrk="1" hangingPunct="1"/>
            <a:r>
              <a:rPr lang="en-US" altLang="en-US" sz="3200" dirty="0" smtClean="0"/>
              <a:t>“There is no greater hero story than this one, about the greatest love one can have, which is to lay down one’s life for someone. The Passion is the biggest adventure story of all time. I think it’s the biggest love-story of all time; God becoming man and men killing God. If that’s not action, nothing is…. Christ paid the price for all our sins.”</a:t>
            </a:r>
          </a:p>
        </p:txBody>
      </p:sp>
      <p:sp>
        <p:nvSpPr>
          <p:cNvPr id="368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E702AC8-3202-4F2D-B2B5-D9E80E127E0F}" type="slidenum">
              <a:rPr lang="en-US" altLang="en-US">
                <a:solidFill>
                  <a:schemeClr val="bg1"/>
                </a:solidFill>
              </a:rPr>
              <a:pPr/>
              <a:t>52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AutoShape 2"/>
          <p:cNvSpPr>
            <a:spLocks noGrp="1" noChangeArrowheads="1"/>
          </p:cNvSpPr>
          <p:nvPr>
            <p:ph type="title"/>
          </p:nvPr>
        </p:nvSpPr>
        <p:spPr/>
        <p:txBody>
          <a:bodyPr/>
          <a:lstStyle/>
          <a:p>
            <a:pPr eaLnBrk="1" hangingPunct="1"/>
            <a:r>
              <a:rPr lang="en-US" altLang="en-US" smtClean="0"/>
              <a:t>Jesus as Savior-Redeemer </a:t>
            </a:r>
          </a:p>
        </p:txBody>
      </p:sp>
      <p:sp>
        <p:nvSpPr>
          <p:cNvPr id="37891" name="Rectangle 3"/>
          <p:cNvSpPr>
            <a:spLocks noGrp="1" noChangeArrowheads="1"/>
          </p:cNvSpPr>
          <p:nvPr>
            <p:ph idx="1"/>
          </p:nvPr>
        </p:nvSpPr>
        <p:spPr/>
        <p:txBody>
          <a:bodyPr>
            <a:normAutofit/>
          </a:bodyPr>
          <a:lstStyle/>
          <a:p>
            <a:pPr eaLnBrk="1" hangingPunct="1">
              <a:lnSpc>
                <a:spcPct val="90000"/>
              </a:lnSpc>
            </a:pPr>
            <a:r>
              <a:rPr lang="en-US" altLang="en-US" sz="3200" dirty="0" smtClean="0"/>
              <a:t>Redemption: to buy back, “pay the price” for someone who is a captive slave</a:t>
            </a:r>
          </a:p>
          <a:p>
            <a:pPr eaLnBrk="1" hangingPunct="1">
              <a:lnSpc>
                <a:spcPct val="90000"/>
              </a:lnSpc>
            </a:pPr>
            <a:r>
              <a:rPr lang="en-US" altLang="en-US" sz="3200" dirty="0" smtClean="0"/>
              <a:t>Supposes that human beings are captives of the Evil One</a:t>
            </a:r>
          </a:p>
          <a:p>
            <a:pPr eaLnBrk="1" hangingPunct="1">
              <a:lnSpc>
                <a:spcPct val="90000"/>
              </a:lnSpc>
            </a:pPr>
            <a:r>
              <a:rPr lang="en-US" altLang="en-US" sz="3200" dirty="0" smtClean="0"/>
              <a:t>St. Augustine: We </a:t>
            </a:r>
            <a:r>
              <a:rPr lang="en-US" altLang="en-US" sz="3200" i="1" dirty="0" smtClean="0"/>
              <a:t>do</a:t>
            </a:r>
            <a:r>
              <a:rPr lang="en-US" altLang="en-US" sz="3200" dirty="0" smtClean="0"/>
              <a:t> live in a just world: all of us deserve damnation</a:t>
            </a:r>
          </a:p>
          <a:p>
            <a:pPr eaLnBrk="1" hangingPunct="1">
              <a:lnSpc>
                <a:spcPct val="90000"/>
              </a:lnSpc>
            </a:pPr>
            <a:r>
              <a:rPr lang="en-US" altLang="en-US" sz="3200" dirty="0" smtClean="0"/>
              <a:t>Some of us are saved through the mercy of God in sacrificing his only Son to redeem us</a:t>
            </a:r>
          </a:p>
        </p:txBody>
      </p:sp>
      <p:sp>
        <p:nvSpPr>
          <p:cNvPr id="378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A96E26C-F16D-42D8-9E29-FFA54846316D}" type="slidenum">
              <a:rPr lang="en-US" altLang="en-US">
                <a:solidFill>
                  <a:schemeClr val="bg1"/>
                </a:solidFill>
              </a:rPr>
              <a:pPr/>
              <a:t>53</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Grp="1" noChangeArrowheads="1"/>
          </p:cNvSpPr>
          <p:nvPr>
            <p:ph type="title"/>
          </p:nvPr>
        </p:nvSpPr>
        <p:spPr/>
        <p:txBody>
          <a:bodyPr/>
          <a:lstStyle/>
          <a:p>
            <a:pPr eaLnBrk="1" hangingPunct="1"/>
            <a:r>
              <a:rPr lang="en-US" altLang="en-US" smtClean="0"/>
              <a:t>A perfectly loving God? </a:t>
            </a:r>
          </a:p>
        </p:txBody>
      </p:sp>
      <p:sp>
        <p:nvSpPr>
          <p:cNvPr id="38915" name="Rectangle 3"/>
          <p:cNvSpPr>
            <a:spLocks noGrp="1" noChangeArrowheads="1"/>
          </p:cNvSpPr>
          <p:nvPr>
            <p:ph idx="1"/>
          </p:nvPr>
        </p:nvSpPr>
        <p:spPr/>
        <p:txBody>
          <a:bodyPr>
            <a:normAutofit/>
          </a:bodyPr>
          <a:lstStyle/>
          <a:p>
            <a:pPr eaLnBrk="1" hangingPunct="1"/>
            <a:r>
              <a:rPr lang="en-US" altLang="en-US" sz="3200" dirty="0" smtClean="0"/>
              <a:t>“In this is love, not that we have loved God but that he loved us and sent his Son to be the propitiation for our sins.” 1 John 4:10</a:t>
            </a:r>
          </a:p>
          <a:p>
            <a:pPr eaLnBrk="1" hangingPunct="1"/>
            <a:r>
              <a:rPr lang="en-US" altLang="en-US" sz="3200" dirty="0" smtClean="0"/>
              <a:t>Recall: God asks Abraham to sacrifice his son Isaac</a:t>
            </a:r>
          </a:p>
          <a:p>
            <a:pPr eaLnBrk="1" hangingPunct="1"/>
            <a:r>
              <a:rPr lang="en-US" altLang="en-US" sz="3200" dirty="0" smtClean="0"/>
              <a:t>Here: God sacrifices his own Son</a:t>
            </a:r>
          </a:p>
        </p:txBody>
      </p:sp>
      <p:sp>
        <p:nvSpPr>
          <p:cNvPr id="389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A25FD13-2EB1-4CE2-8F08-23D69787E51A}" type="slidenum">
              <a:rPr lang="en-US" altLang="en-US">
                <a:solidFill>
                  <a:schemeClr val="bg1"/>
                </a:solidFill>
              </a:rPr>
              <a:pPr/>
              <a:t>54</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AutoShape 2"/>
          <p:cNvSpPr>
            <a:spLocks noGrp="1" noChangeArrowheads="1"/>
          </p:cNvSpPr>
          <p:nvPr>
            <p:ph type="title"/>
          </p:nvPr>
        </p:nvSpPr>
        <p:spPr/>
        <p:txBody>
          <a:bodyPr/>
          <a:lstStyle/>
          <a:p>
            <a:pPr eaLnBrk="1" hangingPunct="1"/>
            <a:r>
              <a:rPr lang="en-US" altLang="en-US" dirty="0" smtClean="0"/>
              <a:t>Star Wars on Christianity</a:t>
            </a:r>
          </a:p>
        </p:txBody>
      </p:sp>
      <p:sp>
        <p:nvSpPr>
          <p:cNvPr id="44035" name="Rectangle 3"/>
          <p:cNvSpPr>
            <a:spLocks noGrp="1" noChangeArrowheads="1"/>
          </p:cNvSpPr>
          <p:nvPr>
            <p:ph idx="1"/>
          </p:nvPr>
        </p:nvSpPr>
        <p:spPr/>
        <p:txBody>
          <a:bodyPr/>
          <a:lstStyle/>
          <a:p>
            <a:pPr eaLnBrk="1" hangingPunct="1"/>
            <a:r>
              <a:rPr lang="en-US" altLang="en-US" sz="3200" dirty="0" smtClean="0"/>
              <a:t>Anakin is </a:t>
            </a:r>
            <a:r>
              <a:rPr lang="en-US" altLang="en-US" sz="3200" dirty="0" smtClean="0"/>
              <a:t>the Chosen </a:t>
            </a:r>
            <a:r>
              <a:rPr lang="en-US" altLang="en-US" sz="3200" dirty="0" smtClean="0"/>
              <a:t>One, born of a virgin and the Force</a:t>
            </a:r>
          </a:p>
          <a:p>
            <a:pPr eaLnBrk="1" hangingPunct="1"/>
            <a:r>
              <a:rPr lang="en-US" altLang="en-US" sz="3200" dirty="0" smtClean="0"/>
              <a:t>History of struggle between Republic and Empire</a:t>
            </a:r>
          </a:p>
          <a:p>
            <a:pPr lvl="1" eaLnBrk="1" hangingPunct="1"/>
            <a:r>
              <a:rPr lang="en-US" altLang="en-US" sz="2800" dirty="0" smtClean="0"/>
              <a:t>Early Republic falls</a:t>
            </a:r>
          </a:p>
          <a:p>
            <a:pPr lvl="1" eaLnBrk="1" hangingPunct="1"/>
            <a:r>
              <a:rPr lang="en-US" altLang="en-US" sz="2800" dirty="0" smtClean="0"/>
              <a:t>Empire takes advantage of limitations, divisions</a:t>
            </a:r>
          </a:p>
          <a:p>
            <a:pPr lvl="1" eaLnBrk="1" hangingPunct="1"/>
            <a:r>
              <a:rPr lang="en-US" altLang="en-US" sz="2800" dirty="0" smtClean="0"/>
              <a:t>New Republicans: Return of the Jedi</a:t>
            </a:r>
          </a:p>
          <a:p>
            <a:pPr lvl="1" eaLnBrk="1" hangingPunct="1"/>
            <a:r>
              <a:rPr lang="en-US" altLang="en-US" sz="2800" dirty="0" smtClean="0"/>
              <a:t>Triumph of Republic again? </a:t>
            </a:r>
          </a:p>
        </p:txBody>
      </p:sp>
      <p:sp>
        <p:nvSpPr>
          <p:cNvPr id="440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5D2C306-EF26-45DD-B660-185DAB38FB70}" type="slidenum">
              <a:rPr lang="en-US" altLang="en-US">
                <a:solidFill>
                  <a:schemeClr val="bg1"/>
                </a:solidFill>
              </a:rPr>
              <a:pPr/>
              <a:t>55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AutoShape 2"/>
          <p:cNvSpPr>
            <a:spLocks noGrp="1" noChangeArrowheads="1"/>
          </p:cNvSpPr>
          <p:nvPr>
            <p:ph type="title"/>
          </p:nvPr>
        </p:nvSpPr>
        <p:spPr/>
        <p:txBody>
          <a:bodyPr/>
          <a:lstStyle/>
          <a:p>
            <a:pPr eaLnBrk="1" hangingPunct="1"/>
            <a:r>
              <a:rPr lang="en-US" altLang="en-US" sz="3200" smtClean="0"/>
              <a:t>Republican nature of early Christianity</a:t>
            </a:r>
          </a:p>
        </p:txBody>
      </p:sp>
      <p:sp>
        <p:nvSpPr>
          <p:cNvPr id="45059" name="Rectangle 3"/>
          <p:cNvSpPr>
            <a:spLocks noGrp="1" noChangeArrowheads="1"/>
          </p:cNvSpPr>
          <p:nvPr>
            <p:ph idx="1"/>
          </p:nvPr>
        </p:nvSpPr>
        <p:spPr/>
        <p:txBody>
          <a:bodyPr>
            <a:normAutofit/>
          </a:bodyPr>
          <a:lstStyle/>
          <a:p>
            <a:pPr eaLnBrk="1" hangingPunct="1">
              <a:lnSpc>
                <a:spcPct val="90000"/>
              </a:lnSpc>
            </a:pPr>
            <a:r>
              <a:rPr lang="en-US" altLang="en-US" sz="3200" dirty="0" smtClean="0"/>
              <a:t>“As imperial power became increasingly centralized, remote, insensitive, and later unstable, ‘In many ways Christianity represented how Rome liked to idealize its republican past.’” </a:t>
            </a:r>
            <a:r>
              <a:rPr lang="en-US" altLang="en-US" sz="3200" dirty="0" err="1" smtClean="0"/>
              <a:t>Spodek</a:t>
            </a:r>
            <a:r>
              <a:rPr lang="en-US" altLang="en-US" sz="3200" dirty="0" smtClean="0"/>
              <a:t>, </a:t>
            </a:r>
            <a:r>
              <a:rPr lang="en-US" altLang="en-US" sz="3200" i="1" dirty="0" smtClean="0"/>
              <a:t>The World’s History</a:t>
            </a:r>
            <a:r>
              <a:rPr lang="en-US" altLang="en-US" sz="3200" dirty="0" smtClean="0"/>
              <a:t>, 330</a:t>
            </a:r>
          </a:p>
          <a:p>
            <a:pPr eaLnBrk="1" hangingPunct="1">
              <a:lnSpc>
                <a:spcPct val="90000"/>
              </a:lnSpc>
            </a:pPr>
            <a:r>
              <a:rPr lang="en-US" altLang="en-US" sz="3200" dirty="0" smtClean="0"/>
              <a:t>Early Christians = Republican spirit of “each for all and all to each”: challenges Empire</a:t>
            </a:r>
          </a:p>
          <a:p>
            <a:pPr eaLnBrk="1" hangingPunct="1">
              <a:lnSpc>
                <a:spcPct val="90000"/>
              </a:lnSpc>
            </a:pPr>
            <a:r>
              <a:rPr lang="en-US" altLang="en-US" dirty="0" smtClean="0"/>
              <a:t>Episode 5</a:t>
            </a:r>
            <a:r>
              <a:rPr lang="en-US" altLang="en-US" sz="3200" dirty="0" smtClean="0"/>
              <a:t>: </a:t>
            </a:r>
            <a:r>
              <a:rPr lang="en-US" altLang="en-US" sz="3200" dirty="0" smtClean="0"/>
              <a:t>the Empire Strikes Back</a:t>
            </a:r>
          </a:p>
        </p:txBody>
      </p:sp>
      <p:sp>
        <p:nvSpPr>
          <p:cNvPr id="450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668EF6C-2E15-4416-91D7-E750FFCFB1E6}" type="slidenum">
              <a:rPr lang="en-US" altLang="en-US">
                <a:solidFill>
                  <a:schemeClr val="bg1"/>
                </a:solidFill>
              </a:rPr>
              <a:pPr/>
              <a:t>56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AutoShape 2"/>
          <p:cNvSpPr>
            <a:spLocks noGrp="1" noChangeArrowheads="1"/>
          </p:cNvSpPr>
          <p:nvPr>
            <p:ph type="title"/>
          </p:nvPr>
        </p:nvSpPr>
        <p:spPr/>
        <p:txBody>
          <a:bodyPr/>
          <a:lstStyle/>
          <a:p>
            <a:pPr eaLnBrk="1" hangingPunct="1"/>
            <a:r>
              <a:rPr lang="en-US" altLang="en-US" smtClean="0"/>
              <a:t>Justice in the Hebrew Bible</a:t>
            </a:r>
          </a:p>
        </p:txBody>
      </p:sp>
      <p:sp>
        <p:nvSpPr>
          <p:cNvPr id="46083" name="Rectangle 3"/>
          <p:cNvSpPr>
            <a:spLocks noGrp="1" noChangeArrowheads="1"/>
          </p:cNvSpPr>
          <p:nvPr>
            <p:ph idx="1"/>
          </p:nvPr>
        </p:nvSpPr>
        <p:spPr/>
        <p:txBody>
          <a:bodyPr>
            <a:normAutofit/>
          </a:bodyPr>
          <a:lstStyle/>
          <a:p>
            <a:pPr eaLnBrk="1" hangingPunct="1"/>
            <a:r>
              <a:rPr lang="en-US" altLang="en-US" sz="3200" dirty="0" smtClean="0"/>
              <a:t>1) Story of </a:t>
            </a:r>
            <a:r>
              <a:rPr lang="en-US" altLang="en-US" sz="3200" i="1" dirty="0" smtClean="0"/>
              <a:t>Job</a:t>
            </a:r>
          </a:p>
          <a:p>
            <a:pPr eaLnBrk="1" hangingPunct="1"/>
            <a:r>
              <a:rPr lang="en-US" altLang="en-US" sz="3200" dirty="0" smtClean="0"/>
              <a:t>2) The Suffering Servant of </a:t>
            </a:r>
            <a:r>
              <a:rPr lang="en-US" altLang="en-US" sz="3200" i="1" dirty="0" smtClean="0"/>
              <a:t>Isaiah</a:t>
            </a:r>
          </a:p>
          <a:p>
            <a:pPr eaLnBrk="1" hangingPunct="1"/>
            <a:r>
              <a:rPr lang="en-US" altLang="en-US" sz="3200" dirty="0" smtClean="0"/>
              <a:t>3) Christian Interpretation of </a:t>
            </a:r>
            <a:r>
              <a:rPr lang="en-US" altLang="en-US" sz="3200" i="1" dirty="0" smtClean="0"/>
              <a:t>Isaiah</a:t>
            </a:r>
            <a:r>
              <a:rPr lang="en-US" altLang="en-US" sz="3200" dirty="0" smtClean="0"/>
              <a:t> as prophetic of Jesus’ redeeming sacrifice </a:t>
            </a:r>
            <a:endParaRPr lang="en-US" altLang="en-US" sz="3200" i="1" dirty="0" smtClean="0"/>
          </a:p>
        </p:txBody>
      </p:sp>
      <p:sp>
        <p:nvSpPr>
          <p:cNvPr id="460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83EEF6F-CAEC-4EAE-9616-490C9B9A242F}" type="slidenum">
              <a:rPr lang="en-US" altLang="en-US">
                <a:solidFill>
                  <a:schemeClr val="bg1"/>
                </a:solidFill>
              </a:rPr>
              <a:pPr/>
              <a:t>57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AutoShape 2"/>
          <p:cNvSpPr>
            <a:spLocks noGrp="1" noChangeArrowheads="1"/>
          </p:cNvSpPr>
          <p:nvPr>
            <p:ph type="title"/>
          </p:nvPr>
        </p:nvSpPr>
        <p:spPr/>
        <p:txBody>
          <a:bodyPr/>
          <a:lstStyle/>
          <a:p>
            <a:pPr eaLnBrk="1" hangingPunct="1"/>
            <a:r>
              <a:rPr lang="en-US" altLang="en-US" dirty="0" smtClean="0"/>
              <a:t>Job complains of God’s injustice</a:t>
            </a:r>
          </a:p>
        </p:txBody>
      </p:sp>
      <p:sp>
        <p:nvSpPr>
          <p:cNvPr id="47107" name="Rectangle 3"/>
          <p:cNvSpPr>
            <a:spLocks noGrp="1" noChangeArrowheads="1"/>
          </p:cNvSpPr>
          <p:nvPr>
            <p:ph idx="1"/>
          </p:nvPr>
        </p:nvSpPr>
        <p:spPr/>
        <p:txBody>
          <a:bodyPr>
            <a:normAutofit/>
          </a:bodyPr>
          <a:lstStyle/>
          <a:p>
            <a:pPr eaLnBrk="1" hangingPunct="1"/>
            <a:r>
              <a:rPr lang="en-US" altLang="en-US" sz="3200" dirty="0" smtClean="0"/>
              <a:t>“Why does he look on and laugh, when the unoffending, too, must suffer? So the whole world is given up into the power of wrong-doers; he blinds the eyes of justice. He is answerable for it; who else?” 9:23-4.</a:t>
            </a:r>
          </a:p>
        </p:txBody>
      </p:sp>
      <p:sp>
        <p:nvSpPr>
          <p:cNvPr id="471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D06B26-ABA4-4997-884A-70AEDA382DF4}" type="slidenum">
              <a:rPr lang="en-US" altLang="en-US">
                <a:solidFill>
                  <a:schemeClr val="bg1"/>
                </a:solidFill>
              </a:rPr>
              <a:pPr/>
              <a:t>58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AutoShape 2"/>
          <p:cNvSpPr>
            <a:spLocks noGrp="1" noChangeArrowheads="1"/>
          </p:cNvSpPr>
          <p:nvPr>
            <p:ph type="title"/>
          </p:nvPr>
        </p:nvSpPr>
        <p:spPr/>
        <p:txBody>
          <a:bodyPr/>
          <a:lstStyle/>
          <a:p>
            <a:pPr eaLnBrk="1" hangingPunct="1"/>
            <a:r>
              <a:rPr lang="en-US" altLang="en-US" smtClean="0"/>
              <a:t>Job’s alternatives</a:t>
            </a:r>
          </a:p>
        </p:txBody>
      </p:sp>
      <p:sp>
        <p:nvSpPr>
          <p:cNvPr id="48131" name="Rectangle 3"/>
          <p:cNvSpPr>
            <a:spLocks noGrp="1" noChangeArrowheads="1"/>
          </p:cNvSpPr>
          <p:nvPr>
            <p:ph idx="1"/>
          </p:nvPr>
        </p:nvSpPr>
        <p:spPr/>
        <p:txBody>
          <a:bodyPr>
            <a:normAutofit/>
          </a:bodyPr>
          <a:lstStyle/>
          <a:p>
            <a:pPr eaLnBrk="1" hangingPunct="1">
              <a:lnSpc>
                <a:spcPct val="90000"/>
              </a:lnSpc>
            </a:pPr>
            <a:r>
              <a:rPr lang="en-US" altLang="en-US" sz="3200" dirty="0" smtClean="0"/>
              <a:t>1) Suffering is due to sin, disobedience of God’s laws</a:t>
            </a:r>
          </a:p>
          <a:p>
            <a:pPr eaLnBrk="1" hangingPunct="1">
              <a:lnSpc>
                <a:spcPct val="90000"/>
              </a:lnSpc>
            </a:pPr>
            <a:r>
              <a:rPr lang="en-US" altLang="en-US" sz="3200" dirty="0" smtClean="0"/>
              <a:t>2) The just person should not suffer</a:t>
            </a:r>
          </a:p>
          <a:p>
            <a:pPr eaLnBrk="1" hangingPunct="1">
              <a:lnSpc>
                <a:spcPct val="90000"/>
              </a:lnSpc>
            </a:pPr>
            <a:r>
              <a:rPr lang="en-US" altLang="en-US" sz="3200" dirty="0" smtClean="0"/>
              <a:t>3) But Job is just</a:t>
            </a:r>
          </a:p>
          <a:p>
            <a:pPr eaLnBrk="1" hangingPunct="1">
              <a:lnSpc>
                <a:spcPct val="90000"/>
              </a:lnSpc>
            </a:pPr>
            <a:r>
              <a:rPr lang="en-US" altLang="en-US" sz="3200" dirty="0" smtClean="0"/>
              <a:t>4) Therefore there is no justice in the world and God is an evil demon</a:t>
            </a:r>
          </a:p>
          <a:p>
            <a:pPr eaLnBrk="1" hangingPunct="1">
              <a:lnSpc>
                <a:spcPct val="90000"/>
              </a:lnSpc>
            </a:pPr>
            <a:r>
              <a:rPr lang="en-US" altLang="en-US" sz="3200" dirty="0" smtClean="0"/>
              <a:t>5) Missing: “the universe is a pretty cold place. It’s we who invest it with our feelings.”</a:t>
            </a:r>
          </a:p>
        </p:txBody>
      </p:sp>
      <p:sp>
        <p:nvSpPr>
          <p:cNvPr id="481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2E609FC-7C2B-4BF9-8940-D77A4CDB9331}" type="slidenum">
              <a:rPr lang="en-US" altLang="en-US">
                <a:solidFill>
                  <a:schemeClr val="bg1"/>
                </a:solidFill>
              </a:rPr>
              <a:pPr/>
              <a:t>59</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
          <p:cNvSpPr>
            <a:spLocks noGrp="1" noChangeArrowheads="1"/>
          </p:cNvSpPr>
          <p:nvPr>
            <p:ph type="title"/>
          </p:nvPr>
        </p:nvSpPr>
        <p:spPr/>
        <p:txBody>
          <a:bodyPr/>
          <a:lstStyle/>
          <a:p>
            <a:pPr eaLnBrk="1" hangingPunct="1"/>
            <a:r>
              <a:rPr lang="en-US" altLang="en-US" smtClean="0"/>
              <a:t>Kant’s critique of Stoicism</a:t>
            </a:r>
          </a:p>
        </p:txBody>
      </p:sp>
      <p:sp>
        <p:nvSpPr>
          <p:cNvPr id="8195" name="Rectangle 3"/>
          <p:cNvSpPr>
            <a:spLocks noGrp="1" noChangeArrowheads="1"/>
          </p:cNvSpPr>
          <p:nvPr>
            <p:ph idx="1"/>
          </p:nvPr>
        </p:nvSpPr>
        <p:spPr/>
        <p:txBody>
          <a:bodyPr>
            <a:noAutofit/>
          </a:bodyPr>
          <a:lstStyle/>
          <a:p>
            <a:pPr eaLnBrk="1" hangingPunct="1"/>
            <a:r>
              <a:rPr lang="en-US" altLang="en-US" sz="3200" dirty="0" smtClean="0"/>
              <a:t>Stoicism: moral duty is its own reward</a:t>
            </a:r>
          </a:p>
          <a:p>
            <a:pPr eaLnBrk="1" hangingPunct="1"/>
            <a:r>
              <a:rPr lang="en-US" altLang="en-US" sz="3200" dirty="0" smtClean="0"/>
              <a:t>Kant: No one can be happy without the satisfaction of basic desires, without finding love in their lives</a:t>
            </a:r>
          </a:p>
          <a:p>
            <a:pPr eaLnBrk="1" hangingPunct="1"/>
            <a:r>
              <a:rPr lang="en-US" altLang="en-US" sz="3200" dirty="0" smtClean="0"/>
              <a:t>Hence: morality aims at the Highest Good </a:t>
            </a:r>
          </a:p>
          <a:p>
            <a:pPr lvl="1" eaLnBrk="1" hangingPunct="1"/>
            <a:r>
              <a:rPr lang="en-US" altLang="en-US" sz="2800" dirty="0" smtClean="0"/>
              <a:t>Divinity manifested in the here and now, </a:t>
            </a:r>
          </a:p>
          <a:p>
            <a:pPr lvl="1" eaLnBrk="1" hangingPunct="1"/>
            <a:r>
              <a:rPr lang="en-US" altLang="en-US" sz="2800" dirty="0" smtClean="0"/>
              <a:t>as in Plato’s </a:t>
            </a:r>
            <a:r>
              <a:rPr lang="en-US" altLang="en-US" sz="2800" i="1" dirty="0" smtClean="0"/>
              <a:t>Phaedrus</a:t>
            </a:r>
          </a:p>
          <a:p>
            <a:pPr eaLnBrk="1" hangingPunct="1"/>
            <a:r>
              <a:rPr lang="en-US" altLang="en-US" sz="3200" dirty="0" smtClean="0"/>
              <a:t>Hegel: Platonism, Stoicism, and Kantian morality are stages in the evolution of humanity whose goal is the realization of Spirit</a:t>
            </a:r>
          </a:p>
        </p:txBody>
      </p:sp>
      <p:sp>
        <p:nvSpPr>
          <p:cNvPr id="81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3A6D5B3-4659-407C-AFA7-27CC8D17AA0B}" type="slidenum">
              <a:rPr lang="en-US" altLang="en-US">
                <a:solidFill>
                  <a:schemeClr val="bg1"/>
                </a:solidFill>
              </a:rPr>
              <a:pPr/>
              <a:t>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AutoShape 2"/>
          <p:cNvSpPr>
            <a:spLocks noGrp="1" noChangeArrowheads="1"/>
          </p:cNvSpPr>
          <p:nvPr>
            <p:ph type="title"/>
          </p:nvPr>
        </p:nvSpPr>
        <p:spPr/>
        <p:txBody>
          <a:bodyPr>
            <a:normAutofit/>
          </a:bodyPr>
          <a:lstStyle/>
          <a:p>
            <a:pPr eaLnBrk="1" hangingPunct="1"/>
            <a:r>
              <a:rPr lang="en-US" altLang="en-US" dirty="0" smtClean="0"/>
              <a:t>It is necessary to believe that we live in a moral world</a:t>
            </a:r>
          </a:p>
        </p:txBody>
      </p:sp>
      <p:sp>
        <p:nvSpPr>
          <p:cNvPr id="49155" name="Rectangle 3"/>
          <p:cNvSpPr>
            <a:spLocks noGrp="1" noChangeArrowheads="1"/>
          </p:cNvSpPr>
          <p:nvPr>
            <p:ph idx="1"/>
          </p:nvPr>
        </p:nvSpPr>
        <p:spPr/>
        <p:txBody>
          <a:bodyPr>
            <a:normAutofit/>
          </a:bodyPr>
          <a:lstStyle/>
          <a:p>
            <a:pPr eaLnBrk="1" hangingPunct="1"/>
            <a:r>
              <a:rPr lang="en-US" altLang="en-US" sz="3200" dirty="0" smtClean="0"/>
              <a:t>Rabbi Ben: “It’s a fundamental difference in the way we see the world. You see it as harsh and empty of values and pitiless. And I couldn’t go on living if I didn’t feel with all my heart a moral structure, with real meaning, and . . . forgiveness. And some kind of higher power. Otherwise there’s no basis to know how to live.”</a:t>
            </a:r>
          </a:p>
          <a:p>
            <a:pPr eaLnBrk="1" hangingPunct="1"/>
            <a:r>
              <a:rPr lang="en-US" altLang="en-US" sz="3200" dirty="0" smtClean="0"/>
              <a:t>--Woody Allen, Crimes and Misdemeanors</a:t>
            </a:r>
          </a:p>
        </p:txBody>
      </p:sp>
      <p:sp>
        <p:nvSpPr>
          <p:cNvPr id="491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BE2AC7D-E632-45FA-9C8D-828CAE5173F5}" type="slidenum">
              <a:rPr lang="en-US" altLang="en-US">
                <a:solidFill>
                  <a:schemeClr val="bg1"/>
                </a:solidFill>
              </a:rPr>
              <a:pPr/>
              <a:t>60</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AutoShape 2"/>
          <p:cNvSpPr>
            <a:spLocks noGrp="1" noChangeArrowheads="1"/>
          </p:cNvSpPr>
          <p:nvPr>
            <p:ph type="title"/>
          </p:nvPr>
        </p:nvSpPr>
        <p:spPr/>
        <p:txBody>
          <a:bodyPr/>
          <a:lstStyle/>
          <a:p>
            <a:pPr eaLnBrk="1" hangingPunct="1"/>
            <a:r>
              <a:rPr lang="en-US" altLang="en-US" dirty="0" smtClean="0"/>
              <a:t>Modern atheism</a:t>
            </a:r>
          </a:p>
        </p:txBody>
      </p:sp>
      <p:sp>
        <p:nvSpPr>
          <p:cNvPr id="50179" name="Rectangle 3"/>
          <p:cNvSpPr>
            <a:spLocks noGrp="1" noChangeArrowheads="1"/>
          </p:cNvSpPr>
          <p:nvPr>
            <p:ph idx="1"/>
          </p:nvPr>
        </p:nvSpPr>
        <p:spPr/>
        <p:txBody>
          <a:bodyPr>
            <a:normAutofit/>
          </a:bodyPr>
          <a:lstStyle/>
          <a:p>
            <a:pPr eaLnBrk="1" hangingPunct="1"/>
            <a:r>
              <a:rPr lang="en-US" altLang="en-US" sz="3200" dirty="0" smtClean="0"/>
              <a:t>Professor Levy: “Events unfold so unpredictably, so unfairly. Human happiness does not seem to have been included in the design of creation. It is only we with our capacity to love that give meaning to the indifferent universe. And under certain conditions, we feel that the thing isn’t worth it any more.”</a:t>
            </a:r>
          </a:p>
        </p:txBody>
      </p:sp>
      <p:sp>
        <p:nvSpPr>
          <p:cNvPr id="5018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90EEC42-3C8F-4DF8-9CAE-96F64E5C6D93}" type="slidenum">
              <a:rPr lang="en-US" altLang="en-US">
                <a:solidFill>
                  <a:schemeClr val="bg1"/>
                </a:solidFill>
              </a:rPr>
              <a:pPr/>
              <a:t>61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AutoShape 2"/>
          <p:cNvSpPr>
            <a:spLocks noGrp="1" noChangeArrowheads="1"/>
          </p:cNvSpPr>
          <p:nvPr>
            <p:ph type="title"/>
          </p:nvPr>
        </p:nvSpPr>
        <p:spPr/>
        <p:txBody>
          <a:bodyPr/>
          <a:lstStyle/>
          <a:p>
            <a:pPr eaLnBrk="1" hangingPunct="1"/>
            <a:r>
              <a:rPr lang="en-US" altLang="en-US" dirty="0" smtClean="0"/>
              <a:t>God’s reply to Job</a:t>
            </a:r>
          </a:p>
        </p:txBody>
      </p:sp>
      <p:sp>
        <p:nvSpPr>
          <p:cNvPr id="51203" name="Rectangle 3"/>
          <p:cNvSpPr>
            <a:spLocks noGrp="1" noChangeArrowheads="1"/>
          </p:cNvSpPr>
          <p:nvPr>
            <p:ph idx="1"/>
          </p:nvPr>
        </p:nvSpPr>
        <p:spPr/>
        <p:txBody>
          <a:bodyPr>
            <a:normAutofit/>
          </a:bodyPr>
          <a:lstStyle/>
          <a:p>
            <a:pPr eaLnBrk="1" hangingPunct="1">
              <a:lnSpc>
                <a:spcPct val="90000"/>
              </a:lnSpc>
            </a:pPr>
            <a:r>
              <a:rPr lang="en-US" altLang="en-US" sz="3200" dirty="0" smtClean="0">
                <a:cs typeface="Times New Roman" panose="02020603050405020304" pitchFamily="18" charset="0"/>
              </a:rPr>
              <a:t>“From what vantage point </a:t>
            </a:r>
            <a:r>
              <a:rPr lang="en-US" altLang="en-US" sz="3200" dirty="0" err="1" smtClean="0">
                <a:cs typeface="Times New Roman" panose="02020603050405020304" pitchFamily="18" charset="0"/>
              </a:rPr>
              <a:t>wast</a:t>
            </a:r>
            <a:r>
              <a:rPr lang="en-US" altLang="en-US" sz="3200" dirty="0" smtClean="0">
                <a:cs typeface="Times New Roman" panose="02020603050405020304" pitchFamily="18" charset="0"/>
              </a:rPr>
              <a:t> thou watching, when I laid the foundations of the earth? Tell me, whence comes this sure knowledge of thine? Tell me, since thou art so wise, was it thou or I designed earth’s plan, measuring it out with the line?” </a:t>
            </a:r>
            <a:endParaRPr lang="en-CA" altLang="en-US" sz="3200" dirty="0" smtClean="0"/>
          </a:p>
          <a:p>
            <a:pPr eaLnBrk="1" hangingPunct="1">
              <a:lnSpc>
                <a:spcPct val="90000"/>
              </a:lnSpc>
            </a:pPr>
            <a:r>
              <a:rPr lang="en-CA" altLang="en-US" sz="3200" dirty="0" smtClean="0"/>
              <a:t>Job submits, passes the test, and is rewarded</a:t>
            </a:r>
          </a:p>
        </p:txBody>
      </p:sp>
      <p:sp>
        <p:nvSpPr>
          <p:cNvPr id="5120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CDF1E3A-9754-45A9-88E9-03BCE6F7E8E0}" type="slidenum">
              <a:rPr lang="en-US" altLang="en-US">
                <a:solidFill>
                  <a:schemeClr val="bg1"/>
                </a:solidFill>
              </a:rPr>
              <a:pPr/>
              <a:t>62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r>
              <a:rPr lang="en-CA" altLang="en-US" dirty="0" smtClean="0"/>
              <a:t>Philosophy and Job</a:t>
            </a:r>
          </a:p>
        </p:txBody>
      </p:sp>
      <p:sp>
        <p:nvSpPr>
          <p:cNvPr id="52227" name="Content Placeholder 2"/>
          <p:cNvSpPr>
            <a:spLocks noGrp="1"/>
          </p:cNvSpPr>
          <p:nvPr>
            <p:ph idx="1"/>
          </p:nvPr>
        </p:nvSpPr>
        <p:spPr/>
        <p:txBody>
          <a:bodyPr>
            <a:normAutofit/>
          </a:bodyPr>
          <a:lstStyle/>
          <a:p>
            <a:pPr eaLnBrk="1" hangingPunct="1">
              <a:lnSpc>
                <a:spcPct val="90000"/>
              </a:lnSpc>
            </a:pPr>
            <a:r>
              <a:rPr lang="en-CA" altLang="en-US" sz="3200" dirty="0" smtClean="0"/>
              <a:t>Kant: we cannot know reality in itself; therefore we must believe something</a:t>
            </a:r>
          </a:p>
          <a:p>
            <a:pPr lvl="1" eaLnBrk="1" hangingPunct="1">
              <a:lnSpc>
                <a:spcPct val="90000"/>
              </a:lnSpc>
            </a:pPr>
            <a:r>
              <a:rPr lang="en-CA" altLang="en-US" sz="2800" dirty="0" smtClean="0"/>
              <a:t>Believe in the possibility of the Highest </a:t>
            </a:r>
            <a:r>
              <a:rPr lang="en-CA" altLang="en-US" sz="2800" dirty="0" smtClean="0"/>
              <a:t>Good, a just world, where good is rewarded and evil punished</a:t>
            </a:r>
          </a:p>
          <a:p>
            <a:pPr lvl="1" eaLnBrk="1" hangingPunct="1">
              <a:lnSpc>
                <a:spcPct val="90000"/>
              </a:lnSpc>
            </a:pPr>
            <a:r>
              <a:rPr lang="en-CA" altLang="en-US" dirty="0"/>
              <a:t>i</a:t>
            </a:r>
            <a:r>
              <a:rPr lang="en-CA" altLang="en-US" dirty="0" smtClean="0"/>
              <a:t>n </a:t>
            </a:r>
            <a:r>
              <a:rPr lang="en-CA" altLang="en-US" i="1" dirty="0" smtClean="0"/>
              <a:t>this</a:t>
            </a:r>
            <a:r>
              <a:rPr lang="en-CA" altLang="en-US" dirty="0" smtClean="0"/>
              <a:t> life</a:t>
            </a:r>
            <a:endParaRPr lang="en-CA" altLang="en-US" sz="2800" dirty="0" smtClean="0"/>
          </a:p>
          <a:p>
            <a:pPr eaLnBrk="1" hangingPunct="1">
              <a:lnSpc>
                <a:spcPct val="90000"/>
              </a:lnSpc>
            </a:pPr>
            <a:r>
              <a:rPr lang="en-CA" altLang="en-US" sz="3200" dirty="0" smtClean="0"/>
              <a:t>Hegel: we </a:t>
            </a:r>
            <a:r>
              <a:rPr lang="en-CA" altLang="en-US" sz="3200" i="1" dirty="0" smtClean="0"/>
              <a:t>can</a:t>
            </a:r>
            <a:r>
              <a:rPr lang="en-CA" altLang="en-US" sz="3200" dirty="0" smtClean="0"/>
              <a:t> know: through dialectical science; dialectic of the ego</a:t>
            </a:r>
          </a:p>
          <a:p>
            <a:pPr lvl="1" eaLnBrk="1" hangingPunct="1">
              <a:lnSpc>
                <a:spcPct val="90000"/>
              </a:lnSpc>
            </a:pPr>
            <a:r>
              <a:rPr lang="en-CA" altLang="en-US" sz="2800" dirty="0" smtClean="0"/>
              <a:t>Leads to Spirit: an I that is We and a We that is I</a:t>
            </a:r>
          </a:p>
        </p:txBody>
      </p:sp>
      <p:sp>
        <p:nvSpPr>
          <p:cNvPr id="522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FFD9CDD-0529-4C18-BB4D-41589F4EF6A2}" type="slidenum">
              <a:rPr lang="en-US" altLang="en-US">
                <a:solidFill>
                  <a:schemeClr val="bg1"/>
                </a:solidFill>
              </a:rPr>
              <a:pPr/>
              <a:t>63</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AutoShape 2"/>
          <p:cNvSpPr>
            <a:spLocks noGrp="1" noChangeArrowheads="1"/>
          </p:cNvSpPr>
          <p:nvPr>
            <p:ph type="title"/>
          </p:nvPr>
        </p:nvSpPr>
        <p:spPr/>
        <p:txBody>
          <a:bodyPr/>
          <a:lstStyle/>
          <a:p>
            <a:pPr eaLnBrk="1" hangingPunct="1"/>
            <a:r>
              <a:rPr lang="en-US" altLang="en-US" dirty="0" smtClean="0"/>
              <a:t>Conclusions from </a:t>
            </a:r>
            <a:r>
              <a:rPr lang="en-US" altLang="en-US" i="1" dirty="0" smtClean="0"/>
              <a:t>Job</a:t>
            </a:r>
          </a:p>
        </p:txBody>
      </p:sp>
      <p:sp>
        <p:nvSpPr>
          <p:cNvPr id="53251" name="Rectangle 3"/>
          <p:cNvSpPr>
            <a:spLocks noGrp="1" noChangeArrowheads="1"/>
          </p:cNvSpPr>
          <p:nvPr>
            <p:ph idx="1"/>
          </p:nvPr>
        </p:nvSpPr>
        <p:spPr/>
        <p:txBody>
          <a:bodyPr>
            <a:noAutofit/>
          </a:bodyPr>
          <a:lstStyle/>
          <a:p>
            <a:pPr eaLnBrk="1" hangingPunct="1">
              <a:lnSpc>
                <a:spcPct val="90000"/>
              </a:lnSpc>
            </a:pPr>
            <a:r>
              <a:rPr lang="en-US" altLang="en-US" sz="3200" dirty="0" smtClean="0"/>
              <a:t>1) </a:t>
            </a:r>
            <a:r>
              <a:rPr lang="en-CA" altLang="en-US" sz="3200" dirty="0" smtClean="0"/>
              <a:t>God works in mysterious ways, beyond our human comprehension</a:t>
            </a:r>
            <a:endParaRPr lang="en-US" altLang="en-US" sz="3200" dirty="0" smtClean="0"/>
          </a:p>
          <a:p>
            <a:pPr eaLnBrk="1" hangingPunct="1">
              <a:lnSpc>
                <a:spcPct val="90000"/>
              </a:lnSpc>
            </a:pPr>
            <a:r>
              <a:rPr lang="en-US" altLang="en-US" sz="3200" dirty="0" smtClean="0"/>
              <a:t>2) The sufferings of life test our commitment to duty, to goodness</a:t>
            </a:r>
          </a:p>
          <a:p>
            <a:pPr lvl="1" eaLnBrk="1" hangingPunct="1">
              <a:lnSpc>
                <a:spcPct val="90000"/>
              </a:lnSpc>
            </a:pPr>
            <a:r>
              <a:rPr lang="en-US" altLang="en-US" sz="2800" dirty="0" smtClean="0"/>
              <a:t>I.e., we must accept sacrifices for the sake of duty</a:t>
            </a:r>
          </a:p>
          <a:p>
            <a:pPr eaLnBrk="1" hangingPunct="1">
              <a:lnSpc>
                <a:spcPct val="90000"/>
              </a:lnSpc>
            </a:pPr>
            <a:r>
              <a:rPr lang="en-US" altLang="en-US" sz="3200" dirty="0" smtClean="0"/>
              <a:t>3) In the end, Job is rewarded two-fold</a:t>
            </a:r>
          </a:p>
          <a:p>
            <a:pPr eaLnBrk="1" hangingPunct="1">
              <a:lnSpc>
                <a:spcPct val="90000"/>
              </a:lnSpc>
            </a:pPr>
            <a:r>
              <a:rPr lang="en-US" altLang="en-US" sz="3200" dirty="0" smtClean="0"/>
              <a:t>4) Therefore the world is governed by moral law, and the Highest Good (Zion, the Kingdom of </a:t>
            </a:r>
            <a:r>
              <a:rPr lang="en-US" altLang="en-US" sz="3200" dirty="0" smtClean="0"/>
              <a:t>God, a just society) </a:t>
            </a:r>
            <a:r>
              <a:rPr lang="en-US" altLang="en-US" sz="3200" dirty="0" smtClean="0"/>
              <a:t>is realizable</a:t>
            </a:r>
          </a:p>
        </p:txBody>
      </p:sp>
      <p:sp>
        <p:nvSpPr>
          <p:cNvPr id="532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1F382BD-5132-48B7-9667-07C99BD7F183}" type="slidenum">
              <a:rPr lang="en-US" altLang="en-US">
                <a:solidFill>
                  <a:schemeClr val="bg1"/>
                </a:solidFill>
              </a:rPr>
              <a:pPr/>
              <a:t>64</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AutoShape 2"/>
          <p:cNvSpPr>
            <a:spLocks noGrp="1" noChangeArrowheads="1"/>
          </p:cNvSpPr>
          <p:nvPr>
            <p:ph type="title"/>
          </p:nvPr>
        </p:nvSpPr>
        <p:spPr/>
        <p:txBody>
          <a:bodyPr/>
          <a:lstStyle/>
          <a:p>
            <a:pPr eaLnBrk="1" hangingPunct="1"/>
            <a:r>
              <a:rPr lang="en-US" altLang="en-US" smtClean="0"/>
              <a:t>The suffering servant</a:t>
            </a:r>
          </a:p>
        </p:txBody>
      </p:sp>
      <p:sp>
        <p:nvSpPr>
          <p:cNvPr id="54275" name="Rectangle 3"/>
          <p:cNvSpPr>
            <a:spLocks noGrp="1" noChangeArrowheads="1"/>
          </p:cNvSpPr>
          <p:nvPr>
            <p:ph idx="1"/>
          </p:nvPr>
        </p:nvSpPr>
        <p:spPr/>
        <p:txBody>
          <a:bodyPr>
            <a:normAutofit/>
          </a:bodyPr>
          <a:lstStyle/>
          <a:p>
            <a:pPr eaLnBrk="1" hangingPunct="1"/>
            <a:r>
              <a:rPr lang="en-US" altLang="en-US" sz="3200" dirty="0" smtClean="0"/>
              <a:t>What about the faithful servant of God who goes to his death? </a:t>
            </a:r>
          </a:p>
          <a:p>
            <a:pPr eaLnBrk="1" hangingPunct="1"/>
            <a:r>
              <a:rPr lang="en-US" altLang="en-US" sz="3200" dirty="0" smtClean="0"/>
              <a:t>How is this a “test”? </a:t>
            </a:r>
          </a:p>
          <a:p>
            <a:pPr eaLnBrk="1" hangingPunct="1"/>
            <a:r>
              <a:rPr lang="en-US" altLang="en-US" sz="3200" dirty="0" smtClean="0"/>
              <a:t>Where is the reward? </a:t>
            </a:r>
          </a:p>
          <a:p>
            <a:pPr eaLnBrk="1" hangingPunct="1"/>
            <a:r>
              <a:rPr lang="en-US" altLang="en-US" sz="3200" dirty="0" smtClean="0"/>
              <a:t>The ancient Jews were a this-worldly people. Happiness should be here and now, with family and friends.</a:t>
            </a:r>
          </a:p>
        </p:txBody>
      </p:sp>
      <p:sp>
        <p:nvSpPr>
          <p:cNvPr id="542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C7B02D7-5811-4E79-BA0D-F990260BE0EF}" type="slidenum">
              <a:rPr lang="en-US" altLang="en-US">
                <a:solidFill>
                  <a:schemeClr val="bg1"/>
                </a:solidFill>
              </a:rPr>
              <a:pPr/>
              <a:t>65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lstStyle/>
          <a:p>
            <a:pPr eaLnBrk="1" hangingPunct="1"/>
            <a:r>
              <a:rPr lang="en-US" altLang="en-US" smtClean="0"/>
              <a:t>Suffering Servant of Isaiah (53)</a:t>
            </a:r>
          </a:p>
        </p:txBody>
      </p:sp>
      <p:sp>
        <p:nvSpPr>
          <p:cNvPr id="55299" name="Rectangle 3"/>
          <p:cNvSpPr>
            <a:spLocks noGrp="1" noChangeArrowheads="1"/>
          </p:cNvSpPr>
          <p:nvPr>
            <p:ph idx="1"/>
          </p:nvPr>
        </p:nvSpPr>
        <p:spPr/>
        <p:txBody>
          <a:bodyPr/>
          <a:lstStyle/>
          <a:p>
            <a:pPr eaLnBrk="1" hangingPunct="1">
              <a:lnSpc>
                <a:spcPct val="90000"/>
              </a:lnSpc>
            </a:pPr>
            <a:r>
              <a:rPr lang="en-US" altLang="en-US" sz="3200" dirty="0" smtClean="0"/>
              <a:t>Despised and rejected by men;</a:t>
            </a:r>
          </a:p>
          <a:p>
            <a:pPr eaLnBrk="1" hangingPunct="1">
              <a:lnSpc>
                <a:spcPct val="90000"/>
              </a:lnSpc>
            </a:pPr>
            <a:r>
              <a:rPr lang="en-US" altLang="en-US" sz="3200" dirty="0" smtClean="0"/>
              <a:t>A man of sorrows, and acquainted with grief…</a:t>
            </a:r>
          </a:p>
          <a:p>
            <a:pPr eaLnBrk="1" hangingPunct="1">
              <a:lnSpc>
                <a:spcPct val="90000"/>
              </a:lnSpc>
            </a:pPr>
            <a:r>
              <a:rPr lang="en-US" altLang="en-US" sz="3200" dirty="0" smtClean="0"/>
              <a:t>he was despised, and we esteemed him not….</a:t>
            </a:r>
          </a:p>
          <a:p>
            <a:pPr eaLnBrk="1" hangingPunct="1">
              <a:lnSpc>
                <a:spcPct val="90000"/>
              </a:lnSpc>
            </a:pPr>
            <a:r>
              <a:rPr lang="en-US" altLang="en-US" sz="3200" dirty="0" smtClean="0"/>
              <a:t>We did esteem him stricken, smitten by God, and afflicted.</a:t>
            </a:r>
          </a:p>
          <a:p>
            <a:pPr lvl="1" eaLnBrk="1" hangingPunct="1">
              <a:lnSpc>
                <a:spcPct val="90000"/>
              </a:lnSpc>
            </a:pPr>
            <a:r>
              <a:rPr lang="en-US" altLang="en-US" sz="2800" dirty="0" smtClean="0"/>
              <a:t>He suffers, and so must be guilty of sin</a:t>
            </a:r>
          </a:p>
        </p:txBody>
      </p:sp>
      <p:sp>
        <p:nvSpPr>
          <p:cNvPr id="5530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2CE280-D923-49F9-A639-C7065FA9EDC5}" type="slidenum">
              <a:rPr lang="en-US" altLang="en-US">
                <a:solidFill>
                  <a:schemeClr val="bg1"/>
                </a:solidFill>
              </a:rPr>
              <a:pPr/>
              <a:t>66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endParaRPr lang="en-US" altLang="en-US" smtClean="0"/>
          </a:p>
        </p:txBody>
      </p:sp>
      <p:sp>
        <p:nvSpPr>
          <p:cNvPr id="56323" name="Rectangle 3"/>
          <p:cNvSpPr>
            <a:spLocks noGrp="1" noChangeArrowheads="1"/>
          </p:cNvSpPr>
          <p:nvPr>
            <p:ph idx="1"/>
          </p:nvPr>
        </p:nvSpPr>
        <p:spPr/>
        <p:txBody>
          <a:bodyPr/>
          <a:lstStyle/>
          <a:p>
            <a:pPr eaLnBrk="1" hangingPunct="1"/>
            <a:r>
              <a:rPr lang="en-US" altLang="en-US" sz="3200" dirty="0" smtClean="0"/>
              <a:t>But he was wounded for our transgressions; </a:t>
            </a:r>
          </a:p>
          <a:p>
            <a:pPr eaLnBrk="1" hangingPunct="1"/>
            <a:r>
              <a:rPr lang="en-US" altLang="en-US" sz="3200" dirty="0" smtClean="0"/>
              <a:t>He was crushed for our iniquities;</a:t>
            </a:r>
          </a:p>
          <a:p>
            <a:pPr eaLnBrk="1" hangingPunct="1"/>
            <a:r>
              <a:rPr lang="en-US" altLang="en-US" sz="3200" dirty="0" smtClean="0"/>
              <a:t>Upon him was the chastisement that brought us peace,</a:t>
            </a:r>
          </a:p>
          <a:p>
            <a:pPr eaLnBrk="1" hangingPunct="1"/>
            <a:r>
              <a:rPr lang="en-US" altLang="en-US" sz="3200" dirty="0" smtClean="0"/>
              <a:t>And with his stripes we are healed. </a:t>
            </a:r>
          </a:p>
          <a:p>
            <a:pPr lvl="1" eaLnBrk="1" hangingPunct="1"/>
            <a:r>
              <a:rPr lang="en-US" altLang="en-US" sz="2800" dirty="0" smtClean="0"/>
              <a:t>His suffering is on our behalf</a:t>
            </a:r>
          </a:p>
        </p:txBody>
      </p:sp>
      <p:sp>
        <p:nvSpPr>
          <p:cNvPr id="5632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1A5A8C6-AF60-457C-B7C0-A2E2F82703B8}" type="slidenum">
              <a:rPr lang="en-US" altLang="en-US">
                <a:solidFill>
                  <a:schemeClr val="bg1"/>
                </a:solidFill>
              </a:rPr>
              <a:pPr/>
              <a:t>67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endParaRPr lang="en-US" altLang="en-US" smtClean="0"/>
          </a:p>
        </p:txBody>
      </p:sp>
      <p:sp>
        <p:nvSpPr>
          <p:cNvPr id="57347" name="Rectangle 3"/>
          <p:cNvSpPr>
            <a:spLocks noGrp="1" noChangeArrowheads="1"/>
          </p:cNvSpPr>
          <p:nvPr>
            <p:ph idx="1"/>
          </p:nvPr>
        </p:nvSpPr>
        <p:spPr/>
        <p:txBody>
          <a:bodyPr>
            <a:normAutofit/>
          </a:bodyPr>
          <a:lstStyle/>
          <a:p>
            <a:pPr eaLnBrk="1" hangingPunct="1">
              <a:lnSpc>
                <a:spcPct val="90000"/>
              </a:lnSpc>
            </a:pPr>
            <a:r>
              <a:rPr lang="en-US" altLang="en-US" sz="3200" dirty="0" smtClean="0"/>
              <a:t>All we like sheep have gone astray;</a:t>
            </a:r>
          </a:p>
          <a:p>
            <a:pPr eaLnBrk="1" hangingPunct="1">
              <a:lnSpc>
                <a:spcPct val="90000"/>
              </a:lnSpc>
            </a:pPr>
            <a:r>
              <a:rPr lang="en-US" altLang="en-US" sz="3200" dirty="0" smtClean="0"/>
              <a:t>We have turned every one to his own way;</a:t>
            </a:r>
          </a:p>
          <a:p>
            <a:pPr eaLnBrk="1" hangingPunct="1">
              <a:lnSpc>
                <a:spcPct val="90000"/>
              </a:lnSpc>
            </a:pPr>
            <a:r>
              <a:rPr lang="en-US" altLang="en-US" sz="3200" dirty="0" smtClean="0"/>
              <a:t>And the Lord has laid on him the iniquity of us all.</a:t>
            </a:r>
          </a:p>
          <a:p>
            <a:pPr eaLnBrk="1" hangingPunct="1">
              <a:lnSpc>
                <a:spcPct val="90000"/>
              </a:lnSpc>
            </a:pPr>
            <a:r>
              <a:rPr lang="en-US" altLang="en-US" sz="3200" dirty="0" smtClean="0"/>
              <a:t>He was oppressed, and he was afflicted,</a:t>
            </a:r>
          </a:p>
          <a:p>
            <a:pPr eaLnBrk="1" hangingPunct="1">
              <a:lnSpc>
                <a:spcPct val="90000"/>
              </a:lnSpc>
            </a:pPr>
            <a:r>
              <a:rPr lang="en-US" altLang="en-US" sz="3200" dirty="0" smtClean="0"/>
              <a:t>Yet he opened not his mouth;</a:t>
            </a:r>
          </a:p>
          <a:p>
            <a:pPr eaLnBrk="1" hangingPunct="1">
              <a:lnSpc>
                <a:spcPct val="90000"/>
              </a:lnSpc>
            </a:pPr>
            <a:r>
              <a:rPr lang="en-US" altLang="en-US" sz="3200" dirty="0" smtClean="0"/>
              <a:t>Like a lamb that is led to the slaughter…</a:t>
            </a:r>
          </a:p>
          <a:p>
            <a:pPr lvl="1" eaLnBrk="1" hangingPunct="1">
              <a:lnSpc>
                <a:spcPct val="90000"/>
              </a:lnSpc>
            </a:pPr>
            <a:r>
              <a:rPr lang="en-US" altLang="en-US" sz="2800" dirty="0" smtClean="0"/>
              <a:t>He is like the sacrificial lamb, the scapegoat</a:t>
            </a:r>
          </a:p>
        </p:txBody>
      </p:sp>
      <p:sp>
        <p:nvSpPr>
          <p:cNvPr id="5734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57347FC-B594-457F-A67C-9D2F9160611E}" type="slidenum">
              <a:rPr lang="en-US" altLang="en-US">
                <a:solidFill>
                  <a:schemeClr val="bg1"/>
                </a:solidFill>
              </a:rPr>
              <a:pPr/>
              <a:t>68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endParaRPr lang="en-US" altLang="en-US" smtClean="0"/>
          </a:p>
        </p:txBody>
      </p:sp>
      <p:sp>
        <p:nvSpPr>
          <p:cNvPr id="58371" name="Rectangle 3"/>
          <p:cNvSpPr>
            <a:spLocks noGrp="1" noChangeArrowheads="1"/>
          </p:cNvSpPr>
          <p:nvPr>
            <p:ph idx="1"/>
          </p:nvPr>
        </p:nvSpPr>
        <p:spPr/>
        <p:txBody>
          <a:bodyPr>
            <a:normAutofit/>
          </a:bodyPr>
          <a:lstStyle/>
          <a:p>
            <a:pPr eaLnBrk="1" hangingPunct="1"/>
            <a:r>
              <a:rPr lang="en-US" altLang="en-US" sz="3200" dirty="0" smtClean="0"/>
              <a:t>He was cut off out of the land of the living,</a:t>
            </a:r>
          </a:p>
          <a:p>
            <a:pPr eaLnBrk="1" hangingPunct="1"/>
            <a:r>
              <a:rPr lang="en-US" altLang="en-US" sz="3200" dirty="0" smtClean="0"/>
              <a:t>Stricken for the transgression of my people….</a:t>
            </a:r>
          </a:p>
          <a:p>
            <a:pPr eaLnBrk="1" hangingPunct="1"/>
            <a:r>
              <a:rPr lang="en-US" altLang="en-US" sz="3200" dirty="0" smtClean="0"/>
              <a:t>There was no deceit in his mouth.</a:t>
            </a:r>
          </a:p>
          <a:p>
            <a:pPr lvl="1" eaLnBrk="1" hangingPunct="1"/>
            <a:r>
              <a:rPr lang="en-US" altLang="en-US" sz="2800" dirty="0" smtClean="0"/>
              <a:t>His sufferings are due to our sins, not his</a:t>
            </a:r>
          </a:p>
        </p:txBody>
      </p:sp>
      <p:sp>
        <p:nvSpPr>
          <p:cNvPr id="5837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BFD5B6-3B34-464E-A432-73EC9256B0C2}" type="slidenum">
              <a:rPr lang="en-US" altLang="en-US">
                <a:solidFill>
                  <a:schemeClr val="bg1"/>
                </a:solidFill>
              </a:rPr>
              <a:pPr/>
              <a:t>69</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altLang="en-US" smtClean="0"/>
              <a:t>Two interpretations of Christianity</a:t>
            </a:r>
          </a:p>
        </p:txBody>
      </p:sp>
      <p:sp>
        <p:nvSpPr>
          <p:cNvPr id="10243" name="Rectangle 3"/>
          <p:cNvSpPr>
            <a:spLocks noGrp="1" noChangeArrowheads="1"/>
          </p:cNvSpPr>
          <p:nvPr>
            <p:ph idx="1"/>
          </p:nvPr>
        </p:nvSpPr>
        <p:spPr/>
        <p:txBody>
          <a:bodyPr/>
          <a:lstStyle/>
          <a:p>
            <a:pPr eaLnBrk="1" hangingPunct="1"/>
            <a:r>
              <a:rPr lang="en-US" altLang="en-US" sz="3200" dirty="0" smtClean="0"/>
              <a:t>1) Theory of Atonement</a:t>
            </a:r>
          </a:p>
          <a:p>
            <a:pPr lvl="1" eaLnBrk="1" hangingPunct="1"/>
            <a:r>
              <a:rPr lang="en-US" altLang="en-US" sz="2800" dirty="0" smtClean="0"/>
              <a:t>The Kid: You saved me</a:t>
            </a:r>
          </a:p>
          <a:p>
            <a:pPr eaLnBrk="1" hangingPunct="1"/>
            <a:r>
              <a:rPr lang="en-US" altLang="en-US" sz="3200" dirty="0" smtClean="0"/>
              <a:t>2) Theory of Jesus as Teacher/Model</a:t>
            </a:r>
          </a:p>
          <a:p>
            <a:pPr lvl="1" eaLnBrk="1" hangingPunct="1"/>
            <a:r>
              <a:rPr lang="en-US" altLang="en-US" sz="2800" dirty="0" smtClean="0"/>
              <a:t>Neo: You saved yourself, kid. </a:t>
            </a:r>
          </a:p>
          <a:p>
            <a:pPr eaLnBrk="1" hangingPunct="1"/>
            <a:endParaRPr lang="en-US" altLang="en-US" dirty="0" smtClean="0"/>
          </a:p>
        </p:txBody>
      </p:sp>
      <p:sp>
        <p:nvSpPr>
          <p:cNvPr id="102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E2D9052-B6FC-45F6-A24D-1D8262C9C109}" type="slidenum">
              <a:rPr lang="en-US" altLang="en-US">
                <a:solidFill>
                  <a:schemeClr val="bg1"/>
                </a:solidFill>
              </a:rPr>
              <a:pPr/>
              <a:t>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endParaRPr lang="en-US" altLang="en-US" smtClean="0"/>
          </a:p>
        </p:txBody>
      </p:sp>
      <p:sp>
        <p:nvSpPr>
          <p:cNvPr id="59395" name="Rectangle 3"/>
          <p:cNvSpPr>
            <a:spLocks noGrp="1" noChangeArrowheads="1"/>
          </p:cNvSpPr>
          <p:nvPr>
            <p:ph idx="1"/>
          </p:nvPr>
        </p:nvSpPr>
        <p:spPr/>
        <p:txBody>
          <a:bodyPr/>
          <a:lstStyle/>
          <a:p>
            <a:pPr eaLnBrk="1" hangingPunct="1"/>
            <a:r>
              <a:rPr lang="en-US" altLang="en-US" sz="3200" dirty="0" smtClean="0"/>
              <a:t>Yet is was the will of the Lord to crush him;</a:t>
            </a:r>
          </a:p>
          <a:p>
            <a:pPr eaLnBrk="1" hangingPunct="1"/>
            <a:r>
              <a:rPr lang="en-US" altLang="en-US" sz="3200" dirty="0" smtClean="0"/>
              <a:t>He has put him to grief.</a:t>
            </a:r>
          </a:p>
          <a:p>
            <a:pPr lvl="1" eaLnBrk="1" hangingPunct="1"/>
            <a:r>
              <a:rPr lang="en-US" altLang="en-US" sz="2800" dirty="0" smtClean="0"/>
              <a:t>God is the ultimate cause of this man’s death, for God’s providence is behind all such matters</a:t>
            </a:r>
          </a:p>
          <a:p>
            <a:pPr lvl="1" eaLnBrk="1" hangingPunct="1"/>
            <a:r>
              <a:rPr lang="en-US" altLang="en-US" sz="2800" dirty="0" smtClean="0"/>
              <a:t>What is the meaning of this providence? Is it comprehensible? </a:t>
            </a:r>
          </a:p>
        </p:txBody>
      </p:sp>
      <p:sp>
        <p:nvSpPr>
          <p:cNvPr id="5939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40A1136-A6BB-4BB7-868A-85E016308424}" type="slidenum">
              <a:rPr lang="en-US" altLang="en-US">
                <a:solidFill>
                  <a:schemeClr val="bg1"/>
                </a:solidFill>
              </a:rPr>
              <a:pPr/>
              <a:t>70</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endParaRPr lang="en-US" altLang="en-US" smtClean="0"/>
          </a:p>
        </p:txBody>
      </p:sp>
      <p:sp>
        <p:nvSpPr>
          <p:cNvPr id="60419" name="Rectangle 3"/>
          <p:cNvSpPr>
            <a:spLocks noGrp="1" noChangeArrowheads="1"/>
          </p:cNvSpPr>
          <p:nvPr>
            <p:ph idx="1"/>
          </p:nvPr>
        </p:nvSpPr>
        <p:spPr/>
        <p:txBody>
          <a:bodyPr>
            <a:normAutofit/>
          </a:bodyPr>
          <a:lstStyle/>
          <a:p>
            <a:pPr eaLnBrk="1" hangingPunct="1"/>
            <a:r>
              <a:rPr lang="en-US" altLang="en-US" sz="2800" dirty="0" smtClean="0"/>
              <a:t>He shall see the travail of his soul, and shall be satisfied; </a:t>
            </a:r>
          </a:p>
          <a:p>
            <a:pPr eaLnBrk="1" hangingPunct="1"/>
            <a:r>
              <a:rPr lang="en-US" altLang="en-US" sz="2800" dirty="0" smtClean="0"/>
              <a:t>by his knowledge shall my righteous servant justify many; for he shall bear their iniquities.</a:t>
            </a:r>
          </a:p>
          <a:p>
            <a:pPr eaLnBrk="1" hangingPunct="1"/>
            <a:r>
              <a:rPr lang="en-US" altLang="en-US" sz="2800" dirty="0" smtClean="0"/>
              <a:t>Therefore will I divide him a portion with the greater, and he shall divide the spoil with the strong; </a:t>
            </a:r>
          </a:p>
          <a:p>
            <a:pPr eaLnBrk="1" hangingPunct="1"/>
            <a:r>
              <a:rPr lang="en-US" altLang="en-US" sz="2800" dirty="0" smtClean="0"/>
              <a:t>because he hath poured out his soul unto death … and he bare the sin of many, and made intercession for the transgressors.</a:t>
            </a:r>
          </a:p>
        </p:txBody>
      </p:sp>
      <p:sp>
        <p:nvSpPr>
          <p:cNvPr id="6042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153DA5E-9BFA-49F8-AABC-F971D65B5D1C}" type="slidenum">
              <a:rPr lang="en-US" altLang="en-US">
                <a:solidFill>
                  <a:schemeClr val="bg1"/>
                </a:solidFill>
              </a:rPr>
              <a:pPr/>
              <a:t>71</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p:txBody>
          <a:bodyPr/>
          <a:lstStyle/>
          <a:p>
            <a:pPr eaLnBrk="1" hangingPunct="1"/>
            <a:r>
              <a:rPr lang="en-US" altLang="en-US" smtClean="0"/>
              <a:t>The reward</a:t>
            </a:r>
          </a:p>
        </p:txBody>
      </p:sp>
      <p:sp>
        <p:nvSpPr>
          <p:cNvPr id="61443" name="Rectangle 3"/>
          <p:cNvSpPr>
            <a:spLocks noGrp="1" noChangeArrowheads="1"/>
          </p:cNvSpPr>
          <p:nvPr>
            <p:ph idx="1"/>
          </p:nvPr>
        </p:nvSpPr>
        <p:spPr/>
        <p:txBody>
          <a:bodyPr>
            <a:normAutofit/>
          </a:bodyPr>
          <a:lstStyle/>
          <a:p>
            <a:pPr eaLnBrk="1" hangingPunct="1"/>
            <a:r>
              <a:rPr lang="en-US" altLang="en-US" sz="3200" dirty="0" smtClean="0"/>
              <a:t>The suffering servant suffers because of the sins of others</a:t>
            </a:r>
          </a:p>
          <a:p>
            <a:pPr eaLnBrk="1" hangingPunct="1"/>
            <a:r>
              <a:rPr lang="en-US" altLang="en-US" sz="3200" dirty="0" smtClean="0"/>
              <a:t>Through his suffering others are saved</a:t>
            </a:r>
          </a:p>
          <a:p>
            <a:pPr eaLnBrk="1" hangingPunct="1"/>
            <a:r>
              <a:rPr lang="en-US" altLang="en-US" sz="3200" dirty="0" smtClean="0"/>
              <a:t>There is a reward through immortality beyond this life</a:t>
            </a:r>
          </a:p>
          <a:p>
            <a:pPr eaLnBrk="1" hangingPunct="1"/>
            <a:r>
              <a:rPr lang="en-US" altLang="en-US" sz="3200" dirty="0" smtClean="0"/>
              <a:t>But it consists in seeing the fruits of his action in his life</a:t>
            </a:r>
          </a:p>
        </p:txBody>
      </p:sp>
      <p:sp>
        <p:nvSpPr>
          <p:cNvPr id="6144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FBE63C7-A711-4FF8-8769-013195DD757F}" type="slidenum">
              <a:rPr lang="en-US" altLang="en-US">
                <a:solidFill>
                  <a:schemeClr val="bg1"/>
                </a:solidFill>
              </a:rPr>
              <a:pPr/>
              <a:t>72</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p:txBody>
          <a:bodyPr/>
          <a:lstStyle/>
          <a:p>
            <a:pPr eaLnBrk="1" hangingPunct="1"/>
            <a:r>
              <a:rPr lang="en-US" altLang="en-US" smtClean="0"/>
              <a:t>How does the suffering servant get rewarded? </a:t>
            </a:r>
          </a:p>
        </p:txBody>
      </p:sp>
      <p:sp>
        <p:nvSpPr>
          <p:cNvPr id="70659" name="Rectangle 3"/>
          <p:cNvSpPr>
            <a:spLocks noGrp="1" noChangeArrowheads="1"/>
          </p:cNvSpPr>
          <p:nvPr>
            <p:ph idx="1"/>
          </p:nvPr>
        </p:nvSpPr>
        <p:spPr/>
        <p:txBody>
          <a:bodyPr>
            <a:normAutofit/>
          </a:bodyPr>
          <a:lstStyle/>
          <a:p>
            <a:pPr eaLnBrk="1" hangingPunct="1"/>
            <a:r>
              <a:rPr lang="en-US" altLang="en-US" sz="3200" dirty="0" smtClean="0"/>
              <a:t>“Therefore will I divide him a portion with the greater, and he shall divide the spoil with the strong…”</a:t>
            </a:r>
          </a:p>
          <a:p>
            <a:pPr eaLnBrk="1" hangingPunct="1"/>
            <a:r>
              <a:rPr lang="en-US" altLang="en-US" sz="3200" dirty="0" smtClean="0"/>
              <a:t>He is rewarded by knowledge of the fruits of his efforts in this life. </a:t>
            </a:r>
          </a:p>
          <a:p>
            <a:pPr eaLnBrk="1" hangingPunct="1"/>
            <a:r>
              <a:rPr lang="en-US" altLang="en-US" sz="3200" dirty="0" smtClean="0"/>
              <a:t>Sati: Will we ever see him [Neo] again?</a:t>
            </a:r>
          </a:p>
          <a:p>
            <a:pPr eaLnBrk="1" hangingPunct="1"/>
            <a:r>
              <a:rPr lang="en-US" altLang="en-US" sz="3200" dirty="0" smtClean="0"/>
              <a:t>Oracle: I suspect so. Someday. </a:t>
            </a:r>
          </a:p>
        </p:txBody>
      </p:sp>
      <p:sp>
        <p:nvSpPr>
          <p:cNvPr id="706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383D7CF-94ED-4DC3-9598-28E726E9023B}" type="slidenum">
              <a:rPr lang="en-US" altLang="en-US">
                <a:solidFill>
                  <a:schemeClr val="bg1"/>
                </a:solidFill>
              </a:rPr>
              <a:pPr/>
              <a:t>73</a:t>
            </a:fld>
            <a:endParaRPr lang="en-US" altLang="en-US">
              <a:solidFill>
                <a:schemeClr val="bg1"/>
              </a:solidFill>
            </a:endParaRPr>
          </a:p>
        </p:txBody>
      </p:sp>
    </p:spTree>
    <p:extLst>
      <p:ext uri="{BB962C8B-B14F-4D97-AF65-F5344CB8AC3E}">
        <p14:creationId xmlns:p14="http://schemas.microsoft.com/office/powerpoint/2010/main" val="3246418639"/>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p:txBody>
          <a:bodyPr/>
          <a:lstStyle/>
          <a:p>
            <a:pPr eaLnBrk="1" hangingPunct="1"/>
            <a:r>
              <a:rPr lang="en-US" altLang="en-US" smtClean="0"/>
              <a:t>Jewish interpretation of Isaiah</a:t>
            </a:r>
          </a:p>
        </p:txBody>
      </p:sp>
      <p:sp>
        <p:nvSpPr>
          <p:cNvPr id="62467" name="Rectangle 3"/>
          <p:cNvSpPr>
            <a:spLocks noGrp="1" noChangeArrowheads="1"/>
          </p:cNvSpPr>
          <p:nvPr>
            <p:ph idx="1"/>
          </p:nvPr>
        </p:nvSpPr>
        <p:spPr/>
        <p:txBody>
          <a:bodyPr>
            <a:normAutofit/>
          </a:bodyPr>
          <a:lstStyle/>
          <a:p>
            <a:pPr eaLnBrk="1" hangingPunct="1">
              <a:lnSpc>
                <a:spcPct val="90000"/>
              </a:lnSpc>
            </a:pPr>
            <a:r>
              <a:rPr lang="en-US" altLang="en-US" sz="3200" dirty="0" smtClean="0"/>
              <a:t>1) There are good people (not just one) who die without any reward (contrary to </a:t>
            </a:r>
            <a:r>
              <a:rPr lang="en-US" altLang="en-US" sz="3200" i="1" dirty="0" smtClean="0"/>
              <a:t>Job</a:t>
            </a:r>
            <a:r>
              <a:rPr lang="en-US" altLang="en-US" sz="3200" dirty="0" smtClean="0"/>
              <a:t>, but according to </a:t>
            </a:r>
            <a:r>
              <a:rPr lang="en-US" altLang="en-US" sz="3200" i="1" dirty="0" smtClean="0"/>
              <a:t>Isaiah</a:t>
            </a:r>
            <a:r>
              <a:rPr lang="en-US" altLang="en-US" sz="3200" dirty="0" smtClean="0"/>
              <a:t>)</a:t>
            </a:r>
          </a:p>
          <a:p>
            <a:pPr eaLnBrk="1" hangingPunct="1">
              <a:lnSpc>
                <a:spcPct val="90000"/>
              </a:lnSpc>
            </a:pPr>
            <a:r>
              <a:rPr lang="en-US" altLang="en-US" sz="3200" dirty="0" smtClean="0"/>
              <a:t>2) They are like the scapegoats used on the Day of Atonement (Yom Kippur). </a:t>
            </a:r>
          </a:p>
          <a:p>
            <a:pPr eaLnBrk="1" hangingPunct="1">
              <a:lnSpc>
                <a:spcPct val="90000"/>
              </a:lnSpc>
            </a:pPr>
            <a:r>
              <a:rPr lang="en-US" altLang="en-US" sz="3200" dirty="0" smtClean="0"/>
              <a:t>3) They volunteer for the role for the sake of others </a:t>
            </a:r>
          </a:p>
          <a:p>
            <a:pPr eaLnBrk="1" hangingPunct="1">
              <a:lnSpc>
                <a:spcPct val="90000"/>
              </a:lnSpc>
            </a:pPr>
            <a:r>
              <a:rPr lang="en-US" altLang="en-US" sz="3200" dirty="0" smtClean="0"/>
              <a:t>4) Two interpretations of this role</a:t>
            </a:r>
          </a:p>
        </p:txBody>
      </p:sp>
      <p:sp>
        <p:nvSpPr>
          <p:cNvPr id="624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BCCD586-35C3-4F40-8857-E2598666BB9E}" type="slidenum">
              <a:rPr lang="en-US" altLang="en-US">
                <a:solidFill>
                  <a:schemeClr val="bg1"/>
                </a:solidFill>
              </a:rPr>
              <a:pPr/>
              <a:t>74</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Grp="1" noChangeArrowheads="1"/>
          </p:cNvSpPr>
          <p:nvPr>
            <p:ph type="title"/>
          </p:nvPr>
        </p:nvSpPr>
        <p:spPr/>
        <p:txBody>
          <a:bodyPr/>
          <a:lstStyle/>
          <a:p>
            <a:pPr eaLnBrk="1" hangingPunct="1"/>
            <a:r>
              <a:rPr lang="en-US" altLang="en-US" smtClean="0"/>
              <a:t>The scapegoat</a:t>
            </a:r>
          </a:p>
        </p:txBody>
      </p:sp>
      <p:sp>
        <p:nvSpPr>
          <p:cNvPr id="63491" name="Rectangle 3"/>
          <p:cNvSpPr>
            <a:spLocks noGrp="1" noChangeArrowheads="1"/>
          </p:cNvSpPr>
          <p:nvPr>
            <p:ph idx="1"/>
          </p:nvPr>
        </p:nvSpPr>
        <p:spPr/>
        <p:txBody>
          <a:bodyPr>
            <a:normAutofit/>
          </a:bodyPr>
          <a:lstStyle/>
          <a:p>
            <a:pPr eaLnBrk="1" hangingPunct="1">
              <a:lnSpc>
                <a:spcPct val="90000"/>
              </a:lnSpc>
            </a:pPr>
            <a:r>
              <a:rPr lang="en-US" altLang="en-US" sz="3200" dirty="0" smtClean="0"/>
              <a:t>“Using a goat, called </a:t>
            </a:r>
            <a:r>
              <a:rPr lang="en-US" altLang="en-US" sz="3200" i="1" dirty="0" err="1" smtClean="0"/>
              <a:t>Azazel</a:t>
            </a:r>
            <a:r>
              <a:rPr lang="en-US" altLang="en-US" sz="3200" dirty="0" smtClean="0"/>
              <a:t>, often translated as scapegoat, the High Priest would place his hands on its head and confess the sins of the nation, essentially laying the blame on the head of the animal. The goat was then pushed off a high cliff to fall to its death.” </a:t>
            </a:r>
          </a:p>
          <a:p>
            <a:pPr eaLnBrk="1" hangingPunct="1">
              <a:lnSpc>
                <a:spcPct val="90000"/>
              </a:lnSpc>
            </a:pPr>
            <a:r>
              <a:rPr lang="en-US" altLang="en-US" sz="3200" dirty="0" smtClean="0"/>
              <a:t>http://www.everythingjewish.com/YomK/YK_origins.htm</a:t>
            </a:r>
          </a:p>
        </p:txBody>
      </p:sp>
      <p:sp>
        <p:nvSpPr>
          <p:cNvPr id="634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311E9BF-103B-4D34-9A75-BB2C188D1A63}" type="slidenum">
              <a:rPr lang="en-US" altLang="en-US">
                <a:solidFill>
                  <a:schemeClr val="bg1"/>
                </a:solidFill>
              </a:rPr>
              <a:pPr/>
              <a:t>75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Grp="1" noChangeArrowheads="1"/>
          </p:cNvSpPr>
          <p:nvPr>
            <p:ph type="title"/>
          </p:nvPr>
        </p:nvSpPr>
        <p:spPr/>
        <p:txBody>
          <a:bodyPr/>
          <a:lstStyle/>
          <a:p>
            <a:pPr eaLnBrk="1" hangingPunct="1"/>
            <a:r>
              <a:rPr lang="en-US" altLang="en-US" smtClean="0"/>
              <a:t>Contemporary (“liberal”) Jewish interpretation of the scapegoat</a:t>
            </a:r>
          </a:p>
        </p:txBody>
      </p:sp>
      <p:sp>
        <p:nvSpPr>
          <p:cNvPr id="64515" name="Rectangle 3"/>
          <p:cNvSpPr>
            <a:spLocks noGrp="1" noChangeArrowheads="1"/>
          </p:cNvSpPr>
          <p:nvPr>
            <p:ph idx="1"/>
          </p:nvPr>
        </p:nvSpPr>
        <p:spPr/>
        <p:txBody>
          <a:bodyPr>
            <a:normAutofit/>
          </a:bodyPr>
          <a:lstStyle/>
          <a:p>
            <a:pPr eaLnBrk="1" hangingPunct="1">
              <a:lnSpc>
                <a:spcPct val="90000"/>
              </a:lnSpc>
            </a:pPr>
            <a:r>
              <a:rPr lang="en-US" altLang="en-US" sz="3200" dirty="0" smtClean="0"/>
              <a:t>“The belief that somehow sins can be transferred from human to animal, has been a controversial subject among rabbis. As a result, this ceremony is no longer (except among the very ultra-orthodox or Hasidic circles) practiced today. Instead, repentance, prayer and giving charity is the accepted Jewish practice for obtaining divine forgiveness.” </a:t>
            </a:r>
          </a:p>
        </p:txBody>
      </p:sp>
      <p:sp>
        <p:nvSpPr>
          <p:cNvPr id="6451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880C015-171C-4388-8DD2-ED666428195A}" type="slidenum">
              <a:rPr lang="en-US" altLang="en-US">
                <a:solidFill>
                  <a:schemeClr val="bg1"/>
                </a:solidFill>
              </a:rPr>
              <a:pPr/>
              <a:t>76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p:txBody>
          <a:bodyPr/>
          <a:lstStyle/>
          <a:p>
            <a:pPr eaLnBrk="1" hangingPunct="1"/>
            <a:r>
              <a:rPr lang="en-US" altLang="en-US" smtClean="0"/>
              <a:t>Scapegoat interpretation</a:t>
            </a:r>
          </a:p>
        </p:txBody>
      </p:sp>
      <p:sp>
        <p:nvSpPr>
          <p:cNvPr id="65539" name="Rectangle 3"/>
          <p:cNvSpPr>
            <a:spLocks noGrp="1" noChangeArrowheads="1"/>
          </p:cNvSpPr>
          <p:nvPr>
            <p:ph idx="1"/>
          </p:nvPr>
        </p:nvSpPr>
        <p:spPr/>
        <p:txBody>
          <a:bodyPr>
            <a:normAutofit/>
          </a:bodyPr>
          <a:lstStyle/>
          <a:p>
            <a:pPr eaLnBrk="1" hangingPunct="1"/>
            <a:r>
              <a:rPr lang="en-US" altLang="en-US" sz="3200" dirty="0" smtClean="0"/>
              <a:t>Some people literally carry the sins of the world on their shoulders, suffer, and die for the sake of others</a:t>
            </a:r>
          </a:p>
          <a:p>
            <a:pPr lvl="1" eaLnBrk="1" hangingPunct="1"/>
            <a:r>
              <a:rPr lang="en-US" altLang="en-US" sz="2800" dirty="0" smtClean="0"/>
              <a:t>Christian interpretation: one person does this: the Christ</a:t>
            </a:r>
          </a:p>
          <a:p>
            <a:pPr eaLnBrk="1" hangingPunct="1"/>
            <a:r>
              <a:rPr lang="en-US" altLang="en-US" sz="3200" dirty="0" smtClean="0"/>
              <a:t>God forgives the sins of others for the sake of such persons</a:t>
            </a:r>
          </a:p>
          <a:p>
            <a:pPr lvl="1" eaLnBrk="1" hangingPunct="1"/>
            <a:r>
              <a:rPr lang="en-US" altLang="en-US" sz="2800" dirty="0" smtClean="0"/>
              <a:t>But how is this justice? </a:t>
            </a:r>
          </a:p>
        </p:txBody>
      </p:sp>
      <p:sp>
        <p:nvSpPr>
          <p:cNvPr id="6554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B21E15-6527-4E67-A6D7-FBEEC508A60D}" type="slidenum">
              <a:rPr lang="en-US" altLang="en-US">
                <a:solidFill>
                  <a:schemeClr val="bg1"/>
                </a:solidFill>
              </a:rPr>
              <a:pPr/>
              <a:t>77</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p:txBody>
          <a:bodyPr/>
          <a:lstStyle/>
          <a:p>
            <a:pPr eaLnBrk="1" hangingPunct="1"/>
            <a:r>
              <a:rPr lang="en-US" altLang="en-US" smtClean="0"/>
              <a:t>Justice? Individual example</a:t>
            </a:r>
          </a:p>
        </p:txBody>
      </p:sp>
      <p:sp>
        <p:nvSpPr>
          <p:cNvPr id="66563" name="Rectangle 3"/>
          <p:cNvSpPr>
            <a:spLocks noGrp="1" noChangeArrowheads="1"/>
          </p:cNvSpPr>
          <p:nvPr>
            <p:ph idx="1"/>
          </p:nvPr>
        </p:nvSpPr>
        <p:spPr/>
        <p:txBody>
          <a:bodyPr>
            <a:normAutofit/>
          </a:bodyPr>
          <a:lstStyle/>
          <a:p>
            <a:pPr eaLnBrk="1" hangingPunct="1"/>
            <a:r>
              <a:rPr lang="en-US" altLang="en-US" sz="3200" dirty="0" smtClean="0"/>
              <a:t>1) X commits a crime</a:t>
            </a:r>
          </a:p>
          <a:p>
            <a:pPr eaLnBrk="1" hangingPunct="1"/>
            <a:r>
              <a:rPr lang="en-US" altLang="en-US" sz="3200" dirty="0" smtClean="0"/>
              <a:t>2) Y says: punish me instead. </a:t>
            </a:r>
          </a:p>
          <a:p>
            <a:pPr eaLnBrk="1" hangingPunct="1"/>
            <a:r>
              <a:rPr lang="en-US" altLang="en-US" sz="3200" dirty="0" smtClean="0"/>
              <a:t>3) An innocent person is punished</a:t>
            </a:r>
          </a:p>
          <a:p>
            <a:pPr eaLnBrk="1" hangingPunct="1"/>
            <a:r>
              <a:rPr lang="en-US" altLang="en-US" sz="3200" dirty="0" smtClean="0"/>
              <a:t>4) and the guilty person is released</a:t>
            </a:r>
          </a:p>
          <a:p>
            <a:pPr eaLnBrk="1" hangingPunct="1"/>
            <a:r>
              <a:rPr lang="en-US" altLang="en-US" sz="3200" dirty="0" smtClean="0"/>
              <a:t>Isn’t this the height of </a:t>
            </a:r>
            <a:r>
              <a:rPr lang="en-US" altLang="en-US" sz="3200" u="sng" dirty="0" smtClean="0"/>
              <a:t>injustice</a:t>
            </a:r>
            <a:r>
              <a:rPr lang="en-US" altLang="en-US" sz="3200" dirty="0" smtClean="0"/>
              <a:t>? </a:t>
            </a:r>
          </a:p>
          <a:p>
            <a:pPr eaLnBrk="1" hangingPunct="1"/>
            <a:r>
              <a:rPr lang="en-US" altLang="en-US" sz="3200" dirty="0" smtClean="0"/>
              <a:t>(Kierkegaard: so you need a leap of faith)</a:t>
            </a:r>
          </a:p>
        </p:txBody>
      </p:sp>
      <p:sp>
        <p:nvSpPr>
          <p:cNvPr id="665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B54563F-1E9D-4A5D-9FEB-70D3A9A945BC}" type="slidenum">
              <a:rPr lang="en-US" altLang="en-US">
                <a:solidFill>
                  <a:schemeClr val="bg1"/>
                </a:solidFill>
              </a:rPr>
              <a:pPr/>
              <a:t>78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p:txBody>
          <a:bodyPr/>
          <a:lstStyle/>
          <a:p>
            <a:pPr eaLnBrk="1" hangingPunct="1"/>
            <a:r>
              <a:rPr lang="en-US" altLang="en-US" smtClean="0"/>
              <a:t>Justice? Broaden the scope</a:t>
            </a:r>
          </a:p>
        </p:txBody>
      </p:sp>
      <p:sp>
        <p:nvSpPr>
          <p:cNvPr id="67587" name="Rectangle 3"/>
          <p:cNvSpPr>
            <a:spLocks noGrp="1" noChangeArrowheads="1"/>
          </p:cNvSpPr>
          <p:nvPr>
            <p:ph idx="1"/>
          </p:nvPr>
        </p:nvSpPr>
        <p:spPr/>
        <p:txBody>
          <a:bodyPr>
            <a:noAutofit/>
          </a:bodyPr>
          <a:lstStyle/>
          <a:p>
            <a:pPr eaLnBrk="1" hangingPunct="1">
              <a:lnSpc>
                <a:spcPct val="80000"/>
              </a:lnSpc>
            </a:pPr>
            <a:r>
              <a:rPr lang="en-US" altLang="en-US" sz="3200" dirty="0" smtClean="0"/>
              <a:t>1) Almost all humans are guilty of crimes and so deserve to be punished</a:t>
            </a:r>
          </a:p>
          <a:p>
            <a:pPr lvl="1" eaLnBrk="1" hangingPunct="1">
              <a:lnSpc>
                <a:spcPct val="80000"/>
              </a:lnSpc>
            </a:pPr>
            <a:r>
              <a:rPr lang="en-US" altLang="en-US" sz="2800" dirty="0" smtClean="0"/>
              <a:t>A) they have committed evil acts themselves through their own free choices</a:t>
            </a:r>
          </a:p>
          <a:p>
            <a:pPr lvl="1" eaLnBrk="1" hangingPunct="1">
              <a:lnSpc>
                <a:spcPct val="80000"/>
              </a:lnSpc>
            </a:pPr>
            <a:r>
              <a:rPr lang="en-US" altLang="en-US" sz="2800" dirty="0" smtClean="0"/>
              <a:t>B) they are born into sin through the choice of Adam and Eve—and cannot avoid evil acts</a:t>
            </a:r>
          </a:p>
        </p:txBody>
      </p:sp>
      <p:sp>
        <p:nvSpPr>
          <p:cNvPr id="6758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0F14E2-9AA0-45E0-BC7A-CB83D1E67FAA}" type="slidenum">
              <a:rPr lang="en-US" altLang="en-US">
                <a:solidFill>
                  <a:schemeClr val="bg1"/>
                </a:solidFill>
              </a:rPr>
              <a:pPr/>
              <a:t>79</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
          <p:cNvSpPr>
            <a:spLocks noGrp="1" noChangeArrowheads="1"/>
          </p:cNvSpPr>
          <p:nvPr>
            <p:ph type="title"/>
          </p:nvPr>
        </p:nvSpPr>
        <p:spPr/>
        <p:txBody>
          <a:bodyPr/>
          <a:lstStyle/>
          <a:p>
            <a:pPr eaLnBrk="1" hangingPunct="1"/>
            <a:r>
              <a:rPr lang="en-US" altLang="en-US" i="1" dirty="0" smtClean="0"/>
              <a:t>Two</a:t>
            </a:r>
            <a:r>
              <a:rPr lang="en-US" altLang="en-US" dirty="0" smtClean="0"/>
              <a:t> Early </a:t>
            </a:r>
            <a:r>
              <a:rPr lang="en-US" altLang="en-US" dirty="0" err="1" smtClean="0"/>
              <a:t>Christianities</a:t>
            </a:r>
            <a:endParaRPr lang="en-US" altLang="en-US" dirty="0" smtClean="0"/>
          </a:p>
        </p:txBody>
      </p:sp>
      <p:sp>
        <p:nvSpPr>
          <p:cNvPr id="11267" name="Rectangle 3"/>
          <p:cNvSpPr>
            <a:spLocks noGrp="1" noChangeArrowheads="1"/>
          </p:cNvSpPr>
          <p:nvPr>
            <p:ph idx="1"/>
          </p:nvPr>
        </p:nvSpPr>
        <p:spPr/>
        <p:txBody>
          <a:bodyPr>
            <a:normAutofit/>
          </a:bodyPr>
          <a:lstStyle/>
          <a:p>
            <a:pPr eaLnBrk="1" hangingPunct="1"/>
            <a:r>
              <a:rPr lang="en-US" altLang="en-US" sz="3200" dirty="0" smtClean="0"/>
              <a:t>1) “Orthodox” interpretation of Jesus as Savior-Redeemer</a:t>
            </a:r>
          </a:p>
          <a:p>
            <a:pPr lvl="1" eaLnBrk="1" hangingPunct="1"/>
            <a:r>
              <a:rPr lang="en-US" altLang="en-US" sz="2800" dirty="0" smtClean="0"/>
              <a:t>Need to believe in redeeming blood sacrifice of Jesus to be saved</a:t>
            </a:r>
          </a:p>
          <a:p>
            <a:pPr eaLnBrk="1" hangingPunct="1"/>
            <a:r>
              <a:rPr lang="en-US" altLang="en-US" sz="3200" dirty="0" smtClean="0"/>
              <a:t>2) “Gnostic” interpretation of Jesus as Teacher-Model</a:t>
            </a:r>
          </a:p>
          <a:p>
            <a:pPr lvl="1" eaLnBrk="1" hangingPunct="1"/>
            <a:r>
              <a:rPr lang="en-US" altLang="en-US" sz="2800" dirty="0" smtClean="0"/>
              <a:t>Need to understand the deep teachings of Jesus in order to be able to save oneself</a:t>
            </a:r>
          </a:p>
        </p:txBody>
      </p:sp>
      <p:sp>
        <p:nvSpPr>
          <p:cNvPr id="1126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E542F81-1169-4CF9-93A9-B7A9BD138EEB}" type="slidenum">
              <a:rPr lang="en-US" altLang="en-US">
                <a:solidFill>
                  <a:schemeClr val="bg1"/>
                </a:solidFill>
              </a:rPr>
              <a:pPr/>
              <a:t>8</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Whom to punish for our sins?</a:t>
            </a:r>
            <a:endParaRPr lang="en-US" dirty="0"/>
          </a:p>
        </p:txBody>
      </p:sp>
      <p:sp>
        <p:nvSpPr>
          <p:cNvPr id="3" name="Content Placeholder 2"/>
          <p:cNvSpPr>
            <a:spLocks noGrp="1"/>
          </p:cNvSpPr>
          <p:nvPr>
            <p:ph idx="1"/>
          </p:nvPr>
        </p:nvSpPr>
        <p:spPr/>
        <p:txBody>
          <a:bodyPr/>
          <a:lstStyle/>
          <a:p>
            <a:pPr>
              <a:lnSpc>
                <a:spcPct val="80000"/>
              </a:lnSpc>
            </a:pPr>
            <a:r>
              <a:rPr lang="en-US" altLang="en-US" sz="3200" dirty="0"/>
              <a:t>2a) God decides to punish/destroy them all, except for the one good person (Noah, and his family</a:t>
            </a:r>
            <a:r>
              <a:rPr lang="en-US" altLang="en-US" sz="3200" dirty="0" smtClean="0"/>
              <a:t>)</a:t>
            </a:r>
          </a:p>
          <a:p>
            <a:pPr>
              <a:lnSpc>
                <a:spcPct val="80000"/>
              </a:lnSpc>
            </a:pPr>
            <a:r>
              <a:rPr lang="en-US" altLang="en-US" sz="3200" dirty="0" smtClean="0"/>
              <a:t>2b</a:t>
            </a:r>
            <a:r>
              <a:rPr lang="en-US" altLang="en-US" sz="3200" dirty="0"/>
              <a:t>) God decides to spare/forgive the wicked and punish the one good person (Jesus, His own Son)</a:t>
            </a:r>
          </a:p>
          <a:p>
            <a:pPr lvl="1">
              <a:lnSpc>
                <a:spcPct val="80000"/>
              </a:lnSpc>
            </a:pPr>
            <a:r>
              <a:rPr lang="en-US" altLang="en-US" sz="2800" dirty="0"/>
              <a:t>on the condition that the guilty ones believe in this blood sacrifice of the Son of God, join the Church, follow its rules</a:t>
            </a:r>
          </a:p>
          <a:p>
            <a:endParaRPr lang="en-US"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80</a:t>
            </a:fld>
            <a:endParaRPr lang="en-US" altLang="en-US"/>
          </a:p>
        </p:txBody>
      </p:sp>
    </p:spTree>
    <p:extLst>
      <p:ext uri="{BB962C8B-B14F-4D97-AF65-F5344CB8AC3E}">
        <p14:creationId xmlns:p14="http://schemas.microsoft.com/office/powerpoint/2010/main" val="221444983"/>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AutoShape 2"/>
          <p:cNvSpPr>
            <a:spLocks noGrp="1" noChangeArrowheads="1"/>
          </p:cNvSpPr>
          <p:nvPr>
            <p:ph type="title"/>
          </p:nvPr>
        </p:nvSpPr>
        <p:spPr/>
        <p:txBody>
          <a:bodyPr/>
          <a:lstStyle/>
          <a:p>
            <a:pPr eaLnBrk="1" hangingPunct="1"/>
            <a:r>
              <a:rPr lang="en-US" altLang="en-US" smtClean="0"/>
              <a:t>Jewish expectation of a Messiah</a:t>
            </a:r>
          </a:p>
        </p:txBody>
      </p:sp>
      <p:sp>
        <p:nvSpPr>
          <p:cNvPr id="71683" name="Rectangle 3"/>
          <p:cNvSpPr>
            <a:spLocks noGrp="1" noChangeArrowheads="1"/>
          </p:cNvSpPr>
          <p:nvPr>
            <p:ph idx="1"/>
          </p:nvPr>
        </p:nvSpPr>
        <p:spPr/>
        <p:txBody>
          <a:bodyPr>
            <a:normAutofit lnSpcReduction="10000"/>
          </a:bodyPr>
          <a:lstStyle/>
          <a:p>
            <a:pPr eaLnBrk="1" hangingPunct="1">
              <a:lnSpc>
                <a:spcPct val="90000"/>
              </a:lnSpc>
            </a:pPr>
            <a:r>
              <a:rPr lang="en-US" altLang="en-US" sz="3200" dirty="0" smtClean="0"/>
              <a:t>Messiah = anointed (chosen) one (Greek: Christos)</a:t>
            </a:r>
          </a:p>
          <a:p>
            <a:pPr eaLnBrk="1" hangingPunct="1">
              <a:lnSpc>
                <a:spcPct val="90000"/>
              </a:lnSpc>
            </a:pPr>
            <a:r>
              <a:rPr lang="en-US" altLang="en-US" sz="3200" dirty="0" smtClean="0"/>
              <a:t>Jewish Kings were chosen by God and anointed by the high priest</a:t>
            </a:r>
          </a:p>
          <a:p>
            <a:pPr eaLnBrk="1" hangingPunct="1">
              <a:lnSpc>
                <a:spcPct val="90000"/>
              </a:lnSpc>
            </a:pPr>
            <a:r>
              <a:rPr lang="en-US" altLang="en-US" sz="3200" dirty="0" smtClean="0"/>
              <a:t>History of salvation by a chosen one of God as was Moses; also Cyrus at the time of the Babylonians.</a:t>
            </a:r>
          </a:p>
          <a:p>
            <a:pPr eaLnBrk="1" hangingPunct="1">
              <a:lnSpc>
                <a:spcPct val="90000"/>
              </a:lnSpc>
            </a:pPr>
            <a:r>
              <a:rPr lang="en-US" altLang="en-US" sz="3200" dirty="0" smtClean="0"/>
              <a:t>Roman conquest at the time of Jesus: search for a new Messiah</a:t>
            </a:r>
          </a:p>
        </p:txBody>
      </p:sp>
      <p:sp>
        <p:nvSpPr>
          <p:cNvPr id="7168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5F852FC-0DA3-4F84-8E7D-AA0ED6CA56BA}" type="slidenum">
              <a:rPr lang="en-US" altLang="en-US">
                <a:solidFill>
                  <a:schemeClr val="bg1"/>
                </a:solidFill>
              </a:rPr>
              <a:pPr/>
              <a:t>81</a:t>
            </a:fld>
            <a:endParaRPr lang="en-US" altLang="en-US">
              <a:solidFill>
                <a:schemeClr val="bg1"/>
              </a:solidFill>
            </a:endParaRPr>
          </a:p>
        </p:txBody>
      </p:sp>
    </p:spTree>
    <p:extLst>
      <p:ext uri="{BB962C8B-B14F-4D97-AF65-F5344CB8AC3E}">
        <p14:creationId xmlns:p14="http://schemas.microsoft.com/office/powerpoint/2010/main" val="71428861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AutoShape 2"/>
          <p:cNvSpPr>
            <a:spLocks noGrp="1" noChangeArrowheads="1"/>
          </p:cNvSpPr>
          <p:nvPr>
            <p:ph type="title"/>
          </p:nvPr>
        </p:nvSpPr>
        <p:spPr/>
        <p:txBody>
          <a:bodyPr/>
          <a:lstStyle/>
          <a:p>
            <a:pPr eaLnBrk="1" hangingPunct="1"/>
            <a:r>
              <a:rPr lang="en-US" altLang="en-US" smtClean="0"/>
              <a:t>Crisis of belief</a:t>
            </a:r>
          </a:p>
        </p:txBody>
      </p:sp>
      <p:sp>
        <p:nvSpPr>
          <p:cNvPr id="72707" name="Rectangle 3"/>
          <p:cNvSpPr>
            <a:spLocks noGrp="1" noChangeArrowheads="1"/>
          </p:cNvSpPr>
          <p:nvPr>
            <p:ph idx="1"/>
          </p:nvPr>
        </p:nvSpPr>
        <p:spPr/>
        <p:txBody>
          <a:bodyPr>
            <a:normAutofit/>
          </a:bodyPr>
          <a:lstStyle/>
          <a:p>
            <a:pPr eaLnBrk="1" hangingPunct="1">
              <a:lnSpc>
                <a:spcPct val="90000"/>
              </a:lnSpc>
            </a:pPr>
            <a:r>
              <a:rPr lang="en-US" altLang="en-US" sz="3200" dirty="0" smtClean="0"/>
              <a:t>Roman joke: INRI attached to crucifix of Jesus: Jesus of </a:t>
            </a:r>
            <a:r>
              <a:rPr lang="en-US" altLang="en-US" sz="3200" dirty="0" err="1" smtClean="0"/>
              <a:t>Nazarus</a:t>
            </a:r>
            <a:r>
              <a:rPr lang="en-US" altLang="en-US" sz="3200" dirty="0" smtClean="0"/>
              <a:t>, King of the Jews</a:t>
            </a:r>
          </a:p>
          <a:p>
            <a:pPr eaLnBrk="1" hangingPunct="1">
              <a:lnSpc>
                <a:spcPct val="90000"/>
              </a:lnSpc>
            </a:pPr>
            <a:r>
              <a:rPr lang="en-US" altLang="en-US" sz="3200" dirty="0" smtClean="0"/>
              <a:t>If Jesus was the Messiah, the promised King of the Jews, how could he have been crucified? </a:t>
            </a:r>
          </a:p>
          <a:p>
            <a:pPr eaLnBrk="1" hangingPunct="1">
              <a:lnSpc>
                <a:spcPct val="90000"/>
              </a:lnSpc>
            </a:pPr>
            <a:r>
              <a:rPr lang="en-US" altLang="en-US" sz="3200" dirty="0" smtClean="0"/>
              <a:t>One answer: traditional Jewish theory of Atonement, with Isaiah as prophecy.</a:t>
            </a:r>
          </a:p>
        </p:txBody>
      </p:sp>
      <p:sp>
        <p:nvSpPr>
          <p:cNvPr id="727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1701043-3464-4730-91D4-3840709EA13E}" type="slidenum">
              <a:rPr lang="en-US" altLang="en-US">
                <a:solidFill>
                  <a:schemeClr val="bg1"/>
                </a:solidFill>
              </a:rPr>
              <a:pPr/>
              <a:t>82</a:t>
            </a:fld>
            <a:endParaRPr lang="en-US" altLang="en-US">
              <a:solidFill>
                <a:schemeClr val="bg1"/>
              </a:solidFill>
            </a:endParaRPr>
          </a:p>
        </p:txBody>
      </p:sp>
    </p:spTree>
    <p:extLst>
      <p:ext uri="{BB962C8B-B14F-4D97-AF65-F5344CB8AC3E}">
        <p14:creationId xmlns:p14="http://schemas.microsoft.com/office/powerpoint/2010/main" val="3164928574"/>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AutoShape 2"/>
          <p:cNvSpPr>
            <a:spLocks noGrp="1" noChangeArrowheads="1"/>
          </p:cNvSpPr>
          <p:nvPr>
            <p:ph type="title"/>
          </p:nvPr>
        </p:nvSpPr>
        <p:spPr/>
        <p:txBody>
          <a:bodyPr/>
          <a:lstStyle/>
          <a:p>
            <a:pPr eaLnBrk="1" hangingPunct="1"/>
            <a:r>
              <a:rPr lang="en-US" altLang="en-US" smtClean="0"/>
              <a:t>Orthodox Christian interpretation of Isaiah</a:t>
            </a:r>
          </a:p>
        </p:txBody>
      </p:sp>
      <p:sp>
        <p:nvSpPr>
          <p:cNvPr id="73731" name="Rectangle 3"/>
          <p:cNvSpPr>
            <a:spLocks noGrp="1" noChangeArrowheads="1"/>
          </p:cNvSpPr>
          <p:nvPr>
            <p:ph idx="1"/>
          </p:nvPr>
        </p:nvSpPr>
        <p:spPr/>
        <p:txBody>
          <a:bodyPr>
            <a:normAutofit/>
          </a:bodyPr>
          <a:lstStyle/>
          <a:p>
            <a:pPr eaLnBrk="1" hangingPunct="1">
              <a:lnSpc>
                <a:spcPct val="90000"/>
              </a:lnSpc>
            </a:pPr>
            <a:r>
              <a:rPr lang="en-US" altLang="en-US" sz="3200" dirty="0" smtClean="0"/>
              <a:t>“God put [Christ] forward as a propitiation by his blood, to be received by faith. This was to show God’s righteousness, because in his divine forbearance he had passed over former sins.” Paul to Romans 3:25.`</a:t>
            </a:r>
          </a:p>
          <a:p>
            <a:pPr eaLnBrk="1" hangingPunct="1">
              <a:lnSpc>
                <a:spcPct val="90000"/>
              </a:lnSpc>
            </a:pPr>
            <a:r>
              <a:rPr lang="en-US" altLang="en-US" sz="3200" dirty="0" smtClean="0"/>
              <a:t>Jesus as the “Lamb of God who takes away the sins of the world.” Catholic mass</a:t>
            </a:r>
          </a:p>
          <a:p>
            <a:pPr eaLnBrk="1" hangingPunct="1">
              <a:lnSpc>
                <a:spcPct val="90000"/>
              </a:lnSpc>
            </a:pPr>
            <a:r>
              <a:rPr lang="en-US" altLang="en-US" sz="3200" dirty="0" smtClean="0"/>
              <a:t>Mel Gibson’s </a:t>
            </a:r>
            <a:r>
              <a:rPr lang="en-US" altLang="en-US" sz="3200" i="1" dirty="0" smtClean="0"/>
              <a:t>Passion</a:t>
            </a:r>
            <a:r>
              <a:rPr lang="en-US" altLang="en-US" sz="3200" dirty="0" smtClean="0"/>
              <a:t>: the more sins, the more blood needed to redeem them</a:t>
            </a:r>
          </a:p>
        </p:txBody>
      </p:sp>
      <p:sp>
        <p:nvSpPr>
          <p:cNvPr id="7373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18569BF-3917-414A-B364-AD5041355E4A}" type="slidenum">
              <a:rPr lang="en-US" altLang="en-US">
                <a:solidFill>
                  <a:schemeClr val="bg1"/>
                </a:solidFill>
              </a:rPr>
              <a:pPr/>
              <a:t>83</a:t>
            </a:fld>
            <a:endParaRPr lang="en-US" altLang="en-US">
              <a:solidFill>
                <a:schemeClr val="bg1"/>
              </a:solidFill>
            </a:endParaRPr>
          </a:p>
        </p:txBody>
      </p:sp>
    </p:spTree>
    <p:extLst>
      <p:ext uri="{BB962C8B-B14F-4D97-AF65-F5344CB8AC3E}">
        <p14:creationId xmlns:p14="http://schemas.microsoft.com/office/powerpoint/2010/main" val="423640454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AutoShape 2"/>
          <p:cNvSpPr>
            <a:spLocks noGrp="1" noChangeArrowheads="1"/>
          </p:cNvSpPr>
          <p:nvPr>
            <p:ph type="title"/>
          </p:nvPr>
        </p:nvSpPr>
        <p:spPr/>
        <p:txBody>
          <a:bodyPr/>
          <a:lstStyle/>
          <a:p>
            <a:pPr eaLnBrk="1" hangingPunct="1"/>
            <a:r>
              <a:rPr lang="en-US" altLang="en-US" smtClean="0"/>
              <a:t>Nicene Creed (325 AD)</a:t>
            </a:r>
          </a:p>
        </p:txBody>
      </p:sp>
      <p:sp>
        <p:nvSpPr>
          <p:cNvPr id="74755" name="Rectangle 3"/>
          <p:cNvSpPr>
            <a:spLocks noGrp="1" noChangeArrowheads="1"/>
          </p:cNvSpPr>
          <p:nvPr>
            <p:ph idx="1"/>
          </p:nvPr>
        </p:nvSpPr>
        <p:spPr/>
        <p:txBody>
          <a:bodyPr>
            <a:normAutofit/>
          </a:bodyPr>
          <a:lstStyle/>
          <a:p>
            <a:pPr eaLnBrk="1" hangingPunct="1"/>
            <a:r>
              <a:rPr lang="en-US" altLang="en-US" sz="3200" dirty="0" smtClean="0"/>
              <a:t>We believe in one Lord, Jesus Christ, the only Son of God, eternally begotten of the Father, God from God, Light from Light, true God from true God … </a:t>
            </a:r>
          </a:p>
          <a:p>
            <a:pPr eaLnBrk="1" hangingPunct="1"/>
            <a:r>
              <a:rPr lang="en-US" altLang="en-US" sz="3200" dirty="0" smtClean="0"/>
              <a:t>For our sake he was crucified under Pontius Pilate; he suffered death and was buried. On the third day he rose again in accordance with the Scriptures”</a:t>
            </a:r>
          </a:p>
        </p:txBody>
      </p:sp>
      <p:sp>
        <p:nvSpPr>
          <p:cNvPr id="7475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E772C02-609E-456F-9799-CCD401E4B89A}" type="slidenum">
              <a:rPr lang="en-US" altLang="en-US">
                <a:solidFill>
                  <a:schemeClr val="bg1"/>
                </a:solidFill>
              </a:rPr>
              <a:pPr/>
              <a:t>84</a:t>
            </a:fld>
            <a:endParaRPr lang="en-US" altLang="en-US">
              <a:solidFill>
                <a:schemeClr val="bg1"/>
              </a:solidFill>
            </a:endParaRPr>
          </a:p>
        </p:txBody>
      </p:sp>
    </p:spTree>
    <p:extLst>
      <p:ext uri="{BB962C8B-B14F-4D97-AF65-F5344CB8AC3E}">
        <p14:creationId xmlns:p14="http://schemas.microsoft.com/office/powerpoint/2010/main" val="4290807296"/>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AutoShape 2"/>
          <p:cNvSpPr>
            <a:spLocks noGrp="1" noChangeArrowheads="1"/>
          </p:cNvSpPr>
          <p:nvPr>
            <p:ph type="title"/>
          </p:nvPr>
        </p:nvSpPr>
        <p:spPr/>
        <p:txBody>
          <a:bodyPr/>
          <a:lstStyle/>
          <a:p>
            <a:pPr eaLnBrk="1" hangingPunct="1"/>
            <a:r>
              <a:rPr lang="en-US" altLang="en-US" smtClean="0"/>
              <a:t>Alternative interpretation (1)</a:t>
            </a:r>
          </a:p>
        </p:txBody>
      </p:sp>
      <p:sp>
        <p:nvSpPr>
          <p:cNvPr id="68611" name="Rectangle 3"/>
          <p:cNvSpPr>
            <a:spLocks noGrp="1" noChangeArrowheads="1"/>
          </p:cNvSpPr>
          <p:nvPr>
            <p:ph idx="1"/>
          </p:nvPr>
        </p:nvSpPr>
        <p:spPr/>
        <p:txBody>
          <a:bodyPr>
            <a:noAutofit/>
          </a:bodyPr>
          <a:lstStyle/>
          <a:p>
            <a:pPr eaLnBrk="1" hangingPunct="1">
              <a:lnSpc>
                <a:spcPct val="90000"/>
              </a:lnSpc>
            </a:pPr>
            <a:r>
              <a:rPr lang="en-US" altLang="en-US" sz="3200" dirty="0" smtClean="0"/>
              <a:t>1) Some people suffer by “speaking truth to power” (they do what is right, their duty)</a:t>
            </a:r>
          </a:p>
          <a:p>
            <a:pPr lvl="1" eaLnBrk="1" hangingPunct="1">
              <a:lnSpc>
                <a:spcPct val="90000"/>
              </a:lnSpc>
            </a:pPr>
            <a:r>
              <a:rPr lang="en-US" altLang="en-US" sz="2800" dirty="0" smtClean="0"/>
              <a:t>E.g., Socrates, Neo, (Jesus?)</a:t>
            </a:r>
          </a:p>
          <a:p>
            <a:pPr eaLnBrk="1" hangingPunct="1">
              <a:lnSpc>
                <a:spcPct val="90000"/>
              </a:lnSpc>
            </a:pPr>
            <a:r>
              <a:rPr lang="en-US" altLang="en-US" sz="3200" dirty="0" smtClean="0"/>
              <a:t>2) They wake people up from their acquiescence to injustice</a:t>
            </a:r>
          </a:p>
          <a:p>
            <a:pPr lvl="1" eaLnBrk="1" hangingPunct="1">
              <a:lnSpc>
                <a:spcPct val="90000"/>
              </a:lnSpc>
            </a:pPr>
            <a:r>
              <a:rPr lang="en-US" altLang="en-US" sz="2800" dirty="0" smtClean="0"/>
              <a:t>Awakening from illusion</a:t>
            </a:r>
          </a:p>
          <a:p>
            <a:pPr eaLnBrk="1" hangingPunct="1">
              <a:lnSpc>
                <a:spcPct val="90000"/>
              </a:lnSpc>
            </a:pPr>
            <a:r>
              <a:rPr lang="en-US" altLang="en-US" sz="3200" dirty="0" smtClean="0"/>
              <a:t>3) Through their teachings people reject injustice and create a just world</a:t>
            </a:r>
          </a:p>
          <a:p>
            <a:pPr eaLnBrk="1" hangingPunct="1">
              <a:lnSpc>
                <a:spcPct val="90000"/>
              </a:lnSpc>
            </a:pPr>
            <a:r>
              <a:rPr lang="en-US" altLang="en-US" sz="3200" dirty="0" smtClean="0"/>
              <a:t>4) These enlightenment figures will be happy in the knowledge of their achievements</a:t>
            </a:r>
          </a:p>
        </p:txBody>
      </p:sp>
      <p:sp>
        <p:nvSpPr>
          <p:cNvPr id="6861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33F497E-0301-4889-BEE6-5A094C617A2D}" type="slidenum">
              <a:rPr lang="en-US" altLang="en-US">
                <a:solidFill>
                  <a:schemeClr val="bg1"/>
                </a:solidFill>
              </a:rPr>
              <a:pPr/>
              <a:t>85</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AutoShape 2"/>
          <p:cNvSpPr>
            <a:spLocks noGrp="1" noChangeArrowheads="1"/>
          </p:cNvSpPr>
          <p:nvPr>
            <p:ph type="title"/>
          </p:nvPr>
        </p:nvSpPr>
        <p:spPr/>
        <p:txBody>
          <a:bodyPr/>
          <a:lstStyle/>
          <a:p>
            <a:pPr eaLnBrk="1" hangingPunct="1"/>
            <a:r>
              <a:rPr lang="en-US" altLang="en-US" smtClean="0"/>
              <a:t>Alternative interpretation (2)</a:t>
            </a:r>
          </a:p>
        </p:txBody>
      </p:sp>
      <p:sp>
        <p:nvSpPr>
          <p:cNvPr id="69635" name="Rectangle 3"/>
          <p:cNvSpPr>
            <a:spLocks noGrp="1" noChangeArrowheads="1"/>
          </p:cNvSpPr>
          <p:nvPr>
            <p:ph idx="1"/>
          </p:nvPr>
        </p:nvSpPr>
        <p:spPr/>
        <p:txBody>
          <a:bodyPr>
            <a:noAutofit/>
          </a:bodyPr>
          <a:lstStyle/>
          <a:p>
            <a:pPr eaLnBrk="1" hangingPunct="1">
              <a:lnSpc>
                <a:spcPct val="80000"/>
              </a:lnSpc>
            </a:pPr>
            <a:r>
              <a:rPr lang="en-US" altLang="en-US" sz="3200" dirty="0" smtClean="0"/>
              <a:t>1) At a particular stage of human evolution, </a:t>
            </a:r>
          </a:p>
          <a:p>
            <a:pPr lvl="1">
              <a:lnSpc>
                <a:spcPct val="80000"/>
              </a:lnSpc>
            </a:pPr>
            <a:r>
              <a:rPr lang="en-US" altLang="en-US" dirty="0" smtClean="0"/>
              <a:t>the </a:t>
            </a:r>
            <a:r>
              <a:rPr lang="en-US" altLang="en-US" dirty="0" smtClean="0"/>
              <a:t>Roman Emperor is in full power. </a:t>
            </a:r>
          </a:p>
          <a:p>
            <a:pPr lvl="1">
              <a:lnSpc>
                <a:spcPct val="80000"/>
              </a:lnSpc>
            </a:pPr>
            <a:r>
              <a:rPr lang="en-US" altLang="en-US" dirty="0" smtClean="0"/>
              <a:t>He is “the One”</a:t>
            </a:r>
          </a:p>
          <a:p>
            <a:pPr eaLnBrk="1" hangingPunct="1">
              <a:lnSpc>
                <a:spcPct val="80000"/>
              </a:lnSpc>
            </a:pPr>
            <a:r>
              <a:rPr lang="en-US" altLang="en-US" sz="3200" dirty="0" smtClean="0"/>
              <a:t>2) Jesus teaches an alternative form of existence, </a:t>
            </a:r>
          </a:p>
          <a:p>
            <a:pPr lvl="1">
              <a:lnSpc>
                <a:spcPct val="80000"/>
              </a:lnSpc>
            </a:pPr>
            <a:r>
              <a:rPr lang="en-US" altLang="en-US" dirty="0" smtClean="0"/>
              <a:t>as seen in his “parable of the mustard seed” and other teachings</a:t>
            </a:r>
          </a:p>
          <a:p>
            <a:pPr eaLnBrk="1" hangingPunct="1">
              <a:lnSpc>
                <a:spcPct val="80000"/>
              </a:lnSpc>
            </a:pPr>
            <a:r>
              <a:rPr lang="en-US" altLang="en-US" sz="3200" dirty="0" smtClean="0"/>
              <a:t>3) He dies the ignominious death of a slave for challenging the Roman power</a:t>
            </a:r>
          </a:p>
        </p:txBody>
      </p:sp>
      <p:sp>
        <p:nvSpPr>
          <p:cNvPr id="6963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BE3430-90FB-48B9-BD15-B9B3909AF13C}" type="slidenum">
              <a:rPr lang="en-US" altLang="en-US">
                <a:solidFill>
                  <a:schemeClr val="bg1"/>
                </a:solidFill>
              </a:rPr>
              <a:pPr/>
              <a:t>86</a:t>
            </a:fld>
            <a:endParaRPr lang="en-US" altLang="en-US">
              <a:solidFill>
                <a:schemeClr val="bg1"/>
              </a:solidFill>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nSpc>
                <a:spcPct val="80000"/>
              </a:lnSpc>
            </a:pPr>
            <a:r>
              <a:rPr lang="en-US" altLang="en-US" sz="3200" dirty="0"/>
              <a:t>4) This scenario implicitly represents the death of the Ego </a:t>
            </a:r>
            <a:endParaRPr lang="en-US" altLang="en-US" sz="3200" dirty="0" smtClean="0"/>
          </a:p>
          <a:p>
            <a:pPr lvl="1">
              <a:lnSpc>
                <a:spcPct val="80000"/>
              </a:lnSpc>
            </a:pPr>
            <a:r>
              <a:rPr lang="en-US" altLang="en-US" dirty="0" smtClean="0"/>
              <a:t>as </a:t>
            </a:r>
            <a:r>
              <a:rPr lang="en-US" altLang="en-US" dirty="0"/>
              <a:t>both powerful (Master) </a:t>
            </a:r>
            <a:endParaRPr lang="en-US" altLang="en-US" dirty="0" smtClean="0"/>
          </a:p>
          <a:p>
            <a:pPr lvl="1">
              <a:lnSpc>
                <a:spcPct val="80000"/>
              </a:lnSpc>
            </a:pPr>
            <a:r>
              <a:rPr lang="en-US" altLang="en-US" dirty="0" smtClean="0"/>
              <a:t>and </a:t>
            </a:r>
            <a:r>
              <a:rPr lang="en-US" altLang="en-US" dirty="0"/>
              <a:t>powerless (Jesus dies the death of a slave)</a:t>
            </a:r>
          </a:p>
          <a:p>
            <a:pPr>
              <a:lnSpc>
                <a:spcPct val="80000"/>
              </a:lnSpc>
            </a:pPr>
            <a:r>
              <a:rPr lang="en-US" altLang="en-US" sz="3200" dirty="0"/>
              <a:t>5) His followers embody his teachings (Hegel: Spirit)</a:t>
            </a:r>
          </a:p>
          <a:p>
            <a:endParaRPr lang="en-US" sz="3200" dirty="0"/>
          </a:p>
        </p:txBody>
      </p:sp>
      <p:sp>
        <p:nvSpPr>
          <p:cNvPr id="4" name="Slide Number Placeholder 3"/>
          <p:cNvSpPr>
            <a:spLocks noGrp="1"/>
          </p:cNvSpPr>
          <p:nvPr>
            <p:ph type="sldNum" sz="quarter" idx="12"/>
          </p:nvPr>
        </p:nvSpPr>
        <p:spPr/>
        <p:txBody>
          <a:bodyPr/>
          <a:lstStyle/>
          <a:p>
            <a:fld id="{A7AA7C0C-FD96-47ED-95F6-D17DC4B1D3BE}" type="slidenum">
              <a:rPr lang="en-US" altLang="en-US" smtClean="0"/>
              <a:pPr/>
              <a:t>87</a:t>
            </a:fld>
            <a:endParaRPr lang="en-US" altLang="en-US"/>
          </a:p>
        </p:txBody>
      </p:sp>
    </p:spTree>
    <p:extLst>
      <p:ext uri="{BB962C8B-B14F-4D97-AF65-F5344CB8AC3E}">
        <p14:creationId xmlns:p14="http://schemas.microsoft.com/office/powerpoint/2010/main" val="39258271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AutoShape 2"/>
          <p:cNvSpPr>
            <a:spLocks noGrp="1" noChangeArrowheads="1"/>
          </p:cNvSpPr>
          <p:nvPr>
            <p:ph type="title"/>
          </p:nvPr>
        </p:nvSpPr>
        <p:spPr/>
        <p:txBody>
          <a:bodyPr/>
          <a:lstStyle/>
          <a:p>
            <a:pPr eaLnBrk="1" hangingPunct="1"/>
            <a:r>
              <a:rPr lang="en-US" altLang="en-US" dirty="0" smtClean="0"/>
              <a:t>Fate of Gnostics</a:t>
            </a:r>
          </a:p>
        </p:txBody>
      </p:sp>
      <p:sp>
        <p:nvSpPr>
          <p:cNvPr id="12291" name="Rectangle 3"/>
          <p:cNvSpPr>
            <a:spLocks noGrp="1" noChangeArrowheads="1"/>
          </p:cNvSpPr>
          <p:nvPr>
            <p:ph idx="1"/>
          </p:nvPr>
        </p:nvSpPr>
        <p:spPr/>
        <p:txBody>
          <a:bodyPr>
            <a:normAutofit/>
          </a:bodyPr>
          <a:lstStyle/>
          <a:p>
            <a:pPr eaLnBrk="1" hangingPunct="1"/>
            <a:r>
              <a:rPr lang="en-US" altLang="en-US" sz="3200" dirty="0" smtClean="0"/>
              <a:t>Council of </a:t>
            </a:r>
            <a:r>
              <a:rPr lang="en-US" altLang="en-US" sz="3200" dirty="0" err="1" smtClean="0"/>
              <a:t>Nicea</a:t>
            </a:r>
            <a:r>
              <a:rPr lang="en-US" altLang="en-US" sz="3200" dirty="0" smtClean="0"/>
              <a:t> in 325 CE formulates orthodox Christian </a:t>
            </a:r>
            <a:r>
              <a:rPr lang="en-US" altLang="en-US" sz="3200" i="1" dirty="0" smtClean="0"/>
              <a:t>beliefs </a:t>
            </a:r>
            <a:r>
              <a:rPr lang="en-US" altLang="en-US" sz="3200" dirty="0" smtClean="0"/>
              <a:t>(Nicene Creed</a:t>
            </a:r>
            <a:r>
              <a:rPr lang="en-US" altLang="en-US" sz="3200" i="1" dirty="0" smtClean="0"/>
              <a:t>)</a:t>
            </a:r>
          </a:p>
          <a:p>
            <a:pPr lvl="1" eaLnBrk="1" hangingPunct="1"/>
            <a:r>
              <a:rPr lang="en-US" altLang="en-US" sz="2800" dirty="0" smtClean="0"/>
              <a:t>Called by Roman Emperor Constantine</a:t>
            </a:r>
          </a:p>
          <a:p>
            <a:pPr eaLnBrk="1" hangingPunct="1"/>
            <a:r>
              <a:rPr lang="en-US" altLang="en-US" sz="3200" dirty="0" smtClean="0"/>
              <a:t>“Gnostic” theories of “inner knowing” are outlawed in 326 CE by the Emperor’s decree</a:t>
            </a:r>
          </a:p>
          <a:p>
            <a:pPr lvl="1" eaLnBrk="1" hangingPunct="1"/>
            <a:r>
              <a:rPr lang="en-US" altLang="en-US" sz="2800" dirty="0" smtClean="0"/>
              <a:t>Texts buried in desert of Egypt near Nag </a:t>
            </a:r>
            <a:r>
              <a:rPr lang="en-US" altLang="en-US" sz="2800" dirty="0" err="1" smtClean="0"/>
              <a:t>Hammadi</a:t>
            </a:r>
            <a:r>
              <a:rPr lang="en-US" altLang="en-US" sz="2800" dirty="0" smtClean="0"/>
              <a:t> are discovered in 1945</a:t>
            </a:r>
          </a:p>
        </p:txBody>
      </p:sp>
      <p:sp>
        <p:nvSpPr>
          <p:cNvPr id="1229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3441A90-CED2-47DF-93BE-C6F2FF56DBF9}" type="slidenum">
              <a:rPr lang="en-US" altLang="en-US">
                <a:solidFill>
                  <a:schemeClr val="bg1"/>
                </a:solidFill>
              </a:rPr>
              <a:pPr/>
              <a:t>9</a:t>
            </a:fld>
            <a:endParaRPr lang="en-US" altLang="en-US">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863</TotalTime>
  <Words>5330</Words>
  <Application>Microsoft Office PowerPoint</Application>
  <PresentationFormat>On-screen Show (4:3)</PresentationFormat>
  <Paragraphs>606</Paragraphs>
  <Slides>87</Slides>
  <Notes>62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87</vt:i4>
      </vt:variant>
    </vt:vector>
  </HeadingPairs>
  <TitlesOfParts>
    <vt:vector size="93" baseType="lpstr">
      <vt:lpstr>Arial</vt:lpstr>
      <vt:lpstr>Calibri</vt:lpstr>
      <vt:lpstr>Calibri Light</vt:lpstr>
      <vt:lpstr>Times New Roman</vt:lpstr>
      <vt:lpstr>Wingdings</vt:lpstr>
      <vt:lpstr>Office Theme</vt:lpstr>
      <vt:lpstr>Faith with Reason</vt:lpstr>
      <vt:lpstr>Heidegger on Plato and Christianity</vt:lpstr>
      <vt:lpstr>Heidegger/Nietzsche interpretation of Plato</vt:lpstr>
      <vt:lpstr>Stoicism = Slave morality</vt:lpstr>
      <vt:lpstr>Two forms of Christianity:  Stoic and Platonic</vt:lpstr>
      <vt:lpstr>Kant’s critique of Stoicism</vt:lpstr>
      <vt:lpstr>Two interpretations of Christianity</vt:lpstr>
      <vt:lpstr>Two Early Christianities</vt:lpstr>
      <vt:lpstr>Fate of Gnostics</vt:lpstr>
      <vt:lpstr>Republic and Empire in Star Wars</vt:lpstr>
      <vt:lpstr>Two interpretations in early Christianity</vt:lpstr>
      <vt:lpstr>Comment on Biblical religion (Woody Allen)</vt:lpstr>
      <vt:lpstr>PowerPoint Presentation</vt:lpstr>
      <vt:lpstr>PowerPoint Presentation</vt:lpstr>
      <vt:lpstr>A truly loving God? </vt:lpstr>
      <vt:lpstr>Kierkegaard’s defense of orthodox Christianity</vt:lpstr>
      <vt:lpstr>Kierkegaard: What is Christianity?</vt:lpstr>
      <vt:lpstr>Kierkegaard’s contrast with Hegel</vt:lpstr>
      <vt:lpstr>God sacrifices his Son</vt:lpstr>
      <vt:lpstr>Who killed Christ?</vt:lpstr>
      <vt:lpstr>Religion as feeling, not reason</vt:lpstr>
      <vt:lpstr>Kierkegaard versus rational religion</vt:lpstr>
      <vt:lpstr>Either/or</vt:lpstr>
      <vt:lpstr>A and not-A</vt:lpstr>
      <vt:lpstr>Leap of faith</vt:lpstr>
      <vt:lpstr>The gadfly of Christendom</vt:lpstr>
      <vt:lpstr>Against Hegelian religion</vt:lpstr>
      <vt:lpstr>Going beyond reason</vt:lpstr>
      <vt:lpstr>An intellectual scandal</vt:lpstr>
      <vt:lpstr>Kantian morality applied to Abraham</vt:lpstr>
      <vt:lpstr>Hegel’s dialectic of finite and infinite</vt:lpstr>
      <vt:lpstr>May the Force be with you</vt:lpstr>
      <vt:lpstr>Hegel on Life and Spirit</vt:lpstr>
      <vt:lpstr>Complementarity of religion and philosophy</vt:lpstr>
      <vt:lpstr>Three stages of religion</vt:lpstr>
      <vt:lpstr>The consummate religion</vt:lpstr>
      <vt:lpstr>Death of God (Hegel)</vt:lpstr>
      <vt:lpstr>Sin as separation</vt:lpstr>
      <vt:lpstr>Dialectic of the ego &gt; from Stoicism to the Unhappy Consciousness</vt:lpstr>
      <vt:lpstr>Tricks and Nonsense?</vt:lpstr>
      <vt:lpstr>Unhappy Consciousness</vt:lpstr>
      <vt:lpstr>Phenomenological meaning of the death of God</vt:lpstr>
      <vt:lpstr>Overcoming sin</vt:lpstr>
      <vt:lpstr>Spirit</vt:lpstr>
      <vt:lpstr>Critique of Superman theory of the Savior</vt:lpstr>
      <vt:lpstr>Savior or Teacher?</vt:lpstr>
      <vt:lpstr>Figures of the Savior in popular culture</vt:lpstr>
      <vt:lpstr>Two theories of Justice</vt:lpstr>
      <vt:lpstr>Hobbes’ pessimism </vt:lpstr>
      <vt:lpstr>Hobbes’ “Scientific Christianity”</vt:lpstr>
      <vt:lpstr>Kant’s alternative conception of Christianity</vt:lpstr>
      <vt:lpstr>Mel Gibson’s Passion of the Christ</vt:lpstr>
      <vt:lpstr>Jesus as Savior-Redeemer </vt:lpstr>
      <vt:lpstr>A perfectly loving God? </vt:lpstr>
      <vt:lpstr>Star Wars on Christianity</vt:lpstr>
      <vt:lpstr>Republican nature of early Christianity</vt:lpstr>
      <vt:lpstr>Justice in the Hebrew Bible</vt:lpstr>
      <vt:lpstr>Job complains of God’s injustice</vt:lpstr>
      <vt:lpstr>Job’s alternatives</vt:lpstr>
      <vt:lpstr>It is necessary to believe that we live in a moral world</vt:lpstr>
      <vt:lpstr>Modern atheism</vt:lpstr>
      <vt:lpstr>God’s reply to Job</vt:lpstr>
      <vt:lpstr>Philosophy and Job</vt:lpstr>
      <vt:lpstr>Conclusions from Job</vt:lpstr>
      <vt:lpstr>The suffering servant</vt:lpstr>
      <vt:lpstr>Suffering Servant of Isaiah (53)</vt:lpstr>
      <vt:lpstr>PowerPoint Presentation</vt:lpstr>
      <vt:lpstr>PowerPoint Presentation</vt:lpstr>
      <vt:lpstr>PowerPoint Presentation</vt:lpstr>
      <vt:lpstr>PowerPoint Presentation</vt:lpstr>
      <vt:lpstr>PowerPoint Presentation</vt:lpstr>
      <vt:lpstr>The reward</vt:lpstr>
      <vt:lpstr>How does the suffering servant get rewarded? </vt:lpstr>
      <vt:lpstr>Jewish interpretation of Isaiah</vt:lpstr>
      <vt:lpstr>The scapegoat</vt:lpstr>
      <vt:lpstr>Contemporary (“liberal”) Jewish interpretation of the scapegoat</vt:lpstr>
      <vt:lpstr>Scapegoat interpretation</vt:lpstr>
      <vt:lpstr>Justice? Individual example</vt:lpstr>
      <vt:lpstr>Justice? Broaden the scope</vt:lpstr>
      <vt:lpstr>Whom to punish for our sins?</vt:lpstr>
      <vt:lpstr>Jewish expectation of a Messiah</vt:lpstr>
      <vt:lpstr>Crisis of belief</vt:lpstr>
      <vt:lpstr>Orthodox Christian interpretation of Isaiah</vt:lpstr>
      <vt:lpstr>Nicene Creed (325 AD)</vt:lpstr>
      <vt:lpstr>Alternative interpretation (1)</vt:lpstr>
      <vt:lpstr>Alternative interpretation (2)</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 Faith with Reason</dc:title>
  <dc:creator>owner</dc:creator>
  <cp:lastModifiedBy>Lawler, James</cp:lastModifiedBy>
  <cp:revision>31</cp:revision>
  <cp:lastPrinted>2007-04-12T14:41:41Z</cp:lastPrinted>
  <dcterms:created xsi:type="dcterms:W3CDTF">2007-04-04T19:11:05Z</dcterms:created>
  <dcterms:modified xsi:type="dcterms:W3CDTF">2017-03-30T17:18:00Z</dcterms:modified>
</cp:coreProperties>
</file>