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3"/>
  </p:notesMasterIdLst>
  <p:sldIdLst>
    <p:sldId id="547" r:id="rId2"/>
    <p:sldId id="548" r:id="rId3"/>
    <p:sldId id="549" r:id="rId4"/>
    <p:sldId id="550" r:id="rId5"/>
    <p:sldId id="551" r:id="rId6"/>
    <p:sldId id="552" r:id="rId7"/>
    <p:sldId id="553" r:id="rId8"/>
    <p:sldId id="554" r:id="rId9"/>
    <p:sldId id="555" r:id="rId10"/>
    <p:sldId id="556" r:id="rId11"/>
    <p:sldId id="557" r:id="rId12"/>
    <p:sldId id="558" r:id="rId13"/>
    <p:sldId id="559" r:id="rId14"/>
    <p:sldId id="560" r:id="rId15"/>
    <p:sldId id="561" r:id="rId16"/>
    <p:sldId id="562" r:id="rId17"/>
    <p:sldId id="563" r:id="rId18"/>
    <p:sldId id="564" r:id="rId19"/>
    <p:sldId id="565" r:id="rId20"/>
    <p:sldId id="566" r:id="rId21"/>
    <p:sldId id="567" r:id="rId22"/>
    <p:sldId id="568" r:id="rId23"/>
    <p:sldId id="569" r:id="rId24"/>
    <p:sldId id="570" r:id="rId25"/>
    <p:sldId id="571" r:id="rId26"/>
    <p:sldId id="572" r:id="rId27"/>
    <p:sldId id="573" r:id="rId28"/>
    <p:sldId id="574" r:id="rId29"/>
    <p:sldId id="575" r:id="rId30"/>
    <p:sldId id="576" r:id="rId31"/>
    <p:sldId id="577" r:id="rId32"/>
    <p:sldId id="578" r:id="rId33"/>
    <p:sldId id="579" r:id="rId34"/>
    <p:sldId id="580" r:id="rId35"/>
    <p:sldId id="581" r:id="rId36"/>
    <p:sldId id="582" r:id="rId37"/>
    <p:sldId id="583" r:id="rId38"/>
    <p:sldId id="584" r:id="rId39"/>
    <p:sldId id="585" r:id="rId40"/>
    <p:sldId id="586" r:id="rId41"/>
    <p:sldId id="587" r:id="rId42"/>
    <p:sldId id="588" r:id="rId43"/>
    <p:sldId id="50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6" r:id="rId97"/>
    <p:sldId id="347" r:id="rId98"/>
    <p:sldId id="348" r:id="rId99"/>
    <p:sldId id="349" r:id="rId100"/>
    <p:sldId id="350" r:id="rId101"/>
    <p:sldId id="351" r:id="rId102"/>
    <p:sldId id="352" r:id="rId103"/>
    <p:sldId id="353" r:id="rId104"/>
    <p:sldId id="354" r:id="rId105"/>
    <p:sldId id="355" r:id="rId106"/>
    <p:sldId id="356" r:id="rId107"/>
    <p:sldId id="357" r:id="rId108"/>
    <p:sldId id="358" r:id="rId109"/>
    <p:sldId id="359" r:id="rId110"/>
    <p:sldId id="360" r:id="rId111"/>
    <p:sldId id="361" r:id="rId112"/>
    <p:sldId id="362" r:id="rId113"/>
    <p:sldId id="363" r:id="rId114"/>
    <p:sldId id="364" r:id="rId115"/>
    <p:sldId id="365" r:id="rId116"/>
    <p:sldId id="366" r:id="rId117"/>
    <p:sldId id="367" r:id="rId118"/>
    <p:sldId id="368" r:id="rId119"/>
    <p:sldId id="369" r:id="rId120"/>
    <p:sldId id="370" r:id="rId121"/>
    <p:sldId id="371" r:id="rId122"/>
    <p:sldId id="372" r:id="rId123"/>
    <p:sldId id="373" r:id="rId124"/>
    <p:sldId id="374" r:id="rId125"/>
    <p:sldId id="375" r:id="rId126"/>
    <p:sldId id="376" r:id="rId127"/>
    <p:sldId id="377" r:id="rId128"/>
    <p:sldId id="378" r:id="rId129"/>
    <p:sldId id="379" r:id="rId130"/>
    <p:sldId id="380" r:id="rId131"/>
    <p:sldId id="381" r:id="rId132"/>
    <p:sldId id="382" r:id="rId133"/>
    <p:sldId id="383" r:id="rId134"/>
    <p:sldId id="384" r:id="rId135"/>
    <p:sldId id="385" r:id="rId136"/>
    <p:sldId id="386" r:id="rId137"/>
    <p:sldId id="387" r:id="rId138"/>
    <p:sldId id="388" r:id="rId139"/>
    <p:sldId id="389" r:id="rId140"/>
    <p:sldId id="390" r:id="rId141"/>
    <p:sldId id="391" r:id="rId142"/>
    <p:sldId id="392" r:id="rId143"/>
    <p:sldId id="393" r:id="rId144"/>
    <p:sldId id="394" r:id="rId145"/>
    <p:sldId id="395" r:id="rId146"/>
    <p:sldId id="396" r:id="rId147"/>
    <p:sldId id="397" r:id="rId148"/>
    <p:sldId id="398" r:id="rId149"/>
    <p:sldId id="399" r:id="rId150"/>
    <p:sldId id="400" r:id="rId151"/>
    <p:sldId id="401" r:id="rId152"/>
    <p:sldId id="402" r:id="rId153"/>
    <p:sldId id="403" r:id="rId154"/>
    <p:sldId id="404" r:id="rId155"/>
    <p:sldId id="405" r:id="rId156"/>
    <p:sldId id="406" r:id="rId157"/>
    <p:sldId id="407" r:id="rId158"/>
    <p:sldId id="408" r:id="rId159"/>
    <p:sldId id="409" r:id="rId160"/>
    <p:sldId id="410" r:id="rId161"/>
    <p:sldId id="411" r:id="rId162"/>
    <p:sldId id="412" r:id="rId163"/>
    <p:sldId id="413" r:id="rId164"/>
    <p:sldId id="414" r:id="rId165"/>
    <p:sldId id="415" r:id="rId166"/>
    <p:sldId id="416" r:id="rId167"/>
    <p:sldId id="417" r:id="rId168"/>
    <p:sldId id="418" r:id="rId169"/>
    <p:sldId id="419" r:id="rId170"/>
    <p:sldId id="420" r:id="rId171"/>
    <p:sldId id="421" r:id="rId172"/>
    <p:sldId id="422" r:id="rId173"/>
    <p:sldId id="423" r:id="rId174"/>
    <p:sldId id="424" r:id="rId175"/>
    <p:sldId id="425" r:id="rId176"/>
    <p:sldId id="426" r:id="rId177"/>
    <p:sldId id="427" r:id="rId178"/>
    <p:sldId id="428" r:id="rId179"/>
    <p:sldId id="429" r:id="rId180"/>
    <p:sldId id="430" r:id="rId181"/>
    <p:sldId id="431" r:id="rId182"/>
    <p:sldId id="432" r:id="rId183"/>
    <p:sldId id="433" r:id="rId184"/>
    <p:sldId id="434" r:id="rId185"/>
    <p:sldId id="435" r:id="rId186"/>
    <p:sldId id="436" r:id="rId187"/>
    <p:sldId id="437" r:id="rId188"/>
    <p:sldId id="438" r:id="rId189"/>
    <p:sldId id="439" r:id="rId190"/>
    <p:sldId id="440" r:id="rId191"/>
    <p:sldId id="441" r:id="rId192"/>
    <p:sldId id="442" r:id="rId193"/>
    <p:sldId id="443" r:id="rId194"/>
    <p:sldId id="444" r:id="rId195"/>
    <p:sldId id="445" r:id="rId196"/>
    <p:sldId id="446" r:id="rId197"/>
    <p:sldId id="447" r:id="rId198"/>
    <p:sldId id="448" r:id="rId199"/>
    <p:sldId id="449" r:id="rId200"/>
    <p:sldId id="450" r:id="rId201"/>
    <p:sldId id="451" r:id="rId202"/>
    <p:sldId id="452" r:id="rId203"/>
    <p:sldId id="453" r:id="rId204"/>
    <p:sldId id="454" r:id="rId205"/>
    <p:sldId id="455" r:id="rId206"/>
    <p:sldId id="456" r:id="rId207"/>
    <p:sldId id="457" r:id="rId208"/>
    <p:sldId id="458" r:id="rId209"/>
    <p:sldId id="459" r:id="rId210"/>
    <p:sldId id="460" r:id="rId211"/>
    <p:sldId id="461" r:id="rId2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snapToGrid="0">
      <p:cViewPr varScale="1">
        <p:scale>
          <a:sx n="81" d="100"/>
          <a:sy n="81" d="100"/>
        </p:scale>
        <p:origin x="31" y="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theme" Target="theme/theme1.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tableStyles" Target="tableStyles.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presProps" Target="presProps.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viewProps" Target="viewProps.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3994F6-4CDF-4C9A-8448-028C08D87A35}" type="datetimeFigureOut">
              <a:rPr lang="en-US" smtClean="0"/>
              <a:t>3/7/2017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D41B38-4019-4EFF-84F3-DC75EF54E2EA}" type="slidenum">
              <a:rPr lang="en-US" smtClean="0"/>
              <a:t>‹#›</a:t>
            </a:fld>
            <a:endParaRPr lang="en-US"/>
          </a:p>
        </p:txBody>
      </p:sp>
    </p:spTree>
    <p:extLst>
      <p:ext uri="{BB962C8B-B14F-4D97-AF65-F5344CB8AC3E}">
        <p14:creationId xmlns:p14="http://schemas.microsoft.com/office/powerpoint/2010/main" val="3494500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42E4848-9A0F-4B21-8C0A-91DDBF11A197}" type="slidenum">
              <a:rPr lang="en-US" smtClean="0"/>
              <a:t>2</a:t>
            </a:fld>
            <a:endParaRPr lang="en-US"/>
          </a:p>
        </p:txBody>
      </p:sp>
    </p:spTree>
    <p:extLst>
      <p:ext uri="{BB962C8B-B14F-4D97-AF65-F5344CB8AC3E}">
        <p14:creationId xmlns:p14="http://schemas.microsoft.com/office/powerpoint/2010/main" val="1836394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169. The results of the previous gestalts are sufficient to characterize the nature of life. It is a circle that contains</a:t>
            </a:r>
            <a:r>
              <a:rPr lang="en-CA" baseline="0" dirty="0" smtClean="0"/>
              <a:t> the following moments: </a:t>
            </a:r>
            <a:endParaRPr lang="en-CA" dirty="0" smtClean="0"/>
          </a:p>
          <a:p>
            <a:pPr marL="228600" indent="-228600">
              <a:buAutoNum type="arabicParenR"/>
            </a:pPr>
            <a:r>
              <a:rPr lang="en-CA" dirty="0" smtClean="0"/>
              <a:t>Its essence is the infinity of the transformation of all</a:t>
            </a:r>
            <a:r>
              <a:rPr lang="en-CA" baseline="0" dirty="0" smtClean="0"/>
              <a:t> the differences. It is the pure movement rotating on its axis, and the tranquility of itself in this unceasing movement.</a:t>
            </a:r>
          </a:p>
          <a:p>
            <a:pPr marL="228600" indent="-228600">
              <a:buAutoNum type="arabicParenR"/>
            </a:pPr>
            <a:r>
              <a:rPr lang="en-CA" baseline="0" dirty="0" smtClean="0"/>
              <a:t>It is the self-</a:t>
            </a:r>
            <a:r>
              <a:rPr lang="en-CA" baseline="0" dirty="0" err="1" smtClean="0"/>
              <a:t>standingness</a:t>
            </a:r>
            <a:r>
              <a:rPr lang="en-CA" baseline="0" dirty="0" smtClean="0"/>
              <a:t> in which all the differences of its movement are dissolved. </a:t>
            </a:r>
          </a:p>
          <a:p>
            <a:pPr marL="228600" indent="-228600">
              <a:buAutoNum type="arabicParenR"/>
            </a:pPr>
            <a:r>
              <a:rPr lang="en-CA" baseline="0" dirty="0" smtClean="0"/>
              <a:t>It is the simple essence of time steadily flowing in self-equalizing moments that have the dignity of space.</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Life</a:t>
            </a:r>
            <a:r>
              <a:rPr lang="en-CA" baseline="0" dirty="0" smtClean="0"/>
              <a:t> is the universal medium of differences that are real differences, i.e., it is a life-world composed of all the living beings with their differences from each other. Life is thus a flow of the different parts or members of the life-world, the one negating the other. And at the same time it is the transformation of these differences, an evolution to higher forms. Life can only transform the differences of its members, however, if it has its own stability, the stability of its axis. The stability of life consists precisely in the fluidity of its differences. It is a unity in which all the different members or parts of the living world exist for themselves while being united in the life force that runs through them. Life is the infinity of the concept in the mode of being. And so now, as consciousness emerges as self-conscious, the new experience of this gestalt has been prepared by what was said earlier regarding infinity: “</a:t>
            </a:r>
            <a:r>
              <a:rPr lang="en-CA" sz="1200" kern="1200" dirty="0" smtClean="0">
                <a:solidFill>
                  <a:schemeClr val="tx1"/>
                </a:solidFill>
                <a:effectLst/>
                <a:latin typeface="+mn-lt"/>
                <a:ea typeface="+mn-ea"/>
                <a:cs typeface="+mn-cs"/>
              </a:rPr>
              <a:t>This simple infinity of the concept, turning back on itself in a polarized circuit of self-movement, is the essence of life. It is the soul of the world. It is the universal blood that runs through all things. It is not troubled or disrupted by any difference because it is itself in every difference, just as it transforms every difference into itself.” </a:t>
            </a:r>
            <a:r>
              <a:rPr lang="en-CA" baseline="0" dirty="0" smtClean="0"/>
              <a:t> </a:t>
            </a:r>
            <a:endParaRPr lang="en-US" dirty="0" smtClean="0"/>
          </a:p>
          <a:p>
            <a:r>
              <a:rPr lang="en-CA" dirty="0" smtClean="0"/>
              <a:t>The being of life is no</a:t>
            </a:r>
            <a:r>
              <a:rPr lang="en-CA" baseline="0" dirty="0" smtClean="0"/>
              <a:t> longer the abstraction of pure being or  “this.” Nor is it the abstraction of universality of the understanding. Its being is a fluid substance that turns infinitely on itself. The differences of the members or parts of the life-world, as they struggle against one another, must be grasped as moments of the infinity of the movement of life, ever turning on itself.</a:t>
            </a:r>
            <a:endParaRPr lang="en-US" dirty="0"/>
          </a:p>
        </p:txBody>
      </p:sp>
      <p:sp>
        <p:nvSpPr>
          <p:cNvPr id="4" name="Slide Number Placeholder 3"/>
          <p:cNvSpPr>
            <a:spLocks noGrp="1"/>
          </p:cNvSpPr>
          <p:nvPr>
            <p:ph type="sldNum" sz="quarter" idx="10"/>
          </p:nvPr>
        </p:nvSpPr>
        <p:spPr/>
        <p:txBody>
          <a:bodyPr/>
          <a:lstStyle/>
          <a:p>
            <a:fld id="{942E4848-9A0F-4B21-8C0A-91DDBF11A197}" type="slidenum">
              <a:rPr lang="en-US" smtClean="0"/>
              <a:t>7</a:t>
            </a:fld>
            <a:endParaRPr lang="en-US"/>
          </a:p>
        </p:txBody>
      </p:sp>
    </p:spTree>
    <p:extLst>
      <p:ext uri="{BB962C8B-B14F-4D97-AF65-F5344CB8AC3E}">
        <p14:creationId xmlns:p14="http://schemas.microsoft.com/office/powerpoint/2010/main" val="684753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42E4848-9A0F-4B21-8C0A-91DDBF11A197}" type="slidenum">
              <a:rPr lang="en-US" smtClean="0"/>
              <a:t>9</a:t>
            </a:fld>
            <a:endParaRPr lang="en-US"/>
          </a:p>
        </p:txBody>
      </p:sp>
    </p:spTree>
    <p:extLst>
      <p:ext uri="{BB962C8B-B14F-4D97-AF65-F5344CB8AC3E}">
        <p14:creationId xmlns:p14="http://schemas.microsoft.com/office/powerpoint/2010/main" val="3576850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42E4848-9A0F-4B21-8C0A-91DDBF11A197}" type="slidenum">
              <a:rPr lang="en-US" smtClean="0"/>
              <a:t>131</a:t>
            </a:fld>
            <a:endParaRPr lang="en-US"/>
          </a:p>
        </p:txBody>
      </p:sp>
    </p:spTree>
    <p:extLst>
      <p:ext uri="{BB962C8B-B14F-4D97-AF65-F5344CB8AC3E}">
        <p14:creationId xmlns:p14="http://schemas.microsoft.com/office/powerpoint/2010/main" val="3958399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E34B583-CC40-4C82-AE31-F19BE6AAA7E3}"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293357-96B1-4BD1-A8EF-12C826EAA080}" type="slidenum">
              <a:rPr lang="en-US" smtClean="0"/>
              <a:t>‹#›</a:t>
            </a:fld>
            <a:endParaRPr lang="en-US"/>
          </a:p>
        </p:txBody>
      </p:sp>
    </p:spTree>
    <p:extLst>
      <p:ext uri="{BB962C8B-B14F-4D97-AF65-F5344CB8AC3E}">
        <p14:creationId xmlns:p14="http://schemas.microsoft.com/office/powerpoint/2010/main" val="1018967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34B583-CC40-4C82-AE31-F19BE6AAA7E3}"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293357-96B1-4BD1-A8EF-12C826EAA080}" type="slidenum">
              <a:rPr lang="en-US" smtClean="0"/>
              <a:t>‹#›</a:t>
            </a:fld>
            <a:endParaRPr lang="en-US"/>
          </a:p>
        </p:txBody>
      </p:sp>
    </p:spTree>
    <p:extLst>
      <p:ext uri="{BB962C8B-B14F-4D97-AF65-F5344CB8AC3E}">
        <p14:creationId xmlns:p14="http://schemas.microsoft.com/office/powerpoint/2010/main" val="3547277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34B583-CC40-4C82-AE31-F19BE6AAA7E3}"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293357-96B1-4BD1-A8EF-12C826EAA080}" type="slidenum">
              <a:rPr lang="en-US" smtClean="0"/>
              <a:t>‹#›</a:t>
            </a:fld>
            <a:endParaRPr lang="en-US"/>
          </a:p>
        </p:txBody>
      </p:sp>
    </p:spTree>
    <p:extLst>
      <p:ext uri="{BB962C8B-B14F-4D97-AF65-F5344CB8AC3E}">
        <p14:creationId xmlns:p14="http://schemas.microsoft.com/office/powerpoint/2010/main" val="1067380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34B583-CC40-4C82-AE31-F19BE6AAA7E3}"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293357-96B1-4BD1-A8EF-12C826EAA080}" type="slidenum">
              <a:rPr lang="en-US" smtClean="0"/>
              <a:t>‹#›</a:t>
            </a:fld>
            <a:endParaRPr lang="en-US"/>
          </a:p>
        </p:txBody>
      </p:sp>
    </p:spTree>
    <p:extLst>
      <p:ext uri="{BB962C8B-B14F-4D97-AF65-F5344CB8AC3E}">
        <p14:creationId xmlns:p14="http://schemas.microsoft.com/office/powerpoint/2010/main" val="1471947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E34B583-CC40-4C82-AE31-F19BE6AAA7E3}" type="datetimeFigureOut">
              <a:rPr lang="en-US" smtClean="0"/>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293357-96B1-4BD1-A8EF-12C826EAA080}" type="slidenum">
              <a:rPr lang="en-US" smtClean="0"/>
              <a:t>‹#›</a:t>
            </a:fld>
            <a:endParaRPr lang="en-US"/>
          </a:p>
        </p:txBody>
      </p:sp>
    </p:spTree>
    <p:extLst>
      <p:ext uri="{BB962C8B-B14F-4D97-AF65-F5344CB8AC3E}">
        <p14:creationId xmlns:p14="http://schemas.microsoft.com/office/powerpoint/2010/main" val="2051160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34B583-CC40-4C82-AE31-F19BE6AAA7E3}"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293357-96B1-4BD1-A8EF-12C826EAA080}" type="slidenum">
              <a:rPr lang="en-US" smtClean="0"/>
              <a:t>‹#›</a:t>
            </a:fld>
            <a:endParaRPr lang="en-US"/>
          </a:p>
        </p:txBody>
      </p:sp>
    </p:spTree>
    <p:extLst>
      <p:ext uri="{BB962C8B-B14F-4D97-AF65-F5344CB8AC3E}">
        <p14:creationId xmlns:p14="http://schemas.microsoft.com/office/powerpoint/2010/main" val="310040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34B583-CC40-4C82-AE31-F19BE6AAA7E3}" type="datetimeFigureOut">
              <a:rPr lang="en-US" smtClean="0"/>
              <a:t>3/7/2017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293357-96B1-4BD1-A8EF-12C826EAA080}" type="slidenum">
              <a:rPr lang="en-US" smtClean="0"/>
              <a:t>‹#›</a:t>
            </a:fld>
            <a:endParaRPr lang="en-US"/>
          </a:p>
        </p:txBody>
      </p:sp>
    </p:spTree>
    <p:extLst>
      <p:ext uri="{BB962C8B-B14F-4D97-AF65-F5344CB8AC3E}">
        <p14:creationId xmlns:p14="http://schemas.microsoft.com/office/powerpoint/2010/main" val="869684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34B583-CC40-4C82-AE31-F19BE6AAA7E3}" type="datetimeFigureOut">
              <a:rPr lang="en-US" smtClean="0"/>
              <a:t>3/7/2017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293357-96B1-4BD1-A8EF-12C826EAA080}" type="slidenum">
              <a:rPr lang="en-US" smtClean="0"/>
              <a:t>‹#›</a:t>
            </a:fld>
            <a:endParaRPr lang="en-US"/>
          </a:p>
        </p:txBody>
      </p:sp>
    </p:spTree>
    <p:extLst>
      <p:ext uri="{BB962C8B-B14F-4D97-AF65-F5344CB8AC3E}">
        <p14:creationId xmlns:p14="http://schemas.microsoft.com/office/powerpoint/2010/main" val="2229629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4B583-CC40-4C82-AE31-F19BE6AAA7E3}" type="datetimeFigureOut">
              <a:rPr lang="en-US" smtClean="0"/>
              <a:t>3/7/2017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293357-96B1-4BD1-A8EF-12C826EAA080}" type="slidenum">
              <a:rPr lang="en-US" smtClean="0"/>
              <a:t>‹#›</a:t>
            </a:fld>
            <a:endParaRPr lang="en-US"/>
          </a:p>
        </p:txBody>
      </p:sp>
    </p:spTree>
    <p:extLst>
      <p:ext uri="{BB962C8B-B14F-4D97-AF65-F5344CB8AC3E}">
        <p14:creationId xmlns:p14="http://schemas.microsoft.com/office/powerpoint/2010/main" val="3564805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E34B583-CC40-4C82-AE31-F19BE6AAA7E3}"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293357-96B1-4BD1-A8EF-12C826EAA080}" type="slidenum">
              <a:rPr lang="en-US" smtClean="0"/>
              <a:t>‹#›</a:t>
            </a:fld>
            <a:endParaRPr lang="en-US"/>
          </a:p>
        </p:txBody>
      </p:sp>
    </p:spTree>
    <p:extLst>
      <p:ext uri="{BB962C8B-B14F-4D97-AF65-F5344CB8AC3E}">
        <p14:creationId xmlns:p14="http://schemas.microsoft.com/office/powerpoint/2010/main" val="3250434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E34B583-CC40-4C82-AE31-F19BE6AAA7E3}" type="datetimeFigureOut">
              <a:rPr lang="en-US" smtClean="0"/>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293357-96B1-4BD1-A8EF-12C826EAA080}" type="slidenum">
              <a:rPr lang="en-US" smtClean="0"/>
              <a:t>‹#›</a:t>
            </a:fld>
            <a:endParaRPr lang="en-US"/>
          </a:p>
        </p:txBody>
      </p:sp>
    </p:spTree>
    <p:extLst>
      <p:ext uri="{BB962C8B-B14F-4D97-AF65-F5344CB8AC3E}">
        <p14:creationId xmlns:p14="http://schemas.microsoft.com/office/powerpoint/2010/main" val="2917945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34B583-CC40-4C82-AE31-F19BE6AAA7E3}" type="datetimeFigureOut">
              <a:rPr lang="en-US" smtClean="0"/>
              <a:t>3/7/2017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293357-96B1-4BD1-A8EF-12C826EAA080}" type="slidenum">
              <a:rPr lang="en-US" smtClean="0"/>
              <a:t>‹#›</a:t>
            </a:fld>
            <a:endParaRPr lang="en-US"/>
          </a:p>
        </p:txBody>
      </p:sp>
    </p:spTree>
    <p:extLst>
      <p:ext uri="{BB962C8B-B14F-4D97-AF65-F5344CB8AC3E}">
        <p14:creationId xmlns:p14="http://schemas.microsoft.com/office/powerpoint/2010/main" val="2083664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3" Type="http://schemas.openxmlformats.org/officeDocument/2006/relationships/hyperlink" Target="https://en.wikipedia.org/wiki/Visual_perception" TargetMode="External"/><Relationship Id="rId2" Type="http://schemas.openxmlformats.org/officeDocument/2006/relationships/hyperlink" Target="https://en.wikipedia.org/wiki/Sense" TargetMode="External"/><Relationship Id="rId1" Type="http://schemas.openxmlformats.org/officeDocument/2006/relationships/slideLayout" Target="../slideLayouts/slideLayout2.xml"/><Relationship Id="rId4" Type="http://schemas.openxmlformats.org/officeDocument/2006/relationships/hyperlink" Target="https://en.wikipedia.org/wiki/Comics" TargetMode="Externa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The Struggle of Life and Death</a:t>
            </a:r>
            <a:endParaRPr lang="en-US" dirty="0"/>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012123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Parmenides’ One</a:t>
            </a:r>
            <a:endParaRPr lang="en-US" dirty="0"/>
          </a:p>
        </p:txBody>
      </p:sp>
      <p:sp>
        <p:nvSpPr>
          <p:cNvPr id="3" name="Content Placeholder 2"/>
          <p:cNvSpPr>
            <a:spLocks noGrp="1"/>
          </p:cNvSpPr>
          <p:nvPr>
            <p:ph idx="1"/>
          </p:nvPr>
        </p:nvSpPr>
        <p:spPr/>
        <p:txBody>
          <a:bodyPr/>
          <a:lstStyle/>
          <a:p>
            <a:r>
              <a:rPr lang="en-CA" dirty="0"/>
              <a:t>This oneness is not the pure positive plenitude of Parmenides</a:t>
            </a:r>
          </a:p>
          <a:p>
            <a:pPr lvl="1"/>
            <a:r>
              <a:rPr lang="en-CA" dirty="0"/>
              <a:t>Parmenides’ Oneness of Being is logically opposed to the multiplicity of beings, and not comprehensible by itself </a:t>
            </a:r>
          </a:p>
          <a:p>
            <a:pPr lvl="1"/>
            <a:r>
              <a:rPr lang="en-CA" dirty="0"/>
              <a:t>And so the unity of being should really be understood not as an </a:t>
            </a:r>
            <a:r>
              <a:rPr lang="en-CA" i="1" dirty="0"/>
              <a:t>immediate</a:t>
            </a:r>
            <a:r>
              <a:rPr lang="en-CA" dirty="0"/>
              <a:t> oneness, but as a duality or dividedness that returns to itself as an </a:t>
            </a:r>
            <a:r>
              <a:rPr lang="en-CA" i="1" dirty="0"/>
              <a:t>achieved</a:t>
            </a:r>
            <a:r>
              <a:rPr lang="en-CA" dirty="0"/>
              <a:t> oneness</a:t>
            </a:r>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10</a:t>
            </a:fld>
            <a:endParaRPr lang="en-US"/>
          </a:p>
        </p:txBody>
      </p:sp>
    </p:spTree>
    <p:extLst>
      <p:ext uri="{BB962C8B-B14F-4D97-AF65-F5344CB8AC3E}">
        <p14:creationId xmlns:p14="http://schemas.microsoft.com/office/powerpoint/2010/main" val="3827740045"/>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Contradiction of knowledge</a:t>
            </a:r>
            <a:endParaRPr lang="en-US" dirty="0"/>
          </a:p>
        </p:txBody>
      </p:sp>
      <p:sp>
        <p:nvSpPr>
          <p:cNvPr id="3" name="Content Placeholder 2"/>
          <p:cNvSpPr>
            <a:spLocks noGrp="1"/>
          </p:cNvSpPr>
          <p:nvPr>
            <p:ph idx="1"/>
          </p:nvPr>
        </p:nvSpPr>
        <p:spPr/>
        <p:txBody>
          <a:bodyPr>
            <a:normAutofit/>
          </a:bodyPr>
          <a:lstStyle/>
          <a:p>
            <a:r>
              <a:rPr lang="en-CA" dirty="0" smtClean="0"/>
              <a:t>E.g., the lion, through its sensibility, </a:t>
            </a:r>
            <a:r>
              <a:rPr lang="en-CA" i="1" dirty="0" smtClean="0"/>
              <a:t>knows</a:t>
            </a:r>
            <a:r>
              <a:rPr lang="en-CA" dirty="0" smtClean="0"/>
              <a:t> the lamb</a:t>
            </a:r>
          </a:p>
          <a:p>
            <a:pPr lvl="1"/>
            <a:r>
              <a:rPr lang="en-CA" dirty="0" smtClean="0"/>
              <a:t>It is outside itself in a quasi-oneness with the lamb</a:t>
            </a:r>
          </a:p>
          <a:p>
            <a:pPr lvl="1"/>
            <a:r>
              <a:rPr lang="en-CA" dirty="0"/>
              <a:t>y</a:t>
            </a:r>
            <a:r>
              <a:rPr lang="en-CA" dirty="0" smtClean="0"/>
              <a:t>et it is implicitly conscious that it is also </a:t>
            </a:r>
            <a:r>
              <a:rPr lang="en-CA" i="1" dirty="0" smtClean="0"/>
              <a:t>not</a:t>
            </a:r>
            <a:r>
              <a:rPr lang="en-CA" dirty="0" smtClean="0"/>
              <a:t> the lamb </a:t>
            </a:r>
          </a:p>
          <a:p>
            <a:r>
              <a:rPr lang="en-CA" dirty="0" smtClean="0"/>
              <a:t>Knowledge by itself is contradictory</a:t>
            </a:r>
          </a:p>
          <a:p>
            <a:pPr lvl="1"/>
            <a:r>
              <a:rPr lang="en-CA" dirty="0" smtClean="0"/>
              <a:t>The knower is what it is not (the lamb)</a:t>
            </a:r>
          </a:p>
          <a:p>
            <a:pPr lvl="1"/>
            <a:r>
              <a:rPr lang="en-CA" dirty="0"/>
              <a:t>a</a:t>
            </a:r>
            <a:r>
              <a:rPr lang="en-CA" dirty="0" smtClean="0"/>
              <a:t>nd is not what it is (a self-identical lion)</a:t>
            </a:r>
          </a:p>
          <a:p>
            <a:r>
              <a:rPr lang="en-CA" dirty="0" smtClean="0"/>
              <a:t>To solve the contradiction</a:t>
            </a:r>
          </a:p>
          <a:p>
            <a:pPr lvl="1"/>
            <a:r>
              <a:rPr lang="en-CA" dirty="0" smtClean="0"/>
              <a:t>The lion </a:t>
            </a:r>
            <a:r>
              <a:rPr lang="en-CA" i="1" dirty="0" smtClean="0"/>
              <a:t>desires</a:t>
            </a:r>
            <a:r>
              <a:rPr lang="en-CA" dirty="0" smtClean="0"/>
              <a:t> the lamb—the being that it is not yet</a:t>
            </a:r>
          </a:p>
          <a:p>
            <a:pPr lvl="1"/>
            <a:r>
              <a:rPr lang="en-CA" dirty="0"/>
              <a:t>t</a:t>
            </a:r>
            <a:r>
              <a:rPr lang="en-CA" dirty="0" smtClean="0"/>
              <a:t>o fill up the emptiness, the non-being, that it is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100</a:t>
            </a:fld>
            <a:endParaRPr lang="en-US"/>
          </a:p>
        </p:txBody>
      </p:sp>
    </p:spTree>
    <p:extLst>
      <p:ext uri="{BB962C8B-B14F-4D97-AF65-F5344CB8AC3E}">
        <p14:creationId xmlns:p14="http://schemas.microsoft.com/office/powerpoint/2010/main" val="877070427"/>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From ideality to reality</a:t>
            </a:r>
            <a:endParaRPr lang="en-US" dirty="0"/>
          </a:p>
        </p:txBody>
      </p:sp>
      <p:sp>
        <p:nvSpPr>
          <p:cNvPr id="3" name="Content Placeholder 2"/>
          <p:cNvSpPr>
            <a:spLocks noGrp="1"/>
          </p:cNvSpPr>
          <p:nvPr>
            <p:ph idx="1"/>
          </p:nvPr>
        </p:nvSpPr>
        <p:spPr/>
        <p:txBody>
          <a:bodyPr/>
          <a:lstStyle/>
          <a:p>
            <a:r>
              <a:rPr lang="en-CA" dirty="0" smtClean="0"/>
              <a:t>Desire contains the </a:t>
            </a:r>
            <a:r>
              <a:rPr lang="en-CA" i="1" dirty="0" smtClean="0"/>
              <a:t>ideal</a:t>
            </a:r>
            <a:r>
              <a:rPr lang="en-CA" dirty="0" smtClean="0"/>
              <a:t> solution</a:t>
            </a:r>
          </a:p>
          <a:p>
            <a:pPr lvl="1"/>
            <a:r>
              <a:rPr lang="en-CA" dirty="0" smtClean="0"/>
              <a:t>The contradiction is actually solved by action</a:t>
            </a:r>
          </a:p>
          <a:p>
            <a:pPr lvl="1"/>
            <a:r>
              <a:rPr lang="en-CA" dirty="0" smtClean="0"/>
              <a:t>in which the lion becomes really one with the lamb</a:t>
            </a:r>
          </a:p>
          <a:p>
            <a:pPr lvl="2"/>
            <a:r>
              <a:rPr lang="en-CA" dirty="0"/>
              <a:t>b</a:t>
            </a:r>
            <a:r>
              <a:rPr lang="en-CA" dirty="0" smtClean="0"/>
              <a:t>y taking it in oneself</a:t>
            </a:r>
          </a:p>
          <a:p>
            <a:pPr lvl="2"/>
            <a:r>
              <a:rPr lang="en-CA" dirty="0"/>
              <a:t>b</a:t>
            </a:r>
            <a:r>
              <a:rPr lang="en-CA" dirty="0" smtClean="0"/>
              <a:t>y transforming it into oneself</a:t>
            </a:r>
          </a:p>
          <a:p>
            <a:pPr lvl="1"/>
            <a:r>
              <a:rPr lang="en-CA" dirty="0"/>
              <a:t>a</a:t>
            </a:r>
            <a:r>
              <a:rPr lang="en-CA" dirty="0" smtClean="0"/>
              <a:t>nd so returning to itself as fulfilled</a:t>
            </a:r>
          </a:p>
          <a:p>
            <a:r>
              <a:rPr lang="en-CA" dirty="0" smtClean="0"/>
              <a:t>Action does not eliminate the desire, but fulfills it</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101</a:t>
            </a:fld>
            <a:endParaRPr lang="en-US"/>
          </a:p>
        </p:txBody>
      </p:sp>
    </p:spTree>
    <p:extLst>
      <p:ext uri="{BB962C8B-B14F-4D97-AF65-F5344CB8AC3E}">
        <p14:creationId xmlns:p14="http://schemas.microsoft.com/office/powerpoint/2010/main" val="934122381"/>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Dance of life and death</a:t>
            </a:r>
            <a:endParaRPr lang="en-US" dirty="0"/>
          </a:p>
        </p:txBody>
      </p:sp>
      <p:sp>
        <p:nvSpPr>
          <p:cNvPr id="3" name="Content Placeholder 2"/>
          <p:cNvSpPr>
            <a:spLocks noGrp="1"/>
          </p:cNvSpPr>
          <p:nvPr>
            <p:ph idx="1"/>
          </p:nvPr>
        </p:nvSpPr>
        <p:spPr/>
        <p:txBody>
          <a:bodyPr>
            <a:normAutofit/>
          </a:bodyPr>
          <a:lstStyle/>
          <a:p>
            <a:r>
              <a:rPr lang="en-CA" dirty="0" smtClean="0"/>
              <a:t>3) The individual animal appears to live for itself</a:t>
            </a:r>
          </a:p>
          <a:p>
            <a:pPr lvl="1"/>
            <a:r>
              <a:rPr lang="en-CA" dirty="0"/>
              <a:t>b</a:t>
            </a:r>
            <a:r>
              <a:rPr lang="en-CA" dirty="0" smtClean="0"/>
              <a:t>ut only in species-determined ways</a:t>
            </a:r>
          </a:p>
          <a:p>
            <a:pPr lvl="1"/>
            <a:r>
              <a:rPr lang="en-CA" dirty="0" smtClean="0"/>
              <a:t>E.g., one pursues and the other flees: the dance of the lion and the lamb</a:t>
            </a:r>
          </a:p>
          <a:p>
            <a:r>
              <a:rPr lang="en-CA" dirty="0" smtClean="0"/>
              <a:t>If they are successful they reproduce themselves and their species before they die</a:t>
            </a:r>
          </a:p>
          <a:p>
            <a:pPr lvl="1"/>
            <a:r>
              <a:rPr lang="en-CA" dirty="0"/>
              <a:t>a</a:t>
            </a:r>
            <a:r>
              <a:rPr lang="en-CA" dirty="0" smtClean="0"/>
              <a:t> circular process of life and death: the dance of life and death</a:t>
            </a:r>
          </a:p>
        </p:txBody>
      </p:sp>
      <p:sp>
        <p:nvSpPr>
          <p:cNvPr id="4" name="Slide Number Placeholder 3"/>
          <p:cNvSpPr>
            <a:spLocks noGrp="1"/>
          </p:cNvSpPr>
          <p:nvPr>
            <p:ph type="sldNum" sz="quarter" idx="12"/>
          </p:nvPr>
        </p:nvSpPr>
        <p:spPr/>
        <p:txBody>
          <a:bodyPr/>
          <a:lstStyle/>
          <a:p>
            <a:fld id="{8FF61FAA-D7D5-42D6-B247-BB907F4E95E5}" type="slidenum">
              <a:rPr lang="en-US" smtClean="0"/>
              <a:t>102</a:t>
            </a:fld>
            <a:endParaRPr lang="en-US"/>
          </a:p>
        </p:txBody>
      </p:sp>
    </p:spTree>
    <p:extLst>
      <p:ext uri="{BB962C8B-B14F-4D97-AF65-F5344CB8AC3E}">
        <p14:creationId xmlns:p14="http://schemas.microsoft.com/office/powerpoint/2010/main" val="145254391"/>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species rules</a:t>
            </a:r>
            <a:endParaRPr lang="en-US" dirty="0"/>
          </a:p>
        </p:txBody>
      </p:sp>
      <p:sp>
        <p:nvSpPr>
          <p:cNvPr id="3" name="Content Placeholder 2"/>
          <p:cNvSpPr>
            <a:spLocks noGrp="1"/>
          </p:cNvSpPr>
          <p:nvPr>
            <p:ph idx="1"/>
          </p:nvPr>
        </p:nvSpPr>
        <p:spPr/>
        <p:txBody>
          <a:bodyPr/>
          <a:lstStyle/>
          <a:p>
            <a:r>
              <a:rPr lang="en-CA" dirty="0"/>
              <a:t>The </a:t>
            </a:r>
            <a:r>
              <a:rPr lang="en-CA" dirty="0" smtClean="0"/>
              <a:t>species</a:t>
            </a:r>
          </a:p>
          <a:p>
            <a:pPr lvl="1"/>
            <a:r>
              <a:rPr lang="en-CA" dirty="0" smtClean="0"/>
              <a:t>—</a:t>
            </a:r>
            <a:r>
              <a:rPr lang="en-CA" dirty="0"/>
              <a:t>the side of universality</a:t>
            </a:r>
            <a:r>
              <a:rPr lang="en-CA" dirty="0" smtClean="0"/>
              <a:t>—</a:t>
            </a:r>
          </a:p>
          <a:p>
            <a:r>
              <a:rPr lang="en-CA" dirty="0" smtClean="0"/>
              <a:t>thus </a:t>
            </a:r>
            <a:r>
              <a:rPr lang="en-CA" dirty="0"/>
              <a:t>persists and endures </a:t>
            </a:r>
          </a:p>
          <a:p>
            <a:pPr lvl="1"/>
            <a:r>
              <a:rPr lang="en-CA" dirty="0"/>
              <a:t>ultimately ruling over the individuals</a:t>
            </a:r>
          </a:p>
          <a:p>
            <a:r>
              <a:rPr lang="en-CA" dirty="0"/>
              <a:t>Hence the being-for-self of the </a:t>
            </a:r>
            <a:r>
              <a:rPr lang="en-CA" i="1" dirty="0"/>
              <a:t>individual</a:t>
            </a:r>
            <a:r>
              <a:rPr lang="en-CA" dirty="0"/>
              <a:t> is fundamentally incomplete</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103</a:t>
            </a:fld>
            <a:endParaRPr lang="en-US"/>
          </a:p>
        </p:txBody>
      </p:sp>
    </p:spTree>
    <p:extLst>
      <p:ext uri="{BB962C8B-B14F-4D97-AF65-F5344CB8AC3E}">
        <p14:creationId xmlns:p14="http://schemas.microsoft.com/office/powerpoint/2010/main" val="1831912896"/>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Contradiction of species and individual</a:t>
            </a:r>
            <a:endParaRPr lang="en-US" dirty="0"/>
          </a:p>
        </p:txBody>
      </p:sp>
      <p:sp>
        <p:nvSpPr>
          <p:cNvPr id="3" name="Content Placeholder 2"/>
          <p:cNvSpPr>
            <a:spLocks noGrp="1"/>
          </p:cNvSpPr>
          <p:nvPr>
            <p:ph idx="1"/>
          </p:nvPr>
        </p:nvSpPr>
        <p:spPr/>
        <p:txBody>
          <a:bodyPr>
            <a:normAutofit/>
          </a:bodyPr>
          <a:lstStyle/>
          <a:p>
            <a:r>
              <a:rPr lang="en-CA" dirty="0" smtClean="0"/>
              <a:t>4) But how can the individual live for the species, if the species doesn’t live for itself? </a:t>
            </a:r>
          </a:p>
          <a:p>
            <a:pPr lvl="1"/>
            <a:r>
              <a:rPr lang="en-CA" dirty="0" smtClean="0"/>
              <a:t>This contradiction reproduces that of life as a whole</a:t>
            </a:r>
          </a:p>
          <a:p>
            <a:pPr lvl="1"/>
            <a:r>
              <a:rPr lang="en-CA" dirty="0"/>
              <a:t>w</a:t>
            </a:r>
            <a:r>
              <a:rPr lang="en-CA" dirty="0" smtClean="0"/>
              <a:t>hose permanence is maintained through the impermanent individual organisms</a:t>
            </a:r>
          </a:p>
          <a:p>
            <a:pPr lvl="2"/>
            <a:r>
              <a:rPr lang="en-CA" dirty="0"/>
              <a:t>w</a:t>
            </a:r>
            <a:r>
              <a:rPr lang="en-CA" dirty="0" smtClean="0"/>
              <a:t>ho constitute and reproduce the whole</a:t>
            </a:r>
          </a:p>
          <a:p>
            <a:pPr lvl="2"/>
            <a:r>
              <a:rPr lang="en-CA" dirty="0"/>
              <a:t>a</a:t>
            </a:r>
            <a:r>
              <a:rPr lang="en-CA" dirty="0" smtClean="0"/>
              <a:t>t the same time that they express it</a:t>
            </a:r>
          </a:p>
          <a:p>
            <a:pPr lvl="1"/>
            <a:r>
              <a:rPr lang="en-CA" dirty="0" smtClean="0"/>
              <a:t>The evolution of the particular species mediates this contradiction</a:t>
            </a:r>
          </a:p>
          <a:p>
            <a:r>
              <a:rPr lang="en-CA" dirty="0" smtClean="0"/>
              <a:t>The true solution is thus the species that exists for itself in an individual who consciously lives the life of the species</a:t>
            </a:r>
          </a:p>
          <a:p>
            <a:pPr lvl="1"/>
            <a:r>
              <a:rPr lang="en-CA" dirty="0" smtClean="0"/>
              <a:t>i.e., the developed existence of the Concept</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104</a:t>
            </a:fld>
            <a:endParaRPr lang="en-US"/>
          </a:p>
        </p:txBody>
      </p:sp>
    </p:spTree>
    <p:extLst>
      <p:ext uri="{BB962C8B-B14F-4D97-AF65-F5344CB8AC3E}">
        <p14:creationId xmlns:p14="http://schemas.microsoft.com/office/powerpoint/2010/main" val="359478646"/>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She must realize what she is</a:t>
            </a:r>
            <a:endParaRPr lang="en-US" dirty="0"/>
          </a:p>
        </p:txBody>
      </p:sp>
      <p:sp>
        <p:nvSpPr>
          <p:cNvPr id="3" name="Content Placeholder 2"/>
          <p:cNvSpPr>
            <a:spLocks noGrp="1"/>
          </p:cNvSpPr>
          <p:nvPr>
            <p:ph idx="1"/>
          </p:nvPr>
        </p:nvSpPr>
        <p:spPr/>
        <p:txBody>
          <a:bodyPr>
            <a:normAutofit/>
          </a:bodyPr>
          <a:lstStyle/>
          <a:p>
            <a:r>
              <a:rPr lang="en-CA" dirty="0" smtClean="0"/>
              <a:t>5) It is not enough for the human species being simply to </a:t>
            </a:r>
            <a:r>
              <a:rPr lang="en-CA" i="1" dirty="0" smtClean="0"/>
              <a:t>be</a:t>
            </a:r>
            <a:r>
              <a:rPr lang="en-CA" dirty="0" smtClean="0"/>
              <a:t> what she is</a:t>
            </a:r>
          </a:p>
          <a:p>
            <a:pPr lvl="1"/>
            <a:r>
              <a:rPr lang="en-CA" dirty="0" smtClean="0"/>
              <a:t>She must realize herself</a:t>
            </a:r>
          </a:p>
          <a:p>
            <a:pPr lvl="1"/>
            <a:r>
              <a:rPr lang="en-CA" dirty="0"/>
              <a:t>t</a:t>
            </a:r>
            <a:r>
              <a:rPr lang="en-CA" dirty="0" smtClean="0"/>
              <a:t>hrough overcoming the life within her: that first differentiated moment </a:t>
            </a:r>
          </a:p>
          <a:p>
            <a:pPr lvl="1"/>
            <a:r>
              <a:rPr lang="en-CA" dirty="0"/>
              <a:t>t</a:t>
            </a:r>
            <a:r>
              <a:rPr lang="en-CA" dirty="0" smtClean="0"/>
              <a:t>he movement of life within herself</a:t>
            </a:r>
          </a:p>
          <a:p>
            <a:pPr lvl="1"/>
            <a:r>
              <a:rPr lang="en-CA" dirty="0"/>
              <a:t>t</a:t>
            </a:r>
            <a:r>
              <a:rPr lang="en-CA" dirty="0" smtClean="0"/>
              <a:t>o return to herself from out of the disruption of desire</a:t>
            </a:r>
          </a:p>
        </p:txBody>
      </p:sp>
      <p:sp>
        <p:nvSpPr>
          <p:cNvPr id="4" name="Slide Number Placeholder 3"/>
          <p:cNvSpPr>
            <a:spLocks noGrp="1"/>
          </p:cNvSpPr>
          <p:nvPr>
            <p:ph type="sldNum" sz="quarter" idx="12"/>
          </p:nvPr>
        </p:nvSpPr>
        <p:spPr/>
        <p:txBody>
          <a:bodyPr/>
          <a:lstStyle/>
          <a:p>
            <a:fld id="{8FF61FAA-D7D5-42D6-B247-BB907F4E95E5}" type="slidenum">
              <a:rPr lang="en-US" smtClean="0"/>
              <a:t>105</a:t>
            </a:fld>
            <a:endParaRPr lang="en-US"/>
          </a:p>
        </p:txBody>
      </p:sp>
    </p:spTree>
    <p:extLst>
      <p:ext uri="{BB962C8B-B14F-4D97-AF65-F5344CB8AC3E}">
        <p14:creationId xmlns:p14="http://schemas.microsoft.com/office/powerpoint/2010/main" val="3971387632"/>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Mired in the circle of life</a:t>
            </a:r>
            <a:endParaRPr lang="en-US" dirty="0"/>
          </a:p>
        </p:txBody>
      </p:sp>
      <p:sp>
        <p:nvSpPr>
          <p:cNvPr id="3" name="Content Placeholder 2"/>
          <p:cNvSpPr>
            <a:spLocks noGrp="1"/>
          </p:cNvSpPr>
          <p:nvPr>
            <p:ph idx="1"/>
          </p:nvPr>
        </p:nvSpPr>
        <p:spPr/>
        <p:txBody>
          <a:bodyPr>
            <a:normAutofit/>
          </a:bodyPr>
          <a:lstStyle/>
          <a:p>
            <a:r>
              <a:rPr lang="en-CA" dirty="0"/>
              <a:t>In the return of the hunger I experience the contradiction of life</a:t>
            </a:r>
          </a:p>
          <a:p>
            <a:pPr lvl="1"/>
            <a:r>
              <a:rPr lang="en-CA" dirty="0" smtClean="0"/>
              <a:t>the </a:t>
            </a:r>
            <a:r>
              <a:rPr lang="en-CA" dirty="0"/>
              <a:t>individual that lives for the species</a:t>
            </a:r>
          </a:p>
          <a:p>
            <a:pPr lvl="2"/>
            <a:r>
              <a:rPr lang="en-CA" dirty="0"/>
              <a:t>Hunger is the operation of the species in me, my powerlessness before the species</a:t>
            </a:r>
          </a:p>
          <a:p>
            <a:pPr lvl="1"/>
            <a:r>
              <a:rPr lang="en-CA" dirty="0" smtClean="0"/>
              <a:t>and </a:t>
            </a:r>
            <a:r>
              <a:rPr lang="en-CA" dirty="0"/>
              <a:t>the species that does not live for itself</a:t>
            </a:r>
          </a:p>
          <a:p>
            <a:pPr lvl="2"/>
            <a:r>
              <a:rPr lang="en-CA" dirty="0"/>
              <a:t>i.e., the self-conscious individual </a:t>
            </a:r>
            <a:r>
              <a:rPr lang="en-CA" dirty="0" smtClean="0"/>
              <a:t>who does not live for himself</a:t>
            </a:r>
          </a:p>
          <a:p>
            <a:pPr lvl="2"/>
            <a:r>
              <a:rPr lang="en-CA" dirty="0"/>
              <a:t>b</a:t>
            </a:r>
            <a:r>
              <a:rPr lang="en-CA" dirty="0" smtClean="0"/>
              <a:t>ut yearns to do so by overcoming the circle of life</a:t>
            </a:r>
          </a:p>
          <a:p>
            <a:pPr lvl="1"/>
            <a:r>
              <a:rPr lang="en-CA" dirty="0" smtClean="0"/>
              <a:t>i.e., an individual who experiences himself as mired in the circle of life</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106</a:t>
            </a:fld>
            <a:endParaRPr lang="en-US"/>
          </a:p>
        </p:txBody>
      </p:sp>
    </p:spTree>
    <p:extLst>
      <p:ext uri="{BB962C8B-B14F-4D97-AF65-F5344CB8AC3E}">
        <p14:creationId xmlns:p14="http://schemas.microsoft.com/office/powerpoint/2010/main" val="2647399562"/>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doubling of self-consciousness</a:t>
            </a:r>
            <a:endParaRPr lang="en-US" dirty="0"/>
          </a:p>
        </p:txBody>
      </p:sp>
      <p:sp>
        <p:nvSpPr>
          <p:cNvPr id="3" name="Content Placeholder 2"/>
          <p:cNvSpPr>
            <a:spLocks noGrp="1"/>
          </p:cNvSpPr>
          <p:nvPr>
            <p:ph idx="1"/>
          </p:nvPr>
        </p:nvSpPr>
        <p:spPr/>
        <p:txBody>
          <a:bodyPr>
            <a:normAutofit fontScale="92500" lnSpcReduction="10000"/>
          </a:bodyPr>
          <a:lstStyle/>
          <a:p>
            <a:r>
              <a:rPr lang="en-CA" dirty="0" smtClean="0"/>
              <a:t>6) What is required to go further, to solve the contradiction, is a doubling of self-consciousness</a:t>
            </a:r>
          </a:p>
          <a:p>
            <a:pPr lvl="1"/>
            <a:r>
              <a:rPr lang="en-CA" dirty="0" smtClean="0"/>
              <a:t>“I” and another “I” </a:t>
            </a:r>
          </a:p>
          <a:p>
            <a:r>
              <a:rPr lang="en-CA" dirty="0" smtClean="0"/>
              <a:t>We recall the doubling of forces</a:t>
            </a:r>
          </a:p>
          <a:p>
            <a:pPr lvl="1"/>
            <a:r>
              <a:rPr lang="en-CA" dirty="0" smtClean="0"/>
              <a:t>E.g., the force of gravity is doubled in the force of the earth and the force of the sun</a:t>
            </a:r>
          </a:p>
          <a:p>
            <a:r>
              <a:rPr lang="en-CA" dirty="0" smtClean="0"/>
              <a:t>What is primary is not </a:t>
            </a:r>
            <a:r>
              <a:rPr lang="en-CA" dirty="0" err="1" smtClean="0"/>
              <a:t>Parmenidean</a:t>
            </a:r>
            <a:r>
              <a:rPr lang="en-CA" dirty="0" smtClean="0"/>
              <a:t> unity</a:t>
            </a:r>
          </a:p>
          <a:p>
            <a:pPr lvl="1"/>
            <a:r>
              <a:rPr lang="en-CA" dirty="0"/>
              <a:t>o</a:t>
            </a:r>
            <a:r>
              <a:rPr lang="en-CA" dirty="0" smtClean="0"/>
              <a:t>r the “synthesis” of thesis and antithesis</a:t>
            </a:r>
          </a:p>
          <a:p>
            <a:pPr lvl="1"/>
            <a:r>
              <a:rPr lang="en-CA" dirty="0"/>
              <a:t>b</a:t>
            </a:r>
            <a:r>
              <a:rPr lang="en-CA" dirty="0" smtClean="0"/>
              <a:t>ut duality: a polarized reciprocity of forces in which each side is for itself in being for the other</a:t>
            </a:r>
          </a:p>
          <a:p>
            <a:r>
              <a:rPr lang="en-CA" dirty="0" smtClean="0"/>
              <a:t>The necessity for doubling that is </a:t>
            </a:r>
            <a:r>
              <a:rPr lang="en-CA" i="1" dirty="0" smtClean="0"/>
              <a:t>in-itself</a:t>
            </a:r>
            <a:r>
              <a:rPr lang="en-CA" dirty="0" smtClean="0"/>
              <a:t> in the natural world here becomes </a:t>
            </a:r>
            <a:r>
              <a:rPr lang="en-CA" i="1" dirty="0" smtClean="0"/>
              <a:t>for-itself</a:t>
            </a:r>
            <a:endParaRPr lang="en-US" i="1" dirty="0"/>
          </a:p>
        </p:txBody>
      </p:sp>
      <p:sp>
        <p:nvSpPr>
          <p:cNvPr id="4" name="Slide Number Placeholder 3"/>
          <p:cNvSpPr>
            <a:spLocks noGrp="1"/>
          </p:cNvSpPr>
          <p:nvPr>
            <p:ph type="sldNum" sz="quarter" idx="12"/>
          </p:nvPr>
        </p:nvSpPr>
        <p:spPr/>
        <p:txBody>
          <a:bodyPr/>
          <a:lstStyle/>
          <a:p>
            <a:fld id="{8FF61FAA-D7D5-42D6-B247-BB907F4E95E5}" type="slidenum">
              <a:rPr lang="en-US" smtClean="0"/>
              <a:t>107</a:t>
            </a:fld>
            <a:endParaRPr lang="en-US"/>
          </a:p>
        </p:txBody>
      </p:sp>
    </p:spTree>
    <p:extLst>
      <p:ext uri="{BB962C8B-B14F-4D97-AF65-F5344CB8AC3E}">
        <p14:creationId xmlns:p14="http://schemas.microsoft.com/office/powerpoint/2010/main" val="2382268680"/>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Negating her own otherness</a:t>
            </a:r>
            <a:endParaRPr lang="en-US" dirty="0"/>
          </a:p>
        </p:txBody>
      </p:sp>
      <p:sp>
        <p:nvSpPr>
          <p:cNvPr id="3" name="Content Placeholder 2"/>
          <p:cNvSpPr>
            <a:spLocks noGrp="1"/>
          </p:cNvSpPr>
          <p:nvPr>
            <p:ph idx="1"/>
          </p:nvPr>
        </p:nvSpPr>
        <p:spPr/>
        <p:txBody>
          <a:bodyPr>
            <a:normAutofit fontScale="92500" lnSpcReduction="10000"/>
          </a:bodyPr>
          <a:lstStyle/>
          <a:p>
            <a:r>
              <a:rPr lang="en-CA" dirty="0" smtClean="0"/>
              <a:t>The true object of desire:</a:t>
            </a:r>
          </a:p>
          <a:p>
            <a:pPr lvl="1"/>
            <a:r>
              <a:rPr lang="en-CA" dirty="0"/>
              <a:t>a</a:t>
            </a:r>
            <a:r>
              <a:rPr lang="en-CA" dirty="0" smtClean="0"/>
              <a:t> being who posits her own otherness as a nullity</a:t>
            </a:r>
          </a:p>
          <a:p>
            <a:pPr lvl="1"/>
            <a:r>
              <a:rPr lang="en-CA" dirty="0"/>
              <a:t>a</a:t>
            </a:r>
            <a:r>
              <a:rPr lang="en-CA" dirty="0" smtClean="0"/>
              <a:t>nd realizes herself thereby</a:t>
            </a:r>
          </a:p>
          <a:p>
            <a:r>
              <a:rPr lang="en-CA" dirty="0" smtClean="0"/>
              <a:t>Whereas the lion demonstrates the nullity of the lamb’s being-in-itself by devouring it</a:t>
            </a:r>
          </a:p>
          <a:p>
            <a:pPr lvl="1"/>
            <a:r>
              <a:rPr lang="en-CA" dirty="0"/>
              <a:t>b</a:t>
            </a:r>
            <a:r>
              <a:rPr lang="en-CA" dirty="0" smtClean="0"/>
              <a:t>ut then experiences its subordination to the power of the species in becoming hungry again</a:t>
            </a:r>
          </a:p>
          <a:p>
            <a:r>
              <a:rPr lang="en-CA" dirty="0"/>
              <a:t>h</a:t>
            </a:r>
            <a:r>
              <a:rPr lang="en-CA" dirty="0" smtClean="0"/>
              <a:t>ere the other who is the object of desire negates </a:t>
            </a:r>
            <a:r>
              <a:rPr lang="en-CA" i="1" dirty="0" smtClean="0"/>
              <a:t>her own </a:t>
            </a:r>
            <a:r>
              <a:rPr lang="en-CA" dirty="0" smtClean="0"/>
              <a:t>otherness</a:t>
            </a:r>
          </a:p>
          <a:p>
            <a:pPr lvl="1"/>
            <a:r>
              <a:rPr lang="en-CA" dirty="0" smtClean="0"/>
              <a:t>i.e., she declares that she is for him</a:t>
            </a:r>
          </a:p>
          <a:p>
            <a:r>
              <a:rPr lang="en-CA" dirty="0" smtClean="0"/>
              <a:t>But in so doing she realizes herself</a:t>
            </a:r>
          </a:p>
          <a:p>
            <a:pPr lvl="1"/>
            <a:r>
              <a:rPr lang="en-CA" dirty="0"/>
              <a:t>b</a:t>
            </a:r>
            <a:r>
              <a:rPr lang="en-CA" dirty="0" smtClean="0"/>
              <a:t>ecause simultaneously he reciprocates this action</a:t>
            </a:r>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108</a:t>
            </a:fld>
            <a:endParaRPr lang="en-US"/>
          </a:p>
        </p:txBody>
      </p:sp>
    </p:spTree>
    <p:extLst>
      <p:ext uri="{BB962C8B-B14F-4D97-AF65-F5344CB8AC3E}">
        <p14:creationId xmlns:p14="http://schemas.microsoft.com/office/powerpoint/2010/main" val="3955960752"/>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desire of the species </a:t>
            </a:r>
            <a:endParaRPr lang="en-US" dirty="0"/>
          </a:p>
        </p:txBody>
      </p:sp>
      <p:sp>
        <p:nvSpPr>
          <p:cNvPr id="3" name="Content Placeholder 2"/>
          <p:cNvSpPr>
            <a:spLocks noGrp="1"/>
          </p:cNvSpPr>
          <p:nvPr>
            <p:ph idx="1"/>
          </p:nvPr>
        </p:nvSpPr>
        <p:spPr/>
        <p:txBody>
          <a:bodyPr>
            <a:normAutofit/>
          </a:bodyPr>
          <a:lstStyle/>
          <a:p>
            <a:r>
              <a:rPr lang="en-CA" dirty="0" smtClean="0"/>
              <a:t>She is thus the being who is the species for-herself, the individual who lives the species life</a:t>
            </a:r>
          </a:p>
          <a:p>
            <a:pPr lvl="1"/>
            <a:r>
              <a:rPr lang="en-CA" dirty="0" smtClean="0"/>
              <a:t>She does not merely live the species life for a short while, reproducing other individuals of the species</a:t>
            </a:r>
          </a:p>
          <a:p>
            <a:pPr lvl="1"/>
            <a:r>
              <a:rPr lang="en-CA" dirty="0"/>
              <a:t>b</a:t>
            </a:r>
            <a:r>
              <a:rPr lang="en-CA" dirty="0" smtClean="0"/>
              <a:t>ut throughout all of her actions</a:t>
            </a:r>
          </a:p>
          <a:p>
            <a:r>
              <a:rPr lang="en-CA" dirty="0" smtClean="0"/>
              <a:t>The desire of the species being is no longer an individual desire, unconsciously governed by the species</a:t>
            </a:r>
          </a:p>
          <a:p>
            <a:pPr lvl="1"/>
            <a:r>
              <a:rPr lang="en-CA" dirty="0"/>
              <a:t>b</a:t>
            </a:r>
            <a:r>
              <a:rPr lang="en-CA" dirty="0" smtClean="0"/>
              <a:t>ut the desire of the species itself, for another like herself</a:t>
            </a:r>
          </a:p>
        </p:txBody>
      </p:sp>
      <p:sp>
        <p:nvSpPr>
          <p:cNvPr id="4" name="Slide Number Placeholder 3"/>
          <p:cNvSpPr>
            <a:spLocks noGrp="1"/>
          </p:cNvSpPr>
          <p:nvPr>
            <p:ph type="sldNum" sz="quarter" idx="12"/>
          </p:nvPr>
        </p:nvSpPr>
        <p:spPr/>
        <p:txBody>
          <a:bodyPr/>
          <a:lstStyle/>
          <a:p>
            <a:fld id="{8FF61FAA-D7D5-42D6-B247-BB907F4E95E5}" type="slidenum">
              <a:rPr lang="en-US" smtClean="0"/>
              <a:t>109</a:t>
            </a:fld>
            <a:endParaRPr lang="en-US"/>
          </a:p>
        </p:txBody>
      </p:sp>
    </p:spTree>
    <p:extLst>
      <p:ext uri="{BB962C8B-B14F-4D97-AF65-F5344CB8AC3E}">
        <p14:creationId xmlns:p14="http://schemas.microsoft.com/office/powerpoint/2010/main" val="39774284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Basis of the stability of the organism is the oneness of Life as a whole</a:t>
            </a:r>
            <a:endParaRPr lang="en-US" dirty="0"/>
          </a:p>
        </p:txBody>
      </p:sp>
      <p:sp>
        <p:nvSpPr>
          <p:cNvPr id="3" name="Content Placeholder 2"/>
          <p:cNvSpPr>
            <a:spLocks noGrp="1"/>
          </p:cNvSpPr>
          <p:nvPr>
            <p:ph idx="1"/>
          </p:nvPr>
        </p:nvSpPr>
        <p:spPr/>
        <p:txBody>
          <a:bodyPr>
            <a:normAutofit/>
          </a:bodyPr>
          <a:lstStyle/>
          <a:p>
            <a:r>
              <a:rPr lang="en-CA" dirty="0"/>
              <a:t>Life is a </a:t>
            </a:r>
            <a:r>
              <a:rPr lang="en-CA" dirty="0" smtClean="0"/>
              <a:t>oneness, a totality, </a:t>
            </a:r>
            <a:r>
              <a:rPr lang="en-CA" dirty="0"/>
              <a:t>that divides itself </a:t>
            </a:r>
            <a:r>
              <a:rPr lang="en-CA" dirty="0" smtClean="0"/>
              <a:t>into many living beings </a:t>
            </a:r>
          </a:p>
          <a:p>
            <a:pPr lvl="1"/>
            <a:r>
              <a:rPr lang="en-CA" dirty="0" smtClean="0"/>
              <a:t>which </a:t>
            </a:r>
            <a:r>
              <a:rPr lang="en-CA" dirty="0"/>
              <a:t>exist as different from each other </a:t>
            </a:r>
            <a:endParaRPr lang="en-CA" dirty="0" smtClean="0"/>
          </a:p>
          <a:p>
            <a:pPr lvl="1"/>
            <a:r>
              <a:rPr lang="en-CA" dirty="0" smtClean="0"/>
              <a:t>only </a:t>
            </a:r>
            <a:r>
              <a:rPr lang="en-CA" dirty="0"/>
              <a:t>as they return back into </a:t>
            </a:r>
            <a:r>
              <a:rPr lang="en-CA" dirty="0" smtClean="0"/>
              <a:t>this oneness</a:t>
            </a:r>
            <a:r>
              <a:rPr lang="en-CA" dirty="0"/>
              <a:t>. </a:t>
            </a:r>
            <a:endParaRPr lang="en-CA" dirty="0" smtClean="0"/>
          </a:p>
          <a:p>
            <a:r>
              <a:rPr lang="en-CA" dirty="0" smtClean="0"/>
              <a:t>It </a:t>
            </a:r>
            <a:r>
              <a:rPr lang="en-CA" dirty="0"/>
              <a:t>is </a:t>
            </a:r>
            <a:r>
              <a:rPr lang="en-CA" dirty="0" smtClean="0"/>
              <a:t>an inverted </a:t>
            </a:r>
            <a:r>
              <a:rPr lang="en-CA" dirty="0"/>
              <a:t>world: </a:t>
            </a:r>
            <a:endParaRPr lang="en-CA" dirty="0" smtClean="0"/>
          </a:p>
          <a:p>
            <a:pPr lvl="1"/>
            <a:r>
              <a:rPr lang="en-CA" dirty="0" smtClean="0"/>
              <a:t>the </a:t>
            </a:r>
            <a:r>
              <a:rPr lang="en-CA" dirty="0"/>
              <a:t>self-repulsion of what is equal to itself, </a:t>
            </a:r>
            <a:endParaRPr lang="en-CA" dirty="0" smtClean="0"/>
          </a:p>
          <a:p>
            <a:pPr lvl="2"/>
            <a:r>
              <a:rPr lang="en-CA" dirty="0" smtClean="0"/>
              <a:t>Like poles repel each other</a:t>
            </a:r>
          </a:p>
          <a:p>
            <a:pPr lvl="1"/>
            <a:r>
              <a:rPr lang="en-CA" dirty="0" smtClean="0"/>
              <a:t>and </a:t>
            </a:r>
            <a:r>
              <a:rPr lang="en-CA" dirty="0"/>
              <a:t>the return back to equality of the unequal or </a:t>
            </a:r>
            <a:r>
              <a:rPr lang="en-CA" dirty="0" smtClean="0"/>
              <a:t>different</a:t>
            </a:r>
          </a:p>
          <a:p>
            <a:pPr lvl="2"/>
            <a:r>
              <a:rPr lang="en-CA" dirty="0" smtClean="0"/>
              <a:t>Unlike poles attract each other</a:t>
            </a:r>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11</a:t>
            </a:fld>
            <a:endParaRPr lang="en-US"/>
          </a:p>
        </p:txBody>
      </p:sp>
    </p:spTree>
    <p:extLst>
      <p:ext uri="{BB962C8B-B14F-4D97-AF65-F5344CB8AC3E}">
        <p14:creationId xmlns:p14="http://schemas.microsoft.com/office/powerpoint/2010/main" val="2072365102"/>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She negates her own otherness in saying “I”</a:t>
            </a:r>
            <a:endParaRPr lang="en-US" dirty="0"/>
          </a:p>
        </p:txBody>
      </p:sp>
      <p:sp>
        <p:nvSpPr>
          <p:cNvPr id="3" name="Content Placeholder 2"/>
          <p:cNvSpPr>
            <a:spLocks noGrp="1"/>
          </p:cNvSpPr>
          <p:nvPr>
            <p:ph idx="1"/>
          </p:nvPr>
        </p:nvSpPr>
        <p:spPr/>
        <p:txBody>
          <a:bodyPr/>
          <a:lstStyle/>
          <a:p>
            <a:r>
              <a:rPr lang="en-CA" dirty="0"/>
              <a:t>She comes to the desiring “I” and also says “I” </a:t>
            </a:r>
          </a:p>
          <a:p>
            <a:pPr lvl="1"/>
            <a:r>
              <a:rPr lang="en-CA" dirty="0" smtClean="0"/>
              <a:t>proclaiming </a:t>
            </a:r>
            <a:r>
              <a:rPr lang="en-CA" dirty="0"/>
              <a:t>that her own otherness from him is nothing</a:t>
            </a:r>
          </a:p>
          <a:p>
            <a:pPr lvl="1"/>
            <a:r>
              <a:rPr lang="en-CA" dirty="0" smtClean="0"/>
              <a:t>a </a:t>
            </a:r>
            <a:r>
              <a:rPr lang="en-CA" dirty="0"/>
              <a:t>difference that is no difference</a:t>
            </a:r>
          </a:p>
          <a:p>
            <a:r>
              <a:rPr lang="en-CA" dirty="0"/>
              <a:t>He is the object of her desire in the same way she is for him</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110</a:t>
            </a:fld>
            <a:endParaRPr lang="en-US"/>
          </a:p>
        </p:txBody>
      </p:sp>
    </p:spTree>
    <p:extLst>
      <p:ext uri="{BB962C8B-B14F-4D97-AF65-F5344CB8AC3E}">
        <p14:creationId xmlns:p14="http://schemas.microsoft.com/office/powerpoint/2010/main" val="565811160"/>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177. Objective certainty</a:t>
            </a:r>
            <a:endParaRPr lang="en-US" dirty="0"/>
          </a:p>
        </p:txBody>
      </p:sp>
      <p:sp>
        <p:nvSpPr>
          <p:cNvPr id="3" name="Content Placeholder 2"/>
          <p:cNvSpPr>
            <a:spLocks noGrp="1"/>
          </p:cNvSpPr>
          <p:nvPr>
            <p:ph idx="1"/>
          </p:nvPr>
        </p:nvSpPr>
        <p:spPr/>
        <p:txBody>
          <a:bodyPr>
            <a:normAutofit/>
          </a:bodyPr>
          <a:lstStyle/>
          <a:p>
            <a:r>
              <a:rPr lang="en-CA" dirty="0" smtClean="0"/>
              <a:t>Only a self-consciousness that is </a:t>
            </a:r>
            <a:r>
              <a:rPr lang="en-CA" i="1" dirty="0" smtClean="0"/>
              <a:t>for</a:t>
            </a:r>
            <a:r>
              <a:rPr lang="en-CA" dirty="0" smtClean="0"/>
              <a:t> another self-consciousness can truly be a self-consciousness</a:t>
            </a:r>
          </a:p>
          <a:p>
            <a:pPr lvl="1"/>
            <a:r>
              <a:rPr lang="en-CA" dirty="0" smtClean="0"/>
              <a:t>Only by being for another self-consciousness can the first be for-himself</a:t>
            </a:r>
          </a:p>
          <a:p>
            <a:r>
              <a:rPr lang="en-CA" dirty="0" smtClean="0"/>
              <a:t>He truly satisfies his desire as a self-consciousness</a:t>
            </a:r>
          </a:p>
          <a:p>
            <a:pPr lvl="1"/>
            <a:r>
              <a:rPr lang="en-CA" dirty="0"/>
              <a:t>t</a:t>
            </a:r>
            <a:r>
              <a:rPr lang="en-CA" dirty="0" smtClean="0"/>
              <a:t>hrough the objective certainty of himself</a:t>
            </a:r>
          </a:p>
          <a:p>
            <a:pPr lvl="2"/>
            <a:r>
              <a:rPr lang="en-CA" dirty="0"/>
              <a:t>o</a:t>
            </a:r>
            <a:r>
              <a:rPr lang="en-CA" dirty="0" smtClean="0"/>
              <a:t>therwise his certainty of self is uncertain, only subjective—readily negated by the return of his hunger</a:t>
            </a:r>
          </a:p>
          <a:p>
            <a:pPr lvl="1"/>
            <a:r>
              <a:rPr lang="en-CA" dirty="0"/>
              <a:t>t</a:t>
            </a:r>
            <a:r>
              <a:rPr lang="en-CA" dirty="0" smtClean="0"/>
              <a:t>hat only another self-consciousness can give</a:t>
            </a:r>
          </a:p>
        </p:txBody>
      </p:sp>
      <p:sp>
        <p:nvSpPr>
          <p:cNvPr id="4" name="Slide Number Placeholder 3"/>
          <p:cNvSpPr>
            <a:spLocks noGrp="1"/>
          </p:cNvSpPr>
          <p:nvPr>
            <p:ph type="sldNum" sz="quarter" idx="12"/>
          </p:nvPr>
        </p:nvSpPr>
        <p:spPr/>
        <p:txBody>
          <a:bodyPr/>
          <a:lstStyle/>
          <a:p>
            <a:fld id="{8FF61FAA-D7D5-42D6-B247-BB907F4E95E5}" type="slidenum">
              <a:rPr lang="en-US" smtClean="0"/>
              <a:t>111</a:t>
            </a:fld>
            <a:endParaRPr lang="en-US"/>
          </a:p>
        </p:txBody>
      </p:sp>
    </p:spTree>
    <p:extLst>
      <p:ext uri="{BB962C8B-B14F-4D97-AF65-F5344CB8AC3E}">
        <p14:creationId xmlns:p14="http://schemas.microsoft.com/office/powerpoint/2010/main" val="733642143"/>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Uncertain certainty</a:t>
            </a:r>
            <a:endParaRPr lang="en-US" dirty="0"/>
          </a:p>
        </p:txBody>
      </p:sp>
      <p:sp>
        <p:nvSpPr>
          <p:cNvPr id="3" name="Content Placeholder 2"/>
          <p:cNvSpPr>
            <a:spLocks noGrp="1"/>
          </p:cNvSpPr>
          <p:nvPr>
            <p:ph idx="1"/>
          </p:nvPr>
        </p:nvSpPr>
        <p:spPr/>
        <p:txBody>
          <a:bodyPr>
            <a:normAutofit/>
          </a:bodyPr>
          <a:lstStyle/>
          <a:p>
            <a:r>
              <a:rPr lang="en-CA" dirty="0"/>
              <a:t>In ordinary desire, the certainty the being has that the world is for himself </a:t>
            </a:r>
            <a:endParaRPr lang="en-CA" dirty="0" smtClean="0"/>
          </a:p>
          <a:p>
            <a:pPr lvl="1"/>
            <a:r>
              <a:rPr lang="en-CA" dirty="0" smtClean="0"/>
              <a:t>is </a:t>
            </a:r>
            <a:r>
              <a:rPr lang="en-CA" dirty="0"/>
              <a:t>contradicted by the return of the desire</a:t>
            </a:r>
            <a:endParaRPr lang="en-US" dirty="0"/>
          </a:p>
          <a:p>
            <a:r>
              <a:rPr lang="en-CA" dirty="0" smtClean="0"/>
              <a:t>His self-certainty is thus undermined</a:t>
            </a:r>
          </a:p>
          <a:p>
            <a:r>
              <a:rPr lang="en-CA" dirty="0" smtClean="0"/>
              <a:t>But in desiring another self-consciousness</a:t>
            </a:r>
          </a:p>
          <a:p>
            <a:pPr lvl="1"/>
            <a:r>
              <a:rPr lang="en-CA" dirty="0"/>
              <a:t>w</a:t>
            </a:r>
            <a:r>
              <a:rPr lang="en-CA" dirty="0" smtClean="0"/>
              <a:t>ho declares that she is for him</a:t>
            </a:r>
          </a:p>
          <a:p>
            <a:pPr lvl="1"/>
            <a:r>
              <a:rPr lang="en-CA" dirty="0"/>
              <a:t>a</a:t>
            </a:r>
            <a:r>
              <a:rPr lang="en-CA" dirty="0" smtClean="0"/>
              <a:t>s he is for her</a:t>
            </a:r>
          </a:p>
          <a:p>
            <a:r>
              <a:rPr lang="en-CA" dirty="0"/>
              <a:t>h</a:t>
            </a:r>
            <a:r>
              <a:rPr lang="en-CA" dirty="0" smtClean="0"/>
              <a:t>is certainty of being for himself is objectively confirmed by this other self-consciousness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112</a:t>
            </a:fld>
            <a:endParaRPr lang="en-US"/>
          </a:p>
        </p:txBody>
      </p:sp>
    </p:spTree>
    <p:extLst>
      <p:ext uri="{BB962C8B-B14F-4D97-AF65-F5344CB8AC3E}">
        <p14:creationId xmlns:p14="http://schemas.microsoft.com/office/powerpoint/2010/main" val="906767119"/>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Being-for-other </a:t>
            </a:r>
            <a:r>
              <a:rPr lang="en-CA" dirty="0" smtClean="0">
                <a:sym typeface="Wingdings" panose="05000000000000000000" pitchFamily="2" charset="2"/>
              </a:rPr>
              <a:t> being-for-self</a:t>
            </a:r>
            <a:endParaRPr lang="en-US" dirty="0"/>
          </a:p>
        </p:txBody>
      </p:sp>
      <p:sp>
        <p:nvSpPr>
          <p:cNvPr id="3" name="Content Placeholder 2"/>
          <p:cNvSpPr>
            <a:spLocks noGrp="1"/>
          </p:cNvSpPr>
          <p:nvPr>
            <p:ph idx="1"/>
          </p:nvPr>
        </p:nvSpPr>
        <p:spPr/>
        <p:txBody>
          <a:bodyPr/>
          <a:lstStyle/>
          <a:p>
            <a:r>
              <a:rPr lang="en-CA" dirty="0" smtClean="0"/>
              <a:t>The being-for-other that emerges in desire can only be reconciled with the original being-for-self</a:t>
            </a:r>
          </a:p>
          <a:p>
            <a:pPr lvl="1"/>
            <a:r>
              <a:rPr lang="en-CA" dirty="0"/>
              <a:t>i</a:t>
            </a:r>
            <a:r>
              <a:rPr lang="en-CA" dirty="0" smtClean="0"/>
              <a:t>f the other who is the object of desire</a:t>
            </a:r>
          </a:p>
          <a:p>
            <a:pPr lvl="1"/>
            <a:r>
              <a:rPr lang="en-CA" dirty="0"/>
              <a:t>p</a:t>
            </a:r>
            <a:r>
              <a:rPr lang="en-CA" dirty="0" smtClean="0"/>
              <a:t>osits her own otherness as nothing</a:t>
            </a:r>
          </a:p>
          <a:p>
            <a:r>
              <a:rPr lang="en-CA" dirty="0" smtClean="0"/>
              <a:t>And so in relating to the other, </a:t>
            </a:r>
            <a:r>
              <a:rPr lang="en-CA" dirty="0"/>
              <a:t>in his </a:t>
            </a:r>
            <a:r>
              <a:rPr lang="en-CA" dirty="0" smtClean="0"/>
              <a:t>being-other, the first relates back to himself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113</a:t>
            </a:fld>
            <a:endParaRPr lang="en-US"/>
          </a:p>
        </p:txBody>
      </p:sp>
    </p:spTree>
    <p:extLst>
      <p:ext uri="{BB962C8B-B14F-4D97-AF65-F5344CB8AC3E}">
        <p14:creationId xmlns:p14="http://schemas.microsoft.com/office/powerpoint/2010/main" val="567017488"/>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essential moments</a:t>
            </a:r>
            <a:endParaRPr lang="en-US" dirty="0"/>
          </a:p>
        </p:txBody>
      </p:sp>
      <p:sp>
        <p:nvSpPr>
          <p:cNvPr id="3" name="Content Placeholder 2"/>
          <p:cNvSpPr>
            <a:spLocks noGrp="1"/>
          </p:cNvSpPr>
          <p:nvPr>
            <p:ph idx="1"/>
          </p:nvPr>
        </p:nvSpPr>
        <p:spPr/>
        <p:txBody>
          <a:bodyPr>
            <a:normAutofit/>
          </a:bodyPr>
          <a:lstStyle/>
          <a:p>
            <a:r>
              <a:rPr lang="en-CA" dirty="0" smtClean="0"/>
              <a:t>Hence the three moments of Self-consciousness</a:t>
            </a:r>
          </a:p>
          <a:p>
            <a:pPr lvl="1"/>
            <a:r>
              <a:rPr lang="en-CA" dirty="0" smtClean="0"/>
              <a:t>1) the immediate unity of “I am I“</a:t>
            </a:r>
          </a:p>
          <a:p>
            <a:pPr lvl="1"/>
            <a:r>
              <a:rPr lang="en-CA" dirty="0" smtClean="0"/>
              <a:t>2) the disruption of this unity through the otherness of desire</a:t>
            </a:r>
          </a:p>
          <a:p>
            <a:pPr lvl="1"/>
            <a:r>
              <a:rPr lang="en-CA" dirty="0" smtClean="0"/>
              <a:t>3) the overcoming of this disruption through another self-consciousness who also says “I.”</a:t>
            </a:r>
          </a:p>
          <a:p>
            <a:r>
              <a:rPr lang="en-CA" dirty="0" smtClean="0"/>
              <a:t>The relation of “I” to myself is no longer an immediate relation</a:t>
            </a:r>
          </a:p>
          <a:p>
            <a:pPr lvl="1"/>
            <a:r>
              <a:rPr lang="en-CA" dirty="0"/>
              <a:t>b</a:t>
            </a:r>
            <a:r>
              <a:rPr lang="en-CA" dirty="0" smtClean="0"/>
              <a:t>ut one that is mediated by </a:t>
            </a:r>
            <a:r>
              <a:rPr lang="en-CA" i="1" dirty="0" smtClean="0"/>
              <a:t>another</a:t>
            </a:r>
            <a:r>
              <a:rPr lang="en-CA" dirty="0" smtClean="0"/>
              <a:t> “I”</a:t>
            </a:r>
          </a:p>
          <a:p>
            <a:pPr lvl="1"/>
            <a:r>
              <a:rPr lang="en-CA" dirty="0" smtClean="0"/>
              <a:t>I am related to myself then through another who is also “I”. </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114</a:t>
            </a:fld>
            <a:endParaRPr lang="en-US"/>
          </a:p>
        </p:txBody>
      </p:sp>
    </p:spTree>
    <p:extLst>
      <p:ext uri="{BB962C8B-B14F-4D97-AF65-F5344CB8AC3E}">
        <p14:creationId xmlns:p14="http://schemas.microsoft.com/office/powerpoint/2010/main" val="3966906080"/>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two sides of the concept</a:t>
            </a:r>
            <a:endParaRPr lang="en-US" dirty="0"/>
          </a:p>
        </p:txBody>
      </p:sp>
      <p:sp>
        <p:nvSpPr>
          <p:cNvPr id="3" name="Content Placeholder 2"/>
          <p:cNvSpPr>
            <a:spLocks noGrp="1"/>
          </p:cNvSpPr>
          <p:nvPr>
            <p:ph idx="1"/>
          </p:nvPr>
        </p:nvSpPr>
        <p:spPr/>
        <p:txBody>
          <a:bodyPr>
            <a:normAutofit/>
          </a:bodyPr>
          <a:lstStyle/>
          <a:p>
            <a:r>
              <a:rPr lang="en-CA" dirty="0" smtClean="0"/>
              <a:t>Self-consciousness is first of all my awareness of myself</a:t>
            </a:r>
          </a:p>
          <a:p>
            <a:r>
              <a:rPr lang="en-CA" dirty="0" smtClean="0"/>
              <a:t>Here there is the concept </a:t>
            </a:r>
          </a:p>
          <a:p>
            <a:pPr lvl="1"/>
            <a:r>
              <a:rPr lang="en-CA" dirty="0" smtClean="0"/>
              <a:t>1) as a way of knowing</a:t>
            </a:r>
          </a:p>
          <a:p>
            <a:pPr lvl="1"/>
            <a:r>
              <a:rPr lang="en-CA" dirty="0" smtClean="0"/>
              <a:t>2) and the concept as the essence of the object that is knowing</a:t>
            </a:r>
          </a:p>
          <a:p>
            <a:r>
              <a:rPr lang="en-CA" dirty="0" smtClean="0"/>
              <a:t>In the immediate self-consciousness, the way of knowing and the essence of the object are the same</a:t>
            </a:r>
          </a:p>
          <a:p>
            <a:pPr lvl="1"/>
            <a:r>
              <a:rPr lang="en-CA" dirty="0" smtClean="0"/>
              <a:t>1) It is as “I” that I know myself</a:t>
            </a:r>
          </a:p>
          <a:p>
            <a:pPr lvl="1"/>
            <a:r>
              <a:rPr lang="en-CA" dirty="0" smtClean="0"/>
              <a:t>2) and I know myself as “I” </a:t>
            </a:r>
            <a:endParaRPr lang="en-US" dirty="0" smtClean="0"/>
          </a:p>
        </p:txBody>
      </p:sp>
      <p:sp>
        <p:nvSpPr>
          <p:cNvPr id="4" name="Slide Number Placeholder 3"/>
          <p:cNvSpPr>
            <a:spLocks noGrp="1"/>
          </p:cNvSpPr>
          <p:nvPr>
            <p:ph type="sldNum" sz="quarter" idx="12"/>
          </p:nvPr>
        </p:nvSpPr>
        <p:spPr/>
        <p:txBody>
          <a:bodyPr/>
          <a:lstStyle/>
          <a:p>
            <a:fld id="{8FF61FAA-D7D5-42D6-B247-BB907F4E95E5}" type="slidenum">
              <a:rPr lang="en-US" smtClean="0"/>
              <a:t>115</a:t>
            </a:fld>
            <a:endParaRPr lang="en-US"/>
          </a:p>
        </p:txBody>
      </p:sp>
    </p:spTree>
    <p:extLst>
      <p:ext uri="{BB962C8B-B14F-4D97-AF65-F5344CB8AC3E}">
        <p14:creationId xmlns:p14="http://schemas.microsoft.com/office/powerpoint/2010/main" val="256230257"/>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But then consciousness is lost</a:t>
            </a:r>
            <a:endParaRPr lang="en-US" dirty="0"/>
          </a:p>
        </p:txBody>
      </p:sp>
      <p:sp>
        <p:nvSpPr>
          <p:cNvPr id="3" name="Content Placeholder 2"/>
          <p:cNvSpPr>
            <a:spLocks noGrp="1"/>
          </p:cNvSpPr>
          <p:nvPr>
            <p:ph idx="1"/>
          </p:nvPr>
        </p:nvSpPr>
        <p:spPr/>
        <p:txBody>
          <a:bodyPr>
            <a:normAutofit/>
          </a:bodyPr>
          <a:lstStyle/>
          <a:p>
            <a:r>
              <a:rPr lang="en-CA" dirty="0"/>
              <a:t>But then the “I” that I know is not really an object, something other than consciousness</a:t>
            </a:r>
          </a:p>
          <a:p>
            <a:pPr lvl="1"/>
            <a:r>
              <a:rPr lang="en-CA" dirty="0"/>
              <a:t>The moment of consciousness is thus suppressed rather than </a:t>
            </a:r>
            <a:r>
              <a:rPr lang="en-CA" dirty="0" smtClean="0"/>
              <a:t>realized</a:t>
            </a:r>
          </a:p>
          <a:p>
            <a:pPr lvl="1"/>
            <a:r>
              <a:rPr lang="en-CA" dirty="0" smtClean="0"/>
              <a:t>Consciousness is always consciousness of … something other than consciousness</a:t>
            </a:r>
            <a:endParaRPr lang="en-CA" dirty="0"/>
          </a:p>
          <a:p>
            <a:r>
              <a:rPr lang="en-CA" dirty="0" smtClean="0"/>
              <a:t>The immediate oneness of “I” with itself must be disrupted to achieve its truth </a:t>
            </a:r>
          </a:p>
          <a:p>
            <a:pPr lvl="1"/>
            <a:r>
              <a:rPr lang="en-CA" dirty="0" smtClean="0"/>
              <a:t>It must not be something merely given, i.e., a fact of nature</a:t>
            </a:r>
          </a:p>
          <a:p>
            <a:pPr lvl="1"/>
            <a:r>
              <a:rPr lang="en-CA" dirty="0"/>
              <a:t>b</a:t>
            </a:r>
            <a:r>
              <a:rPr lang="en-CA" dirty="0" smtClean="0"/>
              <a:t>ut something achieved</a:t>
            </a:r>
          </a:p>
          <a:p>
            <a:r>
              <a:rPr lang="en-CA" dirty="0" smtClean="0"/>
              <a:t>I.e., self-consciousness must achieve itself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116</a:t>
            </a:fld>
            <a:endParaRPr lang="en-US"/>
          </a:p>
        </p:txBody>
      </p:sp>
    </p:spTree>
    <p:extLst>
      <p:ext uri="{BB962C8B-B14F-4D97-AF65-F5344CB8AC3E}">
        <p14:creationId xmlns:p14="http://schemas.microsoft.com/office/powerpoint/2010/main" val="2534973784"/>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Unconsciousness versus self-consciousness</a:t>
            </a:r>
            <a:endParaRPr lang="en-US" dirty="0"/>
          </a:p>
        </p:txBody>
      </p:sp>
      <p:sp>
        <p:nvSpPr>
          <p:cNvPr id="3" name="Content Placeholder 2"/>
          <p:cNvSpPr>
            <a:spLocks noGrp="1"/>
          </p:cNvSpPr>
          <p:nvPr>
            <p:ph idx="1"/>
          </p:nvPr>
        </p:nvSpPr>
        <p:spPr/>
        <p:txBody>
          <a:bodyPr>
            <a:normAutofit/>
          </a:bodyPr>
          <a:lstStyle/>
          <a:p>
            <a:r>
              <a:rPr lang="en-CA" dirty="0" smtClean="0"/>
              <a:t>But in the return of the desire, </a:t>
            </a:r>
          </a:p>
          <a:p>
            <a:pPr lvl="1"/>
            <a:r>
              <a:rPr lang="en-CA" dirty="0" smtClean="0"/>
              <a:t>the first object of desire appears radically other (I am for it)</a:t>
            </a:r>
          </a:p>
          <a:p>
            <a:pPr lvl="1"/>
            <a:r>
              <a:rPr lang="en-CA" dirty="0" smtClean="0"/>
              <a:t>than the concept I first had of it as existing for me</a:t>
            </a:r>
          </a:p>
          <a:p>
            <a:r>
              <a:rPr lang="en-CA" dirty="0" smtClean="0"/>
              <a:t>Here the two sides of the concept contradict each other</a:t>
            </a:r>
          </a:p>
          <a:p>
            <a:pPr lvl="1"/>
            <a:r>
              <a:rPr lang="en-CA" dirty="0"/>
              <a:t>a</a:t>
            </a:r>
            <a:r>
              <a:rPr lang="en-CA" dirty="0" smtClean="0"/>
              <a:t>nd the essential oneness of self-consciousness</a:t>
            </a:r>
          </a:p>
          <a:p>
            <a:r>
              <a:rPr lang="en-CA" dirty="0" smtClean="0"/>
              <a:t>My way of knowing through natural desire</a:t>
            </a:r>
          </a:p>
          <a:p>
            <a:pPr lvl="1"/>
            <a:r>
              <a:rPr lang="en-CA" dirty="0"/>
              <a:t>t</a:t>
            </a:r>
            <a:r>
              <a:rPr lang="en-CA" dirty="0" smtClean="0"/>
              <a:t>he impersonal, unconscious forces within me</a:t>
            </a:r>
          </a:p>
          <a:p>
            <a:r>
              <a:rPr lang="en-CA" dirty="0"/>
              <a:t>c</a:t>
            </a:r>
            <a:r>
              <a:rPr lang="en-CA" dirty="0" smtClean="0"/>
              <a:t>ontradicts my way of knowing myself</a:t>
            </a:r>
          </a:p>
        </p:txBody>
      </p:sp>
      <p:sp>
        <p:nvSpPr>
          <p:cNvPr id="4" name="Slide Number Placeholder 3"/>
          <p:cNvSpPr>
            <a:spLocks noGrp="1"/>
          </p:cNvSpPr>
          <p:nvPr>
            <p:ph type="sldNum" sz="quarter" idx="12"/>
          </p:nvPr>
        </p:nvSpPr>
        <p:spPr/>
        <p:txBody>
          <a:bodyPr/>
          <a:lstStyle/>
          <a:p>
            <a:fld id="{8FF61FAA-D7D5-42D6-B247-BB907F4E95E5}" type="slidenum">
              <a:rPr lang="en-US" smtClean="0"/>
              <a:t>117</a:t>
            </a:fld>
            <a:endParaRPr lang="en-US"/>
          </a:p>
        </p:txBody>
      </p:sp>
    </p:spTree>
    <p:extLst>
      <p:ext uri="{BB962C8B-B14F-4D97-AF65-F5344CB8AC3E}">
        <p14:creationId xmlns:p14="http://schemas.microsoft.com/office/powerpoint/2010/main" val="1256468976"/>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What is mine is not-mine</a:t>
            </a:r>
            <a:endParaRPr lang="en-US" dirty="0"/>
          </a:p>
        </p:txBody>
      </p:sp>
      <p:sp>
        <p:nvSpPr>
          <p:cNvPr id="3" name="Content Placeholder 2"/>
          <p:cNvSpPr>
            <a:spLocks noGrp="1"/>
          </p:cNvSpPr>
          <p:nvPr>
            <p:ph idx="1"/>
          </p:nvPr>
        </p:nvSpPr>
        <p:spPr/>
        <p:txBody>
          <a:bodyPr>
            <a:normAutofit/>
          </a:bodyPr>
          <a:lstStyle/>
          <a:p>
            <a:r>
              <a:rPr lang="en-CA" dirty="0"/>
              <a:t>My way of knowing as “I” consists in seeing the object as “mine”</a:t>
            </a:r>
          </a:p>
          <a:p>
            <a:pPr lvl="1"/>
            <a:r>
              <a:rPr lang="en-CA" dirty="0"/>
              <a:t>but in the return of the desire I see the world as not for me</a:t>
            </a:r>
          </a:p>
          <a:p>
            <a:pPr lvl="1"/>
            <a:r>
              <a:rPr lang="en-CA" dirty="0"/>
              <a:t>but I see that I am for the world</a:t>
            </a:r>
          </a:p>
          <a:p>
            <a:r>
              <a:rPr lang="en-CA" dirty="0"/>
              <a:t>In the recurring desire I see the world as not-mine</a:t>
            </a:r>
          </a:p>
          <a:p>
            <a:pPr lvl="1"/>
            <a:r>
              <a:rPr lang="en-CA" dirty="0"/>
              <a:t>And so my essential concept of it is </a:t>
            </a:r>
            <a:r>
              <a:rPr lang="en-CA" dirty="0" smtClean="0"/>
              <a:t>(as mine) contradicted </a:t>
            </a:r>
            <a:r>
              <a:rPr lang="en-CA" dirty="0"/>
              <a:t>by my way of knowing </a:t>
            </a:r>
            <a:r>
              <a:rPr lang="en-CA" dirty="0" smtClean="0"/>
              <a:t>it (in the unwanted return of the desire)</a:t>
            </a:r>
            <a:endParaRPr lang="en-CA"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118</a:t>
            </a:fld>
            <a:endParaRPr lang="en-US"/>
          </a:p>
        </p:txBody>
      </p:sp>
    </p:spTree>
    <p:extLst>
      <p:ext uri="{BB962C8B-B14F-4D97-AF65-F5344CB8AC3E}">
        <p14:creationId xmlns:p14="http://schemas.microsoft.com/office/powerpoint/2010/main" val="1771763878"/>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Why it is not mine</a:t>
            </a:r>
            <a:endParaRPr lang="en-US" dirty="0"/>
          </a:p>
        </p:txBody>
      </p:sp>
      <p:sp>
        <p:nvSpPr>
          <p:cNvPr id="3" name="Content Placeholder 2"/>
          <p:cNvSpPr>
            <a:spLocks noGrp="1"/>
          </p:cNvSpPr>
          <p:nvPr>
            <p:ph idx="1"/>
          </p:nvPr>
        </p:nvSpPr>
        <p:spPr/>
        <p:txBody>
          <a:bodyPr>
            <a:normAutofit/>
          </a:bodyPr>
          <a:lstStyle/>
          <a:p>
            <a:r>
              <a:rPr lang="en-CA" dirty="0" smtClean="0"/>
              <a:t>Despite my certainty that the object is essentially for me</a:t>
            </a:r>
          </a:p>
          <a:p>
            <a:pPr lvl="1"/>
            <a:r>
              <a:rPr lang="en-CA" dirty="0"/>
              <a:t>t</a:t>
            </a:r>
            <a:r>
              <a:rPr lang="en-CA" dirty="0" smtClean="0"/>
              <a:t>he experience is that the living object has its own being apart from me. </a:t>
            </a:r>
          </a:p>
          <a:p>
            <a:r>
              <a:rPr lang="en-CA" dirty="0" smtClean="0"/>
              <a:t>The initial object of desire is independent of me through the fluidity of Life</a:t>
            </a:r>
          </a:p>
          <a:p>
            <a:pPr lvl="1"/>
            <a:r>
              <a:rPr lang="en-CA" dirty="0"/>
              <a:t>t</a:t>
            </a:r>
            <a:r>
              <a:rPr lang="en-CA" dirty="0" smtClean="0"/>
              <a:t>he indestructible fluid essence that has no determinate identity, no being for-itself</a:t>
            </a:r>
          </a:p>
        </p:txBody>
      </p:sp>
      <p:sp>
        <p:nvSpPr>
          <p:cNvPr id="4" name="Slide Number Placeholder 3"/>
          <p:cNvSpPr>
            <a:spLocks noGrp="1"/>
          </p:cNvSpPr>
          <p:nvPr>
            <p:ph type="sldNum" sz="quarter" idx="12"/>
          </p:nvPr>
        </p:nvSpPr>
        <p:spPr/>
        <p:txBody>
          <a:bodyPr/>
          <a:lstStyle/>
          <a:p>
            <a:fld id="{8FF61FAA-D7D5-42D6-B247-BB907F4E95E5}" type="slidenum">
              <a:rPr lang="en-US" smtClean="0"/>
              <a:t>119</a:t>
            </a:fld>
            <a:endParaRPr lang="en-US"/>
          </a:p>
        </p:txBody>
      </p:sp>
    </p:spTree>
    <p:extLst>
      <p:ext uri="{BB962C8B-B14F-4D97-AF65-F5344CB8AC3E}">
        <p14:creationId xmlns:p14="http://schemas.microsoft.com/office/powerpoint/2010/main" val="13138643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oneness of Life divides itself</a:t>
            </a:r>
            <a:endParaRPr lang="en-US" dirty="0"/>
          </a:p>
        </p:txBody>
      </p:sp>
      <p:sp>
        <p:nvSpPr>
          <p:cNvPr id="3" name="Content Placeholder 2"/>
          <p:cNvSpPr>
            <a:spLocks noGrp="1"/>
          </p:cNvSpPr>
          <p:nvPr>
            <p:ph idx="1"/>
          </p:nvPr>
        </p:nvSpPr>
        <p:spPr/>
        <p:txBody>
          <a:bodyPr>
            <a:normAutofit/>
          </a:bodyPr>
          <a:lstStyle/>
          <a:p>
            <a:r>
              <a:rPr lang="en-CA" dirty="0"/>
              <a:t>The oneness of life is divided </a:t>
            </a:r>
          </a:p>
          <a:p>
            <a:pPr lvl="1"/>
            <a:r>
              <a:rPr lang="en-CA" dirty="0"/>
              <a:t>because it is the absolutely negative or infinite oneness, </a:t>
            </a:r>
            <a:endParaRPr lang="en-CA" dirty="0" smtClean="0"/>
          </a:p>
          <a:p>
            <a:pPr lvl="1"/>
            <a:r>
              <a:rPr lang="en-CA" dirty="0" smtClean="0"/>
              <a:t>which </a:t>
            </a:r>
            <a:r>
              <a:rPr lang="en-CA" dirty="0"/>
              <a:t>returns to itself from out if its own differences</a:t>
            </a:r>
          </a:p>
          <a:p>
            <a:r>
              <a:rPr lang="en-CA" dirty="0"/>
              <a:t>And since the oneness is a </a:t>
            </a:r>
            <a:r>
              <a:rPr lang="en-CA" dirty="0" smtClean="0"/>
              <a:t>stable, self-sustaining whole, </a:t>
            </a:r>
          </a:p>
          <a:p>
            <a:pPr lvl="1"/>
            <a:r>
              <a:rPr lang="en-CA" dirty="0" smtClean="0"/>
              <a:t>the </a:t>
            </a:r>
            <a:r>
              <a:rPr lang="en-CA" dirty="0"/>
              <a:t>different living beings only have </a:t>
            </a:r>
            <a:r>
              <a:rPr lang="en-CA" i="1" dirty="0"/>
              <a:t>their</a:t>
            </a:r>
            <a:r>
              <a:rPr lang="en-CA" dirty="0"/>
              <a:t> </a:t>
            </a:r>
            <a:r>
              <a:rPr lang="en-CA" dirty="0" smtClean="0"/>
              <a:t>stability, their independence, </a:t>
            </a:r>
          </a:p>
          <a:p>
            <a:pPr lvl="1"/>
            <a:r>
              <a:rPr lang="en-CA" dirty="0"/>
              <a:t>b</a:t>
            </a:r>
            <a:r>
              <a:rPr lang="en-CA" dirty="0" smtClean="0"/>
              <a:t>y participating in </a:t>
            </a:r>
            <a:r>
              <a:rPr lang="en-CA" dirty="0"/>
              <a:t>this oneness/stability of </a:t>
            </a:r>
            <a:r>
              <a:rPr lang="en-CA" dirty="0" smtClean="0"/>
              <a:t>Life as a whole</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12</a:t>
            </a:fld>
            <a:endParaRPr lang="en-US"/>
          </a:p>
        </p:txBody>
      </p:sp>
    </p:spTree>
    <p:extLst>
      <p:ext uri="{BB962C8B-B14F-4D97-AF65-F5344CB8AC3E}">
        <p14:creationId xmlns:p14="http://schemas.microsoft.com/office/powerpoint/2010/main" val="3745770875"/>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concept of Spirit</a:t>
            </a:r>
            <a:endParaRPr lang="en-US" dirty="0"/>
          </a:p>
        </p:txBody>
      </p:sp>
      <p:sp>
        <p:nvSpPr>
          <p:cNvPr id="3" name="Content Placeholder 2"/>
          <p:cNvSpPr>
            <a:spLocks noGrp="1"/>
          </p:cNvSpPr>
          <p:nvPr>
            <p:ph idx="1"/>
          </p:nvPr>
        </p:nvSpPr>
        <p:spPr/>
        <p:txBody>
          <a:bodyPr>
            <a:normAutofit/>
          </a:bodyPr>
          <a:lstStyle/>
          <a:p>
            <a:r>
              <a:rPr lang="en-CA" dirty="0" smtClean="0"/>
              <a:t>But in the doubling of self-</a:t>
            </a:r>
            <a:r>
              <a:rPr lang="en-CA" dirty="0" err="1" smtClean="0"/>
              <a:t>consciousnesses</a:t>
            </a:r>
            <a:endParaRPr lang="en-CA" dirty="0" smtClean="0"/>
          </a:p>
          <a:p>
            <a:pPr lvl="1"/>
            <a:r>
              <a:rPr lang="en-CA" dirty="0"/>
              <a:t>i</a:t>
            </a:r>
            <a:r>
              <a:rPr lang="en-CA" dirty="0" smtClean="0"/>
              <a:t>n my </a:t>
            </a:r>
            <a:r>
              <a:rPr lang="en-CA" dirty="0"/>
              <a:t>concept as a way of knowing, as “I” and “mine,” is no longer other than the concept of the object, which is also “I” and “mine</a:t>
            </a:r>
            <a:r>
              <a:rPr lang="en-CA" dirty="0" smtClean="0"/>
              <a:t>”</a:t>
            </a:r>
          </a:p>
          <a:p>
            <a:r>
              <a:rPr lang="en-CA" dirty="0" smtClean="0"/>
              <a:t>The concept of Spirit is present in this doubling of “I” and “I”</a:t>
            </a:r>
          </a:p>
          <a:p>
            <a:pPr lvl="1"/>
            <a:r>
              <a:rPr lang="en-CA" dirty="0" smtClean="0"/>
              <a:t>Spirit: the absolute substance that is the oneness of the different self-</a:t>
            </a:r>
            <a:r>
              <a:rPr lang="en-CA" dirty="0" err="1" smtClean="0"/>
              <a:t>consciousnesses</a:t>
            </a:r>
            <a:endParaRPr lang="en-CA" dirty="0" smtClean="0"/>
          </a:p>
          <a:p>
            <a:pPr lvl="1"/>
            <a:r>
              <a:rPr lang="en-CA" dirty="0"/>
              <a:t>r</a:t>
            </a:r>
            <a:r>
              <a:rPr lang="en-CA" dirty="0" smtClean="0"/>
              <a:t>ealized in the freedom of the different self-conscious individuals through their opposition to each other</a:t>
            </a:r>
          </a:p>
          <a:p>
            <a:pPr lvl="1"/>
            <a:r>
              <a:rPr lang="en-CA" dirty="0" smtClean="0"/>
              <a:t>Spirit: “an I that is we and a we that is I”</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120</a:t>
            </a:fld>
            <a:endParaRPr lang="en-US"/>
          </a:p>
        </p:txBody>
      </p:sp>
    </p:spTree>
    <p:extLst>
      <p:ext uri="{BB962C8B-B14F-4D97-AF65-F5344CB8AC3E}">
        <p14:creationId xmlns:p14="http://schemas.microsoft.com/office/powerpoint/2010/main" val="1154752787"/>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Two infinite substances</a:t>
            </a:r>
            <a:endParaRPr lang="en-US" dirty="0"/>
          </a:p>
        </p:txBody>
      </p:sp>
      <p:sp>
        <p:nvSpPr>
          <p:cNvPr id="3" name="Content Placeholder 2"/>
          <p:cNvSpPr>
            <a:spLocks noGrp="1"/>
          </p:cNvSpPr>
          <p:nvPr>
            <p:ph idx="1"/>
          </p:nvPr>
        </p:nvSpPr>
        <p:spPr/>
        <p:txBody>
          <a:bodyPr/>
          <a:lstStyle/>
          <a:p>
            <a:r>
              <a:rPr lang="en-CA" dirty="0" smtClean="0"/>
              <a:t>There are two infinite substances:</a:t>
            </a:r>
          </a:p>
          <a:p>
            <a:r>
              <a:rPr lang="en-CA" dirty="0" smtClean="0"/>
              <a:t>1) The infinity of the self-relating movement of Nature</a:t>
            </a:r>
          </a:p>
          <a:p>
            <a:pPr lvl="1"/>
            <a:r>
              <a:rPr lang="en-CA" dirty="0"/>
              <a:t>a</a:t>
            </a:r>
            <a:r>
              <a:rPr lang="en-CA" dirty="0" smtClean="0"/>
              <a:t> self-moving substance, an </a:t>
            </a:r>
            <a:r>
              <a:rPr lang="en-CA" dirty="0"/>
              <a:t>infinity “in itself”</a:t>
            </a:r>
          </a:p>
          <a:p>
            <a:pPr lvl="1"/>
            <a:r>
              <a:rPr lang="en-CA" dirty="0"/>
              <a:t>b</a:t>
            </a:r>
            <a:r>
              <a:rPr lang="en-CA" dirty="0" smtClean="0"/>
              <a:t>ut going forward in the evolutionary spiral of Life through the evolution of the species</a:t>
            </a:r>
          </a:p>
          <a:p>
            <a:r>
              <a:rPr lang="en-CA" dirty="0" smtClean="0"/>
              <a:t>2) resulting finally in the emergence of the substance that is for itself, the substance that is a subject.</a:t>
            </a:r>
          </a:p>
          <a:p>
            <a:pPr lvl="1"/>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121</a:t>
            </a:fld>
            <a:endParaRPr lang="en-US"/>
          </a:p>
        </p:txBody>
      </p:sp>
    </p:spTree>
    <p:extLst>
      <p:ext uri="{BB962C8B-B14F-4D97-AF65-F5344CB8AC3E}">
        <p14:creationId xmlns:p14="http://schemas.microsoft.com/office/powerpoint/2010/main" val="1568770898"/>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Negating the </a:t>
            </a:r>
            <a:r>
              <a:rPr lang="en-CA" dirty="0" err="1" smtClean="0"/>
              <a:t>other</a:t>
            </a:r>
            <a:r>
              <a:rPr lang="en-CA" dirty="0" err="1" smtClean="0">
                <a:sym typeface="Wingdings" panose="05000000000000000000" pitchFamily="2" charset="2"/>
              </a:rPr>
              <a:t></a:t>
            </a:r>
            <a:r>
              <a:rPr lang="en-CA" dirty="0" err="1" smtClean="0"/>
              <a:t>negating</a:t>
            </a:r>
            <a:r>
              <a:rPr lang="en-CA" dirty="0" smtClean="0"/>
              <a:t> oneself</a:t>
            </a:r>
            <a:endParaRPr lang="en-US" dirty="0"/>
          </a:p>
        </p:txBody>
      </p:sp>
      <p:sp>
        <p:nvSpPr>
          <p:cNvPr id="3" name="Content Placeholder 2"/>
          <p:cNvSpPr>
            <a:spLocks noGrp="1"/>
          </p:cNvSpPr>
          <p:nvPr>
            <p:ph idx="1"/>
          </p:nvPr>
        </p:nvSpPr>
        <p:spPr/>
        <p:txBody>
          <a:bodyPr/>
          <a:lstStyle/>
          <a:p>
            <a:r>
              <a:rPr lang="en-CA" dirty="0" smtClean="0"/>
              <a:t>In the “indestructible substance” of life</a:t>
            </a:r>
          </a:p>
          <a:p>
            <a:pPr lvl="1"/>
            <a:r>
              <a:rPr lang="en-CA" dirty="0"/>
              <a:t>t</a:t>
            </a:r>
            <a:r>
              <a:rPr lang="en-CA" dirty="0" smtClean="0"/>
              <a:t>he different living beings overcome their differences by devouring one another</a:t>
            </a:r>
          </a:p>
          <a:p>
            <a:pPr lvl="1"/>
            <a:r>
              <a:rPr lang="en-CA" dirty="0" smtClean="0"/>
              <a:t>i.e., through mutual negation</a:t>
            </a:r>
          </a:p>
          <a:p>
            <a:r>
              <a:rPr lang="en-CA" dirty="0" smtClean="0"/>
              <a:t>In the “absolute substance” of Spirit</a:t>
            </a:r>
          </a:p>
          <a:p>
            <a:pPr lvl="1"/>
            <a:r>
              <a:rPr lang="en-CA" dirty="0"/>
              <a:t>t</a:t>
            </a:r>
            <a:r>
              <a:rPr lang="en-CA" dirty="0" smtClean="0"/>
              <a:t>he different </a:t>
            </a:r>
            <a:r>
              <a:rPr lang="en-CA" dirty="0" err="1" smtClean="0"/>
              <a:t>consciousnesses</a:t>
            </a:r>
            <a:r>
              <a:rPr lang="en-CA" dirty="0" smtClean="0"/>
              <a:t> affirm their oneness in their differences</a:t>
            </a:r>
          </a:p>
          <a:p>
            <a:pPr lvl="1"/>
            <a:r>
              <a:rPr lang="en-US" dirty="0" smtClean="0"/>
              <a:t>in their self-determined negation </a:t>
            </a:r>
            <a:r>
              <a:rPr lang="en-US" i="1" dirty="0" smtClean="0"/>
              <a:t>of themselves</a:t>
            </a:r>
            <a:endParaRPr lang="en-US" i="1" dirty="0"/>
          </a:p>
        </p:txBody>
      </p:sp>
      <p:sp>
        <p:nvSpPr>
          <p:cNvPr id="4" name="Slide Number Placeholder 3"/>
          <p:cNvSpPr>
            <a:spLocks noGrp="1"/>
          </p:cNvSpPr>
          <p:nvPr>
            <p:ph type="sldNum" sz="quarter" idx="12"/>
          </p:nvPr>
        </p:nvSpPr>
        <p:spPr/>
        <p:txBody>
          <a:bodyPr/>
          <a:lstStyle/>
          <a:p>
            <a:fld id="{8FF61FAA-D7D5-42D6-B247-BB907F4E95E5}" type="slidenum">
              <a:rPr lang="en-US" smtClean="0"/>
              <a:t>122</a:t>
            </a:fld>
            <a:endParaRPr lang="en-US"/>
          </a:p>
        </p:txBody>
      </p:sp>
    </p:spTree>
    <p:extLst>
      <p:ext uri="{BB962C8B-B14F-4D97-AF65-F5344CB8AC3E}">
        <p14:creationId xmlns:p14="http://schemas.microsoft.com/office/powerpoint/2010/main" val="4223319690"/>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Say what you mean</a:t>
            </a:r>
            <a:endParaRPr lang="en-US" dirty="0"/>
          </a:p>
        </p:txBody>
      </p:sp>
      <p:sp>
        <p:nvSpPr>
          <p:cNvPr id="3" name="Content Placeholder 2"/>
          <p:cNvSpPr>
            <a:spLocks noGrp="1"/>
          </p:cNvSpPr>
          <p:nvPr>
            <p:ph idx="1"/>
          </p:nvPr>
        </p:nvSpPr>
        <p:spPr/>
        <p:txBody>
          <a:bodyPr>
            <a:normAutofit/>
          </a:bodyPr>
          <a:lstStyle/>
          <a:p>
            <a:r>
              <a:rPr lang="en-CA" dirty="0" smtClean="0"/>
              <a:t>At first it seems that each negates the other in the way of the living and dying individuals of life</a:t>
            </a:r>
          </a:p>
          <a:p>
            <a:pPr lvl="1"/>
            <a:r>
              <a:rPr lang="en-CA" dirty="0" smtClean="0"/>
              <a:t>I say, </a:t>
            </a:r>
            <a:r>
              <a:rPr lang="en-CA" dirty="0"/>
              <a:t>“I am </a:t>
            </a:r>
            <a:r>
              <a:rPr lang="en-CA" dirty="0" smtClean="0"/>
              <a:t>I, not you.”</a:t>
            </a:r>
          </a:p>
          <a:p>
            <a:pPr lvl="1"/>
            <a:r>
              <a:rPr lang="en-CA" dirty="0" smtClean="0"/>
              <a:t>And the other says the very same thing</a:t>
            </a:r>
          </a:p>
          <a:p>
            <a:r>
              <a:rPr lang="en-CA" i="1" dirty="0" smtClean="0"/>
              <a:t>We</a:t>
            </a:r>
            <a:r>
              <a:rPr lang="en-CA" dirty="0" smtClean="0"/>
              <a:t> see that the two standpoints, in negating the other, say the same thing</a:t>
            </a:r>
          </a:p>
          <a:p>
            <a:r>
              <a:rPr lang="en-CA" dirty="0" smtClean="0"/>
              <a:t>They </a:t>
            </a:r>
            <a:r>
              <a:rPr lang="en-CA" i="1" dirty="0" smtClean="0"/>
              <a:t>mean</a:t>
            </a:r>
            <a:r>
              <a:rPr lang="en-CA" dirty="0" smtClean="0"/>
              <a:t> to affirm their difference from one another</a:t>
            </a:r>
          </a:p>
          <a:p>
            <a:pPr lvl="1"/>
            <a:r>
              <a:rPr lang="en-CA" dirty="0"/>
              <a:t>b</a:t>
            </a:r>
            <a:r>
              <a:rPr lang="en-CA" dirty="0" smtClean="0"/>
              <a:t>ut they cannot say what they mean!</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123</a:t>
            </a:fld>
            <a:endParaRPr lang="en-US"/>
          </a:p>
        </p:txBody>
      </p:sp>
    </p:spTree>
    <p:extLst>
      <p:ext uri="{BB962C8B-B14F-4D97-AF65-F5344CB8AC3E}">
        <p14:creationId xmlns:p14="http://schemas.microsoft.com/office/powerpoint/2010/main" val="1741249316"/>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rest of Phenomenology</a:t>
            </a:r>
            <a:endParaRPr lang="en-US" dirty="0"/>
          </a:p>
        </p:txBody>
      </p:sp>
      <p:sp>
        <p:nvSpPr>
          <p:cNvPr id="3" name="Content Placeholder 2"/>
          <p:cNvSpPr>
            <a:spLocks noGrp="1"/>
          </p:cNvSpPr>
          <p:nvPr>
            <p:ph idx="1"/>
          </p:nvPr>
        </p:nvSpPr>
        <p:spPr/>
        <p:txBody>
          <a:bodyPr/>
          <a:lstStyle/>
          <a:p>
            <a:r>
              <a:rPr lang="en-CA" dirty="0" smtClean="0"/>
              <a:t>Implicitly they must be aware of this contradiction</a:t>
            </a:r>
          </a:p>
          <a:p>
            <a:pPr lvl="1"/>
            <a:r>
              <a:rPr lang="en-CA" dirty="0" smtClean="0"/>
              <a:t>The rest of Phenomenology unfolds the development of this contradiction</a:t>
            </a:r>
          </a:p>
          <a:p>
            <a:pPr lvl="1"/>
            <a:r>
              <a:rPr lang="en-CA" dirty="0" smtClean="0"/>
              <a:t>1) the movement of this implicit oneness (in itself and for us)</a:t>
            </a:r>
          </a:p>
          <a:p>
            <a:pPr lvl="1"/>
            <a:r>
              <a:rPr lang="en-CA" dirty="0" smtClean="0"/>
              <a:t>2) to an explicit oneness, for the </a:t>
            </a:r>
            <a:r>
              <a:rPr lang="en-CA" dirty="0" err="1" smtClean="0"/>
              <a:t>consciousnesses</a:t>
            </a:r>
            <a:r>
              <a:rPr lang="en-CA" dirty="0" smtClean="0"/>
              <a:t> themselves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124</a:t>
            </a:fld>
            <a:endParaRPr lang="en-US"/>
          </a:p>
        </p:txBody>
      </p:sp>
    </p:spTree>
    <p:extLst>
      <p:ext uri="{BB962C8B-B14F-4D97-AF65-F5344CB8AC3E}">
        <p14:creationId xmlns:p14="http://schemas.microsoft.com/office/powerpoint/2010/main" val="4113427743"/>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Three steps</a:t>
            </a:r>
            <a:endParaRPr lang="en-US" dirty="0"/>
          </a:p>
        </p:txBody>
      </p:sp>
      <p:sp>
        <p:nvSpPr>
          <p:cNvPr id="3" name="Content Placeholder 2"/>
          <p:cNvSpPr>
            <a:spLocks noGrp="1"/>
          </p:cNvSpPr>
          <p:nvPr>
            <p:ph idx="1"/>
          </p:nvPr>
        </p:nvSpPr>
        <p:spPr/>
        <p:txBody>
          <a:bodyPr>
            <a:normAutofit/>
          </a:bodyPr>
          <a:lstStyle/>
          <a:p>
            <a:r>
              <a:rPr lang="en-CA" dirty="0" smtClean="0"/>
              <a:t>Phenomenology can be summarized in three steps:</a:t>
            </a:r>
          </a:p>
          <a:p>
            <a:pPr lvl="1"/>
            <a:r>
              <a:rPr lang="en-CA" dirty="0" smtClean="0"/>
              <a:t>1)Between </a:t>
            </a:r>
            <a:r>
              <a:rPr lang="en-CA" dirty="0"/>
              <a:t>the colorful appearances of the sensible world on this side—the side of </a:t>
            </a:r>
            <a:r>
              <a:rPr lang="en-CA" i="1" dirty="0" smtClean="0"/>
              <a:t>being</a:t>
            </a:r>
            <a:r>
              <a:rPr lang="en-CA" dirty="0" smtClean="0"/>
              <a:t>—sensation and perception</a:t>
            </a:r>
            <a:endParaRPr lang="en-US" dirty="0"/>
          </a:p>
          <a:p>
            <a:pPr lvl="1"/>
            <a:r>
              <a:rPr lang="en-CA" dirty="0" smtClean="0"/>
              <a:t>2) and </a:t>
            </a:r>
            <a:r>
              <a:rPr lang="en-CA" dirty="0"/>
              <a:t>the empty night of the </a:t>
            </a:r>
            <a:r>
              <a:rPr lang="en-CA" dirty="0" err="1"/>
              <a:t>supersensible</a:t>
            </a:r>
            <a:r>
              <a:rPr lang="en-CA" dirty="0"/>
              <a:t> universalities, and forces on the other side—the side of </a:t>
            </a:r>
            <a:r>
              <a:rPr lang="en-CA" i="1" dirty="0" smtClean="0"/>
              <a:t>essence</a:t>
            </a:r>
            <a:r>
              <a:rPr lang="en-CA" dirty="0" smtClean="0"/>
              <a:t>—understanding</a:t>
            </a:r>
            <a:endParaRPr lang="en-US" dirty="0"/>
          </a:p>
          <a:p>
            <a:pPr lvl="1"/>
            <a:r>
              <a:rPr lang="en-CA" dirty="0" smtClean="0"/>
              <a:t>3) there </a:t>
            </a:r>
            <a:r>
              <a:rPr lang="en-CA" dirty="0"/>
              <a:t>is the reflection of the essence into the sensible world itself, which is </a:t>
            </a:r>
            <a:r>
              <a:rPr lang="en-CA" i="1" dirty="0" smtClean="0"/>
              <a:t>existence</a:t>
            </a:r>
            <a:r>
              <a:rPr lang="en-CA" dirty="0" smtClean="0"/>
              <a:t>: desire of living beings</a:t>
            </a:r>
            <a:endParaRPr lang="en-US" dirty="0"/>
          </a:p>
          <a:p>
            <a:pPr lvl="1"/>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125</a:t>
            </a:fld>
            <a:endParaRPr lang="en-US"/>
          </a:p>
        </p:txBody>
      </p:sp>
    </p:spTree>
    <p:extLst>
      <p:ext uri="{BB962C8B-B14F-4D97-AF65-F5344CB8AC3E}">
        <p14:creationId xmlns:p14="http://schemas.microsoft.com/office/powerpoint/2010/main" val="2023495503"/>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unfolding of the third step </a:t>
            </a:r>
            <a:endParaRPr lang="en-US" dirty="0"/>
          </a:p>
        </p:txBody>
      </p:sp>
      <p:sp>
        <p:nvSpPr>
          <p:cNvPr id="3" name="Content Placeholder 2"/>
          <p:cNvSpPr>
            <a:spLocks noGrp="1"/>
          </p:cNvSpPr>
          <p:nvPr>
            <p:ph idx="1"/>
          </p:nvPr>
        </p:nvSpPr>
        <p:spPr/>
        <p:txBody>
          <a:bodyPr>
            <a:normAutofit/>
          </a:bodyPr>
          <a:lstStyle/>
          <a:p>
            <a:r>
              <a:rPr lang="en-CA" dirty="0" smtClean="0"/>
              <a:t>3-1) This is first of all the indestructible essence of Life</a:t>
            </a:r>
          </a:p>
          <a:p>
            <a:pPr lvl="1"/>
            <a:r>
              <a:rPr lang="en-CA" dirty="0"/>
              <a:t>r</a:t>
            </a:r>
            <a:r>
              <a:rPr lang="en-CA" dirty="0" smtClean="0"/>
              <a:t>ealizing itself in the living and dying organisms</a:t>
            </a:r>
          </a:p>
          <a:p>
            <a:pPr lvl="1"/>
            <a:r>
              <a:rPr lang="en-CA" dirty="0"/>
              <a:t>a</a:t>
            </a:r>
            <a:r>
              <a:rPr lang="en-CA" dirty="0" smtClean="0"/>
              <a:t> whirl of otherness endlessly turning around itself</a:t>
            </a:r>
          </a:p>
          <a:p>
            <a:pPr lvl="1"/>
            <a:r>
              <a:rPr lang="en-CA" dirty="0"/>
              <a:t>o</a:t>
            </a:r>
            <a:r>
              <a:rPr lang="en-CA" dirty="0" smtClean="0"/>
              <a:t>f individuals expressing and reproducing the undying universality of life</a:t>
            </a:r>
          </a:p>
          <a:p>
            <a:r>
              <a:rPr lang="en-CA" dirty="0" smtClean="0"/>
              <a:t>As long as the self-conscious individuals seek fulfillment through the realization of natural desires</a:t>
            </a:r>
          </a:p>
          <a:p>
            <a:pPr lvl="1"/>
            <a:r>
              <a:rPr lang="en-CA" dirty="0"/>
              <a:t>t</a:t>
            </a:r>
            <a:r>
              <a:rPr lang="en-CA" dirty="0" smtClean="0"/>
              <a:t>hey remained mired in the cycle of life</a:t>
            </a:r>
          </a:p>
          <a:p>
            <a:pPr lvl="1"/>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126</a:t>
            </a:fld>
            <a:endParaRPr lang="en-US"/>
          </a:p>
        </p:txBody>
      </p:sp>
    </p:spTree>
    <p:extLst>
      <p:ext uri="{BB962C8B-B14F-4D97-AF65-F5344CB8AC3E}">
        <p14:creationId xmlns:p14="http://schemas.microsoft.com/office/powerpoint/2010/main" val="1903638733"/>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Life goes beyond itself: evolution</a:t>
            </a:r>
            <a:endParaRPr lang="en-US" dirty="0"/>
          </a:p>
        </p:txBody>
      </p:sp>
      <p:sp>
        <p:nvSpPr>
          <p:cNvPr id="3" name="Content Placeholder 2"/>
          <p:cNvSpPr>
            <a:spLocks noGrp="1"/>
          </p:cNvSpPr>
          <p:nvPr>
            <p:ph idx="1"/>
          </p:nvPr>
        </p:nvSpPr>
        <p:spPr/>
        <p:txBody>
          <a:bodyPr>
            <a:normAutofit/>
          </a:bodyPr>
          <a:lstStyle/>
          <a:p>
            <a:r>
              <a:rPr lang="en-CA" dirty="0" smtClean="0"/>
              <a:t>3-2) Expressing the abstract universality of Life the living and dying individuals give rise to the particularity of the species, and its evolution</a:t>
            </a:r>
          </a:p>
          <a:p>
            <a:pPr lvl="1"/>
            <a:r>
              <a:rPr lang="en-CA" dirty="0"/>
              <a:t>i</a:t>
            </a:r>
            <a:r>
              <a:rPr lang="en-CA" dirty="0" smtClean="0"/>
              <a:t>n the successive particular determinate forms of life </a:t>
            </a:r>
          </a:p>
          <a:p>
            <a:pPr lvl="1"/>
            <a:r>
              <a:rPr lang="en-CA" dirty="0" smtClean="0"/>
              <a:t>that progressively approximate to the implicit perfection of the indeterminate infinity of life itself</a:t>
            </a:r>
          </a:p>
        </p:txBody>
      </p:sp>
      <p:sp>
        <p:nvSpPr>
          <p:cNvPr id="4" name="Slide Number Placeholder 3"/>
          <p:cNvSpPr>
            <a:spLocks noGrp="1"/>
          </p:cNvSpPr>
          <p:nvPr>
            <p:ph type="sldNum" sz="quarter" idx="12"/>
          </p:nvPr>
        </p:nvSpPr>
        <p:spPr/>
        <p:txBody>
          <a:bodyPr/>
          <a:lstStyle/>
          <a:p>
            <a:fld id="{8FF61FAA-D7D5-42D6-B247-BB907F4E95E5}" type="slidenum">
              <a:rPr lang="en-US" smtClean="0"/>
              <a:t>127</a:t>
            </a:fld>
            <a:endParaRPr lang="en-US"/>
          </a:p>
        </p:txBody>
      </p:sp>
    </p:spTree>
    <p:extLst>
      <p:ext uri="{BB962C8B-B14F-4D97-AF65-F5344CB8AC3E}">
        <p14:creationId xmlns:p14="http://schemas.microsoft.com/office/powerpoint/2010/main" val="3964623946"/>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emergence of Spirit </a:t>
            </a:r>
            <a:endParaRPr lang="en-US" dirty="0"/>
          </a:p>
        </p:txBody>
      </p:sp>
      <p:sp>
        <p:nvSpPr>
          <p:cNvPr id="3" name="Content Placeholder 2"/>
          <p:cNvSpPr>
            <a:spLocks noGrp="1"/>
          </p:cNvSpPr>
          <p:nvPr>
            <p:ph idx="1"/>
          </p:nvPr>
        </p:nvSpPr>
        <p:spPr/>
        <p:txBody>
          <a:bodyPr/>
          <a:lstStyle/>
          <a:p>
            <a:r>
              <a:rPr lang="en-CA" dirty="0"/>
              <a:t>3-3) It is only when this process culminates in a species that exists for itself</a:t>
            </a:r>
          </a:p>
          <a:p>
            <a:pPr lvl="1"/>
            <a:r>
              <a:rPr lang="en-CA" dirty="0" smtClean="0"/>
              <a:t>that </a:t>
            </a:r>
            <a:r>
              <a:rPr lang="en-CA" dirty="0"/>
              <a:t>it can fulfill the desire of the self-conscious individual</a:t>
            </a:r>
          </a:p>
          <a:p>
            <a:pPr lvl="1"/>
            <a:r>
              <a:rPr lang="en-CA" dirty="0" smtClean="0"/>
              <a:t>for </a:t>
            </a:r>
            <a:r>
              <a:rPr lang="en-CA" dirty="0"/>
              <a:t>an other in which it can be one with itself</a:t>
            </a:r>
          </a:p>
          <a:p>
            <a:pPr lvl="1"/>
            <a:r>
              <a:rPr lang="en-CA" dirty="0" smtClean="0"/>
              <a:t>an </a:t>
            </a:r>
            <a:r>
              <a:rPr lang="en-CA" dirty="0"/>
              <a:t>I that is a We and a We that is an I</a:t>
            </a:r>
          </a:p>
          <a:p>
            <a:r>
              <a:rPr lang="en-CA" dirty="0"/>
              <a:t>Thus what was implicit in Nature becomes explicit: Spirit</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128</a:t>
            </a:fld>
            <a:endParaRPr lang="en-US"/>
          </a:p>
        </p:txBody>
      </p:sp>
    </p:spTree>
    <p:extLst>
      <p:ext uri="{BB962C8B-B14F-4D97-AF65-F5344CB8AC3E}">
        <p14:creationId xmlns:p14="http://schemas.microsoft.com/office/powerpoint/2010/main" val="1429443"/>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spiritual daytime</a:t>
            </a:r>
            <a:endParaRPr lang="en-US" dirty="0"/>
          </a:p>
        </p:txBody>
      </p:sp>
      <p:sp>
        <p:nvSpPr>
          <p:cNvPr id="3" name="Content Placeholder 2"/>
          <p:cNvSpPr>
            <a:spLocks noGrp="1"/>
          </p:cNvSpPr>
          <p:nvPr>
            <p:ph idx="1"/>
          </p:nvPr>
        </p:nvSpPr>
        <p:spPr/>
        <p:txBody>
          <a:bodyPr/>
          <a:lstStyle/>
          <a:p>
            <a:r>
              <a:rPr lang="en-CA" dirty="0" smtClean="0"/>
              <a:t>4) Having </a:t>
            </a:r>
            <a:r>
              <a:rPr lang="en-CA" dirty="0"/>
              <a:t>arrived at the concept of Spirit, </a:t>
            </a:r>
            <a:endParaRPr lang="en-CA" dirty="0" smtClean="0"/>
          </a:p>
          <a:p>
            <a:pPr lvl="1"/>
            <a:r>
              <a:rPr lang="en-CA" dirty="0" smtClean="0"/>
              <a:t>1) consciousness </a:t>
            </a:r>
            <a:r>
              <a:rPr lang="en-CA" dirty="0"/>
              <a:t>now steps between the gaudy daytime of sensible beings, </a:t>
            </a:r>
            <a:endParaRPr lang="en-CA" dirty="0" smtClean="0"/>
          </a:p>
          <a:p>
            <a:pPr lvl="1"/>
            <a:r>
              <a:rPr lang="en-CA" dirty="0" smtClean="0"/>
              <a:t>2) and </a:t>
            </a:r>
            <a:r>
              <a:rPr lang="en-CA" dirty="0"/>
              <a:t>the dark night of the </a:t>
            </a:r>
            <a:r>
              <a:rPr lang="en-CA" dirty="0" err="1"/>
              <a:t>supersensible</a:t>
            </a:r>
            <a:r>
              <a:rPr lang="en-CA" dirty="0"/>
              <a:t> universalities and forces, </a:t>
            </a:r>
            <a:endParaRPr lang="en-CA" dirty="0" smtClean="0"/>
          </a:p>
          <a:p>
            <a:pPr lvl="1"/>
            <a:r>
              <a:rPr lang="en-CA" dirty="0" smtClean="0"/>
              <a:t>3) into </a:t>
            </a:r>
            <a:r>
              <a:rPr lang="en-CA" dirty="0"/>
              <a:t>a sensible world that has been informed by this universality, that is permeated with essential significance: </a:t>
            </a:r>
            <a:endParaRPr lang="en-CA" dirty="0" smtClean="0"/>
          </a:p>
          <a:p>
            <a:pPr lvl="2"/>
            <a:r>
              <a:rPr lang="en-CA" dirty="0" smtClean="0"/>
              <a:t>the </a:t>
            </a:r>
            <a:r>
              <a:rPr lang="en-CA" i="1" dirty="0"/>
              <a:t>spiritual </a:t>
            </a:r>
            <a:r>
              <a:rPr lang="en-CA" dirty="0"/>
              <a:t>daytime of present existence. </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129</a:t>
            </a:fld>
            <a:endParaRPr lang="en-US"/>
          </a:p>
        </p:txBody>
      </p:sp>
    </p:spTree>
    <p:extLst>
      <p:ext uri="{BB962C8B-B14F-4D97-AF65-F5344CB8AC3E}">
        <p14:creationId xmlns:p14="http://schemas.microsoft.com/office/powerpoint/2010/main" val="22888234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No flight into otherness</a:t>
            </a:r>
            <a:endParaRPr lang="en-US" dirty="0"/>
          </a:p>
        </p:txBody>
      </p:sp>
      <p:sp>
        <p:nvSpPr>
          <p:cNvPr id="3" name="Content Placeholder 2"/>
          <p:cNvSpPr>
            <a:spLocks noGrp="1"/>
          </p:cNvSpPr>
          <p:nvPr>
            <p:ph idx="1"/>
          </p:nvPr>
        </p:nvSpPr>
        <p:spPr/>
        <p:txBody>
          <a:bodyPr>
            <a:normAutofit/>
          </a:bodyPr>
          <a:lstStyle/>
          <a:p>
            <a:r>
              <a:rPr lang="en-CA" dirty="0" smtClean="0"/>
              <a:t>Each part of the life-world is a whole or “gestalt” in its own right</a:t>
            </a:r>
          </a:p>
          <a:p>
            <a:pPr lvl="1"/>
            <a:r>
              <a:rPr lang="en-CA" dirty="0"/>
              <a:t>d</a:t>
            </a:r>
            <a:r>
              <a:rPr lang="en-CA" dirty="0" smtClean="0"/>
              <a:t>ifferent from other parts or members</a:t>
            </a:r>
          </a:p>
          <a:p>
            <a:pPr lvl="1"/>
            <a:r>
              <a:rPr lang="en-CA" dirty="0"/>
              <a:t>e</a:t>
            </a:r>
            <a:r>
              <a:rPr lang="en-CA" dirty="0" smtClean="0"/>
              <a:t>ach with determinate characteristics </a:t>
            </a:r>
          </a:p>
          <a:p>
            <a:r>
              <a:rPr lang="en-CA" dirty="0" smtClean="0"/>
              <a:t>But this reference of one determinate being to another</a:t>
            </a:r>
          </a:p>
          <a:p>
            <a:pPr lvl="1"/>
            <a:r>
              <a:rPr lang="en-CA" dirty="0"/>
              <a:t>i</a:t>
            </a:r>
            <a:r>
              <a:rPr lang="en-CA" dirty="0" smtClean="0"/>
              <a:t>s not a flight into otherness </a:t>
            </a:r>
          </a:p>
          <a:p>
            <a:pPr lvl="1"/>
            <a:r>
              <a:rPr lang="en-CA" dirty="0" smtClean="0"/>
              <a:t>as seen in Perception and inorganic things</a:t>
            </a:r>
          </a:p>
          <a:p>
            <a:pPr lvl="1"/>
            <a:r>
              <a:rPr lang="en-CA" dirty="0"/>
              <a:t>a</a:t>
            </a:r>
            <a:r>
              <a:rPr lang="en-CA" dirty="0" smtClean="0"/>
              <a:t>nd the simple universalities of the understanding</a:t>
            </a:r>
          </a:p>
          <a:p>
            <a:r>
              <a:rPr lang="en-CA" dirty="0" smtClean="0"/>
              <a:t>In its reference to other beings, each turns back into itself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13</a:t>
            </a:fld>
            <a:endParaRPr lang="en-US"/>
          </a:p>
        </p:txBody>
      </p:sp>
    </p:spTree>
    <p:extLst>
      <p:ext uri="{BB962C8B-B14F-4D97-AF65-F5344CB8AC3E}">
        <p14:creationId xmlns:p14="http://schemas.microsoft.com/office/powerpoint/2010/main" val="2410176133"/>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concept is equal to the object</a:t>
            </a:r>
            <a:endParaRPr lang="en-US" dirty="0"/>
          </a:p>
        </p:txBody>
      </p:sp>
      <p:sp>
        <p:nvSpPr>
          <p:cNvPr id="3" name="Content Placeholder 2"/>
          <p:cNvSpPr>
            <a:spLocks noGrp="1"/>
          </p:cNvSpPr>
          <p:nvPr>
            <p:ph idx="1"/>
          </p:nvPr>
        </p:nvSpPr>
        <p:spPr/>
        <p:txBody>
          <a:bodyPr>
            <a:normAutofit/>
          </a:bodyPr>
          <a:lstStyle/>
          <a:p>
            <a:r>
              <a:rPr lang="en-CA" dirty="0" smtClean="0"/>
              <a:t>The indeterminate (fluid) processes of life achieve determinate identity through the development of the particular species</a:t>
            </a:r>
          </a:p>
          <a:p>
            <a:pPr lvl="1"/>
            <a:r>
              <a:rPr lang="en-CA" dirty="0" smtClean="0"/>
              <a:t>But if the species has no being-for-itself, </a:t>
            </a:r>
          </a:p>
          <a:p>
            <a:pPr lvl="1"/>
            <a:r>
              <a:rPr lang="en-CA" dirty="0" smtClean="0"/>
              <a:t>in relating to the object of desire as a being of such a species I fall back into the whirl of life</a:t>
            </a:r>
          </a:p>
          <a:p>
            <a:r>
              <a:rPr lang="en-CA" dirty="0" smtClean="0"/>
              <a:t>But a species being is one that exists for herself</a:t>
            </a:r>
          </a:p>
          <a:p>
            <a:pPr lvl="1"/>
            <a:r>
              <a:rPr lang="en-CA" dirty="0" smtClean="0"/>
              <a:t>And so being for herself, just as much as she is for me</a:t>
            </a:r>
          </a:p>
          <a:p>
            <a:pPr lvl="1"/>
            <a:r>
              <a:rPr lang="en-CA" dirty="0" smtClean="0"/>
              <a:t>An “I”, and so is no longer truly other than </a:t>
            </a:r>
            <a:r>
              <a:rPr lang="en-CA" i="1" dirty="0" smtClean="0"/>
              <a:t>my</a:t>
            </a:r>
            <a:r>
              <a:rPr lang="en-CA" dirty="0" smtClean="0"/>
              <a:t> self</a:t>
            </a:r>
          </a:p>
          <a:p>
            <a:r>
              <a:rPr lang="en-CA" dirty="0" smtClean="0"/>
              <a:t>My concept of myself as “I” is therefore no longer other than the concept of the object, who is also “I”</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130</a:t>
            </a:fld>
            <a:endParaRPr lang="en-US"/>
          </a:p>
        </p:txBody>
      </p:sp>
    </p:spTree>
    <p:extLst>
      <p:ext uri="{BB962C8B-B14F-4D97-AF65-F5344CB8AC3E}">
        <p14:creationId xmlns:p14="http://schemas.microsoft.com/office/powerpoint/2010/main" val="619352002"/>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130426"/>
            <a:ext cx="7772400" cy="3026767"/>
          </a:xfrm>
        </p:spPr>
        <p:txBody>
          <a:bodyPr>
            <a:normAutofit fontScale="90000"/>
          </a:bodyPr>
          <a:lstStyle/>
          <a:p>
            <a:r>
              <a:rPr lang="en-CA" dirty="0" smtClean="0"/>
              <a:t>Self-</a:t>
            </a:r>
            <a:r>
              <a:rPr lang="en-CA" dirty="0" err="1" smtClean="0"/>
              <a:t>standingness</a:t>
            </a:r>
            <a:r>
              <a:rPr lang="en-CA" dirty="0" smtClean="0"/>
              <a:t> and </a:t>
            </a:r>
            <a:br>
              <a:rPr lang="en-CA" dirty="0" smtClean="0"/>
            </a:br>
            <a:r>
              <a:rPr lang="en-CA" dirty="0" err="1" smtClean="0"/>
              <a:t>Unself-standingness</a:t>
            </a:r>
            <a:r>
              <a:rPr lang="en-CA" dirty="0" smtClean="0"/>
              <a:t> </a:t>
            </a:r>
            <a:br>
              <a:rPr lang="en-CA" dirty="0" smtClean="0"/>
            </a:br>
            <a:r>
              <a:rPr lang="en-CA" dirty="0" smtClean="0"/>
              <a:t>of Self-consciousness: </a:t>
            </a:r>
            <a:br>
              <a:rPr lang="en-CA" dirty="0" smtClean="0"/>
            </a:br>
            <a:r>
              <a:rPr lang="en-US" dirty="0" smtClean="0"/>
              <a:t>Domination </a:t>
            </a:r>
            <a:r>
              <a:rPr lang="en-US" dirty="0"/>
              <a:t>and bondage</a:t>
            </a:r>
            <a:br>
              <a:rPr lang="en-US" dirty="0"/>
            </a:br>
            <a:endParaRPr lang="en-US" dirty="0"/>
          </a:p>
        </p:txBody>
      </p:sp>
      <p:sp>
        <p:nvSpPr>
          <p:cNvPr id="3" name="Subtitle 2"/>
          <p:cNvSpPr>
            <a:spLocks noGrp="1"/>
          </p:cNvSpPr>
          <p:nvPr>
            <p:ph type="subTitle" idx="1"/>
          </p:nvPr>
        </p:nvSpPr>
        <p:spPr>
          <a:xfrm>
            <a:off x="2999656" y="4941168"/>
            <a:ext cx="6296744" cy="697632"/>
          </a:xfrm>
        </p:spPr>
        <p:txBody>
          <a:bodyPr/>
          <a:lstStyle/>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131</a:t>
            </a:fld>
            <a:endParaRPr lang="en-US"/>
          </a:p>
        </p:txBody>
      </p:sp>
    </p:spTree>
    <p:extLst>
      <p:ext uri="{BB962C8B-B14F-4D97-AF65-F5344CB8AC3E}">
        <p14:creationId xmlns:p14="http://schemas.microsoft.com/office/powerpoint/2010/main" val="4020020084"/>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178. Being for the other </a:t>
            </a:r>
            <a:br>
              <a:rPr lang="en-CA" dirty="0" smtClean="0"/>
            </a:br>
            <a:r>
              <a:rPr lang="en-CA" dirty="0" smtClean="0"/>
              <a:t>= not being for oneself</a:t>
            </a:r>
            <a:endParaRPr lang="en-US" dirty="0"/>
          </a:p>
        </p:txBody>
      </p:sp>
      <p:sp>
        <p:nvSpPr>
          <p:cNvPr id="3" name="Content Placeholder 2"/>
          <p:cNvSpPr>
            <a:spLocks noGrp="1"/>
          </p:cNvSpPr>
          <p:nvPr>
            <p:ph idx="1"/>
          </p:nvPr>
        </p:nvSpPr>
        <p:spPr/>
        <p:txBody>
          <a:bodyPr>
            <a:normAutofit/>
          </a:bodyPr>
          <a:lstStyle/>
          <a:p>
            <a:r>
              <a:rPr lang="en-CA" dirty="0" smtClean="0"/>
              <a:t>Self-consciousness achieves its oneness with itself </a:t>
            </a:r>
          </a:p>
          <a:p>
            <a:pPr lvl="1"/>
            <a:r>
              <a:rPr lang="en-CA" dirty="0" smtClean="0"/>
              <a:t>only through its doubling in another self-consciousness</a:t>
            </a:r>
          </a:p>
          <a:p>
            <a:r>
              <a:rPr lang="en-CA" dirty="0" smtClean="0"/>
              <a:t>The other is for the first (she is for me)  </a:t>
            </a:r>
          </a:p>
          <a:p>
            <a:pPr lvl="1"/>
            <a:r>
              <a:rPr lang="en-CA" dirty="0" smtClean="0"/>
              <a:t>but also the first is for the other (I am for her)</a:t>
            </a:r>
          </a:p>
          <a:p>
            <a:pPr lvl="1"/>
            <a:r>
              <a:rPr lang="en-CA" dirty="0"/>
              <a:t>a</a:t>
            </a:r>
            <a:r>
              <a:rPr lang="en-CA" dirty="0" smtClean="0"/>
              <a:t>nd so he is not for himself, and so not certain of himself</a:t>
            </a:r>
          </a:p>
          <a:p>
            <a:r>
              <a:rPr lang="en-CA" dirty="0" smtClean="0"/>
              <a:t>Only the other self-consciousness can overcome this uncertainty</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132</a:t>
            </a:fld>
            <a:endParaRPr lang="en-US"/>
          </a:p>
        </p:txBody>
      </p:sp>
    </p:spTree>
    <p:extLst>
      <p:ext uri="{BB962C8B-B14F-4D97-AF65-F5344CB8AC3E}">
        <p14:creationId xmlns:p14="http://schemas.microsoft.com/office/powerpoint/2010/main" val="348274915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infinity of self-consciousness</a:t>
            </a:r>
            <a:endParaRPr lang="en-US" dirty="0"/>
          </a:p>
        </p:txBody>
      </p:sp>
      <p:sp>
        <p:nvSpPr>
          <p:cNvPr id="3" name="Content Placeholder 2"/>
          <p:cNvSpPr>
            <a:spLocks noGrp="1"/>
          </p:cNvSpPr>
          <p:nvPr>
            <p:ph idx="1"/>
          </p:nvPr>
        </p:nvSpPr>
        <p:spPr/>
        <p:txBody>
          <a:bodyPr>
            <a:normAutofit/>
          </a:bodyPr>
          <a:lstStyle/>
          <a:p>
            <a:r>
              <a:rPr lang="en-CA" dirty="0"/>
              <a:t>The true certainty of being-for-self </a:t>
            </a:r>
            <a:endParaRPr lang="en-CA" dirty="0" smtClean="0"/>
          </a:p>
          <a:p>
            <a:pPr lvl="1"/>
            <a:r>
              <a:rPr lang="en-CA" dirty="0" smtClean="0"/>
              <a:t>on </a:t>
            </a:r>
            <a:r>
              <a:rPr lang="en-CA" dirty="0"/>
              <a:t>the part of one self-consciousness </a:t>
            </a:r>
            <a:endParaRPr lang="en-CA" dirty="0" smtClean="0"/>
          </a:p>
          <a:p>
            <a:r>
              <a:rPr lang="en-CA" dirty="0" smtClean="0"/>
              <a:t>can </a:t>
            </a:r>
            <a:r>
              <a:rPr lang="en-CA" dirty="0"/>
              <a:t>only be achieved through its </a:t>
            </a:r>
            <a:r>
              <a:rPr lang="en-CA" i="1" dirty="0"/>
              <a:t>recognition</a:t>
            </a:r>
            <a:r>
              <a:rPr lang="en-CA" dirty="0"/>
              <a:t> as a being-for-self </a:t>
            </a:r>
            <a:endParaRPr lang="en-CA" dirty="0" smtClean="0"/>
          </a:p>
          <a:p>
            <a:pPr lvl="1"/>
            <a:r>
              <a:rPr lang="en-CA" dirty="0" smtClean="0"/>
              <a:t>by </a:t>
            </a:r>
            <a:r>
              <a:rPr lang="en-CA" dirty="0"/>
              <a:t>another self-consciousness </a:t>
            </a:r>
            <a:endParaRPr lang="en-CA" dirty="0" smtClean="0"/>
          </a:p>
          <a:p>
            <a:r>
              <a:rPr lang="en-CA" dirty="0" smtClean="0"/>
              <a:t>Self-consciousness, like life, is thus an infinity</a:t>
            </a:r>
          </a:p>
          <a:p>
            <a:pPr lvl="1"/>
            <a:r>
              <a:rPr lang="en-CA" dirty="0"/>
              <a:t>e</a:t>
            </a:r>
            <a:r>
              <a:rPr lang="en-CA" dirty="0" smtClean="0"/>
              <a:t>ndlessly turning about itself through another self-consciousness</a:t>
            </a:r>
          </a:p>
          <a:p>
            <a:r>
              <a:rPr lang="en-CA" dirty="0" smtClean="0"/>
              <a:t>The infinity in-itself of Life </a:t>
            </a:r>
            <a:r>
              <a:rPr lang="en-CA" dirty="0" smtClean="0">
                <a:sym typeface="Wingdings" panose="05000000000000000000" pitchFamily="2" charset="2"/>
              </a:rPr>
              <a:t> the infinity for-itself of self-consciousness</a:t>
            </a:r>
            <a:endParaRPr lang="en-CA" dirty="0" smtClean="0"/>
          </a:p>
        </p:txBody>
      </p:sp>
      <p:sp>
        <p:nvSpPr>
          <p:cNvPr id="4" name="Slide Number Placeholder 3"/>
          <p:cNvSpPr>
            <a:spLocks noGrp="1"/>
          </p:cNvSpPr>
          <p:nvPr>
            <p:ph type="sldNum" sz="quarter" idx="12"/>
          </p:nvPr>
        </p:nvSpPr>
        <p:spPr/>
        <p:txBody>
          <a:bodyPr/>
          <a:lstStyle/>
          <a:p>
            <a:fld id="{8FF61FAA-D7D5-42D6-B247-BB907F4E95E5}" type="slidenum">
              <a:rPr lang="en-US" smtClean="0"/>
              <a:t>133</a:t>
            </a:fld>
            <a:endParaRPr lang="en-US"/>
          </a:p>
        </p:txBody>
      </p:sp>
    </p:spTree>
    <p:extLst>
      <p:ext uri="{BB962C8B-B14F-4D97-AF65-F5344CB8AC3E}">
        <p14:creationId xmlns:p14="http://schemas.microsoft.com/office/powerpoint/2010/main" val="241686828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quest for recognition</a:t>
            </a:r>
            <a:endParaRPr lang="en-US" dirty="0"/>
          </a:p>
        </p:txBody>
      </p:sp>
      <p:sp>
        <p:nvSpPr>
          <p:cNvPr id="3" name="Content Placeholder 2"/>
          <p:cNvSpPr>
            <a:spLocks noGrp="1"/>
          </p:cNvSpPr>
          <p:nvPr>
            <p:ph idx="1"/>
          </p:nvPr>
        </p:nvSpPr>
        <p:spPr/>
        <p:txBody>
          <a:bodyPr/>
          <a:lstStyle/>
          <a:p>
            <a:r>
              <a:rPr lang="en-CA" dirty="0" smtClean="0"/>
              <a:t>In the twists and turns of this relationship</a:t>
            </a:r>
          </a:p>
          <a:p>
            <a:pPr lvl="1"/>
            <a:r>
              <a:rPr lang="en-CA" dirty="0"/>
              <a:t>t</a:t>
            </a:r>
            <a:r>
              <a:rPr lang="en-CA" dirty="0" smtClean="0"/>
              <a:t>here is no fusion back to the immediacy of the initial moment</a:t>
            </a:r>
          </a:p>
          <a:p>
            <a:pPr lvl="1"/>
            <a:r>
              <a:rPr lang="en-CA" dirty="0"/>
              <a:t>w</a:t>
            </a:r>
            <a:r>
              <a:rPr lang="en-CA" dirty="0" smtClean="0"/>
              <a:t>hich immediately repels itself into mediation</a:t>
            </a:r>
          </a:p>
          <a:p>
            <a:r>
              <a:rPr lang="en-CA" dirty="0" smtClean="0"/>
              <a:t>i.e., the rejection of immediacy or </a:t>
            </a:r>
            <a:r>
              <a:rPr lang="en-CA" dirty="0" err="1" smtClean="0"/>
              <a:t>givenness</a:t>
            </a:r>
            <a:endParaRPr lang="en-CA" dirty="0" smtClean="0"/>
          </a:p>
          <a:p>
            <a:pPr lvl="1"/>
            <a:r>
              <a:rPr lang="en-CA" dirty="0" smtClean="0"/>
              <a:t>first in the moment of desire to fill the emptiness of this non-being</a:t>
            </a:r>
          </a:p>
          <a:p>
            <a:pPr lvl="1"/>
            <a:r>
              <a:rPr lang="en-CA" dirty="0"/>
              <a:t>t</a:t>
            </a:r>
            <a:r>
              <a:rPr lang="en-CA" dirty="0" smtClean="0"/>
              <a:t>hen in the quest of “I” myself for recognition through another “I”</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134</a:t>
            </a:fld>
            <a:endParaRPr lang="en-US"/>
          </a:p>
        </p:txBody>
      </p:sp>
    </p:spTree>
    <p:extLst>
      <p:ext uri="{BB962C8B-B14F-4D97-AF65-F5344CB8AC3E}">
        <p14:creationId xmlns:p14="http://schemas.microsoft.com/office/powerpoint/2010/main" val="3214625326"/>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All the developments are doubled</a:t>
            </a:r>
            <a:endParaRPr lang="en-US" dirty="0"/>
          </a:p>
        </p:txBody>
      </p:sp>
      <p:sp>
        <p:nvSpPr>
          <p:cNvPr id="3" name="Content Placeholder 2"/>
          <p:cNvSpPr>
            <a:spLocks noGrp="1"/>
          </p:cNvSpPr>
          <p:nvPr>
            <p:ph idx="1"/>
          </p:nvPr>
        </p:nvSpPr>
        <p:spPr/>
        <p:txBody>
          <a:bodyPr>
            <a:normAutofit/>
          </a:bodyPr>
          <a:lstStyle/>
          <a:p>
            <a:r>
              <a:rPr lang="en-CA" dirty="0" smtClean="0"/>
              <a:t>Thus an “I” who immediately </a:t>
            </a:r>
            <a:r>
              <a:rPr lang="en-CA" i="1" dirty="0" smtClean="0"/>
              <a:t>is</a:t>
            </a:r>
            <a:r>
              <a:rPr lang="en-CA" dirty="0" smtClean="0"/>
              <a:t> “I” </a:t>
            </a:r>
          </a:p>
          <a:p>
            <a:pPr lvl="1"/>
            <a:r>
              <a:rPr lang="en-CA" dirty="0"/>
              <a:t>i</a:t>
            </a:r>
            <a:r>
              <a:rPr lang="en-CA" dirty="0" smtClean="0"/>
              <a:t>s objectively realized through the doubling of self-consciousness in an “I” who is </a:t>
            </a:r>
            <a:r>
              <a:rPr lang="en-CA" i="1" dirty="0" smtClean="0"/>
              <a:t>not</a:t>
            </a:r>
            <a:r>
              <a:rPr lang="en-CA" dirty="0" smtClean="0"/>
              <a:t> “I”</a:t>
            </a:r>
          </a:p>
          <a:p>
            <a:r>
              <a:rPr lang="en-CA" dirty="0" smtClean="0"/>
              <a:t>This doubling persists in all the developments of this relationship</a:t>
            </a:r>
          </a:p>
          <a:p>
            <a:pPr lvl="1"/>
            <a:r>
              <a:rPr lang="en-CA" dirty="0"/>
              <a:t>w</a:t>
            </a:r>
            <a:r>
              <a:rPr lang="en-CA" dirty="0" smtClean="0"/>
              <a:t>hichever </a:t>
            </a:r>
            <a:r>
              <a:rPr lang="en-CA" dirty="0"/>
              <a:t>further determination is posited for self-consciousness, </a:t>
            </a:r>
            <a:endParaRPr lang="en-CA" dirty="0" smtClean="0"/>
          </a:p>
          <a:p>
            <a:pPr lvl="1"/>
            <a:r>
              <a:rPr lang="en-CA" dirty="0" smtClean="0"/>
              <a:t>then</a:t>
            </a:r>
            <a:r>
              <a:rPr lang="en-CA" dirty="0"/>
              <a:t>, its opposite is also posited. </a:t>
            </a:r>
            <a:endParaRPr lang="en-CA" dirty="0" smtClean="0"/>
          </a:p>
          <a:p>
            <a:r>
              <a:rPr lang="en-CA" dirty="0" smtClean="0"/>
              <a:t>Thus we turn to this quest for recognition by which the certainty of “I” is realized through another “I”</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135</a:t>
            </a:fld>
            <a:endParaRPr lang="en-US"/>
          </a:p>
        </p:txBody>
      </p:sp>
    </p:spTree>
    <p:extLst>
      <p:ext uri="{BB962C8B-B14F-4D97-AF65-F5344CB8AC3E}">
        <p14:creationId xmlns:p14="http://schemas.microsoft.com/office/powerpoint/2010/main" val="225495625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179. Why is there another I?</a:t>
            </a:r>
            <a:endParaRPr lang="en-US" dirty="0"/>
          </a:p>
        </p:txBody>
      </p:sp>
      <p:sp>
        <p:nvSpPr>
          <p:cNvPr id="3" name="Content Placeholder 2"/>
          <p:cNvSpPr>
            <a:spLocks noGrp="1"/>
          </p:cNvSpPr>
          <p:nvPr>
            <p:ph idx="1"/>
          </p:nvPr>
        </p:nvSpPr>
        <p:spPr/>
        <p:txBody>
          <a:bodyPr>
            <a:normAutofit/>
          </a:bodyPr>
          <a:lstStyle/>
          <a:p>
            <a:r>
              <a:rPr lang="en-CA" i="1" dirty="0" smtClean="0"/>
              <a:t>For us</a:t>
            </a:r>
            <a:r>
              <a:rPr lang="en-CA" dirty="0" smtClean="0"/>
              <a:t>, then, the two sides are in-itself necessary to each other</a:t>
            </a:r>
          </a:p>
          <a:p>
            <a:r>
              <a:rPr lang="en-CA" i="1" dirty="0" smtClean="0"/>
              <a:t>For</a:t>
            </a:r>
            <a:r>
              <a:rPr lang="en-CA" dirty="0" smtClean="0"/>
              <a:t> the consciousness, however, </a:t>
            </a:r>
          </a:p>
          <a:p>
            <a:pPr lvl="1"/>
            <a:r>
              <a:rPr lang="en-CA" dirty="0"/>
              <a:t>p</a:t>
            </a:r>
            <a:r>
              <a:rPr lang="en-CA" dirty="0" smtClean="0"/>
              <a:t>roceeding from the </a:t>
            </a:r>
            <a:r>
              <a:rPr lang="en-CA" dirty="0" err="1" smtClean="0"/>
              <a:t>givenness</a:t>
            </a:r>
            <a:r>
              <a:rPr lang="en-CA" dirty="0" smtClean="0"/>
              <a:t> of the gestalt</a:t>
            </a:r>
          </a:p>
          <a:p>
            <a:pPr lvl="1"/>
            <a:r>
              <a:rPr lang="en-CA" dirty="0"/>
              <a:t>a</a:t>
            </a:r>
            <a:r>
              <a:rPr lang="en-CA" dirty="0" smtClean="0"/>
              <a:t>nd not aware of the preceding moments that lead to it</a:t>
            </a:r>
          </a:p>
          <a:p>
            <a:r>
              <a:rPr lang="en-CA" dirty="0"/>
              <a:t>t</a:t>
            </a:r>
            <a:r>
              <a:rPr lang="en-CA" dirty="0" smtClean="0"/>
              <a:t>he other consciousness is an unexplained fact of experience</a:t>
            </a:r>
          </a:p>
          <a:p>
            <a:pPr lvl="1"/>
            <a:r>
              <a:rPr lang="en-CA" dirty="0"/>
              <a:t>c</a:t>
            </a:r>
            <a:r>
              <a:rPr lang="en-CA" dirty="0" smtClean="0"/>
              <a:t>oming to the first consciousness from outside of himself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136</a:t>
            </a:fld>
            <a:endParaRPr lang="en-US"/>
          </a:p>
        </p:txBody>
      </p:sp>
    </p:spTree>
    <p:extLst>
      <p:ext uri="{BB962C8B-B14F-4D97-AF65-F5344CB8AC3E}">
        <p14:creationId xmlns:p14="http://schemas.microsoft.com/office/powerpoint/2010/main" val="205260153"/>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 … and then …</a:t>
            </a:r>
            <a:endParaRPr lang="en-US" dirty="0"/>
          </a:p>
        </p:txBody>
      </p:sp>
      <p:sp>
        <p:nvSpPr>
          <p:cNvPr id="3" name="Content Placeholder 2"/>
          <p:cNvSpPr>
            <a:spLocks noGrp="1"/>
          </p:cNvSpPr>
          <p:nvPr>
            <p:ph idx="1"/>
          </p:nvPr>
        </p:nvSpPr>
        <p:spPr/>
        <p:txBody>
          <a:bodyPr>
            <a:normAutofit/>
          </a:bodyPr>
          <a:lstStyle/>
          <a:p>
            <a:r>
              <a:rPr lang="en-CA" dirty="0" smtClean="0"/>
              <a:t>The first consciousness says “I”</a:t>
            </a:r>
          </a:p>
          <a:p>
            <a:pPr lvl="1"/>
            <a:r>
              <a:rPr lang="en-CA" dirty="0"/>
              <a:t>a</a:t>
            </a:r>
            <a:r>
              <a:rPr lang="en-CA" dirty="0" smtClean="0"/>
              <a:t>nd regards the world as existing for him</a:t>
            </a:r>
          </a:p>
          <a:p>
            <a:r>
              <a:rPr lang="en-CA" i="1" dirty="0" smtClean="0"/>
              <a:t>And then</a:t>
            </a:r>
            <a:r>
              <a:rPr lang="en-CA" dirty="0" smtClean="0"/>
              <a:t>, another consciousness enters his world,</a:t>
            </a:r>
          </a:p>
          <a:p>
            <a:pPr lvl="1"/>
            <a:r>
              <a:rPr lang="en-CA" dirty="0"/>
              <a:t>a</a:t>
            </a:r>
            <a:r>
              <a:rPr lang="en-CA" dirty="0" smtClean="0"/>
              <a:t>nd says “I”</a:t>
            </a:r>
          </a:p>
          <a:p>
            <a:pPr lvl="1"/>
            <a:r>
              <a:rPr lang="en-CA" dirty="0"/>
              <a:t>a</a:t>
            </a:r>
            <a:r>
              <a:rPr lang="en-CA" dirty="0" smtClean="0"/>
              <a:t>nd regards the world as existing for her, and </a:t>
            </a:r>
            <a:r>
              <a:rPr lang="en-CA" i="1" dirty="0" smtClean="0"/>
              <a:t>not</a:t>
            </a:r>
            <a:r>
              <a:rPr lang="en-CA" dirty="0" smtClean="0"/>
              <a:t> for the first consciousness</a:t>
            </a:r>
          </a:p>
          <a:p>
            <a:r>
              <a:rPr lang="en-CA" dirty="0" smtClean="0"/>
              <a:t>In saying “I am I” each </a:t>
            </a:r>
            <a:r>
              <a:rPr lang="en-CA" i="1" dirty="0" smtClean="0"/>
              <a:t>means</a:t>
            </a:r>
          </a:p>
          <a:p>
            <a:pPr lvl="1"/>
            <a:r>
              <a:rPr lang="en-CA" dirty="0" smtClean="0"/>
              <a:t>I, this singular individuality alone, am I, </a:t>
            </a:r>
          </a:p>
          <a:p>
            <a:pPr lvl="1"/>
            <a:r>
              <a:rPr lang="en-CA" dirty="0"/>
              <a:t>a</a:t>
            </a:r>
            <a:r>
              <a:rPr lang="en-CA" dirty="0" smtClean="0"/>
              <a:t>nd not you!</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137</a:t>
            </a:fld>
            <a:endParaRPr lang="en-US"/>
          </a:p>
        </p:txBody>
      </p:sp>
    </p:spTree>
    <p:extLst>
      <p:ext uri="{BB962C8B-B14F-4D97-AF65-F5344CB8AC3E}">
        <p14:creationId xmlns:p14="http://schemas.microsoft.com/office/powerpoint/2010/main" val="150390417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Opposite meanings</a:t>
            </a:r>
            <a:endParaRPr lang="en-US" dirty="0"/>
          </a:p>
        </p:txBody>
      </p:sp>
      <p:sp>
        <p:nvSpPr>
          <p:cNvPr id="3" name="Content Placeholder 2"/>
          <p:cNvSpPr>
            <a:spLocks noGrp="1"/>
          </p:cNvSpPr>
          <p:nvPr>
            <p:ph idx="1"/>
          </p:nvPr>
        </p:nvSpPr>
        <p:spPr/>
        <p:txBody>
          <a:bodyPr>
            <a:normAutofit/>
          </a:bodyPr>
          <a:lstStyle/>
          <a:p>
            <a:r>
              <a:rPr lang="en-CA" dirty="0" smtClean="0"/>
              <a:t>But each says the same thing</a:t>
            </a:r>
          </a:p>
          <a:p>
            <a:pPr lvl="1"/>
            <a:r>
              <a:rPr lang="en-CA" dirty="0" smtClean="0"/>
              <a:t>While meaning the opposite of this sameness</a:t>
            </a:r>
          </a:p>
          <a:p>
            <a:pPr lvl="1"/>
            <a:r>
              <a:rPr lang="en-CA" i="1" dirty="0" smtClean="0"/>
              <a:t>For</a:t>
            </a:r>
            <a:r>
              <a:rPr lang="en-CA" dirty="0" smtClean="0"/>
              <a:t> each consciousness, he for her or she for him is absolutely different from her- or himself</a:t>
            </a:r>
          </a:p>
          <a:p>
            <a:r>
              <a:rPr lang="en-CA" dirty="0" smtClean="0"/>
              <a:t>Hence: a doubling of significances </a:t>
            </a:r>
            <a:r>
              <a:rPr lang="en-CA" i="1" dirty="0" smtClean="0"/>
              <a:t>with opposite meanings</a:t>
            </a:r>
          </a:p>
        </p:txBody>
      </p:sp>
      <p:sp>
        <p:nvSpPr>
          <p:cNvPr id="4" name="Slide Number Placeholder 3"/>
          <p:cNvSpPr>
            <a:spLocks noGrp="1"/>
          </p:cNvSpPr>
          <p:nvPr>
            <p:ph type="sldNum" sz="quarter" idx="12"/>
          </p:nvPr>
        </p:nvSpPr>
        <p:spPr/>
        <p:txBody>
          <a:bodyPr/>
          <a:lstStyle/>
          <a:p>
            <a:fld id="{8FF61FAA-D7D5-42D6-B247-BB907F4E95E5}" type="slidenum">
              <a:rPr lang="en-US" smtClean="0"/>
              <a:t>138</a:t>
            </a:fld>
            <a:endParaRPr lang="en-US"/>
          </a:p>
        </p:txBody>
      </p:sp>
    </p:spTree>
    <p:extLst>
      <p:ext uri="{BB962C8B-B14F-4D97-AF65-F5344CB8AC3E}">
        <p14:creationId xmlns:p14="http://schemas.microsoft.com/office/powerpoint/2010/main" val="835192875"/>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Losing his world</a:t>
            </a:r>
            <a:endParaRPr lang="en-US" dirty="0"/>
          </a:p>
        </p:txBody>
      </p:sp>
      <p:sp>
        <p:nvSpPr>
          <p:cNvPr id="3" name="Content Placeholder 2"/>
          <p:cNvSpPr>
            <a:spLocks noGrp="1"/>
          </p:cNvSpPr>
          <p:nvPr>
            <p:ph idx="1"/>
          </p:nvPr>
        </p:nvSpPr>
        <p:spPr/>
        <p:txBody>
          <a:bodyPr/>
          <a:lstStyle/>
          <a:p>
            <a:r>
              <a:rPr lang="en-CA" dirty="0"/>
              <a:t>Firstly, as the other self-conscious individual affirms the world as for </a:t>
            </a:r>
            <a:r>
              <a:rPr lang="en-CA" i="1" dirty="0"/>
              <a:t>her</a:t>
            </a:r>
            <a:r>
              <a:rPr lang="en-CA" dirty="0"/>
              <a:t>self, </a:t>
            </a:r>
          </a:p>
          <a:p>
            <a:pPr lvl="1"/>
            <a:r>
              <a:rPr lang="en-CA" dirty="0"/>
              <a:t>the first self-conscious individual experiences the loss of himself and his world, </a:t>
            </a:r>
          </a:p>
          <a:p>
            <a:r>
              <a:rPr lang="en-CA" dirty="0"/>
              <a:t>for he discovers another self-consciousness who affirms </a:t>
            </a:r>
            <a:r>
              <a:rPr lang="en-CA" i="1" dirty="0"/>
              <a:t>herself</a:t>
            </a:r>
            <a:r>
              <a:rPr lang="en-CA" dirty="0"/>
              <a:t> as essential, </a:t>
            </a:r>
            <a:endParaRPr lang="en-CA" dirty="0" smtClean="0"/>
          </a:p>
          <a:p>
            <a:pPr lvl="1"/>
            <a:r>
              <a:rPr lang="en-CA" dirty="0" smtClean="0"/>
              <a:t>while </a:t>
            </a:r>
            <a:r>
              <a:rPr lang="en-CA" dirty="0"/>
              <a:t>treating the first self-consciousness as </a:t>
            </a:r>
            <a:r>
              <a:rPr lang="en-CA" dirty="0" smtClean="0"/>
              <a:t>inessential</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139</a:t>
            </a:fld>
            <a:endParaRPr lang="en-US"/>
          </a:p>
        </p:txBody>
      </p:sp>
    </p:spTree>
    <p:extLst>
      <p:ext uri="{BB962C8B-B14F-4D97-AF65-F5344CB8AC3E}">
        <p14:creationId xmlns:p14="http://schemas.microsoft.com/office/powerpoint/2010/main" val="24468232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lion and the lamb</a:t>
            </a:r>
            <a:endParaRPr lang="en-US" dirty="0"/>
          </a:p>
        </p:txBody>
      </p:sp>
      <p:sp>
        <p:nvSpPr>
          <p:cNvPr id="3" name="Content Placeholder 2"/>
          <p:cNvSpPr>
            <a:spLocks noGrp="1"/>
          </p:cNvSpPr>
          <p:nvPr>
            <p:ph idx="1"/>
          </p:nvPr>
        </p:nvSpPr>
        <p:spPr/>
        <p:txBody>
          <a:bodyPr>
            <a:normAutofit/>
          </a:bodyPr>
          <a:lstStyle/>
          <a:p>
            <a:r>
              <a:rPr lang="en-CA" dirty="0" smtClean="0"/>
              <a:t>The lion, in referring to the lamb, refers back to itself</a:t>
            </a:r>
          </a:p>
          <a:p>
            <a:r>
              <a:rPr lang="en-CA" dirty="0" smtClean="0"/>
              <a:t>Before it dies, it reproduces itself, its species</a:t>
            </a:r>
          </a:p>
          <a:p>
            <a:pPr lvl="1"/>
            <a:r>
              <a:rPr lang="en-CA" dirty="0"/>
              <a:t>t</a:t>
            </a:r>
            <a:r>
              <a:rPr lang="en-CA" dirty="0" smtClean="0"/>
              <a:t>hanks to the lamb that it devours</a:t>
            </a:r>
          </a:p>
          <a:p>
            <a:r>
              <a:rPr lang="en-CA" dirty="0" smtClean="0"/>
              <a:t>The divided parts or members of the life world are transformed</a:t>
            </a:r>
          </a:p>
          <a:p>
            <a:pPr lvl="1"/>
            <a:r>
              <a:rPr lang="en-CA" dirty="0"/>
              <a:t>t</a:t>
            </a:r>
            <a:r>
              <a:rPr lang="en-CA" dirty="0" smtClean="0"/>
              <a:t>hanks to the unity of life itself</a:t>
            </a:r>
          </a:p>
          <a:p>
            <a:pPr lvl="1"/>
            <a:r>
              <a:rPr lang="en-CA" dirty="0"/>
              <a:t>e</a:t>
            </a:r>
            <a:r>
              <a:rPr lang="en-CA" dirty="0" smtClean="0"/>
              <a:t>volving to ever higher forms</a:t>
            </a:r>
          </a:p>
          <a:p>
            <a:pPr lvl="1"/>
            <a:r>
              <a:rPr lang="en-CA" dirty="0"/>
              <a:t>a</a:t>
            </a:r>
            <a:r>
              <a:rPr lang="en-CA" dirty="0" smtClean="0"/>
              <a:t>pproximating to the perfection of life’s infinity</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14</a:t>
            </a:fld>
            <a:endParaRPr lang="en-US"/>
          </a:p>
        </p:txBody>
      </p:sp>
    </p:spTree>
    <p:extLst>
      <p:ext uri="{BB962C8B-B14F-4D97-AF65-F5344CB8AC3E}">
        <p14:creationId xmlns:p14="http://schemas.microsoft.com/office/powerpoint/2010/main" val="3786071399"/>
      </p:ext>
    </p:extLst>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contradictory moments</a:t>
            </a:r>
            <a:endParaRPr lang="en-US" dirty="0"/>
          </a:p>
        </p:txBody>
      </p:sp>
      <p:sp>
        <p:nvSpPr>
          <p:cNvPr id="3" name="Content Placeholder 2"/>
          <p:cNvSpPr>
            <a:spLocks noGrp="1"/>
          </p:cNvSpPr>
          <p:nvPr>
            <p:ph idx="1"/>
          </p:nvPr>
        </p:nvSpPr>
        <p:spPr/>
        <p:txBody>
          <a:bodyPr>
            <a:normAutofit/>
          </a:bodyPr>
          <a:lstStyle/>
          <a:p>
            <a:r>
              <a:rPr lang="en-CA" dirty="0" smtClean="0"/>
              <a:t>1) In the immediacy of his experience as a being-for-other for the other self-consciousness</a:t>
            </a:r>
          </a:p>
          <a:p>
            <a:pPr lvl="1"/>
            <a:r>
              <a:rPr lang="en-CA" dirty="0"/>
              <a:t>h</a:t>
            </a:r>
            <a:r>
              <a:rPr lang="en-CA" dirty="0" smtClean="0"/>
              <a:t>e loses his being-for-self</a:t>
            </a:r>
          </a:p>
          <a:p>
            <a:r>
              <a:rPr lang="en-CA" dirty="0"/>
              <a:t>w</a:t>
            </a:r>
            <a:r>
              <a:rPr lang="en-CA" dirty="0" smtClean="0"/>
              <a:t>hile discovering his being-for-other</a:t>
            </a:r>
          </a:p>
          <a:p>
            <a:pPr lvl="1"/>
            <a:r>
              <a:rPr lang="en-CA" dirty="0"/>
              <a:t>t</a:t>
            </a:r>
            <a:r>
              <a:rPr lang="en-CA" dirty="0" smtClean="0"/>
              <a:t>hanks to the other self-consciousness</a:t>
            </a:r>
          </a:p>
          <a:p>
            <a:r>
              <a:rPr lang="en-CA" dirty="0" smtClean="0"/>
              <a:t>2) At the same time the other appears to the first as an other self</a:t>
            </a:r>
          </a:p>
          <a:p>
            <a:pPr lvl="1"/>
            <a:r>
              <a:rPr lang="en-CA" dirty="0"/>
              <a:t>f</a:t>
            </a:r>
            <a:r>
              <a:rPr lang="en-CA" dirty="0" smtClean="0"/>
              <a:t>or she too says “I”</a:t>
            </a:r>
          </a:p>
          <a:p>
            <a:pPr lvl="1"/>
            <a:r>
              <a:rPr lang="en-CA" dirty="0"/>
              <a:t>a</a:t>
            </a:r>
            <a:r>
              <a:rPr lang="en-CA" dirty="0" smtClean="0"/>
              <a:t>nd so he sees his own self in this other</a:t>
            </a:r>
          </a:p>
          <a:p>
            <a:r>
              <a:rPr lang="en-CA" dirty="0" smtClean="0">
                <a:sym typeface="Wingdings" panose="05000000000000000000" pitchFamily="2" charset="2"/>
              </a:rPr>
              <a:t> </a:t>
            </a:r>
            <a:r>
              <a:rPr lang="en-CA" dirty="0" smtClean="0"/>
              <a:t>These two moments contradict each other</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140</a:t>
            </a:fld>
            <a:endParaRPr lang="en-US"/>
          </a:p>
        </p:txBody>
      </p:sp>
    </p:spTree>
    <p:extLst>
      <p:ext uri="{BB962C8B-B14F-4D97-AF65-F5344CB8AC3E}">
        <p14:creationId xmlns:p14="http://schemas.microsoft.com/office/powerpoint/2010/main" val="2815005441"/>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180. By himself … </a:t>
            </a:r>
            <a:endParaRPr lang="en-US" dirty="0"/>
          </a:p>
        </p:txBody>
      </p:sp>
      <p:sp>
        <p:nvSpPr>
          <p:cNvPr id="3" name="Content Placeholder 2"/>
          <p:cNvSpPr>
            <a:spLocks noGrp="1"/>
          </p:cNvSpPr>
          <p:nvPr>
            <p:ph idx="1"/>
          </p:nvPr>
        </p:nvSpPr>
        <p:spPr/>
        <p:txBody>
          <a:bodyPr>
            <a:normAutofit/>
          </a:bodyPr>
          <a:lstStyle/>
          <a:p>
            <a:r>
              <a:rPr lang="en-CA" dirty="0" smtClean="0"/>
              <a:t>Faced with this challenge to his own would-be essentiality</a:t>
            </a:r>
          </a:p>
          <a:p>
            <a:pPr lvl="1"/>
            <a:r>
              <a:rPr lang="en-CA" dirty="0"/>
              <a:t>t</a:t>
            </a:r>
            <a:r>
              <a:rPr lang="en-CA" dirty="0" smtClean="0"/>
              <a:t>he first must confront his own being-for-other</a:t>
            </a:r>
          </a:p>
          <a:p>
            <a:pPr lvl="1"/>
            <a:r>
              <a:rPr lang="en-CA" dirty="0"/>
              <a:t>w</a:t>
            </a:r>
            <a:r>
              <a:rPr lang="en-CA" dirty="0" smtClean="0"/>
              <a:t>hich he can only experience through the other self-consciousness</a:t>
            </a:r>
          </a:p>
          <a:p>
            <a:r>
              <a:rPr lang="en-CA" dirty="0" smtClean="0"/>
              <a:t>By himself he is always outside of himself in the world around him</a:t>
            </a:r>
          </a:p>
          <a:p>
            <a:pPr lvl="1"/>
            <a:r>
              <a:rPr lang="en-CA" dirty="0"/>
              <a:t>w</a:t>
            </a:r>
            <a:r>
              <a:rPr lang="en-CA" dirty="0" smtClean="0"/>
              <a:t>hich he regards as for himself</a:t>
            </a:r>
          </a:p>
          <a:p>
            <a:pPr lvl="1"/>
            <a:r>
              <a:rPr lang="en-CA" dirty="0"/>
              <a:t>b</a:t>
            </a:r>
            <a:r>
              <a:rPr lang="en-CA" dirty="0" smtClean="0"/>
              <a:t>ut in which he loses himself </a:t>
            </a:r>
          </a:p>
          <a:p>
            <a:pPr lvl="1"/>
            <a:r>
              <a:rPr lang="en-CA" dirty="0"/>
              <a:t>e</a:t>
            </a:r>
            <a:r>
              <a:rPr lang="en-CA" dirty="0" smtClean="0"/>
              <a:t>xperiencing his otherness in the recurrence of his desires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141</a:t>
            </a:fld>
            <a:endParaRPr lang="en-US"/>
          </a:p>
        </p:txBody>
      </p:sp>
    </p:spTree>
    <p:extLst>
      <p:ext uri="{BB962C8B-B14F-4D97-AF65-F5344CB8AC3E}">
        <p14:creationId xmlns:p14="http://schemas.microsoft.com/office/powerpoint/2010/main" val="2556647706"/>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Oneness in otherness</a:t>
            </a:r>
            <a:endParaRPr lang="en-US" dirty="0"/>
          </a:p>
        </p:txBody>
      </p:sp>
      <p:sp>
        <p:nvSpPr>
          <p:cNvPr id="3" name="Content Placeholder 2"/>
          <p:cNvSpPr>
            <a:spLocks noGrp="1"/>
          </p:cNvSpPr>
          <p:nvPr>
            <p:ph idx="1"/>
          </p:nvPr>
        </p:nvSpPr>
        <p:spPr/>
        <p:txBody>
          <a:bodyPr>
            <a:normAutofit/>
          </a:bodyPr>
          <a:lstStyle/>
          <a:p>
            <a:r>
              <a:rPr lang="en-CA" i="1" dirty="0" smtClean="0"/>
              <a:t>We</a:t>
            </a:r>
            <a:r>
              <a:rPr lang="en-CA" dirty="0" smtClean="0"/>
              <a:t> see that he thus essentially </a:t>
            </a:r>
            <a:r>
              <a:rPr lang="en-CA" dirty="0"/>
              <a:t>desires another </a:t>
            </a:r>
            <a:r>
              <a:rPr lang="en-CA" dirty="0" smtClean="0"/>
              <a:t>self-consciousness</a:t>
            </a:r>
          </a:p>
          <a:p>
            <a:pPr lvl="1"/>
            <a:r>
              <a:rPr lang="en-CA" dirty="0"/>
              <a:t>i</a:t>
            </a:r>
            <a:r>
              <a:rPr lang="en-CA" dirty="0" smtClean="0"/>
              <a:t>n whom, instead of losing himself, he can be one with himself</a:t>
            </a:r>
          </a:p>
          <a:p>
            <a:r>
              <a:rPr lang="en-CA" dirty="0" smtClean="0"/>
              <a:t>But the oneness he desires with the other first takes the negative form</a:t>
            </a:r>
          </a:p>
          <a:p>
            <a:pPr lvl="1"/>
            <a:r>
              <a:rPr lang="en-CA" dirty="0" smtClean="0"/>
              <a:t>She says: I am not you; I alone am I</a:t>
            </a:r>
          </a:p>
          <a:p>
            <a:pPr lvl="1"/>
            <a:r>
              <a:rPr lang="en-CA" dirty="0" smtClean="0"/>
              <a:t>And he says the same</a:t>
            </a:r>
          </a:p>
          <a:p>
            <a:r>
              <a:rPr lang="en-CA" dirty="0" smtClean="0"/>
              <a:t>Hence, each is an other for the other</a:t>
            </a:r>
          </a:p>
          <a:p>
            <a:pPr lvl="1"/>
            <a:r>
              <a:rPr lang="en-CA" dirty="0" smtClean="0"/>
              <a:t>i.e., there is a oneness of otherness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142</a:t>
            </a:fld>
            <a:endParaRPr lang="en-US"/>
          </a:p>
        </p:txBody>
      </p:sp>
    </p:spTree>
    <p:extLst>
      <p:ext uri="{BB962C8B-B14F-4D97-AF65-F5344CB8AC3E}">
        <p14:creationId xmlns:p14="http://schemas.microsoft.com/office/powerpoint/2010/main" val="1877991662"/>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Transforming the otherness</a:t>
            </a:r>
            <a:endParaRPr lang="en-US" dirty="0"/>
          </a:p>
        </p:txBody>
      </p:sp>
      <p:sp>
        <p:nvSpPr>
          <p:cNvPr id="3" name="Content Placeholder 2"/>
          <p:cNvSpPr>
            <a:spLocks noGrp="1"/>
          </p:cNvSpPr>
          <p:nvPr>
            <p:ph idx="1"/>
          </p:nvPr>
        </p:nvSpPr>
        <p:spPr/>
        <p:txBody>
          <a:bodyPr/>
          <a:lstStyle/>
          <a:p>
            <a:r>
              <a:rPr lang="en-CA" dirty="0" smtClean="0"/>
              <a:t>While the first object of desire intermittently treats him as other</a:t>
            </a:r>
          </a:p>
          <a:p>
            <a:pPr lvl="1"/>
            <a:r>
              <a:rPr lang="en-CA" dirty="0"/>
              <a:t>f</a:t>
            </a:r>
            <a:r>
              <a:rPr lang="en-CA" dirty="0" smtClean="0"/>
              <a:t>or he intermittently devours the object into himself</a:t>
            </a:r>
          </a:p>
          <a:p>
            <a:r>
              <a:rPr lang="en-CA" dirty="0"/>
              <a:t>t</a:t>
            </a:r>
            <a:r>
              <a:rPr lang="en-CA" dirty="0" smtClean="0"/>
              <a:t>his Other now stably treats him as other</a:t>
            </a:r>
          </a:p>
          <a:p>
            <a:r>
              <a:rPr lang="en-CA" dirty="0" smtClean="0"/>
              <a:t>And so the first can confront his being-other in a new, transformed manner</a:t>
            </a:r>
          </a:p>
          <a:p>
            <a:pPr lvl="1"/>
            <a:r>
              <a:rPr lang="en-CA" dirty="0"/>
              <a:t>t</a:t>
            </a:r>
            <a:r>
              <a:rPr lang="en-CA" dirty="0" smtClean="0"/>
              <a:t>hanks to the other self-consciousness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143</a:t>
            </a:fld>
            <a:endParaRPr lang="en-US"/>
          </a:p>
        </p:txBody>
      </p:sp>
    </p:spTree>
    <p:extLst>
      <p:ext uri="{BB962C8B-B14F-4D97-AF65-F5344CB8AC3E}">
        <p14:creationId xmlns:p14="http://schemas.microsoft.com/office/powerpoint/2010/main" val="3128419770"/>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Recuperating his being-for-self</a:t>
            </a:r>
            <a:endParaRPr lang="en-US" dirty="0"/>
          </a:p>
        </p:txBody>
      </p:sp>
      <p:sp>
        <p:nvSpPr>
          <p:cNvPr id="3" name="Content Placeholder 2"/>
          <p:cNvSpPr>
            <a:spLocks noGrp="1"/>
          </p:cNvSpPr>
          <p:nvPr>
            <p:ph idx="1"/>
          </p:nvPr>
        </p:nvSpPr>
        <p:spPr/>
        <p:txBody>
          <a:bodyPr/>
          <a:lstStyle/>
          <a:p>
            <a:r>
              <a:rPr lang="en-CA" dirty="0" smtClean="0"/>
              <a:t>As an other for another self-consciousness</a:t>
            </a:r>
          </a:p>
          <a:p>
            <a:pPr lvl="1"/>
            <a:r>
              <a:rPr lang="en-CA" dirty="0"/>
              <a:t>t</a:t>
            </a:r>
            <a:r>
              <a:rPr lang="en-CA" dirty="0" smtClean="0"/>
              <a:t>here is something he can do about his otherness</a:t>
            </a:r>
          </a:p>
          <a:p>
            <a:r>
              <a:rPr lang="en-CA" dirty="0" smtClean="0"/>
              <a:t>He can recuperate his being-for-self</a:t>
            </a:r>
          </a:p>
          <a:p>
            <a:pPr lvl="1"/>
            <a:r>
              <a:rPr lang="en-CA" dirty="0"/>
              <a:t>t</a:t>
            </a:r>
            <a:r>
              <a:rPr lang="en-CA" dirty="0" smtClean="0"/>
              <a:t>hrough her recognition </a:t>
            </a:r>
          </a:p>
          <a:p>
            <a:r>
              <a:rPr lang="en-CA" dirty="0" smtClean="0"/>
              <a:t>And then he is no longer swallowed up in the cycle of life</a:t>
            </a:r>
          </a:p>
          <a:p>
            <a:pPr lvl="1"/>
            <a:r>
              <a:rPr lang="en-CA" dirty="0"/>
              <a:t>b</a:t>
            </a:r>
            <a:r>
              <a:rPr lang="en-CA" dirty="0" smtClean="0"/>
              <a:t>ut has achieved a permanence as an other for another person</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144</a:t>
            </a:fld>
            <a:endParaRPr lang="en-US"/>
          </a:p>
        </p:txBody>
      </p:sp>
    </p:spTree>
    <p:extLst>
      <p:ext uri="{BB962C8B-B14F-4D97-AF65-F5344CB8AC3E}">
        <p14:creationId xmlns:p14="http://schemas.microsoft.com/office/powerpoint/2010/main" val="72115278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Two ways of recuperating oneself</a:t>
            </a:r>
            <a:endParaRPr lang="en-US" dirty="0"/>
          </a:p>
        </p:txBody>
      </p:sp>
      <p:sp>
        <p:nvSpPr>
          <p:cNvPr id="3" name="Content Placeholder 2"/>
          <p:cNvSpPr>
            <a:spLocks noGrp="1"/>
          </p:cNvSpPr>
          <p:nvPr>
            <p:ph idx="1"/>
          </p:nvPr>
        </p:nvSpPr>
        <p:spPr/>
        <p:txBody>
          <a:bodyPr>
            <a:normAutofit fontScale="92500" lnSpcReduction="20000"/>
          </a:bodyPr>
          <a:lstStyle/>
          <a:p>
            <a:r>
              <a:rPr lang="en-CA" dirty="0" smtClean="0"/>
              <a:t>He does so in two ways:</a:t>
            </a:r>
          </a:p>
          <a:p>
            <a:r>
              <a:rPr lang="en-CA" dirty="0" smtClean="0"/>
              <a:t>1) transform the other self consciousness so as to reclaim his being-for-self</a:t>
            </a:r>
          </a:p>
          <a:p>
            <a:pPr lvl="1"/>
            <a:r>
              <a:rPr lang="en-CA" dirty="0"/>
              <a:t>b</a:t>
            </a:r>
            <a:r>
              <a:rPr lang="en-CA" dirty="0" smtClean="0"/>
              <a:t>y affirming </a:t>
            </a:r>
            <a:r>
              <a:rPr lang="en-CA" i="1" dirty="0" smtClean="0"/>
              <a:t>her</a:t>
            </a:r>
            <a:r>
              <a:rPr lang="en-CA" dirty="0" smtClean="0"/>
              <a:t> inessentiality</a:t>
            </a:r>
          </a:p>
          <a:p>
            <a:pPr lvl="1"/>
            <a:r>
              <a:rPr lang="en-CA" dirty="0" smtClean="0"/>
              <a:t>She says that I am for her, but who is she to talk!</a:t>
            </a:r>
          </a:p>
          <a:p>
            <a:r>
              <a:rPr lang="en-CA" dirty="0" smtClean="0"/>
              <a:t>2) transform his own understanding of himself</a:t>
            </a:r>
          </a:p>
          <a:p>
            <a:pPr lvl="1"/>
            <a:r>
              <a:rPr lang="en-CA" dirty="0"/>
              <a:t>f</a:t>
            </a:r>
            <a:r>
              <a:rPr lang="en-CA" dirty="0" smtClean="0"/>
              <a:t>or he cannot return to the original position that has now been disrupted by the other person</a:t>
            </a:r>
          </a:p>
          <a:p>
            <a:pPr lvl="1"/>
            <a:r>
              <a:rPr lang="en-CA" dirty="0" smtClean="0"/>
              <a:t>He must change is understanding of himself: from immediate certainty to self-determined certainty</a:t>
            </a:r>
          </a:p>
          <a:p>
            <a:r>
              <a:rPr lang="en-CA" dirty="0" smtClean="0"/>
              <a:t>He has discovered that the other person is another self</a:t>
            </a:r>
          </a:p>
          <a:p>
            <a:pPr lvl="1"/>
            <a:r>
              <a:rPr lang="en-CA" dirty="0"/>
              <a:t>b</a:t>
            </a:r>
            <a:r>
              <a:rPr lang="en-CA" dirty="0" smtClean="0"/>
              <a:t>ut in a negative way</a:t>
            </a:r>
          </a:p>
          <a:p>
            <a:pPr lvl="1"/>
            <a:r>
              <a:rPr lang="en-CA" dirty="0" smtClean="0"/>
              <a:t>He must deny her essentiality in the same way she has denied his</a:t>
            </a:r>
          </a:p>
          <a:p>
            <a:pPr lvl="1"/>
            <a:r>
              <a:rPr lang="en-CA" dirty="0"/>
              <a:t>a</a:t>
            </a:r>
            <a:r>
              <a:rPr lang="en-CA" dirty="0" smtClean="0"/>
              <a:t>nd now consciously create his own identity</a:t>
            </a:r>
          </a:p>
          <a:p>
            <a:pPr lvl="1"/>
            <a:endParaRPr lang="en-CA" dirty="0" smtClean="0"/>
          </a:p>
          <a:p>
            <a:pPr lvl="1"/>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145</a:t>
            </a:fld>
            <a:endParaRPr lang="en-US"/>
          </a:p>
        </p:txBody>
      </p:sp>
    </p:spTree>
    <p:extLst>
      <p:ext uri="{BB962C8B-B14F-4D97-AF65-F5344CB8AC3E}">
        <p14:creationId xmlns:p14="http://schemas.microsoft.com/office/powerpoint/2010/main" val="3313397668"/>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Being a self is now a matter of contention</a:t>
            </a:r>
            <a:endParaRPr lang="en-US" dirty="0"/>
          </a:p>
        </p:txBody>
      </p:sp>
      <p:sp>
        <p:nvSpPr>
          <p:cNvPr id="3" name="Content Placeholder 2"/>
          <p:cNvSpPr>
            <a:spLocks noGrp="1"/>
          </p:cNvSpPr>
          <p:nvPr>
            <p:ph idx="1"/>
          </p:nvPr>
        </p:nvSpPr>
        <p:spPr/>
        <p:txBody>
          <a:bodyPr/>
          <a:lstStyle/>
          <a:p>
            <a:r>
              <a:rPr lang="en-CA" dirty="0" smtClean="0"/>
              <a:t>Here is a reciprocity of recognition</a:t>
            </a:r>
          </a:p>
          <a:p>
            <a:pPr lvl="1"/>
            <a:r>
              <a:rPr lang="en-CA" dirty="0"/>
              <a:t>b</a:t>
            </a:r>
            <a:r>
              <a:rPr lang="en-CA" dirty="0" smtClean="0"/>
              <a:t>ut in a negative manner</a:t>
            </a:r>
          </a:p>
          <a:p>
            <a:pPr lvl="1"/>
            <a:r>
              <a:rPr lang="en-CA" dirty="0"/>
              <a:t>a</a:t>
            </a:r>
            <a:r>
              <a:rPr lang="en-CA" dirty="0" smtClean="0"/>
              <a:t> reciprocity of otherness</a:t>
            </a:r>
          </a:p>
          <a:p>
            <a:r>
              <a:rPr lang="en-CA" dirty="0" smtClean="0"/>
              <a:t>The starting point has been radically changed:</a:t>
            </a:r>
          </a:p>
          <a:p>
            <a:r>
              <a:rPr lang="en-CA" dirty="0" smtClean="0"/>
              <a:t>Being a self, an “I,” is now a matter of contention</a:t>
            </a:r>
          </a:p>
          <a:p>
            <a:pPr lvl="1"/>
            <a:r>
              <a:rPr lang="en-CA" dirty="0"/>
              <a:t>n</a:t>
            </a:r>
            <a:r>
              <a:rPr lang="en-CA" dirty="0" smtClean="0"/>
              <a:t>o longer immediately given</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146</a:t>
            </a:fld>
            <a:endParaRPr lang="en-US"/>
          </a:p>
        </p:txBody>
      </p:sp>
    </p:spTree>
    <p:extLst>
      <p:ext uri="{BB962C8B-B14F-4D97-AF65-F5344CB8AC3E}">
        <p14:creationId xmlns:p14="http://schemas.microsoft.com/office/powerpoint/2010/main" val="2591718856"/>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He is a universal</a:t>
            </a:r>
            <a:endParaRPr lang="en-US" dirty="0"/>
          </a:p>
        </p:txBody>
      </p:sp>
      <p:sp>
        <p:nvSpPr>
          <p:cNvPr id="3" name="Content Placeholder 2"/>
          <p:cNvSpPr>
            <a:spLocks noGrp="1"/>
          </p:cNvSpPr>
          <p:nvPr>
            <p:ph idx="1"/>
          </p:nvPr>
        </p:nvSpPr>
        <p:spPr/>
        <p:txBody>
          <a:bodyPr/>
          <a:lstStyle/>
          <a:p>
            <a:r>
              <a:rPr lang="en-CA" dirty="0" smtClean="0"/>
              <a:t>He sees himself now in a new, reflected light</a:t>
            </a:r>
          </a:p>
          <a:p>
            <a:pPr lvl="1"/>
            <a:r>
              <a:rPr lang="en-CA" dirty="0"/>
              <a:t>n</a:t>
            </a:r>
            <a:r>
              <a:rPr lang="en-CA" dirty="0" smtClean="0"/>
              <a:t>ot as immediately one with his vital individuality as a desiring being</a:t>
            </a:r>
          </a:p>
          <a:p>
            <a:pPr lvl="1"/>
            <a:r>
              <a:rPr lang="en-CA" dirty="0"/>
              <a:t>b</a:t>
            </a:r>
            <a:r>
              <a:rPr lang="en-CA" dirty="0" smtClean="0"/>
              <a:t>ut as a universal whose essence is beyond mere individuality</a:t>
            </a:r>
          </a:p>
          <a:p>
            <a:pPr lvl="1"/>
            <a:r>
              <a:rPr lang="en-CA" dirty="0"/>
              <a:t>c</a:t>
            </a:r>
            <a:r>
              <a:rPr lang="en-CA" dirty="0" smtClean="0"/>
              <a:t>apable of being instantiated in another individual</a:t>
            </a:r>
          </a:p>
          <a:p>
            <a:pPr lvl="2"/>
            <a:r>
              <a:rPr lang="en-CA" dirty="0"/>
              <a:t>a</a:t>
            </a:r>
            <a:r>
              <a:rPr lang="en-CA" dirty="0" smtClean="0"/>
              <a:t>lthough falsely</a:t>
            </a:r>
          </a:p>
          <a:p>
            <a:pPr lvl="2"/>
            <a:r>
              <a:rPr lang="en-CA" dirty="0"/>
              <a:t>a</a:t>
            </a:r>
            <a:r>
              <a:rPr lang="en-CA" dirty="0" smtClean="0"/>
              <a:t>s a matter of appearance, not reality</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147</a:t>
            </a:fld>
            <a:endParaRPr lang="en-US"/>
          </a:p>
        </p:txBody>
      </p:sp>
    </p:spTree>
    <p:extLst>
      <p:ext uri="{BB962C8B-B14F-4D97-AF65-F5344CB8AC3E}">
        <p14:creationId xmlns:p14="http://schemas.microsoft.com/office/powerpoint/2010/main" val="3748457654"/>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181 Recuperating himself</a:t>
            </a:r>
            <a:endParaRPr lang="en-US" dirty="0"/>
          </a:p>
        </p:txBody>
      </p:sp>
      <p:sp>
        <p:nvSpPr>
          <p:cNvPr id="3" name="Content Placeholder 2"/>
          <p:cNvSpPr>
            <a:spLocks noGrp="1"/>
          </p:cNvSpPr>
          <p:nvPr>
            <p:ph idx="1"/>
          </p:nvPr>
        </p:nvSpPr>
        <p:spPr/>
        <p:txBody>
          <a:bodyPr>
            <a:normAutofit/>
          </a:bodyPr>
          <a:lstStyle/>
          <a:p>
            <a:r>
              <a:rPr lang="en-CA" dirty="0" smtClean="0"/>
              <a:t>Thanks to the other self-consciousness, the first discovers his own otherness</a:t>
            </a:r>
          </a:p>
          <a:p>
            <a:pPr lvl="1"/>
            <a:r>
              <a:rPr lang="en-CA" dirty="0" smtClean="0"/>
              <a:t>1) as inessential for the other</a:t>
            </a:r>
          </a:p>
          <a:p>
            <a:pPr lvl="1"/>
            <a:r>
              <a:rPr lang="en-CA" dirty="0" smtClean="0"/>
              <a:t>2) as a real dimension of himself, thanks to the other</a:t>
            </a:r>
          </a:p>
          <a:p>
            <a:r>
              <a:rPr lang="en-CA" dirty="0" smtClean="0"/>
              <a:t>He must recuperate himself</a:t>
            </a:r>
          </a:p>
          <a:p>
            <a:pPr lvl="1"/>
            <a:r>
              <a:rPr lang="en-CA" dirty="0" smtClean="0"/>
              <a:t>--regarding this inessentiality: treating </a:t>
            </a:r>
            <a:r>
              <a:rPr lang="en-CA" i="1" dirty="0" smtClean="0"/>
              <a:t>her</a:t>
            </a:r>
            <a:r>
              <a:rPr lang="en-CA" dirty="0" smtClean="0"/>
              <a:t> as inessential</a:t>
            </a:r>
          </a:p>
          <a:p>
            <a:pPr lvl="1"/>
            <a:r>
              <a:rPr lang="en-CA" dirty="0" smtClean="0"/>
              <a:t>--regarding this otherness: doing to her what he wants her to do to himself, </a:t>
            </a:r>
          </a:p>
          <a:p>
            <a:pPr lvl="1"/>
            <a:r>
              <a:rPr lang="en-CA" dirty="0" smtClean="0"/>
              <a:t>i.e., recognize her as another self, without whom he could not be what he is, an objective being-for-self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148</a:t>
            </a:fld>
            <a:endParaRPr lang="en-US"/>
          </a:p>
        </p:txBody>
      </p:sp>
    </p:spTree>
    <p:extLst>
      <p:ext uri="{BB962C8B-B14F-4D97-AF65-F5344CB8AC3E}">
        <p14:creationId xmlns:p14="http://schemas.microsoft.com/office/powerpoint/2010/main" val="570369553"/>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Otherness is elevated</a:t>
            </a:r>
            <a:endParaRPr lang="en-US" dirty="0"/>
          </a:p>
        </p:txBody>
      </p:sp>
      <p:sp>
        <p:nvSpPr>
          <p:cNvPr id="3" name="Content Placeholder 2"/>
          <p:cNvSpPr>
            <a:spLocks noGrp="1"/>
          </p:cNvSpPr>
          <p:nvPr>
            <p:ph idx="1"/>
          </p:nvPr>
        </p:nvSpPr>
        <p:spPr/>
        <p:txBody>
          <a:bodyPr>
            <a:normAutofit/>
          </a:bodyPr>
          <a:lstStyle/>
          <a:p>
            <a:r>
              <a:rPr lang="en-CA" dirty="0" smtClean="0"/>
              <a:t>1) His otherness in the circle of life</a:t>
            </a:r>
          </a:p>
          <a:p>
            <a:pPr lvl="1"/>
            <a:r>
              <a:rPr lang="en-CA" dirty="0"/>
              <a:t>h</a:t>
            </a:r>
            <a:r>
              <a:rPr lang="en-CA" dirty="0" smtClean="0"/>
              <a:t>e is a hunter who is hunted</a:t>
            </a:r>
          </a:p>
          <a:p>
            <a:r>
              <a:rPr lang="en-CA" dirty="0" smtClean="0"/>
              <a:t>is elevated now to an otherness for a self-consciousness</a:t>
            </a:r>
          </a:p>
          <a:p>
            <a:pPr lvl="1"/>
            <a:r>
              <a:rPr lang="en-CA" dirty="0"/>
              <a:t>a</a:t>
            </a:r>
            <a:r>
              <a:rPr lang="en-CA" dirty="0" smtClean="0"/>
              <a:t>n other self in whom he sees himself</a:t>
            </a:r>
          </a:p>
          <a:p>
            <a:r>
              <a:rPr lang="en-CA" dirty="0" smtClean="0"/>
              <a:t>And so his otherness can be the expression of his own self-consciousness</a:t>
            </a:r>
          </a:p>
          <a:p>
            <a:pPr lvl="1"/>
            <a:r>
              <a:rPr lang="en-CA" dirty="0"/>
              <a:t>d</a:t>
            </a:r>
            <a:r>
              <a:rPr lang="en-CA" dirty="0" smtClean="0"/>
              <a:t>irecting his otherness against the other self-consciousness</a:t>
            </a:r>
          </a:p>
          <a:p>
            <a:pPr lvl="1"/>
            <a:r>
              <a:rPr lang="en-CA" dirty="0"/>
              <a:t>t</a:t>
            </a:r>
            <a:r>
              <a:rPr lang="en-CA" dirty="0" smtClean="0"/>
              <a:t>urning his objectivity against her as a weapon</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149</a:t>
            </a:fld>
            <a:endParaRPr lang="en-US"/>
          </a:p>
        </p:txBody>
      </p:sp>
    </p:spTree>
    <p:extLst>
      <p:ext uri="{BB962C8B-B14F-4D97-AF65-F5344CB8AC3E}">
        <p14:creationId xmlns:p14="http://schemas.microsoft.com/office/powerpoint/2010/main" val="4064052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life force is not a third element</a:t>
            </a:r>
            <a:endParaRPr lang="en-US" dirty="0"/>
          </a:p>
        </p:txBody>
      </p:sp>
      <p:sp>
        <p:nvSpPr>
          <p:cNvPr id="3" name="Content Placeholder 2"/>
          <p:cNvSpPr>
            <a:spLocks noGrp="1"/>
          </p:cNvSpPr>
          <p:nvPr>
            <p:ph idx="1"/>
          </p:nvPr>
        </p:nvSpPr>
        <p:spPr/>
        <p:txBody>
          <a:bodyPr>
            <a:normAutofit/>
          </a:bodyPr>
          <a:lstStyle/>
          <a:p>
            <a:r>
              <a:rPr lang="en-CA" dirty="0" smtClean="0"/>
              <a:t>The life force is not some other, third element that does the transforming</a:t>
            </a:r>
          </a:p>
          <a:p>
            <a:pPr lvl="1"/>
            <a:r>
              <a:rPr lang="en-CA" dirty="0" smtClean="0"/>
              <a:t>Bergson’s inner life-force flowing through the individuals</a:t>
            </a:r>
          </a:p>
          <a:p>
            <a:pPr lvl="1"/>
            <a:r>
              <a:rPr lang="en-CA" dirty="0"/>
              <a:t>s</a:t>
            </a:r>
            <a:r>
              <a:rPr lang="en-CA" dirty="0" smtClean="0"/>
              <a:t>omething within the individual by itself, for which the totality of individuals would be an abstraction</a:t>
            </a:r>
          </a:p>
        </p:txBody>
      </p:sp>
      <p:sp>
        <p:nvSpPr>
          <p:cNvPr id="4" name="Slide Number Placeholder 3"/>
          <p:cNvSpPr>
            <a:spLocks noGrp="1"/>
          </p:cNvSpPr>
          <p:nvPr>
            <p:ph type="sldNum" sz="quarter" idx="12"/>
          </p:nvPr>
        </p:nvSpPr>
        <p:spPr/>
        <p:txBody>
          <a:bodyPr/>
          <a:lstStyle/>
          <a:p>
            <a:fld id="{8FF61FAA-D7D5-42D6-B247-BB907F4E95E5}" type="slidenum">
              <a:rPr lang="en-US" smtClean="0"/>
              <a:t>15</a:t>
            </a:fld>
            <a:endParaRPr lang="en-US"/>
          </a:p>
        </p:txBody>
      </p:sp>
    </p:spTree>
    <p:extLst>
      <p:ext uri="{BB962C8B-B14F-4D97-AF65-F5344CB8AC3E}">
        <p14:creationId xmlns:p14="http://schemas.microsoft.com/office/powerpoint/2010/main" val="3157675902"/>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Transforming biological gender</a:t>
            </a:r>
            <a:endParaRPr lang="en-US" dirty="0"/>
          </a:p>
        </p:txBody>
      </p:sp>
      <p:sp>
        <p:nvSpPr>
          <p:cNvPr id="3" name="Content Placeholder 2"/>
          <p:cNvSpPr>
            <a:spLocks noGrp="1"/>
          </p:cNvSpPr>
          <p:nvPr>
            <p:ph idx="1"/>
          </p:nvPr>
        </p:nvSpPr>
        <p:spPr/>
        <p:txBody>
          <a:bodyPr/>
          <a:lstStyle/>
          <a:p>
            <a:r>
              <a:rPr lang="en-CA" dirty="0" smtClean="0"/>
              <a:t>E.g., if she sees me as a man to be used and possessed for herself</a:t>
            </a:r>
          </a:p>
          <a:p>
            <a:pPr lvl="1"/>
            <a:r>
              <a:rPr lang="en-CA" dirty="0" smtClean="0"/>
              <a:t>I will use my masculine powers to control her</a:t>
            </a:r>
          </a:p>
          <a:p>
            <a:r>
              <a:rPr lang="en-CA" dirty="0" smtClean="0"/>
              <a:t>Being a man for another self-consciousness</a:t>
            </a:r>
          </a:p>
          <a:p>
            <a:pPr lvl="1"/>
            <a:r>
              <a:rPr lang="en-CA" dirty="0"/>
              <a:t>i</a:t>
            </a:r>
            <a:r>
              <a:rPr lang="en-CA" dirty="0" smtClean="0"/>
              <a:t>s thus radically different from biological gender</a:t>
            </a:r>
          </a:p>
          <a:p>
            <a:r>
              <a:rPr lang="en-CA" dirty="0" smtClean="0"/>
              <a:t>Biological instinct is now transformed, </a:t>
            </a:r>
          </a:p>
          <a:p>
            <a:pPr lvl="1"/>
            <a:r>
              <a:rPr lang="en-CA" dirty="0" smtClean="0"/>
              <a:t>subsumed under the dialectic of self-consciousness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150</a:t>
            </a:fld>
            <a:endParaRPr lang="en-US"/>
          </a:p>
        </p:txBody>
      </p:sp>
    </p:spTree>
    <p:extLst>
      <p:ext uri="{BB962C8B-B14F-4D97-AF65-F5344CB8AC3E}">
        <p14:creationId xmlns:p14="http://schemas.microsoft.com/office/powerpoint/2010/main" val="4203501120"/>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progress of desire</a:t>
            </a:r>
            <a:endParaRPr lang="en-US" dirty="0"/>
          </a:p>
        </p:txBody>
      </p:sp>
      <p:sp>
        <p:nvSpPr>
          <p:cNvPr id="3" name="Content Placeholder 2"/>
          <p:cNvSpPr>
            <a:spLocks noGrp="1"/>
          </p:cNvSpPr>
          <p:nvPr>
            <p:ph idx="1"/>
          </p:nvPr>
        </p:nvSpPr>
        <p:spPr/>
        <p:txBody>
          <a:bodyPr>
            <a:normAutofit/>
          </a:bodyPr>
          <a:lstStyle/>
          <a:p>
            <a:r>
              <a:rPr lang="en-CA" dirty="0" smtClean="0"/>
              <a:t>Thirst, hunger, and sex</a:t>
            </a:r>
          </a:p>
          <a:p>
            <a:pPr lvl="1"/>
            <a:r>
              <a:rPr lang="en-CA" dirty="0" smtClean="0"/>
              <a:t>=desire moving from inanimate, to animate, to human</a:t>
            </a:r>
          </a:p>
          <a:p>
            <a:pPr lvl="1"/>
            <a:r>
              <a:rPr lang="en-CA" dirty="0" smtClean="0"/>
              <a:t>But with sexual desire on the human plane of self-consciousness, biological desire must be transformed, </a:t>
            </a:r>
          </a:p>
          <a:p>
            <a:r>
              <a:rPr lang="en-CA" dirty="0" smtClean="0"/>
              <a:t>Desire is incorporated into this new gestalt</a:t>
            </a:r>
          </a:p>
          <a:p>
            <a:pPr lvl="1"/>
            <a:r>
              <a:rPr lang="en-CA" dirty="0"/>
              <a:t>t</a:t>
            </a:r>
            <a:r>
              <a:rPr lang="en-CA" dirty="0" smtClean="0"/>
              <a:t>ransformed according to the new logic</a:t>
            </a:r>
          </a:p>
          <a:p>
            <a:pPr lvl="1"/>
            <a:r>
              <a:rPr lang="en-CA" dirty="0"/>
              <a:t>i</a:t>
            </a:r>
            <a:r>
              <a:rPr lang="en-CA" dirty="0" smtClean="0"/>
              <a:t>n which the relation to one’s self takes place through the other self</a:t>
            </a:r>
          </a:p>
          <a:p>
            <a:r>
              <a:rPr lang="en-CA" dirty="0" smtClean="0"/>
              <a:t>The self-conscious individual can use his being-for-other, as an object of the other’s desire, </a:t>
            </a:r>
          </a:p>
          <a:p>
            <a:pPr lvl="1"/>
            <a:r>
              <a:rPr lang="en-CA" dirty="0" smtClean="0"/>
              <a:t>to realize his being-for-self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151</a:t>
            </a:fld>
            <a:endParaRPr lang="en-US"/>
          </a:p>
        </p:txBody>
      </p:sp>
    </p:spTree>
    <p:extLst>
      <p:ext uri="{BB962C8B-B14F-4D97-AF65-F5344CB8AC3E}">
        <p14:creationId xmlns:p14="http://schemas.microsoft.com/office/powerpoint/2010/main" val="364222771"/>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other is another self</a:t>
            </a:r>
            <a:endParaRPr lang="en-US" dirty="0"/>
          </a:p>
        </p:txBody>
      </p:sp>
      <p:sp>
        <p:nvSpPr>
          <p:cNvPr id="3" name="Content Placeholder 2"/>
          <p:cNvSpPr>
            <a:spLocks noGrp="1"/>
          </p:cNvSpPr>
          <p:nvPr>
            <p:ph idx="1"/>
          </p:nvPr>
        </p:nvSpPr>
        <p:spPr/>
        <p:txBody>
          <a:bodyPr>
            <a:normAutofit/>
          </a:bodyPr>
          <a:lstStyle/>
          <a:p>
            <a:r>
              <a:rPr lang="en-CA" dirty="0" smtClean="0"/>
              <a:t>2) But secondly, in direct contradiction to this first strategy,</a:t>
            </a:r>
          </a:p>
          <a:p>
            <a:pPr lvl="1"/>
            <a:r>
              <a:rPr lang="en-CA" dirty="0"/>
              <a:t>h</a:t>
            </a:r>
            <a:r>
              <a:rPr lang="en-CA" dirty="0" smtClean="0"/>
              <a:t>e must give the other back to herself</a:t>
            </a:r>
          </a:p>
          <a:p>
            <a:r>
              <a:rPr lang="en-CA" dirty="0" smtClean="0"/>
              <a:t>Inasmuch as he sees the other as an other self</a:t>
            </a:r>
          </a:p>
          <a:p>
            <a:pPr lvl="1"/>
            <a:r>
              <a:rPr lang="en-CA" dirty="0" smtClean="0"/>
              <a:t>He must do for her what he would want her to do for himself</a:t>
            </a:r>
          </a:p>
          <a:p>
            <a:r>
              <a:rPr lang="en-CA" dirty="0" smtClean="0"/>
              <a:t>His objective qualities for her</a:t>
            </a:r>
          </a:p>
          <a:p>
            <a:pPr lvl="1"/>
            <a:r>
              <a:rPr lang="en-CA" dirty="0"/>
              <a:t>a</a:t>
            </a:r>
            <a:r>
              <a:rPr lang="en-CA" dirty="0" smtClean="0"/>
              <a:t>re real dimensions of himself</a:t>
            </a:r>
          </a:p>
          <a:p>
            <a:pPr lvl="1"/>
            <a:r>
              <a:rPr lang="en-CA" dirty="0"/>
              <a:t>b</a:t>
            </a:r>
            <a:r>
              <a:rPr lang="en-CA" dirty="0" smtClean="0"/>
              <a:t>ut are only meaningful for another</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152</a:t>
            </a:fld>
            <a:endParaRPr lang="en-US"/>
          </a:p>
        </p:txBody>
      </p:sp>
    </p:spTree>
    <p:extLst>
      <p:ext uri="{BB962C8B-B14F-4D97-AF65-F5344CB8AC3E}">
        <p14:creationId xmlns:p14="http://schemas.microsoft.com/office/powerpoint/2010/main" val="3783787617"/>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Seeking love freely given</a:t>
            </a:r>
            <a:endParaRPr lang="en-US" dirty="0"/>
          </a:p>
        </p:txBody>
      </p:sp>
      <p:sp>
        <p:nvSpPr>
          <p:cNvPr id="3" name="Content Placeholder 2"/>
          <p:cNvSpPr>
            <a:spLocks noGrp="1"/>
          </p:cNvSpPr>
          <p:nvPr>
            <p:ph idx="1"/>
          </p:nvPr>
        </p:nvSpPr>
        <p:spPr/>
        <p:txBody>
          <a:bodyPr>
            <a:normAutofit/>
          </a:bodyPr>
          <a:lstStyle/>
          <a:p>
            <a:r>
              <a:rPr lang="en-CA" dirty="0"/>
              <a:t>His objective properties of masculinity, for example, </a:t>
            </a:r>
            <a:endParaRPr lang="en-CA" dirty="0" smtClean="0"/>
          </a:p>
          <a:p>
            <a:pPr lvl="1"/>
            <a:r>
              <a:rPr lang="en-CA" dirty="0" smtClean="0"/>
              <a:t>exist as </a:t>
            </a:r>
            <a:r>
              <a:rPr lang="en-CA" dirty="0"/>
              <a:t>sensed, perceived, understood, and appreciated </a:t>
            </a:r>
            <a:r>
              <a:rPr lang="en-CA" dirty="0" smtClean="0"/>
              <a:t>(desired) by </a:t>
            </a:r>
            <a:r>
              <a:rPr lang="en-CA" dirty="0"/>
              <a:t>others. </a:t>
            </a:r>
            <a:endParaRPr lang="en-CA" dirty="0" smtClean="0"/>
          </a:p>
          <a:p>
            <a:r>
              <a:rPr lang="en-CA" dirty="0" smtClean="0"/>
              <a:t>He </a:t>
            </a:r>
            <a:r>
              <a:rPr lang="en-CA" dirty="0"/>
              <a:t>thus realizes that he depends on the other </a:t>
            </a:r>
            <a:endParaRPr lang="en-CA" dirty="0" smtClean="0"/>
          </a:p>
          <a:p>
            <a:pPr lvl="1"/>
            <a:r>
              <a:rPr lang="en-CA" dirty="0" smtClean="0"/>
              <a:t>to </a:t>
            </a:r>
            <a:r>
              <a:rPr lang="en-CA" dirty="0"/>
              <a:t>be himself as an objective being. </a:t>
            </a:r>
            <a:endParaRPr lang="en-CA" dirty="0" smtClean="0"/>
          </a:p>
          <a:p>
            <a:r>
              <a:rPr lang="en-CA" dirty="0" smtClean="0"/>
              <a:t>Moreover, he seeks love and respect freely given</a:t>
            </a:r>
          </a:p>
          <a:p>
            <a:pPr lvl="1"/>
            <a:r>
              <a:rPr lang="en-CA" dirty="0" smtClean="0"/>
              <a:t>And so he cannot regard her as inessential and only for him, but as a being-for-herself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153</a:t>
            </a:fld>
            <a:endParaRPr lang="en-US"/>
          </a:p>
        </p:txBody>
      </p:sp>
    </p:spTree>
    <p:extLst>
      <p:ext uri="{BB962C8B-B14F-4D97-AF65-F5344CB8AC3E}">
        <p14:creationId xmlns:p14="http://schemas.microsoft.com/office/powerpoint/2010/main" val="336223601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Letting her go in freedom</a:t>
            </a:r>
            <a:endParaRPr lang="en-US" dirty="0"/>
          </a:p>
        </p:txBody>
      </p:sp>
      <p:sp>
        <p:nvSpPr>
          <p:cNvPr id="3" name="Content Placeholder 2"/>
          <p:cNvSpPr>
            <a:spLocks noGrp="1"/>
          </p:cNvSpPr>
          <p:nvPr>
            <p:ph idx="1"/>
          </p:nvPr>
        </p:nvSpPr>
        <p:spPr/>
        <p:txBody>
          <a:bodyPr>
            <a:normAutofit/>
          </a:bodyPr>
          <a:lstStyle/>
          <a:p>
            <a:r>
              <a:rPr lang="en-CA" dirty="0" smtClean="0"/>
              <a:t>According </a:t>
            </a:r>
            <a:r>
              <a:rPr lang="en-CA" dirty="0"/>
              <a:t>to the first strategy, </a:t>
            </a:r>
            <a:endParaRPr lang="en-CA" dirty="0" smtClean="0"/>
          </a:p>
          <a:p>
            <a:pPr lvl="1"/>
            <a:r>
              <a:rPr lang="en-CA" dirty="0" smtClean="0"/>
              <a:t>he </a:t>
            </a:r>
            <a:r>
              <a:rPr lang="en-CA" dirty="0"/>
              <a:t>wants to control—i.e., destroy— her freedom, </a:t>
            </a:r>
            <a:endParaRPr lang="en-CA" dirty="0" smtClean="0"/>
          </a:p>
          <a:p>
            <a:pPr lvl="1"/>
            <a:r>
              <a:rPr lang="en-CA" dirty="0" smtClean="0"/>
              <a:t>But this contradicts </a:t>
            </a:r>
            <a:r>
              <a:rPr lang="en-CA" dirty="0"/>
              <a:t>his own desire to be </a:t>
            </a:r>
            <a:r>
              <a:rPr lang="en-CA" dirty="0" smtClean="0"/>
              <a:t>freely respected as a being-for-himself</a:t>
            </a:r>
            <a:r>
              <a:rPr lang="en-CA" dirty="0"/>
              <a:t>. </a:t>
            </a:r>
            <a:endParaRPr lang="en-CA" dirty="0" smtClean="0"/>
          </a:p>
          <a:p>
            <a:r>
              <a:rPr lang="en-CA" dirty="0" smtClean="0"/>
              <a:t>And </a:t>
            </a:r>
            <a:r>
              <a:rPr lang="en-CA" dirty="0"/>
              <a:t>so, in direct opposition to the first strategy, </a:t>
            </a:r>
            <a:endParaRPr lang="en-CA" dirty="0" smtClean="0"/>
          </a:p>
          <a:p>
            <a:pPr lvl="1"/>
            <a:r>
              <a:rPr lang="en-CA" dirty="0" smtClean="0"/>
              <a:t>he </a:t>
            </a:r>
            <a:r>
              <a:rPr lang="en-CA" dirty="0"/>
              <a:t>must give the other self-consciousness back to </a:t>
            </a:r>
            <a:r>
              <a:rPr lang="en-CA" dirty="0" smtClean="0"/>
              <a:t>herself</a:t>
            </a:r>
            <a:endParaRPr lang="en-CA" dirty="0"/>
          </a:p>
          <a:p>
            <a:pPr lvl="1"/>
            <a:r>
              <a:rPr lang="en-CA" dirty="0"/>
              <a:t>l</a:t>
            </a:r>
            <a:r>
              <a:rPr lang="en-CA" dirty="0" smtClean="0"/>
              <a:t>etting her go in her own freedom for herself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154</a:t>
            </a:fld>
            <a:endParaRPr lang="en-US"/>
          </a:p>
        </p:txBody>
      </p:sp>
    </p:spTree>
    <p:extLst>
      <p:ext uri="{BB962C8B-B14F-4D97-AF65-F5344CB8AC3E}">
        <p14:creationId xmlns:p14="http://schemas.microsoft.com/office/powerpoint/2010/main" val="2564366297"/>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182. Two different gestalts in relation to one another  </a:t>
            </a:r>
            <a:endParaRPr lang="en-US" dirty="0"/>
          </a:p>
        </p:txBody>
      </p:sp>
      <p:sp>
        <p:nvSpPr>
          <p:cNvPr id="3" name="Content Placeholder 2"/>
          <p:cNvSpPr>
            <a:spLocks noGrp="1"/>
          </p:cNvSpPr>
          <p:nvPr>
            <p:ph idx="1"/>
          </p:nvPr>
        </p:nvSpPr>
        <p:spPr/>
        <p:txBody>
          <a:bodyPr>
            <a:normAutofit/>
          </a:bodyPr>
          <a:lstStyle/>
          <a:p>
            <a:r>
              <a:rPr lang="en-CA" dirty="0" smtClean="0"/>
              <a:t>What was said of the first self-consciousness must now be repeated from the standpoint of the second</a:t>
            </a:r>
          </a:p>
          <a:p>
            <a:pPr lvl="1"/>
            <a:r>
              <a:rPr lang="en-CA" dirty="0" smtClean="0"/>
              <a:t>But in the opposite sense</a:t>
            </a:r>
          </a:p>
          <a:p>
            <a:pPr lvl="1"/>
            <a:r>
              <a:rPr lang="en-CA" dirty="0" smtClean="0"/>
              <a:t>Her world is disrupted by a self-consciousness whose world she has disrupted in the first place</a:t>
            </a:r>
          </a:p>
          <a:p>
            <a:r>
              <a:rPr lang="en-CA" dirty="0" smtClean="0"/>
              <a:t>And so it is no longer sufficient to take the standpoint of one consciousness</a:t>
            </a:r>
          </a:p>
          <a:p>
            <a:pPr lvl="1"/>
            <a:r>
              <a:rPr lang="en-CA" dirty="0" smtClean="0"/>
              <a:t>There are now two different gestalts of self-consciousness that must be examined in relation to each other</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155</a:t>
            </a:fld>
            <a:endParaRPr lang="en-US"/>
          </a:p>
        </p:txBody>
      </p:sp>
    </p:spTree>
    <p:extLst>
      <p:ext uri="{BB962C8B-B14F-4D97-AF65-F5344CB8AC3E}">
        <p14:creationId xmlns:p14="http://schemas.microsoft.com/office/powerpoint/2010/main" val="58425539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Caught in her own trap</a:t>
            </a:r>
            <a:endParaRPr lang="en-US" dirty="0"/>
          </a:p>
        </p:txBody>
      </p:sp>
      <p:sp>
        <p:nvSpPr>
          <p:cNvPr id="3" name="Content Placeholder 2"/>
          <p:cNvSpPr>
            <a:spLocks noGrp="1"/>
          </p:cNvSpPr>
          <p:nvPr>
            <p:ph idx="1"/>
          </p:nvPr>
        </p:nvSpPr>
        <p:spPr/>
        <p:txBody>
          <a:bodyPr/>
          <a:lstStyle/>
          <a:p>
            <a:r>
              <a:rPr lang="en-CA" dirty="0" smtClean="0"/>
              <a:t>The second self-consciousness has initiated the process by regarding the first as inessential</a:t>
            </a:r>
          </a:p>
          <a:p>
            <a:pPr lvl="1"/>
            <a:r>
              <a:rPr lang="en-CA" dirty="0" smtClean="0"/>
              <a:t>But now finds that she is ensnared in her own trap</a:t>
            </a:r>
          </a:p>
          <a:p>
            <a:pPr lvl="1"/>
            <a:r>
              <a:rPr lang="en-CA" dirty="0" smtClean="0"/>
              <a:t>She treated him as inessential and other, but now he uses his otherness-for-her to negate her</a:t>
            </a:r>
          </a:p>
          <a:p>
            <a:pPr lvl="1"/>
            <a:r>
              <a:rPr lang="en-CA" dirty="0" smtClean="0"/>
              <a:t>He is now using her as she used him!</a:t>
            </a:r>
          </a:p>
          <a:p>
            <a:r>
              <a:rPr lang="en-CA" dirty="0" smtClean="0"/>
              <a:t>= an infinite exchange</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156</a:t>
            </a:fld>
            <a:endParaRPr lang="en-US"/>
          </a:p>
        </p:txBody>
      </p:sp>
    </p:spTree>
    <p:extLst>
      <p:ext uri="{BB962C8B-B14F-4D97-AF65-F5344CB8AC3E}">
        <p14:creationId xmlns:p14="http://schemas.microsoft.com/office/powerpoint/2010/main" val="881076910"/>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other infinity of life</a:t>
            </a:r>
            <a:endParaRPr lang="en-US" dirty="0"/>
          </a:p>
        </p:txBody>
      </p:sp>
      <p:sp>
        <p:nvSpPr>
          <p:cNvPr id="3" name="Content Placeholder 2"/>
          <p:cNvSpPr>
            <a:spLocks noGrp="1"/>
          </p:cNvSpPr>
          <p:nvPr>
            <p:ph idx="1"/>
          </p:nvPr>
        </p:nvSpPr>
        <p:spPr/>
        <p:txBody>
          <a:bodyPr/>
          <a:lstStyle/>
          <a:p>
            <a:r>
              <a:rPr lang="en-CA" dirty="0" smtClean="0"/>
              <a:t>In the infinity of the whirl of life</a:t>
            </a:r>
          </a:p>
          <a:p>
            <a:pPr lvl="1"/>
            <a:r>
              <a:rPr lang="en-CA" dirty="0"/>
              <a:t>t</a:t>
            </a:r>
            <a:r>
              <a:rPr lang="en-CA" dirty="0" smtClean="0"/>
              <a:t>he individuals were disappearing moments before the fluid essence of life</a:t>
            </a:r>
          </a:p>
          <a:p>
            <a:r>
              <a:rPr lang="en-CA" dirty="0" smtClean="0"/>
              <a:t>They would be for themselves, but fail before this universality</a:t>
            </a:r>
          </a:p>
          <a:p>
            <a:pPr lvl="1"/>
            <a:r>
              <a:rPr lang="en-CA" dirty="0" smtClean="0"/>
              <a:t>But the middle point of the particular species achieves lasting permanence</a:t>
            </a:r>
          </a:p>
          <a:p>
            <a:pPr lvl="1"/>
            <a:r>
              <a:rPr lang="en-CA" dirty="0" smtClean="0"/>
              <a:t>However, this achievement of the species is only in-itself, not for-itself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157</a:t>
            </a:fld>
            <a:endParaRPr lang="en-US"/>
          </a:p>
        </p:txBody>
      </p:sp>
    </p:spTree>
    <p:extLst>
      <p:ext uri="{BB962C8B-B14F-4D97-AF65-F5344CB8AC3E}">
        <p14:creationId xmlns:p14="http://schemas.microsoft.com/office/powerpoint/2010/main" val="974399907"/>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Living the species life</a:t>
            </a:r>
            <a:endParaRPr lang="en-US" dirty="0"/>
          </a:p>
        </p:txBody>
      </p:sp>
      <p:sp>
        <p:nvSpPr>
          <p:cNvPr id="3" name="Content Placeholder 2"/>
          <p:cNvSpPr>
            <a:spLocks noGrp="1"/>
          </p:cNvSpPr>
          <p:nvPr>
            <p:ph idx="1"/>
          </p:nvPr>
        </p:nvSpPr>
        <p:spPr/>
        <p:txBody>
          <a:bodyPr>
            <a:normAutofit/>
          </a:bodyPr>
          <a:lstStyle/>
          <a:p>
            <a:r>
              <a:rPr lang="en-CA" dirty="0" smtClean="0"/>
              <a:t>But now two individual species-beings confront one another</a:t>
            </a:r>
          </a:p>
          <a:p>
            <a:pPr lvl="1"/>
            <a:r>
              <a:rPr lang="en-CA" dirty="0" smtClean="0"/>
              <a:t>Rather than dying to promote the species</a:t>
            </a:r>
          </a:p>
          <a:p>
            <a:pPr lvl="1"/>
            <a:r>
              <a:rPr lang="en-CA" dirty="0"/>
              <a:t>t</a:t>
            </a:r>
            <a:r>
              <a:rPr lang="en-CA" dirty="0" smtClean="0"/>
              <a:t>hey live the species life in relation to one another</a:t>
            </a:r>
          </a:p>
          <a:p>
            <a:r>
              <a:rPr lang="en-CA" dirty="0" smtClean="0"/>
              <a:t>Rather than losing their being-for-self in relation to the jaws of the other living being</a:t>
            </a:r>
          </a:p>
          <a:p>
            <a:pPr lvl="1"/>
            <a:r>
              <a:rPr lang="en-CA" dirty="0"/>
              <a:t>h</a:t>
            </a:r>
            <a:r>
              <a:rPr lang="en-CA" dirty="0" smtClean="0"/>
              <a:t>ere they achieve their being-for-self only thanks to the other</a:t>
            </a:r>
          </a:p>
          <a:p>
            <a:pPr lvl="1"/>
            <a:r>
              <a:rPr lang="en-CA" dirty="0" smtClean="0"/>
              <a:t>But at first negatively, through a new form of otherness that they receive from the other</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158</a:t>
            </a:fld>
            <a:endParaRPr lang="en-US"/>
          </a:p>
        </p:txBody>
      </p:sp>
    </p:spTree>
    <p:extLst>
      <p:ext uri="{BB962C8B-B14F-4D97-AF65-F5344CB8AC3E}">
        <p14:creationId xmlns:p14="http://schemas.microsoft.com/office/powerpoint/2010/main" val="2619667896"/>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animal is unself-conscious</a:t>
            </a:r>
            <a:endParaRPr lang="en-US" dirty="0"/>
          </a:p>
        </p:txBody>
      </p:sp>
      <p:sp>
        <p:nvSpPr>
          <p:cNvPr id="3" name="Content Placeholder 2"/>
          <p:cNvSpPr>
            <a:spLocks noGrp="1"/>
          </p:cNvSpPr>
          <p:nvPr>
            <p:ph idx="1"/>
          </p:nvPr>
        </p:nvSpPr>
        <p:spPr/>
        <p:txBody>
          <a:bodyPr/>
          <a:lstStyle/>
          <a:p>
            <a:r>
              <a:rPr lang="en-CA" dirty="0" smtClean="0"/>
              <a:t>The animal is a being-for-self with no consciousness of its being-for-other</a:t>
            </a:r>
          </a:p>
          <a:p>
            <a:pPr lvl="1"/>
            <a:r>
              <a:rPr lang="en-CA" dirty="0" smtClean="0"/>
              <a:t>The lion is unconscious of its majesty</a:t>
            </a:r>
          </a:p>
          <a:p>
            <a:pPr lvl="1"/>
            <a:r>
              <a:rPr lang="en-CA" dirty="0" smtClean="0"/>
              <a:t>It has no “self-consciousness” </a:t>
            </a:r>
          </a:p>
          <a:p>
            <a:pPr lvl="1"/>
            <a:r>
              <a:rPr lang="en-CA" dirty="0" smtClean="0"/>
              <a:t>i.e., it lacks “being-for-other”</a:t>
            </a:r>
          </a:p>
          <a:p>
            <a:pPr lvl="1"/>
            <a:r>
              <a:rPr lang="en-CA" dirty="0" smtClean="0"/>
              <a:t>The animal is always outside of itself in the world around it, seeking to fulfill its desires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159</a:t>
            </a:fld>
            <a:endParaRPr lang="en-US"/>
          </a:p>
        </p:txBody>
      </p:sp>
    </p:spTree>
    <p:extLst>
      <p:ext uri="{BB962C8B-B14F-4D97-AF65-F5344CB8AC3E}">
        <p14:creationId xmlns:p14="http://schemas.microsoft.com/office/powerpoint/2010/main" val="2939543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Life </a:t>
            </a:r>
            <a:r>
              <a:rPr lang="en-CA" dirty="0" smtClean="0">
                <a:sym typeface="Wingdings" panose="05000000000000000000" pitchFamily="2" charset="2"/>
              </a:rPr>
              <a:t> individuals  Life</a:t>
            </a:r>
            <a:endParaRPr lang="en-US" dirty="0"/>
          </a:p>
        </p:txBody>
      </p:sp>
      <p:sp>
        <p:nvSpPr>
          <p:cNvPr id="3" name="Content Placeholder 2"/>
          <p:cNvSpPr>
            <a:spLocks noGrp="1"/>
          </p:cNvSpPr>
          <p:nvPr>
            <p:ph idx="1"/>
          </p:nvPr>
        </p:nvSpPr>
        <p:spPr/>
        <p:txBody>
          <a:bodyPr/>
          <a:lstStyle/>
          <a:p>
            <a:r>
              <a:rPr lang="en-CA" dirty="0" smtClean="0"/>
              <a:t>The individual organisms exist in the totality of life as a unity, not a collection or abstraction</a:t>
            </a:r>
          </a:p>
          <a:p>
            <a:r>
              <a:rPr lang="en-CA" dirty="0" smtClean="0"/>
              <a:t>But the </a:t>
            </a:r>
            <a:r>
              <a:rPr lang="en-CA" dirty="0"/>
              <a:t>unity of life is nothing apart from the multiplicity</a:t>
            </a:r>
          </a:p>
          <a:p>
            <a:pPr lvl="1"/>
            <a:r>
              <a:rPr lang="en-CA" dirty="0"/>
              <a:t>The stability of the different members partakes of the stability of </a:t>
            </a:r>
            <a:r>
              <a:rPr lang="en-CA" dirty="0" smtClean="0"/>
              <a:t>Life as a whole</a:t>
            </a:r>
            <a:endParaRPr lang="en-CA" dirty="0"/>
          </a:p>
          <a:p>
            <a:pPr lvl="1"/>
            <a:r>
              <a:rPr lang="en-CA" dirty="0"/>
              <a:t>while constituting it in turn </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16</a:t>
            </a:fld>
            <a:endParaRPr lang="en-US"/>
          </a:p>
        </p:txBody>
      </p:sp>
    </p:spTree>
    <p:extLst>
      <p:ext uri="{BB962C8B-B14F-4D97-AF65-F5344CB8AC3E}">
        <p14:creationId xmlns:p14="http://schemas.microsoft.com/office/powerpoint/2010/main" val="795855335"/>
      </p:ext>
    </p:extLst>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Vanity enters the world</a:t>
            </a:r>
            <a:endParaRPr lang="en-US" dirty="0"/>
          </a:p>
        </p:txBody>
      </p:sp>
      <p:sp>
        <p:nvSpPr>
          <p:cNvPr id="3" name="Content Placeholder 2"/>
          <p:cNvSpPr>
            <a:spLocks noGrp="1"/>
          </p:cNvSpPr>
          <p:nvPr>
            <p:ph idx="1"/>
          </p:nvPr>
        </p:nvSpPr>
        <p:spPr/>
        <p:txBody>
          <a:bodyPr>
            <a:normAutofit/>
          </a:bodyPr>
          <a:lstStyle/>
          <a:p>
            <a:r>
              <a:rPr lang="en-CA" dirty="0" smtClean="0"/>
              <a:t>True self-consciousness is only possible as a return from otherness</a:t>
            </a:r>
          </a:p>
          <a:p>
            <a:pPr lvl="1"/>
            <a:r>
              <a:rPr lang="en-CA" dirty="0" smtClean="0"/>
              <a:t>First the otherness of desire (the frustration of being-for-self on the part of the self-conscious individual)</a:t>
            </a:r>
          </a:p>
          <a:p>
            <a:pPr lvl="1"/>
            <a:r>
              <a:rPr lang="en-CA" dirty="0" smtClean="0"/>
              <a:t>And then the otherness that comes from the other self-consciousness</a:t>
            </a:r>
          </a:p>
          <a:p>
            <a:r>
              <a:rPr lang="en-CA" dirty="0" smtClean="0"/>
              <a:t>Hence with the human being vanity enters the world (</a:t>
            </a:r>
            <a:r>
              <a:rPr lang="en-CA" i="1" dirty="0" smtClean="0"/>
              <a:t>Ecclesiastes</a:t>
            </a:r>
            <a:r>
              <a:rPr lang="en-CA" dirty="0" smtClean="0"/>
              <a:t>: Vanity of vanity, and all is vanity)</a:t>
            </a:r>
          </a:p>
          <a:p>
            <a:pPr lvl="1"/>
            <a:r>
              <a:rPr lang="en-CA" dirty="0" smtClean="0"/>
              <a:t>But such vanity is no longer truly in vain</a:t>
            </a:r>
          </a:p>
          <a:p>
            <a:pPr lvl="1"/>
            <a:r>
              <a:rPr lang="en-CA" dirty="0"/>
              <a:t>a</a:t>
            </a:r>
            <a:r>
              <a:rPr lang="en-CA" dirty="0" smtClean="0"/>
              <a:t>s is the majesty of the lion, which is only majestic for the human observer who contemplates it</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160</a:t>
            </a:fld>
            <a:endParaRPr lang="en-US"/>
          </a:p>
        </p:txBody>
      </p:sp>
    </p:spTree>
    <p:extLst>
      <p:ext uri="{BB962C8B-B14F-4D97-AF65-F5344CB8AC3E}">
        <p14:creationId xmlns:p14="http://schemas.microsoft.com/office/powerpoint/2010/main" val="1876833289"/>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Seeking lasting dissatisfaction</a:t>
            </a:r>
            <a:endParaRPr lang="en-US" dirty="0"/>
          </a:p>
        </p:txBody>
      </p:sp>
      <p:sp>
        <p:nvSpPr>
          <p:cNvPr id="3" name="Content Placeholder 2"/>
          <p:cNvSpPr>
            <a:spLocks noGrp="1"/>
          </p:cNvSpPr>
          <p:nvPr>
            <p:ph idx="1"/>
          </p:nvPr>
        </p:nvSpPr>
        <p:spPr/>
        <p:txBody>
          <a:bodyPr>
            <a:normAutofit/>
          </a:bodyPr>
          <a:lstStyle/>
          <a:p>
            <a:r>
              <a:rPr lang="en-CA" dirty="0" smtClean="0"/>
              <a:t>This is the moment in which the self-consciousness </a:t>
            </a:r>
            <a:r>
              <a:rPr lang="en-CA" i="1" dirty="0" smtClean="0"/>
              <a:t>achieves</a:t>
            </a:r>
            <a:r>
              <a:rPr lang="en-CA" dirty="0" smtClean="0"/>
              <a:t> being-for-self</a:t>
            </a:r>
          </a:p>
          <a:p>
            <a:pPr lvl="1"/>
            <a:r>
              <a:rPr lang="en-CA" dirty="0" smtClean="0"/>
              <a:t>first overcoming the fluidity of life in the deep dissatisfaction with the fleeting satisfaction of natural desires</a:t>
            </a:r>
          </a:p>
          <a:p>
            <a:r>
              <a:rPr lang="en-CA" dirty="0" smtClean="0"/>
              <a:t>He seeks a higher, more lasting, experience</a:t>
            </a:r>
          </a:p>
          <a:p>
            <a:pPr lvl="1"/>
            <a:r>
              <a:rPr lang="en-CA" dirty="0" smtClean="0"/>
              <a:t>Even if it is only a lasting form of dissatisfaction</a:t>
            </a:r>
          </a:p>
          <a:p>
            <a:pPr lvl="1"/>
            <a:r>
              <a:rPr lang="en-CA" dirty="0"/>
              <a:t>w</a:t>
            </a:r>
            <a:r>
              <a:rPr lang="en-CA" dirty="0" smtClean="0"/>
              <a:t>hich he finds as a being-for-other of the other self-consciousness</a:t>
            </a:r>
          </a:p>
          <a:p>
            <a:r>
              <a:rPr lang="en-CA" dirty="0" smtClean="0"/>
              <a:t>Sexual pleasure is momentary and fleeing</a:t>
            </a:r>
          </a:p>
          <a:p>
            <a:pPr lvl="1"/>
            <a:r>
              <a:rPr lang="en-CA" dirty="0" smtClean="0"/>
              <a:t>But the game of seduction and possession can last a lifetime </a:t>
            </a:r>
          </a:p>
          <a:p>
            <a:pPr lvl="1"/>
            <a:r>
              <a:rPr lang="en-CA" dirty="0" smtClean="0"/>
              <a:t>(see the 3000 pages of Proust’s </a:t>
            </a:r>
            <a:r>
              <a:rPr lang="en-CA" i="1" dirty="0" smtClean="0"/>
              <a:t>In Search of Lost Time)</a:t>
            </a:r>
            <a:endParaRPr lang="en-US" i="1" dirty="0"/>
          </a:p>
        </p:txBody>
      </p:sp>
      <p:sp>
        <p:nvSpPr>
          <p:cNvPr id="4" name="Slide Number Placeholder 3"/>
          <p:cNvSpPr>
            <a:spLocks noGrp="1"/>
          </p:cNvSpPr>
          <p:nvPr>
            <p:ph type="sldNum" sz="quarter" idx="12"/>
          </p:nvPr>
        </p:nvSpPr>
        <p:spPr/>
        <p:txBody>
          <a:bodyPr/>
          <a:lstStyle/>
          <a:p>
            <a:fld id="{8FF61FAA-D7D5-42D6-B247-BB907F4E95E5}" type="slidenum">
              <a:rPr lang="en-US" smtClean="0"/>
              <a:t>161</a:t>
            </a:fld>
            <a:endParaRPr lang="en-US"/>
          </a:p>
        </p:txBody>
      </p:sp>
    </p:spTree>
    <p:extLst>
      <p:ext uri="{BB962C8B-B14F-4D97-AF65-F5344CB8AC3E}">
        <p14:creationId xmlns:p14="http://schemas.microsoft.com/office/powerpoint/2010/main" val="1616896203"/>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Surprise and disappointment</a:t>
            </a:r>
            <a:endParaRPr lang="en-US" dirty="0"/>
          </a:p>
        </p:txBody>
      </p:sp>
      <p:sp>
        <p:nvSpPr>
          <p:cNvPr id="3" name="Content Placeholder 2"/>
          <p:cNvSpPr>
            <a:spLocks noGrp="1"/>
          </p:cNvSpPr>
          <p:nvPr>
            <p:ph idx="1"/>
          </p:nvPr>
        </p:nvSpPr>
        <p:spPr/>
        <p:txBody>
          <a:bodyPr>
            <a:normAutofit/>
          </a:bodyPr>
          <a:lstStyle/>
          <a:p>
            <a:r>
              <a:rPr lang="en-CA" dirty="0" smtClean="0"/>
              <a:t>Only the self-conscious individual can be surprised and disappointed by the recurrence of desire</a:t>
            </a:r>
          </a:p>
          <a:p>
            <a:pPr lvl="1"/>
            <a:r>
              <a:rPr lang="en-CA" dirty="0" smtClean="0"/>
              <a:t>The animal is not surprised nor disappointed</a:t>
            </a:r>
          </a:p>
          <a:p>
            <a:pPr lvl="1"/>
            <a:r>
              <a:rPr lang="en-CA" dirty="0"/>
              <a:t>b</a:t>
            </a:r>
            <a:r>
              <a:rPr lang="en-CA" dirty="0" smtClean="0"/>
              <a:t>ecause in fulfilling its desires it is satisfying its species purpose</a:t>
            </a:r>
          </a:p>
          <a:p>
            <a:r>
              <a:rPr lang="en-CA" dirty="0" smtClean="0"/>
              <a:t>The human being cannot be fulfilled by natural desires</a:t>
            </a:r>
          </a:p>
          <a:p>
            <a:pPr lvl="1"/>
            <a:r>
              <a:rPr lang="en-CA" dirty="0" smtClean="0"/>
              <a:t>But must achieve her being-for-self, realize her independence by overcoming her dependence</a:t>
            </a:r>
          </a:p>
          <a:p>
            <a:pPr lvl="1"/>
            <a:r>
              <a:rPr lang="en-CA" dirty="0"/>
              <a:t>g</a:t>
            </a:r>
            <a:r>
              <a:rPr lang="en-CA" dirty="0" smtClean="0"/>
              <a:t>oing from abstract, essential freedom, to realized, existential freedom</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162</a:t>
            </a:fld>
            <a:endParaRPr lang="en-US"/>
          </a:p>
        </p:txBody>
      </p:sp>
    </p:spTree>
    <p:extLst>
      <p:ext uri="{BB962C8B-B14F-4D97-AF65-F5344CB8AC3E}">
        <p14:creationId xmlns:p14="http://schemas.microsoft.com/office/powerpoint/2010/main" val="2379134670"/>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Confronting the species (the whole)</a:t>
            </a:r>
            <a:endParaRPr lang="en-US" dirty="0"/>
          </a:p>
        </p:txBody>
      </p:sp>
      <p:sp>
        <p:nvSpPr>
          <p:cNvPr id="3" name="Content Placeholder 2"/>
          <p:cNvSpPr>
            <a:spLocks noGrp="1"/>
          </p:cNvSpPr>
          <p:nvPr>
            <p:ph idx="1"/>
          </p:nvPr>
        </p:nvSpPr>
        <p:spPr/>
        <p:txBody>
          <a:bodyPr>
            <a:normAutofit/>
          </a:bodyPr>
          <a:lstStyle/>
          <a:p>
            <a:r>
              <a:rPr lang="en-CA" dirty="0" smtClean="0"/>
              <a:t>The self-</a:t>
            </a:r>
            <a:r>
              <a:rPr lang="en-CA" dirty="0" err="1" smtClean="0"/>
              <a:t>standingness</a:t>
            </a:r>
            <a:r>
              <a:rPr lang="en-CA" dirty="0" smtClean="0"/>
              <a:t> of the object of desire is due to life as a whole and to the species to which the individual belongs</a:t>
            </a:r>
          </a:p>
          <a:p>
            <a:pPr lvl="1"/>
            <a:r>
              <a:rPr lang="en-CA" dirty="0" smtClean="0"/>
              <a:t>But this is not an object for the individual animals who realize their species purposes instinctively</a:t>
            </a:r>
          </a:p>
          <a:p>
            <a:r>
              <a:rPr lang="en-CA" dirty="0" smtClean="0"/>
              <a:t>To overcome his dependence on the object of desire</a:t>
            </a:r>
          </a:p>
          <a:p>
            <a:pPr lvl="1"/>
            <a:r>
              <a:rPr lang="en-CA" dirty="0"/>
              <a:t>t</a:t>
            </a:r>
            <a:r>
              <a:rPr lang="en-CA" dirty="0" smtClean="0"/>
              <a:t>he self-conscious individual must confront the species itself</a:t>
            </a:r>
          </a:p>
          <a:p>
            <a:pPr lvl="1"/>
            <a:r>
              <a:rPr lang="en-CA" dirty="0"/>
              <a:t>w</a:t>
            </a:r>
            <a:r>
              <a:rPr lang="en-CA" dirty="0" smtClean="0"/>
              <a:t>hich is only possible for an individual who is a species being in relation to an individual who is a species being herself </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163</a:t>
            </a:fld>
            <a:endParaRPr lang="en-US"/>
          </a:p>
        </p:txBody>
      </p:sp>
    </p:spTree>
    <p:extLst>
      <p:ext uri="{BB962C8B-B14F-4D97-AF65-F5344CB8AC3E}">
        <p14:creationId xmlns:p14="http://schemas.microsoft.com/office/powerpoint/2010/main" val="1869994991"/>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CA" dirty="0" smtClean="0"/>
              <a:t>In confronting the other self-conscious individual</a:t>
            </a:r>
          </a:p>
          <a:p>
            <a:pPr lvl="1"/>
            <a:r>
              <a:rPr lang="en-CA" dirty="0"/>
              <a:t>t</a:t>
            </a:r>
            <a:r>
              <a:rPr lang="en-CA" dirty="0" smtClean="0"/>
              <a:t>he first desires her</a:t>
            </a:r>
          </a:p>
          <a:p>
            <a:pPr lvl="1"/>
            <a:r>
              <a:rPr lang="en-CA" dirty="0"/>
              <a:t>b</a:t>
            </a:r>
            <a:r>
              <a:rPr lang="en-CA" dirty="0" smtClean="0"/>
              <a:t>ut cannot force her to regard herself as for himself</a:t>
            </a:r>
          </a:p>
          <a:p>
            <a:pPr lvl="1"/>
            <a:r>
              <a:rPr lang="en-CA" dirty="0"/>
              <a:t>a</a:t>
            </a:r>
            <a:r>
              <a:rPr lang="en-CA" dirty="0" smtClean="0"/>
              <a:t>s Eve could force the apple to be for herself</a:t>
            </a:r>
          </a:p>
          <a:p>
            <a:pPr lvl="1"/>
            <a:r>
              <a:rPr lang="en-CA" dirty="0" smtClean="0"/>
              <a:t>He may possess her body, but not her self</a:t>
            </a:r>
          </a:p>
          <a:p>
            <a:r>
              <a:rPr lang="en-CA" dirty="0" smtClean="0"/>
              <a:t>At the same time that he desires her for himself</a:t>
            </a:r>
          </a:p>
          <a:p>
            <a:pPr lvl="1"/>
            <a:r>
              <a:rPr lang="en-CA" dirty="0"/>
              <a:t>h</a:t>
            </a:r>
            <a:r>
              <a:rPr lang="en-CA" dirty="0" smtClean="0"/>
              <a:t>e experience that he is an object in her eyes</a:t>
            </a:r>
          </a:p>
          <a:p>
            <a:pPr lvl="1"/>
            <a:r>
              <a:rPr lang="en-CA" dirty="0"/>
              <a:t>i</a:t>
            </a:r>
            <a:r>
              <a:rPr lang="en-CA" dirty="0" smtClean="0"/>
              <a:t>nessential from her point of view</a:t>
            </a:r>
          </a:p>
          <a:p>
            <a:r>
              <a:rPr lang="en-CA" dirty="0" smtClean="0"/>
              <a:t>But this opens up the path of recognition of his own essentiality</a:t>
            </a:r>
          </a:p>
          <a:p>
            <a:pPr lvl="1"/>
            <a:r>
              <a:rPr lang="en-CA" dirty="0" smtClean="0"/>
              <a:t>If only she would give it to him</a:t>
            </a:r>
          </a:p>
        </p:txBody>
      </p:sp>
      <p:sp>
        <p:nvSpPr>
          <p:cNvPr id="4" name="Slide Number Placeholder 3"/>
          <p:cNvSpPr>
            <a:spLocks noGrp="1"/>
          </p:cNvSpPr>
          <p:nvPr>
            <p:ph type="sldNum" sz="quarter" idx="12"/>
          </p:nvPr>
        </p:nvSpPr>
        <p:spPr/>
        <p:txBody>
          <a:bodyPr/>
          <a:lstStyle/>
          <a:p>
            <a:fld id="{8FF61FAA-D7D5-42D6-B247-BB907F4E95E5}" type="slidenum">
              <a:rPr lang="en-US" smtClean="0"/>
              <a:t>164</a:t>
            </a:fld>
            <a:endParaRPr lang="en-US"/>
          </a:p>
        </p:txBody>
      </p:sp>
    </p:spTree>
    <p:extLst>
      <p:ext uri="{BB962C8B-B14F-4D97-AF65-F5344CB8AC3E}">
        <p14:creationId xmlns:p14="http://schemas.microsoft.com/office/powerpoint/2010/main" val="491942912"/>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He begins at the center of the world</a:t>
            </a:r>
            <a:endParaRPr lang="en-US" dirty="0"/>
          </a:p>
        </p:txBody>
      </p:sp>
      <p:sp>
        <p:nvSpPr>
          <p:cNvPr id="3" name="Content Placeholder 2"/>
          <p:cNvSpPr>
            <a:spLocks noGrp="1"/>
          </p:cNvSpPr>
          <p:nvPr>
            <p:ph idx="1"/>
          </p:nvPr>
        </p:nvSpPr>
        <p:spPr/>
        <p:txBody>
          <a:bodyPr>
            <a:normAutofit/>
          </a:bodyPr>
          <a:lstStyle/>
          <a:p>
            <a:r>
              <a:rPr lang="en-CA" dirty="0" smtClean="0"/>
              <a:t>The objective proof of self-certainty:</a:t>
            </a:r>
          </a:p>
          <a:p>
            <a:r>
              <a:rPr lang="en-CA" dirty="0" smtClean="0"/>
              <a:t>1) Initially he is the center of the world</a:t>
            </a:r>
          </a:p>
          <a:p>
            <a:pPr lvl="1"/>
            <a:r>
              <a:rPr lang="en-CA" dirty="0" smtClean="0"/>
              <a:t>Thanks to the previous moments involving the failure of objective consciousness, that regards itself as inessential</a:t>
            </a:r>
          </a:p>
          <a:p>
            <a:pPr lvl="1"/>
            <a:r>
              <a:rPr lang="en-CA" dirty="0"/>
              <a:t>w</a:t>
            </a:r>
            <a:r>
              <a:rPr lang="en-CA" dirty="0" smtClean="0"/>
              <a:t>hich he takes now as given</a:t>
            </a:r>
          </a:p>
          <a:p>
            <a:r>
              <a:rPr lang="en-CA" dirty="0" smtClean="0"/>
              <a:t>And so he reaches for the apple and consumes it, or snares the rabbit, confident that the world exists for him</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165</a:t>
            </a:fld>
            <a:endParaRPr lang="en-US"/>
          </a:p>
        </p:txBody>
      </p:sp>
    </p:spTree>
    <p:extLst>
      <p:ext uri="{BB962C8B-B14F-4D97-AF65-F5344CB8AC3E}">
        <p14:creationId xmlns:p14="http://schemas.microsoft.com/office/powerpoint/2010/main" val="3811422766"/>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Overcoming uncertainty through the other self</a:t>
            </a:r>
            <a:endParaRPr lang="en-US" dirty="0"/>
          </a:p>
        </p:txBody>
      </p:sp>
      <p:sp>
        <p:nvSpPr>
          <p:cNvPr id="3" name="Content Placeholder 2"/>
          <p:cNvSpPr>
            <a:spLocks noGrp="1"/>
          </p:cNvSpPr>
          <p:nvPr>
            <p:ph idx="1"/>
          </p:nvPr>
        </p:nvSpPr>
        <p:spPr/>
        <p:txBody>
          <a:bodyPr/>
          <a:lstStyle/>
          <a:p>
            <a:r>
              <a:rPr lang="en-CA" dirty="0" smtClean="0"/>
              <a:t>2) but with the return of hunger, he thinks: maybe this self-certainty of his is just a subjective delusion</a:t>
            </a:r>
          </a:p>
          <a:p>
            <a:r>
              <a:rPr lang="en-CA" dirty="0" smtClean="0"/>
              <a:t>3) But if another person regards him as a being-for-self, this is objective proof for him that he really is such</a:t>
            </a:r>
          </a:p>
          <a:p>
            <a:pPr lvl="1"/>
            <a:r>
              <a:rPr lang="en-CA" dirty="0"/>
              <a:t>i</a:t>
            </a:r>
            <a:r>
              <a:rPr lang="en-CA" dirty="0" smtClean="0"/>
              <a:t>ndependent of his subjective opinion</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166</a:t>
            </a:fld>
            <a:endParaRPr lang="en-US"/>
          </a:p>
        </p:txBody>
      </p:sp>
    </p:spTree>
    <p:extLst>
      <p:ext uri="{BB962C8B-B14F-4D97-AF65-F5344CB8AC3E}">
        <p14:creationId xmlns:p14="http://schemas.microsoft.com/office/powerpoint/2010/main" val="131079177"/>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The inadequacy of his own consciousness</a:t>
            </a:r>
            <a:endParaRPr lang="en-US" dirty="0"/>
          </a:p>
        </p:txBody>
      </p:sp>
      <p:sp>
        <p:nvSpPr>
          <p:cNvPr id="3" name="Content Placeholder 2"/>
          <p:cNvSpPr>
            <a:spLocks noGrp="1"/>
          </p:cNvSpPr>
          <p:nvPr>
            <p:ph idx="1"/>
          </p:nvPr>
        </p:nvSpPr>
        <p:spPr/>
        <p:txBody>
          <a:bodyPr>
            <a:normAutofit/>
          </a:bodyPr>
          <a:lstStyle/>
          <a:p>
            <a:r>
              <a:rPr lang="en-CA" dirty="0" smtClean="0"/>
              <a:t>Each self-consciousness discovers that it cannot do to itself what the other does for it</a:t>
            </a:r>
          </a:p>
          <a:p>
            <a:pPr lvl="1"/>
            <a:r>
              <a:rPr lang="en-CA" dirty="0" smtClean="0"/>
              <a:t>It is only thanks to the other that he has his own objective being: he is a self-standing object for her</a:t>
            </a:r>
          </a:p>
          <a:p>
            <a:r>
              <a:rPr lang="en-CA" dirty="0" smtClean="0"/>
              <a:t>His own consciousness is inadequate for this</a:t>
            </a:r>
          </a:p>
          <a:p>
            <a:pPr lvl="1"/>
            <a:r>
              <a:rPr lang="en-CA" dirty="0" smtClean="0"/>
              <a:t>E.g., he perceives his body along with other bodies: </a:t>
            </a:r>
            <a:r>
              <a:rPr lang="en-CA" i="1" dirty="0" smtClean="0"/>
              <a:t>perception</a:t>
            </a:r>
            <a:r>
              <a:rPr lang="en-CA" dirty="0" smtClean="0"/>
              <a:t> is a flight into otherness</a:t>
            </a:r>
          </a:p>
          <a:p>
            <a:pPr lvl="1"/>
            <a:r>
              <a:rPr lang="en-CA" dirty="0" smtClean="0"/>
              <a:t>He only </a:t>
            </a:r>
            <a:r>
              <a:rPr lang="en-CA" i="1" dirty="0" smtClean="0"/>
              <a:t>understands</a:t>
            </a:r>
            <a:r>
              <a:rPr lang="en-CA" dirty="0" smtClean="0"/>
              <a:t> himself as a vehicle for the forces of nature</a:t>
            </a:r>
          </a:p>
          <a:p>
            <a:pPr lvl="1"/>
            <a:r>
              <a:rPr lang="en-CA" dirty="0" smtClean="0"/>
              <a:t>In </a:t>
            </a:r>
            <a:r>
              <a:rPr lang="en-CA" i="1" dirty="0" smtClean="0"/>
              <a:t>desire</a:t>
            </a:r>
            <a:r>
              <a:rPr lang="en-CA" dirty="0" smtClean="0"/>
              <a:t> he is being-for-other for a being that is also a being-for-other</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167</a:t>
            </a:fld>
            <a:endParaRPr lang="en-US"/>
          </a:p>
        </p:txBody>
      </p:sp>
    </p:spTree>
    <p:extLst>
      <p:ext uri="{BB962C8B-B14F-4D97-AF65-F5344CB8AC3E}">
        <p14:creationId xmlns:p14="http://schemas.microsoft.com/office/powerpoint/2010/main" val="3952044613"/>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Look of the Other</a:t>
            </a:r>
            <a:endParaRPr lang="en-US" dirty="0"/>
          </a:p>
        </p:txBody>
      </p:sp>
      <p:sp>
        <p:nvSpPr>
          <p:cNvPr id="3" name="Content Placeholder 2"/>
          <p:cNvSpPr>
            <a:spLocks noGrp="1"/>
          </p:cNvSpPr>
          <p:nvPr>
            <p:ph idx="1"/>
          </p:nvPr>
        </p:nvSpPr>
        <p:spPr/>
        <p:txBody>
          <a:bodyPr/>
          <a:lstStyle/>
          <a:p>
            <a:r>
              <a:rPr lang="en-CA" dirty="0" smtClean="0"/>
              <a:t>Now, thanks to the Look of the other</a:t>
            </a:r>
          </a:p>
          <a:p>
            <a:pPr lvl="1"/>
            <a:r>
              <a:rPr lang="en-CA" dirty="0"/>
              <a:t>h</a:t>
            </a:r>
            <a:r>
              <a:rPr lang="en-CA" dirty="0" smtClean="0"/>
              <a:t>is otherness comes forward, elevated, as an object for a self-standing self-consciousness</a:t>
            </a:r>
          </a:p>
          <a:p>
            <a:r>
              <a:rPr lang="en-CA" dirty="0" smtClean="0"/>
              <a:t>Even regarded as inessential, </a:t>
            </a:r>
          </a:p>
          <a:p>
            <a:pPr lvl="1"/>
            <a:r>
              <a:rPr lang="en-CA" dirty="0" smtClean="0"/>
              <a:t>his otherness transcends the fleetingness of the otherness of the circle of life</a:t>
            </a:r>
          </a:p>
          <a:p>
            <a:pPr lvl="1"/>
            <a:r>
              <a:rPr lang="en-CA" dirty="0" smtClean="0"/>
              <a:t>He is raised into the sphere in which he must achieve his self-consciousness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168</a:t>
            </a:fld>
            <a:endParaRPr lang="en-US"/>
          </a:p>
        </p:txBody>
      </p:sp>
    </p:spTree>
    <p:extLst>
      <p:ext uri="{BB962C8B-B14F-4D97-AF65-F5344CB8AC3E}">
        <p14:creationId xmlns:p14="http://schemas.microsoft.com/office/powerpoint/2010/main" val="2181394121"/>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Freedom is a gift from the Other</a:t>
            </a:r>
            <a:endParaRPr lang="en-US" dirty="0"/>
          </a:p>
        </p:txBody>
      </p:sp>
      <p:sp>
        <p:nvSpPr>
          <p:cNvPr id="3" name="Content Placeholder 2"/>
          <p:cNvSpPr>
            <a:spLocks noGrp="1"/>
          </p:cNvSpPr>
          <p:nvPr>
            <p:ph idx="1"/>
          </p:nvPr>
        </p:nvSpPr>
        <p:spPr/>
        <p:txBody>
          <a:bodyPr>
            <a:normAutofit/>
          </a:bodyPr>
          <a:lstStyle/>
          <a:p>
            <a:r>
              <a:rPr lang="en-CA" dirty="0" smtClean="0"/>
              <a:t>As each treats the other as an other</a:t>
            </a:r>
          </a:p>
          <a:p>
            <a:pPr lvl="1"/>
            <a:r>
              <a:rPr lang="en-CA" dirty="0" smtClean="0"/>
              <a:t>Each recognizes that the other is doing the same</a:t>
            </a:r>
          </a:p>
          <a:p>
            <a:pPr lvl="1"/>
            <a:r>
              <a:rPr lang="en-CA" dirty="0" smtClean="0"/>
              <a:t>And so the other is another self</a:t>
            </a:r>
          </a:p>
          <a:p>
            <a:r>
              <a:rPr lang="en-CA" dirty="0" smtClean="0"/>
              <a:t>In this respect, he must let the other go in her freedom</a:t>
            </a:r>
          </a:p>
          <a:p>
            <a:pPr lvl="1"/>
            <a:r>
              <a:rPr lang="en-CA" dirty="0" smtClean="0"/>
              <a:t>For that is what he is striving to do for himself</a:t>
            </a:r>
          </a:p>
          <a:p>
            <a:r>
              <a:rPr lang="en-CA" dirty="0" smtClean="0"/>
              <a:t>Only the other can grant him such freedom</a:t>
            </a:r>
          </a:p>
          <a:p>
            <a:pPr lvl="1"/>
            <a:r>
              <a:rPr lang="en-CA" dirty="0" smtClean="0"/>
              <a:t>Finding his initial freedom mired in the circle of life</a:t>
            </a:r>
          </a:p>
          <a:p>
            <a:pPr lvl="1"/>
            <a:r>
              <a:rPr lang="en-CA" dirty="0"/>
              <a:t>h</a:t>
            </a:r>
            <a:r>
              <a:rPr lang="en-CA" dirty="0" smtClean="0"/>
              <a:t>e realizes that he cannot free himself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169</a:t>
            </a:fld>
            <a:endParaRPr lang="en-US"/>
          </a:p>
        </p:txBody>
      </p:sp>
    </p:spTree>
    <p:extLst>
      <p:ext uri="{BB962C8B-B14F-4D97-AF65-F5344CB8AC3E}">
        <p14:creationId xmlns:p14="http://schemas.microsoft.com/office/powerpoint/2010/main" val="494645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Reproduction</a:t>
            </a:r>
            <a:endParaRPr lang="en-US" dirty="0"/>
          </a:p>
        </p:txBody>
      </p:sp>
      <p:sp>
        <p:nvSpPr>
          <p:cNvPr id="3" name="Content Placeholder 2"/>
          <p:cNvSpPr>
            <a:spLocks noGrp="1"/>
          </p:cNvSpPr>
          <p:nvPr>
            <p:ph idx="1"/>
          </p:nvPr>
        </p:nvSpPr>
        <p:spPr/>
        <p:txBody>
          <a:bodyPr>
            <a:normAutofit/>
          </a:bodyPr>
          <a:lstStyle/>
          <a:p>
            <a:r>
              <a:rPr lang="en-CA" dirty="0" smtClean="0"/>
              <a:t>The members of the life world </a:t>
            </a:r>
          </a:p>
          <a:p>
            <a:pPr lvl="1"/>
            <a:r>
              <a:rPr lang="en-CA" dirty="0"/>
              <a:t>r</a:t>
            </a:r>
            <a:r>
              <a:rPr lang="en-CA" dirty="0" smtClean="0"/>
              <a:t>esulting from the self-division of life</a:t>
            </a:r>
          </a:p>
          <a:p>
            <a:pPr lvl="1"/>
            <a:r>
              <a:rPr lang="en-CA" dirty="0"/>
              <a:t>i</a:t>
            </a:r>
            <a:r>
              <a:rPr lang="en-CA" dirty="0" smtClean="0"/>
              <a:t>n turn divide themselves from themselves</a:t>
            </a:r>
          </a:p>
          <a:p>
            <a:pPr lvl="1"/>
            <a:r>
              <a:rPr lang="en-CA" dirty="0" smtClean="0"/>
              <a:t>i.e., reproduce themselves</a:t>
            </a:r>
          </a:p>
          <a:p>
            <a:r>
              <a:rPr lang="en-CA" dirty="0" smtClean="0"/>
              <a:t>And so they actively participate in the transformation of the differences into new beings that are for themselves</a:t>
            </a:r>
          </a:p>
          <a:p>
            <a:pPr lvl="1"/>
            <a:r>
              <a:rPr lang="en-CA" dirty="0"/>
              <a:t>i</a:t>
            </a:r>
            <a:r>
              <a:rPr lang="en-CA" dirty="0" smtClean="0"/>
              <a:t>n a circle or spiral of life</a:t>
            </a:r>
          </a:p>
          <a:p>
            <a:pPr lvl="1"/>
            <a:r>
              <a:rPr lang="en-CA" dirty="0"/>
              <a:t>c</a:t>
            </a:r>
            <a:r>
              <a:rPr lang="en-CA" dirty="0" smtClean="0"/>
              <a:t>ontinually transforming or elevating itself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17</a:t>
            </a:fld>
            <a:endParaRPr lang="en-US"/>
          </a:p>
        </p:txBody>
      </p:sp>
    </p:spTree>
    <p:extLst>
      <p:ext uri="{BB962C8B-B14F-4D97-AF65-F5344CB8AC3E}">
        <p14:creationId xmlns:p14="http://schemas.microsoft.com/office/powerpoint/2010/main" val="3415752037"/>
      </p:ext>
    </p:extLst>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 one-sided activity is useless</a:t>
            </a:r>
            <a:endParaRPr lang="en-US" dirty="0"/>
          </a:p>
        </p:txBody>
      </p:sp>
      <p:sp>
        <p:nvSpPr>
          <p:cNvPr id="3" name="Content Placeholder 2"/>
          <p:cNvSpPr>
            <a:spLocks noGrp="1"/>
          </p:cNvSpPr>
          <p:nvPr>
            <p:ph idx="1"/>
          </p:nvPr>
        </p:nvSpPr>
        <p:spPr/>
        <p:txBody>
          <a:bodyPr>
            <a:normAutofit/>
          </a:bodyPr>
          <a:lstStyle/>
          <a:p>
            <a:r>
              <a:rPr lang="en-CA" dirty="0" smtClean="0"/>
              <a:t>The other recognizes him as more than the mortal individual that is the instrument of the species</a:t>
            </a:r>
          </a:p>
          <a:p>
            <a:pPr lvl="1"/>
            <a:r>
              <a:rPr lang="en-CA" dirty="0" smtClean="0"/>
              <a:t>He sees the other do as he does</a:t>
            </a:r>
          </a:p>
          <a:p>
            <a:pPr lvl="1"/>
            <a:r>
              <a:rPr lang="en-CA" dirty="0" smtClean="0"/>
              <a:t>And so she is another self</a:t>
            </a:r>
          </a:p>
          <a:p>
            <a:pPr lvl="1"/>
            <a:r>
              <a:rPr lang="en-CA" dirty="0" smtClean="0"/>
              <a:t>And so he must do for her what he wants her to do for himself</a:t>
            </a:r>
          </a:p>
          <a:p>
            <a:r>
              <a:rPr lang="en-CA" dirty="0" smtClean="0"/>
              <a:t>Each demands freedom from the circle of nature through the other</a:t>
            </a:r>
          </a:p>
          <a:p>
            <a:pPr lvl="1"/>
            <a:r>
              <a:rPr lang="en-CA" dirty="0" smtClean="0"/>
              <a:t>A one-sided activity would be useless</a:t>
            </a:r>
          </a:p>
          <a:p>
            <a:pPr lvl="1"/>
            <a:r>
              <a:rPr lang="en-CA" dirty="0" smtClean="0"/>
              <a:t>Only through both together can the goals of each be obtained</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170</a:t>
            </a:fld>
            <a:endParaRPr lang="en-US"/>
          </a:p>
        </p:txBody>
      </p:sp>
    </p:spTree>
    <p:extLst>
      <p:ext uri="{BB962C8B-B14F-4D97-AF65-F5344CB8AC3E}">
        <p14:creationId xmlns:p14="http://schemas.microsoft.com/office/powerpoint/2010/main" val="3488797192"/>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Golgotha of Absolute Spirit</a:t>
            </a:r>
            <a:endParaRPr lang="en-US" dirty="0"/>
          </a:p>
        </p:txBody>
      </p:sp>
      <p:sp>
        <p:nvSpPr>
          <p:cNvPr id="3" name="Content Placeholder 2"/>
          <p:cNvSpPr>
            <a:spLocks noGrp="1"/>
          </p:cNvSpPr>
          <p:nvPr>
            <p:ph idx="1"/>
          </p:nvPr>
        </p:nvSpPr>
        <p:spPr/>
        <p:txBody>
          <a:bodyPr>
            <a:normAutofit lnSpcReduction="10000"/>
          </a:bodyPr>
          <a:lstStyle/>
          <a:p>
            <a:r>
              <a:rPr lang="en-CA" dirty="0" smtClean="0"/>
              <a:t>Achieving such mutual recognition is the goal of the Phenomenology</a:t>
            </a:r>
          </a:p>
          <a:p>
            <a:pPr lvl="1"/>
            <a:r>
              <a:rPr lang="en-CA" dirty="0"/>
              <a:t>a</a:t>
            </a:r>
            <a:r>
              <a:rPr lang="en-CA" dirty="0" smtClean="0"/>
              <a:t>chievable only through a series of deaths</a:t>
            </a:r>
          </a:p>
          <a:p>
            <a:pPr lvl="1"/>
            <a:r>
              <a:rPr lang="en-CA" dirty="0"/>
              <a:t>b</a:t>
            </a:r>
            <a:r>
              <a:rPr lang="en-CA" dirty="0" smtClean="0"/>
              <a:t>oth literal and metaphorical</a:t>
            </a:r>
          </a:p>
          <a:p>
            <a:pPr lvl="1"/>
            <a:r>
              <a:rPr lang="en-CA" dirty="0"/>
              <a:t>d</a:t>
            </a:r>
            <a:r>
              <a:rPr lang="en-CA" dirty="0" smtClean="0"/>
              <a:t>eaths to more limited forms of recognition that are partial, still self-contradictory</a:t>
            </a:r>
          </a:p>
          <a:p>
            <a:r>
              <a:rPr lang="en-CA" dirty="0"/>
              <a:t>But since it is a history in which consciousness must ascend from one step to the next, </a:t>
            </a:r>
            <a:endParaRPr lang="en-CA" dirty="0" smtClean="0"/>
          </a:p>
          <a:p>
            <a:pPr lvl="1"/>
            <a:r>
              <a:rPr lang="en-CA" dirty="0" smtClean="0"/>
              <a:t>finding </a:t>
            </a:r>
            <a:r>
              <a:rPr lang="en-CA" dirty="0"/>
              <a:t>each step by itself to be both insufficient and unsatisfactory, </a:t>
            </a:r>
            <a:r>
              <a:rPr lang="en-CA" dirty="0" smtClean="0"/>
              <a:t>but also necessary</a:t>
            </a:r>
          </a:p>
          <a:p>
            <a:r>
              <a:rPr lang="en-CA" dirty="0" smtClean="0"/>
              <a:t>Phenomenology </a:t>
            </a:r>
            <a:r>
              <a:rPr lang="en-CA" dirty="0"/>
              <a:t>can be called the highway of despair and the Golgotha or crucifixion of Absolute Spirit.</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171</a:t>
            </a:fld>
            <a:endParaRPr lang="en-US"/>
          </a:p>
        </p:txBody>
      </p:sp>
    </p:spTree>
    <p:extLst>
      <p:ext uri="{BB962C8B-B14F-4D97-AF65-F5344CB8AC3E}">
        <p14:creationId xmlns:p14="http://schemas.microsoft.com/office/powerpoint/2010/main" val="1222953527"/>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183. Double significances</a:t>
            </a:r>
            <a:endParaRPr lang="en-US" dirty="0"/>
          </a:p>
        </p:txBody>
      </p:sp>
      <p:sp>
        <p:nvSpPr>
          <p:cNvPr id="3" name="Content Placeholder 2"/>
          <p:cNvSpPr>
            <a:spLocks noGrp="1"/>
          </p:cNvSpPr>
          <p:nvPr>
            <p:ph idx="1"/>
          </p:nvPr>
        </p:nvSpPr>
        <p:spPr/>
        <p:txBody>
          <a:bodyPr>
            <a:normAutofit/>
          </a:bodyPr>
          <a:lstStyle/>
          <a:p>
            <a:r>
              <a:rPr lang="en-CA" dirty="0" smtClean="0"/>
              <a:t>Every activity has a double significance</a:t>
            </a:r>
          </a:p>
          <a:p>
            <a:pPr lvl="1"/>
            <a:r>
              <a:rPr lang="en-CA" dirty="0"/>
              <a:t>t</a:t>
            </a:r>
            <a:r>
              <a:rPr lang="en-CA" dirty="0" smtClean="0"/>
              <a:t>urning against itself as much as it is against the other</a:t>
            </a:r>
          </a:p>
          <a:p>
            <a:pPr lvl="1"/>
            <a:r>
              <a:rPr lang="en-CA" dirty="0" smtClean="0"/>
              <a:t>The activity of the one as much as the activity of the other</a:t>
            </a:r>
          </a:p>
          <a:p>
            <a:r>
              <a:rPr lang="en-CA" dirty="0" smtClean="0"/>
              <a:t>E.g., the activity of regarding the other as inessential</a:t>
            </a:r>
          </a:p>
          <a:p>
            <a:pPr lvl="1"/>
            <a:r>
              <a:rPr lang="en-CA" dirty="0" smtClean="0"/>
              <a:t>is not only directed against the other</a:t>
            </a:r>
          </a:p>
          <a:p>
            <a:pPr lvl="1"/>
            <a:r>
              <a:rPr lang="en-CA" dirty="0" smtClean="0"/>
              <a:t>But it is at the same time the activity of the other against the first</a:t>
            </a:r>
          </a:p>
          <a:p>
            <a:pPr lvl="1"/>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172</a:t>
            </a:fld>
            <a:endParaRPr lang="en-US"/>
          </a:p>
        </p:txBody>
      </p:sp>
    </p:spTree>
    <p:extLst>
      <p:ext uri="{BB962C8B-B14F-4D97-AF65-F5344CB8AC3E}">
        <p14:creationId xmlns:p14="http://schemas.microsoft.com/office/powerpoint/2010/main" val="3661277990"/>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The universality that is self-conscious</a:t>
            </a:r>
            <a:endParaRPr lang="en-US" dirty="0"/>
          </a:p>
        </p:txBody>
      </p:sp>
      <p:sp>
        <p:nvSpPr>
          <p:cNvPr id="3" name="Content Placeholder 2"/>
          <p:cNvSpPr>
            <a:spLocks noGrp="1"/>
          </p:cNvSpPr>
          <p:nvPr>
            <p:ph idx="1"/>
          </p:nvPr>
        </p:nvSpPr>
        <p:spPr/>
        <p:txBody>
          <a:bodyPr>
            <a:normAutofit/>
          </a:bodyPr>
          <a:lstStyle/>
          <a:p>
            <a:r>
              <a:rPr lang="en-CA" dirty="0" smtClean="0"/>
              <a:t>Self-consciousness is the doubling or duality of gestalts</a:t>
            </a:r>
          </a:p>
          <a:p>
            <a:pPr lvl="1"/>
            <a:r>
              <a:rPr lang="en-CA" dirty="0"/>
              <a:t>f</a:t>
            </a:r>
            <a:r>
              <a:rPr lang="en-CA" dirty="0" smtClean="0"/>
              <a:t>or it is the essence or universality</a:t>
            </a:r>
          </a:p>
          <a:p>
            <a:pPr lvl="1"/>
            <a:r>
              <a:rPr lang="en-CA" dirty="0"/>
              <a:t>r</a:t>
            </a:r>
            <a:r>
              <a:rPr lang="en-CA" dirty="0" smtClean="0"/>
              <a:t>ealized in sensuous existents</a:t>
            </a:r>
          </a:p>
          <a:p>
            <a:r>
              <a:rPr lang="en-CA" dirty="0" smtClean="0"/>
              <a:t>This was true of the previous forms of consciousness</a:t>
            </a:r>
          </a:p>
          <a:p>
            <a:pPr lvl="1"/>
            <a:r>
              <a:rPr lang="en-CA" dirty="0"/>
              <a:t>b</a:t>
            </a:r>
            <a:r>
              <a:rPr lang="en-CA" dirty="0" smtClean="0"/>
              <a:t>ut since they regarded themselves as inessential</a:t>
            </a:r>
          </a:p>
          <a:p>
            <a:pPr lvl="1"/>
            <a:r>
              <a:rPr lang="en-CA" dirty="0"/>
              <a:t>t</a:t>
            </a:r>
            <a:r>
              <a:rPr lang="en-CA" dirty="0" smtClean="0"/>
              <a:t>heir universality was the simple form of universality</a:t>
            </a:r>
          </a:p>
          <a:p>
            <a:r>
              <a:rPr lang="en-CA" dirty="0"/>
              <a:t>n</a:t>
            </a:r>
            <a:r>
              <a:rPr lang="en-CA" dirty="0" smtClean="0"/>
              <a:t>ot that which disrupts the simplicity into otherness </a:t>
            </a:r>
          </a:p>
          <a:p>
            <a:pPr lvl="1"/>
            <a:r>
              <a:rPr lang="en-CA" dirty="0" smtClean="0"/>
              <a:t>and then turns back on itself from out of this other</a:t>
            </a:r>
          </a:p>
          <a:p>
            <a:pPr lvl="1"/>
            <a:r>
              <a:rPr lang="en-CA" dirty="0" smtClean="0"/>
              <a:t>And so becomes a self-conscious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173</a:t>
            </a:fld>
            <a:endParaRPr lang="en-US"/>
          </a:p>
        </p:txBody>
      </p:sp>
    </p:spTree>
    <p:extLst>
      <p:ext uri="{BB962C8B-B14F-4D97-AF65-F5344CB8AC3E}">
        <p14:creationId xmlns:p14="http://schemas.microsoft.com/office/powerpoint/2010/main" val="535507040"/>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Human individuals are never purely individual</a:t>
            </a:r>
            <a:endParaRPr lang="en-US" dirty="0"/>
          </a:p>
        </p:txBody>
      </p:sp>
      <p:sp>
        <p:nvSpPr>
          <p:cNvPr id="3" name="Content Placeholder 2"/>
          <p:cNvSpPr>
            <a:spLocks noGrp="1"/>
          </p:cNvSpPr>
          <p:nvPr>
            <p:ph idx="1"/>
          </p:nvPr>
        </p:nvSpPr>
        <p:spPr/>
        <p:txBody>
          <a:bodyPr>
            <a:normAutofit/>
          </a:bodyPr>
          <a:lstStyle/>
          <a:p>
            <a:r>
              <a:rPr lang="en-CA" dirty="0" smtClean="0"/>
              <a:t>What is the otherness into which self-consciousness is disrupted?</a:t>
            </a:r>
          </a:p>
          <a:p>
            <a:pPr lvl="1"/>
            <a:r>
              <a:rPr lang="en-CA" dirty="0" smtClean="0"/>
              <a:t>First the otherness of nature, in the 1</a:t>
            </a:r>
            <a:r>
              <a:rPr lang="en-CA" baseline="30000" dirty="0" smtClean="0"/>
              <a:t>st</a:t>
            </a:r>
            <a:r>
              <a:rPr lang="en-CA" dirty="0" smtClean="0"/>
              <a:t> differentiated moment</a:t>
            </a:r>
          </a:p>
          <a:p>
            <a:pPr lvl="1"/>
            <a:r>
              <a:rPr lang="en-CA" dirty="0" smtClean="0"/>
              <a:t>Then the otherness of self-consciousness, in the 2</a:t>
            </a:r>
            <a:r>
              <a:rPr lang="en-CA" baseline="30000" dirty="0" smtClean="0"/>
              <a:t>nd</a:t>
            </a:r>
            <a:r>
              <a:rPr lang="en-CA" dirty="0" smtClean="0"/>
              <a:t> </a:t>
            </a:r>
          </a:p>
          <a:p>
            <a:r>
              <a:rPr lang="en-CA" dirty="0" smtClean="0"/>
              <a:t>What the individual self-consciousness does is always the expression of the species, of the universal</a:t>
            </a:r>
          </a:p>
          <a:p>
            <a:pPr lvl="1"/>
            <a:r>
              <a:rPr lang="en-CA" dirty="0" smtClean="0"/>
              <a:t>It is never purely individual in the way the animal is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174</a:t>
            </a:fld>
            <a:endParaRPr lang="en-US"/>
          </a:p>
        </p:txBody>
      </p:sp>
    </p:spTree>
    <p:extLst>
      <p:ext uri="{BB962C8B-B14F-4D97-AF65-F5344CB8AC3E}">
        <p14:creationId xmlns:p14="http://schemas.microsoft.com/office/powerpoint/2010/main" val="3522443534"/>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Saying “I”</a:t>
            </a:r>
            <a:endParaRPr lang="en-US" dirty="0"/>
          </a:p>
        </p:txBody>
      </p:sp>
      <p:sp>
        <p:nvSpPr>
          <p:cNvPr id="3" name="Content Placeholder 2"/>
          <p:cNvSpPr>
            <a:spLocks noGrp="1"/>
          </p:cNvSpPr>
          <p:nvPr>
            <p:ph idx="1"/>
          </p:nvPr>
        </p:nvSpPr>
        <p:spPr/>
        <p:txBody>
          <a:bodyPr>
            <a:normAutofit/>
          </a:bodyPr>
          <a:lstStyle/>
          <a:p>
            <a:r>
              <a:rPr lang="en-CA" dirty="0" smtClean="0"/>
              <a:t>As </a:t>
            </a:r>
            <a:r>
              <a:rPr lang="en-CA" dirty="0"/>
              <a:t>a species being he always puts his goals in universal terms, </a:t>
            </a:r>
            <a:endParaRPr lang="en-CA" dirty="0" smtClean="0"/>
          </a:p>
          <a:p>
            <a:pPr lvl="1"/>
            <a:r>
              <a:rPr lang="en-CA" dirty="0" smtClean="0"/>
              <a:t>in </a:t>
            </a:r>
            <a:r>
              <a:rPr lang="en-CA" dirty="0"/>
              <a:t>a language that he shares with another self-consciousness. </a:t>
            </a:r>
            <a:endParaRPr lang="en-CA" dirty="0" smtClean="0"/>
          </a:p>
          <a:p>
            <a:r>
              <a:rPr lang="en-CA" dirty="0" smtClean="0"/>
              <a:t>And </a:t>
            </a:r>
            <a:r>
              <a:rPr lang="en-CA" dirty="0"/>
              <a:t>so while he </a:t>
            </a:r>
            <a:r>
              <a:rPr lang="en-CA" i="1" dirty="0"/>
              <a:t>means</a:t>
            </a:r>
            <a:r>
              <a:rPr lang="en-CA" dirty="0"/>
              <a:t> to be an individual “I,” he cannot say what he means, </a:t>
            </a:r>
            <a:endParaRPr lang="en-CA" dirty="0" smtClean="0"/>
          </a:p>
          <a:p>
            <a:pPr lvl="1"/>
            <a:r>
              <a:rPr lang="en-CA" dirty="0" smtClean="0"/>
              <a:t>and </a:t>
            </a:r>
            <a:r>
              <a:rPr lang="en-CA" dirty="0"/>
              <a:t>when he does say “I” he only says what the other says. </a:t>
            </a:r>
            <a:endParaRPr lang="en-CA" dirty="0" smtClean="0"/>
          </a:p>
        </p:txBody>
      </p:sp>
      <p:sp>
        <p:nvSpPr>
          <p:cNvPr id="4" name="Slide Number Placeholder 3"/>
          <p:cNvSpPr>
            <a:spLocks noGrp="1"/>
          </p:cNvSpPr>
          <p:nvPr>
            <p:ph type="sldNum" sz="quarter" idx="12"/>
          </p:nvPr>
        </p:nvSpPr>
        <p:spPr/>
        <p:txBody>
          <a:bodyPr/>
          <a:lstStyle/>
          <a:p>
            <a:fld id="{8FF61FAA-D7D5-42D6-B247-BB907F4E95E5}" type="slidenum">
              <a:rPr lang="en-US" smtClean="0"/>
              <a:t>175</a:t>
            </a:fld>
            <a:endParaRPr lang="en-US"/>
          </a:p>
        </p:txBody>
      </p:sp>
    </p:spTree>
    <p:extLst>
      <p:ext uri="{BB962C8B-B14F-4D97-AF65-F5344CB8AC3E}">
        <p14:creationId xmlns:p14="http://schemas.microsoft.com/office/powerpoint/2010/main" val="261298090"/>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cow is an individual</a:t>
            </a:r>
            <a:endParaRPr lang="en-US" dirty="0"/>
          </a:p>
        </p:txBody>
      </p:sp>
      <p:sp>
        <p:nvSpPr>
          <p:cNvPr id="3" name="Content Placeholder 2"/>
          <p:cNvSpPr>
            <a:spLocks noGrp="1"/>
          </p:cNvSpPr>
          <p:nvPr>
            <p:ph idx="1"/>
          </p:nvPr>
        </p:nvSpPr>
        <p:spPr/>
        <p:txBody>
          <a:bodyPr>
            <a:normAutofit/>
          </a:bodyPr>
          <a:lstStyle/>
          <a:p>
            <a:r>
              <a:rPr lang="en-CA" dirty="0"/>
              <a:t>The individual cow simply eats the </a:t>
            </a:r>
            <a:r>
              <a:rPr lang="en-CA" dirty="0" smtClean="0"/>
              <a:t>individual grasses </a:t>
            </a:r>
            <a:r>
              <a:rPr lang="en-CA" dirty="0"/>
              <a:t>it finds around itself. </a:t>
            </a:r>
          </a:p>
          <a:p>
            <a:pPr lvl="1"/>
            <a:r>
              <a:rPr lang="en-CA" dirty="0"/>
              <a:t>governed instinctively by the particular nature of its species, </a:t>
            </a:r>
          </a:p>
          <a:p>
            <a:r>
              <a:rPr lang="en-CA" dirty="0"/>
              <a:t>It never formulates the goal of eating in general, </a:t>
            </a:r>
            <a:r>
              <a:rPr lang="en-CA" dirty="0" smtClean="0"/>
              <a:t>or grass as a species</a:t>
            </a:r>
            <a:endParaRPr lang="en-CA" dirty="0"/>
          </a:p>
          <a:p>
            <a:pPr lvl="1"/>
            <a:r>
              <a:rPr lang="en-CA" dirty="0"/>
              <a:t>while sharing this goal with other beings having the same purpose</a:t>
            </a:r>
            <a:endParaRPr lang="en-US" dirty="0"/>
          </a:p>
          <a:p>
            <a:pPr lvl="1"/>
            <a:r>
              <a:rPr lang="en-CA" dirty="0"/>
              <a:t>o</a:t>
            </a:r>
            <a:r>
              <a:rPr lang="en-CA" dirty="0" smtClean="0"/>
              <a:t>r controlling the food supply so that the other cannot have it</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176</a:t>
            </a:fld>
            <a:endParaRPr lang="en-US"/>
          </a:p>
        </p:txBody>
      </p:sp>
    </p:spTree>
    <p:extLst>
      <p:ext uri="{BB962C8B-B14F-4D97-AF65-F5344CB8AC3E}">
        <p14:creationId xmlns:p14="http://schemas.microsoft.com/office/powerpoint/2010/main" val="698407415"/>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Law of self-consciousness</a:t>
            </a:r>
            <a:endParaRPr lang="en-US" dirty="0"/>
          </a:p>
        </p:txBody>
      </p:sp>
      <p:sp>
        <p:nvSpPr>
          <p:cNvPr id="3" name="Content Placeholder 2"/>
          <p:cNvSpPr>
            <a:spLocks noGrp="1"/>
          </p:cNvSpPr>
          <p:nvPr>
            <p:ph idx="1"/>
          </p:nvPr>
        </p:nvSpPr>
        <p:spPr/>
        <p:txBody>
          <a:bodyPr>
            <a:normAutofit/>
          </a:bodyPr>
          <a:lstStyle/>
          <a:p>
            <a:r>
              <a:rPr lang="en-CA" dirty="0" smtClean="0"/>
              <a:t>The doubling of the forces of the Understanding</a:t>
            </a:r>
          </a:p>
          <a:p>
            <a:pPr lvl="1"/>
            <a:r>
              <a:rPr lang="en-CA" dirty="0"/>
              <a:t>l</a:t>
            </a:r>
            <a:r>
              <a:rPr lang="en-CA" dirty="0" smtClean="0"/>
              <a:t>ed to the tranquillity of Law</a:t>
            </a:r>
          </a:p>
          <a:p>
            <a:r>
              <a:rPr lang="en-CA" dirty="0" smtClean="0"/>
              <a:t>Here the individuality of the self-conscious being is always the expression of a universal law: </a:t>
            </a:r>
          </a:p>
          <a:p>
            <a:pPr lvl="1"/>
            <a:r>
              <a:rPr lang="en-CA" dirty="0" smtClean="0"/>
              <a:t>What you do to the other is what is done to you</a:t>
            </a:r>
          </a:p>
          <a:p>
            <a:pPr lvl="1"/>
            <a:r>
              <a:rPr lang="en-CA" dirty="0" smtClean="0"/>
              <a:t>And therefore you ought to do to the other what you want to be done to yourself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177</a:t>
            </a:fld>
            <a:endParaRPr lang="en-US"/>
          </a:p>
        </p:txBody>
      </p:sp>
    </p:spTree>
    <p:extLst>
      <p:ext uri="{BB962C8B-B14F-4D97-AF65-F5344CB8AC3E}">
        <p14:creationId xmlns:p14="http://schemas.microsoft.com/office/powerpoint/2010/main" val="848779908"/>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Willing the maxim as a universal law</a:t>
            </a:r>
            <a:endParaRPr lang="en-US" dirty="0"/>
          </a:p>
        </p:txBody>
      </p:sp>
      <p:sp>
        <p:nvSpPr>
          <p:cNvPr id="3" name="Content Placeholder 2"/>
          <p:cNvSpPr>
            <a:spLocks noGrp="1"/>
          </p:cNvSpPr>
          <p:nvPr>
            <p:ph idx="1"/>
          </p:nvPr>
        </p:nvSpPr>
        <p:spPr/>
        <p:txBody>
          <a:bodyPr>
            <a:normAutofit/>
          </a:bodyPr>
          <a:lstStyle/>
          <a:p>
            <a:r>
              <a:rPr lang="en-CA" dirty="0" smtClean="0"/>
              <a:t>A particular activity, regarded in its essentiality, or as an expression of a law</a:t>
            </a:r>
          </a:p>
          <a:p>
            <a:pPr lvl="1"/>
            <a:r>
              <a:rPr lang="en-CA" dirty="0" smtClean="0"/>
              <a:t>Is just as much the activity of the one as of the other</a:t>
            </a:r>
          </a:p>
          <a:p>
            <a:r>
              <a:rPr lang="en-CA" dirty="0" smtClean="0"/>
              <a:t>Kant: every human activity is the expression of a universal, a maxim</a:t>
            </a:r>
          </a:p>
          <a:p>
            <a:pPr lvl="1"/>
            <a:r>
              <a:rPr lang="en-CA" dirty="0" smtClean="0"/>
              <a:t>And morality is the reflective validity of the general maxims of action</a:t>
            </a:r>
          </a:p>
          <a:p>
            <a:pPr lvl="1"/>
            <a:r>
              <a:rPr lang="en-CA" dirty="0" smtClean="0"/>
              <a:t>A maxim that is directed only for oneself, to the exclusion of the other, cannot be willed because in its intrinsic universality it turns back against its legislator</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178</a:t>
            </a:fld>
            <a:endParaRPr lang="en-US"/>
          </a:p>
        </p:txBody>
      </p:sp>
    </p:spTree>
    <p:extLst>
      <p:ext uri="{BB962C8B-B14F-4D97-AF65-F5344CB8AC3E}">
        <p14:creationId xmlns:p14="http://schemas.microsoft.com/office/powerpoint/2010/main" val="2273882006"/>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Desiring what the other possesses</a:t>
            </a:r>
            <a:endParaRPr lang="en-US" dirty="0"/>
          </a:p>
        </p:txBody>
      </p:sp>
      <p:sp>
        <p:nvSpPr>
          <p:cNvPr id="3" name="Content Placeholder 2"/>
          <p:cNvSpPr>
            <a:spLocks noGrp="1"/>
          </p:cNvSpPr>
          <p:nvPr>
            <p:ph idx="1"/>
          </p:nvPr>
        </p:nvSpPr>
        <p:spPr/>
        <p:txBody>
          <a:bodyPr>
            <a:normAutofit/>
          </a:bodyPr>
          <a:lstStyle/>
          <a:p>
            <a:r>
              <a:rPr lang="en-CA" dirty="0"/>
              <a:t>Consider then the following chain of thought: </a:t>
            </a:r>
            <a:endParaRPr lang="en-US" dirty="0"/>
          </a:p>
          <a:p>
            <a:r>
              <a:rPr lang="en-CA" dirty="0"/>
              <a:t>1) I want this for myself (the starting point in desire). </a:t>
            </a:r>
            <a:endParaRPr lang="en-US" dirty="0"/>
          </a:p>
          <a:p>
            <a:r>
              <a:rPr lang="en-CA" dirty="0"/>
              <a:t>2) Translated in universal terms, </a:t>
            </a:r>
            <a:r>
              <a:rPr lang="en-CA" dirty="0" smtClean="0"/>
              <a:t>the </a:t>
            </a:r>
            <a:r>
              <a:rPr lang="en-CA" i="1" dirty="0"/>
              <a:t>meant</a:t>
            </a:r>
            <a:r>
              <a:rPr lang="en-CA" dirty="0"/>
              <a:t> individuality of conscious desire </a:t>
            </a:r>
            <a:endParaRPr lang="en-CA" dirty="0" smtClean="0"/>
          </a:p>
          <a:p>
            <a:pPr lvl="1"/>
            <a:r>
              <a:rPr lang="en-CA" dirty="0" smtClean="0"/>
              <a:t>expresses the </a:t>
            </a:r>
            <a:r>
              <a:rPr lang="en-CA" dirty="0"/>
              <a:t>implicit </a:t>
            </a:r>
            <a:r>
              <a:rPr lang="en-CA" dirty="0" smtClean="0"/>
              <a:t>universality that </a:t>
            </a:r>
            <a:r>
              <a:rPr lang="en-CA" i="1" dirty="0"/>
              <a:t>a person desires </a:t>
            </a:r>
            <a:r>
              <a:rPr lang="en-CA" i="1" dirty="0" smtClean="0"/>
              <a:t>property</a:t>
            </a:r>
            <a:endParaRPr lang="en-US" dirty="0"/>
          </a:p>
          <a:p>
            <a:r>
              <a:rPr lang="en-CA" dirty="0"/>
              <a:t>3) From this implicit universality comes a possible maxim or general rule of action: </a:t>
            </a:r>
            <a:endParaRPr lang="en-CA" dirty="0" smtClean="0"/>
          </a:p>
          <a:p>
            <a:pPr lvl="1"/>
            <a:r>
              <a:rPr lang="en-CA" dirty="0" smtClean="0"/>
              <a:t>if </a:t>
            </a:r>
            <a:r>
              <a:rPr lang="en-CA" dirty="0"/>
              <a:t>a person desires the property of another </a:t>
            </a:r>
            <a:r>
              <a:rPr lang="en-CA" dirty="0" smtClean="0"/>
              <a:t>person, </a:t>
            </a:r>
          </a:p>
          <a:p>
            <a:pPr lvl="1"/>
            <a:r>
              <a:rPr lang="en-CA" dirty="0" smtClean="0"/>
              <a:t>he </a:t>
            </a:r>
            <a:r>
              <a:rPr lang="en-CA" dirty="0"/>
              <a:t>should take it if he can do so without excessive harm to himself. </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179</a:t>
            </a:fld>
            <a:endParaRPr lang="en-US"/>
          </a:p>
        </p:txBody>
      </p:sp>
    </p:spTree>
    <p:extLst>
      <p:ext uri="{BB962C8B-B14F-4D97-AF65-F5344CB8AC3E}">
        <p14:creationId xmlns:p14="http://schemas.microsoft.com/office/powerpoint/2010/main" val="24619234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171 Life and Death</a:t>
            </a:r>
            <a:endParaRPr lang="en-US" dirty="0"/>
          </a:p>
        </p:txBody>
      </p:sp>
      <p:sp>
        <p:nvSpPr>
          <p:cNvPr id="3" name="Content Placeholder 2"/>
          <p:cNvSpPr>
            <a:spLocks noGrp="1"/>
          </p:cNvSpPr>
          <p:nvPr>
            <p:ph idx="1"/>
          </p:nvPr>
        </p:nvSpPr>
        <p:spPr/>
        <p:txBody>
          <a:bodyPr/>
          <a:lstStyle/>
          <a:p>
            <a:r>
              <a:rPr lang="en-CA" dirty="0" smtClean="0"/>
              <a:t>We distinguish two moments</a:t>
            </a:r>
          </a:p>
          <a:p>
            <a:pPr lvl="1"/>
            <a:r>
              <a:rPr lang="en-CA" dirty="0"/>
              <a:t>t</a:t>
            </a:r>
            <a:r>
              <a:rPr lang="en-CA" dirty="0" smtClean="0"/>
              <a:t>he simple stable universality of life as a whole, the simple starting point </a:t>
            </a:r>
          </a:p>
          <a:p>
            <a:pPr lvl="1"/>
            <a:r>
              <a:rPr lang="en-CA" dirty="0"/>
              <a:t>a</a:t>
            </a:r>
            <a:r>
              <a:rPr lang="en-CA" dirty="0" smtClean="0"/>
              <a:t>nd the disruption of this stability, and its inversion</a:t>
            </a:r>
          </a:p>
          <a:p>
            <a:r>
              <a:rPr lang="en-CA" dirty="0" smtClean="0"/>
              <a:t>This latter circuit is made of two moments</a:t>
            </a:r>
          </a:p>
          <a:p>
            <a:pPr lvl="1"/>
            <a:r>
              <a:rPr lang="en-CA" dirty="0" smtClean="0"/>
              <a:t>The stability of the individual living beings: “life”</a:t>
            </a:r>
          </a:p>
          <a:p>
            <a:pPr lvl="1"/>
            <a:r>
              <a:rPr lang="en-CA" dirty="0" smtClean="0"/>
              <a:t>The subjugation of this stability under the influence of the infinity of life as a whole: “death”</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18</a:t>
            </a:fld>
            <a:endParaRPr lang="en-US"/>
          </a:p>
        </p:txBody>
      </p:sp>
    </p:spTree>
    <p:extLst>
      <p:ext uri="{BB962C8B-B14F-4D97-AF65-F5344CB8AC3E}">
        <p14:creationId xmlns:p14="http://schemas.microsoft.com/office/powerpoint/2010/main" val="2020837159"/>
      </p:ext>
    </p:extLst>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Self-destructive activity</a:t>
            </a:r>
            <a:endParaRPr lang="en-US" dirty="0"/>
          </a:p>
        </p:txBody>
      </p:sp>
      <p:sp>
        <p:nvSpPr>
          <p:cNvPr id="3" name="Content Placeholder 2"/>
          <p:cNvSpPr>
            <a:spLocks noGrp="1"/>
          </p:cNvSpPr>
          <p:nvPr>
            <p:ph idx="1"/>
          </p:nvPr>
        </p:nvSpPr>
        <p:spPr/>
        <p:txBody>
          <a:bodyPr>
            <a:normAutofit/>
          </a:bodyPr>
          <a:lstStyle/>
          <a:p>
            <a:r>
              <a:rPr lang="en-CA" dirty="0"/>
              <a:t>4) But the law implicit in this maxim is self-destructive. </a:t>
            </a:r>
            <a:endParaRPr lang="en-CA" dirty="0" smtClean="0"/>
          </a:p>
          <a:p>
            <a:pPr lvl="1"/>
            <a:r>
              <a:rPr lang="en-CA" dirty="0" smtClean="0"/>
              <a:t>If </a:t>
            </a:r>
            <a:r>
              <a:rPr lang="en-CA" dirty="0"/>
              <a:t>I can take property from you, by the same law you can take property from me</a:t>
            </a:r>
            <a:r>
              <a:rPr lang="en-CA" dirty="0" smtClean="0"/>
              <a:t>.</a:t>
            </a:r>
          </a:p>
          <a:p>
            <a:pPr lvl="1"/>
            <a:r>
              <a:rPr lang="en-CA" dirty="0" smtClean="0"/>
              <a:t>But </a:t>
            </a:r>
            <a:r>
              <a:rPr lang="en-CA" dirty="0"/>
              <a:t>this is something I </a:t>
            </a:r>
            <a:r>
              <a:rPr lang="en-CA" i="1" dirty="0"/>
              <a:t>don’t</a:t>
            </a:r>
            <a:r>
              <a:rPr lang="en-CA" dirty="0"/>
              <a:t> want; this contradicts my desire. </a:t>
            </a:r>
            <a:endParaRPr lang="en-CA" dirty="0" smtClean="0"/>
          </a:p>
          <a:p>
            <a:r>
              <a:rPr lang="en-CA" dirty="0" smtClean="0"/>
              <a:t>The </a:t>
            </a:r>
            <a:r>
              <a:rPr lang="en-CA" dirty="0"/>
              <a:t>self-conscious individual, inevitably </a:t>
            </a:r>
            <a:r>
              <a:rPr lang="en-CA" dirty="0" smtClean="0"/>
              <a:t>reflects </a:t>
            </a:r>
            <a:r>
              <a:rPr lang="en-CA" dirty="0"/>
              <a:t>on the maxim of his </a:t>
            </a:r>
            <a:r>
              <a:rPr lang="en-CA" dirty="0" smtClean="0"/>
              <a:t>action because self-conscious, </a:t>
            </a:r>
          </a:p>
          <a:p>
            <a:pPr lvl="1"/>
            <a:r>
              <a:rPr lang="en-CA" dirty="0" smtClean="0"/>
              <a:t>thus </a:t>
            </a:r>
            <a:r>
              <a:rPr lang="en-CA" dirty="0"/>
              <a:t>discovers its contradictory nature. </a:t>
            </a:r>
            <a:endParaRPr lang="en-CA" dirty="0" smtClean="0"/>
          </a:p>
          <a:p>
            <a:pPr lvl="1"/>
            <a:r>
              <a:rPr lang="en-CA" dirty="0" smtClean="0"/>
              <a:t>i.e., the action turns back against himself</a:t>
            </a:r>
          </a:p>
          <a:p>
            <a:r>
              <a:rPr lang="en-CA" dirty="0" smtClean="0"/>
              <a:t>.  </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180</a:t>
            </a:fld>
            <a:endParaRPr lang="en-US"/>
          </a:p>
        </p:txBody>
      </p:sp>
    </p:spTree>
    <p:extLst>
      <p:ext uri="{BB962C8B-B14F-4D97-AF65-F5344CB8AC3E}">
        <p14:creationId xmlns:p14="http://schemas.microsoft.com/office/powerpoint/2010/main" val="3943469841"/>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Self-contradictory actions</a:t>
            </a:r>
            <a:endParaRPr lang="en-US" dirty="0"/>
          </a:p>
        </p:txBody>
      </p:sp>
      <p:sp>
        <p:nvSpPr>
          <p:cNvPr id="3" name="Content Placeholder 2"/>
          <p:cNvSpPr>
            <a:spLocks noGrp="1"/>
          </p:cNvSpPr>
          <p:nvPr>
            <p:ph idx="1"/>
          </p:nvPr>
        </p:nvSpPr>
        <p:spPr/>
        <p:txBody>
          <a:bodyPr>
            <a:normAutofit/>
          </a:bodyPr>
          <a:lstStyle/>
          <a:p>
            <a:r>
              <a:rPr lang="en-CA" dirty="0" smtClean="0"/>
              <a:t>5) To realize himself as a self-conscious being, </a:t>
            </a:r>
          </a:p>
          <a:p>
            <a:pPr lvl="1"/>
            <a:r>
              <a:rPr lang="en-CA" dirty="0" smtClean="0"/>
              <a:t>he </a:t>
            </a:r>
            <a:r>
              <a:rPr lang="en-CA" dirty="0"/>
              <a:t>ought therefore to be motivated from within himself </a:t>
            </a:r>
            <a:endParaRPr lang="en-CA" dirty="0" smtClean="0"/>
          </a:p>
          <a:p>
            <a:pPr lvl="1"/>
            <a:r>
              <a:rPr lang="en-CA" dirty="0" smtClean="0"/>
              <a:t>to </a:t>
            </a:r>
            <a:r>
              <a:rPr lang="en-CA" dirty="0"/>
              <a:t>reject the </a:t>
            </a:r>
            <a:r>
              <a:rPr lang="en-CA" dirty="0" smtClean="0"/>
              <a:t>self-contradictory action </a:t>
            </a:r>
            <a:r>
              <a:rPr lang="en-CA" dirty="0"/>
              <a:t>that manifests this maxim. </a:t>
            </a:r>
          </a:p>
          <a:p>
            <a:r>
              <a:rPr lang="en-CA" dirty="0"/>
              <a:t>And so the individual ought to affirm a maxim that would be consistent, e.g., the moral law that forbids stealing, </a:t>
            </a:r>
          </a:p>
          <a:p>
            <a:pPr lvl="1"/>
            <a:r>
              <a:rPr lang="en-CA" dirty="0"/>
              <a:t>against his spontaneous or natural desire for the other’s </a:t>
            </a:r>
            <a:r>
              <a:rPr lang="en-CA" dirty="0" smtClean="0"/>
              <a:t>possession</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181</a:t>
            </a:fld>
            <a:endParaRPr lang="en-US"/>
          </a:p>
        </p:txBody>
      </p:sp>
    </p:spTree>
    <p:extLst>
      <p:ext uri="{BB962C8B-B14F-4D97-AF65-F5344CB8AC3E}">
        <p14:creationId xmlns:p14="http://schemas.microsoft.com/office/powerpoint/2010/main" val="2014693449"/>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The lion unselfconsciously devours the lamb</a:t>
            </a:r>
            <a:endParaRPr lang="en-US" dirty="0"/>
          </a:p>
        </p:txBody>
      </p:sp>
      <p:sp>
        <p:nvSpPr>
          <p:cNvPr id="3" name="Content Placeholder 2"/>
          <p:cNvSpPr>
            <a:spLocks noGrp="1"/>
          </p:cNvSpPr>
          <p:nvPr>
            <p:ph idx="1"/>
          </p:nvPr>
        </p:nvSpPr>
        <p:spPr/>
        <p:txBody>
          <a:bodyPr>
            <a:normAutofit/>
          </a:bodyPr>
          <a:lstStyle/>
          <a:p>
            <a:r>
              <a:rPr lang="en-CA" dirty="0"/>
              <a:t>And so, while the lion simply takes and devours the lamb, </a:t>
            </a:r>
            <a:endParaRPr lang="en-CA" dirty="0" smtClean="0"/>
          </a:p>
          <a:p>
            <a:pPr lvl="1"/>
            <a:r>
              <a:rPr lang="en-CA" dirty="0" smtClean="0"/>
              <a:t>unselfconsciously</a:t>
            </a:r>
            <a:r>
              <a:rPr lang="en-CA" dirty="0"/>
              <a:t>, </a:t>
            </a:r>
            <a:endParaRPr lang="en-CA" dirty="0" smtClean="0"/>
          </a:p>
          <a:p>
            <a:r>
              <a:rPr lang="en-CA" dirty="0" smtClean="0"/>
              <a:t>the </a:t>
            </a:r>
            <a:r>
              <a:rPr lang="en-CA" dirty="0"/>
              <a:t>human </a:t>
            </a:r>
            <a:r>
              <a:rPr lang="en-CA" dirty="0" smtClean="0"/>
              <a:t>individual</a:t>
            </a:r>
          </a:p>
          <a:p>
            <a:pPr lvl="1"/>
            <a:r>
              <a:rPr lang="en-CA" dirty="0" smtClean="0"/>
              <a:t>sees </a:t>
            </a:r>
            <a:r>
              <a:rPr lang="en-CA" dirty="0"/>
              <a:t>in a similar </a:t>
            </a:r>
            <a:r>
              <a:rPr lang="en-CA" dirty="0" smtClean="0"/>
              <a:t>action regarding another self-conscious being </a:t>
            </a:r>
            <a:r>
              <a:rPr lang="en-CA" dirty="0"/>
              <a:t>his own destruction </a:t>
            </a:r>
            <a:r>
              <a:rPr lang="en-CA" i="1" dirty="0"/>
              <a:t>as a self-conscious species being</a:t>
            </a:r>
            <a:r>
              <a:rPr lang="en-CA" dirty="0"/>
              <a:t>. </a:t>
            </a:r>
            <a:endParaRPr lang="en-CA" dirty="0" smtClean="0"/>
          </a:p>
          <a:p>
            <a:r>
              <a:rPr lang="en-CA" dirty="0" smtClean="0"/>
              <a:t>Since </a:t>
            </a:r>
            <a:r>
              <a:rPr lang="en-CA" dirty="0"/>
              <a:t>he </a:t>
            </a:r>
            <a:r>
              <a:rPr lang="en-CA" i="1" dirty="0"/>
              <a:t>is</a:t>
            </a:r>
            <a:r>
              <a:rPr lang="en-CA" dirty="0"/>
              <a:t> the species incarnate, </a:t>
            </a:r>
            <a:endParaRPr lang="en-CA" dirty="0" smtClean="0"/>
          </a:p>
          <a:p>
            <a:pPr lvl="1"/>
            <a:r>
              <a:rPr lang="en-CA" dirty="0" smtClean="0"/>
              <a:t>what </a:t>
            </a:r>
            <a:r>
              <a:rPr lang="en-CA" dirty="0"/>
              <a:t>he does to the other </a:t>
            </a:r>
            <a:endParaRPr lang="en-CA" dirty="0" smtClean="0"/>
          </a:p>
          <a:p>
            <a:pPr lvl="1"/>
            <a:r>
              <a:rPr lang="en-CA" dirty="0" smtClean="0"/>
              <a:t>he </a:t>
            </a:r>
            <a:r>
              <a:rPr lang="en-CA" dirty="0"/>
              <a:t>essentially does to himself.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182</a:t>
            </a:fld>
            <a:endParaRPr lang="en-US"/>
          </a:p>
        </p:txBody>
      </p:sp>
    </p:spTree>
    <p:extLst>
      <p:ext uri="{BB962C8B-B14F-4D97-AF65-F5344CB8AC3E}">
        <p14:creationId xmlns:p14="http://schemas.microsoft.com/office/powerpoint/2010/main" val="3359849064"/>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Inversion of the action</a:t>
            </a:r>
            <a:endParaRPr lang="en-US" dirty="0"/>
          </a:p>
        </p:txBody>
      </p:sp>
      <p:sp>
        <p:nvSpPr>
          <p:cNvPr id="3" name="Content Placeholder 2"/>
          <p:cNvSpPr>
            <a:spLocks noGrp="1"/>
          </p:cNvSpPr>
          <p:nvPr>
            <p:ph idx="1"/>
          </p:nvPr>
        </p:nvSpPr>
        <p:spPr/>
        <p:txBody>
          <a:bodyPr>
            <a:normAutofit/>
          </a:bodyPr>
          <a:lstStyle/>
          <a:p>
            <a:r>
              <a:rPr lang="en-CA" dirty="0"/>
              <a:t>In the concrete exchange of the self-</a:t>
            </a:r>
            <a:r>
              <a:rPr lang="en-CA" dirty="0" err="1"/>
              <a:t>consciousnesses</a:t>
            </a:r>
            <a:r>
              <a:rPr lang="en-CA" dirty="0"/>
              <a:t> </a:t>
            </a:r>
            <a:endParaRPr lang="en-CA" dirty="0" smtClean="0"/>
          </a:p>
          <a:p>
            <a:pPr lvl="1"/>
            <a:r>
              <a:rPr lang="en-CA" dirty="0" smtClean="0"/>
              <a:t>what </a:t>
            </a:r>
            <a:r>
              <a:rPr lang="en-CA" dirty="0"/>
              <a:t>he does to the other </a:t>
            </a:r>
            <a:endParaRPr lang="en-CA" dirty="0" smtClean="0"/>
          </a:p>
          <a:p>
            <a:pPr lvl="1"/>
            <a:r>
              <a:rPr lang="en-CA" dirty="0" smtClean="0"/>
              <a:t>is </a:t>
            </a:r>
            <a:r>
              <a:rPr lang="en-CA" dirty="0"/>
              <a:t>what the other does to himself. </a:t>
            </a:r>
            <a:endParaRPr lang="en-CA" dirty="0" smtClean="0"/>
          </a:p>
          <a:p>
            <a:r>
              <a:rPr lang="en-CA" dirty="0" smtClean="0"/>
              <a:t>And </a:t>
            </a:r>
            <a:r>
              <a:rPr lang="en-CA" dirty="0"/>
              <a:t>so what he desires for himself he ought to desire for her. </a:t>
            </a:r>
            <a:endParaRPr lang="en-CA" dirty="0" smtClean="0"/>
          </a:p>
          <a:p>
            <a:r>
              <a:rPr lang="en-CA" dirty="0" smtClean="0"/>
              <a:t>In </a:t>
            </a:r>
            <a:r>
              <a:rPr lang="en-CA" dirty="0"/>
              <a:t>the totality of the </a:t>
            </a:r>
            <a:r>
              <a:rPr lang="en-CA" dirty="0" smtClean="0"/>
              <a:t>exchange </a:t>
            </a:r>
          </a:p>
          <a:p>
            <a:pPr lvl="1"/>
            <a:r>
              <a:rPr lang="en-CA" dirty="0" smtClean="0"/>
              <a:t>the </a:t>
            </a:r>
            <a:r>
              <a:rPr lang="en-CA" dirty="0"/>
              <a:t>action of each, when taken in isolation as purely for the individual by himself, </a:t>
            </a:r>
            <a:endParaRPr lang="en-CA" dirty="0" smtClean="0"/>
          </a:p>
          <a:p>
            <a:pPr lvl="1"/>
            <a:r>
              <a:rPr lang="en-CA" dirty="0" smtClean="0"/>
              <a:t>inevitably </a:t>
            </a:r>
            <a:r>
              <a:rPr lang="en-CA" dirty="0"/>
              <a:t>becomes inverted—i.e., achieves the opposite of what is desired.</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183</a:t>
            </a:fld>
            <a:endParaRPr lang="en-US"/>
          </a:p>
        </p:txBody>
      </p:sp>
    </p:spTree>
    <p:extLst>
      <p:ext uri="{BB962C8B-B14F-4D97-AF65-F5344CB8AC3E}">
        <p14:creationId xmlns:p14="http://schemas.microsoft.com/office/powerpoint/2010/main" val="1218534897"/>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Kant’s morality</a:t>
            </a:r>
            <a:endParaRPr lang="en-US" dirty="0"/>
          </a:p>
        </p:txBody>
      </p:sp>
      <p:sp>
        <p:nvSpPr>
          <p:cNvPr id="3" name="Content Placeholder 2"/>
          <p:cNvSpPr>
            <a:spLocks noGrp="1"/>
          </p:cNvSpPr>
          <p:nvPr>
            <p:ph idx="1"/>
          </p:nvPr>
        </p:nvSpPr>
        <p:spPr/>
        <p:txBody>
          <a:bodyPr>
            <a:normAutofit/>
          </a:bodyPr>
          <a:lstStyle/>
          <a:p>
            <a:r>
              <a:rPr lang="en-CA" i="1" dirty="0"/>
              <a:t>We</a:t>
            </a:r>
            <a:r>
              <a:rPr lang="en-CA" dirty="0"/>
              <a:t> see that the Kantian </a:t>
            </a:r>
            <a:r>
              <a:rPr lang="en-US" i="1" dirty="0" err="1"/>
              <a:t>Moralität</a:t>
            </a:r>
            <a:r>
              <a:rPr lang="en-CA" dirty="0"/>
              <a:t>, </a:t>
            </a:r>
            <a:endParaRPr lang="en-CA" dirty="0" smtClean="0"/>
          </a:p>
          <a:p>
            <a:pPr lvl="1"/>
            <a:r>
              <a:rPr lang="en-CA" dirty="0" smtClean="0"/>
              <a:t>in </a:t>
            </a:r>
            <a:r>
              <a:rPr lang="en-CA" dirty="0"/>
              <a:t>which the individual reflects on his maxim </a:t>
            </a:r>
            <a:r>
              <a:rPr lang="en-CA" i="1" dirty="0"/>
              <a:t>in isolation</a:t>
            </a:r>
            <a:r>
              <a:rPr lang="en-CA" dirty="0"/>
              <a:t>, </a:t>
            </a:r>
            <a:endParaRPr lang="en-CA" dirty="0" smtClean="0"/>
          </a:p>
          <a:p>
            <a:pPr lvl="1"/>
            <a:r>
              <a:rPr lang="en-CA" dirty="0" smtClean="0"/>
              <a:t>rather </a:t>
            </a:r>
            <a:r>
              <a:rPr lang="en-CA" dirty="0"/>
              <a:t>than as the expression of the various concrete social exchanges that unfold in this </a:t>
            </a:r>
            <a:r>
              <a:rPr lang="en-CA" dirty="0" smtClean="0"/>
              <a:t>Phenomenology</a:t>
            </a:r>
          </a:p>
          <a:p>
            <a:r>
              <a:rPr lang="en-CA" dirty="0" smtClean="0"/>
              <a:t>is </a:t>
            </a:r>
            <a:r>
              <a:rPr lang="en-CA" dirty="0"/>
              <a:t>a distorted reflection of the concept</a:t>
            </a:r>
            <a:r>
              <a:rPr lang="en-CA" dirty="0" smtClean="0"/>
              <a:t>.</a:t>
            </a:r>
          </a:p>
          <a:p>
            <a:r>
              <a:rPr lang="en-CA" dirty="0"/>
              <a:t>It is a way of short-circuiting the complex historical process of social exchange </a:t>
            </a:r>
            <a:endParaRPr lang="en-CA" dirty="0" smtClean="0"/>
          </a:p>
          <a:p>
            <a:pPr lvl="1"/>
            <a:r>
              <a:rPr lang="en-CA" dirty="0" smtClean="0"/>
              <a:t>with </a:t>
            </a:r>
            <a:r>
              <a:rPr lang="en-CA" dirty="0"/>
              <a:t>all its deaths and transformations.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184</a:t>
            </a:fld>
            <a:endParaRPr lang="en-US"/>
          </a:p>
        </p:txBody>
      </p:sp>
    </p:spTree>
    <p:extLst>
      <p:ext uri="{BB962C8B-B14F-4D97-AF65-F5344CB8AC3E}">
        <p14:creationId xmlns:p14="http://schemas.microsoft.com/office/powerpoint/2010/main" val="2531775027"/>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Don’t do that!</a:t>
            </a:r>
            <a:endParaRPr lang="en-US" dirty="0"/>
          </a:p>
        </p:txBody>
      </p:sp>
      <p:sp>
        <p:nvSpPr>
          <p:cNvPr id="3" name="Content Placeholder 2"/>
          <p:cNvSpPr>
            <a:spLocks noGrp="1"/>
          </p:cNvSpPr>
          <p:nvPr>
            <p:ph idx="1"/>
          </p:nvPr>
        </p:nvSpPr>
        <p:spPr/>
        <p:txBody>
          <a:bodyPr>
            <a:normAutofit/>
          </a:bodyPr>
          <a:lstStyle/>
          <a:p>
            <a:r>
              <a:rPr lang="en-CA" dirty="0"/>
              <a:t>As the audience of this historical play of </a:t>
            </a:r>
            <a:r>
              <a:rPr lang="en-CA" dirty="0" err="1"/>
              <a:t>consciousnesses</a:t>
            </a:r>
            <a:r>
              <a:rPr lang="en-CA" dirty="0"/>
              <a:t>, </a:t>
            </a:r>
            <a:r>
              <a:rPr lang="en-CA" dirty="0" smtClean="0"/>
              <a:t>we </a:t>
            </a:r>
            <a:r>
              <a:rPr lang="en-CA" dirty="0"/>
              <a:t>would like to call out to the protagonists: </a:t>
            </a:r>
            <a:endParaRPr lang="en-CA" dirty="0" smtClean="0"/>
          </a:p>
          <a:p>
            <a:pPr lvl="1"/>
            <a:r>
              <a:rPr lang="en-CA" dirty="0" smtClean="0"/>
              <a:t>Wait</a:t>
            </a:r>
            <a:r>
              <a:rPr lang="en-CA" dirty="0"/>
              <a:t>, don’t do that, recognize one another in your essential equality with one another! </a:t>
            </a:r>
            <a:endParaRPr lang="en-CA" dirty="0" smtClean="0"/>
          </a:p>
          <a:p>
            <a:pPr lvl="1"/>
            <a:r>
              <a:rPr lang="en-CA" dirty="0" smtClean="0"/>
              <a:t>Do </a:t>
            </a:r>
            <a:r>
              <a:rPr lang="en-CA" dirty="0"/>
              <a:t>unto others as you would have them do unto you</a:t>
            </a:r>
            <a:r>
              <a:rPr lang="en-CA" dirty="0" smtClean="0"/>
              <a:t>!</a:t>
            </a:r>
          </a:p>
          <a:p>
            <a:r>
              <a:rPr lang="en-CA" dirty="0"/>
              <a:t>But the players in the history of consciousness have not yet arrived at our perspective of hindsight and essential truth. </a:t>
            </a:r>
            <a:endParaRPr lang="en-CA" dirty="0" smtClean="0"/>
          </a:p>
          <a:p>
            <a:pPr lvl="1"/>
            <a:r>
              <a:rPr lang="en-CA" dirty="0" smtClean="0"/>
              <a:t>They </a:t>
            </a:r>
            <a:r>
              <a:rPr lang="en-CA" dirty="0"/>
              <a:t>must therefore undergo the experience of the tragedies that await them with all their suffering and </a:t>
            </a:r>
            <a:r>
              <a:rPr lang="en-CA" dirty="0" smtClean="0"/>
              <a:t>painful, but elevating and saving, </a:t>
            </a:r>
            <a:r>
              <a:rPr lang="en-CA" dirty="0"/>
              <a:t>transformations. </a:t>
            </a:r>
            <a:endParaRPr lang="en-CA" dirty="0" smtClean="0"/>
          </a:p>
        </p:txBody>
      </p:sp>
      <p:sp>
        <p:nvSpPr>
          <p:cNvPr id="4" name="Slide Number Placeholder 3"/>
          <p:cNvSpPr>
            <a:spLocks noGrp="1"/>
          </p:cNvSpPr>
          <p:nvPr>
            <p:ph type="sldNum" sz="quarter" idx="12"/>
          </p:nvPr>
        </p:nvSpPr>
        <p:spPr/>
        <p:txBody>
          <a:bodyPr/>
          <a:lstStyle/>
          <a:p>
            <a:fld id="{8FF61FAA-D7D5-42D6-B247-BB907F4E95E5}" type="slidenum">
              <a:rPr lang="en-US" smtClean="0"/>
              <a:t>185</a:t>
            </a:fld>
            <a:endParaRPr lang="en-US"/>
          </a:p>
        </p:txBody>
      </p:sp>
    </p:spTree>
    <p:extLst>
      <p:ext uri="{BB962C8B-B14F-4D97-AF65-F5344CB8AC3E}">
        <p14:creationId xmlns:p14="http://schemas.microsoft.com/office/powerpoint/2010/main" val="382542387"/>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Learning the hard way</a:t>
            </a:r>
            <a:endParaRPr lang="en-US" dirty="0"/>
          </a:p>
        </p:txBody>
      </p:sp>
      <p:sp>
        <p:nvSpPr>
          <p:cNvPr id="3" name="Content Placeholder 2"/>
          <p:cNvSpPr>
            <a:spLocks noGrp="1"/>
          </p:cNvSpPr>
          <p:nvPr>
            <p:ph idx="1"/>
          </p:nvPr>
        </p:nvSpPr>
        <p:spPr/>
        <p:txBody>
          <a:bodyPr/>
          <a:lstStyle/>
          <a:p>
            <a:r>
              <a:rPr lang="en-CA" dirty="0"/>
              <a:t>They will only come to the truth the hard way. </a:t>
            </a:r>
          </a:p>
          <a:p>
            <a:pPr lvl="1"/>
            <a:r>
              <a:rPr lang="en-CA" dirty="0"/>
              <a:t>The essential truth has been known for ages, but as an ineffective abstraction, a powerless </a:t>
            </a:r>
            <a:r>
              <a:rPr lang="en-CA" i="1" dirty="0"/>
              <a:t>ideal</a:t>
            </a:r>
            <a:r>
              <a:rPr lang="en-CA" dirty="0" smtClean="0"/>
              <a:t>.</a:t>
            </a:r>
          </a:p>
          <a:p>
            <a:pPr lvl="1"/>
            <a:r>
              <a:rPr lang="en-CA" dirty="0" smtClean="0"/>
              <a:t>Only </a:t>
            </a:r>
            <a:r>
              <a:rPr lang="en-CA" dirty="0"/>
              <a:t>through this hard </a:t>
            </a:r>
            <a:r>
              <a:rPr lang="en-CA" dirty="0" smtClean="0"/>
              <a:t>way—this “Golgotha of Absolute Spirit—can </a:t>
            </a:r>
            <a:r>
              <a:rPr lang="en-CA" dirty="0"/>
              <a:t>the essence of humanity be truly </a:t>
            </a:r>
            <a:r>
              <a:rPr lang="en-CA" i="1" dirty="0"/>
              <a:t>realized</a:t>
            </a:r>
            <a:r>
              <a:rPr lang="en-CA" dirty="0"/>
              <a:t>.</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186</a:t>
            </a:fld>
            <a:endParaRPr lang="en-US"/>
          </a:p>
        </p:txBody>
      </p:sp>
    </p:spTree>
    <p:extLst>
      <p:ext uri="{BB962C8B-B14F-4D97-AF65-F5344CB8AC3E}">
        <p14:creationId xmlns:p14="http://schemas.microsoft.com/office/powerpoint/2010/main" val="755174675"/>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184. Experiencing the play</a:t>
            </a:r>
            <a:endParaRPr lang="en-US" dirty="0"/>
          </a:p>
        </p:txBody>
      </p:sp>
      <p:sp>
        <p:nvSpPr>
          <p:cNvPr id="3" name="Content Placeholder 2"/>
          <p:cNvSpPr>
            <a:spLocks noGrp="1"/>
          </p:cNvSpPr>
          <p:nvPr>
            <p:ph idx="1"/>
          </p:nvPr>
        </p:nvSpPr>
        <p:spPr/>
        <p:txBody>
          <a:bodyPr>
            <a:normAutofit/>
          </a:bodyPr>
          <a:lstStyle/>
          <a:p>
            <a:r>
              <a:rPr lang="en-CA" dirty="0" smtClean="0"/>
              <a:t>We saw a similar movement in which the shifting play of forces in the inwardness of things</a:t>
            </a:r>
          </a:p>
          <a:p>
            <a:pPr lvl="1"/>
            <a:r>
              <a:rPr lang="en-CA" dirty="0"/>
              <a:t>d</a:t>
            </a:r>
            <a:r>
              <a:rPr lang="en-CA" dirty="0" smtClean="0"/>
              <a:t>escended into the sensible appearances </a:t>
            </a:r>
          </a:p>
          <a:p>
            <a:pPr lvl="1"/>
            <a:r>
              <a:rPr lang="en-CA" dirty="0" smtClean="0"/>
              <a:t>and gave rise to the tranquillity of the law</a:t>
            </a:r>
          </a:p>
          <a:p>
            <a:r>
              <a:rPr lang="en-CA" dirty="0" smtClean="0"/>
              <a:t>But then consciousness merely contemplated this movement</a:t>
            </a:r>
          </a:p>
          <a:p>
            <a:pPr lvl="1"/>
            <a:r>
              <a:rPr lang="en-CA" dirty="0" smtClean="0"/>
              <a:t>Now however, self-consciousness experiences it within itself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187</a:t>
            </a:fld>
            <a:endParaRPr lang="en-US"/>
          </a:p>
        </p:txBody>
      </p:sp>
    </p:spTree>
    <p:extLst>
      <p:ext uri="{BB962C8B-B14F-4D97-AF65-F5344CB8AC3E}">
        <p14:creationId xmlns:p14="http://schemas.microsoft.com/office/powerpoint/2010/main" val="2183071591"/>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What you do unto the other</a:t>
            </a:r>
            <a:endParaRPr lang="en-US" dirty="0"/>
          </a:p>
        </p:txBody>
      </p:sp>
      <p:sp>
        <p:nvSpPr>
          <p:cNvPr id="3" name="Content Placeholder 2"/>
          <p:cNvSpPr>
            <a:spLocks noGrp="1"/>
          </p:cNvSpPr>
          <p:nvPr>
            <p:ph idx="1"/>
          </p:nvPr>
        </p:nvSpPr>
        <p:spPr/>
        <p:txBody>
          <a:bodyPr/>
          <a:lstStyle/>
          <a:p>
            <a:r>
              <a:rPr lang="en-CA" dirty="0" smtClean="0"/>
              <a:t>The shifting play of forces was united in the midpoint of the appearance in a stable law </a:t>
            </a:r>
          </a:p>
          <a:p>
            <a:r>
              <a:rPr lang="en-CA" dirty="0" smtClean="0"/>
              <a:t>Now the extremes are the play of two self-consciousness</a:t>
            </a:r>
          </a:p>
          <a:p>
            <a:pPr lvl="1"/>
            <a:r>
              <a:rPr lang="en-CA" dirty="0"/>
              <a:t>u</a:t>
            </a:r>
            <a:r>
              <a:rPr lang="en-CA" dirty="0" smtClean="0"/>
              <a:t>nited in a mid-point through a law </a:t>
            </a:r>
          </a:p>
          <a:p>
            <a:pPr lvl="1"/>
            <a:r>
              <a:rPr lang="en-CA" dirty="0"/>
              <a:t>i</a:t>
            </a:r>
            <a:r>
              <a:rPr lang="en-CA" dirty="0" smtClean="0"/>
              <a:t>ssuing from their own self-consciousness:</a:t>
            </a:r>
          </a:p>
          <a:p>
            <a:r>
              <a:rPr lang="en-CA" dirty="0" smtClean="0"/>
              <a:t>What you do unto the other, you do to yourself</a:t>
            </a:r>
          </a:p>
        </p:txBody>
      </p:sp>
      <p:sp>
        <p:nvSpPr>
          <p:cNvPr id="4" name="Slide Number Placeholder 3"/>
          <p:cNvSpPr>
            <a:spLocks noGrp="1"/>
          </p:cNvSpPr>
          <p:nvPr>
            <p:ph type="sldNum" sz="quarter" idx="12"/>
          </p:nvPr>
        </p:nvSpPr>
        <p:spPr/>
        <p:txBody>
          <a:bodyPr/>
          <a:lstStyle/>
          <a:p>
            <a:fld id="{8FF61FAA-D7D5-42D6-B247-BB907F4E95E5}" type="slidenum">
              <a:rPr lang="en-US" smtClean="0"/>
              <a:t>188</a:t>
            </a:fld>
            <a:endParaRPr lang="en-US"/>
          </a:p>
        </p:txBody>
      </p:sp>
    </p:spTree>
    <p:extLst>
      <p:ext uri="{BB962C8B-B14F-4D97-AF65-F5344CB8AC3E}">
        <p14:creationId xmlns:p14="http://schemas.microsoft.com/office/powerpoint/2010/main" val="2806417557"/>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law of self-realization</a:t>
            </a:r>
            <a:endParaRPr lang="en-US" dirty="0"/>
          </a:p>
        </p:txBody>
      </p:sp>
      <p:sp>
        <p:nvSpPr>
          <p:cNvPr id="3" name="Content Placeholder 2"/>
          <p:cNvSpPr>
            <a:spLocks noGrp="1"/>
          </p:cNvSpPr>
          <p:nvPr>
            <p:ph idx="1"/>
          </p:nvPr>
        </p:nvSpPr>
        <p:spPr/>
        <p:txBody>
          <a:bodyPr>
            <a:normAutofit/>
          </a:bodyPr>
          <a:lstStyle/>
          <a:p>
            <a:r>
              <a:rPr lang="en-CA" dirty="0" smtClean="0"/>
              <a:t>This is no longer a law that rules </a:t>
            </a:r>
            <a:r>
              <a:rPr lang="en-CA" i="1" dirty="0" smtClean="0"/>
              <a:t>over</a:t>
            </a:r>
            <a:r>
              <a:rPr lang="en-CA" dirty="0" smtClean="0"/>
              <a:t> the individual forces</a:t>
            </a:r>
          </a:p>
          <a:p>
            <a:pPr lvl="1"/>
            <a:r>
              <a:rPr lang="en-CA" dirty="0" smtClean="0"/>
              <a:t>But a law that the individual consciousness issues from within her/himself</a:t>
            </a:r>
          </a:p>
          <a:p>
            <a:pPr lvl="1"/>
            <a:r>
              <a:rPr lang="en-CA" dirty="0" smtClean="0"/>
              <a:t>The law of self-realization</a:t>
            </a:r>
          </a:p>
          <a:p>
            <a:r>
              <a:rPr lang="en-CA" dirty="0" smtClean="0"/>
              <a:t>Separated by themselves</a:t>
            </a:r>
          </a:p>
          <a:p>
            <a:pPr lvl="1"/>
            <a:r>
              <a:rPr lang="en-CA" dirty="0"/>
              <a:t>e</a:t>
            </a:r>
            <a:r>
              <a:rPr lang="en-CA" dirty="0" smtClean="0"/>
              <a:t>ach falls back into the all-devouring circle of life</a:t>
            </a:r>
          </a:p>
          <a:p>
            <a:r>
              <a:rPr lang="en-CA" dirty="0" smtClean="0"/>
              <a:t>The extremes only achieve self-consciousness</a:t>
            </a:r>
          </a:p>
          <a:p>
            <a:pPr lvl="1"/>
            <a:r>
              <a:rPr lang="en-CA" dirty="0"/>
              <a:t>w</a:t>
            </a:r>
            <a:r>
              <a:rPr lang="en-CA" dirty="0" smtClean="0"/>
              <a:t>hen they meet in the middle</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189</a:t>
            </a:fld>
            <a:endParaRPr lang="en-US"/>
          </a:p>
        </p:txBody>
      </p:sp>
    </p:spTree>
    <p:extLst>
      <p:ext uri="{BB962C8B-B14F-4D97-AF65-F5344CB8AC3E}">
        <p14:creationId xmlns:p14="http://schemas.microsoft.com/office/powerpoint/2010/main" val="29342182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pole of life</a:t>
            </a:r>
            <a:endParaRPr lang="en-US" dirty="0"/>
          </a:p>
        </p:txBody>
      </p:sp>
      <p:sp>
        <p:nvSpPr>
          <p:cNvPr id="3" name="Content Placeholder 2"/>
          <p:cNvSpPr>
            <a:spLocks noGrp="1"/>
          </p:cNvSpPr>
          <p:nvPr>
            <p:ph idx="1"/>
          </p:nvPr>
        </p:nvSpPr>
        <p:spPr/>
        <p:txBody>
          <a:bodyPr>
            <a:normAutofit/>
          </a:bodyPr>
          <a:lstStyle/>
          <a:p>
            <a:r>
              <a:rPr lang="en-CA" dirty="0" smtClean="0"/>
              <a:t>Life is thus a unity of living and dying beings</a:t>
            </a:r>
          </a:p>
          <a:p>
            <a:pPr lvl="1"/>
            <a:r>
              <a:rPr lang="en-CA" dirty="0" smtClean="0"/>
              <a:t>A polarity of positive and negative, life and death</a:t>
            </a:r>
          </a:p>
          <a:p>
            <a:r>
              <a:rPr lang="en-CA" dirty="0" smtClean="0"/>
              <a:t>In the first moment of “life”</a:t>
            </a:r>
          </a:p>
          <a:p>
            <a:pPr lvl="1"/>
            <a:r>
              <a:rPr lang="en-CA" dirty="0"/>
              <a:t>d</a:t>
            </a:r>
            <a:r>
              <a:rPr lang="en-CA" dirty="0" smtClean="0"/>
              <a:t>ifference is transformed by the oneness of Life from what it would otherwise be</a:t>
            </a:r>
          </a:p>
          <a:p>
            <a:pPr lvl="1"/>
            <a:r>
              <a:rPr lang="en-CA" dirty="0" smtClean="0"/>
              <a:t>i.e., a relation to something other, </a:t>
            </a:r>
          </a:p>
          <a:p>
            <a:pPr lvl="1"/>
            <a:r>
              <a:rPr lang="en-CA" dirty="0"/>
              <a:t>t</a:t>
            </a:r>
            <a:r>
              <a:rPr lang="en-CA" dirty="0" smtClean="0"/>
              <a:t>o being a relation to and for itself</a:t>
            </a:r>
          </a:p>
        </p:txBody>
      </p:sp>
      <p:sp>
        <p:nvSpPr>
          <p:cNvPr id="4" name="Slide Number Placeholder 3"/>
          <p:cNvSpPr>
            <a:spLocks noGrp="1"/>
          </p:cNvSpPr>
          <p:nvPr>
            <p:ph type="sldNum" sz="quarter" idx="12"/>
          </p:nvPr>
        </p:nvSpPr>
        <p:spPr/>
        <p:txBody>
          <a:bodyPr/>
          <a:lstStyle/>
          <a:p>
            <a:fld id="{8FF61FAA-D7D5-42D6-B247-BB907F4E95E5}" type="slidenum">
              <a:rPr lang="en-US" smtClean="0"/>
              <a:t>19</a:t>
            </a:fld>
            <a:endParaRPr lang="en-US"/>
          </a:p>
        </p:txBody>
      </p:sp>
    </p:spTree>
    <p:extLst>
      <p:ext uri="{BB962C8B-B14F-4D97-AF65-F5344CB8AC3E}">
        <p14:creationId xmlns:p14="http://schemas.microsoft.com/office/powerpoint/2010/main" val="2999673950"/>
      </p:ext>
    </p:extLst>
  </p:cSld>
  <p:clrMapOvr>
    <a:masterClrMapping/>
  </p:clrMapOvr>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Recognizing essentiality </a:t>
            </a:r>
            <a:endParaRPr lang="en-US" dirty="0"/>
          </a:p>
        </p:txBody>
      </p:sp>
      <p:sp>
        <p:nvSpPr>
          <p:cNvPr id="3" name="Content Placeholder 2"/>
          <p:cNvSpPr>
            <a:spLocks noGrp="1"/>
          </p:cNvSpPr>
          <p:nvPr>
            <p:ph idx="1"/>
          </p:nvPr>
        </p:nvSpPr>
        <p:spPr/>
        <p:txBody>
          <a:bodyPr>
            <a:normAutofit/>
          </a:bodyPr>
          <a:lstStyle/>
          <a:p>
            <a:r>
              <a:rPr lang="en-CA" dirty="0" smtClean="0"/>
              <a:t>As in the gestalt of perception and delusion</a:t>
            </a:r>
          </a:p>
          <a:p>
            <a:pPr lvl="1"/>
            <a:r>
              <a:rPr lang="en-CA" dirty="0"/>
              <a:t>t</a:t>
            </a:r>
            <a:r>
              <a:rPr lang="en-CA" dirty="0" smtClean="0"/>
              <a:t>he exchange is a delusory one when each regards the other as inessential</a:t>
            </a:r>
          </a:p>
          <a:p>
            <a:r>
              <a:rPr lang="en-CA" dirty="0" smtClean="0"/>
              <a:t>But even then, there is the recognition that the other does what the first does </a:t>
            </a:r>
          </a:p>
          <a:p>
            <a:pPr lvl="1"/>
            <a:r>
              <a:rPr lang="en-CA" dirty="0" smtClean="0"/>
              <a:t>and so is another self-consciousness</a:t>
            </a:r>
          </a:p>
          <a:p>
            <a:r>
              <a:rPr lang="en-CA" dirty="0" smtClean="0"/>
              <a:t>He recognizes that she is doing what he does</a:t>
            </a:r>
          </a:p>
          <a:p>
            <a:pPr lvl="1"/>
            <a:r>
              <a:rPr lang="en-CA" dirty="0"/>
              <a:t>a</a:t>
            </a:r>
            <a:r>
              <a:rPr lang="en-CA" dirty="0" smtClean="0"/>
              <a:t>nd so in affirming the other’s inessentiality</a:t>
            </a:r>
          </a:p>
          <a:p>
            <a:pPr lvl="1"/>
            <a:r>
              <a:rPr lang="en-CA" dirty="0"/>
              <a:t>w</a:t>
            </a:r>
            <a:r>
              <a:rPr lang="en-CA" dirty="0" smtClean="0"/>
              <a:t>hile recognizing that she is doing the same</a:t>
            </a:r>
          </a:p>
          <a:p>
            <a:pPr lvl="1"/>
            <a:r>
              <a:rPr lang="en-CA" dirty="0"/>
              <a:t>h</a:t>
            </a:r>
            <a:r>
              <a:rPr lang="en-CA" dirty="0" smtClean="0"/>
              <a:t>e recognizes her essentiality</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190</a:t>
            </a:fld>
            <a:endParaRPr lang="en-US"/>
          </a:p>
        </p:txBody>
      </p:sp>
    </p:spTree>
    <p:extLst>
      <p:ext uri="{BB962C8B-B14F-4D97-AF65-F5344CB8AC3E}">
        <p14:creationId xmlns:p14="http://schemas.microsoft.com/office/powerpoint/2010/main" val="790480315"/>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Each goes into the other</a:t>
            </a:r>
            <a:endParaRPr lang="en-US" dirty="0"/>
          </a:p>
        </p:txBody>
      </p:sp>
      <p:sp>
        <p:nvSpPr>
          <p:cNvPr id="3" name="Content Placeholder 2"/>
          <p:cNvSpPr>
            <a:spLocks noGrp="1"/>
          </p:cNvSpPr>
          <p:nvPr>
            <p:ph idx="1"/>
          </p:nvPr>
        </p:nvSpPr>
        <p:spPr/>
        <p:txBody>
          <a:bodyPr>
            <a:normAutofit/>
          </a:bodyPr>
          <a:lstStyle/>
          <a:p>
            <a:r>
              <a:rPr lang="en-CA" dirty="0" smtClean="0"/>
              <a:t>He says: “</a:t>
            </a:r>
            <a:r>
              <a:rPr lang="en-CA" dirty="0"/>
              <a:t>I am not you; I, </a:t>
            </a:r>
            <a:r>
              <a:rPr lang="en-CA" i="1" dirty="0"/>
              <a:t>and only I</a:t>
            </a:r>
            <a:r>
              <a:rPr lang="en-CA" dirty="0"/>
              <a:t>, have the right to say ‘I</a:t>
            </a:r>
            <a:r>
              <a:rPr lang="en-CA" dirty="0" smtClean="0"/>
              <a:t>.’”</a:t>
            </a:r>
          </a:p>
          <a:p>
            <a:pPr lvl="1"/>
            <a:r>
              <a:rPr lang="en-CA" dirty="0" smtClean="0"/>
              <a:t>But this implies that the other is making the same claim</a:t>
            </a:r>
          </a:p>
          <a:p>
            <a:r>
              <a:rPr lang="en-CA" dirty="0" smtClean="0"/>
              <a:t>The difference is no difference</a:t>
            </a:r>
          </a:p>
          <a:p>
            <a:pPr lvl="1"/>
            <a:r>
              <a:rPr lang="en-CA" dirty="0"/>
              <a:t>b</a:t>
            </a:r>
            <a:r>
              <a:rPr lang="en-CA" dirty="0" smtClean="0"/>
              <a:t>ut only the seeming tautology of “I am I,”</a:t>
            </a:r>
          </a:p>
          <a:p>
            <a:pPr lvl="1"/>
            <a:r>
              <a:rPr lang="en-CA" dirty="0"/>
              <a:t>r</a:t>
            </a:r>
            <a:r>
              <a:rPr lang="en-CA" dirty="0" smtClean="0"/>
              <a:t>epeated over and over</a:t>
            </a:r>
          </a:p>
          <a:p>
            <a:r>
              <a:rPr lang="en-CA" dirty="0" smtClean="0"/>
              <a:t>In saying this, each goes outside him/herself into the other extreme</a:t>
            </a:r>
          </a:p>
          <a:p>
            <a:pPr lvl="1"/>
            <a:r>
              <a:rPr lang="en-CA" dirty="0"/>
              <a:t>w</a:t>
            </a:r>
            <a:r>
              <a:rPr lang="en-CA" dirty="0" smtClean="0"/>
              <a:t>hile remaining for-self</a:t>
            </a:r>
          </a:p>
          <a:p>
            <a:pPr lvl="1"/>
            <a:r>
              <a:rPr lang="en-CA" dirty="0" smtClean="0"/>
              <a:t>Each </a:t>
            </a:r>
            <a:r>
              <a:rPr lang="en-CA" i="1" dirty="0" smtClean="0"/>
              <a:t>is</a:t>
            </a:r>
            <a:r>
              <a:rPr lang="en-CA" dirty="0" smtClean="0"/>
              <a:t> the other, and </a:t>
            </a:r>
            <a:r>
              <a:rPr lang="en-CA" i="1" dirty="0" smtClean="0"/>
              <a:t>is not </a:t>
            </a:r>
            <a:r>
              <a:rPr lang="en-CA" dirty="0" smtClean="0"/>
              <a:t>the other</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191</a:t>
            </a:fld>
            <a:endParaRPr lang="en-US"/>
          </a:p>
        </p:txBody>
      </p:sp>
    </p:spTree>
    <p:extLst>
      <p:ext uri="{BB962C8B-B14F-4D97-AF65-F5344CB8AC3E}">
        <p14:creationId xmlns:p14="http://schemas.microsoft.com/office/powerpoint/2010/main" val="1329541184"/>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Transformation</a:t>
            </a:r>
            <a:endParaRPr lang="en-US" dirty="0"/>
          </a:p>
        </p:txBody>
      </p:sp>
      <p:sp>
        <p:nvSpPr>
          <p:cNvPr id="3" name="Content Placeholder 2"/>
          <p:cNvSpPr>
            <a:spLocks noGrp="1"/>
          </p:cNvSpPr>
          <p:nvPr>
            <p:ph idx="1"/>
          </p:nvPr>
        </p:nvSpPr>
        <p:spPr/>
        <p:txBody>
          <a:bodyPr/>
          <a:lstStyle/>
          <a:p>
            <a:r>
              <a:rPr lang="en-CA" dirty="0" smtClean="0"/>
              <a:t>The being-for-self of each is transformed in its transcendence into the other</a:t>
            </a:r>
          </a:p>
          <a:p>
            <a:pPr lvl="1"/>
            <a:r>
              <a:rPr lang="en-CA" dirty="0"/>
              <a:t>r</a:t>
            </a:r>
            <a:r>
              <a:rPr lang="en-CA" dirty="0" smtClean="0"/>
              <a:t>ising beyond the circle of life</a:t>
            </a:r>
          </a:p>
          <a:p>
            <a:pPr lvl="1"/>
            <a:r>
              <a:rPr lang="en-CA" dirty="0"/>
              <a:t>b</a:t>
            </a:r>
            <a:r>
              <a:rPr lang="en-CA" dirty="0" smtClean="0"/>
              <a:t>ecoming a being-for-self through the being-for-self of the other</a:t>
            </a:r>
          </a:p>
          <a:p>
            <a:r>
              <a:rPr lang="en-CA" i="1" dirty="0"/>
              <a:t>r</a:t>
            </a:r>
            <a:r>
              <a:rPr lang="en-CA" i="1" dirty="0" smtClean="0"/>
              <a:t>ealizing</a:t>
            </a:r>
            <a:r>
              <a:rPr lang="en-CA" dirty="0" smtClean="0"/>
              <a:t> his/her being-for-self, </a:t>
            </a:r>
          </a:p>
          <a:p>
            <a:pPr lvl="1"/>
            <a:r>
              <a:rPr lang="en-CA" dirty="0" smtClean="0"/>
              <a:t>and not simply taking this as given</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192</a:t>
            </a:fld>
            <a:endParaRPr lang="en-US"/>
          </a:p>
        </p:txBody>
      </p:sp>
    </p:spTree>
    <p:extLst>
      <p:ext uri="{BB962C8B-B14F-4D97-AF65-F5344CB8AC3E}">
        <p14:creationId xmlns:p14="http://schemas.microsoft.com/office/powerpoint/2010/main" val="2718837150"/>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One with the other, yet not one</a:t>
            </a:r>
            <a:endParaRPr lang="en-US" dirty="0"/>
          </a:p>
        </p:txBody>
      </p:sp>
      <p:sp>
        <p:nvSpPr>
          <p:cNvPr id="3" name="Content Placeholder 2"/>
          <p:cNvSpPr>
            <a:spLocks noGrp="1"/>
          </p:cNvSpPr>
          <p:nvPr>
            <p:ph idx="1"/>
          </p:nvPr>
        </p:nvSpPr>
        <p:spPr/>
        <p:txBody>
          <a:bodyPr>
            <a:normAutofit/>
          </a:bodyPr>
          <a:lstStyle/>
          <a:p>
            <a:r>
              <a:rPr lang="en-CA" dirty="0" smtClean="0"/>
              <a:t>Previously, perceptual consciousness was recognized to be</a:t>
            </a:r>
          </a:p>
          <a:p>
            <a:pPr lvl="1"/>
            <a:r>
              <a:rPr lang="en-CA" dirty="0"/>
              <a:t>a</a:t>
            </a:r>
            <a:r>
              <a:rPr lang="en-CA" dirty="0" smtClean="0"/>
              <a:t> oneness with the object</a:t>
            </a:r>
          </a:p>
          <a:p>
            <a:pPr lvl="1"/>
            <a:r>
              <a:rPr lang="en-CA" dirty="0"/>
              <a:t>a</a:t>
            </a:r>
            <a:r>
              <a:rPr lang="en-CA" dirty="0" smtClean="0"/>
              <a:t>nd not a oneness, since consciousness is implicitly also for-itself</a:t>
            </a:r>
          </a:p>
          <a:p>
            <a:r>
              <a:rPr lang="en-CA" dirty="0" smtClean="0"/>
              <a:t>Understanding too is merged with the inwardness of the thing</a:t>
            </a:r>
          </a:p>
          <a:p>
            <a:pPr lvl="1"/>
            <a:r>
              <a:rPr lang="en-CA" dirty="0"/>
              <a:t>w</a:t>
            </a:r>
            <a:r>
              <a:rPr lang="en-CA" dirty="0" smtClean="0"/>
              <a:t>hile also standing apart from it, contemplating it as implicitly something other</a:t>
            </a:r>
          </a:p>
          <a:p>
            <a:r>
              <a:rPr lang="en-CA" dirty="0" smtClean="0"/>
              <a:t>Their oneness with their objects is the primary moment</a:t>
            </a:r>
          </a:p>
          <a:p>
            <a:pPr lvl="1"/>
            <a:r>
              <a:rPr lang="en-CA" dirty="0"/>
              <a:t>w</a:t>
            </a:r>
            <a:r>
              <a:rPr lang="en-CA" dirty="0" smtClean="0"/>
              <a:t>hile their being-for-self is secondary, implicit</a:t>
            </a:r>
          </a:p>
        </p:txBody>
      </p:sp>
      <p:sp>
        <p:nvSpPr>
          <p:cNvPr id="4" name="Slide Number Placeholder 3"/>
          <p:cNvSpPr>
            <a:spLocks noGrp="1"/>
          </p:cNvSpPr>
          <p:nvPr>
            <p:ph type="sldNum" sz="quarter" idx="12"/>
          </p:nvPr>
        </p:nvSpPr>
        <p:spPr/>
        <p:txBody>
          <a:bodyPr/>
          <a:lstStyle/>
          <a:p>
            <a:fld id="{8FF61FAA-D7D5-42D6-B247-BB907F4E95E5}" type="slidenum">
              <a:rPr lang="en-US" smtClean="0"/>
              <a:t>193</a:t>
            </a:fld>
            <a:endParaRPr lang="en-US"/>
          </a:p>
        </p:txBody>
      </p:sp>
    </p:spTree>
    <p:extLst>
      <p:ext uri="{BB962C8B-B14F-4D97-AF65-F5344CB8AC3E}">
        <p14:creationId xmlns:p14="http://schemas.microsoft.com/office/powerpoint/2010/main" val="2328393402"/>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The organism really is one with the other</a:t>
            </a:r>
            <a:endParaRPr lang="en-US" dirty="0"/>
          </a:p>
        </p:txBody>
      </p:sp>
      <p:sp>
        <p:nvSpPr>
          <p:cNvPr id="3" name="Content Placeholder 2"/>
          <p:cNvSpPr>
            <a:spLocks noGrp="1"/>
          </p:cNvSpPr>
          <p:nvPr>
            <p:ph idx="1"/>
          </p:nvPr>
        </p:nvSpPr>
        <p:spPr/>
        <p:txBody>
          <a:bodyPr>
            <a:normAutofit/>
          </a:bodyPr>
          <a:lstStyle/>
          <a:p>
            <a:r>
              <a:rPr lang="en-CA" dirty="0" smtClean="0"/>
              <a:t>In realizing its desire, the organism not only becomes one with the object outside of itself, but turns the object into itself. </a:t>
            </a:r>
          </a:p>
          <a:p>
            <a:pPr lvl="1"/>
            <a:r>
              <a:rPr lang="en-CA" dirty="0" smtClean="0"/>
              <a:t>It </a:t>
            </a:r>
            <a:r>
              <a:rPr lang="en-CA" i="1" dirty="0" smtClean="0"/>
              <a:t>really</a:t>
            </a:r>
            <a:r>
              <a:rPr lang="en-CA" dirty="0" smtClean="0"/>
              <a:t> unites with the other, not only ideally</a:t>
            </a:r>
          </a:p>
          <a:p>
            <a:pPr lvl="1"/>
            <a:r>
              <a:rPr lang="en-CA" dirty="0" smtClean="0"/>
              <a:t>and so is momentarily a being-for-self</a:t>
            </a:r>
          </a:p>
          <a:p>
            <a:r>
              <a:rPr lang="en-CA" dirty="0" smtClean="0"/>
              <a:t>But this moment soon passes, and only the species continues</a:t>
            </a:r>
          </a:p>
          <a:p>
            <a:pPr lvl="1"/>
            <a:r>
              <a:rPr lang="en-CA" dirty="0"/>
              <a:t>a</a:t>
            </a:r>
            <a:r>
              <a:rPr lang="en-CA" dirty="0" smtClean="0"/>
              <a:t>s the striving of life to become truly for itself</a:t>
            </a:r>
          </a:p>
          <a:p>
            <a:pPr lvl="1"/>
            <a:r>
              <a:rPr lang="en-CA" dirty="0" smtClean="0"/>
              <a:t>i.e., to become truly self-conscious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194</a:t>
            </a:fld>
            <a:endParaRPr lang="en-US"/>
          </a:p>
        </p:txBody>
      </p:sp>
    </p:spTree>
    <p:extLst>
      <p:ext uri="{BB962C8B-B14F-4D97-AF65-F5344CB8AC3E}">
        <p14:creationId xmlns:p14="http://schemas.microsoft.com/office/powerpoint/2010/main" val="3115251217"/>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Being in the other is </a:t>
            </a:r>
            <a:r>
              <a:rPr lang="en-CA" i="1" dirty="0" smtClean="0"/>
              <a:t>self</a:t>
            </a:r>
            <a:r>
              <a:rPr lang="en-CA" dirty="0" smtClean="0"/>
              <a:t>-conscious</a:t>
            </a:r>
            <a:endParaRPr lang="en-US" dirty="0"/>
          </a:p>
        </p:txBody>
      </p:sp>
      <p:sp>
        <p:nvSpPr>
          <p:cNvPr id="3" name="Content Placeholder 2"/>
          <p:cNvSpPr>
            <a:spLocks noGrp="1"/>
          </p:cNvSpPr>
          <p:nvPr>
            <p:ph idx="1"/>
          </p:nvPr>
        </p:nvSpPr>
        <p:spPr/>
        <p:txBody>
          <a:bodyPr>
            <a:normAutofit/>
          </a:bodyPr>
          <a:lstStyle/>
          <a:p>
            <a:r>
              <a:rPr lang="en-CA" dirty="0" smtClean="0"/>
              <a:t>In self-consciousness the oneness with the object of self-</a:t>
            </a:r>
            <a:r>
              <a:rPr lang="en-CA" dirty="0" err="1" smtClean="0"/>
              <a:t>selfconsciousness</a:t>
            </a:r>
            <a:endParaRPr lang="en-CA" dirty="0" smtClean="0"/>
          </a:p>
          <a:p>
            <a:pPr lvl="1"/>
            <a:r>
              <a:rPr lang="en-CA" dirty="0"/>
              <a:t>i</a:t>
            </a:r>
            <a:r>
              <a:rPr lang="en-CA" dirty="0" smtClean="0"/>
              <a:t>s something </a:t>
            </a:r>
            <a:r>
              <a:rPr lang="en-CA" i="1" dirty="0" smtClean="0"/>
              <a:t>for</a:t>
            </a:r>
            <a:r>
              <a:rPr lang="en-CA" dirty="0" smtClean="0"/>
              <a:t> each of the self-</a:t>
            </a:r>
            <a:r>
              <a:rPr lang="en-CA" dirty="0" err="1" smtClean="0"/>
              <a:t>consciousnesses</a:t>
            </a:r>
            <a:endParaRPr lang="en-CA" dirty="0" smtClean="0"/>
          </a:p>
          <a:p>
            <a:r>
              <a:rPr lang="en-CA" dirty="0"/>
              <a:t>s</a:t>
            </a:r>
            <a:r>
              <a:rPr lang="en-CA" dirty="0" smtClean="0"/>
              <a:t>ince </a:t>
            </a:r>
            <a:r>
              <a:rPr lang="en-CA" dirty="0"/>
              <a:t>the object here is another self-consciousness, </a:t>
            </a:r>
            <a:endParaRPr lang="en-CA" dirty="0" smtClean="0"/>
          </a:p>
          <a:p>
            <a:pPr lvl="1"/>
            <a:r>
              <a:rPr lang="en-CA" dirty="0"/>
              <a:t>T</a:t>
            </a:r>
            <a:r>
              <a:rPr lang="en-CA" dirty="0" smtClean="0"/>
              <a:t>his </a:t>
            </a:r>
            <a:r>
              <a:rPr lang="en-CA" dirty="0"/>
              <a:t>being-for-self in the other is </a:t>
            </a:r>
            <a:r>
              <a:rPr lang="en-CA" i="1" dirty="0"/>
              <a:t>self</a:t>
            </a:r>
            <a:r>
              <a:rPr lang="en-CA" dirty="0"/>
              <a:t>-conscious, </a:t>
            </a:r>
            <a:endParaRPr lang="en-CA" dirty="0" smtClean="0"/>
          </a:p>
          <a:p>
            <a:pPr lvl="1"/>
            <a:r>
              <a:rPr lang="en-CA" dirty="0" smtClean="0"/>
              <a:t>a </a:t>
            </a:r>
            <a:r>
              <a:rPr lang="en-CA" dirty="0"/>
              <a:t>return to oneself in and through another self. </a:t>
            </a:r>
            <a:endParaRPr lang="en-CA" dirty="0" smtClean="0"/>
          </a:p>
          <a:p>
            <a:r>
              <a:rPr lang="en-CA" dirty="0" smtClean="0"/>
              <a:t>Now </a:t>
            </a:r>
            <a:r>
              <a:rPr lang="en-CA" dirty="0"/>
              <a:t>self-consciousness actively enters into the exchange </a:t>
            </a:r>
            <a:r>
              <a:rPr lang="en-CA" dirty="0" smtClean="0"/>
              <a:t>with the other </a:t>
            </a:r>
          </a:p>
          <a:p>
            <a:pPr lvl="1"/>
            <a:r>
              <a:rPr lang="en-CA" dirty="0" smtClean="0"/>
              <a:t>as </a:t>
            </a:r>
            <a:r>
              <a:rPr lang="en-CA" dirty="0"/>
              <a:t>something for him/herself. </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195</a:t>
            </a:fld>
            <a:endParaRPr lang="en-US"/>
          </a:p>
        </p:txBody>
      </p:sp>
    </p:spTree>
    <p:extLst>
      <p:ext uri="{BB962C8B-B14F-4D97-AF65-F5344CB8AC3E}">
        <p14:creationId xmlns:p14="http://schemas.microsoft.com/office/powerpoint/2010/main" val="934374076"/>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a:t>
            </a:r>
            <a:r>
              <a:rPr lang="en-CA" dirty="0" err="1" smtClean="0"/>
              <a:t>outsidedness</a:t>
            </a:r>
            <a:r>
              <a:rPr lang="en-CA" dirty="0" smtClean="0"/>
              <a:t> of consciousness</a:t>
            </a:r>
            <a:endParaRPr lang="en-US" dirty="0"/>
          </a:p>
        </p:txBody>
      </p:sp>
      <p:sp>
        <p:nvSpPr>
          <p:cNvPr id="3" name="Content Placeholder 2"/>
          <p:cNvSpPr>
            <a:spLocks noGrp="1"/>
          </p:cNvSpPr>
          <p:nvPr>
            <p:ph idx="1"/>
          </p:nvPr>
        </p:nvSpPr>
        <p:spPr/>
        <p:txBody>
          <a:bodyPr>
            <a:normAutofit/>
          </a:bodyPr>
          <a:lstStyle/>
          <a:p>
            <a:r>
              <a:rPr lang="en-CA" dirty="0" smtClean="0"/>
              <a:t>This </a:t>
            </a:r>
            <a:r>
              <a:rPr lang="en-CA" dirty="0" err="1" smtClean="0"/>
              <a:t>outsidedness</a:t>
            </a:r>
            <a:r>
              <a:rPr lang="en-CA" dirty="0" smtClean="0"/>
              <a:t> of consciousness </a:t>
            </a:r>
          </a:p>
          <a:p>
            <a:pPr lvl="1"/>
            <a:r>
              <a:rPr lang="en-CA" dirty="0" smtClean="0"/>
              <a:t>means that consciousness is not </a:t>
            </a:r>
            <a:r>
              <a:rPr lang="en-CA" dirty="0"/>
              <a:t>primarily </a:t>
            </a:r>
            <a:r>
              <a:rPr lang="en-CA" dirty="0" smtClean="0"/>
              <a:t>an inner sphere of representations</a:t>
            </a:r>
          </a:p>
          <a:p>
            <a:r>
              <a:rPr lang="en-CA" dirty="0"/>
              <a:t>a</a:t>
            </a:r>
            <a:r>
              <a:rPr lang="en-CA" dirty="0" smtClean="0"/>
              <a:t>s early modern philosophers saw it</a:t>
            </a:r>
          </a:p>
          <a:p>
            <a:pPr lvl="1"/>
            <a:r>
              <a:rPr lang="en-CA" dirty="0"/>
              <a:t>t</a:t>
            </a:r>
            <a:r>
              <a:rPr lang="en-CA" dirty="0" smtClean="0"/>
              <a:t>aking up the distorted form of the concept </a:t>
            </a:r>
          </a:p>
          <a:p>
            <a:pPr lvl="1"/>
            <a:r>
              <a:rPr lang="en-CA" dirty="0" smtClean="0"/>
              <a:t>in which the perspective of the totality was displaced to the interiority of each separate individual</a:t>
            </a:r>
          </a:p>
          <a:p>
            <a:r>
              <a:rPr lang="en-CA" dirty="0" smtClean="0"/>
              <a:t>Consciousness is first of all outside itself “in the world”</a:t>
            </a:r>
          </a:p>
          <a:p>
            <a:pPr lvl="1"/>
            <a:r>
              <a:rPr lang="en-CA" dirty="0"/>
              <a:t>a</a:t>
            </a:r>
            <a:r>
              <a:rPr lang="en-CA" dirty="0" smtClean="0"/>
              <a:t>s Heidegger and Sartre, following Hegel here, maintain</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196</a:t>
            </a:fld>
            <a:endParaRPr lang="en-US"/>
          </a:p>
        </p:txBody>
      </p:sp>
    </p:spTree>
    <p:extLst>
      <p:ext uri="{BB962C8B-B14F-4D97-AF65-F5344CB8AC3E}">
        <p14:creationId xmlns:p14="http://schemas.microsoft.com/office/powerpoint/2010/main" val="1029106512"/>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He sees that she sees him</a:t>
            </a:r>
            <a:endParaRPr lang="en-US" dirty="0"/>
          </a:p>
        </p:txBody>
      </p:sp>
      <p:sp>
        <p:nvSpPr>
          <p:cNvPr id="3" name="Content Placeholder 2"/>
          <p:cNvSpPr>
            <a:spLocks noGrp="1"/>
          </p:cNvSpPr>
          <p:nvPr>
            <p:ph idx="1"/>
          </p:nvPr>
        </p:nvSpPr>
        <p:spPr/>
        <p:txBody>
          <a:bodyPr>
            <a:normAutofit/>
          </a:bodyPr>
          <a:lstStyle/>
          <a:p>
            <a:r>
              <a:rPr lang="en-CA" dirty="0" smtClean="0"/>
              <a:t>What this means for self-consciousness is that </a:t>
            </a:r>
            <a:endParaRPr lang="en-CA" dirty="0"/>
          </a:p>
          <a:p>
            <a:pPr lvl="1"/>
            <a:r>
              <a:rPr lang="en-CA" dirty="0" smtClean="0"/>
              <a:t>he </a:t>
            </a:r>
            <a:r>
              <a:rPr lang="en-CA" dirty="0"/>
              <a:t>sees that she sees </a:t>
            </a:r>
            <a:r>
              <a:rPr lang="en-CA" dirty="0" smtClean="0"/>
              <a:t>him</a:t>
            </a:r>
          </a:p>
          <a:p>
            <a:r>
              <a:rPr lang="en-CA" dirty="0" smtClean="0"/>
              <a:t>He is outside himself now in that he sees himself through her eyes</a:t>
            </a:r>
            <a:endParaRPr lang="en-CA" dirty="0"/>
          </a:p>
          <a:p>
            <a:pPr lvl="1"/>
            <a:r>
              <a:rPr lang="en-CA" dirty="0" smtClean="0"/>
              <a:t>He takes his </a:t>
            </a:r>
            <a:r>
              <a:rPr lang="en-CA" dirty="0" err="1" smtClean="0"/>
              <a:t>outsideness</a:t>
            </a:r>
            <a:r>
              <a:rPr lang="en-CA" dirty="0" smtClean="0"/>
              <a:t>, his being-for-other, as something for-himself</a:t>
            </a:r>
          </a:p>
          <a:p>
            <a:r>
              <a:rPr lang="en-CA" dirty="0" smtClean="0"/>
              <a:t>And she does the same</a:t>
            </a:r>
          </a:p>
          <a:p>
            <a:r>
              <a:rPr lang="en-CA" dirty="0" smtClean="0"/>
              <a:t>The self-conscious individual is thus distinguished </a:t>
            </a:r>
          </a:p>
          <a:p>
            <a:pPr lvl="1"/>
            <a:r>
              <a:rPr lang="en-CA" dirty="0" smtClean="0"/>
              <a:t>from the forms of consciousness that regard themselves as inessential</a:t>
            </a:r>
          </a:p>
          <a:p>
            <a:pPr lvl="1"/>
            <a:r>
              <a:rPr lang="en-CA" dirty="0"/>
              <a:t>i</a:t>
            </a:r>
            <a:r>
              <a:rPr lang="en-CA" dirty="0" smtClean="0"/>
              <a:t>n relation to their respective objects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197</a:t>
            </a:fld>
            <a:endParaRPr lang="en-US"/>
          </a:p>
        </p:txBody>
      </p:sp>
    </p:spTree>
    <p:extLst>
      <p:ext uri="{BB962C8B-B14F-4D97-AF65-F5344CB8AC3E}">
        <p14:creationId xmlns:p14="http://schemas.microsoft.com/office/powerpoint/2010/main" val="560384515"/>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Encountering the other as a subject</a:t>
            </a:r>
            <a:endParaRPr lang="en-US" dirty="0"/>
          </a:p>
        </p:txBody>
      </p:sp>
      <p:sp>
        <p:nvSpPr>
          <p:cNvPr id="3" name="Content Placeholder 2"/>
          <p:cNvSpPr>
            <a:spLocks noGrp="1"/>
          </p:cNvSpPr>
          <p:nvPr>
            <p:ph idx="1"/>
          </p:nvPr>
        </p:nvSpPr>
        <p:spPr/>
        <p:txBody>
          <a:bodyPr>
            <a:normAutofit/>
          </a:bodyPr>
          <a:lstStyle/>
          <a:p>
            <a:r>
              <a:rPr lang="en-CA" dirty="0" smtClean="0"/>
              <a:t>The oneness with the other first occurs in a contradictory manner: </a:t>
            </a:r>
          </a:p>
          <a:p>
            <a:pPr lvl="1"/>
            <a:r>
              <a:rPr lang="en-CA" dirty="0"/>
              <a:t>e</a:t>
            </a:r>
            <a:r>
              <a:rPr lang="en-CA" dirty="0" smtClean="0"/>
              <a:t>xpressing the inversion of the concept</a:t>
            </a:r>
          </a:p>
          <a:p>
            <a:r>
              <a:rPr lang="en-CA" dirty="0" smtClean="0"/>
              <a:t>Paradoxically, in experiencing the </a:t>
            </a:r>
            <a:r>
              <a:rPr lang="en-CA" dirty="0"/>
              <a:t>l</a:t>
            </a:r>
            <a:r>
              <a:rPr lang="en-CA" dirty="0" smtClean="0"/>
              <a:t>ook of the other </a:t>
            </a:r>
          </a:p>
          <a:p>
            <a:pPr lvl="1"/>
            <a:r>
              <a:rPr lang="en-CA" dirty="0" smtClean="0"/>
              <a:t>the individual who is looked at directly encounters the subjectivity of the other </a:t>
            </a:r>
          </a:p>
          <a:p>
            <a:r>
              <a:rPr lang="en-CA" dirty="0" smtClean="0"/>
              <a:t>He implicitly thinks</a:t>
            </a:r>
          </a:p>
          <a:p>
            <a:pPr lvl="1"/>
            <a:r>
              <a:rPr lang="en-CA" dirty="0" smtClean="0"/>
              <a:t>I know she is using me as an object for herself</a:t>
            </a:r>
          </a:p>
          <a:p>
            <a:pPr lvl="1"/>
            <a:r>
              <a:rPr lang="en-CA" dirty="0" smtClean="0"/>
              <a:t>And in this way I recognize that she is a free being-for-herself</a:t>
            </a:r>
          </a:p>
          <a:p>
            <a:pPr lvl="1"/>
            <a:r>
              <a:rPr lang="en-CA" dirty="0" smtClean="0"/>
              <a:t>I experience her essentiality in the fact that she regards me as inessential</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198</a:t>
            </a:fld>
            <a:endParaRPr lang="en-US"/>
          </a:p>
        </p:txBody>
      </p:sp>
    </p:spTree>
    <p:extLst>
      <p:ext uri="{BB962C8B-B14F-4D97-AF65-F5344CB8AC3E}">
        <p14:creationId xmlns:p14="http://schemas.microsoft.com/office/powerpoint/2010/main" val="1817028880"/>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Self-degradation</a:t>
            </a:r>
            <a:endParaRPr lang="en-US" dirty="0"/>
          </a:p>
        </p:txBody>
      </p:sp>
      <p:sp>
        <p:nvSpPr>
          <p:cNvPr id="3" name="Content Placeholder 2"/>
          <p:cNvSpPr>
            <a:spLocks noGrp="1"/>
          </p:cNvSpPr>
          <p:nvPr>
            <p:ph idx="1"/>
          </p:nvPr>
        </p:nvSpPr>
        <p:spPr/>
        <p:txBody>
          <a:bodyPr>
            <a:normAutofit/>
          </a:bodyPr>
          <a:lstStyle/>
          <a:p>
            <a:r>
              <a:rPr lang="en-CA" dirty="0" smtClean="0"/>
              <a:t>But when in turn he objectifies her</a:t>
            </a:r>
          </a:p>
          <a:p>
            <a:pPr lvl="1"/>
            <a:r>
              <a:rPr lang="en-CA" dirty="0"/>
              <a:t>t</a:t>
            </a:r>
            <a:r>
              <a:rPr lang="en-CA" dirty="0" smtClean="0"/>
              <a:t>aking the object that he is for her</a:t>
            </a:r>
          </a:p>
          <a:p>
            <a:pPr lvl="1"/>
            <a:r>
              <a:rPr lang="en-CA" dirty="0"/>
              <a:t>a</a:t>
            </a:r>
            <a:r>
              <a:rPr lang="en-CA" dirty="0" smtClean="0"/>
              <a:t>nd using it against her</a:t>
            </a:r>
          </a:p>
          <a:p>
            <a:r>
              <a:rPr lang="en-CA" dirty="0"/>
              <a:t>h</a:t>
            </a:r>
            <a:r>
              <a:rPr lang="en-CA" dirty="0" smtClean="0"/>
              <a:t>e fails to connect with her essential being</a:t>
            </a:r>
          </a:p>
          <a:p>
            <a:pPr lvl="1"/>
            <a:r>
              <a:rPr lang="en-CA" dirty="0"/>
              <a:t>h</a:t>
            </a:r>
            <a:r>
              <a:rPr lang="en-CA" dirty="0" smtClean="0"/>
              <a:t>e becomes merged with the inessential object that he takes her to be</a:t>
            </a:r>
          </a:p>
          <a:p>
            <a:pPr lvl="1"/>
            <a:r>
              <a:rPr lang="en-CA" dirty="0" smtClean="0"/>
              <a:t>He merges with the objectivity that he makes of her</a:t>
            </a:r>
          </a:p>
          <a:p>
            <a:pPr lvl="1"/>
            <a:r>
              <a:rPr lang="en-CA" dirty="0"/>
              <a:t>n</a:t>
            </a:r>
            <a:r>
              <a:rPr lang="en-CA" dirty="0" smtClean="0"/>
              <a:t>ot with the subject that she is, not with her self-consciousness</a:t>
            </a:r>
          </a:p>
          <a:p>
            <a:r>
              <a:rPr lang="en-CA" dirty="0" smtClean="0"/>
              <a:t>And in doing so he himself becomes the degraded being to which he reduces her</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199</a:t>
            </a:fld>
            <a:endParaRPr lang="en-US"/>
          </a:p>
        </p:txBody>
      </p:sp>
    </p:spTree>
    <p:extLst>
      <p:ext uri="{BB962C8B-B14F-4D97-AF65-F5344CB8AC3E}">
        <p14:creationId xmlns:p14="http://schemas.microsoft.com/office/powerpoint/2010/main" val="1449612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169 The circle of life (1) </a:t>
            </a:r>
            <a:endParaRPr lang="en-US" dirty="0"/>
          </a:p>
        </p:txBody>
      </p:sp>
      <p:sp>
        <p:nvSpPr>
          <p:cNvPr id="3" name="Content Placeholder 2"/>
          <p:cNvSpPr>
            <a:spLocks noGrp="1"/>
          </p:cNvSpPr>
          <p:nvPr>
            <p:ph idx="1"/>
          </p:nvPr>
        </p:nvSpPr>
        <p:spPr/>
        <p:txBody>
          <a:bodyPr>
            <a:normAutofit/>
          </a:bodyPr>
          <a:lstStyle/>
          <a:p>
            <a:r>
              <a:rPr lang="en-CA" dirty="0" smtClean="0"/>
              <a:t>From the preceding gestalts, we can see that the circle of life contains two moments:</a:t>
            </a:r>
          </a:p>
          <a:p>
            <a:r>
              <a:rPr lang="en-CA" dirty="0" smtClean="0"/>
              <a:t>1) The first, </a:t>
            </a:r>
            <a:r>
              <a:rPr lang="en-CA" i="1" dirty="0" smtClean="0"/>
              <a:t>simple</a:t>
            </a:r>
            <a:r>
              <a:rPr lang="en-CA" dirty="0" smtClean="0"/>
              <a:t> universality of life:</a:t>
            </a:r>
            <a:endParaRPr lang="en-CA" dirty="0"/>
          </a:p>
          <a:p>
            <a:pPr lvl="1"/>
            <a:r>
              <a:rPr lang="en-CA" dirty="0"/>
              <a:t>a</a:t>
            </a:r>
            <a:r>
              <a:rPr lang="en-CA" dirty="0" smtClean="0"/>
              <a:t>) Living beings existing side-by-side in spatialized time: </a:t>
            </a:r>
          </a:p>
          <a:p>
            <a:pPr lvl="2"/>
            <a:r>
              <a:rPr lang="en-CA" dirty="0" smtClean="0"/>
              <a:t>The simple essence of time flowing in self-equaling instants</a:t>
            </a:r>
          </a:p>
          <a:p>
            <a:pPr lvl="2"/>
            <a:r>
              <a:rPr lang="en-CA" dirty="0"/>
              <a:t>t</a:t>
            </a:r>
            <a:r>
              <a:rPr lang="en-CA" dirty="0" smtClean="0"/>
              <a:t>hat have the dignity of space</a:t>
            </a:r>
          </a:p>
          <a:p>
            <a:pPr lvl="1"/>
            <a:r>
              <a:rPr lang="en-CA" dirty="0" smtClean="0"/>
              <a:t>In accord with the laws of nature: </a:t>
            </a:r>
          </a:p>
          <a:p>
            <a:pPr lvl="1"/>
            <a:r>
              <a:rPr lang="en-CA" dirty="0"/>
              <a:t>d</a:t>
            </a:r>
            <a:r>
              <a:rPr lang="en-CA" dirty="0" smtClean="0"/>
              <a:t>istance covered (space) = velocity * time</a:t>
            </a:r>
          </a:p>
        </p:txBody>
      </p:sp>
      <p:sp>
        <p:nvSpPr>
          <p:cNvPr id="4" name="Slide Number Placeholder 3"/>
          <p:cNvSpPr>
            <a:spLocks noGrp="1"/>
          </p:cNvSpPr>
          <p:nvPr>
            <p:ph type="sldNum" sz="quarter" idx="12"/>
          </p:nvPr>
        </p:nvSpPr>
        <p:spPr/>
        <p:txBody>
          <a:bodyPr/>
          <a:lstStyle/>
          <a:p>
            <a:fld id="{8FF61FAA-D7D5-42D6-B247-BB907F4E95E5}" type="slidenum">
              <a:rPr lang="en-US" smtClean="0"/>
              <a:t>2</a:t>
            </a:fld>
            <a:endParaRPr lang="en-US"/>
          </a:p>
        </p:txBody>
      </p:sp>
    </p:spTree>
    <p:extLst>
      <p:ext uri="{BB962C8B-B14F-4D97-AF65-F5344CB8AC3E}">
        <p14:creationId xmlns:p14="http://schemas.microsoft.com/office/powerpoint/2010/main" val="34822254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Rocks and flowers</a:t>
            </a:r>
            <a:endParaRPr lang="en-US" dirty="0"/>
          </a:p>
        </p:txBody>
      </p:sp>
      <p:sp>
        <p:nvSpPr>
          <p:cNvPr id="3" name="Content Placeholder 2"/>
          <p:cNvSpPr>
            <a:spLocks noGrp="1"/>
          </p:cNvSpPr>
          <p:nvPr>
            <p:ph idx="1"/>
          </p:nvPr>
        </p:nvSpPr>
        <p:spPr/>
        <p:txBody>
          <a:bodyPr>
            <a:normAutofit/>
          </a:bodyPr>
          <a:lstStyle/>
          <a:p>
            <a:r>
              <a:rPr lang="en-CA" dirty="0"/>
              <a:t>E.g., the rock is passive in relation to the elements, </a:t>
            </a:r>
          </a:p>
          <a:p>
            <a:pPr lvl="1"/>
            <a:r>
              <a:rPr lang="en-CA" dirty="0"/>
              <a:t>which </a:t>
            </a:r>
            <a:r>
              <a:rPr lang="en-CA" dirty="0" smtClean="0"/>
              <a:t>eventually dissolve </a:t>
            </a:r>
            <a:r>
              <a:rPr lang="en-CA" dirty="0"/>
              <a:t>it</a:t>
            </a:r>
          </a:p>
          <a:p>
            <a:r>
              <a:rPr lang="en-CA" dirty="0"/>
              <a:t>But the flower treats these elements as for and through itself</a:t>
            </a:r>
          </a:p>
          <a:p>
            <a:pPr lvl="1"/>
            <a:r>
              <a:rPr lang="en-CA" dirty="0"/>
              <a:t>It </a:t>
            </a:r>
            <a:r>
              <a:rPr lang="en-CA" i="1" dirty="0"/>
              <a:t>grows</a:t>
            </a:r>
            <a:r>
              <a:rPr lang="en-CA" dirty="0"/>
              <a:t> and becomes itself through these others</a:t>
            </a:r>
            <a:endParaRPr lang="en-US" dirty="0"/>
          </a:p>
          <a:p>
            <a:r>
              <a:rPr lang="en-CA" dirty="0" smtClean="0"/>
              <a:t>And before it dies, disappearing back into the oneness of life, </a:t>
            </a:r>
          </a:p>
          <a:p>
            <a:pPr lvl="1"/>
            <a:r>
              <a:rPr lang="en-CA" dirty="0" smtClean="0"/>
              <a:t>it </a:t>
            </a:r>
            <a:r>
              <a:rPr lang="en-CA" i="1" dirty="0" smtClean="0"/>
              <a:t>reproduces</a:t>
            </a:r>
            <a:r>
              <a:rPr lang="en-CA" dirty="0" smtClean="0"/>
              <a:t> </a:t>
            </a:r>
            <a:r>
              <a:rPr lang="en-CA" i="1" dirty="0" smtClean="0"/>
              <a:t>itself</a:t>
            </a:r>
            <a:r>
              <a:rPr lang="en-CA" dirty="0" smtClean="0"/>
              <a:t>, and in this way overcomes its death</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20</a:t>
            </a:fld>
            <a:endParaRPr lang="en-US"/>
          </a:p>
        </p:txBody>
      </p:sp>
    </p:spTree>
    <p:extLst>
      <p:ext uri="{BB962C8B-B14F-4D97-AF65-F5344CB8AC3E}">
        <p14:creationId xmlns:p14="http://schemas.microsoft.com/office/powerpoint/2010/main" val="290833383"/>
      </p:ext>
    </p:extLst>
  </p:cSld>
  <p:clrMapOvr>
    <a:masterClrMapping/>
  </p:clrMapOvr>
  <p:timing>
    <p:tnLst>
      <p:par>
        <p:cTn id="1" dur="indefinite" restart="never" nodeType="tmRoot"/>
      </p:par>
    </p:tn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Being-for-self as a goal</a:t>
            </a:r>
            <a:endParaRPr lang="en-US" dirty="0"/>
          </a:p>
        </p:txBody>
      </p:sp>
      <p:sp>
        <p:nvSpPr>
          <p:cNvPr id="3" name="Content Placeholder 2"/>
          <p:cNvSpPr>
            <a:spLocks noGrp="1"/>
          </p:cNvSpPr>
          <p:nvPr>
            <p:ph idx="1"/>
          </p:nvPr>
        </p:nvSpPr>
        <p:spPr/>
        <p:txBody>
          <a:bodyPr>
            <a:normAutofit/>
          </a:bodyPr>
          <a:lstStyle/>
          <a:p>
            <a:r>
              <a:rPr lang="en-CA" dirty="0" smtClean="0"/>
              <a:t>The objectifying look is an authentic revelation of being-for-self</a:t>
            </a:r>
          </a:p>
          <a:p>
            <a:pPr lvl="1"/>
            <a:r>
              <a:rPr lang="en-CA" dirty="0"/>
              <a:t>o</a:t>
            </a:r>
            <a:r>
              <a:rPr lang="en-CA" dirty="0" smtClean="0"/>
              <a:t>nly for the one looked at</a:t>
            </a:r>
          </a:p>
          <a:p>
            <a:pPr lvl="1"/>
            <a:r>
              <a:rPr lang="en-CA" dirty="0"/>
              <a:t>t</a:t>
            </a:r>
            <a:r>
              <a:rPr lang="en-CA" dirty="0" smtClean="0"/>
              <a:t>he one who, in the look of the other, experiences her being-for-other</a:t>
            </a:r>
          </a:p>
          <a:p>
            <a:r>
              <a:rPr lang="en-CA" dirty="0" smtClean="0"/>
              <a:t>She recognizes the being-for-self of the one who objectifies her</a:t>
            </a:r>
          </a:p>
          <a:p>
            <a:pPr lvl="1"/>
            <a:r>
              <a:rPr lang="en-CA" dirty="0"/>
              <a:t>a</a:t>
            </a:r>
            <a:r>
              <a:rPr lang="en-CA" dirty="0" smtClean="0"/>
              <a:t>nd so she has being-for-self as </a:t>
            </a:r>
            <a:r>
              <a:rPr lang="en-CA" i="1" dirty="0" smtClean="0"/>
              <a:t>her</a:t>
            </a:r>
            <a:r>
              <a:rPr lang="en-CA" dirty="0" smtClean="0"/>
              <a:t> object</a:t>
            </a:r>
          </a:p>
          <a:p>
            <a:pPr lvl="1"/>
            <a:r>
              <a:rPr lang="en-CA" dirty="0"/>
              <a:t>e</a:t>
            </a:r>
            <a:r>
              <a:rPr lang="en-CA" dirty="0" smtClean="0"/>
              <a:t>ven though at a distance</a:t>
            </a:r>
          </a:p>
          <a:p>
            <a:pPr lvl="1"/>
            <a:r>
              <a:rPr lang="en-CA" dirty="0"/>
              <a:t>a</a:t>
            </a:r>
            <a:r>
              <a:rPr lang="en-CA" dirty="0" smtClean="0"/>
              <a:t>s a goal embodied outside of her</a:t>
            </a:r>
          </a:p>
          <a:p>
            <a:pPr lvl="1"/>
            <a:r>
              <a:rPr lang="en-CA" dirty="0"/>
              <a:t>a</a:t>
            </a:r>
            <a:r>
              <a:rPr lang="en-CA" dirty="0" smtClean="0"/>
              <a:t>s an ideal for her to realize</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200</a:t>
            </a:fld>
            <a:endParaRPr lang="en-US"/>
          </a:p>
        </p:txBody>
      </p:sp>
    </p:spTree>
    <p:extLst>
      <p:ext uri="{BB962C8B-B14F-4D97-AF65-F5344CB8AC3E}">
        <p14:creationId xmlns:p14="http://schemas.microsoft.com/office/powerpoint/2010/main" val="1433269250"/>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height of self-consciousness </a:t>
            </a:r>
            <a:endParaRPr lang="en-US" dirty="0"/>
          </a:p>
        </p:txBody>
      </p:sp>
      <p:sp>
        <p:nvSpPr>
          <p:cNvPr id="3" name="Content Placeholder 2"/>
          <p:cNvSpPr>
            <a:spLocks noGrp="1"/>
          </p:cNvSpPr>
          <p:nvPr>
            <p:ph idx="1"/>
          </p:nvPr>
        </p:nvSpPr>
        <p:spPr/>
        <p:txBody>
          <a:bodyPr/>
          <a:lstStyle/>
          <a:p>
            <a:r>
              <a:rPr lang="en-CA" dirty="0" smtClean="0"/>
              <a:t>She thinks: he sees only my body, my utility for him</a:t>
            </a:r>
          </a:p>
          <a:p>
            <a:pPr lvl="1"/>
            <a:r>
              <a:rPr lang="en-CA" dirty="0" smtClean="0"/>
              <a:t>He is degrading me, objectifying me, by his possessive attitude</a:t>
            </a:r>
          </a:p>
          <a:p>
            <a:pPr lvl="1"/>
            <a:r>
              <a:rPr lang="en-CA" dirty="0" smtClean="0"/>
              <a:t>In feeling that she is in his power, she acknowledges his powerfulness, his centrality, his being-for-self</a:t>
            </a:r>
          </a:p>
          <a:p>
            <a:pPr lvl="1"/>
            <a:r>
              <a:rPr lang="en-CA" dirty="0" smtClean="0"/>
              <a:t>And so has this height of self-consciousness as a goal for herself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201</a:t>
            </a:fld>
            <a:endParaRPr lang="en-US"/>
          </a:p>
        </p:txBody>
      </p:sp>
    </p:spTree>
    <p:extLst>
      <p:ext uri="{BB962C8B-B14F-4D97-AF65-F5344CB8AC3E}">
        <p14:creationId xmlns:p14="http://schemas.microsoft.com/office/powerpoint/2010/main" val="1152420974"/>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failure of this first strategy</a:t>
            </a:r>
            <a:endParaRPr lang="en-US" dirty="0"/>
          </a:p>
        </p:txBody>
      </p:sp>
      <p:sp>
        <p:nvSpPr>
          <p:cNvPr id="3" name="Content Placeholder 2"/>
          <p:cNvSpPr>
            <a:spLocks noGrp="1"/>
          </p:cNvSpPr>
          <p:nvPr>
            <p:ph idx="1"/>
          </p:nvPr>
        </p:nvSpPr>
        <p:spPr/>
        <p:txBody>
          <a:bodyPr>
            <a:normAutofit/>
          </a:bodyPr>
          <a:lstStyle/>
          <a:p>
            <a:r>
              <a:rPr lang="en-CA" dirty="0" smtClean="0"/>
              <a:t>The one who does the looking is degraded by the object he looks at</a:t>
            </a:r>
          </a:p>
          <a:p>
            <a:pPr lvl="1"/>
            <a:r>
              <a:rPr lang="en-CA" dirty="0"/>
              <a:t>w</a:t>
            </a:r>
            <a:r>
              <a:rPr lang="en-CA" dirty="0" smtClean="0"/>
              <a:t>ith which he implicitly merges</a:t>
            </a:r>
          </a:p>
          <a:p>
            <a:r>
              <a:rPr lang="en-CA" dirty="0" smtClean="0"/>
              <a:t>In explicitly degrading the other, he implicitly degrades himself</a:t>
            </a:r>
          </a:p>
          <a:p>
            <a:pPr lvl="1"/>
            <a:r>
              <a:rPr lang="en-CA" dirty="0"/>
              <a:t>w</a:t>
            </a:r>
            <a:r>
              <a:rPr lang="en-CA" dirty="0" smtClean="0"/>
              <a:t>hile revealing to the other her potential freedom as a being-for-herself</a:t>
            </a:r>
          </a:p>
          <a:p>
            <a:r>
              <a:rPr lang="en-CA" dirty="0" smtClean="0"/>
              <a:t>And so this strategy of attaining being-for-self by reducing the other self-consciousness to otherness</a:t>
            </a:r>
          </a:p>
          <a:p>
            <a:pPr lvl="1"/>
            <a:r>
              <a:rPr lang="en-CA" dirty="0"/>
              <a:t>i</a:t>
            </a:r>
            <a:r>
              <a:rPr lang="en-CA" dirty="0" smtClean="0"/>
              <a:t>s doomed to failure</a:t>
            </a:r>
          </a:p>
        </p:txBody>
      </p:sp>
      <p:sp>
        <p:nvSpPr>
          <p:cNvPr id="4" name="Slide Number Placeholder 3"/>
          <p:cNvSpPr>
            <a:spLocks noGrp="1"/>
          </p:cNvSpPr>
          <p:nvPr>
            <p:ph type="sldNum" sz="quarter" idx="12"/>
          </p:nvPr>
        </p:nvSpPr>
        <p:spPr/>
        <p:txBody>
          <a:bodyPr/>
          <a:lstStyle/>
          <a:p>
            <a:fld id="{8FF61FAA-D7D5-42D6-B247-BB907F4E95E5}" type="slidenum">
              <a:rPr lang="en-US" smtClean="0"/>
              <a:t>202</a:t>
            </a:fld>
            <a:endParaRPr lang="en-US"/>
          </a:p>
        </p:txBody>
      </p:sp>
    </p:spTree>
    <p:extLst>
      <p:ext uri="{BB962C8B-B14F-4D97-AF65-F5344CB8AC3E}">
        <p14:creationId xmlns:p14="http://schemas.microsoft.com/office/powerpoint/2010/main" val="385735644"/>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Achieving self-consciousness </a:t>
            </a:r>
            <a:br>
              <a:rPr lang="en-CA" dirty="0" smtClean="0"/>
            </a:br>
            <a:r>
              <a:rPr lang="en-CA" dirty="0" smtClean="0"/>
              <a:t>through degradation</a:t>
            </a:r>
            <a:endParaRPr lang="en-US" dirty="0"/>
          </a:p>
        </p:txBody>
      </p:sp>
      <p:sp>
        <p:nvSpPr>
          <p:cNvPr id="3" name="Content Placeholder 2"/>
          <p:cNvSpPr>
            <a:spLocks noGrp="1"/>
          </p:cNvSpPr>
          <p:nvPr>
            <p:ph idx="1"/>
          </p:nvPr>
        </p:nvSpPr>
        <p:spPr/>
        <p:txBody>
          <a:bodyPr/>
          <a:lstStyle/>
          <a:p>
            <a:r>
              <a:rPr lang="en-CA" i="1" dirty="0"/>
              <a:t>We</a:t>
            </a:r>
            <a:r>
              <a:rPr lang="en-CA" dirty="0"/>
              <a:t> see that this is true, </a:t>
            </a:r>
            <a:endParaRPr lang="en-CA" dirty="0" smtClean="0"/>
          </a:p>
          <a:p>
            <a:pPr lvl="1"/>
            <a:r>
              <a:rPr lang="en-CA" dirty="0" smtClean="0"/>
              <a:t>but </a:t>
            </a:r>
            <a:r>
              <a:rPr lang="en-CA" dirty="0"/>
              <a:t>the Phenomenological consciousness for-itself must experience this </a:t>
            </a:r>
            <a:r>
              <a:rPr lang="en-CA" dirty="0" smtClean="0"/>
              <a:t>truth</a:t>
            </a:r>
          </a:p>
          <a:p>
            <a:pPr lvl="1"/>
            <a:r>
              <a:rPr lang="en-CA" dirty="0"/>
              <a:t>t</a:t>
            </a:r>
            <a:r>
              <a:rPr lang="en-CA" dirty="0" smtClean="0"/>
              <a:t>hrough the painful disruptions and contradictions to which it leads</a:t>
            </a:r>
          </a:p>
          <a:p>
            <a:r>
              <a:rPr lang="en-CA" dirty="0" smtClean="0"/>
              <a:t>The self-consciousness remains for herself in the degraded form to which she is reduced</a:t>
            </a:r>
          </a:p>
          <a:p>
            <a:pPr lvl="1"/>
            <a:r>
              <a:rPr lang="en-CA" dirty="0" smtClean="0"/>
              <a:t>In fact she </a:t>
            </a:r>
            <a:r>
              <a:rPr lang="en-CA" i="1" dirty="0" smtClean="0"/>
              <a:t>achieves</a:t>
            </a:r>
            <a:r>
              <a:rPr lang="en-CA" dirty="0" smtClean="0"/>
              <a:t> self-consciousness only through this degradation</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203</a:t>
            </a:fld>
            <a:endParaRPr lang="en-US"/>
          </a:p>
        </p:txBody>
      </p:sp>
    </p:spTree>
    <p:extLst>
      <p:ext uri="{BB962C8B-B14F-4D97-AF65-F5344CB8AC3E}">
        <p14:creationId xmlns:p14="http://schemas.microsoft.com/office/powerpoint/2010/main" val="3292737452"/>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path of progress</a:t>
            </a:r>
            <a:endParaRPr lang="en-US" dirty="0"/>
          </a:p>
        </p:txBody>
      </p:sp>
      <p:sp>
        <p:nvSpPr>
          <p:cNvPr id="3" name="Content Placeholder 2"/>
          <p:cNvSpPr>
            <a:spLocks noGrp="1"/>
          </p:cNvSpPr>
          <p:nvPr>
            <p:ph idx="1"/>
          </p:nvPr>
        </p:nvSpPr>
        <p:spPr/>
        <p:txBody>
          <a:bodyPr>
            <a:normAutofit/>
          </a:bodyPr>
          <a:lstStyle/>
          <a:p>
            <a:r>
              <a:rPr lang="en-CA" dirty="0" smtClean="0"/>
              <a:t>This is the paradoxical path of development</a:t>
            </a:r>
          </a:p>
          <a:p>
            <a:pPr lvl="1"/>
            <a:r>
              <a:rPr lang="en-CA" dirty="0" smtClean="0"/>
              <a:t>Just as the frustrating return of hunger reveals the true desire of self-consciousness</a:t>
            </a:r>
          </a:p>
          <a:p>
            <a:pPr lvl="1"/>
            <a:r>
              <a:rPr lang="en-CA" dirty="0"/>
              <a:t>s</a:t>
            </a:r>
            <a:r>
              <a:rPr lang="en-CA" dirty="0" smtClean="0"/>
              <a:t>timulating the desire for authentic self-realization through another self-consciousness</a:t>
            </a:r>
          </a:p>
          <a:p>
            <a:r>
              <a:rPr lang="en-CA" dirty="0"/>
              <a:t>s</a:t>
            </a:r>
            <a:r>
              <a:rPr lang="en-CA" dirty="0" smtClean="0"/>
              <a:t>o here the experience of degradation by the look of the other</a:t>
            </a:r>
          </a:p>
          <a:p>
            <a:pPr lvl="1"/>
            <a:r>
              <a:rPr lang="en-CA" dirty="0"/>
              <a:t>r</a:t>
            </a:r>
            <a:r>
              <a:rPr lang="en-CA" dirty="0" smtClean="0"/>
              <a:t>eveals the loftiness of the objective</a:t>
            </a:r>
          </a:p>
          <a:p>
            <a:pPr lvl="1"/>
            <a:r>
              <a:rPr lang="en-CA" dirty="0" smtClean="0"/>
              <a:t>I.e., genuine, free recognition</a:t>
            </a:r>
          </a:p>
          <a:p>
            <a:pPr lvl="1"/>
            <a:r>
              <a:rPr lang="en-CA" dirty="0"/>
              <a:t>t</a:t>
            </a:r>
            <a:r>
              <a:rPr lang="en-CA" dirty="0" smtClean="0"/>
              <a:t>hat is degraded</a:t>
            </a:r>
          </a:p>
          <a:p>
            <a:pPr lvl="1"/>
            <a:r>
              <a:rPr lang="en-CA" dirty="0"/>
              <a:t>s</a:t>
            </a:r>
            <a:r>
              <a:rPr lang="en-CA" dirty="0" smtClean="0"/>
              <a:t>timulating a desire to surmount the degradation</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204</a:t>
            </a:fld>
            <a:endParaRPr lang="en-US"/>
          </a:p>
        </p:txBody>
      </p:sp>
    </p:spTree>
    <p:extLst>
      <p:ext uri="{BB962C8B-B14F-4D97-AF65-F5344CB8AC3E}">
        <p14:creationId xmlns:p14="http://schemas.microsoft.com/office/powerpoint/2010/main" val="690298559"/>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The “unity” of self-consciousness: not a “synthesis”</a:t>
            </a:r>
            <a:endParaRPr lang="en-US" dirty="0"/>
          </a:p>
        </p:txBody>
      </p:sp>
      <p:sp>
        <p:nvSpPr>
          <p:cNvPr id="3" name="Content Placeholder 2"/>
          <p:cNvSpPr>
            <a:spLocks noGrp="1"/>
          </p:cNvSpPr>
          <p:nvPr>
            <p:ph idx="1"/>
          </p:nvPr>
        </p:nvSpPr>
        <p:spPr/>
        <p:txBody>
          <a:bodyPr>
            <a:normAutofit/>
          </a:bodyPr>
          <a:lstStyle/>
          <a:p>
            <a:r>
              <a:rPr lang="en-CA" dirty="0" smtClean="0"/>
              <a:t>While each is outside him/herself in the other</a:t>
            </a:r>
          </a:p>
          <a:p>
            <a:pPr lvl="1"/>
            <a:r>
              <a:rPr lang="en-CA" dirty="0"/>
              <a:t>e</a:t>
            </a:r>
            <a:r>
              <a:rPr lang="en-CA" dirty="0" smtClean="0"/>
              <a:t>ach is absolutely </a:t>
            </a:r>
            <a:r>
              <a:rPr lang="en-CA" i="1" dirty="0" smtClean="0"/>
              <a:t>not</a:t>
            </a:r>
            <a:r>
              <a:rPr lang="en-CA" dirty="0" smtClean="0"/>
              <a:t> the other</a:t>
            </a:r>
          </a:p>
          <a:p>
            <a:r>
              <a:rPr lang="en-CA" dirty="0" smtClean="0"/>
              <a:t>The “unity of self-consciousness”</a:t>
            </a:r>
          </a:p>
          <a:p>
            <a:pPr lvl="1"/>
            <a:r>
              <a:rPr lang="en-CA" dirty="0" smtClean="0"/>
              <a:t>Either the immediacy in which the individual identifies as an individual </a:t>
            </a:r>
          </a:p>
          <a:p>
            <a:pPr lvl="2"/>
            <a:r>
              <a:rPr lang="en-CA" dirty="0"/>
              <a:t>a</a:t>
            </a:r>
            <a:r>
              <a:rPr lang="en-CA" dirty="0" smtClean="0"/>
              <a:t>nd so falls into the circle of life</a:t>
            </a:r>
          </a:p>
          <a:p>
            <a:pPr lvl="1"/>
            <a:r>
              <a:rPr lang="en-CA" dirty="0" smtClean="0"/>
              <a:t>Or the oneness of the infinite exchange</a:t>
            </a:r>
          </a:p>
          <a:p>
            <a:pPr lvl="2"/>
            <a:r>
              <a:rPr lang="en-CA" dirty="0"/>
              <a:t>t</a:t>
            </a:r>
            <a:r>
              <a:rPr lang="en-CA" dirty="0" smtClean="0"/>
              <a:t>hat realizes a duality—an I and a We</a:t>
            </a:r>
          </a:p>
          <a:p>
            <a:r>
              <a:rPr lang="en-CA" dirty="0" smtClean="0"/>
              <a:t>There is no merging of consciousness in a higher “synthesis”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205</a:t>
            </a:fld>
            <a:endParaRPr lang="en-US" dirty="0"/>
          </a:p>
        </p:txBody>
      </p:sp>
    </p:spTree>
    <p:extLst>
      <p:ext uri="{BB962C8B-B14F-4D97-AF65-F5344CB8AC3E}">
        <p14:creationId xmlns:p14="http://schemas.microsoft.com/office/powerpoint/2010/main" val="1537195632"/>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Sartre is wrong</a:t>
            </a:r>
            <a:endParaRPr lang="en-US" dirty="0"/>
          </a:p>
        </p:txBody>
      </p:sp>
      <p:sp>
        <p:nvSpPr>
          <p:cNvPr id="3" name="Content Placeholder 2"/>
          <p:cNvSpPr>
            <a:spLocks noGrp="1"/>
          </p:cNvSpPr>
          <p:nvPr>
            <p:ph idx="1"/>
          </p:nvPr>
        </p:nvSpPr>
        <p:spPr/>
        <p:txBody>
          <a:bodyPr>
            <a:normAutofit/>
          </a:bodyPr>
          <a:lstStyle/>
          <a:p>
            <a:r>
              <a:rPr lang="en-CA" dirty="0"/>
              <a:t>This is one of Sartre’s main criticisms of Hegel in </a:t>
            </a:r>
            <a:r>
              <a:rPr lang="en-CA" i="1" dirty="0"/>
              <a:t>Being and Nothingness</a:t>
            </a:r>
            <a:r>
              <a:rPr lang="en-CA" dirty="0"/>
              <a:t>. </a:t>
            </a:r>
            <a:endParaRPr lang="en-CA" dirty="0" smtClean="0"/>
          </a:p>
          <a:p>
            <a:pPr lvl="1"/>
            <a:r>
              <a:rPr lang="en-CA" dirty="0" smtClean="0"/>
              <a:t>Sartre </a:t>
            </a:r>
            <a:r>
              <a:rPr lang="en-CA" dirty="0"/>
              <a:t>thinks that Hegel </a:t>
            </a:r>
            <a:r>
              <a:rPr lang="en-CA" dirty="0" smtClean="0"/>
              <a:t>ultimately aims at dissolving </a:t>
            </a:r>
            <a:r>
              <a:rPr lang="en-CA" dirty="0"/>
              <a:t>the individuality of the conscious beings in the higher unity of Spirit. </a:t>
            </a:r>
            <a:endParaRPr lang="en-CA" dirty="0" smtClean="0"/>
          </a:p>
          <a:p>
            <a:r>
              <a:rPr lang="en-CA" dirty="0" smtClean="0"/>
              <a:t>But the definition of Spirit as an </a:t>
            </a:r>
            <a:r>
              <a:rPr lang="en-CA" dirty="0"/>
              <a:t>“I that is we, and a we that is I” should be understood </a:t>
            </a:r>
            <a:endParaRPr lang="en-CA" dirty="0" smtClean="0"/>
          </a:p>
          <a:p>
            <a:pPr lvl="1"/>
            <a:r>
              <a:rPr lang="en-CA" dirty="0" smtClean="0"/>
              <a:t>in </a:t>
            </a:r>
            <a:r>
              <a:rPr lang="en-CA" dirty="0"/>
              <a:t>terms of the infinity of mutual exchange, of giving and receiving, </a:t>
            </a:r>
            <a:endParaRPr lang="en-CA" dirty="0" smtClean="0"/>
          </a:p>
          <a:p>
            <a:pPr lvl="1"/>
            <a:r>
              <a:rPr lang="en-CA" dirty="0" smtClean="0"/>
              <a:t>rather </a:t>
            </a:r>
            <a:r>
              <a:rPr lang="en-CA" dirty="0"/>
              <a:t>than of an </a:t>
            </a:r>
            <a:r>
              <a:rPr lang="en-CA" dirty="0" smtClean="0"/>
              <a:t>abstract, all-dissolving, </a:t>
            </a:r>
            <a:r>
              <a:rPr lang="en-CA" dirty="0"/>
              <a:t>unity. </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206</a:t>
            </a:fld>
            <a:endParaRPr lang="en-US"/>
          </a:p>
        </p:txBody>
      </p:sp>
    </p:spTree>
    <p:extLst>
      <p:ext uri="{BB962C8B-B14F-4D97-AF65-F5344CB8AC3E}">
        <p14:creationId xmlns:p14="http://schemas.microsoft.com/office/powerpoint/2010/main" val="2804580038"/>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God is a Trinity, not a Unity</a:t>
            </a:r>
            <a:endParaRPr lang="en-US" dirty="0"/>
          </a:p>
        </p:txBody>
      </p:sp>
      <p:sp>
        <p:nvSpPr>
          <p:cNvPr id="3" name="Content Placeholder 2"/>
          <p:cNvSpPr>
            <a:spLocks noGrp="1"/>
          </p:cNvSpPr>
          <p:nvPr>
            <p:ph idx="1"/>
          </p:nvPr>
        </p:nvSpPr>
        <p:spPr/>
        <p:txBody>
          <a:bodyPr>
            <a:normAutofit/>
          </a:bodyPr>
          <a:lstStyle/>
          <a:p>
            <a:r>
              <a:rPr lang="en-CA" dirty="0"/>
              <a:t>Hence Hegel rejects the “Unitarian” concept of God for the Trinitarian one, </a:t>
            </a:r>
            <a:endParaRPr lang="en-CA" dirty="0" smtClean="0"/>
          </a:p>
          <a:p>
            <a:pPr lvl="1"/>
            <a:r>
              <a:rPr lang="en-CA" dirty="0" smtClean="0"/>
              <a:t>in </a:t>
            </a:r>
            <a:r>
              <a:rPr lang="en-CA" dirty="0"/>
              <a:t>which the Holy Spirit is the unity-in-love of the Father and the Son, </a:t>
            </a:r>
            <a:endParaRPr lang="en-CA" dirty="0" smtClean="0"/>
          </a:p>
          <a:p>
            <a:pPr lvl="1"/>
            <a:r>
              <a:rPr lang="en-CA" dirty="0" smtClean="0"/>
              <a:t>but </a:t>
            </a:r>
            <a:r>
              <a:rPr lang="en-CA" dirty="0"/>
              <a:t>such a unity does not eliminate </a:t>
            </a:r>
            <a:r>
              <a:rPr lang="en-CA" dirty="0" smtClean="0"/>
              <a:t>this </a:t>
            </a:r>
            <a:r>
              <a:rPr lang="en-CA" dirty="0"/>
              <a:t>duality in the doctrine of the three equal persons of God</a:t>
            </a:r>
            <a:r>
              <a:rPr lang="en-CA" dirty="0" smtClean="0"/>
              <a:t>.</a:t>
            </a:r>
          </a:p>
          <a:p>
            <a:r>
              <a:rPr lang="en-CA" dirty="0" smtClean="0"/>
              <a:t>Spirit is a unifying medium, </a:t>
            </a:r>
          </a:p>
          <a:p>
            <a:pPr lvl="1"/>
            <a:r>
              <a:rPr lang="en-CA" dirty="0" smtClean="0"/>
              <a:t>but it does not replace the individuals engaged in the exchange</a:t>
            </a:r>
          </a:p>
          <a:p>
            <a:pPr lvl="1"/>
            <a:r>
              <a:rPr lang="en-CA" dirty="0"/>
              <a:t>a</a:t>
            </a:r>
            <a:r>
              <a:rPr lang="en-CA" dirty="0" smtClean="0"/>
              <a:t>nd is only realized therein</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207</a:t>
            </a:fld>
            <a:endParaRPr lang="en-US"/>
          </a:p>
        </p:txBody>
      </p:sp>
    </p:spTree>
    <p:extLst>
      <p:ext uri="{BB962C8B-B14F-4D97-AF65-F5344CB8AC3E}">
        <p14:creationId xmlns:p14="http://schemas.microsoft.com/office/powerpoint/2010/main" val="878388727"/>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Language and culture are particular media</a:t>
            </a:r>
            <a:endParaRPr lang="en-US" dirty="0"/>
          </a:p>
        </p:txBody>
      </p:sp>
      <p:sp>
        <p:nvSpPr>
          <p:cNvPr id="3" name="Content Placeholder 2"/>
          <p:cNvSpPr>
            <a:spLocks noGrp="1"/>
          </p:cNvSpPr>
          <p:nvPr>
            <p:ph idx="1"/>
          </p:nvPr>
        </p:nvSpPr>
        <p:spPr/>
        <p:txBody>
          <a:bodyPr>
            <a:normAutofit/>
          </a:bodyPr>
          <a:lstStyle/>
          <a:p>
            <a:r>
              <a:rPr lang="en-CA" dirty="0" smtClean="0"/>
              <a:t>Just as the medium of gravity is realized in distinct gravitational forces</a:t>
            </a:r>
          </a:p>
          <a:p>
            <a:pPr lvl="1"/>
            <a:r>
              <a:rPr lang="en-CA" dirty="0"/>
              <a:t>w</a:t>
            </a:r>
            <a:r>
              <a:rPr lang="en-CA" dirty="0" smtClean="0"/>
              <a:t>hile being particularized in particular fields of gravity (the field of earth, the field of the sun)</a:t>
            </a:r>
          </a:p>
          <a:p>
            <a:r>
              <a:rPr lang="en-CA" dirty="0"/>
              <a:t>a</a:t>
            </a:r>
            <a:r>
              <a:rPr lang="en-CA" dirty="0" smtClean="0"/>
              <a:t>nd just as life is a medium for the living and dying organisms</a:t>
            </a:r>
          </a:p>
          <a:p>
            <a:pPr lvl="1"/>
            <a:r>
              <a:rPr lang="en-CA" dirty="0"/>
              <a:t>t</a:t>
            </a:r>
            <a:r>
              <a:rPr lang="en-CA" dirty="0" smtClean="0"/>
              <a:t>hat is particularized in the various particular species of life</a:t>
            </a:r>
          </a:p>
          <a:p>
            <a:r>
              <a:rPr lang="en-CA" dirty="0"/>
              <a:t>s</a:t>
            </a:r>
            <a:r>
              <a:rPr lang="en-CA" dirty="0" smtClean="0"/>
              <a:t>o also is Spirit a unifying medium</a:t>
            </a:r>
          </a:p>
          <a:p>
            <a:pPr lvl="1"/>
            <a:r>
              <a:rPr lang="en-CA" dirty="0"/>
              <a:t>t</a:t>
            </a:r>
            <a:r>
              <a:rPr lang="en-CA" dirty="0" smtClean="0"/>
              <a:t>hat is particularized in the distinct languages of the exchange and cultural traditions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208</a:t>
            </a:fld>
            <a:endParaRPr lang="en-US"/>
          </a:p>
        </p:txBody>
      </p:sp>
    </p:spTree>
    <p:extLst>
      <p:ext uri="{BB962C8B-B14F-4D97-AF65-F5344CB8AC3E}">
        <p14:creationId xmlns:p14="http://schemas.microsoft.com/office/powerpoint/2010/main" val="3398992695"/>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medium is the message”</a:t>
            </a:r>
            <a:endParaRPr lang="en-US" dirty="0"/>
          </a:p>
        </p:txBody>
      </p:sp>
      <p:sp>
        <p:nvSpPr>
          <p:cNvPr id="3" name="Content Placeholder 2"/>
          <p:cNvSpPr>
            <a:spLocks noGrp="1"/>
          </p:cNvSpPr>
          <p:nvPr>
            <p:ph idx="1"/>
          </p:nvPr>
        </p:nvSpPr>
        <p:spPr/>
        <p:txBody>
          <a:bodyPr/>
          <a:lstStyle/>
          <a:p>
            <a:r>
              <a:rPr lang="en-CA" dirty="0" smtClean="0"/>
              <a:t>Marshall McLuhan argued that “the medium is the message”</a:t>
            </a:r>
          </a:p>
          <a:p>
            <a:pPr lvl="1"/>
            <a:r>
              <a:rPr lang="en-CA" dirty="0" smtClean="0"/>
              <a:t>i.e., that the nature of the media through which individuals communicate with one another </a:t>
            </a:r>
          </a:p>
          <a:p>
            <a:pPr lvl="1"/>
            <a:r>
              <a:rPr lang="en-CA" dirty="0" smtClean="0"/>
              <a:t>contains distinctive forms for this communication that are more significant than the various contents of the messages</a:t>
            </a:r>
          </a:p>
          <a:p>
            <a:pPr lvl="1"/>
            <a:r>
              <a:rPr lang="en-CA" dirty="0" smtClean="0"/>
              <a:t>E.g., movies, he said, are a “hot” medium, while TV is a “cool” medium</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209</a:t>
            </a:fld>
            <a:endParaRPr lang="en-US"/>
          </a:p>
        </p:txBody>
      </p:sp>
    </p:spTree>
    <p:extLst>
      <p:ext uri="{BB962C8B-B14F-4D97-AF65-F5344CB8AC3E}">
        <p14:creationId xmlns:p14="http://schemas.microsoft.com/office/powerpoint/2010/main" val="13080554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living being opposes Life</a:t>
            </a:r>
            <a:endParaRPr lang="en-US" dirty="0"/>
          </a:p>
        </p:txBody>
      </p:sp>
      <p:sp>
        <p:nvSpPr>
          <p:cNvPr id="3" name="Content Placeholder 2"/>
          <p:cNvSpPr>
            <a:spLocks noGrp="1"/>
          </p:cNvSpPr>
          <p:nvPr>
            <p:ph idx="1"/>
          </p:nvPr>
        </p:nvSpPr>
        <p:spPr/>
        <p:txBody>
          <a:bodyPr>
            <a:normAutofit/>
          </a:bodyPr>
          <a:lstStyle/>
          <a:p>
            <a:r>
              <a:rPr lang="en-CA" dirty="0" smtClean="0"/>
              <a:t>In the pole of life there is the stability of the individual organism as a being-for-itself</a:t>
            </a:r>
          </a:p>
          <a:p>
            <a:pPr lvl="1"/>
            <a:r>
              <a:rPr lang="en-CA" dirty="0"/>
              <a:t>s</a:t>
            </a:r>
            <a:r>
              <a:rPr lang="en-CA" dirty="0" smtClean="0"/>
              <a:t>tanding against the universality of the fluidity of life</a:t>
            </a:r>
          </a:p>
          <a:p>
            <a:pPr lvl="1"/>
            <a:r>
              <a:rPr lang="en-CA" dirty="0"/>
              <a:t>t</a:t>
            </a:r>
            <a:r>
              <a:rPr lang="en-CA" dirty="0" smtClean="0"/>
              <a:t>hat would dissolve it</a:t>
            </a:r>
          </a:p>
          <a:p>
            <a:r>
              <a:rPr lang="en-CA" dirty="0" smtClean="0"/>
              <a:t>The individual living being denies this fluidity of life</a:t>
            </a:r>
          </a:p>
          <a:p>
            <a:pPr lvl="1"/>
            <a:r>
              <a:rPr lang="en-CA" dirty="0"/>
              <a:t>a</a:t>
            </a:r>
            <a:r>
              <a:rPr lang="en-CA" dirty="0" smtClean="0"/>
              <a:t>nd its own continuity with it</a:t>
            </a:r>
          </a:p>
          <a:p>
            <a:pPr lvl="1"/>
            <a:r>
              <a:rPr lang="en-CA" dirty="0" smtClean="0"/>
              <a:t>It stands against the infinity of the whole, which is its “inorganic nature”</a:t>
            </a:r>
          </a:p>
          <a:p>
            <a:pPr lvl="1"/>
            <a:r>
              <a:rPr lang="en-CA" dirty="0"/>
              <a:t>l</a:t>
            </a:r>
            <a:r>
              <a:rPr lang="en-CA" dirty="0" smtClean="0"/>
              <a:t>iving from it by consuming it</a:t>
            </a:r>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21</a:t>
            </a:fld>
            <a:endParaRPr lang="en-US"/>
          </a:p>
        </p:txBody>
      </p:sp>
    </p:spTree>
    <p:extLst>
      <p:ext uri="{BB962C8B-B14F-4D97-AF65-F5344CB8AC3E}">
        <p14:creationId xmlns:p14="http://schemas.microsoft.com/office/powerpoint/2010/main" val="1710552661"/>
      </p:ext>
    </p:extLst>
  </p:cSld>
  <p:clrMapOvr>
    <a:masterClrMapping/>
  </p:clrMapOvr>
  <p:timing>
    <p:tnLst>
      <p:par>
        <p:cTn id="1" dur="indefinite" restart="never" nodeType="tmRoot"/>
      </p:par>
    </p:tn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The Internet is the hottest medium of </a:t>
            </a:r>
            <a:r>
              <a:rPr lang="en-CA" smtClean="0"/>
              <a:t>all time</a:t>
            </a:r>
            <a:endParaRPr lang="en-US" dirty="0"/>
          </a:p>
        </p:txBody>
      </p:sp>
      <p:sp>
        <p:nvSpPr>
          <p:cNvPr id="3" name="Content Placeholder 2"/>
          <p:cNvSpPr>
            <a:spLocks noGrp="1"/>
          </p:cNvSpPr>
          <p:nvPr>
            <p:ph idx="1"/>
          </p:nvPr>
        </p:nvSpPr>
        <p:spPr/>
        <p:txBody>
          <a:bodyPr>
            <a:normAutofit/>
          </a:bodyPr>
          <a:lstStyle/>
          <a:p>
            <a:r>
              <a:rPr lang="en-CA" dirty="0" smtClean="0"/>
              <a:t>‘Some </a:t>
            </a:r>
            <a:r>
              <a:rPr lang="en-CA" dirty="0"/>
              <a:t>media, like the movies, were "hot"—that is, they enhance one single </a:t>
            </a:r>
            <a:r>
              <a:rPr lang="en-CA" dirty="0">
                <a:hlinkClick r:id="rId2" tooltip="Sense"/>
              </a:rPr>
              <a:t>sense</a:t>
            </a:r>
            <a:r>
              <a:rPr lang="en-CA" dirty="0"/>
              <a:t>, in this case </a:t>
            </a:r>
            <a:r>
              <a:rPr lang="en-CA" dirty="0">
                <a:hlinkClick r:id="rId3" tooltip="Visual perception"/>
              </a:rPr>
              <a:t>vision</a:t>
            </a:r>
            <a:r>
              <a:rPr lang="en-CA" dirty="0"/>
              <a:t>, in such a manner that a person does not need to exert much effort in filling in the details of a movie image. McLuhan contrasted this with "cool" TV, which he claimed requires more effort on the part of the viewer to determine meaning, and </a:t>
            </a:r>
            <a:r>
              <a:rPr lang="en-CA" dirty="0">
                <a:hlinkClick r:id="rId4" tooltip="Comics"/>
              </a:rPr>
              <a:t>comics</a:t>
            </a:r>
            <a:r>
              <a:rPr lang="en-CA" dirty="0"/>
              <a:t>, which due to their minimal presentation of visual detail require a high degree of effort to fill in details that the cartoonist may have intended to portray</a:t>
            </a:r>
            <a:r>
              <a:rPr lang="en-CA" dirty="0" smtClean="0"/>
              <a:t>.… </a:t>
            </a:r>
            <a:r>
              <a:rPr lang="en-CA" dirty="0"/>
              <a:t>"Any hot medium allows of less participation than a cool one, as a lecture makes for less participation than a seminar, and a book for less than a dialogue</a:t>
            </a:r>
            <a:r>
              <a:rPr lang="en-CA" dirty="0" smtClean="0"/>
              <a:t>.“’</a:t>
            </a:r>
          </a:p>
          <a:p>
            <a:pPr lvl="1"/>
            <a:r>
              <a:rPr lang="en-CA" dirty="0" smtClean="0"/>
              <a:t>Wikipedia: Marshall McLuhan</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210</a:t>
            </a:fld>
            <a:endParaRPr lang="en-US"/>
          </a:p>
        </p:txBody>
      </p:sp>
    </p:spTree>
    <p:extLst>
      <p:ext uri="{BB962C8B-B14F-4D97-AF65-F5344CB8AC3E}">
        <p14:creationId xmlns:p14="http://schemas.microsoft.com/office/powerpoint/2010/main" val="2966668893"/>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middle is in each extreme</a:t>
            </a:r>
            <a:endParaRPr lang="en-US" dirty="0"/>
          </a:p>
        </p:txBody>
      </p:sp>
      <p:sp>
        <p:nvSpPr>
          <p:cNvPr id="3" name="Content Placeholder 2"/>
          <p:cNvSpPr>
            <a:spLocks noGrp="1"/>
          </p:cNvSpPr>
          <p:nvPr>
            <p:ph idx="1"/>
          </p:nvPr>
        </p:nvSpPr>
        <p:spPr/>
        <p:txBody>
          <a:bodyPr>
            <a:normAutofit lnSpcReduction="10000"/>
          </a:bodyPr>
          <a:lstStyle/>
          <a:p>
            <a:r>
              <a:rPr lang="en-CA" dirty="0" smtClean="0"/>
              <a:t>In </a:t>
            </a:r>
            <a:r>
              <a:rPr lang="en-CA" dirty="0"/>
              <a:t>a superficial presentation the middle </a:t>
            </a:r>
            <a:r>
              <a:rPr lang="en-CA" dirty="0" smtClean="0"/>
              <a:t>is the </a:t>
            </a:r>
            <a:r>
              <a:rPr lang="en-CA" dirty="0"/>
              <a:t>unifying self-consciousness </a:t>
            </a:r>
            <a:endParaRPr lang="en-CA" dirty="0" smtClean="0"/>
          </a:p>
          <a:p>
            <a:pPr lvl="1"/>
            <a:r>
              <a:rPr lang="en-CA" dirty="0" smtClean="0"/>
              <a:t>in </a:t>
            </a:r>
            <a:r>
              <a:rPr lang="en-CA" dirty="0"/>
              <a:t>which the extremes were united, </a:t>
            </a:r>
            <a:endParaRPr lang="en-CA" dirty="0" smtClean="0"/>
          </a:p>
          <a:p>
            <a:r>
              <a:rPr lang="en-CA" dirty="0"/>
              <a:t>T</a:t>
            </a:r>
            <a:r>
              <a:rPr lang="en-CA" dirty="0" smtClean="0"/>
              <a:t>he </a:t>
            </a:r>
            <a:r>
              <a:rPr lang="en-CA" dirty="0"/>
              <a:t>deeper </a:t>
            </a:r>
            <a:r>
              <a:rPr lang="en-CA" dirty="0" smtClean="0"/>
              <a:t>view of the goal of self-consciousness: each </a:t>
            </a:r>
            <a:r>
              <a:rPr lang="en-CA" dirty="0"/>
              <a:t>is the middle for the other. </a:t>
            </a:r>
            <a:endParaRPr lang="en-CA" dirty="0" smtClean="0"/>
          </a:p>
          <a:p>
            <a:pPr lvl="1"/>
            <a:r>
              <a:rPr lang="en-CA" dirty="0" smtClean="0"/>
              <a:t>The </a:t>
            </a:r>
            <a:r>
              <a:rPr lang="en-CA" dirty="0"/>
              <a:t>one self-consciousness mediates his relation to </a:t>
            </a:r>
            <a:r>
              <a:rPr lang="en-CA" dirty="0" smtClean="0"/>
              <a:t>himself</a:t>
            </a:r>
          </a:p>
          <a:p>
            <a:pPr lvl="1"/>
            <a:r>
              <a:rPr lang="en-CA" dirty="0" smtClean="0"/>
              <a:t>through </a:t>
            </a:r>
            <a:r>
              <a:rPr lang="en-CA" dirty="0"/>
              <a:t>the other self-consciousness, </a:t>
            </a:r>
            <a:r>
              <a:rPr lang="en-CA" dirty="0" smtClean="0"/>
              <a:t>who </a:t>
            </a:r>
            <a:r>
              <a:rPr lang="en-CA" dirty="0"/>
              <a:t>does the </a:t>
            </a:r>
            <a:r>
              <a:rPr lang="en-CA" dirty="0" smtClean="0"/>
              <a:t>same </a:t>
            </a:r>
          </a:p>
          <a:p>
            <a:r>
              <a:rPr lang="en-CA" dirty="0" smtClean="0"/>
              <a:t>The </a:t>
            </a:r>
            <a:r>
              <a:rPr lang="en-CA" dirty="0"/>
              <a:t>two sides recognize themselves as mutually recognizing each </a:t>
            </a:r>
            <a:r>
              <a:rPr lang="en-CA" dirty="0" smtClean="0"/>
              <a:t>other </a:t>
            </a:r>
          </a:p>
          <a:p>
            <a:pPr lvl="1"/>
            <a:r>
              <a:rPr lang="en-CA" dirty="0" smtClean="0"/>
              <a:t>I </a:t>
            </a:r>
            <a:r>
              <a:rPr lang="en-CA" dirty="0"/>
              <a:t>am I only through and thanks to the other I </a:t>
            </a:r>
            <a:endParaRPr lang="en-CA" dirty="0" smtClean="0"/>
          </a:p>
          <a:p>
            <a:pPr lvl="1"/>
            <a:r>
              <a:rPr lang="en-CA" dirty="0"/>
              <a:t>w</a:t>
            </a:r>
            <a:r>
              <a:rPr lang="en-CA" dirty="0" smtClean="0"/>
              <a:t>ho I </a:t>
            </a:r>
            <a:r>
              <a:rPr lang="en-CA" dirty="0"/>
              <a:t>am not.</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211</a:t>
            </a:fld>
            <a:endParaRPr lang="en-US"/>
          </a:p>
        </p:txBody>
      </p:sp>
    </p:spTree>
    <p:extLst>
      <p:ext uri="{BB962C8B-B14F-4D97-AF65-F5344CB8AC3E}">
        <p14:creationId xmlns:p14="http://schemas.microsoft.com/office/powerpoint/2010/main" val="22293410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Consuming its own essence</a:t>
            </a:r>
            <a:endParaRPr lang="en-US" dirty="0"/>
          </a:p>
        </p:txBody>
      </p:sp>
      <p:sp>
        <p:nvSpPr>
          <p:cNvPr id="3" name="Content Placeholder 2"/>
          <p:cNvSpPr>
            <a:spLocks noGrp="1"/>
          </p:cNvSpPr>
          <p:nvPr>
            <p:ph idx="1"/>
          </p:nvPr>
        </p:nvSpPr>
        <p:spPr/>
        <p:txBody>
          <a:bodyPr/>
          <a:lstStyle/>
          <a:p>
            <a:r>
              <a:rPr lang="en-CA" dirty="0"/>
              <a:t>Each living being strives to preserve itself by </a:t>
            </a:r>
            <a:r>
              <a:rPr lang="en-CA" dirty="0" smtClean="0"/>
              <a:t>incorporating other living beings, </a:t>
            </a:r>
            <a:endParaRPr lang="en-CA" dirty="0"/>
          </a:p>
          <a:p>
            <a:pPr lvl="1"/>
            <a:r>
              <a:rPr lang="en-CA" dirty="0"/>
              <a:t>including devouring other living beings</a:t>
            </a:r>
          </a:p>
          <a:p>
            <a:pPr lvl="1"/>
            <a:r>
              <a:rPr lang="en-CA" dirty="0"/>
              <a:t>i.e., consuming its own </a:t>
            </a:r>
            <a:r>
              <a:rPr lang="en-CA" dirty="0" smtClean="0"/>
              <a:t>essence</a:t>
            </a:r>
          </a:p>
          <a:p>
            <a:r>
              <a:rPr lang="en-CA" dirty="0" smtClean="0"/>
              <a:t>The living being only lives through destroying living beings</a:t>
            </a:r>
          </a:p>
          <a:p>
            <a:pPr lvl="1"/>
            <a:r>
              <a:rPr lang="en-CA" dirty="0" smtClean="0"/>
              <a:t>It achieves its life by inflicting death on others</a:t>
            </a:r>
            <a:endParaRPr lang="en-CA"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22</a:t>
            </a:fld>
            <a:endParaRPr lang="en-US"/>
          </a:p>
        </p:txBody>
      </p:sp>
    </p:spTree>
    <p:extLst>
      <p:ext uri="{BB962C8B-B14F-4D97-AF65-F5344CB8AC3E}">
        <p14:creationId xmlns:p14="http://schemas.microsoft.com/office/powerpoint/2010/main" val="20390598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individual and the medium</a:t>
            </a:r>
            <a:endParaRPr lang="en-US" dirty="0"/>
          </a:p>
        </p:txBody>
      </p:sp>
      <p:sp>
        <p:nvSpPr>
          <p:cNvPr id="3" name="Content Placeholder 2"/>
          <p:cNvSpPr>
            <a:spLocks noGrp="1"/>
          </p:cNvSpPr>
          <p:nvPr>
            <p:ph idx="1"/>
          </p:nvPr>
        </p:nvSpPr>
        <p:spPr/>
        <p:txBody>
          <a:bodyPr>
            <a:normAutofit/>
          </a:bodyPr>
          <a:lstStyle/>
          <a:p>
            <a:r>
              <a:rPr lang="en-CA" dirty="0" smtClean="0"/>
              <a:t>1) In this moment of “life” the oneness of the universality of life is a universal fluid </a:t>
            </a:r>
            <a:r>
              <a:rPr lang="en-CA" i="1" dirty="0" smtClean="0"/>
              <a:t>medium</a:t>
            </a:r>
          </a:p>
          <a:p>
            <a:pPr lvl="1"/>
            <a:r>
              <a:rPr lang="en-CA" dirty="0" smtClean="0"/>
              <a:t>i.e., a being-for-other, existing for the individuals</a:t>
            </a:r>
          </a:p>
          <a:p>
            <a:pPr lvl="1"/>
            <a:r>
              <a:rPr lang="en-CA" dirty="0" smtClean="0"/>
              <a:t>The medium contains its parts or members as different individual beings along side one another</a:t>
            </a:r>
          </a:p>
          <a:p>
            <a:r>
              <a:rPr lang="en-CA" dirty="0" smtClean="0"/>
              <a:t>But they are not indifferent to one another, </a:t>
            </a:r>
          </a:p>
          <a:p>
            <a:pPr lvl="1"/>
            <a:r>
              <a:rPr lang="en-CA" dirty="0" smtClean="0"/>
              <a:t>“interpenetrating without touching”</a:t>
            </a:r>
          </a:p>
          <a:p>
            <a:pPr lvl="1"/>
            <a:r>
              <a:rPr lang="en-CA" dirty="0"/>
              <a:t>a</a:t>
            </a:r>
            <a:r>
              <a:rPr lang="en-CA" dirty="0" smtClean="0"/>
              <a:t>s are the universal properties in the medium of the thing</a:t>
            </a:r>
          </a:p>
          <a:p>
            <a:r>
              <a:rPr lang="en-CA" dirty="0" smtClean="0"/>
              <a:t>They maintain themselves by devouring each other</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23</a:t>
            </a:fld>
            <a:endParaRPr lang="en-US"/>
          </a:p>
        </p:txBody>
      </p:sp>
    </p:spTree>
    <p:extLst>
      <p:ext uri="{BB962C8B-B14F-4D97-AF65-F5344CB8AC3E}">
        <p14:creationId xmlns:p14="http://schemas.microsoft.com/office/powerpoint/2010/main" val="1870155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Life </a:t>
            </a:r>
            <a:r>
              <a:rPr lang="en-CA" dirty="0"/>
              <a:t>a</a:t>
            </a:r>
            <a:r>
              <a:rPr lang="en-CA" dirty="0" smtClean="0"/>
              <a:t>s an active force in-itself: Death</a:t>
            </a:r>
            <a:endParaRPr lang="en-US" dirty="0"/>
          </a:p>
        </p:txBody>
      </p:sp>
      <p:sp>
        <p:nvSpPr>
          <p:cNvPr id="3" name="Content Placeholder 2"/>
          <p:cNvSpPr>
            <a:spLocks noGrp="1"/>
          </p:cNvSpPr>
          <p:nvPr>
            <p:ph idx="1"/>
          </p:nvPr>
        </p:nvSpPr>
        <p:spPr/>
        <p:txBody>
          <a:bodyPr>
            <a:normAutofit/>
          </a:bodyPr>
          <a:lstStyle/>
          <a:p>
            <a:r>
              <a:rPr lang="en-CA" dirty="0" smtClean="0"/>
              <a:t>2) By devouring each other the pole of life gives rise to the pole of death</a:t>
            </a:r>
          </a:p>
          <a:p>
            <a:pPr lvl="1"/>
            <a:r>
              <a:rPr lang="en-CA" dirty="0" smtClean="0"/>
              <a:t>= the subjugation of the individual to the totality</a:t>
            </a:r>
          </a:p>
          <a:p>
            <a:pPr lvl="1"/>
            <a:r>
              <a:rPr lang="en-CA" dirty="0"/>
              <a:t>t</a:t>
            </a:r>
            <a:r>
              <a:rPr lang="en-CA" dirty="0" smtClean="0"/>
              <a:t>he disruption of life that gives rise to the higher forms of its realization (evolution)</a:t>
            </a:r>
          </a:p>
          <a:p>
            <a:r>
              <a:rPr lang="en-CA" dirty="0" smtClean="0"/>
              <a:t>In this perspective the universal fluidity of life has the character of being-in-itself</a:t>
            </a:r>
          </a:p>
          <a:p>
            <a:pPr lvl="1"/>
            <a:r>
              <a:rPr lang="en-CA" dirty="0"/>
              <a:t>w</a:t>
            </a:r>
            <a:r>
              <a:rPr lang="en-CA" dirty="0" smtClean="0"/>
              <a:t>hile the individual living beings, subject to death, are beings-for-other</a:t>
            </a:r>
          </a:p>
          <a:p>
            <a:pPr lvl="1"/>
            <a:r>
              <a:rPr lang="en-CA" dirty="0"/>
              <a:t>e</a:t>
            </a:r>
            <a:r>
              <a:rPr lang="en-CA" dirty="0" smtClean="0"/>
              <a:t>xisting </a:t>
            </a:r>
            <a:r>
              <a:rPr lang="en-CA" i="1" dirty="0" smtClean="0"/>
              <a:t>not</a:t>
            </a:r>
            <a:r>
              <a:rPr lang="en-CA" dirty="0" smtClean="0"/>
              <a:t> for themselves but for life as a whole</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24</a:t>
            </a:fld>
            <a:endParaRPr lang="en-US"/>
          </a:p>
        </p:txBody>
      </p:sp>
    </p:spTree>
    <p:extLst>
      <p:ext uri="{BB962C8B-B14F-4D97-AF65-F5344CB8AC3E}">
        <p14:creationId xmlns:p14="http://schemas.microsoft.com/office/powerpoint/2010/main" val="11374780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Essence of life and existence</a:t>
            </a:r>
            <a:endParaRPr lang="en-US" dirty="0"/>
          </a:p>
        </p:txBody>
      </p:sp>
      <p:sp>
        <p:nvSpPr>
          <p:cNvPr id="3" name="Content Placeholder 2"/>
          <p:cNvSpPr>
            <a:spLocks noGrp="1"/>
          </p:cNvSpPr>
          <p:nvPr>
            <p:ph idx="1"/>
          </p:nvPr>
        </p:nvSpPr>
        <p:spPr/>
        <p:txBody>
          <a:bodyPr>
            <a:normAutofit/>
          </a:bodyPr>
          <a:lstStyle/>
          <a:p>
            <a:r>
              <a:rPr lang="en-CA" dirty="0" smtClean="0"/>
              <a:t>3) But the fluidity of life as a whole is only sustained by these activities of the parts</a:t>
            </a:r>
          </a:p>
          <a:p>
            <a:pPr lvl="1"/>
            <a:r>
              <a:rPr lang="en-CA" dirty="0"/>
              <a:t>r</a:t>
            </a:r>
            <a:r>
              <a:rPr lang="en-CA" dirty="0" smtClean="0"/>
              <a:t>eproducing themselves, internally and externally in other beings</a:t>
            </a:r>
          </a:p>
          <a:p>
            <a:r>
              <a:rPr lang="en-CA" dirty="0" smtClean="0"/>
              <a:t>And so the relation is again reversed: </a:t>
            </a:r>
          </a:p>
          <a:p>
            <a:pPr lvl="1"/>
            <a:r>
              <a:rPr lang="en-CA" dirty="0" smtClean="0"/>
              <a:t>the parts would be the being-in-itself, while the whole is the being-for-other</a:t>
            </a:r>
          </a:p>
          <a:p>
            <a:pPr lvl="1"/>
            <a:r>
              <a:rPr lang="en-CA" dirty="0" smtClean="0"/>
              <a:t>Something </a:t>
            </a:r>
            <a:r>
              <a:rPr lang="en-CA" i="1" dirty="0" smtClean="0"/>
              <a:t>for</a:t>
            </a:r>
            <a:r>
              <a:rPr lang="en-CA" dirty="0" smtClean="0"/>
              <a:t> the parts, which live off the whole</a:t>
            </a:r>
          </a:p>
          <a:p>
            <a:r>
              <a:rPr lang="en-CA" dirty="0" smtClean="0">
                <a:sym typeface="Wingdings" panose="05000000000000000000" pitchFamily="2" charset="2"/>
              </a:rPr>
              <a:t> Conceptually: </a:t>
            </a:r>
            <a:r>
              <a:rPr lang="en-CA" dirty="0" smtClean="0"/>
              <a:t>The </a:t>
            </a:r>
            <a:r>
              <a:rPr lang="en-CA" i="1" dirty="0" smtClean="0"/>
              <a:t>essence</a:t>
            </a:r>
            <a:r>
              <a:rPr lang="en-CA" dirty="0" smtClean="0"/>
              <a:t> of life is only realized in the </a:t>
            </a:r>
            <a:r>
              <a:rPr lang="en-CA" i="1" dirty="0" smtClean="0"/>
              <a:t>existence</a:t>
            </a:r>
            <a:r>
              <a:rPr lang="en-CA" dirty="0" smtClean="0"/>
              <a:t> of individual living beings</a:t>
            </a:r>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25</a:t>
            </a:fld>
            <a:endParaRPr lang="en-US"/>
          </a:p>
        </p:txBody>
      </p:sp>
    </p:spTree>
    <p:extLst>
      <p:ext uri="{BB962C8B-B14F-4D97-AF65-F5344CB8AC3E}">
        <p14:creationId xmlns:p14="http://schemas.microsoft.com/office/powerpoint/2010/main" val="23344826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An inverted world once more</a:t>
            </a:r>
            <a:endParaRPr lang="en-US" dirty="0"/>
          </a:p>
        </p:txBody>
      </p:sp>
      <p:sp>
        <p:nvSpPr>
          <p:cNvPr id="3" name="Content Placeholder 2"/>
          <p:cNvSpPr>
            <a:spLocks noGrp="1"/>
          </p:cNvSpPr>
          <p:nvPr>
            <p:ph idx="1"/>
          </p:nvPr>
        </p:nvSpPr>
        <p:spPr/>
        <p:txBody>
          <a:bodyPr>
            <a:normAutofit fontScale="92500"/>
          </a:bodyPr>
          <a:lstStyle/>
          <a:p>
            <a:r>
              <a:rPr lang="en-CA" dirty="0" smtClean="0"/>
              <a:t>Thus the moments of life circle around each other</a:t>
            </a:r>
          </a:p>
          <a:p>
            <a:pPr lvl="1"/>
            <a:r>
              <a:rPr lang="en-CA" dirty="0" smtClean="0"/>
              <a:t>Life is an inverted world in which the two sides, being-for-self (the one) and being-for-other (the medium)</a:t>
            </a:r>
          </a:p>
          <a:p>
            <a:pPr lvl="1"/>
            <a:r>
              <a:rPr lang="en-CA" dirty="0"/>
              <a:t>i</a:t>
            </a:r>
            <a:r>
              <a:rPr lang="en-CA" dirty="0" smtClean="0"/>
              <a:t>nfinitely change sides</a:t>
            </a:r>
          </a:p>
          <a:p>
            <a:r>
              <a:rPr lang="en-CA" dirty="0" smtClean="0"/>
              <a:t>But in the inverted world of the understanding—i.e., inanimate nature</a:t>
            </a:r>
          </a:p>
          <a:p>
            <a:pPr lvl="1"/>
            <a:r>
              <a:rPr lang="en-CA" dirty="0"/>
              <a:t>w</a:t>
            </a:r>
            <a:r>
              <a:rPr lang="en-CA" dirty="0" smtClean="0"/>
              <a:t>here black and white and sweet and sour, positive and negative, refer back and forth</a:t>
            </a:r>
          </a:p>
          <a:p>
            <a:pPr lvl="1"/>
            <a:r>
              <a:rPr lang="en-CA" dirty="0"/>
              <a:t>n</a:t>
            </a:r>
            <a:r>
              <a:rPr lang="en-CA" dirty="0" smtClean="0"/>
              <a:t>othing exists for itself</a:t>
            </a:r>
          </a:p>
          <a:p>
            <a:r>
              <a:rPr lang="en-CA" dirty="0" smtClean="0"/>
              <a:t>Here the circuit of life gives rise to beings that are for themselves</a:t>
            </a:r>
          </a:p>
          <a:p>
            <a:pPr lvl="1"/>
            <a:r>
              <a:rPr lang="en-CA" dirty="0"/>
              <a:t>i</a:t>
            </a:r>
            <a:r>
              <a:rPr lang="en-CA" dirty="0" smtClean="0"/>
              <a:t>f only momentarily</a:t>
            </a:r>
          </a:p>
          <a:p>
            <a:pPr lvl="1"/>
            <a:r>
              <a:rPr lang="en-CA" dirty="0"/>
              <a:t>a</a:t>
            </a:r>
            <a:r>
              <a:rPr lang="en-CA" dirty="0" smtClean="0"/>
              <a:t>s if in quest of a more permanent realization</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26</a:t>
            </a:fld>
            <a:endParaRPr lang="en-US"/>
          </a:p>
        </p:txBody>
      </p:sp>
    </p:spTree>
    <p:extLst>
      <p:ext uri="{BB962C8B-B14F-4D97-AF65-F5344CB8AC3E}">
        <p14:creationId xmlns:p14="http://schemas.microsoft.com/office/powerpoint/2010/main" val="1678537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of inversion</a:t>
            </a:r>
            <a:endParaRPr lang="en-US" dirty="0"/>
          </a:p>
        </p:txBody>
      </p:sp>
      <p:sp>
        <p:nvSpPr>
          <p:cNvPr id="3" name="Content Placeholder 2"/>
          <p:cNvSpPr>
            <a:spLocks noGrp="1"/>
          </p:cNvSpPr>
          <p:nvPr>
            <p:ph idx="1"/>
          </p:nvPr>
        </p:nvSpPr>
        <p:spPr/>
        <p:txBody>
          <a:bodyPr>
            <a:normAutofit/>
          </a:bodyPr>
          <a:lstStyle/>
          <a:p>
            <a:r>
              <a:rPr lang="en-US" dirty="0" smtClean="0"/>
              <a:t>Recall the law of inversion of the concept</a:t>
            </a:r>
          </a:p>
          <a:p>
            <a:pPr lvl="1"/>
            <a:r>
              <a:rPr lang="en-US" dirty="0" smtClean="0"/>
              <a:t>1) the simple universal: sweet is sweet (not sour)</a:t>
            </a:r>
          </a:p>
          <a:p>
            <a:pPr lvl="1"/>
            <a:r>
              <a:rPr lang="en-US" dirty="0" smtClean="0"/>
              <a:t>2) the developed universal: sweet is sweet only in relation to what it is not, sour, and the other tastes</a:t>
            </a:r>
          </a:p>
          <a:p>
            <a:pPr lvl="1"/>
            <a:r>
              <a:rPr lang="en-US" dirty="0" smtClean="0"/>
              <a:t>3) </a:t>
            </a:r>
            <a:r>
              <a:rPr lang="en-US" dirty="0" smtClean="0">
                <a:sym typeface="Wingdings" panose="05000000000000000000" pitchFamily="2" charset="2"/>
              </a:rPr>
              <a:t> </a:t>
            </a:r>
            <a:r>
              <a:rPr lang="en-US" dirty="0" smtClean="0"/>
              <a:t>Each universal exists in a totality </a:t>
            </a:r>
          </a:p>
          <a:p>
            <a:pPr lvl="2"/>
            <a:r>
              <a:rPr lang="en-US" dirty="0" smtClean="0"/>
              <a:t>E.g., sweet, sour, salt, bitter, umami</a:t>
            </a:r>
          </a:p>
          <a:p>
            <a:pPr lvl="1"/>
            <a:r>
              <a:rPr lang="en-US" dirty="0" smtClean="0"/>
              <a:t>4) But when the one is taken out of the totality and isolated by itself it turns into its opposite</a:t>
            </a:r>
          </a:p>
          <a:p>
            <a:pPr lvl="2"/>
            <a:r>
              <a:rPr lang="en-US" dirty="0" smtClean="0"/>
              <a:t>Sweet is sour</a:t>
            </a:r>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27</a:t>
            </a:fld>
            <a:endParaRPr lang="en-US"/>
          </a:p>
        </p:txBody>
      </p:sp>
    </p:spTree>
    <p:extLst>
      <p:ext uri="{BB962C8B-B14F-4D97-AF65-F5344CB8AC3E}">
        <p14:creationId xmlns:p14="http://schemas.microsoft.com/office/powerpoint/2010/main" val="37614310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there death?</a:t>
            </a:r>
            <a:endParaRPr lang="en-US" dirty="0"/>
          </a:p>
        </p:txBody>
      </p:sp>
      <p:sp>
        <p:nvSpPr>
          <p:cNvPr id="3" name="Content Placeholder 2"/>
          <p:cNvSpPr>
            <a:spLocks noGrp="1"/>
          </p:cNvSpPr>
          <p:nvPr>
            <p:ph idx="1"/>
          </p:nvPr>
        </p:nvSpPr>
        <p:spPr/>
        <p:txBody>
          <a:bodyPr>
            <a:normAutofit/>
          </a:bodyPr>
          <a:lstStyle/>
          <a:p>
            <a:r>
              <a:rPr lang="en-US" dirty="0" smtClean="0"/>
              <a:t>1) The simple universalities of abstract understanding:</a:t>
            </a:r>
          </a:p>
          <a:p>
            <a:pPr lvl="1"/>
            <a:r>
              <a:rPr lang="en-US" dirty="0" smtClean="0"/>
              <a:t>Life is life, death is death</a:t>
            </a:r>
          </a:p>
          <a:p>
            <a:r>
              <a:rPr lang="en-US" dirty="0" smtClean="0"/>
              <a:t>2) Developed universality: But life is really life only in relation to non-life, death</a:t>
            </a:r>
          </a:p>
          <a:p>
            <a:r>
              <a:rPr lang="en-US" dirty="0" smtClean="0"/>
              <a:t>3) The living being only lives by asserting its individuality against the medium of life</a:t>
            </a:r>
          </a:p>
          <a:p>
            <a:pPr lvl="1"/>
            <a:r>
              <a:rPr lang="en-US" dirty="0" smtClean="0"/>
              <a:t>Living off of other living beings, and the natural world</a:t>
            </a:r>
          </a:p>
          <a:p>
            <a:r>
              <a:rPr lang="en-US" dirty="0" smtClean="0"/>
              <a:t>4) Hence, because it asserts its individuality against the totality, </a:t>
            </a:r>
          </a:p>
          <a:p>
            <a:pPr lvl="1"/>
            <a:r>
              <a:rPr lang="en-US" dirty="0" smtClean="0"/>
              <a:t>by the law of inversion of the concept, the living being must turn into its opposite, i.e., die</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28</a:t>
            </a:fld>
            <a:endParaRPr lang="en-US"/>
          </a:p>
        </p:txBody>
      </p:sp>
    </p:spTree>
    <p:extLst>
      <p:ext uri="{BB962C8B-B14F-4D97-AF65-F5344CB8AC3E}">
        <p14:creationId xmlns:p14="http://schemas.microsoft.com/office/powerpoint/2010/main" val="2654643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From positive to negative</a:t>
            </a:r>
            <a:endParaRPr lang="en-US" dirty="0"/>
          </a:p>
        </p:txBody>
      </p:sp>
      <p:sp>
        <p:nvSpPr>
          <p:cNvPr id="3" name="Content Placeholder 2"/>
          <p:cNvSpPr>
            <a:spLocks noGrp="1"/>
          </p:cNvSpPr>
          <p:nvPr>
            <p:ph idx="1"/>
          </p:nvPr>
        </p:nvSpPr>
        <p:spPr/>
        <p:txBody>
          <a:bodyPr>
            <a:normAutofit/>
          </a:bodyPr>
          <a:lstStyle/>
          <a:p>
            <a:r>
              <a:rPr lang="en-CA" dirty="0" smtClean="0"/>
              <a:t>1) The two moments from which we began, are first </a:t>
            </a:r>
            <a:r>
              <a:rPr lang="en-CA" dirty="0"/>
              <a:t>regarded as positive, </a:t>
            </a:r>
            <a:r>
              <a:rPr lang="en-CA" i="1" dirty="0"/>
              <a:t>given</a:t>
            </a:r>
            <a:r>
              <a:rPr lang="en-CA" dirty="0"/>
              <a:t> forces</a:t>
            </a:r>
          </a:p>
          <a:p>
            <a:pPr lvl="1"/>
            <a:r>
              <a:rPr lang="en-CA" dirty="0"/>
              <a:t>t</a:t>
            </a:r>
            <a:r>
              <a:rPr lang="en-CA" dirty="0" smtClean="0"/>
              <a:t>he fluid life force of the medium</a:t>
            </a:r>
          </a:p>
          <a:p>
            <a:pPr lvl="1"/>
            <a:r>
              <a:rPr lang="en-CA" dirty="0"/>
              <a:t>i</a:t>
            </a:r>
            <a:r>
              <a:rPr lang="en-CA" dirty="0" smtClean="0"/>
              <a:t>ndividual living beings </a:t>
            </a:r>
          </a:p>
          <a:p>
            <a:r>
              <a:rPr lang="en-CA" dirty="0" smtClean="0"/>
              <a:t>2) And then come forward as self-negating, self-repulsive sides</a:t>
            </a:r>
          </a:p>
          <a:p>
            <a:pPr lvl="1"/>
            <a:r>
              <a:rPr lang="en-CA" dirty="0" smtClean="0"/>
              <a:t>Living beings against life—pole of life</a:t>
            </a:r>
          </a:p>
          <a:p>
            <a:pPr lvl="1"/>
            <a:r>
              <a:rPr lang="en-CA" dirty="0" smtClean="0"/>
              <a:t>Life against the living beings—pole of death</a:t>
            </a:r>
          </a:p>
          <a:p>
            <a:r>
              <a:rPr lang="en-CA" dirty="0" smtClean="0"/>
              <a:t>3) producing Life as an </a:t>
            </a:r>
            <a:r>
              <a:rPr lang="en-CA" i="1" dirty="0" smtClean="0"/>
              <a:t>achievement</a:t>
            </a:r>
          </a:p>
          <a:p>
            <a:pPr lvl="1"/>
            <a:r>
              <a:rPr lang="en-CA" i="1" dirty="0"/>
              <a:t>i</a:t>
            </a:r>
            <a:r>
              <a:rPr lang="en-CA" i="1" dirty="0" smtClean="0"/>
              <a:t>n the evolution of the species</a:t>
            </a:r>
            <a:endParaRPr lang="en-CA" dirty="0" smtClean="0"/>
          </a:p>
        </p:txBody>
      </p:sp>
      <p:sp>
        <p:nvSpPr>
          <p:cNvPr id="4" name="Slide Number Placeholder 3"/>
          <p:cNvSpPr>
            <a:spLocks noGrp="1"/>
          </p:cNvSpPr>
          <p:nvPr>
            <p:ph type="sldNum" sz="quarter" idx="12"/>
          </p:nvPr>
        </p:nvSpPr>
        <p:spPr/>
        <p:txBody>
          <a:bodyPr/>
          <a:lstStyle/>
          <a:p>
            <a:fld id="{8FF61FAA-D7D5-42D6-B247-BB907F4E95E5}" type="slidenum">
              <a:rPr lang="en-US" smtClean="0"/>
              <a:t>29</a:t>
            </a:fld>
            <a:endParaRPr lang="en-US"/>
          </a:p>
        </p:txBody>
      </p:sp>
    </p:spTree>
    <p:extLst>
      <p:ext uri="{BB962C8B-B14F-4D97-AF65-F5344CB8AC3E}">
        <p14:creationId xmlns:p14="http://schemas.microsoft.com/office/powerpoint/2010/main" val="37414438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Medium and ones</a:t>
            </a:r>
            <a:endParaRPr lang="en-US" dirty="0"/>
          </a:p>
        </p:txBody>
      </p:sp>
      <p:sp>
        <p:nvSpPr>
          <p:cNvPr id="3" name="Content Placeholder 2"/>
          <p:cNvSpPr>
            <a:spLocks noGrp="1"/>
          </p:cNvSpPr>
          <p:nvPr>
            <p:ph idx="1"/>
          </p:nvPr>
        </p:nvSpPr>
        <p:spPr/>
        <p:txBody>
          <a:bodyPr>
            <a:normAutofit/>
          </a:bodyPr>
          <a:lstStyle/>
          <a:p>
            <a:r>
              <a:rPr lang="en-CA" dirty="0"/>
              <a:t>b) The universal </a:t>
            </a:r>
            <a:r>
              <a:rPr lang="en-CA" i="1" dirty="0"/>
              <a:t>medium</a:t>
            </a:r>
            <a:r>
              <a:rPr lang="en-CA" dirty="0"/>
              <a:t> composed of all living beings</a:t>
            </a:r>
          </a:p>
          <a:p>
            <a:pPr lvl="1"/>
            <a:r>
              <a:rPr lang="en-CA" dirty="0"/>
              <a:t>differences that are real </a:t>
            </a:r>
            <a:r>
              <a:rPr lang="en-CA" dirty="0" smtClean="0"/>
              <a:t>differences, a </a:t>
            </a:r>
            <a:r>
              <a:rPr lang="en-CA" dirty="0"/>
              <a:t>“biosphere</a:t>
            </a:r>
            <a:r>
              <a:rPr lang="en-CA" dirty="0" smtClean="0"/>
              <a:t>”</a:t>
            </a:r>
          </a:p>
          <a:p>
            <a:pPr lvl="1"/>
            <a:r>
              <a:rPr lang="en-CA" dirty="0" smtClean="0"/>
              <a:t>a totality of living beings living from one another </a:t>
            </a:r>
          </a:p>
          <a:p>
            <a:pPr lvl="1"/>
            <a:r>
              <a:rPr lang="en-CA" dirty="0" smtClean="0"/>
              <a:t>There is no living being outside the totality of Life</a:t>
            </a:r>
            <a:endParaRPr lang="en-CA" dirty="0"/>
          </a:p>
          <a:p>
            <a:r>
              <a:rPr lang="en-CA" dirty="0"/>
              <a:t>c) A flow of the different </a:t>
            </a:r>
            <a:r>
              <a:rPr lang="en-CA" dirty="0" smtClean="0"/>
              <a:t>ones, the individuals, into one another </a:t>
            </a:r>
          </a:p>
          <a:p>
            <a:pPr lvl="1"/>
            <a:r>
              <a:rPr lang="en-CA" dirty="0" smtClean="0"/>
              <a:t>the </a:t>
            </a:r>
            <a:r>
              <a:rPr lang="en-CA" dirty="0"/>
              <a:t>one negating, living off of, feeding on, the death of other </a:t>
            </a:r>
            <a:endParaRPr lang="en-CA" dirty="0" smtClean="0"/>
          </a:p>
          <a:p>
            <a:pPr lvl="1"/>
            <a:r>
              <a:rPr lang="en-CA" dirty="0" smtClean="0"/>
              <a:t>Following the law of spatialized time, the </a:t>
            </a:r>
            <a:r>
              <a:rPr lang="en-CA" dirty="0"/>
              <a:t>lion must catch the rabbit before it vanishes down the rabbit </a:t>
            </a:r>
            <a:r>
              <a:rPr lang="en-CA" dirty="0" smtClean="0"/>
              <a:t>hole</a:t>
            </a:r>
            <a:endParaRPr lang="en-CA"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3</a:t>
            </a:fld>
            <a:endParaRPr lang="en-US"/>
          </a:p>
        </p:txBody>
      </p:sp>
    </p:spTree>
    <p:extLst>
      <p:ext uri="{BB962C8B-B14F-4D97-AF65-F5344CB8AC3E}">
        <p14:creationId xmlns:p14="http://schemas.microsoft.com/office/powerpoint/2010/main" val="17237853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Passive medium and active force, changing sides</a:t>
            </a:r>
            <a:endParaRPr lang="en-US" dirty="0"/>
          </a:p>
        </p:txBody>
      </p:sp>
      <p:sp>
        <p:nvSpPr>
          <p:cNvPr id="3" name="Content Placeholder 2"/>
          <p:cNvSpPr>
            <a:spLocks noGrp="1"/>
          </p:cNvSpPr>
          <p:nvPr>
            <p:ph idx="1"/>
          </p:nvPr>
        </p:nvSpPr>
        <p:spPr/>
        <p:txBody>
          <a:bodyPr>
            <a:normAutofit/>
          </a:bodyPr>
          <a:lstStyle/>
          <a:p>
            <a:r>
              <a:rPr lang="en-CA" dirty="0"/>
              <a:t>1) The individual beings </a:t>
            </a:r>
            <a:r>
              <a:rPr lang="en-CA" dirty="0" smtClean="0"/>
              <a:t>that first </a:t>
            </a:r>
            <a:r>
              <a:rPr lang="en-CA" dirty="0"/>
              <a:t>seemed to exist for </a:t>
            </a:r>
            <a:r>
              <a:rPr lang="en-CA" dirty="0" smtClean="0"/>
              <a:t>themselves in the medium of life </a:t>
            </a:r>
          </a:p>
          <a:p>
            <a:pPr lvl="1"/>
            <a:r>
              <a:rPr lang="en-CA" dirty="0" smtClean="0"/>
              <a:t>The first simple universality of life</a:t>
            </a:r>
            <a:endParaRPr lang="en-CA" dirty="0"/>
          </a:p>
          <a:p>
            <a:r>
              <a:rPr lang="en-CA" dirty="0" smtClean="0"/>
              <a:t>2) then </a:t>
            </a:r>
            <a:r>
              <a:rPr lang="en-CA" dirty="0"/>
              <a:t>appear to exist for the self-</a:t>
            </a:r>
            <a:r>
              <a:rPr lang="en-CA" dirty="0" err="1"/>
              <a:t>standingness</a:t>
            </a:r>
            <a:r>
              <a:rPr lang="en-CA" dirty="0"/>
              <a:t> of life itself</a:t>
            </a:r>
          </a:p>
          <a:p>
            <a:pPr lvl="1"/>
            <a:r>
              <a:rPr lang="en-CA" dirty="0"/>
              <a:t>which appears as the negative power of dissolution, </a:t>
            </a:r>
            <a:endParaRPr lang="en-CA" dirty="0" smtClean="0"/>
          </a:p>
          <a:p>
            <a:pPr lvl="1"/>
            <a:r>
              <a:rPr lang="en-CA" dirty="0" smtClean="0"/>
              <a:t>a </a:t>
            </a:r>
            <a:r>
              <a:rPr lang="en-CA" dirty="0"/>
              <a:t>force in its own right and not merely a medium</a:t>
            </a:r>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30</a:t>
            </a:fld>
            <a:endParaRPr lang="en-US"/>
          </a:p>
        </p:txBody>
      </p:sp>
    </p:spTree>
    <p:extLst>
      <p:ext uri="{BB962C8B-B14F-4D97-AF65-F5344CB8AC3E}">
        <p14:creationId xmlns:p14="http://schemas.microsoft.com/office/powerpoint/2010/main" val="164693072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Development</a:t>
            </a:r>
            <a:endParaRPr lang="en-US" dirty="0"/>
          </a:p>
        </p:txBody>
      </p:sp>
      <p:sp>
        <p:nvSpPr>
          <p:cNvPr id="3" name="Content Placeholder 2"/>
          <p:cNvSpPr>
            <a:spLocks noGrp="1"/>
          </p:cNvSpPr>
          <p:nvPr>
            <p:ph idx="1"/>
          </p:nvPr>
        </p:nvSpPr>
        <p:spPr/>
        <p:txBody>
          <a:bodyPr>
            <a:normAutofit/>
          </a:bodyPr>
          <a:lstStyle/>
          <a:p>
            <a:r>
              <a:rPr lang="en-CA" dirty="0"/>
              <a:t>3) But </a:t>
            </a:r>
            <a:r>
              <a:rPr lang="en-CA" dirty="0" smtClean="0"/>
              <a:t>in this development of life, the universality </a:t>
            </a:r>
            <a:r>
              <a:rPr lang="en-CA" dirty="0"/>
              <a:t>of life appears to operate </a:t>
            </a:r>
            <a:r>
              <a:rPr lang="en-CA" dirty="0" smtClean="0"/>
              <a:t>in and for </a:t>
            </a:r>
            <a:r>
              <a:rPr lang="en-CA" dirty="0"/>
              <a:t>the sake of the individual beings</a:t>
            </a:r>
          </a:p>
          <a:p>
            <a:pPr lvl="1"/>
            <a:r>
              <a:rPr lang="en-CA" dirty="0"/>
              <a:t>which consume their inorganic essence to realize themselves, </a:t>
            </a:r>
          </a:p>
          <a:p>
            <a:pPr lvl="1"/>
            <a:r>
              <a:rPr lang="en-CA" dirty="0"/>
              <a:t>reproduce themselves </a:t>
            </a:r>
          </a:p>
          <a:p>
            <a:pPr lvl="1"/>
            <a:r>
              <a:rPr lang="en-CA" dirty="0"/>
              <a:t>and </a:t>
            </a:r>
            <a:r>
              <a:rPr lang="en-CA" dirty="0" smtClean="0"/>
              <a:t>evolve into new forms</a:t>
            </a:r>
          </a:p>
          <a:p>
            <a:r>
              <a:rPr lang="en-CA" dirty="0" smtClean="0"/>
              <a:t>4) Thus the polarity of life and death issues in a spiral of evolution</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31</a:t>
            </a:fld>
            <a:endParaRPr lang="en-US"/>
          </a:p>
        </p:txBody>
      </p:sp>
    </p:spTree>
    <p:extLst>
      <p:ext uri="{BB962C8B-B14F-4D97-AF65-F5344CB8AC3E}">
        <p14:creationId xmlns:p14="http://schemas.microsoft.com/office/powerpoint/2010/main" val="29728963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feeling soul of the living being</a:t>
            </a:r>
            <a:endParaRPr lang="en-US" dirty="0"/>
          </a:p>
        </p:txBody>
      </p:sp>
      <p:sp>
        <p:nvSpPr>
          <p:cNvPr id="3" name="Content Placeholder 2"/>
          <p:cNvSpPr>
            <a:spLocks noGrp="1"/>
          </p:cNvSpPr>
          <p:nvPr>
            <p:ph idx="1"/>
          </p:nvPr>
        </p:nvSpPr>
        <p:spPr/>
        <p:txBody>
          <a:bodyPr>
            <a:normAutofit/>
          </a:bodyPr>
          <a:lstStyle/>
          <a:p>
            <a:r>
              <a:rPr lang="en-CA" dirty="0" smtClean="0"/>
              <a:t>The universality of Life in this way enters </a:t>
            </a:r>
            <a:r>
              <a:rPr lang="en-CA" i="1" dirty="0" smtClean="0"/>
              <a:t>within</a:t>
            </a:r>
            <a:r>
              <a:rPr lang="en-CA" dirty="0" smtClean="0"/>
              <a:t> the individual living being</a:t>
            </a:r>
          </a:p>
          <a:p>
            <a:pPr lvl="1"/>
            <a:r>
              <a:rPr lang="en-CA" dirty="0"/>
              <a:t>a</a:t>
            </a:r>
            <a:r>
              <a:rPr lang="en-CA" dirty="0" smtClean="0"/>
              <a:t>s its inner feeling soul</a:t>
            </a:r>
          </a:p>
          <a:p>
            <a:r>
              <a:rPr lang="en-CA" i="1" dirty="0" smtClean="0"/>
              <a:t>Desire</a:t>
            </a:r>
            <a:r>
              <a:rPr lang="en-CA" dirty="0" smtClean="0"/>
              <a:t> is the inner feeling on the part of the individual of the absence </a:t>
            </a:r>
          </a:p>
          <a:p>
            <a:pPr lvl="1"/>
            <a:r>
              <a:rPr lang="en-CA" dirty="0" smtClean="0"/>
              <a:t>of that which the organism needs to become itself</a:t>
            </a:r>
          </a:p>
        </p:txBody>
      </p:sp>
      <p:sp>
        <p:nvSpPr>
          <p:cNvPr id="4" name="Slide Number Placeholder 3"/>
          <p:cNvSpPr>
            <a:spLocks noGrp="1"/>
          </p:cNvSpPr>
          <p:nvPr>
            <p:ph type="sldNum" sz="quarter" idx="12"/>
          </p:nvPr>
        </p:nvSpPr>
        <p:spPr/>
        <p:txBody>
          <a:bodyPr/>
          <a:lstStyle/>
          <a:p>
            <a:fld id="{8FF61FAA-D7D5-42D6-B247-BB907F4E95E5}" type="slidenum">
              <a:rPr lang="en-US" smtClean="0"/>
              <a:t>32</a:t>
            </a:fld>
            <a:endParaRPr lang="en-US"/>
          </a:p>
        </p:txBody>
      </p:sp>
    </p:spTree>
    <p:extLst>
      <p:ext uri="{BB962C8B-B14F-4D97-AF65-F5344CB8AC3E}">
        <p14:creationId xmlns:p14="http://schemas.microsoft.com/office/powerpoint/2010/main" val="12818911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What does the living being really want?</a:t>
            </a:r>
            <a:endParaRPr lang="en-US" dirty="0"/>
          </a:p>
        </p:txBody>
      </p:sp>
      <p:sp>
        <p:nvSpPr>
          <p:cNvPr id="3" name="Content Placeholder 2"/>
          <p:cNvSpPr>
            <a:spLocks noGrp="1"/>
          </p:cNvSpPr>
          <p:nvPr>
            <p:ph idx="1"/>
          </p:nvPr>
        </p:nvSpPr>
        <p:spPr/>
        <p:txBody>
          <a:bodyPr>
            <a:normAutofit/>
          </a:bodyPr>
          <a:lstStyle/>
          <a:p>
            <a:r>
              <a:rPr lang="en-CA" dirty="0" smtClean="0"/>
              <a:t>The </a:t>
            </a:r>
            <a:r>
              <a:rPr lang="en-CA" dirty="0"/>
              <a:t>individual has the feeling of unity with itself</a:t>
            </a:r>
          </a:p>
          <a:p>
            <a:pPr lvl="1"/>
            <a:r>
              <a:rPr lang="en-CA" dirty="0"/>
              <a:t>b</a:t>
            </a:r>
            <a:r>
              <a:rPr lang="en-CA" dirty="0" smtClean="0"/>
              <a:t>ut </a:t>
            </a:r>
            <a:r>
              <a:rPr lang="en-CA" dirty="0"/>
              <a:t>only </a:t>
            </a:r>
            <a:r>
              <a:rPr lang="en-CA" dirty="0" smtClean="0"/>
              <a:t>in </a:t>
            </a:r>
            <a:r>
              <a:rPr lang="en-CA" dirty="0"/>
              <a:t>relation to the other, </a:t>
            </a:r>
          </a:p>
          <a:p>
            <a:pPr lvl="1"/>
            <a:r>
              <a:rPr lang="en-CA" dirty="0"/>
              <a:t>that it desires for </a:t>
            </a:r>
            <a:r>
              <a:rPr lang="en-CA" dirty="0" smtClean="0"/>
              <a:t>itself to fulfill itself as a living being</a:t>
            </a:r>
          </a:p>
          <a:p>
            <a:r>
              <a:rPr lang="en-CA" dirty="0"/>
              <a:t>What the individual ultimately desires is life </a:t>
            </a:r>
            <a:r>
              <a:rPr lang="en-CA" dirty="0" smtClean="0"/>
              <a:t>itself</a:t>
            </a:r>
          </a:p>
          <a:p>
            <a:r>
              <a:rPr lang="en-CA" dirty="0" smtClean="0"/>
              <a:t>Hence Life through the individual living beings becomes itself</a:t>
            </a:r>
          </a:p>
          <a:p>
            <a:pPr lvl="1"/>
            <a:r>
              <a:rPr lang="en-CA" dirty="0" smtClean="0"/>
              <a:t>Essence </a:t>
            </a:r>
            <a:r>
              <a:rPr lang="en-CA" dirty="0" smtClean="0">
                <a:sym typeface="Wingdings" panose="05000000000000000000" pitchFamily="2" charset="2"/>
              </a:rPr>
              <a:t> Existence</a:t>
            </a:r>
          </a:p>
          <a:p>
            <a:pPr lvl="1"/>
            <a:r>
              <a:rPr lang="en-CA" dirty="0" smtClean="0">
                <a:sym typeface="Wingdings" panose="05000000000000000000" pitchFamily="2" charset="2"/>
              </a:rPr>
              <a:t>Being-in-itself  being-for-itself</a:t>
            </a:r>
          </a:p>
          <a:p>
            <a:r>
              <a:rPr lang="en-CA" dirty="0" smtClean="0">
                <a:sym typeface="Wingdings" panose="05000000000000000000" pitchFamily="2" charset="2"/>
              </a:rPr>
              <a:t>Hence self-developing-life is in quest of its own fulfillment</a:t>
            </a:r>
            <a:endParaRPr lang="en-CA" dirty="0"/>
          </a:p>
          <a:p>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33</a:t>
            </a:fld>
            <a:endParaRPr lang="en-US"/>
          </a:p>
        </p:txBody>
      </p:sp>
    </p:spTree>
    <p:extLst>
      <p:ext uri="{BB962C8B-B14F-4D97-AF65-F5344CB8AC3E}">
        <p14:creationId xmlns:p14="http://schemas.microsoft.com/office/powerpoint/2010/main" val="109323774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universal dissolution</a:t>
            </a:r>
            <a:endParaRPr lang="en-US" dirty="0"/>
          </a:p>
        </p:txBody>
      </p:sp>
      <p:sp>
        <p:nvSpPr>
          <p:cNvPr id="3" name="Content Placeholder 2"/>
          <p:cNvSpPr>
            <a:spLocks noGrp="1"/>
          </p:cNvSpPr>
          <p:nvPr>
            <p:ph idx="1"/>
          </p:nvPr>
        </p:nvSpPr>
        <p:spPr/>
        <p:txBody>
          <a:bodyPr>
            <a:normAutofit/>
          </a:bodyPr>
          <a:lstStyle/>
          <a:p>
            <a:r>
              <a:rPr lang="en-CA" dirty="0" smtClean="0"/>
              <a:t>The living being’s being-for-self, its individuality: </a:t>
            </a:r>
          </a:p>
          <a:p>
            <a:pPr lvl="1"/>
            <a:r>
              <a:rPr lang="en-CA" dirty="0" smtClean="0"/>
              <a:t>not as a separate being, but only in relation to an </a:t>
            </a:r>
            <a:r>
              <a:rPr lang="en-CA" i="1" dirty="0" smtClean="0"/>
              <a:t>other</a:t>
            </a:r>
          </a:p>
          <a:p>
            <a:pPr lvl="1"/>
            <a:r>
              <a:rPr lang="en-CA" dirty="0"/>
              <a:t>t</a:t>
            </a:r>
            <a:r>
              <a:rPr lang="en-CA" dirty="0" smtClean="0"/>
              <a:t>hrough which it relates back to itself</a:t>
            </a:r>
          </a:p>
          <a:p>
            <a:pPr lvl="1"/>
            <a:r>
              <a:rPr lang="en-CA" dirty="0"/>
              <a:t>t</a:t>
            </a:r>
            <a:r>
              <a:rPr lang="en-CA" dirty="0" smtClean="0"/>
              <a:t>o realize itself</a:t>
            </a:r>
          </a:p>
          <a:p>
            <a:r>
              <a:rPr lang="en-CA" dirty="0" smtClean="0"/>
              <a:t>It achieves unity with itself by devouring its essence</a:t>
            </a:r>
          </a:p>
          <a:p>
            <a:pPr lvl="1"/>
            <a:r>
              <a:rPr lang="en-CA" dirty="0" smtClean="0"/>
              <a:t>This is the fluidity of the universal essence of life</a:t>
            </a:r>
          </a:p>
          <a:p>
            <a:pPr lvl="1"/>
            <a:r>
              <a:rPr lang="en-CA" dirty="0" smtClean="0"/>
              <a:t>And the universal dissolution</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34</a:t>
            </a:fld>
            <a:endParaRPr lang="en-US"/>
          </a:p>
        </p:txBody>
      </p:sp>
    </p:spTree>
    <p:extLst>
      <p:ext uri="{BB962C8B-B14F-4D97-AF65-F5344CB8AC3E}">
        <p14:creationId xmlns:p14="http://schemas.microsoft.com/office/powerpoint/2010/main" val="12509616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It is not what it is </a:t>
            </a:r>
            <a:endParaRPr lang="en-US" dirty="0"/>
          </a:p>
        </p:txBody>
      </p:sp>
      <p:sp>
        <p:nvSpPr>
          <p:cNvPr id="3" name="Content Placeholder 2"/>
          <p:cNvSpPr>
            <a:spLocks noGrp="1"/>
          </p:cNvSpPr>
          <p:nvPr>
            <p:ph idx="1"/>
          </p:nvPr>
        </p:nvSpPr>
        <p:spPr/>
        <p:txBody>
          <a:bodyPr>
            <a:normAutofit lnSpcReduction="10000"/>
          </a:bodyPr>
          <a:lstStyle/>
          <a:p>
            <a:r>
              <a:rPr lang="en-CA" dirty="0" smtClean="0"/>
              <a:t>The feeling soul = the desiring consciousness of the individual</a:t>
            </a:r>
          </a:p>
          <a:p>
            <a:pPr lvl="1"/>
            <a:r>
              <a:rPr lang="en-CA" dirty="0" smtClean="0"/>
              <a:t>It is not what it is: A = A </a:t>
            </a:r>
            <a:r>
              <a:rPr lang="en-CA" dirty="0" smtClean="0">
                <a:sym typeface="Wingdings" panose="05000000000000000000" pitchFamily="2" charset="2"/>
              </a:rPr>
              <a:t></a:t>
            </a:r>
            <a:r>
              <a:rPr lang="en-CA" dirty="0" smtClean="0"/>
              <a:t> A ≠ A</a:t>
            </a:r>
          </a:p>
          <a:p>
            <a:pPr lvl="1"/>
            <a:r>
              <a:rPr lang="en-CA" dirty="0" smtClean="0"/>
              <a:t>to become itself through what it is not: A </a:t>
            </a:r>
            <a:r>
              <a:rPr lang="en-CA" dirty="0" smtClean="0">
                <a:sym typeface="Wingdings" panose="05000000000000000000" pitchFamily="2" charset="2"/>
              </a:rPr>
              <a:t></a:t>
            </a:r>
            <a:r>
              <a:rPr lang="en-CA" dirty="0" smtClean="0"/>
              <a:t> A [-(-A)]</a:t>
            </a:r>
          </a:p>
          <a:p>
            <a:r>
              <a:rPr lang="en-CA" dirty="0" smtClean="0"/>
              <a:t>It negates itself as </a:t>
            </a:r>
            <a:r>
              <a:rPr lang="en-CA" i="1" dirty="0" smtClean="0"/>
              <a:t>being-in-itself</a:t>
            </a:r>
            <a:r>
              <a:rPr lang="en-CA" dirty="0" smtClean="0"/>
              <a:t> </a:t>
            </a:r>
          </a:p>
          <a:p>
            <a:pPr lvl="1"/>
            <a:r>
              <a:rPr lang="en-CA" dirty="0"/>
              <a:t>i</a:t>
            </a:r>
            <a:r>
              <a:rPr lang="en-CA" dirty="0" smtClean="0"/>
              <a:t>n order to incorporate the other</a:t>
            </a:r>
          </a:p>
          <a:p>
            <a:pPr lvl="1"/>
            <a:r>
              <a:rPr lang="en-CA" dirty="0" smtClean="0"/>
              <a:t>And so to become a </a:t>
            </a:r>
            <a:r>
              <a:rPr lang="en-CA" i="1" dirty="0" smtClean="0"/>
              <a:t>being-for-itself</a:t>
            </a:r>
          </a:p>
          <a:p>
            <a:r>
              <a:rPr lang="en-CA" dirty="0" smtClean="0"/>
              <a:t>i.e., it is life through death: life through not-life</a:t>
            </a:r>
          </a:p>
          <a:p>
            <a:r>
              <a:rPr lang="en-CA" dirty="0" smtClean="0"/>
              <a:t>This is the process </a:t>
            </a:r>
          </a:p>
          <a:p>
            <a:pPr lvl="1"/>
            <a:r>
              <a:rPr lang="en-CA" dirty="0" smtClean="0"/>
              <a:t>in which the individual living being is engendered through Life as a whole</a:t>
            </a:r>
          </a:p>
          <a:p>
            <a:pPr lvl="1"/>
            <a:r>
              <a:rPr lang="en-CA" dirty="0" smtClean="0"/>
              <a:t>And in which Life as a whole perfects itself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35</a:t>
            </a:fld>
            <a:endParaRPr lang="en-US"/>
          </a:p>
        </p:txBody>
      </p:sp>
    </p:spTree>
    <p:extLst>
      <p:ext uri="{BB962C8B-B14F-4D97-AF65-F5344CB8AC3E}">
        <p14:creationId xmlns:p14="http://schemas.microsoft.com/office/powerpoint/2010/main" val="146820317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 real abstraction</a:t>
            </a:r>
            <a:endParaRPr lang="en-US" dirty="0"/>
          </a:p>
        </p:txBody>
      </p:sp>
      <p:sp>
        <p:nvSpPr>
          <p:cNvPr id="3" name="Content Placeholder 2"/>
          <p:cNvSpPr>
            <a:spLocks noGrp="1"/>
          </p:cNvSpPr>
          <p:nvPr>
            <p:ph idx="1"/>
          </p:nvPr>
        </p:nvSpPr>
        <p:spPr/>
        <p:txBody>
          <a:bodyPr>
            <a:normAutofit/>
          </a:bodyPr>
          <a:lstStyle/>
          <a:p>
            <a:r>
              <a:rPr lang="en-CA" dirty="0" smtClean="0"/>
              <a:t>The essence of life is thus only </a:t>
            </a:r>
            <a:r>
              <a:rPr lang="en-CA" i="1" dirty="0" smtClean="0"/>
              <a:t>realized</a:t>
            </a:r>
            <a:r>
              <a:rPr lang="en-CA" dirty="0" smtClean="0"/>
              <a:t> through the devouring of the essence of life</a:t>
            </a:r>
          </a:p>
          <a:p>
            <a:pPr lvl="1"/>
            <a:r>
              <a:rPr lang="en-CA" dirty="0"/>
              <a:t>o</a:t>
            </a:r>
            <a:r>
              <a:rPr lang="en-CA" dirty="0" smtClean="0"/>
              <a:t>n the part of individual living beings</a:t>
            </a:r>
          </a:p>
          <a:p>
            <a:r>
              <a:rPr lang="en-CA" dirty="0" smtClean="0"/>
              <a:t>It is only in this process that we find the </a:t>
            </a:r>
            <a:r>
              <a:rPr lang="en-CA" i="1" dirty="0" smtClean="0"/>
              <a:t>actual</a:t>
            </a:r>
            <a:r>
              <a:rPr lang="en-CA" dirty="0" smtClean="0"/>
              <a:t> substance of life</a:t>
            </a:r>
          </a:p>
          <a:p>
            <a:pPr lvl="1"/>
            <a:r>
              <a:rPr lang="en-CA" dirty="0" smtClean="0"/>
              <a:t>The </a:t>
            </a:r>
            <a:r>
              <a:rPr lang="en-CA" i="1" dirty="0" smtClean="0"/>
              <a:t>simple</a:t>
            </a:r>
            <a:r>
              <a:rPr lang="en-CA" dirty="0" smtClean="0"/>
              <a:t> universality of life is thus an abstraction (but a real abstraction)</a:t>
            </a:r>
          </a:p>
        </p:txBody>
      </p:sp>
      <p:sp>
        <p:nvSpPr>
          <p:cNvPr id="4" name="Slide Number Placeholder 3"/>
          <p:cNvSpPr>
            <a:spLocks noGrp="1"/>
          </p:cNvSpPr>
          <p:nvPr>
            <p:ph type="sldNum" sz="quarter" idx="12"/>
          </p:nvPr>
        </p:nvSpPr>
        <p:spPr/>
        <p:txBody>
          <a:bodyPr/>
          <a:lstStyle/>
          <a:p>
            <a:fld id="{8FF61FAA-D7D5-42D6-B247-BB907F4E95E5}" type="slidenum">
              <a:rPr lang="en-US" smtClean="0"/>
              <a:t>36</a:t>
            </a:fld>
            <a:endParaRPr lang="en-US"/>
          </a:p>
        </p:txBody>
      </p:sp>
    </p:spTree>
    <p:extLst>
      <p:ext uri="{BB962C8B-B14F-4D97-AF65-F5344CB8AC3E}">
        <p14:creationId xmlns:p14="http://schemas.microsoft.com/office/powerpoint/2010/main" val="228924413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Ancient science</a:t>
            </a:r>
            <a:endParaRPr lang="en-US" dirty="0"/>
          </a:p>
        </p:txBody>
      </p:sp>
      <p:sp>
        <p:nvSpPr>
          <p:cNvPr id="3" name="Content Placeholder 2"/>
          <p:cNvSpPr>
            <a:spLocks noGrp="1"/>
          </p:cNvSpPr>
          <p:nvPr>
            <p:ph idx="1"/>
          </p:nvPr>
        </p:nvSpPr>
        <p:spPr/>
        <p:txBody>
          <a:bodyPr/>
          <a:lstStyle/>
          <a:p>
            <a:r>
              <a:rPr lang="en-CA" dirty="0" smtClean="0"/>
              <a:t>The simple essence of Life corresponds </a:t>
            </a:r>
            <a:r>
              <a:rPr lang="en-CA" dirty="0"/>
              <a:t>to the abstract Understanding of ancient science (Aristotle)</a:t>
            </a:r>
          </a:p>
          <a:p>
            <a:pPr lvl="1"/>
            <a:r>
              <a:rPr lang="en-CA" dirty="0"/>
              <a:t>which contemplates Life as the inner essence of living beings</a:t>
            </a:r>
          </a:p>
          <a:p>
            <a:r>
              <a:rPr lang="en-CA" dirty="0"/>
              <a:t>Q: Why is the plant alive? </a:t>
            </a:r>
            <a:endParaRPr lang="en-CA" dirty="0" smtClean="0"/>
          </a:p>
          <a:p>
            <a:r>
              <a:rPr lang="en-CA" dirty="0" smtClean="0"/>
              <a:t>A (Aristotle): Because </a:t>
            </a:r>
            <a:r>
              <a:rPr lang="en-CA" dirty="0"/>
              <a:t>it has the form of Life</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37</a:t>
            </a:fld>
            <a:endParaRPr lang="en-US"/>
          </a:p>
        </p:txBody>
      </p:sp>
    </p:spTree>
    <p:extLst>
      <p:ext uri="{BB962C8B-B14F-4D97-AF65-F5344CB8AC3E}">
        <p14:creationId xmlns:p14="http://schemas.microsoft.com/office/powerpoint/2010/main" val="233923455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Life divides itself, again</a:t>
            </a:r>
            <a:endParaRPr lang="en-US" dirty="0"/>
          </a:p>
        </p:txBody>
      </p:sp>
      <p:sp>
        <p:nvSpPr>
          <p:cNvPr id="3" name="Content Placeholder 2"/>
          <p:cNvSpPr>
            <a:spLocks noGrp="1"/>
          </p:cNvSpPr>
          <p:nvPr>
            <p:ph idx="1"/>
          </p:nvPr>
        </p:nvSpPr>
        <p:spPr/>
        <p:txBody>
          <a:bodyPr>
            <a:normAutofit/>
          </a:bodyPr>
          <a:lstStyle/>
          <a:p>
            <a:r>
              <a:rPr lang="en-CA" dirty="0" smtClean="0"/>
              <a:t>In devouring the other outside it, the organism transforms the otherness </a:t>
            </a:r>
          </a:p>
          <a:p>
            <a:pPr lvl="1"/>
            <a:r>
              <a:rPr lang="en-CA" dirty="0"/>
              <a:t>b</a:t>
            </a:r>
            <a:r>
              <a:rPr lang="en-CA" dirty="0" smtClean="0"/>
              <a:t>y positing the other within itself: </a:t>
            </a:r>
          </a:p>
          <a:p>
            <a:pPr lvl="2"/>
            <a:r>
              <a:rPr lang="en-CA" dirty="0" smtClean="0"/>
              <a:t>i.e., dividing itself (cell-division): producing itself within itself </a:t>
            </a:r>
          </a:p>
          <a:p>
            <a:pPr lvl="1"/>
            <a:r>
              <a:rPr lang="en-CA" dirty="0" smtClean="0"/>
              <a:t>and reproducing itself as an other outside of itself (reproduction)</a:t>
            </a:r>
          </a:p>
          <a:p>
            <a:r>
              <a:rPr lang="en-CA" dirty="0" smtClean="0"/>
              <a:t>Each being performs for itself the division of itself</a:t>
            </a:r>
          </a:p>
          <a:p>
            <a:pPr lvl="1"/>
            <a:r>
              <a:rPr lang="en-CA" dirty="0"/>
              <a:t>t</a:t>
            </a:r>
            <a:r>
              <a:rPr lang="en-CA" dirty="0" smtClean="0"/>
              <a:t>hat was first the activity of life as a whole</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38</a:t>
            </a:fld>
            <a:endParaRPr lang="en-US"/>
          </a:p>
        </p:txBody>
      </p:sp>
    </p:spTree>
    <p:extLst>
      <p:ext uri="{BB962C8B-B14F-4D97-AF65-F5344CB8AC3E}">
        <p14:creationId xmlns:p14="http://schemas.microsoft.com/office/powerpoint/2010/main" val="164950046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Self-differentiation of Life</a:t>
            </a:r>
            <a:endParaRPr lang="en-US" dirty="0"/>
          </a:p>
        </p:txBody>
      </p:sp>
      <p:sp>
        <p:nvSpPr>
          <p:cNvPr id="3" name="Content Placeholder 2"/>
          <p:cNvSpPr>
            <a:spLocks noGrp="1"/>
          </p:cNvSpPr>
          <p:nvPr>
            <p:ph idx="1"/>
          </p:nvPr>
        </p:nvSpPr>
        <p:spPr/>
        <p:txBody>
          <a:bodyPr>
            <a:normAutofit/>
          </a:bodyPr>
          <a:lstStyle/>
          <a:p>
            <a:r>
              <a:rPr lang="en-CA" dirty="0" smtClean="0"/>
              <a:t>1) The </a:t>
            </a:r>
            <a:r>
              <a:rPr lang="en-CA" u="sng" dirty="0" smtClean="0"/>
              <a:t>undifferentiated</a:t>
            </a:r>
            <a:r>
              <a:rPr lang="en-CA" dirty="0" smtClean="0"/>
              <a:t> fluidity of life with which we began</a:t>
            </a:r>
          </a:p>
          <a:p>
            <a:pPr lvl="1"/>
            <a:r>
              <a:rPr lang="en-CA" dirty="0"/>
              <a:t>t</a:t>
            </a:r>
            <a:r>
              <a:rPr lang="en-CA" dirty="0" smtClean="0"/>
              <a:t>he logical moment of Essence</a:t>
            </a:r>
          </a:p>
          <a:p>
            <a:r>
              <a:rPr lang="en-CA" dirty="0" smtClean="0"/>
              <a:t>2) is transformed through this process of self-incorporating and self-reproduction into differentiated Life</a:t>
            </a:r>
          </a:p>
          <a:p>
            <a:pPr lvl="1"/>
            <a:r>
              <a:rPr lang="en-CA" dirty="0"/>
              <a:t>t</a:t>
            </a:r>
            <a:r>
              <a:rPr lang="en-CA" dirty="0" smtClean="0"/>
              <a:t>he logical moment of actuality or Existence</a:t>
            </a:r>
          </a:p>
        </p:txBody>
      </p:sp>
      <p:sp>
        <p:nvSpPr>
          <p:cNvPr id="4" name="Slide Number Placeholder 3"/>
          <p:cNvSpPr>
            <a:spLocks noGrp="1"/>
          </p:cNvSpPr>
          <p:nvPr>
            <p:ph type="sldNum" sz="quarter" idx="12"/>
          </p:nvPr>
        </p:nvSpPr>
        <p:spPr/>
        <p:txBody>
          <a:bodyPr/>
          <a:lstStyle/>
          <a:p>
            <a:fld id="{8FF61FAA-D7D5-42D6-B247-BB907F4E95E5}" type="slidenum">
              <a:rPr lang="en-US" smtClean="0"/>
              <a:t>39</a:t>
            </a:fld>
            <a:endParaRPr lang="en-US"/>
          </a:p>
        </p:txBody>
      </p:sp>
    </p:spTree>
    <p:extLst>
      <p:ext uri="{BB962C8B-B14F-4D97-AF65-F5344CB8AC3E}">
        <p14:creationId xmlns:p14="http://schemas.microsoft.com/office/powerpoint/2010/main" val="40645547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The circle of life </a:t>
            </a:r>
            <a:r>
              <a:rPr lang="en-CA" dirty="0" smtClean="0"/>
              <a:t>(2)</a:t>
            </a:r>
            <a:endParaRPr lang="en-US" dirty="0"/>
          </a:p>
        </p:txBody>
      </p:sp>
      <p:sp>
        <p:nvSpPr>
          <p:cNvPr id="3" name="Content Placeholder 2"/>
          <p:cNvSpPr>
            <a:spLocks noGrp="1"/>
          </p:cNvSpPr>
          <p:nvPr>
            <p:ph idx="1"/>
          </p:nvPr>
        </p:nvSpPr>
        <p:spPr/>
        <p:txBody>
          <a:bodyPr>
            <a:normAutofit/>
          </a:bodyPr>
          <a:lstStyle/>
          <a:p>
            <a:r>
              <a:rPr lang="en-CA" dirty="0" smtClean="0"/>
              <a:t>2) The higher universality of the concept of life:</a:t>
            </a:r>
          </a:p>
          <a:p>
            <a:pPr lvl="1"/>
            <a:r>
              <a:rPr lang="en-CA" dirty="0" smtClean="0"/>
              <a:t>The transformation of these differences, or </a:t>
            </a:r>
            <a:r>
              <a:rPr lang="en-CA" i="1" dirty="0" smtClean="0"/>
              <a:t>developed</a:t>
            </a:r>
            <a:r>
              <a:rPr lang="en-CA" dirty="0" smtClean="0"/>
              <a:t> time</a:t>
            </a:r>
          </a:p>
          <a:p>
            <a:pPr lvl="2"/>
            <a:r>
              <a:rPr lang="en-CA" dirty="0" smtClean="0"/>
              <a:t>As in the mathematical expression of the freely falling body: distance = velocity times time squared (32ft per second squared, on earth)</a:t>
            </a:r>
          </a:p>
          <a:p>
            <a:pPr lvl="1"/>
            <a:r>
              <a:rPr lang="en-CA" dirty="0" smtClean="0"/>
              <a:t>Time turning on itself as development or </a:t>
            </a:r>
            <a:r>
              <a:rPr lang="en-CA" i="1" dirty="0" smtClean="0"/>
              <a:t>evolution</a:t>
            </a:r>
          </a:p>
          <a:p>
            <a:pPr lvl="1"/>
            <a:r>
              <a:rPr lang="en-CA" dirty="0" smtClean="0"/>
              <a:t>An evolution from lower to higher forms, from simple to complex</a:t>
            </a:r>
          </a:p>
        </p:txBody>
      </p:sp>
      <p:sp>
        <p:nvSpPr>
          <p:cNvPr id="4" name="Slide Number Placeholder 3"/>
          <p:cNvSpPr>
            <a:spLocks noGrp="1"/>
          </p:cNvSpPr>
          <p:nvPr>
            <p:ph type="sldNum" sz="quarter" idx="12"/>
          </p:nvPr>
        </p:nvSpPr>
        <p:spPr/>
        <p:txBody>
          <a:bodyPr/>
          <a:lstStyle/>
          <a:p>
            <a:fld id="{8FF61FAA-D7D5-42D6-B247-BB907F4E95E5}" type="slidenum">
              <a:rPr lang="en-US" smtClean="0"/>
              <a:t>4</a:t>
            </a:fld>
            <a:endParaRPr lang="en-US"/>
          </a:p>
        </p:txBody>
      </p:sp>
    </p:spTree>
    <p:extLst>
      <p:ext uri="{BB962C8B-B14F-4D97-AF65-F5344CB8AC3E}">
        <p14:creationId xmlns:p14="http://schemas.microsoft.com/office/powerpoint/2010/main" val="112435635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Concept</a:t>
            </a:r>
            <a:endParaRPr lang="en-US" dirty="0"/>
          </a:p>
        </p:txBody>
      </p:sp>
      <p:sp>
        <p:nvSpPr>
          <p:cNvPr id="3" name="Content Placeholder 2"/>
          <p:cNvSpPr>
            <a:spLocks noGrp="1"/>
          </p:cNvSpPr>
          <p:nvPr>
            <p:ph idx="1"/>
          </p:nvPr>
        </p:nvSpPr>
        <p:spPr/>
        <p:txBody>
          <a:bodyPr>
            <a:normAutofit/>
          </a:bodyPr>
          <a:lstStyle/>
          <a:p>
            <a:r>
              <a:rPr lang="en-CA" dirty="0"/>
              <a:t>3) The dissolution of the dividing: death of the individual</a:t>
            </a:r>
          </a:p>
          <a:p>
            <a:pPr lvl="1"/>
            <a:r>
              <a:rPr lang="en-CA" dirty="0"/>
              <a:t>is overcome in the dividing of the individual </a:t>
            </a:r>
            <a:r>
              <a:rPr lang="en-CA" dirty="0" smtClean="0"/>
              <a:t>members within themselves—producing themselves</a:t>
            </a:r>
          </a:p>
          <a:p>
            <a:pPr lvl="1"/>
            <a:r>
              <a:rPr lang="en-CA" dirty="0" smtClean="0"/>
              <a:t>And in the dividing of the individuals outside themselves, in </a:t>
            </a:r>
            <a:r>
              <a:rPr lang="en-CA" dirty="0"/>
              <a:t>reproducing </a:t>
            </a:r>
            <a:r>
              <a:rPr lang="en-CA" dirty="0" smtClean="0"/>
              <a:t>themselves in other </a:t>
            </a:r>
            <a:r>
              <a:rPr lang="en-CA" dirty="0"/>
              <a:t>beings, </a:t>
            </a:r>
          </a:p>
          <a:p>
            <a:r>
              <a:rPr lang="en-CA" dirty="0"/>
              <a:t>and through this </a:t>
            </a:r>
            <a:r>
              <a:rPr lang="en-CA" dirty="0" smtClean="0"/>
              <a:t>there is the </a:t>
            </a:r>
            <a:r>
              <a:rPr lang="en-CA" dirty="0"/>
              <a:t>generation of higher forms of life</a:t>
            </a:r>
          </a:p>
          <a:p>
            <a:pPr lvl="1"/>
            <a:r>
              <a:rPr lang="en-CA" dirty="0"/>
              <a:t>t</a:t>
            </a:r>
            <a:r>
              <a:rPr lang="en-CA" dirty="0" smtClean="0"/>
              <a:t>he </a:t>
            </a:r>
            <a:r>
              <a:rPr lang="en-CA" dirty="0"/>
              <a:t>logical moment of the self-developing Concept</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40</a:t>
            </a:fld>
            <a:endParaRPr lang="en-US"/>
          </a:p>
        </p:txBody>
      </p:sp>
    </p:spTree>
    <p:extLst>
      <p:ext uri="{BB962C8B-B14F-4D97-AF65-F5344CB8AC3E}">
        <p14:creationId xmlns:p14="http://schemas.microsoft.com/office/powerpoint/2010/main" val="131793943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Given </a:t>
            </a:r>
            <a:r>
              <a:rPr lang="en-CA" dirty="0" smtClean="0">
                <a:sym typeface="Wingdings" panose="05000000000000000000" pitchFamily="2" charset="2"/>
              </a:rPr>
              <a:t> Result</a:t>
            </a:r>
            <a:endParaRPr lang="en-US" dirty="0"/>
          </a:p>
        </p:txBody>
      </p:sp>
      <p:sp>
        <p:nvSpPr>
          <p:cNvPr id="3" name="Content Placeholder 2"/>
          <p:cNvSpPr>
            <a:spLocks noGrp="1"/>
          </p:cNvSpPr>
          <p:nvPr>
            <p:ph idx="1"/>
          </p:nvPr>
        </p:nvSpPr>
        <p:spPr/>
        <p:txBody>
          <a:bodyPr>
            <a:normAutofit/>
          </a:bodyPr>
          <a:lstStyle/>
          <a:p>
            <a:r>
              <a:rPr lang="en-CA" dirty="0" smtClean="0"/>
              <a:t>Thus what first appears as </a:t>
            </a:r>
            <a:r>
              <a:rPr lang="en-CA" i="1" dirty="0" smtClean="0"/>
              <a:t>given</a:t>
            </a:r>
          </a:p>
          <a:p>
            <a:pPr lvl="1"/>
            <a:r>
              <a:rPr lang="en-CA" dirty="0"/>
              <a:t>t</a:t>
            </a:r>
            <a:r>
              <a:rPr lang="en-CA" dirty="0" smtClean="0"/>
              <a:t>he stable forms of life</a:t>
            </a:r>
          </a:p>
          <a:p>
            <a:r>
              <a:rPr lang="en-CA" dirty="0" smtClean="0"/>
              <a:t>becomes </a:t>
            </a:r>
            <a:r>
              <a:rPr lang="en-CA" i="1" dirty="0" smtClean="0"/>
              <a:t>a result </a:t>
            </a:r>
            <a:r>
              <a:rPr lang="en-CA" dirty="0" smtClean="0"/>
              <a:t>of the life process itself</a:t>
            </a:r>
          </a:p>
          <a:p>
            <a:r>
              <a:rPr lang="en-CA" dirty="0" smtClean="0"/>
              <a:t>The universality of the medium undergoes transformation</a:t>
            </a:r>
          </a:p>
          <a:p>
            <a:pPr lvl="1"/>
            <a:r>
              <a:rPr lang="en-CA" dirty="0" smtClean="0"/>
              <a:t>We began with the </a:t>
            </a:r>
            <a:r>
              <a:rPr lang="en-CA" i="1" dirty="0" smtClean="0"/>
              <a:t>abstraction of essence</a:t>
            </a:r>
          </a:p>
          <a:p>
            <a:pPr lvl="1"/>
            <a:r>
              <a:rPr lang="en-CA" dirty="0" smtClean="0"/>
              <a:t>But life is only in the </a:t>
            </a:r>
            <a:r>
              <a:rPr lang="en-CA" i="1" dirty="0" smtClean="0"/>
              <a:t>actuality</a:t>
            </a:r>
            <a:r>
              <a:rPr lang="en-CA" dirty="0" smtClean="0"/>
              <a:t>  or </a:t>
            </a:r>
            <a:r>
              <a:rPr lang="en-CA" i="1" dirty="0" smtClean="0"/>
              <a:t>existence</a:t>
            </a:r>
            <a:r>
              <a:rPr lang="en-CA" dirty="0" smtClean="0"/>
              <a:t> of the individuals</a:t>
            </a:r>
          </a:p>
          <a:p>
            <a:r>
              <a:rPr lang="en-CA" dirty="0" smtClean="0"/>
              <a:t>i.e., in the self-division </a:t>
            </a:r>
          </a:p>
          <a:p>
            <a:pPr lvl="1"/>
            <a:r>
              <a:rPr lang="en-CA" dirty="0" smtClean="0"/>
              <a:t>by which individuals create their own inner cells</a:t>
            </a:r>
          </a:p>
          <a:p>
            <a:pPr lvl="1"/>
            <a:r>
              <a:rPr lang="en-CA" dirty="0"/>
              <a:t>a</a:t>
            </a:r>
            <a:r>
              <a:rPr lang="en-CA" dirty="0" smtClean="0"/>
              <a:t>nd reproduce themselves in other individuals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41</a:t>
            </a:fld>
            <a:endParaRPr lang="en-US"/>
          </a:p>
        </p:txBody>
      </p:sp>
    </p:spTree>
    <p:extLst>
      <p:ext uri="{BB962C8B-B14F-4D97-AF65-F5344CB8AC3E}">
        <p14:creationId xmlns:p14="http://schemas.microsoft.com/office/powerpoint/2010/main" val="286257268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moments of self-development</a:t>
            </a:r>
            <a:endParaRPr lang="en-US" dirty="0"/>
          </a:p>
        </p:txBody>
      </p:sp>
      <p:sp>
        <p:nvSpPr>
          <p:cNvPr id="3" name="Content Placeholder 2"/>
          <p:cNvSpPr>
            <a:spLocks noGrp="1"/>
          </p:cNvSpPr>
          <p:nvPr>
            <p:ph idx="1"/>
          </p:nvPr>
        </p:nvSpPr>
        <p:spPr/>
        <p:txBody>
          <a:bodyPr>
            <a:normAutofit/>
          </a:bodyPr>
          <a:lstStyle/>
          <a:p>
            <a:r>
              <a:rPr lang="en-CA" dirty="0"/>
              <a:t>To </a:t>
            </a:r>
            <a:r>
              <a:rPr lang="en-CA" dirty="0" smtClean="0"/>
              <a:t>summarize</a:t>
            </a:r>
            <a:r>
              <a:rPr lang="en-CA" dirty="0"/>
              <a:t>:</a:t>
            </a:r>
            <a:endParaRPr lang="en-CA" dirty="0" smtClean="0"/>
          </a:p>
          <a:p>
            <a:r>
              <a:rPr lang="en-US" dirty="0" smtClean="0"/>
              <a:t>1) </a:t>
            </a:r>
            <a:r>
              <a:rPr lang="en-CA" dirty="0" smtClean="0"/>
              <a:t>the </a:t>
            </a:r>
            <a:r>
              <a:rPr lang="en-CA" dirty="0"/>
              <a:t>continuity of essence that is </a:t>
            </a:r>
            <a:r>
              <a:rPr lang="en-CA" i="1" dirty="0"/>
              <a:t>given</a:t>
            </a:r>
            <a:r>
              <a:rPr lang="en-CA" dirty="0"/>
              <a:t>, </a:t>
            </a:r>
            <a:endParaRPr lang="en-CA" dirty="0" smtClean="0"/>
          </a:p>
          <a:p>
            <a:pPr lvl="1"/>
            <a:r>
              <a:rPr lang="en-CA" dirty="0" smtClean="0"/>
              <a:t>the </a:t>
            </a:r>
            <a:r>
              <a:rPr lang="en-CA" dirty="0"/>
              <a:t>medium that runs through all the individual life forms that are contained within it; </a:t>
            </a:r>
            <a:endParaRPr lang="en-US" dirty="0"/>
          </a:p>
          <a:p>
            <a:pPr lvl="0"/>
            <a:r>
              <a:rPr lang="en-CA" dirty="0" smtClean="0"/>
              <a:t>2) the </a:t>
            </a:r>
            <a:r>
              <a:rPr lang="en-CA" dirty="0"/>
              <a:t>stable </a:t>
            </a:r>
            <a:r>
              <a:rPr lang="en-CA" dirty="0" smtClean="0"/>
              <a:t>individual forms </a:t>
            </a:r>
            <a:r>
              <a:rPr lang="en-CA" dirty="0"/>
              <a:t>that exist discretely for themselves, </a:t>
            </a:r>
            <a:endParaRPr lang="en-CA" dirty="0" smtClean="0"/>
          </a:p>
          <a:p>
            <a:pPr lvl="1"/>
            <a:r>
              <a:rPr lang="en-CA" dirty="0" smtClean="0"/>
              <a:t>alongside </a:t>
            </a:r>
            <a:r>
              <a:rPr lang="en-CA" dirty="0"/>
              <a:t>one another in their different shapes; </a:t>
            </a:r>
            <a:endParaRPr lang="en-US" dirty="0"/>
          </a:p>
          <a:p>
            <a:pPr lvl="0"/>
            <a:r>
              <a:rPr lang="en-CA" dirty="0" smtClean="0"/>
              <a:t>3) the </a:t>
            </a:r>
            <a:r>
              <a:rPr lang="en-CA" dirty="0"/>
              <a:t>pure process of these forms </a:t>
            </a:r>
            <a:endParaRPr lang="en-CA" dirty="0" smtClean="0"/>
          </a:p>
          <a:p>
            <a:pPr lvl="1"/>
            <a:r>
              <a:rPr lang="en-CA" dirty="0" smtClean="0"/>
              <a:t>devouring </a:t>
            </a:r>
            <a:r>
              <a:rPr lang="en-CA" dirty="0"/>
              <a:t>one another </a:t>
            </a:r>
            <a:endParaRPr lang="en-CA" dirty="0" smtClean="0"/>
          </a:p>
          <a:p>
            <a:pPr lvl="1"/>
            <a:r>
              <a:rPr lang="en-CA" dirty="0" smtClean="0"/>
              <a:t>and </a:t>
            </a:r>
            <a:r>
              <a:rPr lang="en-CA" dirty="0"/>
              <a:t>reproducing themselves; </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42</a:t>
            </a:fld>
            <a:endParaRPr lang="en-US"/>
          </a:p>
        </p:txBody>
      </p:sp>
    </p:spTree>
    <p:extLst>
      <p:ext uri="{BB962C8B-B14F-4D97-AF65-F5344CB8AC3E}">
        <p14:creationId xmlns:p14="http://schemas.microsoft.com/office/powerpoint/2010/main" val="362252148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CA" dirty="0" smtClean="0"/>
              <a:t>4) the </a:t>
            </a:r>
            <a:r>
              <a:rPr lang="en-CA" dirty="0"/>
              <a:t>collapse of all these moments into one another, </a:t>
            </a:r>
            <a:endParaRPr lang="en-US" dirty="0"/>
          </a:p>
          <a:p>
            <a:pPr lvl="0"/>
            <a:r>
              <a:rPr lang="en-CA" dirty="0" smtClean="0"/>
              <a:t>5) the </a:t>
            </a:r>
            <a:r>
              <a:rPr lang="en-CA" dirty="0"/>
              <a:t>self-development and dissolved development, the life and death, of each individual living being, </a:t>
            </a:r>
            <a:endParaRPr lang="en-US" dirty="0"/>
          </a:p>
          <a:p>
            <a:pPr lvl="0"/>
            <a:r>
              <a:rPr lang="en-CA" dirty="0" smtClean="0"/>
              <a:t>6) and </a:t>
            </a:r>
            <a:r>
              <a:rPr lang="en-CA" dirty="0"/>
              <a:t>in and through this development the self-sustaining simple whole is </a:t>
            </a:r>
            <a:r>
              <a:rPr lang="en-CA" i="1" dirty="0"/>
              <a:t>achieved</a:t>
            </a:r>
            <a:r>
              <a:rPr lang="en-CA" dirty="0"/>
              <a:t>.</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43</a:t>
            </a:fld>
            <a:endParaRPr lang="en-US"/>
          </a:p>
        </p:txBody>
      </p:sp>
    </p:spTree>
    <p:extLst>
      <p:ext uri="{BB962C8B-B14F-4D97-AF65-F5344CB8AC3E}">
        <p14:creationId xmlns:p14="http://schemas.microsoft.com/office/powerpoint/2010/main" val="350973964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172 Life overcoming Death </a:t>
            </a:r>
            <a:endParaRPr lang="en-US" dirty="0"/>
          </a:p>
        </p:txBody>
      </p:sp>
      <p:sp>
        <p:nvSpPr>
          <p:cNvPr id="3" name="Content Placeholder 2"/>
          <p:cNvSpPr>
            <a:spLocks noGrp="1"/>
          </p:cNvSpPr>
          <p:nvPr>
            <p:ph idx="1"/>
          </p:nvPr>
        </p:nvSpPr>
        <p:spPr/>
        <p:txBody>
          <a:bodyPr>
            <a:normAutofit/>
          </a:bodyPr>
          <a:lstStyle/>
          <a:p>
            <a:r>
              <a:rPr lang="en-CA" dirty="0"/>
              <a:t>The life that turns back on itself infinitely </a:t>
            </a:r>
            <a:endParaRPr lang="en-CA" dirty="0" smtClean="0"/>
          </a:p>
          <a:p>
            <a:pPr lvl="1"/>
            <a:r>
              <a:rPr lang="en-CA" dirty="0" smtClean="0"/>
              <a:t>while </a:t>
            </a:r>
            <a:r>
              <a:rPr lang="en-CA" dirty="0"/>
              <a:t>evolving new forms of life </a:t>
            </a:r>
            <a:endParaRPr lang="en-CA" dirty="0" smtClean="0"/>
          </a:p>
          <a:p>
            <a:pPr lvl="1"/>
            <a:r>
              <a:rPr lang="en-CA" dirty="0" smtClean="0"/>
              <a:t>is </a:t>
            </a:r>
            <a:r>
              <a:rPr lang="en-CA" dirty="0"/>
              <a:t>implicitly </a:t>
            </a:r>
            <a:r>
              <a:rPr lang="en-CA" dirty="0" smtClean="0"/>
              <a:t>self-consciousness </a:t>
            </a:r>
          </a:p>
          <a:p>
            <a:r>
              <a:rPr lang="en-CA" dirty="0" smtClean="0"/>
              <a:t>In the transformation </a:t>
            </a:r>
          </a:p>
          <a:p>
            <a:pPr lvl="1"/>
            <a:r>
              <a:rPr lang="en-CA" dirty="0" smtClean="0"/>
              <a:t>from the </a:t>
            </a:r>
            <a:r>
              <a:rPr lang="en-CA" dirty="0" err="1" smtClean="0"/>
              <a:t>givenness</a:t>
            </a:r>
            <a:r>
              <a:rPr lang="en-CA" dirty="0" smtClean="0"/>
              <a:t> or being of life </a:t>
            </a:r>
          </a:p>
          <a:p>
            <a:pPr lvl="1"/>
            <a:r>
              <a:rPr lang="en-CA" dirty="0" smtClean="0"/>
              <a:t>to the achieved, reflective perspective, existence</a:t>
            </a:r>
          </a:p>
          <a:p>
            <a:r>
              <a:rPr lang="en-CA" dirty="0" smtClean="0"/>
              <a:t>Life produces itself through its processes</a:t>
            </a:r>
          </a:p>
          <a:p>
            <a:pPr lvl="1"/>
            <a:r>
              <a:rPr lang="en-CA" dirty="0" smtClean="0"/>
              <a:t>1) The living being devours the other living being (death)</a:t>
            </a:r>
          </a:p>
          <a:p>
            <a:pPr lvl="1"/>
            <a:r>
              <a:rPr lang="en-CA" dirty="0" smtClean="0"/>
              <a:t>2) the living being divides and reproduces itself (life overcoming death)</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44</a:t>
            </a:fld>
            <a:endParaRPr lang="en-US"/>
          </a:p>
        </p:txBody>
      </p:sp>
    </p:spTree>
    <p:extLst>
      <p:ext uri="{BB962C8B-B14F-4D97-AF65-F5344CB8AC3E}">
        <p14:creationId xmlns:p14="http://schemas.microsoft.com/office/powerpoint/2010/main" val="9721558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Origin of Species</a:t>
            </a:r>
            <a:endParaRPr lang="en-US" dirty="0"/>
          </a:p>
        </p:txBody>
      </p:sp>
      <p:sp>
        <p:nvSpPr>
          <p:cNvPr id="3" name="Content Placeholder 2"/>
          <p:cNvSpPr>
            <a:spLocks noGrp="1"/>
          </p:cNvSpPr>
          <p:nvPr>
            <p:ph idx="1"/>
          </p:nvPr>
        </p:nvSpPr>
        <p:spPr/>
        <p:txBody>
          <a:bodyPr>
            <a:normAutofit/>
          </a:bodyPr>
          <a:lstStyle/>
          <a:p>
            <a:r>
              <a:rPr lang="en-CA" dirty="0" smtClean="0"/>
              <a:t>This movement is the reproduction of the species</a:t>
            </a:r>
          </a:p>
          <a:p>
            <a:pPr lvl="1"/>
            <a:r>
              <a:rPr lang="en-CA" dirty="0" smtClean="0"/>
              <a:t>Between the abstract </a:t>
            </a:r>
            <a:r>
              <a:rPr lang="en-CA" i="1" dirty="0" smtClean="0"/>
              <a:t>universality</a:t>
            </a:r>
            <a:r>
              <a:rPr lang="en-CA" dirty="0" smtClean="0"/>
              <a:t> of life as the simple medium</a:t>
            </a:r>
          </a:p>
          <a:p>
            <a:pPr lvl="1"/>
            <a:r>
              <a:rPr lang="en-CA" dirty="0"/>
              <a:t>a</a:t>
            </a:r>
            <a:r>
              <a:rPr lang="en-CA" dirty="0" smtClean="0"/>
              <a:t>nd the concrete process of life of </a:t>
            </a:r>
            <a:r>
              <a:rPr lang="en-CA" i="1" dirty="0" smtClean="0"/>
              <a:t>individuals</a:t>
            </a:r>
          </a:p>
          <a:p>
            <a:pPr lvl="1"/>
            <a:r>
              <a:rPr lang="en-CA" dirty="0" smtClean="0"/>
              <a:t>There is a third moment that resolves this contradiction: the </a:t>
            </a:r>
            <a:r>
              <a:rPr lang="en-CA" i="1" dirty="0" smtClean="0"/>
              <a:t>particularity</a:t>
            </a:r>
            <a:r>
              <a:rPr lang="en-CA" dirty="0" smtClean="0"/>
              <a:t> of species</a:t>
            </a:r>
          </a:p>
          <a:p>
            <a:r>
              <a:rPr lang="en-CA" dirty="0" smtClean="0"/>
              <a:t>The evolution of species is the implicit object of life</a:t>
            </a:r>
          </a:p>
          <a:p>
            <a:pPr lvl="1"/>
            <a:r>
              <a:rPr lang="en-CA" dirty="0"/>
              <a:t>w</a:t>
            </a:r>
            <a:r>
              <a:rPr lang="en-CA" dirty="0" smtClean="0"/>
              <a:t>hich is not just a </a:t>
            </a:r>
            <a:r>
              <a:rPr lang="en-CA" i="1" dirty="0" smtClean="0"/>
              <a:t>circling</a:t>
            </a:r>
            <a:r>
              <a:rPr lang="en-CA" dirty="0" smtClean="0"/>
              <a:t> </a:t>
            </a:r>
          </a:p>
          <a:p>
            <a:pPr lvl="1"/>
            <a:r>
              <a:rPr lang="en-CA" dirty="0" smtClean="0"/>
              <a:t>but a </a:t>
            </a:r>
            <a:r>
              <a:rPr lang="en-CA" i="1" dirty="0" smtClean="0"/>
              <a:t>spiraling out of </a:t>
            </a:r>
            <a:r>
              <a:rPr lang="en-CA" dirty="0" smtClean="0"/>
              <a:t>particular forms of the essence of life</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45</a:t>
            </a:fld>
            <a:endParaRPr lang="en-US"/>
          </a:p>
        </p:txBody>
      </p:sp>
    </p:spTree>
    <p:extLst>
      <p:ext uri="{BB962C8B-B14F-4D97-AF65-F5344CB8AC3E}">
        <p14:creationId xmlns:p14="http://schemas.microsoft.com/office/powerpoint/2010/main" val="16884930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FF61FAA-D7D5-42D6-B247-BB907F4E95E5}" type="slidenum">
              <a:rPr lang="en-US" smtClean="0"/>
              <a:t>46</a:t>
            </a:fld>
            <a:endParaRPr lang="en-US"/>
          </a:p>
        </p:txBody>
      </p:sp>
      <p:sp>
        <p:nvSpPr>
          <p:cNvPr id="7" name="TextBox 6"/>
          <p:cNvSpPr txBox="1"/>
          <p:nvPr/>
        </p:nvSpPr>
        <p:spPr>
          <a:xfrm>
            <a:off x="2783632" y="2009966"/>
            <a:ext cx="2232248" cy="461665"/>
          </a:xfrm>
          <a:prstGeom prst="rect">
            <a:avLst/>
          </a:prstGeom>
          <a:noFill/>
        </p:spPr>
        <p:txBody>
          <a:bodyPr wrap="square" rtlCol="0">
            <a:spAutoFit/>
          </a:bodyPr>
          <a:lstStyle/>
          <a:p>
            <a:r>
              <a:rPr lang="en-CA" sz="2400" dirty="0"/>
              <a:t>Universal </a:t>
            </a:r>
            <a:endParaRPr lang="en-US" sz="2400" dirty="0"/>
          </a:p>
        </p:txBody>
      </p:sp>
      <p:sp>
        <p:nvSpPr>
          <p:cNvPr id="9" name="TextBox 8"/>
          <p:cNvSpPr txBox="1"/>
          <p:nvPr/>
        </p:nvSpPr>
        <p:spPr>
          <a:xfrm>
            <a:off x="6023992" y="1988841"/>
            <a:ext cx="1584176" cy="461665"/>
          </a:xfrm>
          <a:prstGeom prst="rect">
            <a:avLst/>
          </a:prstGeom>
          <a:noFill/>
        </p:spPr>
        <p:txBody>
          <a:bodyPr wrap="square" rtlCol="0">
            <a:spAutoFit/>
          </a:bodyPr>
          <a:lstStyle/>
          <a:p>
            <a:r>
              <a:rPr lang="en-CA" sz="2400" dirty="0"/>
              <a:t>Individual </a:t>
            </a:r>
            <a:endParaRPr lang="en-US" sz="2400" dirty="0"/>
          </a:p>
        </p:txBody>
      </p:sp>
      <p:cxnSp>
        <p:nvCxnSpPr>
          <p:cNvPr id="13" name="Straight Arrow Connector 12"/>
          <p:cNvCxnSpPr/>
          <p:nvPr/>
        </p:nvCxnSpPr>
        <p:spPr>
          <a:xfrm>
            <a:off x="4223792" y="2240797"/>
            <a:ext cx="180000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367808" y="3522837"/>
            <a:ext cx="2448272" cy="461665"/>
          </a:xfrm>
          <a:prstGeom prst="rect">
            <a:avLst/>
          </a:prstGeom>
          <a:noFill/>
        </p:spPr>
        <p:txBody>
          <a:bodyPr wrap="square" rtlCol="0">
            <a:spAutoFit/>
          </a:bodyPr>
          <a:lstStyle/>
          <a:p>
            <a:r>
              <a:rPr lang="en-CA" sz="2400" dirty="0"/>
              <a:t>Particular</a:t>
            </a:r>
            <a:endParaRPr lang="en-US" sz="2400" dirty="0"/>
          </a:p>
        </p:txBody>
      </p:sp>
      <p:cxnSp>
        <p:nvCxnSpPr>
          <p:cNvPr id="16" name="Straight Arrow Connector 15"/>
          <p:cNvCxnSpPr/>
          <p:nvPr/>
        </p:nvCxnSpPr>
        <p:spPr>
          <a:xfrm>
            <a:off x="3791744" y="2564904"/>
            <a:ext cx="1224136" cy="9579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5123792" y="2471630"/>
            <a:ext cx="1260240" cy="10512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9716" y="3951874"/>
            <a:ext cx="2952328" cy="23357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628484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What is a species?</a:t>
            </a:r>
            <a:endParaRPr lang="en-US" dirty="0"/>
          </a:p>
        </p:txBody>
      </p:sp>
      <p:sp>
        <p:nvSpPr>
          <p:cNvPr id="3" name="Content Placeholder 2"/>
          <p:cNvSpPr>
            <a:spLocks noGrp="1"/>
          </p:cNvSpPr>
          <p:nvPr>
            <p:ph idx="1"/>
          </p:nvPr>
        </p:nvSpPr>
        <p:spPr/>
        <p:txBody>
          <a:bodyPr>
            <a:normAutofit/>
          </a:bodyPr>
          <a:lstStyle/>
          <a:p>
            <a:r>
              <a:rPr lang="en-CA" dirty="0" smtClean="0"/>
              <a:t>Species is a universality, but not simply </a:t>
            </a:r>
            <a:r>
              <a:rPr lang="en-CA" i="1" dirty="0" smtClean="0"/>
              <a:t>given</a:t>
            </a:r>
          </a:p>
          <a:p>
            <a:pPr lvl="1"/>
            <a:r>
              <a:rPr lang="en-CA" dirty="0" smtClean="0"/>
              <a:t>(as is the object of desire)</a:t>
            </a:r>
          </a:p>
          <a:p>
            <a:r>
              <a:rPr lang="en-CA" dirty="0" smtClean="0"/>
              <a:t>It is explicitly the result of processes that lead to it</a:t>
            </a:r>
          </a:p>
          <a:p>
            <a:pPr lvl="1"/>
            <a:r>
              <a:rPr lang="en-CA" dirty="0"/>
              <a:t>a</a:t>
            </a:r>
            <a:r>
              <a:rPr lang="en-CA" dirty="0" smtClean="0"/>
              <a:t>nd must be grasped as such</a:t>
            </a:r>
          </a:p>
          <a:p>
            <a:r>
              <a:rPr lang="en-CA" dirty="0" smtClean="0"/>
              <a:t>It requires a consciousness that is not simply given to itself</a:t>
            </a:r>
          </a:p>
          <a:p>
            <a:pPr lvl="1"/>
            <a:r>
              <a:rPr lang="en-CA" dirty="0"/>
              <a:t>a</a:t>
            </a:r>
            <a:r>
              <a:rPr lang="en-CA" dirty="0" smtClean="0"/>
              <a:t>s is desire</a:t>
            </a:r>
          </a:p>
          <a:p>
            <a:r>
              <a:rPr lang="en-CA" dirty="0" smtClean="0"/>
              <a:t>But is a return from out of this </a:t>
            </a:r>
            <a:r>
              <a:rPr lang="en-CA" dirty="0" err="1" smtClean="0"/>
              <a:t>givenness</a:t>
            </a:r>
            <a:endParaRPr lang="en-CA" dirty="0" smtClean="0"/>
          </a:p>
          <a:p>
            <a:pPr lvl="1"/>
            <a:r>
              <a:rPr lang="en-CA" dirty="0" smtClean="0"/>
              <a:t>i.e., a Self-consciousness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47</a:t>
            </a:fld>
            <a:endParaRPr lang="en-US"/>
          </a:p>
        </p:txBody>
      </p:sp>
    </p:spTree>
    <p:extLst>
      <p:ext uri="{BB962C8B-B14F-4D97-AF65-F5344CB8AC3E}">
        <p14:creationId xmlns:p14="http://schemas.microsoft.com/office/powerpoint/2010/main" val="30004291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Previous forms of objectivity</a:t>
            </a:r>
            <a:endParaRPr lang="en-US" dirty="0"/>
          </a:p>
        </p:txBody>
      </p:sp>
      <p:sp>
        <p:nvSpPr>
          <p:cNvPr id="3" name="Content Placeholder 2"/>
          <p:cNvSpPr>
            <a:spLocks noGrp="1"/>
          </p:cNvSpPr>
          <p:nvPr>
            <p:ph idx="1"/>
          </p:nvPr>
        </p:nvSpPr>
        <p:spPr/>
        <p:txBody>
          <a:bodyPr>
            <a:normAutofit/>
          </a:bodyPr>
          <a:lstStyle/>
          <a:p>
            <a:r>
              <a:rPr lang="en-CA" dirty="0" smtClean="0"/>
              <a:t>There is thus a new form of objectivity, the species</a:t>
            </a:r>
          </a:p>
          <a:p>
            <a:pPr lvl="1"/>
            <a:r>
              <a:rPr lang="en-CA" dirty="0"/>
              <a:t>c</a:t>
            </a:r>
            <a:r>
              <a:rPr lang="en-CA" dirty="0" smtClean="0"/>
              <a:t>orresponding to a particular form of self-consciousness</a:t>
            </a:r>
          </a:p>
          <a:p>
            <a:r>
              <a:rPr lang="en-CA" dirty="0" smtClean="0"/>
              <a:t>1) the </a:t>
            </a:r>
            <a:r>
              <a:rPr lang="en-CA" i="1" dirty="0" smtClean="0"/>
              <a:t>this</a:t>
            </a:r>
            <a:r>
              <a:rPr lang="en-CA" dirty="0" smtClean="0"/>
              <a:t> of sense certainty (being)</a:t>
            </a:r>
          </a:p>
          <a:p>
            <a:r>
              <a:rPr lang="en-CA" dirty="0" smtClean="0"/>
              <a:t>2) the </a:t>
            </a:r>
            <a:r>
              <a:rPr lang="en-CA" i="1" dirty="0" smtClean="0"/>
              <a:t>thing</a:t>
            </a:r>
            <a:r>
              <a:rPr lang="en-CA" dirty="0" smtClean="0"/>
              <a:t> and its properties of perception (determinate being)</a:t>
            </a:r>
          </a:p>
          <a:p>
            <a:r>
              <a:rPr lang="en-CA" dirty="0" smtClean="0"/>
              <a:t>3) the </a:t>
            </a:r>
            <a:r>
              <a:rPr lang="en-CA" i="1" dirty="0" smtClean="0"/>
              <a:t>forces</a:t>
            </a:r>
            <a:r>
              <a:rPr lang="en-CA" dirty="0" smtClean="0"/>
              <a:t> of understanding (</a:t>
            </a:r>
            <a:r>
              <a:rPr lang="en-CA" dirty="0" err="1" smtClean="0"/>
              <a:t>supersensible</a:t>
            </a:r>
            <a:r>
              <a:rPr lang="en-CA" dirty="0" smtClean="0"/>
              <a:t> essence or immediate universality) </a:t>
            </a:r>
          </a:p>
          <a:p>
            <a:r>
              <a:rPr lang="en-CA" dirty="0" smtClean="0"/>
              <a:t>4) </a:t>
            </a:r>
            <a:r>
              <a:rPr lang="en-CA" i="1" dirty="0" smtClean="0"/>
              <a:t>life</a:t>
            </a:r>
            <a:r>
              <a:rPr lang="en-CA" dirty="0" smtClean="0"/>
              <a:t>, as the object of desire (existence</a:t>
            </a:r>
            <a:r>
              <a:rPr lang="en-CA" dirty="0"/>
              <a:t>)</a:t>
            </a:r>
            <a:r>
              <a:rPr lang="en-CA" dirty="0" smtClean="0"/>
              <a:t> </a:t>
            </a:r>
          </a:p>
        </p:txBody>
      </p:sp>
      <p:sp>
        <p:nvSpPr>
          <p:cNvPr id="4" name="Slide Number Placeholder 3"/>
          <p:cNvSpPr>
            <a:spLocks noGrp="1"/>
          </p:cNvSpPr>
          <p:nvPr>
            <p:ph type="sldNum" sz="quarter" idx="12"/>
          </p:nvPr>
        </p:nvSpPr>
        <p:spPr/>
        <p:txBody>
          <a:bodyPr/>
          <a:lstStyle/>
          <a:p>
            <a:fld id="{8FF61FAA-D7D5-42D6-B247-BB907F4E95E5}" type="slidenum">
              <a:rPr lang="en-US" smtClean="0"/>
              <a:t>48</a:t>
            </a:fld>
            <a:endParaRPr lang="en-US"/>
          </a:p>
        </p:txBody>
      </p:sp>
    </p:spTree>
    <p:extLst>
      <p:ext uri="{BB962C8B-B14F-4D97-AF65-F5344CB8AC3E}">
        <p14:creationId xmlns:p14="http://schemas.microsoft.com/office/powerpoint/2010/main" val="410346149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Genesis of Species</a:t>
            </a:r>
            <a:endParaRPr lang="en-US" dirty="0"/>
          </a:p>
        </p:txBody>
      </p:sp>
      <p:sp>
        <p:nvSpPr>
          <p:cNvPr id="3" name="Content Placeholder 2"/>
          <p:cNvSpPr>
            <a:spLocks noGrp="1"/>
          </p:cNvSpPr>
          <p:nvPr>
            <p:ph idx="1"/>
          </p:nvPr>
        </p:nvSpPr>
        <p:spPr/>
        <p:txBody>
          <a:bodyPr>
            <a:normAutofit/>
          </a:bodyPr>
          <a:lstStyle/>
          <a:p>
            <a:r>
              <a:rPr lang="en-CA" dirty="0" smtClean="0"/>
              <a:t>4-1: life divides into</a:t>
            </a:r>
          </a:p>
          <a:p>
            <a:pPr lvl="1"/>
            <a:r>
              <a:rPr lang="en-CA" dirty="0" smtClean="0"/>
              <a:t>The indestructible unity of the abstract essence</a:t>
            </a:r>
          </a:p>
          <a:p>
            <a:pPr lvl="1"/>
            <a:r>
              <a:rPr lang="en-CA" dirty="0" smtClean="0"/>
              <a:t>And the individual beings that live and die in the medium of life</a:t>
            </a:r>
          </a:p>
          <a:p>
            <a:r>
              <a:rPr lang="en-CA" dirty="0" smtClean="0"/>
              <a:t>4-2: in devouring its medium, the individual organism internalizes life</a:t>
            </a:r>
          </a:p>
          <a:p>
            <a:pPr lvl="1"/>
            <a:r>
              <a:rPr lang="en-CA" dirty="0"/>
              <a:t>i</a:t>
            </a:r>
            <a:r>
              <a:rPr lang="en-CA" dirty="0" smtClean="0"/>
              <a:t>n the plant’s sensibility to the elements</a:t>
            </a:r>
          </a:p>
          <a:p>
            <a:pPr lvl="1"/>
            <a:r>
              <a:rPr lang="en-CA" dirty="0"/>
              <a:t>i</a:t>
            </a:r>
            <a:r>
              <a:rPr lang="en-CA" dirty="0" smtClean="0"/>
              <a:t>n the feeling soul of the animal with its perception of other living beings</a:t>
            </a:r>
          </a:p>
          <a:p>
            <a:r>
              <a:rPr lang="en-CA" dirty="0" smtClean="0"/>
              <a:t>4-3 </a:t>
            </a:r>
            <a:r>
              <a:rPr lang="en-CA" dirty="0" smtClean="0">
                <a:sym typeface="Wingdings" panose="05000000000000000000" pitchFamily="2" charset="2"/>
              </a:rPr>
              <a:t>5</a:t>
            </a:r>
            <a:r>
              <a:rPr lang="en-CA" dirty="0" smtClean="0"/>
              <a:t> the processes of life and death produce the reflected universality of the particular </a:t>
            </a:r>
            <a:r>
              <a:rPr lang="en-CA" i="1" dirty="0" smtClean="0"/>
              <a:t>species</a:t>
            </a:r>
          </a:p>
          <a:p>
            <a:pPr lvl="1"/>
            <a:r>
              <a:rPr lang="en-CA" dirty="0"/>
              <a:t>w</a:t>
            </a:r>
            <a:r>
              <a:rPr lang="en-CA" dirty="0" smtClean="0"/>
              <a:t>hich continues after the death of the individual</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49</a:t>
            </a:fld>
            <a:endParaRPr lang="en-US"/>
          </a:p>
        </p:txBody>
      </p:sp>
    </p:spTree>
    <p:extLst>
      <p:ext uri="{BB962C8B-B14F-4D97-AF65-F5344CB8AC3E}">
        <p14:creationId xmlns:p14="http://schemas.microsoft.com/office/powerpoint/2010/main" val="904555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axis that turns on itself</a:t>
            </a:r>
            <a:endParaRPr lang="en-US" dirty="0"/>
          </a:p>
        </p:txBody>
      </p:sp>
      <p:sp>
        <p:nvSpPr>
          <p:cNvPr id="3" name="Content Placeholder 2"/>
          <p:cNvSpPr>
            <a:spLocks noGrp="1"/>
          </p:cNvSpPr>
          <p:nvPr>
            <p:ph idx="1"/>
          </p:nvPr>
        </p:nvSpPr>
        <p:spPr/>
        <p:txBody>
          <a:bodyPr/>
          <a:lstStyle/>
          <a:p>
            <a:r>
              <a:rPr lang="en-CA" dirty="0"/>
              <a:t>The second moment depends on the first</a:t>
            </a:r>
          </a:p>
          <a:p>
            <a:pPr lvl="1"/>
            <a:r>
              <a:rPr lang="en-CA" dirty="0"/>
              <a:t>Before developing, life must have its own stability</a:t>
            </a:r>
          </a:p>
          <a:p>
            <a:pPr lvl="1"/>
            <a:r>
              <a:rPr lang="en-CA" dirty="0"/>
              <a:t>that of the axis that turns on itself</a:t>
            </a:r>
          </a:p>
          <a:p>
            <a:pPr lvl="1"/>
            <a:r>
              <a:rPr lang="en-CA" dirty="0"/>
              <a:t>consisting of the fluidity of its differences</a:t>
            </a:r>
          </a:p>
          <a:p>
            <a:r>
              <a:rPr lang="en-CA" dirty="0"/>
              <a:t>A unity in which all the different members </a:t>
            </a:r>
          </a:p>
          <a:p>
            <a:pPr lvl="1"/>
            <a:r>
              <a:rPr lang="en-CA" dirty="0"/>
              <a:t>exist for themselves</a:t>
            </a:r>
          </a:p>
          <a:p>
            <a:pPr lvl="1"/>
            <a:r>
              <a:rPr lang="en-CA" dirty="0"/>
              <a:t>while being united through the life force that runs through them</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5</a:t>
            </a:fld>
            <a:endParaRPr lang="en-US"/>
          </a:p>
        </p:txBody>
      </p:sp>
    </p:spTree>
    <p:extLst>
      <p:ext uri="{BB962C8B-B14F-4D97-AF65-F5344CB8AC3E}">
        <p14:creationId xmlns:p14="http://schemas.microsoft.com/office/powerpoint/2010/main" val="296334632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The object of desire: </a:t>
            </a:r>
            <a:br>
              <a:rPr lang="en-CA" dirty="0" smtClean="0"/>
            </a:br>
            <a:r>
              <a:rPr lang="en-CA" dirty="0" smtClean="0"/>
              <a:t>the individual, not the species</a:t>
            </a:r>
            <a:endParaRPr lang="en-US" dirty="0"/>
          </a:p>
        </p:txBody>
      </p:sp>
      <p:sp>
        <p:nvSpPr>
          <p:cNvPr id="3" name="Content Placeholder 2"/>
          <p:cNvSpPr>
            <a:spLocks noGrp="1"/>
          </p:cNvSpPr>
          <p:nvPr>
            <p:ph idx="1"/>
          </p:nvPr>
        </p:nvSpPr>
        <p:spPr/>
        <p:txBody>
          <a:bodyPr>
            <a:normAutofit/>
          </a:bodyPr>
          <a:lstStyle/>
          <a:p>
            <a:r>
              <a:rPr lang="en-CA" dirty="0" smtClean="0"/>
              <a:t>The object of </a:t>
            </a:r>
            <a:r>
              <a:rPr lang="en-CA" i="1" dirty="0" smtClean="0"/>
              <a:t>desire</a:t>
            </a:r>
            <a:r>
              <a:rPr lang="en-CA" dirty="0" smtClean="0"/>
              <a:t> is the other individual living being</a:t>
            </a:r>
          </a:p>
          <a:p>
            <a:r>
              <a:rPr lang="en-CA" dirty="0" smtClean="0"/>
              <a:t>The species evokes a distinct form of consciousness</a:t>
            </a:r>
          </a:p>
          <a:p>
            <a:r>
              <a:rPr lang="en-CA" dirty="0" smtClean="0"/>
              <a:t>The </a:t>
            </a:r>
            <a:r>
              <a:rPr lang="en-CA" i="1" dirty="0" smtClean="0"/>
              <a:t>individual living being </a:t>
            </a:r>
            <a:r>
              <a:rPr lang="en-CA" dirty="0" smtClean="0"/>
              <a:t>cannot directly have the species as its object </a:t>
            </a:r>
          </a:p>
          <a:p>
            <a:pPr lvl="1"/>
            <a:r>
              <a:rPr lang="en-CA" dirty="0"/>
              <a:t>f</a:t>
            </a:r>
            <a:r>
              <a:rPr lang="en-CA" dirty="0" smtClean="0"/>
              <a:t>or its object is another individual: the grass for the cow, the lamb for the lion</a:t>
            </a:r>
          </a:p>
          <a:p>
            <a:r>
              <a:rPr lang="en-CA" dirty="0" smtClean="0"/>
              <a:t>The cow is not concerned with the cow species itself </a:t>
            </a:r>
          </a:p>
          <a:p>
            <a:pPr lvl="1"/>
            <a:r>
              <a:rPr lang="en-CA" dirty="0" smtClean="0"/>
              <a:t>but only with its own individual existence</a:t>
            </a:r>
            <a:r>
              <a:rPr lang="en-US" dirty="0" smtClean="0"/>
              <a:t> and its immediate individual offspring</a:t>
            </a:r>
          </a:p>
        </p:txBody>
      </p:sp>
      <p:sp>
        <p:nvSpPr>
          <p:cNvPr id="4" name="Slide Number Placeholder 3"/>
          <p:cNvSpPr>
            <a:spLocks noGrp="1"/>
          </p:cNvSpPr>
          <p:nvPr>
            <p:ph type="sldNum" sz="quarter" idx="12"/>
          </p:nvPr>
        </p:nvSpPr>
        <p:spPr/>
        <p:txBody>
          <a:bodyPr/>
          <a:lstStyle/>
          <a:p>
            <a:fld id="{8FF61FAA-D7D5-42D6-B247-BB907F4E95E5}" type="slidenum">
              <a:rPr lang="en-US" smtClean="0"/>
              <a:t>50</a:t>
            </a:fld>
            <a:endParaRPr lang="en-US"/>
          </a:p>
        </p:txBody>
      </p:sp>
    </p:spTree>
    <p:extLst>
      <p:ext uri="{BB962C8B-B14F-4D97-AF65-F5344CB8AC3E}">
        <p14:creationId xmlns:p14="http://schemas.microsoft.com/office/powerpoint/2010/main" val="23916024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Living for the Species</a:t>
            </a:r>
            <a:endParaRPr lang="en-US" dirty="0"/>
          </a:p>
        </p:txBody>
      </p:sp>
      <p:sp>
        <p:nvSpPr>
          <p:cNvPr id="3" name="Content Placeholder 2"/>
          <p:cNvSpPr>
            <a:spLocks noGrp="1"/>
          </p:cNvSpPr>
          <p:nvPr>
            <p:ph idx="1"/>
          </p:nvPr>
        </p:nvSpPr>
        <p:spPr/>
        <p:txBody>
          <a:bodyPr>
            <a:normAutofit/>
          </a:bodyPr>
          <a:lstStyle/>
          <a:p>
            <a:r>
              <a:rPr lang="en-CA" dirty="0" smtClean="0"/>
              <a:t>Previously:  Life </a:t>
            </a:r>
            <a:r>
              <a:rPr lang="en-CA" dirty="0" smtClean="0">
                <a:sym typeface="Wingdings" panose="05000000000000000000" pitchFamily="2" charset="2"/>
              </a:rPr>
              <a:t> Individuals </a:t>
            </a:r>
          </a:p>
          <a:p>
            <a:pPr lvl="1"/>
            <a:r>
              <a:rPr lang="en-CA" dirty="0" smtClean="0">
                <a:sym typeface="Wingdings" panose="05000000000000000000" pitchFamily="2" charset="2"/>
              </a:rPr>
              <a:t>= The fluid essence of life is realized in individuals</a:t>
            </a:r>
          </a:p>
          <a:p>
            <a:r>
              <a:rPr lang="en-CA" dirty="0"/>
              <a:t>Now: </a:t>
            </a:r>
            <a:r>
              <a:rPr lang="en-CA" dirty="0" smtClean="0">
                <a:sym typeface="Wingdings" panose="05000000000000000000" pitchFamily="2" charset="2"/>
              </a:rPr>
              <a:t>Individuals </a:t>
            </a:r>
            <a:r>
              <a:rPr lang="en-CA" dirty="0">
                <a:sym typeface="Wingdings" panose="05000000000000000000" pitchFamily="2" charset="2"/>
              </a:rPr>
              <a:t> Species</a:t>
            </a:r>
            <a:endParaRPr lang="en-CA" dirty="0"/>
          </a:p>
          <a:p>
            <a:pPr lvl="1"/>
            <a:r>
              <a:rPr lang="en-CA" dirty="0" smtClean="0"/>
              <a:t>It </a:t>
            </a:r>
            <a:r>
              <a:rPr lang="en-CA" dirty="0"/>
              <a:t>seems more </a:t>
            </a:r>
            <a:r>
              <a:rPr lang="en-CA" dirty="0" smtClean="0"/>
              <a:t>appropriate now </a:t>
            </a:r>
            <a:r>
              <a:rPr lang="en-CA" dirty="0"/>
              <a:t>to say that the individual </a:t>
            </a:r>
            <a:r>
              <a:rPr lang="en-CA" dirty="0" smtClean="0"/>
              <a:t>exists for, is </a:t>
            </a:r>
            <a:r>
              <a:rPr lang="en-CA" dirty="0"/>
              <a:t>the object </a:t>
            </a:r>
            <a:r>
              <a:rPr lang="en-CA" dirty="0" smtClean="0"/>
              <a:t>of, </a:t>
            </a:r>
            <a:r>
              <a:rPr lang="en-CA" dirty="0"/>
              <a:t>the </a:t>
            </a:r>
            <a:r>
              <a:rPr lang="en-CA" dirty="0" smtClean="0"/>
              <a:t>species</a:t>
            </a:r>
          </a:p>
          <a:p>
            <a:r>
              <a:rPr lang="en-CA" dirty="0" smtClean="0"/>
              <a:t>For the species, the individual is a being-for-other</a:t>
            </a:r>
          </a:p>
          <a:p>
            <a:pPr lvl="1"/>
            <a:r>
              <a:rPr lang="en-CA" dirty="0" smtClean="0"/>
              <a:t>i.e., individuals exist for the sake of the species, not the reverse</a:t>
            </a:r>
          </a:p>
          <a:p>
            <a:pPr lvl="1"/>
            <a:r>
              <a:rPr lang="en-CA" dirty="0" smtClean="0"/>
              <a:t>the stable species reproduces itself through the unstable, transitory individuals </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51</a:t>
            </a:fld>
            <a:endParaRPr lang="en-US"/>
          </a:p>
        </p:txBody>
      </p:sp>
    </p:spTree>
    <p:extLst>
      <p:ext uri="{BB962C8B-B14F-4D97-AF65-F5344CB8AC3E}">
        <p14:creationId xmlns:p14="http://schemas.microsoft.com/office/powerpoint/2010/main" val="31154251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Species does not exist for-itself</a:t>
            </a:r>
            <a:endParaRPr lang="en-US" dirty="0"/>
          </a:p>
        </p:txBody>
      </p:sp>
      <p:sp>
        <p:nvSpPr>
          <p:cNvPr id="3" name="Content Placeholder 2"/>
          <p:cNvSpPr>
            <a:spLocks noGrp="1"/>
          </p:cNvSpPr>
          <p:nvPr>
            <p:ph idx="1"/>
          </p:nvPr>
        </p:nvSpPr>
        <p:spPr/>
        <p:txBody>
          <a:bodyPr>
            <a:normAutofit/>
          </a:bodyPr>
          <a:lstStyle/>
          <a:p>
            <a:r>
              <a:rPr lang="en-CA" dirty="0" smtClean="0"/>
              <a:t>But just as life does not exist for itself, </a:t>
            </a:r>
          </a:p>
          <a:p>
            <a:pPr lvl="1"/>
            <a:r>
              <a:rPr lang="en-CA" dirty="0" smtClean="0"/>
              <a:t>but becomes fodder for individual living beings</a:t>
            </a:r>
          </a:p>
          <a:p>
            <a:r>
              <a:rPr lang="en-CA" dirty="0" smtClean="0"/>
              <a:t>Neither does the species, which is the positive outcome of this process, exist for itself</a:t>
            </a:r>
          </a:p>
          <a:p>
            <a:pPr lvl="1"/>
            <a:r>
              <a:rPr lang="en-CA" dirty="0" smtClean="0"/>
              <a:t>I.e., there is no species operating by itself apart from individuals</a:t>
            </a:r>
          </a:p>
          <a:p>
            <a:r>
              <a:rPr lang="en-CA" dirty="0" smtClean="0"/>
              <a:t>Hence the </a:t>
            </a:r>
            <a:r>
              <a:rPr lang="en-CA" u="sng" dirty="0" smtClean="0"/>
              <a:t>contradiction</a:t>
            </a:r>
            <a:r>
              <a:rPr lang="en-CA" dirty="0" smtClean="0"/>
              <a:t>:</a:t>
            </a:r>
          </a:p>
          <a:p>
            <a:pPr lvl="1"/>
            <a:r>
              <a:rPr lang="en-CA" dirty="0" smtClean="0"/>
              <a:t>Living beings that exist for the species</a:t>
            </a:r>
          </a:p>
          <a:p>
            <a:pPr lvl="1"/>
            <a:r>
              <a:rPr lang="en-CA" dirty="0" smtClean="0"/>
              <a:t>And species that do not exist for themselves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52</a:t>
            </a:fld>
            <a:endParaRPr lang="en-US"/>
          </a:p>
        </p:txBody>
      </p:sp>
    </p:spTree>
    <p:extLst>
      <p:ext uri="{BB962C8B-B14F-4D97-AF65-F5344CB8AC3E}">
        <p14:creationId xmlns:p14="http://schemas.microsoft.com/office/powerpoint/2010/main" val="12428281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human species-being</a:t>
            </a:r>
            <a:endParaRPr lang="en-US" dirty="0"/>
          </a:p>
        </p:txBody>
      </p:sp>
      <p:sp>
        <p:nvSpPr>
          <p:cNvPr id="3" name="Content Placeholder 2"/>
          <p:cNvSpPr>
            <a:spLocks noGrp="1"/>
          </p:cNvSpPr>
          <p:nvPr>
            <p:ph idx="1"/>
          </p:nvPr>
        </p:nvSpPr>
        <p:spPr/>
        <p:txBody>
          <a:bodyPr>
            <a:normAutofit/>
          </a:bodyPr>
          <a:lstStyle/>
          <a:p>
            <a:r>
              <a:rPr lang="en-CA" dirty="0" smtClean="0"/>
              <a:t>The species is the reflected moment of life turning back on itself</a:t>
            </a:r>
          </a:p>
          <a:p>
            <a:pPr lvl="1"/>
            <a:r>
              <a:rPr lang="en-CA" dirty="0"/>
              <a:t>f</a:t>
            </a:r>
            <a:r>
              <a:rPr lang="en-CA" dirty="0" smtClean="0"/>
              <a:t>rom out of its dissolution</a:t>
            </a:r>
          </a:p>
          <a:p>
            <a:pPr lvl="1"/>
            <a:r>
              <a:rPr lang="en-CA" dirty="0" smtClean="0"/>
              <a:t>A higher transformed result of this process</a:t>
            </a:r>
          </a:p>
          <a:p>
            <a:r>
              <a:rPr lang="en-CA" dirty="0" smtClean="0"/>
              <a:t>It should not therefore collapse back into the indeterminate whirl of life</a:t>
            </a:r>
          </a:p>
          <a:p>
            <a:pPr lvl="1"/>
            <a:r>
              <a:rPr lang="en-CA" dirty="0" smtClean="0"/>
              <a:t>Through the </a:t>
            </a:r>
            <a:r>
              <a:rPr lang="en-CA" i="1" dirty="0" smtClean="0"/>
              <a:t>development</a:t>
            </a:r>
            <a:r>
              <a:rPr lang="en-CA" dirty="0" smtClean="0"/>
              <a:t> of species life takes a direction</a:t>
            </a:r>
          </a:p>
          <a:p>
            <a:r>
              <a:rPr lang="en-CA" dirty="0" smtClean="0"/>
              <a:t>And so the contradiction calls for a solution: a consciousness that would be a species-consciousness</a:t>
            </a:r>
          </a:p>
          <a:p>
            <a:pPr lvl="1"/>
            <a:r>
              <a:rPr lang="en-CA" dirty="0" smtClean="0"/>
              <a:t>I.e., a species-being that exists in and for itself: </a:t>
            </a:r>
          </a:p>
          <a:p>
            <a:pPr lvl="1"/>
            <a:r>
              <a:rPr lang="en-CA" dirty="0" smtClean="0"/>
              <a:t>i.e., self-conscious human beings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53</a:t>
            </a:fld>
            <a:endParaRPr lang="en-US"/>
          </a:p>
        </p:txBody>
      </p:sp>
    </p:spTree>
    <p:extLst>
      <p:ext uri="{BB962C8B-B14F-4D97-AF65-F5344CB8AC3E}">
        <p14:creationId xmlns:p14="http://schemas.microsoft.com/office/powerpoint/2010/main" val="284689078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173. The species for itself: “I”</a:t>
            </a:r>
            <a:endParaRPr lang="en-US" dirty="0"/>
          </a:p>
        </p:txBody>
      </p:sp>
      <p:sp>
        <p:nvSpPr>
          <p:cNvPr id="3" name="Content Placeholder 2"/>
          <p:cNvSpPr>
            <a:spLocks noGrp="1"/>
          </p:cNvSpPr>
          <p:nvPr>
            <p:ph idx="1"/>
          </p:nvPr>
        </p:nvSpPr>
        <p:spPr/>
        <p:txBody>
          <a:bodyPr/>
          <a:lstStyle/>
          <a:p>
            <a:r>
              <a:rPr lang="en-CA" dirty="0" smtClean="0"/>
              <a:t>The consciousness that has the species for an object</a:t>
            </a:r>
          </a:p>
          <a:p>
            <a:pPr lvl="1"/>
            <a:r>
              <a:rPr lang="en-CA" dirty="0"/>
              <a:t>w</a:t>
            </a:r>
            <a:r>
              <a:rPr lang="en-CA" dirty="0" smtClean="0"/>
              <a:t>hich is a species-for-itself </a:t>
            </a:r>
          </a:p>
          <a:p>
            <a:pPr lvl="1"/>
            <a:r>
              <a:rPr lang="en-CA" dirty="0"/>
              <a:t>i</a:t>
            </a:r>
            <a:r>
              <a:rPr lang="en-CA" dirty="0" smtClean="0"/>
              <a:t>s human self-consciousness</a:t>
            </a:r>
          </a:p>
          <a:p>
            <a:r>
              <a:rPr lang="en-CA" dirty="0" smtClean="0"/>
              <a:t>The self-conscious individual has herself as object, as “I” </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54</a:t>
            </a:fld>
            <a:endParaRPr lang="en-US"/>
          </a:p>
        </p:txBody>
      </p:sp>
    </p:spTree>
    <p:extLst>
      <p:ext uri="{BB962C8B-B14F-4D97-AF65-F5344CB8AC3E}">
        <p14:creationId xmlns:p14="http://schemas.microsoft.com/office/powerpoint/2010/main" val="38814433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174. “I” is a universal</a:t>
            </a:r>
            <a:endParaRPr lang="en-US" dirty="0"/>
          </a:p>
        </p:txBody>
      </p:sp>
      <p:sp>
        <p:nvSpPr>
          <p:cNvPr id="3" name="Content Placeholder 2"/>
          <p:cNvSpPr>
            <a:spLocks noGrp="1"/>
          </p:cNvSpPr>
          <p:nvPr>
            <p:ph idx="1"/>
          </p:nvPr>
        </p:nvSpPr>
        <p:spPr/>
        <p:txBody>
          <a:bodyPr>
            <a:normAutofit/>
          </a:bodyPr>
          <a:lstStyle/>
          <a:p>
            <a:r>
              <a:rPr lang="en-CA" dirty="0" smtClean="0"/>
              <a:t>The “I” that is the object of self-consciousness is the species</a:t>
            </a:r>
          </a:p>
          <a:p>
            <a:pPr lvl="1"/>
            <a:r>
              <a:rPr lang="en-CA" dirty="0" smtClean="0"/>
              <a:t>i.e., a reflected universality: a universality that turns back on itself and produces itself in this way</a:t>
            </a:r>
          </a:p>
          <a:p>
            <a:r>
              <a:rPr lang="en-CA" dirty="0" smtClean="0"/>
              <a:t>The highest product of the reflective movement of the infinity of life</a:t>
            </a:r>
          </a:p>
          <a:p>
            <a:pPr lvl="1"/>
            <a:r>
              <a:rPr lang="en-CA" dirty="0"/>
              <a:t>i</a:t>
            </a:r>
            <a:r>
              <a:rPr lang="en-CA" dirty="0" smtClean="0"/>
              <a:t>n which life achieves an existential form that equals its essence</a:t>
            </a:r>
          </a:p>
          <a:p>
            <a:r>
              <a:rPr lang="en-CA" dirty="0"/>
              <a:t>i</a:t>
            </a:r>
            <a:r>
              <a:rPr lang="en-CA" dirty="0" smtClean="0"/>
              <a:t>s an individual that does not reproduce itself in some other individual, and die</a:t>
            </a:r>
          </a:p>
          <a:p>
            <a:pPr lvl="1"/>
            <a:r>
              <a:rPr lang="en-CA" dirty="0"/>
              <a:t>b</a:t>
            </a:r>
            <a:r>
              <a:rPr lang="en-CA" dirty="0" smtClean="0"/>
              <a:t>ut continues beyond her own individual life</a:t>
            </a:r>
          </a:p>
          <a:p>
            <a:pPr lvl="1"/>
            <a:r>
              <a:rPr lang="en-CA" dirty="0" smtClean="0"/>
              <a:t>in the life of the species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55</a:t>
            </a:fld>
            <a:endParaRPr lang="en-US"/>
          </a:p>
        </p:txBody>
      </p:sp>
    </p:spTree>
    <p:extLst>
      <p:ext uri="{BB962C8B-B14F-4D97-AF65-F5344CB8AC3E}">
        <p14:creationId xmlns:p14="http://schemas.microsoft.com/office/powerpoint/2010/main" val="32127418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Phenomenology reflects this</a:t>
            </a:r>
            <a:endParaRPr lang="en-US" dirty="0"/>
          </a:p>
        </p:txBody>
      </p:sp>
      <p:sp>
        <p:nvSpPr>
          <p:cNvPr id="3" name="Content Placeholder 2"/>
          <p:cNvSpPr>
            <a:spLocks noGrp="1"/>
          </p:cNvSpPr>
          <p:nvPr>
            <p:ph idx="1"/>
          </p:nvPr>
        </p:nvSpPr>
        <p:spPr/>
        <p:txBody>
          <a:bodyPr/>
          <a:lstStyle/>
          <a:p>
            <a:r>
              <a:rPr lang="en-CA" dirty="0" smtClean="0"/>
              <a:t>Phenomenology is the proof of this statement</a:t>
            </a:r>
          </a:p>
          <a:p>
            <a:r>
              <a:rPr lang="en-CA" dirty="0" smtClean="0"/>
              <a:t>The phenomenological reflection itself consists in </a:t>
            </a:r>
          </a:p>
          <a:p>
            <a:pPr lvl="1"/>
            <a:r>
              <a:rPr lang="en-CA" dirty="0"/>
              <a:t>s</a:t>
            </a:r>
            <a:r>
              <a:rPr lang="en-CA" dirty="0" smtClean="0"/>
              <a:t>urpassing our own individual existence</a:t>
            </a:r>
          </a:p>
          <a:p>
            <a:pPr lvl="1"/>
            <a:r>
              <a:rPr lang="en-CA" dirty="0"/>
              <a:t>t</a:t>
            </a:r>
            <a:r>
              <a:rPr lang="en-CA" dirty="0" smtClean="0"/>
              <a:t>o experience within ourselves the unfolding of the human species as a whole</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56</a:t>
            </a:fld>
            <a:endParaRPr lang="en-US"/>
          </a:p>
        </p:txBody>
      </p:sp>
    </p:spTree>
    <p:extLst>
      <p:ext uri="{BB962C8B-B14F-4D97-AF65-F5344CB8AC3E}">
        <p14:creationId xmlns:p14="http://schemas.microsoft.com/office/powerpoint/2010/main" val="86860834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Summary</a:t>
            </a:r>
            <a:endParaRPr lang="en-US" dirty="0"/>
          </a:p>
        </p:txBody>
      </p:sp>
      <p:sp>
        <p:nvSpPr>
          <p:cNvPr id="3" name="Content Placeholder 2"/>
          <p:cNvSpPr>
            <a:spLocks noGrp="1"/>
          </p:cNvSpPr>
          <p:nvPr>
            <p:ph idx="1"/>
          </p:nvPr>
        </p:nvSpPr>
        <p:spPr/>
        <p:txBody>
          <a:bodyPr>
            <a:normAutofit/>
          </a:bodyPr>
          <a:lstStyle/>
          <a:p>
            <a:r>
              <a:rPr lang="en-CA" dirty="0"/>
              <a:t>To summarize the results so far: </a:t>
            </a:r>
            <a:endParaRPr lang="en-CA" dirty="0" smtClean="0"/>
          </a:p>
          <a:p>
            <a:pPr lvl="1"/>
            <a:r>
              <a:rPr lang="en-CA" dirty="0" smtClean="0"/>
              <a:t>1) The </a:t>
            </a:r>
            <a:r>
              <a:rPr lang="en-CA" dirty="0"/>
              <a:t>force that turns back on itself is the essence of life itself, </a:t>
            </a:r>
            <a:endParaRPr lang="en-CA" dirty="0" smtClean="0"/>
          </a:p>
          <a:p>
            <a:pPr lvl="2"/>
            <a:r>
              <a:rPr lang="en-CA" dirty="0" smtClean="0"/>
              <a:t>infinitely </a:t>
            </a:r>
            <a:r>
              <a:rPr lang="en-CA" dirty="0"/>
              <a:t>revolving around itself. </a:t>
            </a:r>
            <a:endParaRPr lang="en-CA" dirty="0" smtClean="0"/>
          </a:p>
          <a:p>
            <a:pPr lvl="1"/>
            <a:r>
              <a:rPr lang="en-CA" dirty="0" smtClean="0"/>
              <a:t>2) The </a:t>
            </a:r>
            <a:r>
              <a:rPr lang="en-CA" dirty="0"/>
              <a:t>higher product of its reflective movement is the species, </a:t>
            </a:r>
            <a:endParaRPr lang="en-CA" dirty="0" smtClean="0"/>
          </a:p>
          <a:p>
            <a:pPr lvl="2"/>
            <a:r>
              <a:rPr lang="en-CA" dirty="0" smtClean="0"/>
              <a:t>the </a:t>
            </a:r>
            <a:r>
              <a:rPr lang="en-CA" dirty="0"/>
              <a:t>determinate gestalt of life that is produced in ever more perfected forms by the living and dying individuals. </a:t>
            </a:r>
            <a:endParaRPr lang="en-CA" dirty="0" smtClean="0"/>
          </a:p>
          <a:p>
            <a:pPr lvl="1"/>
            <a:r>
              <a:rPr lang="en-CA" dirty="0" smtClean="0"/>
              <a:t>3) The </a:t>
            </a:r>
            <a:r>
              <a:rPr lang="en-CA" dirty="0"/>
              <a:t>individual living beings, reproducing themselves in the face of death, ultimately exist for the </a:t>
            </a:r>
            <a:r>
              <a:rPr lang="en-CA" dirty="0" smtClean="0"/>
              <a:t>species </a:t>
            </a:r>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57</a:t>
            </a:fld>
            <a:endParaRPr lang="en-US"/>
          </a:p>
        </p:txBody>
      </p:sp>
    </p:spTree>
    <p:extLst>
      <p:ext uri="{BB962C8B-B14F-4D97-AF65-F5344CB8AC3E}">
        <p14:creationId xmlns:p14="http://schemas.microsoft.com/office/powerpoint/2010/main" val="41674594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1"/>
            <a:r>
              <a:rPr lang="en-CA" dirty="0" smtClean="0"/>
              <a:t>4) but </a:t>
            </a:r>
            <a:r>
              <a:rPr lang="en-CA" dirty="0"/>
              <a:t>the species does not exist for itself </a:t>
            </a:r>
            <a:endParaRPr lang="en-CA" dirty="0" smtClean="0"/>
          </a:p>
          <a:p>
            <a:pPr lvl="2"/>
            <a:r>
              <a:rPr lang="en-CA" dirty="0" smtClean="0"/>
              <a:t>without </a:t>
            </a:r>
            <a:r>
              <a:rPr lang="en-CA" dirty="0"/>
              <a:t>a consciousness for which it is the appropriate object, </a:t>
            </a:r>
            <a:endParaRPr lang="en-CA" dirty="0" smtClean="0"/>
          </a:p>
          <a:p>
            <a:pPr lvl="2"/>
            <a:r>
              <a:rPr lang="en-CA" dirty="0" smtClean="0"/>
              <a:t>i.e</a:t>
            </a:r>
            <a:r>
              <a:rPr lang="en-CA" dirty="0"/>
              <a:t>., without a self-consciousness, an individual life form that takes the species itself to be its object.</a:t>
            </a:r>
          </a:p>
          <a:p>
            <a:pPr lvl="1"/>
            <a:r>
              <a:rPr lang="en-CA" dirty="0" smtClean="0"/>
              <a:t>5) </a:t>
            </a:r>
            <a:r>
              <a:rPr lang="en-CA" dirty="0"/>
              <a:t>Self-conscious human life is thus the perfected product of the evolution of life, </a:t>
            </a:r>
            <a:endParaRPr lang="en-CA" dirty="0" smtClean="0"/>
          </a:p>
          <a:p>
            <a:pPr lvl="2"/>
            <a:r>
              <a:rPr lang="en-CA" dirty="0" smtClean="0"/>
              <a:t>as </a:t>
            </a:r>
            <a:r>
              <a:rPr lang="en-CA" dirty="0"/>
              <a:t>it revolves about itself infinitely, </a:t>
            </a:r>
            <a:endParaRPr lang="en-CA" dirty="0" smtClean="0"/>
          </a:p>
          <a:p>
            <a:pPr lvl="2"/>
            <a:r>
              <a:rPr lang="en-CA" dirty="0" smtClean="0"/>
              <a:t>developing </a:t>
            </a:r>
            <a:r>
              <a:rPr lang="en-CA" dirty="0"/>
              <a:t>itself in its circuitous spiraling to ever higher forms that more adequately reflect its essence. </a:t>
            </a:r>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58</a:t>
            </a:fld>
            <a:endParaRPr lang="en-US"/>
          </a:p>
        </p:txBody>
      </p:sp>
    </p:spTree>
    <p:extLst>
      <p:ext uri="{BB962C8B-B14F-4D97-AF65-F5344CB8AC3E}">
        <p14:creationId xmlns:p14="http://schemas.microsoft.com/office/powerpoint/2010/main" val="279785449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342900" lvl="1" indent="-342900"/>
            <a:r>
              <a:rPr lang="en-CA" dirty="0"/>
              <a:t>Self-consciousness is the consciousness that </a:t>
            </a:r>
            <a:endParaRPr lang="en-CA" dirty="0" smtClean="0"/>
          </a:p>
          <a:p>
            <a:pPr marL="742950" lvl="2" indent="-342900"/>
            <a:r>
              <a:rPr lang="en-CA" dirty="0" smtClean="0"/>
              <a:t>first </a:t>
            </a:r>
            <a:r>
              <a:rPr lang="en-CA" dirty="0"/>
              <a:t>of all, in desire, has life itself as object—in the form of succulent fruit and savory meat</a:t>
            </a:r>
            <a:r>
              <a:rPr lang="en-CA" dirty="0" smtClean="0"/>
              <a:t>—</a:t>
            </a:r>
          </a:p>
          <a:p>
            <a:pPr marL="742950" lvl="2" indent="-342900"/>
            <a:r>
              <a:rPr lang="en-CA" dirty="0" smtClean="0"/>
              <a:t>and </a:t>
            </a:r>
            <a:r>
              <a:rPr lang="en-CA" dirty="0"/>
              <a:t>secondly, in overcoming this first moment, returns to </a:t>
            </a:r>
            <a:r>
              <a:rPr lang="en-CA" dirty="0" smtClean="0"/>
              <a:t>itself </a:t>
            </a:r>
            <a:r>
              <a:rPr lang="en-CA" dirty="0"/>
              <a:t>as the species who has become </a:t>
            </a:r>
            <a:r>
              <a:rPr lang="en-CA" dirty="0" smtClean="0"/>
              <a:t>for-itself  </a:t>
            </a:r>
            <a:endParaRPr lang="en-US" dirty="0"/>
          </a:p>
          <a:p>
            <a:r>
              <a:rPr lang="en-CA" dirty="0" smtClean="0"/>
              <a:t>In its simplest form, this self-consciousness is “I”</a:t>
            </a:r>
          </a:p>
          <a:p>
            <a:pPr lvl="1"/>
            <a:r>
              <a:rPr lang="en-CA" dirty="0"/>
              <a:t>a</a:t>
            </a:r>
            <a:r>
              <a:rPr lang="en-CA" dirty="0" smtClean="0"/>
              <a:t> universality that is immediately merged with the individual</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59</a:t>
            </a:fld>
            <a:endParaRPr lang="en-US"/>
          </a:p>
        </p:txBody>
      </p:sp>
    </p:spTree>
    <p:extLst>
      <p:ext uri="{BB962C8B-B14F-4D97-AF65-F5344CB8AC3E}">
        <p14:creationId xmlns:p14="http://schemas.microsoft.com/office/powerpoint/2010/main" val="35989094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soul of the world</a:t>
            </a:r>
            <a:endParaRPr lang="en-US" dirty="0"/>
          </a:p>
        </p:txBody>
      </p:sp>
      <p:sp>
        <p:nvSpPr>
          <p:cNvPr id="3" name="Content Placeholder 2"/>
          <p:cNvSpPr>
            <a:spLocks noGrp="1"/>
          </p:cNvSpPr>
          <p:nvPr>
            <p:ph idx="1"/>
          </p:nvPr>
        </p:nvSpPr>
        <p:spPr/>
        <p:txBody>
          <a:bodyPr>
            <a:normAutofit/>
          </a:bodyPr>
          <a:lstStyle/>
          <a:p>
            <a:r>
              <a:rPr lang="en-CA" dirty="0" smtClean="0"/>
              <a:t>Life is thus the infinity of the concept in the mode of being (i.e., in the mode of immediacy)</a:t>
            </a:r>
          </a:p>
          <a:p>
            <a:pPr lvl="1"/>
            <a:r>
              <a:rPr lang="en-CA" dirty="0" smtClean="0"/>
              <a:t>i.e., the simple concept</a:t>
            </a:r>
          </a:p>
          <a:p>
            <a:r>
              <a:rPr lang="en-CA" dirty="0" smtClean="0"/>
              <a:t>Recall: “This </a:t>
            </a:r>
            <a:r>
              <a:rPr lang="en-CA" dirty="0"/>
              <a:t>simple infinity of the concept, turning back on itself in a polarized circuit of self-movement, is the essence of life. It is the soul of the world. It is the universal blood that runs through all things. It is not troubled or disrupted by any difference because it is itself in every difference, just as it transforms every difference into itself.” </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6</a:t>
            </a:fld>
            <a:endParaRPr lang="en-US"/>
          </a:p>
        </p:txBody>
      </p:sp>
    </p:spTree>
    <p:extLst>
      <p:ext uri="{BB962C8B-B14F-4D97-AF65-F5344CB8AC3E}">
        <p14:creationId xmlns:p14="http://schemas.microsoft.com/office/powerpoint/2010/main" val="79862709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What “I” </a:t>
            </a:r>
            <a:r>
              <a:rPr lang="en-CA" i="1" dirty="0" smtClean="0"/>
              <a:t>means</a:t>
            </a:r>
            <a:r>
              <a:rPr lang="en-CA" dirty="0" smtClean="0"/>
              <a:t> to be</a:t>
            </a:r>
            <a:endParaRPr lang="en-US" dirty="0"/>
          </a:p>
        </p:txBody>
      </p:sp>
      <p:sp>
        <p:nvSpPr>
          <p:cNvPr id="3" name="Content Placeholder 2"/>
          <p:cNvSpPr>
            <a:spLocks noGrp="1"/>
          </p:cNvSpPr>
          <p:nvPr>
            <p:ph idx="1"/>
          </p:nvPr>
        </p:nvSpPr>
        <p:spPr/>
        <p:txBody>
          <a:bodyPr>
            <a:normAutofit/>
          </a:bodyPr>
          <a:lstStyle/>
          <a:p>
            <a:r>
              <a:rPr lang="en-CA" dirty="0" smtClean="0"/>
              <a:t>Recall: </a:t>
            </a:r>
            <a:r>
              <a:rPr lang="en-CA" i="1" dirty="0" smtClean="0"/>
              <a:t>this</a:t>
            </a:r>
            <a:r>
              <a:rPr lang="en-CA" dirty="0" smtClean="0"/>
              <a:t> was </a:t>
            </a:r>
            <a:r>
              <a:rPr lang="en-CA" i="1" dirty="0" smtClean="0"/>
              <a:t>meant</a:t>
            </a:r>
            <a:r>
              <a:rPr lang="en-CA" dirty="0" smtClean="0"/>
              <a:t> to be an individual</a:t>
            </a:r>
          </a:p>
          <a:p>
            <a:pPr lvl="1"/>
            <a:r>
              <a:rPr lang="en-CA" dirty="0"/>
              <a:t>b</a:t>
            </a:r>
            <a:r>
              <a:rPr lang="en-CA" dirty="0" smtClean="0"/>
              <a:t>ut turned out to be a universal</a:t>
            </a:r>
          </a:p>
          <a:p>
            <a:r>
              <a:rPr lang="en-CA" dirty="0" smtClean="0"/>
              <a:t>Similarly, “I” is </a:t>
            </a:r>
            <a:r>
              <a:rPr lang="en-CA" i="1" dirty="0" smtClean="0"/>
              <a:t>meant</a:t>
            </a:r>
            <a:r>
              <a:rPr lang="en-CA" dirty="0" smtClean="0"/>
              <a:t> to be an individual consciousness</a:t>
            </a:r>
          </a:p>
          <a:p>
            <a:pPr lvl="1"/>
            <a:r>
              <a:rPr lang="en-CA" dirty="0"/>
              <a:t>b</a:t>
            </a:r>
            <a:r>
              <a:rPr lang="en-CA" dirty="0" smtClean="0"/>
              <a:t>ut essentially I am a universal or species consciousness</a:t>
            </a:r>
          </a:p>
          <a:p>
            <a:r>
              <a:rPr lang="en-CA" dirty="0" smtClean="0"/>
              <a:t>Phenomenology: the movement from this meant individuality of the starting point</a:t>
            </a:r>
          </a:p>
          <a:p>
            <a:pPr lvl="1"/>
            <a:r>
              <a:rPr lang="en-CA" dirty="0" smtClean="0"/>
              <a:t>unfolding the universality implicit in it</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60</a:t>
            </a:fld>
            <a:endParaRPr lang="en-US"/>
          </a:p>
        </p:txBody>
      </p:sp>
    </p:spTree>
    <p:extLst>
      <p:ext uri="{BB962C8B-B14F-4D97-AF65-F5344CB8AC3E}">
        <p14:creationId xmlns:p14="http://schemas.microsoft.com/office/powerpoint/2010/main" val="408042248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 Immediate and mediated</a:t>
            </a:r>
            <a:endParaRPr lang="en-US" dirty="0"/>
          </a:p>
        </p:txBody>
      </p:sp>
      <p:sp>
        <p:nvSpPr>
          <p:cNvPr id="3" name="Content Placeholder 2"/>
          <p:cNvSpPr>
            <a:spLocks noGrp="1"/>
          </p:cNvSpPr>
          <p:nvPr>
            <p:ph idx="1"/>
          </p:nvPr>
        </p:nvSpPr>
        <p:spPr/>
        <p:txBody>
          <a:bodyPr>
            <a:normAutofit/>
          </a:bodyPr>
          <a:lstStyle/>
          <a:p>
            <a:r>
              <a:rPr lang="en-CA" dirty="0" smtClean="0"/>
              <a:t>“I am I”: a seeming tautology: an immediate, given identity</a:t>
            </a:r>
          </a:p>
          <a:p>
            <a:pPr lvl="1"/>
            <a:r>
              <a:rPr lang="en-CA" dirty="0" smtClean="0"/>
              <a:t>1) immediately: a difference that is no difference</a:t>
            </a:r>
          </a:p>
          <a:p>
            <a:pPr lvl="1"/>
            <a:r>
              <a:rPr lang="en-CA" dirty="0" smtClean="0"/>
              <a:t>2) </a:t>
            </a:r>
            <a:r>
              <a:rPr lang="en-CA" dirty="0" err="1"/>
              <a:t>m</a:t>
            </a:r>
            <a:r>
              <a:rPr lang="en-CA" dirty="0" err="1" smtClean="0"/>
              <a:t>ediately</a:t>
            </a:r>
            <a:r>
              <a:rPr lang="en-CA" dirty="0" smtClean="0"/>
              <a:t>: A return to self from out of the differences involved in the pursuit of objects of desire</a:t>
            </a:r>
          </a:p>
          <a:p>
            <a:r>
              <a:rPr lang="en-CA" dirty="0"/>
              <a:t>o</a:t>
            </a:r>
            <a:r>
              <a:rPr lang="en-CA" dirty="0" smtClean="0"/>
              <a:t>vercoming the first differentiated moment</a:t>
            </a:r>
          </a:p>
          <a:p>
            <a:pPr lvl="1"/>
            <a:r>
              <a:rPr lang="en-CA" dirty="0"/>
              <a:t>i</a:t>
            </a:r>
            <a:r>
              <a:rPr lang="en-CA" dirty="0" smtClean="0"/>
              <a:t>n which difference </a:t>
            </a:r>
            <a:r>
              <a:rPr lang="en-CA" i="1" dirty="0" smtClean="0"/>
              <a:t>is</a:t>
            </a:r>
            <a:r>
              <a:rPr lang="en-CA" dirty="0" smtClean="0"/>
              <a:t> a difference, but one stamped with negativity</a:t>
            </a:r>
          </a:p>
          <a:p>
            <a:pPr lvl="1"/>
            <a:r>
              <a:rPr lang="en-CA" dirty="0"/>
              <a:t>s</a:t>
            </a:r>
            <a:r>
              <a:rPr lang="en-CA" dirty="0" smtClean="0"/>
              <a:t>o that “I” am an </a:t>
            </a:r>
            <a:r>
              <a:rPr lang="en-CA" i="1" dirty="0" smtClean="0"/>
              <a:t>achieved</a:t>
            </a:r>
            <a:r>
              <a:rPr lang="en-CA" dirty="0" smtClean="0"/>
              <a:t> identity</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61</a:t>
            </a:fld>
            <a:endParaRPr lang="en-US"/>
          </a:p>
        </p:txBody>
      </p:sp>
    </p:spTree>
    <p:extLst>
      <p:ext uri="{BB962C8B-B14F-4D97-AF65-F5344CB8AC3E}">
        <p14:creationId xmlns:p14="http://schemas.microsoft.com/office/powerpoint/2010/main" val="178032276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Deficiency of Life</a:t>
            </a:r>
            <a:endParaRPr lang="en-US" dirty="0"/>
          </a:p>
        </p:txBody>
      </p:sp>
      <p:sp>
        <p:nvSpPr>
          <p:cNvPr id="3" name="Content Placeholder 2"/>
          <p:cNvSpPr>
            <a:spLocks noGrp="1"/>
          </p:cNvSpPr>
          <p:nvPr>
            <p:ph idx="1"/>
          </p:nvPr>
        </p:nvSpPr>
        <p:spPr/>
        <p:txBody>
          <a:bodyPr/>
          <a:lstStyle/>
          <a:p>
            <a:r>
              <a:rPr lang="en-CA" dirty="0" smtClean="0"/>
              <a:t>The object that self-consciousness must overcome is its identity with life itself</a:t>
            </a:r>
          </a:p>
          <a:p>
            <a:pPr lvl="1"/>
            <a:r>
              <a:rPr lang="en-CA" dirty="0" smtClean="0"/>
              <a:t>The essential deficiency of Life: an infinity in-itself, but not </a:t>
            </a:r>
            <a:r>
              <a:rPr lang="en-CA" i="1" dirty="0" smtClean="0"/>
              <a:t>for</a:t>
            </a:r>
            <a:r>
              <a:rPr lang="en-CA" dirty="0" smtClean="0"/>
              <a:t> itself</a:t>
            </a:r>
          </a:p>
          <a:p>
            <a:r>
              <a:rPr lang="en-CA" dirty="0" smtClean="0"/>
              <a:t>Human existence is the highest product of the infinity of life</a:t>
            </a:r>
          </a:p>
          <a:p>
            <a:pPr lvl="1"/>
            <a:r>
              <a:rPr lang="en-CA" dirty="0"/>
              <a:t>t</a:t>
            </a:r>
            <a:r>
              <a:rPr lang="en-CA" dirty="0" smtClean="0"/>
              <a:t>he species being that is for itself</a:t>
            </a:r>
          </a:p>
          <a:p>
            <a:pPr lvl="1"/>
            <a:r>
              <a:rPr lang="en-CA" dirty="0"/>
              <a:t>t</a:t>
            </a:r>
            <a:r>
              <a:rPr lang="en-CA" dirty="0" smtClean="0"/>
              <a:t>he being </a:t>
            </a:r>
            <a:r>
              <a:rPr lang="en-CA" i="1" dirty="0" smtClean="0"/>
              <a:t>for which </a:t>
            </a:r>
            <a:r>
              <a:rPr lang="en-CA" dirty="0" smtClean="0"/>
              <a:t>the totality of life exists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62</a:t>
            </a:fld>
            <a:endParaRPr lang="en-US"/>
          </a:p>
        </p:txBody>
      </p:sp>
    </p:spTree>
    <p:extLst>
      <p:ext uri="{BB962C8B-B14F-4D97-AF65-F5344CB8AC3E}">
        <p14:creationId xmlns:p14="http://schemas.microsoft.com/office/powerpoint/2010/main" val="421032021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Overcoming life in practice</a:t>
            </a:r>
            <a:endParaRPr lang="en-US" dirty="0"/>
          </a:p>
        </p:txBody>
      </p:sp>
      <p:sp>
        <p:nvSpPr>
          <p:cNvPr id="3" name="Content Placeholder 2"/>
          <p:cNvSpPr>
            <a:spLocks noGrp="1"/>
          </p:cNvSpPr>
          <p:nvPr>
            <p:ph idx="1"/>
          </p:nvPr>
        </p:nvSpPr>
        <p:spPr/>
        <p:txBody>
          <a:bodyPr>
            <a:normAutofit/>
          </a:bodyPr>
          <a:lstStyle/>
          <a:p>
            <a:r>
              <a:rPr lang="en-CA" dirty="0" smtClean="0"/>
              <a:t>Self-consciousness </a:t>
            </a:r>
            <a:r>
              <a:rPr lang="en-CA" i="1" dirty="0" smtClean="0"/>
              <a:t>achieves</a:t>
            </a:r>
            <a:r>
              <a:rPr lang="en-CA" dirty="0" smtClean="0"/>
              <a:t> its higher nature by overcoming life, not just in principle, but in practice</a:t>
            </a:r>
          </a:p>
          <a:p>
            <a:pPr lvl="1"/>
            <a:r>
              <a:rPr lang="en-CA" dirty="0"/>
              <a:t>a</a:t>
            </a:r>
            <a:r>
              <a:rPr lang="en-CA" dirty="0" smtClean="0"/>
              <a:t>chieving certainty of its species nature by overcoming the gestalt of life </a:t>
            </a:r>
          </a:p>
          <a:p>
            <a:pPr lvl="1"/>
            <a:r>
              <a:rPr lang="en-CA" dirty="0"/>
              <a:t>o</a:t>
            </a:r>
            <a:r>
              <a:rPr lang="en-CA" dirty="0" smtClean="0"/>
              <a:t>ur first immediate object</a:t>
            </a:r>
          </a:p>
          <a:p>
            <a:r>
              <a:rPr lang="en-CA" dirty="0" smtClean="0"/>
              <a:t>For example, when the living being becomes the product of human activity</a:t>
            </a:r>
          </a:p>
          <a:p>
            <a:pPr lvl="1"/>
            <a:r>
              <a:rPr lang="en-CA" dirty="0"/>
              <a:t>a</a:t>
            </a:r>
            <a:r>
              <a:rPr lang="en-CA" dirty="0" smtClean="0"/>
              <a:t>s in agriculture</a:t>
            </a:r>
          </a:p>
          <a:p>
            <a:pPr lvl="1"/>
            <a:r>
              <a:rPr lang="en-CA" dirty="0" smtClean="0"/>
              <a:t>(to skip ahead phenomenologically)</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63</a:t>
            </a:fld>
            <a:endParaRPr lang="en-US"/>
          </a:p>
        </p:txBody>
      </p:sp>
    </p:spTree>
    <p:extLst>
      <p:ext uri="{BB962C8B-B14F-4D97-AF65-F5344CB8AC3E}">
        <p14:creationId xmlns:p14="http://schemas.microsoft.com/office/powerpoint/2010/main" val="72726124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inner emptiness of desire</a:t>
            </a:r>
            <a:endParaRPr lang="en-US" dirty="0"/>
          </a:p>
        </p:txBody>
      </p:sp>
      <p:sp>
        <p:nvSpPr>
          <p:cNvPr id="3" name="Content Placeholder 2"/>
          <p:cNvSpPr>
            <a:spLocks noGrp="1"/>
          </p:cNvSpPr>
          <p:nvPr>
            <p:ph idx="1"/>
          </p:nvPr>
        </p:nvSpPr>
        <p:spPr/>
        <p:txBody>
          <a:bodyPr>
            <a:normAutofit/>
          </a:bodyPr>
          <a:lstStyle/>
          <a:p>
            <a:r>
              <a:rPr lang="en-CA" dirty="0" smtClean="0"/>
              <a:t>In my immediate sensuous relation to life</a:t>
            </a:r>
          </a:p>
          <a:p>
            <a:pPr lvl="1"/>
            <a:r>
              <a:rPr lang="en-CA" dirty="0" smtClean="0"/>
              <a:t>I am first of all myself a sensuous living being</a:t>
            </a:r>
          </a:p>
          <a:p>
            <a:r>
              <a:rPr lang="en-CA" dirty="0" smtClean="0"/>
              <a:t>The emptiness of the inwardness of understanding</a:t>
            </a:r>
          </a:p>
          <a:p>
            <a:pPr lvl="1"/>
            <a:r>
              <a:rPr lang="en-CA" dirty="0"/>
              <a:t>i</a:t>
            </a:r>
            <a:r>
              <a:rPr lang="en-CA" dirty="0" smtClean="0"/>
              <a:t>s now experienced by self-consciousness in desire</a:t>
            </a:r>
          </a:p>
          <a:p>
            <a:r>
              <a:rPr lang="en-CA" dirty="0" smtClean="0"/>
              <a:t>Desire: the inner emptiness </a:t>
            </a:r>
          </a:p>
          <a:p>
            <a:pPr lvl="1"/>
            <a:r>
              <a:rPr lang="en-CA" dirty="0" smtClean="0"/>
              <a:t>= the experience of the lack of an object outside of oneself</a:t>
            </a:r>
          </a:p>
        </p:txBody>
      </p:sp>
      <p:sp>
        <p:nvSpPr>
          <p:cNvPr id="4" name="Slide Number Placeholder 3"/>
          <p:cNvSpPr>
            <a:spLocks noGrp="1"/>
          </p:cNvSpPr>
          <p:nvPr>
            <p:ph type="sldNum" sz="quarter" idx="12"/>
          </p:nvPr>
        </p:nvSpPr>
        <p:spPr/>
        <p:txBody>
          <a:bodyPr/>
          <a:lstStyle/>
          <a:p>
            <a:fld id="{8FF61FAA-D7D5-42D6-B247-BB907F4E95E5}" type="slidenum">
              <a:rPr lang="en-US" smtClean="0"/>
              <a:t>64</a:t>
            </a:fld>
            <a:endParaRPr lang="en-US"/>
          </a:p>
        </p:txBody>
      </p:sp>
    </p:spTree>
    <p:extLst>
      <p:ext uri="{BB962C8B-B14F-4D97-AF65-F5344CB8AC3E}">
        <p14:creationId xmlns:p14="http://schemas.microsoft.com/office/powerpoint/2010/main" val="290210936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Eve eats the apple</a:t>
            </a:r>
            <a:endParaRPr lang="en-US" dirty="0"/>
          </a:p>
        </p:txBody>
      </p:sp>
      <p:sp>
        <p:nvSpPr>
          <p:cNvPr id="3" name="Content Placeholder 2"/>
          <p:cNvSpPr>
            <a:spLocks noGrp="1"/>
          </p:cNvSpPr>
          <p:nvPr>
            <p:ph idx="1"/>
          </p:nvPr>
        </p:nvSpPr>
        <p:spPr/>
        <p:txBody>
          <a:bodyPr>
            <a:normAutofit/>
          </a:bodyPr>
          <a:lstStyle/>
          <a:p>
            <a:r>
              <a:rPr lang="en-CA" dirty="0"/>
              <a:t>The relation to self comes forward in the self-relating living object</a:t>
            </a:r>
          </a:p>
          <a:p>
            <a:pPr lvl="1"/>
            <a:r>
              <a:rPr lang="en-CA" dirty="0"/>
              <a:t>which I experience in the inwardness of my desire as lacking</a:t>
            </a:r>
          </a:p>
          <a:p>
            <a:pPr lvl="1"/>
            <a:r>
              <a:rPr lang="en-CA" dirty="0"/>
              <a:t>and so as existing for me</a:t>
            </a:r>
          </a:p>
          <a:p>
            <a:r>
              <a:rPr lang="en-CA" dirty="0"/>
              <a:t>I must fill up this lack through my own activity</a:t>
            </a:r>
            <a:endParaRPr lang="en-US" dirty="0"/>
          </a:p>
          <a:p>
            <a:r>
              <a:rPr lang="en-CA" dirty="0" smtClean="0"/>
              <a:t>In </a:t>
            </a:r>
            <a:r>
              <a:rPr lang="en-CA" dirty="0"/>
              <a:t>appropriating that object </a:t>
            </a:r>
          </a:p>
          <a:p>
            <a:pPr lvl="1"/>
            <a:r>
              <a:rPr lang="en-CA" dirty="0" smtClean="0"/>
              <a:t>Eve </a:t>
            </a:r>
            <a:r>
              <a:rPr lang="en-CA" dirty="0"/>
              <a:t>taking the apple from the </a:t>
            </a:r>
            <a:r>
              <a:rPr lang="en-CA" dirty="0" smtClean="0"/>
              <a:t>tree</a:t>
            </a:r>
            <a:endParaRPr lang="en-CA" dirty="0"/>
          </a:p>
          <a:p>
            <a:r>
              <a:rPr lang="en-CA" dirty="0"/>
              <a:t>t</a:t>
            </a:r>
            <a:r>
              <a:rPr lang="en-CA" dirty="0" smtClean="0"/>
              <a:t>he self-conscious individual returns </a:t>
            </a:r>
            <a:r>
              <a:rPr lang="en-CA" dirty="0"/>
              <a:t>to herself fulfilled</a:t>
            </a:r>
          </a:p>
          <a:p>
            <a:pPr lvl="1"/>
            <a:r>
              <a:rPr lang="en-CA" dirty="0" smtClean="0"/>
              <a:t>= Paradise!</a:t>
            </a:r>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65</a:t>
            </a:fld>
            <a:endParaRPr lang="en-US"/>
          </a:p>
        </p:txBody>
      </p:sp>
    </p:spTree>
    <p:extLst>
      <p:ext uri="{BB962C8B-B14F-4D97-AF65-F5344CB8AC3E}">
        <p14:creationId xmlns:p14="http://schemas.microsoft.com/office/powerpoint/2010/main" val="199249366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Self-consciousness begins with desire</a:t>
            </a:r>
            <a:endParaRPr lang="en-US" dirty="0"/>
          </a:p>
        </p:txBody>
      </p:sp>
      <p:sp>
        <p:nvSpPr>
          <p:cNvPr id="3" name="Content Placeholder 2"/>
          <p:cNvSpPr>
            <a:spLocks noGrp="1"/>
          </p:cNvSpPr>
          <p:nvPr>
            <p:ph idx="1"/>
          </p:nvPr>
        </p:nvSpPr>
        <p:spPr/>
        <p:txBody>
          <a:bodyPr>
            <a:normAutofit/>
          </a:bodyPr>
          <a:lstStyle/>
          <a:p>
            <a:r>
              <a:rPr lang="en-CA" dirty="0" smtClean="0"/>
              <a:t>Phenomenological Self-consciousness begins with desire</a:t>
            </a:r>
          </a:p>
          <a:p>
            <a:pPr lvl="1"/>
            <a:r>
              <a:rPr lang="en-CA" dirty="0"/>
              <a:t>t</a:t>
            </a:r>
            <a:r>
              <a:rPr lang="en-CA" dirty="0" smtClean="0"/>
              <a:t>he next stage after “consciousness”</a:t>
            </a:r>
          </a:p>
          <a:p>
            <a:r>
              <a:rPr lang="en-CA" dirty="0" smtClean="0"/>
              <a:t>Here is the truly human stage</a:t>
            </a:r>
          </a:p>
          <a:p>
            <a:pPr lvl="1"/>
            <a:r>
              <a:rPr lang="en-CA" dirty="0"/>
              <a:t>s</a:t>
            </a:r>
            <a:r>
              <a:rPr lang="en-CA" dirty="0" smtClean="0"/>
              <a:t>ince “consciousness” is also found in organisms</a:t>
            </a:r>
          </a:p>
          <a:p>
            <a:r>
              <a:rPr lang="en-CA" dirty="0" smtClean="0"/>
              <a:t>We recognize that desire is the first differentiated moment</a:t>
            </a:r>
          </a:p>
          <a:p>
            <a:pPr lvl="1"/>
            <a:r>
              <a:rPr lang="en-CA" dirty="0"/>
              <a:t>c</a:t>
            </a:r>
            <a:r>
              <a:rPr lang="en-CA" dirty="0" smtClean="0"/>
              <a:t>orresponding to life</a:t>
            </a:r>
          </a:p>
          <a:p>
            <a:pPr lvl="1"/>
            <a:r>
              <a:rPr lang="en-CA" dirty="0"/>
              <a:t>w</a:t>
            </a:r>
            <a:r>
              <a:rPr lang="en-CA" dirty="0" smtClean="0"/>
              <a:t>hich we have analyzed in all its complex movement and evolution</a:t>
            </a:r>
          </a:p>
          <a:p>
            <a:r>
              <a:rPr lang="en-CA" dirty="0" smtClean="0"/>
              <a:t>Self-consciousness simply experiences all this in its desire for something</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66</a:t>
            </a:fld>
            <a:endParaRPr lang="en-US"/>
          </a:p>
        </p:txBody>
      </p:sp>
    </p:spTree>
    <p:extLst>
      <p:ext uri="{BB962C8B-B14F-4D97-AF65-F5344CB8AC3E}">
        <p14:creationId xmlns:p14="http://schemas.microsoft.com/office/powerpoint/2010/main" val="122219204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truth of the object: </a:t>
            </a:r>
            <a:r>
              <a:rPr lang="en-CA" i="1" dirty="0" smtClean="0"/>
              <a:t>it isn’t</a:t>
            </a:r>
            <a:endParaRPr lang="en-US" i="1" dirty="0"/>
          </a:p>
        </p:txBody>
      </p:sp>
      <p:sp>
        <p:nvSpPr>
          <p:cNvPr id="3" name="Content Placeholder 2"/>
          <p:cNvSpPr>
            <a:spLocks noGrp="1"/>
          </p:cNvSpPr>
          <p:nvPr>
            <p:ph idx="1"/>
          </p:nvPr>
        </p:nvSpPr>
        <p:spPr/>
        <p:txBody>
          <a:bodyPr>
            <a:normAutofit/>
          </a:bodyPr>
          <a:lstStyle/>
          <a:p>
            <a:r>
              <a:rPr lang="en-CA" dirty="0"/>
              <a:t>Self-Consciousness now posits the negativity of the object as its truth </a:t>
            </a:r>
            <a:endParaRPr lang="en-CA" dirty="0" smtClean="0"/>
          </a:p>
          <a:p>
            <a:pPr lvl="1"/>
            <a:r>
              <a:rPr lang="en-CA" dirty="0" smtClean="0"/>
              <a:t>by </a:t>
            </a:r>
            <a:r>
              <a:rPr lang="en-CA" dirty="0"/>
              <a:t>destroying the object, by eating it up. </a:t>
            </a:r>
            <a:endParaRPr lang="en-CA" dirty="0" smtClean="0"/>
          </a:p>
          <a:p>
            <a:r>
              <a:rPr lang="en-CA" dirty="0" smtClean="0"/>
              <a:t>Instead </a:t>
            </a:r>
            <a:r>
              <a:rPr lang="en-CA" dirty="0"/>
              <a:t>of standing before the object as if the object had essential being in itself</a:t>
            </a:r>
            <a:r>
              <a:rPr lang="en-CA" dirty="0" smtClean="0"/>
              <a:t>—</a:t>
            </a:r>
          </a:p>
          <a:p>
            <a:pPr lvl="1"/>
            <a:r>
              <a:rPr lang="en-CA" dirty="0" smtClean="0"/>
              <a:t>the </a:t>
            </a:r>
            <a:r>
              <a:rPr lang="en-CA" dirty="0"/>
              <a:t>basic stance of the first three moments of consciousness</a:t>
            </a:r>
            <a:r>
              <a:rPr lang="en-CA" dirty="0" smtClean="0"/>
              <a:t>—</a:t>
            </a:r>
          </a:p>
          <a:p>
            <a:r>
              <a:rPr lang="en-CA" dirty="0" smtClean="0"/>
              <a:t>a </a:t>
            </a:r>
            <a:r>
              <a:rPr lang="en-CA" dirty="0"/>
              <a:t>consciousness has arisen that is finally aware of its own </a:t>
            </a:r>
            <a:r>
              <a:rPr lang="en-CA" dirty="0" smtClean="0"/>
              <a:t>essentiality</a:t>
            </a:r>
            <a:endParaRPr lang="en-CA" dirty="0"/>
          </a:p>
          <a:p>
            <a:pPr lvl="1"/>
            <a:r>
              <a:rPr lang="en-CA" dirty="0"/>
              <a:t>a</a:t>
            </a:r>
            <a:r>
              <a:rPr lang="en-CA" dirty="0" smtClean="0"/>
              <a:t>nd the truth of the object: </a:t>
            </a:r>
          </a:p>
          <a:p>
            <a:pPr lvl="1"/>
            <a:r>
              <a:rPr lang="en-CA" dirty="0" smtClean="0"/>
              <a:t>not that it is, but that it isn’t</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67</a:t>
            </a:fld>
            <a:endParaRPr lang="en-US"/>
          </a:p>
        </p:txBody>
      </p:sp>
    </p:spTree>
    <p:extLst>
      <p:ext uri="{BB962C8B-B14F-4D97-AF65-F5344CB8AC3E}">
        <p14:creationId xmlns:p14="http://schemas.microsoft.com/office/powerpoint/2010/main" val="342956348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True certainty</a:t>
            </a:r>
            <a:endParaRPr lang="en-US" dirty="0"/>
          </a:p>
        </p:txBody>
      </p:sp>
      <p:sp>
        <p:nvSpPr>
          <p:cNvPr id="3" name="Content Placeholder 2"/>
          <p:cNvSpPr>
            <a:spLocks noGrp="1"/>
          </p:cNvSpPr>
          <p:nvPr>
            <p:ph idx="1"/>
          </p:nvPr>
        </p:nvSpPr>
        <p:spPr/>
        <p:txBody>
          <a:bodyPr>
            <a:normAutofit/>
          </a:bodyPr>
          <a:lstStyle/>
          <a:p>
            <a:r>
              <a:rPr lang="en-CA" dirty="0" smtClean="0"/>
              <a:t>Self-consciousness regards the object as inessential by devouring it</a:t>
            </a:r>
          </a:p>
          <a:p>
            <a:pPr lvl="1"/>
            <a:r>
              <a:rPr lang="en-CA" dirty="0"/>
              <a:t>t</a:t>
            </a:r>
            <a:r>
              <a:rPr lang="en-CA" dirty="0" smtClean="0"/>
              <a:t>o complete or realize itself</a:t>
            </a:r>
          </a:p>
          <a:p>
            <a:r>
              <a:rPr lang="en-CA" dirty="0" smtClean="0"/>
              <a:t>It now has certainty in its object that is true certainty</a:t>
            </a:r>
          </a:p>
          <a:p>
            <a:pPr lvl="1"/>
            <a:r>
              <a:rPr lang="en-CA" dirty="0"/>
              <a:t>n</a:t>
            </a:r>
            <a:r>
              <a:rPr lang="en-CA" dirty="0" smtClean="0"/>
              <a:t>ot a certainty in a being-in-itself that disappears in an other thing (in perception)</a:t>
            </a:r>
          </a:p>
          <a:p>
            <a:pPr lvl="1"/>
            <a:r>
              <a:rPr lang="en-CA" dirty="0"/>
              <a:t>a</a:t>
            </a:r>
            <a:r>
              <a:rPr lang="en-CA" dirty="0" smtClean="0"/>
              <a:t> disappearing subjective certainty</a:t>
            </a:r>
          </a:p>
          <a:p>
            <a:r>
              <a:rPr lang="en-CA" dirty="0"/>
              <a:t>b</a:t>
            </a:r>
            <a:r>
              <a:rPr lang="en-CA" dirty="0" smtClean="0"/>
              <a:t>ut a certainty of self in which a being-for oneself disappears into oneself, </a:t>
            </a:r>
          </a:p>
          <a:p>
            <a:pPr lvl="1"/>
            <a:r>
              <a:rPr lang="en-CA" dirty="0" smtClean="0"/>
              <a:t>a self-realizing objective certainty</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68</a:t>
            </a:fld>
            <a:endParaRPr lang="en-US"/>
          </a:p>
        </p:txBody>
      </p:sp>
    </p:spTree>
    <p:extLst>
      <p:ext uri="{BB962C8B-B14F-4D97-AF65-F5344CB8AC3E}">
        <p14:creationId xmlns:p14="http://schemas.microsoft.com/office/powerpoint/2010/main" val="421839407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Falling back into the whirl of life</a:t>
            </a:r>
            <a:endParaRPr lang="en-US" dirty="0"/>
          </a:p>
        </p:txBody>
      </p:sp>
      <p:sp>
        <p:nvSpPr>
          <p:cNvPr id="3" name="Content Placeholder 2"/>
          <p:cNvSpPr>
            <a:spLocks noGrp="1"/>
          </p:cNvSpPr>
          <p:nvPr>
            <p:ph idx="1"/>
          </p:nvPr>
        </p:nvSpPr>
        <p:spPr/>
        <p:txBody>
          <a:bodyPr>
            <a:normAutofit/>
          </a:bodyPr>
          <a:lstStyle/>
          <a:p>
            <a:r>
              <a:rPr lang="en-CA" dirty="0" smtClean="0"/>
              <a:t>But this object is merely an individual being of a species</a:t>
            </a:r>
          </a:p>
          <a:p>
            <a:pPr lvl="1"/>
            <a:r>
              <a:rPr lang="en-CA" dirty="0"/>
              <a:t>a</a:t>
            </a:r>
            <a:r>
              <a:rPr lang="en-CA" dirty="0" smtClean="0"/>
              <a:t> fleeting form of life’s circuit around itself</a:t>
            </a:r>
          </a:p>
          <a:p>
            <a:pPr lvl="1"/>
            <a:r>
              <a:rPr lang="en-CA" dirty="0"/>
              <a:t>a</a:t>
            </a:r>
            <a:r>
              <a:rPr lang="en-CA" dirty="0" smtClean="0"/>
              <a:t>nd so it fails to fulfill me </a:t>
            </a:r>
          </a:p>
          <a:p>
            <a:pPr lvl="1"/>
            <a:r>
              <a:rPr lang="en-CA" dirty="0" smtClean="0"/>
              <a:t>And I fall back into the whirl of life that I essentially want to escape</a:t>
            </a:r>
          </a:p>
          <a:p>
            <a:r>
              <a:rPr lang="en-CA" dirty="0" smtClean="0"/>
              <a:t>For an hour or two Adam and Eve are happy</a:t>
            </a:r>
          </a:p>
          <a:p>
            <a:pPr lvl="1"/>
            <a:r>
              <a:rPr lang="en-CA" dirty="0" smtClean="0"/>
              <a:t>And then unaccountably they fall from this bliss</a:t>
            </a:r>
          </a:p>
          <a:p>
            <a:pPr lvl="1"/>
            <a:r>
              <a:rPr lang="en-CA" dirty="0" smtClean="0"/>
              <a:t>They become hungry again!</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69</a:t>
            </a:fld>
            <a:endParaRPr lang="en-US"/>
          </a:p>
        </p:txBody>
      </p:sp>
    </p:spTree>
    <p:extLst>
      <p:ext uri="{BB962C8B-B14F-4D97-AF65-F5344CB8AC3E}">
        <p14:creationId xmlns:p14="http://schemas.microsoft.com/office/powerpoint/2010/main" val="1770863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Being is no longer an abstraction</a:t>
            </a:r>
            <a:endParaRPr lang="en-US" dirty="0"/>
          </a:p>
        </p:txBody>
      </p:sp>
      <p:sp>
        <p:nvSpPr>
          <p:cNvPr id="3" name="Content Placeholder 2"/>
          <p:cNvSpPr>
            <a:spLocks noGrp="1"/>
          </p:cNvSpPr>
          <p:nvPr>
            <p:ph idx="1"/>
          </p:nvPr>
        </p:nvSpPr>
        <p:spPr/>
        <p:txBody>
          <a:bodyPr>
            <a:normAutofit/>
          </a:bodyPr>
          <a:lstStyle/>
          <a:p>
            <a:r>
              <a:rPr lang="en-CA" dirty="0" smtClean="0"/>
              <a:t>The being of life </a:t>
            </a:r>
          </a:p>
          <a:p>
            <a:pPr lvl="1"/>
            <a:r>
              <a:rPr lang="en-CA" dirty="0" smtClean="0"/>
              <a:t>no longer has the significance of the </a:t>
            </a:r>
            <a:r>
              <a:rPr lang="en-CA" i="1" dirty="0" smtClean="0"/>
              <a:t>abstraction of being</a:t>
            </a:r>
            <a:r>
              <a:rPr lang="en-CA" dirty="0" smtClean="0"/>
              <a:t>, or this, or separate things</a:t>
            </a:r>
          </a:p>
          <a:p>
            <a:pPr lvl="1"/>
            <a:r>
              <a:rPr lang="en-CA" dirty="0" smtClean="0"/>
              <a:t>nor is it pure essentiality, the </a:t>
            </a:r>
            <a:r>
              <a:rPr lang="en-CA" i="1" dirty="0" smtClean="0"/>
              <a:t>abstraction</a:t>
            </a:r>
            <a:r>
              <a:rPr lang="en-CA" dirty="0" smtClean="0"/>
              <a:t> of </a:t>
            </a:r>
            <a:r>
              <a:rPr lang="en-CA" i="1" dirty="0" smtClean="0"/>
              <a:t>universality, t</a:t>
            </a:r>
            <a:r>
              <a:rPr lang="en-CA" dirty="0" smtClean="0"/>
              <a:t>he forces of nature concealed in the appearances</a:t>
            </a:r>
          </a:p>
          <a:p>
            <a:r>
              <a:rPr lang="en-CA" dirty="0" smtClean="0"/>
              <a:t>Its being is sensuously realized </a:t>
            </a:r>
            <a:r>
              <a:rPr lang="en-CA" i="1" dirty="0" smtClean="0"/>
              <a:t>existence</a:t>
            </a:r>
          </a:p>
          <a:p>
            <a:pPr lvl="1"/>
            <a:r>
              <a:rPr lang="en-CA" dirty="0"/>
              <a:t>t</a:t>
            </a:r>
            <a:r>
              <a:rPr lang="en-CA" dirty="0" smtClean="0"/>
              <a:t>he fluid force that turns on itself infinitely  as a self-sustaining substance</a:t>
            </a:r>
          </a:p>
          <a:p>
            <a:r>
              <a:rPr lang="en-CA" dirty="0" smtClean="0"/>
              <a:t>The </a:t>
            </a:r>
            <a:r>
              <a:rPr lang="en-CA" i="1" dirty="0" smtClean="0"/>
              <a:t>difference</a:t>
            </a:r>
            <a:r>
              <a:rPr lang="en-CA" dirty="0" smtClean="0"/>
              <a:t> of the members </a:t>
            </a:r>
            <a:r>
              <a:rPr lang="en-CA" i="1" dirty="0" smtClean="0"/>
              <a:t>against one another as</a:t>
            </a:r>
            <a:r>
              <a:rPr lang="en-CA" dirty="0" smtClean="0"/>
              <a:t> different </a:t>
            </a:r>
          </a:p>
          <a:p>
            <a:pPr lvl="1"/>
            <a:r>
              <a:rPr lang="en-CA" dirty="0" smtClean="0"/>
              <a:t>consists in no other determination than that of infinity or the pure movement that turns on itself</a:t>
            </a:r>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7</a:t>
            </a:fld>
            <a:endParaRPr lang="en-US"/>
          </a:p>
        </p:txBody>
      </p:sp>
    </p:spTree>
    <p:extLst>
      <p:ext uri="{BB962C8B-B14F-4D97-AF65-F5344CB8AC3E}">
        <p14:creationId xmlns:p14="http://schemas.microsoft.com/office/powerpoint/2010/main" val="2026620725"/>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The true object of desire: another Self</a:t>
            </a:r>
            <a:endParaRPr lang="en-US" dirty="0"/>
          </a:p>
        </p:txBody>
      </p:sp>
      <p:sp>
        <p:nvSpPr>
          <p:cNvPr id="3" name="Content Placeholder 2"/>
          <p:cNvSpPr>
            <a:spLocks noGrp="1"/>
          </p:cNvSpPr>
          <p:nvPr>
            <p:ph idx="1"/>
          </p:nvPr>
        </p:nvSpPr>
        <p:spPr/>
        <p:txBody>
          <a:bodyPr>
            <a:normAutofit/>
          </a:bodyPr>
          <a:lstStyle/>
          <a:p>
            <a:r>
              <a:rPr lang="en-CA" dirty="0" smtClean="0"/>
              <a:t>I can escape from the cycle of satisfaction and dissatisfaction</a:t>
            </a:r>
          </a:p>
          <a:p>
            <a:pPr lvl="1"/>
            <a:r>
              <a:rPr lang="en-CA" dirty="0"/>
              <a:t>o</a:t>
            </a:r>
            <a:r>
              <a:rPr lang="en-CA" dirty="0" smtClean="0"/>
              <a:t>nly by finding an object that is the higher form of the spiral of life</a:t>
            </a:r>
          </a:p>
          <a:p>
            <a:pPr lvl="1"/>
            <a:r>
              <a:rPr lang="en-CA" dirty="0" smtClean="0"/>
              <a:t>one that is not merely an individual member of a species</a:t>
            </a:r>
          </a:p>
          <a:p>
            <a:pPr lvl="1"/>
            <a:r>
              <a:rPr lang="en-CA" dirty="0" smtClean="0"/>
              <a:t>but that is a species-being</a:t>
            </a:r>
          </a:p>
          <a:p>
            <a:r>
              <a:rPr lang="en-CA" dirty="0" smtClean="0"/>
              <a:t>True, lasting satisfaction can only be found in an individual who is also a species-being</a:t>
            </a:r>
          </a:p>
          <a:p>
            <a:pPr lvl="1"/>
            <a:r>
              <a:rPr lang="en-CA" dirty="0" smtClean="0"/>
              <a:t>I.e., another self-conscious individual</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70</a:t>
            </a:fld>
            <a:endParaRPr lang="en-US"/>
          </a:p>
        </p:txBody>
      </p:sp>
    </p:spTree>
    <p:extLst>
      <p:ext uri="{BB962C8B-B14F-4D97-AF65-F5344CB8AC3E}">
        <p14:creationId xmlns:p14="http://schemas.microsoft.com/office/powerpoint/2010/main" val="80339988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175 A moment of the whole</a:t>
            </a:r>
            <a:endParaRPr lang="en-US" dirty="0"/>
          </a:p>
        </p:txBody>
      </p:sp>
      <p:sp>
        <p:nvSpPr>
          <p:cNvPr id="3" name="Content Placeholder 2"/>
          <p:cNvSpPr>
            <a:spLocks noGrp="1"/>
          </p:cNvSpPr>
          <p:nvPr>
            <p:ph idx="1"/>
          </p:nvPr>
        </p:nvSpPr>
        <p:spPr/>
        <p:txBody>
          <a:bodyPr/>
          <a:lstStyle/>
          <a:p>
            <a:r>
              <a:rPr lang="en-CA" i="1" dirty="0" smtClean="0"/>
              <a:t>We</a:t>
            </a:r>
            <a:r>
              <a:rPr lang="en-CA" dirty="0" smtClean="0"/>
              <a:t> know that the individual living being</a:t>
            </a:r>
          </a:p>
          <a:p>
            <a:pPr lvl="1"/>
            <a:r>
              <a:rPr lang="en-CA" dirty="0"/>
              <a:t>i</a:t>
            </a:r>
            <a:r>
              <a:rPr lang="en-CA" dirty="0" smtClean="0"/>
              <a:t>s not just the negative object (that it seems to be in desire)</a:t>
            </a:r>
          </a:p>
          <a:p>
            <a:pPr lvl="1"/>
            <a:r>
              <a:rPr lang="en-CA" dirty="0" smtClean="0"/>
              <a:t>It has its own independence because it participates in the universality of Life</a:t>
            </a:r>
          </a:p>
          <a:p>
            <a:r>
              <a:rPr lang="en-CA" dirty="0" smtClean="0"/>
              <a:t>The desiring individual must experience this truth</a:t>
            </a:r>
          </a:p>
          <a:p>
            <a:pPr lvl="1"/>
            <a:r>
              <a:rPr lang="en-CA" dirty="0"/>
              <a:t>t</a:t>
            </a:r>
            <a:r>
              <a:rPr lang="en-CA" dirty="0" smtClean="0"/>
              <a:t>hat the living being is a moment of the indestructibility of Life as a whole</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71</a:t>
            </a:fld>
            <a:endParaRPr lang="en-US"/>
          </a:p>
        </p:txBody>
      </p:sp>
    </p:spTree>
    <p:extLst>
      <p:ext uri="{BB962C8B-B14F-4D97-AF65-F5344CB8AC3E}">
        <p14:creationId xmlns:p14="http://schemas.microsoft.com/office/powerpoint/2010/main" val="170843303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Contradiction: independence and dependence</a:t>
            </a:r>
            <a:endParaRPr lang="en-US" dirty="0"/>
          </a:p>
        </p:txBody>
      </p:sp>
      <p:sp>
        <p:nvSpPr>
          <p:cNvPr id="3" name="Content Placeholder 2"/>
          <p:cNvSpPr>
            <a:spLocks noGrp="1"/>
          </p:cNvSpPr>
          <p:nvPr>
            <p:ph idx="1"/>
          </p:nvPr>
        </p:nvSpPr>
        <p:spPr/>
        <p:txBody>
          <a:bodyPr>
            <a:normAutofit lnSpcReduction="10000"/>
          </a:bodyPr>
          <a:lstStyle/>
          <a:p>
            <a:r>
              <a:rPr lang="en-CA" dirty="0" smtClean="0"/>
              <a:t>The return of hunger = the sense of dependence on life</a:t>
            </a:r>
          </a:p>
          <a:p>
            <a:pPr lvl="1"/>
            <a:r>
              <a:rPr lang="en-CA" dirty="0"/>
              <a:t>c</a:t>
            </a:r>
            <a:r>
              <a:rPr lang="en-CA" dirty="0" smtClean="0"/>
              <a:t>ontradicting the would-be independence of self</a:t>
            </a:r>
          </a:p>
          <a:p>
            <a:r>
              <a:rPr lang="en-CA" dirty="0" smtClean="0"/>
              <a:t>The truth is that the object is not just ephemeral individuality</a:t>
            </a:r>
          </a:p>
          <a:p>
            <a:r>
              <a:rPr lang="en-CA" dirty="0" smtClean="0"/>
              <a:t>As long as the self-conscious individual remains at the level of individuality</a:t>
            </a:r>
          </a:p>
          <a:p>
            <a:pPr lvl="1"/>
            <a:r>
              <a:rPr lang="en-CA" dirty="0"/>
              <a:t>o</a:t>
            </a:r>
            <a:r>
              <a:rPr lang="en-CA" dirty="0" smtClean="0"/>
              <a:t>f the object</a:t>
            </a:r>
          </a:p>
          <a:p>
            <a:pPr lvl="1"/>
            <a:r>
              <a:rPr lang="en-CA" dirty="0"/>
              <a:t>a</a:t>
            </a:r>
            <a:r>
              <a:rPr lang="en-CA" dirty="0" smtClean="0"/>
              <a:t>nd of the self</a:t>
            </a:r>
          </a:p>
          <a:p>
            <a:r>
              <a:rPr lang="en-CA" dirty="0" smtClean="0"/>
              <a:t>There is only the repetition of the circuit of life:</a:t>
            </a:r>
          </a:p>
          <a:p>
            <a:pPr lvl="1"/>
            <a:r>
              <a:rPr lang="en-CA" dirty="0" smtClean="0"/>
              <a:t>While it is for me</a:t>
            </a:r>
          </a:p>
          <a:p>
            <a:pPr lvl="1"/>
            <a:r>
              <a:rPr lang="en-CA" dirty="0" smtClean="0"/>
              <a:t>I am also for it</a:t>
            </a:r>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72</a:t>
            </a:fld>
            <a:endParaRPr lang="en-US"/>
          </a:p>
        </p:txBody>
      </p:sp>
    </p:spTree>
    <p:extLst>
      <p:ext uri="{BB962C8B-B14F-4D97-AF65-F5344CB8AC3E}">
        <p14:creationId xmlns:p14="http://schemas.microsoft.com/office/powerpoint/2010/main" val="403941371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Experiencing the totality of life</a:t>
            </a:r>
            <a:endParaRPr lang="en-US" dirty="0"/>
          </a:p>
        </p:txBody>
      </p:sp>
      <p:sp>
        <p:nvSpPr>
          <p:cNvPr id="3" name="Content Placeholder 2"/>
          <p:cNvSpPr>
            <a:spLocks noGrp="1"/>
          </p:cNvSpPr>
          <p:nvPr>
            <p:ph idx="1"/>
          </p:nvPr>
        </p:nvSpPr>
        <p:spPr/>
        <p:txBody>
          <a:bodyPr>
            <a:normAutofit/>
          </a:bodyPr>
          <a:lstStyle/>
          <a:p>
            <a:r>
              <a:rPr lang="en-CA" dirty="0" smtClean="0"/>
              <a:t>Thus in experiencing the recurrence of desire</a:t>
            </a:r>
          </a:p>
          <a:p>
            <a:pPr lvl="1"/>
            <a:r>
              <a:rPr lang="en-CA" dirty="0"/>
              <a:t>f</a:t>
            </a:r>
            <a:r>
              <a:rPr lang="en-CA" dirty="0" smtClean="0"/>
              <a:t>or drink, for food, for sex</a:t>
            </a:r>
          </a:p>
          <a:p>
            <a:r>
              <a:rPr lang="en-CA" dirty="0" smtClean="0"/>
              <a:t>I experience within myself </a:t>
            </a:r>
          </a:p>
          <a:p>
            <a:pPr lvl="1"/>
            <a:r>
              <a:rPr lang="en-CA" dirty="0"/>
              <a:t>i</a:t>
            </a:r>
            <a:r>
              <a:rPr lang="en-CA" dirty="0" smtClean="0"/>
              <a:t>n the inwardness of my feeling soul</a:t>
            </a:r>
          </a:p>
          <a:p>
            <a:r>
              <a:rPr lang="en-CA" dirty="0"/>
              <a:t>t</a:t>
            </a:r>
            <a:r>
              <a:rPr lang="en-CA" dirty="0" smtClean="0"/>
              <a:t>he cycle of life</a:t>
            </a:r>
          </a:p>
          <a:p>
            <a:r>
              <a:rPr lang="en-CA" dirty="0" smtClean="0"/>
              <a:t>The true meaning of desire is found only in the totality of life</a:t>
            </a:r>
          </a:p>
          <a:p>
            <a:pPr lvl="1"/>
            <a:r>
              <a:rPr lang="en-CA" dirty="0"/>
              <a:t>w</a:t>
            </a:r>
            <a:r>
              <a:rPr lang="en-CA" dirty="0" smtClean="0"/>
              <a:t>hich is experienced in the inwardness of feeling, of desire</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73</a:t>
            </a:fld>
            <a:endParaRPr lang="en-US"/>
          </a:p>
        </p:txBody>
      </p:sp>
    </p:spTree>
    <p:extLst>
      <p:ext uri="{BB962C8B-B14F-4D97-AF65-F5344CB8AC3E}">
        <p14:creationId xmlns:p14="http://schemas.microsoft.com/office/powerpoint/2010/main" val="419253433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Moments of desire</a:t>
            </a:r>
            <a:endParaRPr lang="en-US" dirty="0"/>
          </a:p>
        </p:txBody>
      </p:sp>
      <p:sp>
        <p:nvSpPr>
          <p:cNvPr id="3" name="Content Placeholder 2"/>
          <p:cNvSpPr>
            <a:spLocks noGrp="1"/>
          </p:cNvSpPr>
          <p:nvPr>
            <p:ph idx="1"/>
          </p:nvPr>
        </p:nvSpPr>
        <p:spPr/>
        <p:txBody>
          <a:bodyPr/>
          <a:lstStyle/>
          <a:p>
            <a:r>
              <a:rPr lang="en-US" dirty="0" smtClean="0"/>
              <a:t>Objects of desire</a:t>
            </a:r>
          </a:p>
          <a:p>
            <a:pPr lvl="1"/>
            <a:r>
              <a:rPr lang="en-US" dirty="0" smtClean="0"/>
              <a:t>Inanimate being</a:t>
            </a:r>
          </a:p>
          <a:p>
            <a:pPr lvl="2"/>
            <a:r>
              <a:rPr lang="en-US" dirty="0" smtClean="0"/>
              <a:t>Breathing (immediate being)</a:t>
            </a:r>
          </a:p>
          <a:p>
            <a:pPr lvl="2"/>
            <a:r>
              <a:rPr lang="en-US" dirty="0" smtClean="0"/>
              <a:t>Drinking (determinate being)</a:t>
            </a:r>
          </a:p>
          <a:p>
            <a:pPr lvl="1"/>
            <a:r>
              <a:rPr lang="en-US" dirty="0" smtClean="0"/>
              <a:t>Animate being</a:t>
            </a:r>
          </a:p>
          <a:p>
            <a:pPr lvl="2"/>
            <a:r>
              <a:rPr lang="en-US" dirty="0" smtClean="0"/>
              <a:t>Eating (essence)</a:t>
            </a:r>
          </a:p>
          <a:p>
            <a:pPr lvl="1"/>
            <a:r>
              <a:rPr lang="en-US" dirty="0" smtClean="0"/>
              <a:t>Human being</a:t>
            </a:r>
          </a:p>
          <a:p>
            <a:pPr lvl="2"/>
            <a:r>
              <a:rPr lang="en-US" dirty="0" smtClean="0"/>
              <a:t>Sex (existence)</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74</a:t>
            </a:fld>
            <a:endParaRPr lang="en-US"/>
          </a:p>
        </p:txBody>
      </p:sp>
    </p:spTree>
    <p:extLst>
      <p:ext uri="{BB962C8B-B14F-4D97-AF65-F5344CB8AC3E}">
        <p14:creationId xmlns:p14="http://schemas.microsoft.com/office/powerpoint/2010/main" val="235336311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Science and life</a:t>
            </a:r>
            <a:endParaRPr lang="en-US" dirty="0"/>
          </a:p>
        </p:txBody>
      </p:sp>
      <p:sp>
        <p:nvSpPr>
          <p:cNvPr id="3" name="Content Placeholder 2"/>
          <p:cNvSpPr>
            <a:spLocks noGrp="1"/>
          </p:cNvSpPr>
          <p:nvPr>
            <p:ph idx="1"/>
          </p:nvPr>
        </p:nvSpPr>
        <p:spPr/>
        <p:txBody>
          <a:bodyPr>
            <a:normAutofit/>
          </a:bodyPr>
          <a:lstStyle/>
          <a:p>
            <a:r>
              <a:rPr lang="en-CA" dirty="0" smtClean="0"/>
              <a:t>In the distorted reflection of the Concept</a:t>
            </a:r>
          </a:p>
          <a:p>
            <a:pPr lvl="1"/>
            <a:r>
              <a:rPr lang="en-CA" dirty="0"/>
              <a:t>t</a:t>
            </a:r>
            <a:r>
              <a:rPr lang="en-CA" dirty="0" smtClean="0"/>
              <a:t>he scientific understanding of biology and psychology seeks the meaning of life</a:t>
            </a:r>
          </a:p>
          <a:p>
            <a:pPr lvl="1"/>
            <a:r>
              <a:rPr lang="en-CA" dirty="0"/>
              <a:t>d</a:t>
            </a:r>
            <a:r>
              <a:rPr lang="en-CA" dirty="0" smtClean="0"/>
              <a:t>irectly in the individual by herself</a:t>
            </a:r>
          </a:p>
          <a:p>
            <a:pPr lvl="2"/>
            <a:r>
              <a:rPr lang="en-CA" dirty="0" smtClean="0"/>
              <a:t>In genes and hormones</a:t>
            </a:r>
          </a:p>
          <a:p>
            <a:pPr lvl="2"/>
            <a:r>
              <a:rPr lang="en-CA" dirty="0" smtClean="0"/>
              <a:t>In suppressed childhood desires</a:t>
            </a:r>
          </a:p>
          <a:p>
            <a:r>
              <a:rPr lang="en-CA" dirty="0" smtClean="0"/>
              <a:t>Science remains at the level of the first self-standing moment</a:t>
            </a:r>
          </a:p>
          <a:p>
            <a:r>
              <a:rPr lang="en-CA" dirty="0"/>
              <a:t>a</a:t>
            </a:r>
            <a:r>
              <a:rPr lang="en-CA" dirty="0" smtClean="0"/>
              <a:t>nd the individual is deprived of her connection to the larger totality</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75</a:t>
            </a:fld>
            <a:endParaRPr lang="en-US"/>
          </a:p>
        </p:txBody>
      </p:sp>
    </p:spTree>
    <p:extLst>
      <p:ext uri="{BB962C8B-B14F-4D97-AF65-F5344CB8AC3E}">
        <p14:creationId xmlns:p14="http://schemas.microsoft.com/office/powerpoint/2010/main" val="250157420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Filling the lack</a:t>
            </a:r>
            <a:endParaRPr lang="en-US" dirty="0"/>
          </a:p>
        </p:txBody>
      </p:sp>
      <p:sp>
        <p:nvSpPr>
          <p:cNvPr id="3" name="Content Placeholder 2"/>
          <p:cNvSpPr>
            <a:spLocks noGrp="1"/>
          </p:cNvSpPr>
          <p:nvPr>
            <p:ph idx="1"/>
          </p:nvPr>
        </p:nvSpPr>
        <p:spPr/>
        <p:txBody>
          <a:bodyPr>
            <a:normAutofit/>
          </a:bodyPr>
          <a:lstStyle/>
          <a:p>
            <a:r>
              <a:rPr lang="en-CA" i="1" dirty="0" smtClean="0"/>
              <a:t>We</a:t>
            </a:r>
            <a:r>
              <a:rPr lang="en-CA" dirty="0" smtClean="0"/>
              <a:t> comprehend how the circle of life is expressed within individual </a:t>
            </a:r>
          </a:p>
          <a:p>
            <a:pPr lvl="1"/>
            <a:r>
              <a:rPr lang="en-CA" dirty="0"/>
              <a:t>i</a:t>
            </a:r>
            <a:r>
              <a:rPr lang="en-CA" dirty="0" smtClean="0"/>
              <a:t>n the feeling of the soul that is desire</a:t>
            </a:r>
          </a:p>
          <a:p>
            <a:pPr lvl="1"/>
            <a:r>
              <a:rPr lang="en-CA" dirty="0"/>
              <a:t>i</a:t>
            </a:r>
            <a:r>
              <a:rPr lang="en-CA" dirty="0" smtClean="0"/>
              <a:t>n the intrinsic emptiness and longing of the separate individual</a:t>
            </a:r>
          </a:p>
          <a:p>
            <a:pPr lvl="1"/>
            <a:r>
              <a:rPr lang="en-CA" dirty="0"/>
              <a:t>i</a:t>
            </a:r>
            <a:r>
              <a:rPr lang="en-CA" dirty="0" smtClean="0"/>
              <a:t>n relation to the infinity of life</a:t>
            </a:r>
          </a:p>
          <a:p>
            <a:r>
              <a:rPr lang="en-CA" dirty="0" smtClean="0"/>
              <a:t>We recognize that to fulfill this longing she must rise above that separate individuality</a:t>
            </a:r>
          </a:p>
          <a:p>
            <a:pPr lvl="1"/>
            <a:r>
              <a:rPr lang="en-CA" dirty="0"/>
              <a:t>t</a:t>
            </a:r>
            <a:r>
              <a:rPr lang="en-CA" dirty="0" smtClean="0"/>
              <a:t>hrough another consciousness like herself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76</a:t>
            </a:fld>
            <a:endParaRPr lang="en-US"/>
          </a:p>
        </p:txBody>
      </p:sp>
    </p:spTree>
    <p:extLst>
      <p:ext uri="{BB962C8B-B14F-4D97-AF65-F5344CB8AC3E}">
        <p14:creationId xmlns:p14="http://schemas.microsoft.com/office/powerpoint/2010/main" val="50378124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Human discontent</a:t>
            </a:r>
            <a:endParaRPr lang="en-US" dirty="0"/>
          </a:p>
        </p:txBody>
      </p:sp>
      <p:sp>
        <p:nvSpPr>
          <p:cNvPr id="3" name="Content Placeholder 2"/>
          <p:cNvSpPr>
            <a:spLocks noGrp="1"/>
          </p:cNvSpPr>
          <p:nvPr>
            <p:ph idx="1"/>
          </p:nvPr>
        </p:nvSpPr>
        <p:spPr/>
        <p:txBody>
          <a:bodyPr>
            <a:normAutofit/>
          </a:bodyPr>
          <a:lstStyle/>
          <a:p>
            <a:r>
              <a:rPr lang="en-CA" dirty="0" smtClean="0"/>
              <a:t>The human individual has </a:t>
            </a:r>
            <a:r>
              <a:rPr lang="en-CA" i="1" dirty="0" smtClean="0"/>
              <a:t>essentially</a:t>
            </a:r>
            <a:r>
              <a:rPr lang="en-CA" dirty="0" smtClean="0"/>
              <a:t> surmounted this individuality</a:t>
            </a:r>
          </a:p>
          <a:p>
            <a:pPr lvl="1"/>
            <a:r>
              <a:rPr lang="en-CA" dirty="0" smtClean="0"/>
              <a:t>He is essentially, in principle, a species that has come to be for himself</a:t>
            </a:r>
          </a:p>
          <a:p>
            <a:r>
              <a:rPr lang="en-CA" dirty="0" smtClean="0"/>
              <a:t>He must realize this essential nature</a:t>
            </a:r>
          </a:p>
          <a:p>
            <a:pPr lvl="1"/>
            <a:r>
              <a:rPr lang="en-CA" dirty="0"/>
              <a:t>t</a:t>
            </a:r>
            <a:r>
              <a:rPr lang="en-CA" dirty="0" smtClean="0"/>
              <a:t>hrough another self-conscious individual</a:t>
            </a:r>
          </a:p>
          <a:p>
            <a:r>
              <a:rPr lang="en-CA" dirty="0" smtClean="0"/>
              <a:t>So, while the animal is content with the cycle of desire</a:t>
            </a:r>
          </a:p>
          <a:p>
            <a:pPr lvl="1"/>
            <a:r>
              <a:rPr lang="en-CA" dirty="0"/>
              <a:t>t</a:t>
            </a:r>
            <a:r>
              <a:rPr lang="en-CA" dirty="0" smtClean="0"/>
              <a:t>he human being is profoundly discontented</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77</a:t>
            </a:fld>
            <a:endParaRPr lang="en-US"/>
          </a:p>
        </p:txBody>
      </p:sp>
    </p:spTree>
    <p:extLst>
      <p:ext uri="{BB962C8B-B14F-4D97-AF65-F5344CB8AC3E}">
        <p14:creationId xmlns:p14="http://schemas.microsoft.com/office/powerpoint/2010/main" val="269039588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Incorporating the species</a:t>
            </a:r>
            <a:endParaRPr lang="en-US" dirty="0"/>
          </a:p>
        </p:txBody>
      </p:sp>
      <p:sp>
        <p:nvSpPr>
          <p:cNvPr id="3" name="Content Placeholder 2"/>
          <p:cNvSpPr>
            <a:spLocks noGrp="1"/>
          </p:cNvSpPr>
          <p:nvPr>
            <p:ph idx="1"/>
          </p:nvPr>
        </p:nvSpPr>
        <p:spPr/>
        <p:txBody>
          <a:bodyPr>
            <a:normAutofit/>
          </a:bodyPr>
          <a:lstStyle/>
          <a:p>
            <a:r>
              <a:rPr lang="en-CA" dirty="0" smtClean="0"/>
              <a:t>The transformation of the other into oneself that would be a true fulfillment:</a:t>
            </a:r>
          </a:p>
          <a:p>
            <a:pPr lvl="1"/>
            <a:r>
              <a:rPr lang="en-CA" dirty="0"/>
              <a:t>a</a:t>
            </a:r>
            <a:r>
              <a:rPr lang="en-CA" dirty="0" smtClean="0"/>
              <a:t>n object would consciously represent the species</a:t>
            </a:r>
          </a:p>
          <a:p>
            <a:pPr lvl="1"/>
            <a:r>
              <a:rPr lang="en-CA" dirty="0"/>
              <a:t>a</a:t>
            </a:r>
            <a:r>
              <a:rPr lang="en-CA" dirty="0" smtClean="0"/>
              <a:t>nd so what one takes into oneself, realize for oneself, would be the species itself</a:t>
            </a:r>
          </a:p>
          <a:p>
            <a:r>
              <a:rPr lang="en-CA" dirty="0" smtClean="0"/>
              <a:t>Otherwise one takes in the individual, </a:t>
            </a:r>
          </a:p>
          <a:p>
            <a:pPr lvl="1"/>
            <a:r>
              <a:rPr lang="en-CA" dirty="0" smtClean="0"/>
              <a:t>while leaving out the species itself, </a:t>
            </a:r>
          </a:p>
          <a:p>
            <a:pPr lvl="1"/>
            <a:r>
              <a:rPr lang="en-CA" dirty="0" smtClean="0"/>
              <a:t>the true essence of the individual</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78</a:t>
            </a:fld>
            <a:endParaRPr lang="en-US"/>
          </a:p>
        </p:txBody>
      </p:sp>
    </p:spTree>
    <p:extLst>
      <p:ext uri="{BB962C8B-B14F-4D97-AF65-F5344CB8AC3E}">
        <p14:creationId xmlns:p14="http://schemas.microsoft.com/office/powerpoint/2010/main" val="254962988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The other should be independent of me</a:t>
            </a:r>
            <a:endParaRPr lang="en-US" dirty="0"/>
          </a:p>
        </p:txBody>
      </p:sp>
      <p:sp>
        <p:nvSpPr>
          <p:cNvPr id="3" name="Content Placeholder 2"/>
          <p:cNvSpPr>
            <a:spLocks noGrp="1"/>
          </p:cNvSpPr>
          <p:nvPr>
            <p:ph idx="1"/>
          </p:nvPr>
        </p:nvSpPr>
        <p:spPr/>
        <p:txBody>
          <a:bodyPr>
            <a:normAutofit/>
          </a:bodyPr>
          <a:lstStyle/>
          <a:p>
            <a:r>
              <a:rPr lang="en-CA" dirty="0" smtClean="0"/>
              <a:t>The true object of desire must be </a:t>
            </a:r>
          </a:p>
          <a:p>
            <a:pPr lvl="1"/>
            <a:r>
              <a:rPr lang="en-CA" dirty="0"/>
              <a:t>b</a:t>
            </a:r>
            <a:r>
              <a:rPr lang="en-CA" dirty="0" smtClean="0"/>
              <a:t>oth truly—not just apparently—self-standing</a:t>
            </a:r>
          </a:p>
          <a:p>
            <a:pPr lvl="1"/>
            <a:r>
              <a:rPr lang="en-CA" dirty="0"/>
              <a:t>a</a:t>
            </a:r>
            <a:r>
              <a:rPr lang="en-CA" dirty="0" smtClean="0"/>
              <a:t>nd yet stamped with negativity as for-me</a:t>
            </a:r>
          </a:p>
          <a:p>
            <a:r>
              <a:rPr lang="en-CA" dirty="0" smtClean="0"/>
              <a:t>The true satisfaction of desire cannot be </a:t>
            </a:r>
          </a:p>
          <a:p>
            <a:pPr lvl="1"/>
            <a:r>
              <a:rPr lang="en-CA" dirty="0"/>
              <a:t>t</a:t>
            </a:r>
            <a:r>
              <a:rPr lang="en-CA" dirty="0" smtClean="0"/>
              <a:t>he elimination of something that is almost or really nothing</a:t>
            </a:r>
          </a:p>
          <a:p>
            <a:pPr lvl="1"/>
            <a:r>
              <a:rPr lang="en-CA" dirty="0" smtClean="0"/>
              <a:t>One cannot realize oneself through a non-being</a:t>
            </a:r>
          </a:p>
          <a:p>
            <a:r>
              <a:rPr lang="en-CA" dirty="0" smtClean="0"/>
              <a:t>For real fulfillment, the other must be truly independent</a:t>
            </a:r>
          </a:p>
          <a:p>
            <a:pPr lvl="1"/>
            <a:r>
              <a:rPr lang="en-CA" dirty="0"/>
              <a:t>a</a:t>
            </a:r>
            <a:r>
              <a:rPr lang="en-CA" dirty="0" smtClean="0"/>
              <a:t>nd so must realize herself too in this relation</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79</a:t>
            </a:fld>
            <a:endParaRPr lang="en-US"/>
          </a:p>
        </p:txBody>
      </p:sp>
    </p:spTree>
    <p:extLst>
      <p:ext uri="{BB962C8B-B14F-4D97-AF65-F5344CB8AC3E}">
        <p14:creationId xmlns:p14="http://schemas.microsoft.com/office/powerpoint/2010/main" val="3272612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The individual organism only exists within the totality of life</a:t>
            </a:r>
            <a:endParaRPr lang="en-US" dirty="0"/>
          </a:p>
        </p:txBody>
      </p:sp>
      <p:sp>
        <p:nvSpPr>
          <p:cNvPr id="3" name="Content Placeholder 2"/>
          <p:cNvSpPr>
            <a:spLocks noGrp="1"/>
          </p:cNvSpPr>
          <p:nvPr>
            <p:ph idx="1"/>
          </p:nvPr>
        </p:nvSpPr>
        <p:spPr/>
        <p:txBody>
          <a:bodyPr>
            <a:normAutofit/>
          </a:bodyPr>
          <a:lstStyle/>
          <a:p>
            <a:r>
              <a:rPr lang="en-CA" dirty="0" smtClean="0"/>
              <a:t>The individual living being can only be comprehended</a:t>
            </a:r>
          </a:p>
          <a:p>
            <a:pPr lvl="1"/>
            <a:r>
              <a:rPr lang="en-CA" dirty="0"/>
              <a:t>w</a:t>
            </a:r>
            <a:r>
              <a:rPr lang="en-CA" dirty="0" smtClean="0"/>
              <a:t>ithin the totality of life</a:t>
            </a:r>
          </a:p>
          <a:p>
            <a:pPr lvl="1"/>
            <a:r>
              <a:rPr lang="en-CA" dirty="0"/>
              <a:t>n</a:t>
            </a:r>
            <a:r>
              <a:rPr lang="en-CA" dirty="0" smtClean="0"/>
              <a:t>ot taken independently, as if its essence lay within it</a:t>
            </a:r>
          </a:p>
          <a:p>
            <a:r>
              <a:rPr lang="en-CA" dirty="0" smtClean="0"/>
              <a:t>Contrary to the distorted reflection of the concept</a:t>
            </a:r>
          </a:p>
          <a:p>
            <a:pPr lvl="1"/>
            <a:r>
              <a:rPr lang="en-CA" dirty="0" smtClean="0"/>
              <a:t>E.g., as a purely inner “life force” (Bergson)</a:t>
            </a:r>
          </a:p>
          <a:p>
            <a:pPr lvl="1"/>
            <a:r>
              <a:rPr lang="en-CA" dirty="0" smtClean="0"/>
              <a:t>E.g., seeing the essence of life in the DNA or genome of an individual organism</a:t>
            </a:r>
          </a:p>
          <a:p>
            <a:pPr lvl="1"/>
            <a:r>
              <a:rPr lang="en-CA" dirty="0" smtClean="0"/>
              <a:t>(Which DNA molecule? There are 30 trillion of them in the human body, one in each cell, each an individual organism, along with even more microbes with their genomes)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8</a:t>
            </a:fld>
            <a:endParaRPr lang="en-US"/>
          </a:p>
        </p:txBody>
      </p:sp>
    </p:spTree>
    <p:extLst>
      <p:ext uri="{BB962C8B-B14F-4D97-AF65-F5344CB8AC3E}">
        <p14:creationId xmlns:p14="http://schemas.microsoft.com/office/powerpoint/2010/main" val="91524966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Experiencing the contradiction</a:t>
            </a:r>
            <a:endParaRPr lang="en-US" dirty="0"/>
          </a:p>
        </p:txBody>
      </p:sp>
      <p:sp>
        <p:nvSpPr>
          <p:cNvPr id="3" name="Content Placeholder 2"/>
          <p:cNvSpPr>
            <a:spLocks noGrp="1"/>
          </p:cNvSpPr>
          <p:nvPr>
            <p:ph idx="1"/>
          </p:nvPr>
        </p:nvSpPr>
        <p:spPr/>
        <p:txBody>
          <a:bodyPr>
            <a:normAutofit/>
          </a:bodyPr>
          <a:lstStyle/>
          <a:p>
            <a:r>
              <a:rPr lang="en-CA" dirty="0" smtClean="0"/>
              <a:t>Otherwise I remain immersed in the natural world</a:t>
            </a:r>
          </a:p>
          <a:p>
            <a:pPr lvl="1"/>
            <a:r>
              <a:rPr lang="en-CA" dirty="0" smtClean="0"/>
              <a:t>The self-conscious individual experiences the world </a:t>
            </a:r>
            <a:r>
              <a:rPr lang="en-CA" i="1" dirty="0" smtClean="0"/>
              <a:t>for him</a:t>
            </a:r>
          </a:p>
          <a:p>
            <a:pPr lvl="1"/>
            <a:r>
              <a:rPr lang="en-CA" dirty="0" smtClean="0"/>
              <a:t>But in the recurrence of desire he experiences the contradiction of his dependence on the world</a:t>
            </a:r>
          </a:p>
          <a:p>
            <a:r>
              <a:rPr lang="en-CA" dirty="0" smtClean="0"/>
              <a:t>The individual experiences this contradiction in the only way possible for a species being</a:t>
            </a:r>
          </a:p>
          <a:p>
            <a:pPr lvl="1"/>
            <a:r>
              <a:rPr lang="en-CA" dirty="0"/>
              <a:t>n</a:t>
            </a:r>
            <a:r>
              <a:rPr lang="en-CA" dirty="0" smtClean="0"/>
              <a:t>ot just an individual in whom the species plays its games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80</a:t>
            </a:fld>
            <a:endParaRPr lang="en-US"/>
          </a:p>
        </p:txBody>
      </p:sp>
    </p:spTree>
    <p:extLst>
      <p:ext uri="{BB962C8B-B14F-4D97-AF65-F5344CB8AC3E}">
        <p14:creationId xmlns:p14="http://schemas.microsoft.com/office/powerpoint/2010/main" val="405836629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animal instinct</a:t>
            </a:r>
            <a:endParaRPr lang="en-US" dirty="0"/>
          </a:p>
        </p:txBody>
      </p:sp>
      <p:sp>
        <p:nvSpPr>
          <p:cNvPr id="3" name="Content Placeholder 2"/>
          <p:cNvSpPr>
            <a:spLocks noGrp="1"/>
          </p:cNvSpPr>
          <p:nvPr>
            <p:ph idx="1"/>
          </p:nvPr>
        </p:nvSpPr>
        <p:spPr/>
        <p:txBody>
          <a:bodyPr>
            <a:normAutofit/>
          </a:bodyPr>
          <a:lstStyle/>
          <a:p>
            <a:r>
              <a:rPr lang="en-CA" dirty="0" smtClean="0"/>
              <a:t>The new self-consciousness arises out of the defeat of the previous forms of consciousness</a:t>
            </a:r>
          </a:p>
          <a:p>
            <a:pPr lvl="1"/>
            <a:r>
              <a:rPr lang="en-CA" dirty="0"/>
              <a:t>w</a:t>
            </a:r>
            <a:r>
              <a:rPr lang="en-CA" dirty="0" smtClean="0"/>
              <a:t>hich deny their essentiality</a:t>
            </a:r>
          </a:p>
          <a:p>
            <a:pPr lvl="1"/>
            <a:r>
              <a:rPr lang="en-CA" dirty="0" smtClean="0"/>
              <a:t>And so it is absolutely for-self</a:t>
            </a:r>
          </a:p>
          <a:p>
            <a:r>
              <a:rPr lang="en-CA" dirty="0" smtClean="0"/>
              <a:t>And so it cannot content itself with the otherness of animal instinct</a:t>
            </a:r>
          </a:p>
          <a:p>
            <a:pPr lvl="1"/>
            <a:r>
              <a:rPr lang="en-CA" dirty="0"/>
              <a:t>i</a:t>
            </a:r>
            <a:r>
              <a:rPr lang="en-CA" dirty="0" smtClean="0"/>
              <a:t>n which the species plays its games</a:t>
            </a:r>
          </a:p>
          <a:p>
            <a:pPr lvl="1"/>
            <a:r>
              <a:rPr lang="en-CA" dirty="0"/>
              <a:t>t</a:t>
            </a:r>
            <a:r>
              <a:rPr lang="en-CA" dirty="0" smtClean="0"/>
              <a:t>he unconscious or involuntary operation of life</a:t>
            </a:r>
          </a:p>
          <a:p>
            <a:pPr lvl="1"/>
            <a:r>
              <a:rPr lang="en-CA" dirty="0" smtClean="0"/>
              <a:t>the species reproducing itself within the individual</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81</a:t>
            </a:fld>
            <a:endParaRPr lang="en-US"/>
          </a:p>
        </p:txBody>
      </p:sp>
    </p:spTree>
    <p:extLst>
      <p:ext uri="{BB962C8B-B14F-4D97-AF65-F5344CB8AC3E}">
        <p14:creationId xmlns:p14="http://schemas.microsoft.com/office/powerpoint/2010/main" val="104137607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Finding a way out</a:t>
            </a:r>
            <a:endParaRPr lang="en-US" dirty="0"/>
          </a:p>
        </p:txBody>
      </p:sp>
      <p:sp>
        <p:nvSpPr>
          <p:cNvPr id="3" name="Content Placeholder 2"/>
          <p:cNvSpPr>
            <a:spLocks noGrp="1"/>
          </p:cNvSpPr>
          <p:nvPr>
            <p:ph idx="1"/>
          </p:nvPr>
        </p:nvSpPr>
        <p:spPr/>
        <p:txBody>
          <a:bodyPr>
            <a:normAutofit/>
          </a:bodyPr>
          <a:lstStyle/>
          <a:p>
            <a:r>
              <a:rPr lang="en-CA" dirty="0" smtClean="0"/>
              <a:t>The self-conscious individual must search for a way out of this otherness of the circle of life</a:t>
            </a:r>
          </a:p>
          <a:p>
            <a:pPr lvl="1"/>
            <a:r>
              <a:rPr lang="en-CA" dirty="0"/>
              <a:t>i</a:t>
            </a:r>
            <a:r>
              <a:rPr lang="en-CA" dirty="0" smtClean="0"/>
              <a:t>n which along with the destruction of the individual object</a:t>
            </a:r>
          </a:p>
          <a:p>
            <a:pPr lvl="1"/>
            <a:r>
              <a:rPr lang="en-CA" dirty="0"/>
              <a:t>h</a:t>
            </a:r>
            <a:r>
              <a:rPr lang="en-CA" dirty="0" smtClean="0"/>
              <a:t>e loses himself</a:t>
            </a:r>
          </a:p>
          <a:p>
            <a:r>
              <a:rPr lang="en-CA" dirty="0" smtClean="0"/>
              <a:t>He must relate to an individual who transcends both</a:t>
            </a:r>
          </a:p>
          <a:p>
            <a:pPr lvl="1"/>
            <a:r>
              <a:rPr lang="en-CA" dirty="0"/>
              <a:t>t</a:t>
            </a:r>
            <a:r>
              <a:rPr lang="en-CA" dirty="0" smtClean="0"/>
              <a:t>he individuality of the living and dying beings</a:t>
            </a:r>
          </a:p>
          <a:p>
            <a:pPr lvl="1"/>
            <a:r>
              <a:rPr lang="en-CA" dirty="0"/>
              <a:t>a</a:t>
            </a:r>
            <a:r>
              <a:rPr lang="en-CA" dirty="0" smtClean="0"/>
              <a:t>nd the abstract universality of life</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82</a:t>
            </a:fld>
            <a:endParaRPr lang="en-US"/>
          </a:p>
        </p:txBody>
      </p:sp>
    </p:spTree>
    <p:extLst>
      <p:ext uri="{BB962C8B-B14F-4D97-AF65-F5344CB8AC3E}">
        <p14:creationId xmlns:p14="http://schemas.microsoft.com/office/powerpoint/2010/main" val="16117330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One’s own efforts are insufficient</a:t>
            </a:r>
            <a:endParaRPr lang="en-US" dirty="0"/>
          </a:p>
        </p:txBody>
      </p:sp>
      <p:sp>
        <p:nvSpPr>
          <p:cNvPr id="3" name="Content Placeholder 2"/>
          <p:cNvSpPr>
            <a:spLocks noGrp="1"/>
          </p:cNvSpPr>
          <p:nvPr>
            <p:ph idx="1"/>
          </p:nvPr>
        </p:nvSpPr>
        <p:spPr/>
        <p:txBody>
          <a:bodyPr>
            <a:normAutofit/>
          </a:bodyPr>
          <a:lstStyle/>
          <a:p>
            <a:r>
              <a:rPr lang="en-CA" dirty="0" smtClean="0"/>
              <a:t>And yet his own individual efforts, </a:t>
            </a:r>
          </a:p>
          <a:p>
            <a:pPr lvl="1"/>
            <a:r>
              <a:rPr lang="en-CA" dirty="0"/>
              <a:t>t</a:t>
            </a:r>
            <a:r>
              <a:rPr lang="en-CA" dirty="0" smtClean="0"/>
              <a:t>hose involved in satisfying his desires, </a:t>
            </a:r>
          </a:p>
          <a:p>
            <a:r>
              <a:rPr lang="en-CA" dirty="0" smtClean="0"/>
              <a:t>are essentially inadequate for this purpose</a:t>
            </a:r>
          </a:p>
          <a:p>
            <a:r>
              <a:rPr lang="en-CA" dirty="0" smtClean="0"/>
              <a:t>And so it seems that he can never attain this goal</a:t>
            </a:r>
          </a:p>
          <a:p>
            <a:pPr lvl="1"/>
            <a:r>
              <a:rPr lang="en-CA" dirty="0"/>
              <a:t>o</a:t>
            </a:r>
            <a:r>
              <a:rPr lang="en-CA" dirty="0" smtClean="0"/>
              <a:t>f returning to himself</a:t>
            </a:r>
          </a:p>
          <a:p>
            <a:r>
              <a:rPr lang="en-CA" dirty="0"/>
              <a:t>b</a:t>
            </a:r>
            <a:r>
              <a:rPr lang="en-CA" dirty="0" smtClean="0"/>
              <a:t>y overcoming the first differentiated moment</a:t>
            </a:r>
          </a:p>
          <a:p>
            <a:pPr lvl="1"/>
            <a:r>
              <a:rPr lang="en-CA" dirty="0"/>
              <a:t>t</a:t>
            </a:r>
            <a:r>
              <a:rPr lang="en-CA" dirty="0" smtClean="0"/>
              <a:t>hat stands between the emptiness of desire</a:t>
            </a:r>
          </a:p>
          <a:p>
            <a:pPr lvl="1"/>
            <a:r>
              <a:rPr lang="en-CA" dirty="0"/>
              <a:t>a</a:t>
            </a:r>
            <a:r>
              <a:rPr lang="en-CA" dirty="0" smtClean="0"/>
              <a:t>nd the true fulfillment of 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83</a:t>
            </a:fld>
            <a:endParaRPr lang="en-US"/>
          </a:p>
        </p:txBody>
      </p:sp>
    </p:spTree>
    <p:extLst>
      <p:ext uri="{BB962C8B-B14F-4D97-AF65-F5344CB8AC3E}">
        <p14:creationId xmlns:p14="http://schemas.microsoft.com/office/powerpoint/2010/main" val="402725995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other must do it for him</a:t>
            </a:r>
            <a:endParaRPr lang="en-US" dirty="0"/>
          </a:p>
        </p:txBody>
      </p:sp>
      <p:sp>
        <p:nvSpPr>
          <p:cNvPr id="3" name="Content Placeholder 2"/>
          <p:cNvSpPr>
            <a:spLocks noGrp="1"/>
          </p:cNvSpPr>
          <p:nvPr>
            <p:ph idx="1"/>
          </p:nvPr>
        </p:nvSpPr>
        <p:spPr/>
        <p:txBody>
          <a:bodyPr>
            <a:normAutofit/>
          </a:bodyPr>
          <a:lstStyle/>
          <a:p>
            <a:r>
              <a:rPr lang="en-CA" dirty="0" smtClean="0"/>
              <a:t>But if he is unable to do so by his own </a:t>
            </a:r>
            <a:r>
              <a:rPr lang="en-CA" i="1" dirty="0" smtClean="0"/>
              <a:t>individual</a:t>
            </a:r>
            <a:r>
              <a:rPr lang="en-CA" dirty="0" smtClean="0"/>
              <a:t> efforts</a:t>
            </a:r>
          </a:p>
          <a:p>
            <a:pPr lvl="1"/>
            <a:r>
              <a:rPr lang="en-CA" dirty="0"/>
              <a:t>b</a:t>
            </a:r>
            <a:r>
              <a:rPr lang="en-CA" dirty="0" smtClean="0"/>
              <a:t>y a direct assault on the life-world</a:t>
            </a:r>
          </a:p>
          <a:p>
            <a:r>
              <a:rPr lang="en-CA" dirty="0"/>
              <a:t>a</a:t>
            </a:r>
            <a:r>
              <a:rPr lang="en-CA" dirty="0" smtClean="0"/>
              <a:t>n indirect solution is available</a:t>
            </a:r>
          </a:p>
          <a:p>
            <a:r>
              <a:rPr lang="en-CA" dirty="0" smtClean="0"/>
              <a:t>He cannot return to himself by negating the other self-conscious individual </a:t>
            </a:r>
          </a:p>
          <a:p>
            <a:pPr lvl="1"/>
            <a:r>
              <a:rPr lang="en-CA" dirty="0"/>
              <a:t>b</a:t>
            </a:r>
            <a:r>
              <a:rPr lang="en-CA" dirty="0" smtClean="0"/>
              <a:t>ut he can do so if the other negates herself</a:t>
            </a:r>
          </a:p>
          <a:p>
            <a:r>
              <a:rPr lang="en-CA" dirty="0" smtClean="0"/>
              <a:t>And so he can fulfill himself only in relation to another who performs this self-negation</a:t>
            </a:r>
          </a:p>
          <a:p>
            <a:pPr lvl="1"/>
            <a:r>
              <a:rPr lang="en-CA" dirty="0"/>
              <a:t>a</a:t>
            </a:r>
            <a:r>
              <a:rPr lang="en-CA" dirty="0" smtClean="0"/>
              <a:t>nd yet in doing so remains herself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84</a:t>
            </a:fld>
            <a:endParaRPr lang="en-US"/>
          </a:p>
        </p:txBody>
      </p:sp>
    </p:spTree>
    <p:extLst>
      <p:ext uri="{BB962C8B-B14F-4D97-AF65-F5344CB8AC3E}">
        <p14:creationId xmlns:p14="http://schemas.microsoft.com/office/powerpoint/2010/main" val="45590880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Simple and reflected negativity </a:t>
            </a:r>
            <a:endParaRPr lang="en-US" dirty="0"/>
          </a:p>
        </p:txBody>
      </p:sp>
      <p:sp>
        <p:nvSpPr>
          <p:cNvPr id="3" name="Content Placeholder 2"/>
          <p:cNvSpPr>
            <a:spLocks noGrp="1"/>
          </p:cNvSpPr>
          <p:nvPr>
            <p:ph idx="1"/>
          </p:nvPr>
        </p:nvSpPr>
        <p:spPr/>
        <p:txBody>
          <a:bodyPr>
            <a:normAutofit/>
          </a:bodyPr>
          <a:lstStyle/>
          <a:p>
            <a:r>
              <a:rPr lang="en-CA" dirty="0" smtClean="0"/>
              <a:t>The negativity of the object, we know, is the essential postulate of self-consciousness</a:t>
            </a:r>
          </a:p>
          <a:p>
            <a:pPr lvl="1"/>
            <a:r>
              <a:rPr lang="en-CA" dirty="0" smtClean="0"/>
              <a:t>But the </a:t>
            </a:r>
            <a:r>
              <a:rPr lang="en-CA" i="1" dirty="0" smtClean="0"/>
              <a:t>simple</a:t>
            </a:r>
            <a:r>
              <a:rPr lang="en-CA" dirty="0" smtClean="0"/>
              <a:t> negativity of the living-and-dying being is inadequate for this purpose</a:t>
            </a:r>
          </a:p>
          <a:p>
            <a:r>
              <a:rPr lang="en-CA" dirty="0" smtClean="0"/>
              <a:t>So there must be a being who, in her </a:t>
            </a:r>
            <a:r>
              <a:rPr lang="en-CA" i="1" dirty="0" smtClean="0"/>
              <a:t>reflected</a:t>
            </a:r>
            <a:r>
              <a:rPr lang="en-CA" dirty="0" smtClean="0"/>
              <a:t> self-negation before him</a:t>
            </a:r>
          </a:p>
          <a:p>
            <a:pPr lvl="1"/>
            <a:r>
              <a:rPr lang="en-CA" dirty="0"/>
              <a:t>r</a:t>
            </a:r>
            <a:r>
              <a:rPr lang="en-CA" dirty="0" smtClean="0"/>
              <a:t>eturns to herself</a:t>
            </a:r>
          </a:p>
          <a:p>
            <a:r>
              <a:rPr lang="en-CA" dirty="0"/>
              <a:t>a</a:t>
            </a:r>
            <a:r>
              <a:rPr lang="en-CA" dirty="0" smtClean="0"/>
              <a:t>t the same time that he realizes himself through her</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85</a:t>
            </a:fld>
            <a:endParaRPr lang="en-US"/>
          </a:p>
        </p:txBody>
      </p:sp>
    </p:spTree>
    <p:extLst>
      <p:ext uri="{BB962C8B-B14F-4D97-AF65-F5344CB8AC3E}">
        <p14:creationId xmlns:p14="http://schemas.microsoft.com/office/powerpoint/2010/main" val="25216497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The species is the basis of the independence of the individual</a:t>
            </a:r>
            <a:endParaRPr lang="en-US" dirty="0"/>
          </a:p>
        </p:txBody>
      </p:sp>
      <p:sp>
        <p:nvSpPr>
          <p:cNvPr id="3" name="Content Placeholder 2"/>
          <p:cNvSpPr>
            <a:spLocks noGrp="1"/>
          </p:cNvSpPr>
          <p:nvPr>
            <p:ph idx="1"/>
          </p:nvPr>
        </p:nvSpPr>
        <p:spPr/>
        <p:txBody>
          <a:bodyPr>
            <a:normAutofit/>
          </a:bodyPr>
          <a:lstStyle/>
          <a:p>
            <a:r>
              <a:rPr lang="en-CA" dirty="0" smtClean="0"/>
              <a:t>The solution to the problem has been outlined in the concept of the species</a:t>
            </a:r>
          </a:p>
          <a:p>
            <a:pPr lvl="1"/>
            <a:r>
              <a:rPr lang="en-CA" dirty="0" smtClean="0"/>
              <a:t>The self-</a:t>
            </a:r>
            <a:r>
              <a:rPr lang="en-CA" dirty="0" err="1" smtClean="0"/>
              <a:t>standingness</a:t>
            </a:r>
            <a:r>
              <a:rPr lang="en-CA" dirty="0" smtClean="0"/>
              <a:t> of the living being</a:t>
            </a:r>
          </a:p>
          <a:p>
            <a:pPr lvl="1"/>
            <a:r>
              <a:rPr lang="en-CA" dirty="0"/>
              <a:t>b</a:t>
            </a:r>
            <a:r>
              <a:rPr lang="en-CA" dirty="0" smtClean="0"/>
              <a:t>y which life resists being a mere means to the satisfaction of desire</a:t>
            </a:r>
          </a:p>
          <a:p>
            <a:pPr lvl="1"/>
            <a:r>
              <a:rPr lang="en-CA" dirty="0"/>
              <a:t>i</a:t>
            </a:r>
            <a:r>
              <a:rPr lang="en-CA" dirty="0" smtClean="0"/>
              <a:t>s the work of the species—the higher product of Life</a:t>
            </a:r>
          </a:p>
        </p:txBody>
      </p:sp>
      <p:sp>
        <p:nvSpPr>
          <p:cNvPr id="4" name="Slide Number Placeholder 3"/>
          <p:cNvSpPr>
            <a:spLocks noGrp="1"/>
          </p:cNvSpPr>
          <p:nvPr>
            <p:ph type="sldNum" sz="quarter" idx="12"/>
          </p:nvPr>
        </p:nvSpPr>
        <p:spPr/>
        <p:txBody>
          <a:bodyPr/>
          <a:lstStyle/>
          <a:p>
            <a:fld id="{8FF61FAA-D7D5-42D6-B247-BB907F4E95E5}" type="slidenum">
              <a:rPr lang="en-US" smtClean="0"/>
              <a:t>86</a:t>
            </a:fld>
            <a:endParaRPr lang="en-US"/>
          </a:p>
        </p:txBody>
      </p:sp>
    </p:spTree>
    <p:extLst>
      <p:ext uri="{BB962C8B-B14F-4D97-AF65-F5344CB8AC3E}">
        <p14:creationId xmlns:p14="http://schemas.microsoft.com/office/powerpoint/2010/main" val="223214626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unconscious species </a:t>
            </a:r>
            <a:r>
              <a:rPr lang="en-CA" i="1" dirty="0" smtClean="0"/>
              <a:t>in itself</a:t>
            </a:r>
            <a:endParaRPr lang="en-US" i="1" dirty="0"/>
          </a:p>
        </p:txBody>
      </p:sp>
      <p:sp>
        <p:nvSpPr>
          <p:cNvPr id="3" name="Content Placeholder 2"/>
          <p:cNvSpPr>
            <a:spLocks noGrp="1"/>
          </p:cNvSpPr>
          <p:nvPr>
            <p:ph idx="1"/>
          </p:nvPr>
        </p:nvSpPr>
        <p:spPr/>
        <p:txBody>
          <a:bodyPr/>
          <a:lstStyle/>
          <a:p>
            <a:r>
              <a:rPr lang="en-CA" dirty="0"/>
              <a:t>But the ordinary species works within the individual unconsciously </a:t>
            </a:r>
          </a:p>
          <a:p>
            <a:pPr lvl="1"/>
            <a:r>
              <a:rPr lang="en-CA" dirty="0"/>
              <a:t>through the species instincts of self-preservation </a:t>
            </a:r>
          </a:p>
          <a:p>
            <a:pPr lvl="1"/>
            <a:r>
              <a:rPr lang="en-CA" dirty="0"/>
              <a:t>by which the individual maintains and reproduces itself by devouring or fleeing the other. </a:t>
            </a:r>
          </a:p>
          <a:p>
            <a:r>
              <a:rPr lang="en-CA" dirty="0"/>
              <a:t>The species that operates in this activity is an unconscious </a:t>
            </a:r>
            <a:r>
              <a:rPr lang="en-CA" i="1" dirty="0"/>
              <a:t>force in itself</a:t>
            </a:r>
            <a:r>
              <a:rPr lang="en-CA" dirty="0"/>
              <a:t>, but not </a:t>
            </a:r>
            <a:r>
              <a:rPr lang="en-CA" i="1" dirty="0"/>
              <a:t>for itself.</a:t>
            </a:r>
            <a:endParaRPr lang="en-US" dirty="0"/>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87</a:t>
            </a:fld>
            <a:endParaRPr lang="en-US"/>
          </a:p>
        </p:txBody>
      </p:sp>
    </p:spTree>
    <p:extLst>
      <p:ext uri="{BB962C8B-B14F-4D97-AF65-F5344CB8AC3E}">
        <p14:creationId xmlns:p14="http://schemas.microsoft.com/office/powerpoint/2010/main" val="359648199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 species that lets itself be used</a:t>
            </a:r>
            <a:endParaRPr lang="en-US" dirty="0"/>
          </a:p>
        </p:txBody>
      </p:sp>
      <p:sp>
        <p:nvSpPr>
          <p:cNvPr id="3" name="Content Placeholder 2"/>
          <p:cNvSpPr>
            <a:spLocks noGrp="1"/>
          </p:cNvSpPr>
          <p:nvPr>
            <p:ph idx="1"/>
          </p:nvPr>
        </p:nvSpPr>
        <p:spPr/>
        <p:txBody>
          <a:bodyPr/>
          <a:lstStyle/>
          <a:p>
            <a:r>
              <a:rPr lang="en-CA" dirty="0" smtClean="0"/>
              <a:t>What is required is a species that allows itself to be used </a:t>
            </a:r>
          </a:p>
          <a:p>
            <a:pPr lvl="1"/>
            <a:r>
              <a:rPr lang="en-CA" dirty="0"/>
              <a:t>b</a:t>
            </a:r>
            <a:r>
              <a:rPr lang="en-CA" dirty="0" smtClean="0"/>
              <a:t>y a self-conscious individual in quest of fulfillment</a:t>
            </a:r>
          </a:p>
          <a:p>
            <a:r>
              <a:rPr lang="en-CA" dirty="0" smtClean="0"/>
              <a:t>i.e., another self-conscious individual</a:t>
            </a:r>
          </a:p>
          <a:p>
            <a:pPr lvl="1"/>
            <a:r>
              <a:rPr lang="en-CA" dirty="0"/>
              <a:t>w</a:t>
            </a:r>
            <a:r>
              <a:rPr lang="en-CA" dirty="0" smtClean="0"/>
              <a:t>ho is both negative, i.e.,  </a:t>
            </a:r>
            <a:r>
              <a:rPr lang="en-CA" i="1" dirty="0" smtClean="0"/>
              <a:t>for him</a:t>
            </a:r>
          </a:p>
          <a:p>
            <a:pPr lvl="1"/>
            <a:r>
              <a:rPr lang="en-CA" dirty="0"/>
              <a:t>a</a:t>
            </a:r>
            <a:r>
              <a:rPr lang="en-CA" dirty="0" smtClean="0"/>
              <a:t>nd at the same time </a:t>
            </a:r>
            <a:r>
              <a:rPr lang="en-CA" i="1" dirty="0" smtClean="0"/>
              <a:t>for herself</a:t>
            </a:r>
            <a:endParaRPr lang="en-US" i="1" dirty="0"/>
          </a:p>
        </p:txBody>
      </p:sp>
      <p:sp>
        <p:nvSpPr>
          <p:cNvPr id="4" name="Slide Number Placeholder 3"/>
          <p:cNvSpPr>
            <a:spLocks noGrp="1"/>
          </p:cNvSpPr>
          <p:nvPr>
            <p:ph type="sldNum" sz="quarter" idx="12"/>
          </p:nvPr>
        </p:nvSpPr>
        <p:spPr/>
        <p:txBody>
          <a:bodyPr/>
          <a:lstStyle/>
          <a:p>
            <a:fld id="{8FF61FAA-D7D5-42D6-B247-BB907F4E95E5}" type="slidenum">
              <a:rPr lang="en-US" smtClean="0"/>
              <a:t>88</a:t>
            </a:fld>
            <a:endParaRPr lang="en-US"/>
          </a:p>
        </p:txBody>
      </p:sp>
    </p:spTree>
    <p:extLst>
      <p:ext uri="{BB962C8B-B14F-4D97-AF65-F5344CB8AC3E}">
        <p14:creationId xmlns:p14="http://schemas.microsoft.com/office/powerpoint/2010/main" val="293781126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Consciousness is not what it is</a:t>
            </a:r>
            <a:endParaRPr lang="en-US" dirty="0"/>
          </a:p>
        </p:txBody>
      </p:sp>
      <p:sp>
        <p:nvSpPr>
          <p:cNvPr id="3" name="Content Placeholder 2"/>
          <p:cNvSpPr>
            <a:spLocks noGrp="1"/>
          </p:cNvSpPr>
          <p:nvPr>
            <p:ph idx="1"/>
          </p:nvPr>
        </p:nvSpPr>
        <p:spPr/>
        <p:txBody>
          <a:bodyPr>
            <a:normAutofit/>
          </a:bodyPr>
          <a:lstStyle/>
          <a:p>
            <a:r>
              <a:rPr lang="en-CA" dirty="0" smtClean="0"/>
              <a:t>Consciousness, we recall, is both not what it is </a:t>
            </a:r>
          </a:p>
          <a:p>
            <a:pPr lvl="1"/>
            <a:r>
              <a:rPr lang="en-CA" dirty="0"/>
              <a:t>a</a:t>
            </a:r>
            <a:r>
              <a:rPr lang="en-CA" dirty="0" smtClean="0"/>
              <a:t> self-negation, the negation of its being-in-itself</a:t>
            </a:r>
          </a:p>
          <a:p>
            <a:r>
              <a:rPr lang="en-CA" dirty="0"/>
              <a:t>i</a:t>
            </a:r>
            <a:r>
              <a:rPr lang="en-CA" dirty="0" smtClean="0"/>
              <a:t>n order to be what it is not</a:t>
            </a:r>
          </a:p>
          <a:p>
            <a:pPr lvl="1"/>
            <a:r>
              <a:rPr lang="en-CA" dirty="0"/>
              <a:t>t</a:t>
            </a:r>
            <a:r>
              <a:rPr lang="en-CA" dirty="0" smtClean="0"/>
              <a:t>o achieve or fulfill itself as a self in something/someone other than itself</a:t>
            </a:r>
          </a:p>
          <a:p>
            <a:r>
              <a:rPr lang="en-CA" dirty="0" smtClean="0"/>
              <a:t>The true object of desire must be another self-consciousness:</a:t>
            </a:r>
          </a:p>
          <a:p>
            <a:pPr lvl="1"/>
            <a:r>
              <a:rPr lang="en-CA" dirty="0"/>
              <a:t>a</a:t>
            </a:r>
            <a:r>
              <a:rPr lang="en-CA" dirty="0" smtClean="0"/>
              <a:t> living being capable of negating herself</a:t>
            </a:r>
          </a:p>
          <a:p>
            <a:pPr lvl="2"/>
            <a:r>
              <a:rPr lang="en-CA" dirty="0"/>
              <a:t>a</a:t>
            </a:r>
            <a:r>
              <a:rPr lang="en-CA" dirty="0" smtClean="0"/>
              <a:t>nd not merely a being devoured in the jaws of another living being</a:t>
            </a:r>
          </a:p>
          <a:p>
            <a:pPr lvl="1"/>
            <a:r>
              <a:rPr lang="en-CA" dirty="0"/>
              <a:t>b</a:t>
            </a:r>
            <a:r>
              <a:rPr lang="en-CA" dirty="0" smtClean="0"/>
              <a:t>y dying to her own organic life</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89</a:t>
            </a:fld>
            <a:endParaRPr lang="en-US"/>
          </a:p>
        </p:txBody>
      </p:sp>
    </p:spTree>
    <p:extLst>
      <p:ext uri="{BB962C8B-B14F-4D97-AF65-F5344CB8AC3E}">
        <p14:creationId xmlns:p14="http://schemas.microsoft.com/office/powerpoint/2010/main" val="3890747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170 One and many</a:t>
            </a:r>
            <a:endParaRPr lang="en-US" dirty="0"/>
          </a:p>
        </p:txBody>
      </p:sp>
      <p:sp>
        <p:nvSpPr>
          <p:cNvPr id="3" name="Content Placeholder 2"/>
          <p:cNvSpPr>
            <a:spLocks noGrp="1"/>
          </p:cNvSpPr>
          <p:nvPr>
            <p:ph idx="1"/>
          </p:nvPr>
        </p:nvSpPr>
        <p:spPr/>
        <p:txBody>
          <a:bodyPr>
            <a:normAutofit/>
          </a:bodyPr>
          <a:lstStyle/>
          <a:p>
            <a:r>
              <a:rPr lang="en-CA" dirty="0" smtClean="0"/>
              <a:t>The self-standing members of the life-world are each </a:t>
            </a:r>
            <a:r>
              <a:rPr lang="en-CA" i="1" dirty="0" smtClean="0"/>
              <a:t>for themselves</a:t>
            </a:r>
          </a:p>
          <a:p>
            <a:r>
              <a:rPr lang="en-CA" dirty="0" smtClean="0"/>
              <a:t>This </a:t>
            </a:r>
            <a:r>
              <a:rPr lang="en-CA" i="1" dirty="0" smtClean="0"/>
              <a:t>being-for-self</a:t>
            </a:r>
            <a:r>
              <a:rPr lang="en-CA" dirty="0" smtClean="0"/>
              <a:t> is however at the same time just as much immediately </a:t>
            </a:r>
          </a:p>
          <a:p>
            <a:pPr lvl="1"/>
            <a:r>
              <a:rPr lang="en-CA" dirty="0" smtClean="0"/>
              <a:t>their reflection into the oneness of life as a whole, </a:t>
            </a:r>
          </a:p>
          <a:p>
            <a:pPr lvl="1"/>
            <a:r>
              <a:rPr lang="en-CA" dirty="0"/>
              <a:t>j</a:t>
            </a:r>
            <a:r>
              <a:rPr lang="en-CA" dirty="0" smtClean="0"/>
              <a:t>ust as this oneness is the division in self-standing gestalts</a:t>
            </a:r>
          </a:p>
        </p:txBody>
      </p:sp>
      <p:sp>
        <p:nvSpPr>
          <p:cNvPr id="4" name="Slide Number Placeholder 3"/>
          <p:cNvSpPr>
            <a:spLocks noGrp="1"/>
          </p:cNvSpPr>
          <p:nvPr>
            <p:ph type="sldNum" sz="quarter" idx="12"/>
          </p:nvPr>
        </p:nvSpPr>
        <p:spPr/>
        <p:txBody>
          <a:bodyPr/>
          <a:lstStyle/>
          <a:p>
            <a:fld id="{8FF61FAA-D7D5-42D6-B247-BB907F4E95E5}" type="slidenum">
              <a:rPr lang="en-US" smtClean="0"/>
              <a:t>9</a:t>
            </a:fld>
            <a:endParaRPr lang="en-US"/>
          </a:p>
        </p:txBody>
      </p:sp>
    </p:spTree>
    <p:extLst>
      <p:ext uri="{BB962C8B-B14F-4D97-AF65-F5344CB8AC3E}">
        <p14:creationId xmlns:p14="http://schemas.microsoft.com/office/powerpoint/2010/main" val="3091723595"/>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Reciprocal self-negation</a:t>
            </a:r>
            <a:endParaRPr lang="en-US" dirty="0"/>
          </a:p>
        </p:txBody>
      </p:sp>
      <p:sp>
        <p:nvSpPr>
          <p:cNvPr id="3" name="Content Placeholder 2"/>
          <p:cNvSpPr>
            <a:spLocks noGrp="1"/>
          </p:cNvSpPr>
          <p:nvPr>
            <p:ph idx="1"/>
          </p:nvPr>
        </p:nvSpPr>
        <p:spPr/>
        <p:txBody>
          <a:bodyPr>
            <a:normAutofit/>
          </a:bodyPr>
          <a:lstStyle/>
          <a:p>
            <a:r>
              <a:rPr lang="en-CA" dirty="0" smtClean="0"/>
              <a:t>The true object of desire, </a:t>
            </a:r>
          </a:p>
          <a:p>
            <a:pPr lvl="1"/>
            <a:r>
              <a:rPr lang="en-CA" dirty="0" smtClean="0"/>
              <a:t>the true fulfillment of himself through another, </a:t>
            </a:r>
            <a:endParaRPr lang="en-CA" dirty="0"/>
          </a:p>
          <a:p>
            <a:r>
              <a:rPr lang="en-CA" dirty="0" smtClean="0"/>
              <a:t>can only be another self-conscious individual </a:t>
            </a:r>
          </a:p>
          <a:p>
            <a:pPr lvl="1"/>
            <a:r>
              <a:rPr lang="en-CA" dirty="0" smtClean="0"/>
              <a:t>who reciprocally realizes herself through him</a:t>
            </a:r>
          </a:p>
          <a:p>
            <a:r>
              <a:rPr lang="en-CA" dirty="0" smtClean="0"/>
              <a:t>= a double negation</a:t>
            </a:r>
          </a:p>
          <a:p>
            <a:pPr lvl="1"/>
            <a:r>
              <a:rPr lang="en-CA" dirty="0" smtClean="0"/>
              <a:t>1) the negation in which the object of desire is for me</a:t>
            </a:r>
          </a:p>
          <a:p>
            <a:pPr lvl="1"/>
            <a:r>
              <a:rPr lang="en-CA" dirty="0" smtClean="0"/>
              <a:t>2) the negation of this negation, in which in being for me she also becomes for herself</a:t>
            </a:r>
          </a:p>
          <a:p>
            <a:pPr lvl="1"/>
            <a:r>
              <a:rPr lang="en-CA" dirty="0" smtClean="0"/>
              <a:t>3) as I reciprocate this self-negation</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90</a:t>
            </a:fld>
            <a:endParaRPr lang="en-US"/>
          </a:p>
        </p:txBody>
      </p:sp>
    </p:spTree>
    <p:extLst>
      <p:ext uri="{BB962C8B-B14F-4D97-AF65-F5344CB8AC3E}">
        <p14:creationId xmlns:p14="http://schemas.microsoft.com/office/powerpoint/2010/main" val="20568870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Simple negation</a:t>
            </a:r>
            <a:endParaRPr lang="en-US" dirty="0"/>
          </a:p>
        </p:txBody>
      </p:sp>
      <p:sp>
        <p:nvSpPr>
          <p:cNvPr id="3" name="Content Placeholder 2"/>
          <p:cNvSpPr>
            <a:spLocks noGrp="1"/>
          </p:cNvSpPr>
          <p:nvPr>
            <p:ph idx="1"/>
          </p:nvPr>
        </p:nvSpPr>
        <p:spPr/>
        <p:txBody>
          <a:bodyPr>
            <a:normAutofit/>
          </a:bodyPr>
          <a:lstStyle/>
          <a:p>
            <a:r>
              <a:rPr lang="en-CA" dirty="0" smtClean="0"/>
              <a:t>Summary of the different forms of negativity: </a:t>
            </a:r>
          </a:p>
          <a:p>
            <a:r>
              <a:rPr lang="en-CA" dirty="0" smtClean="0"/>
              <a:t>1) there is the </a:t>
            </a:r>
            <a:r>
              <a:rPr lang="en-CA" i="1" dirty="0" smtClean="0"/>
              <a:t>simple</a:t>
            </a:r>
            <a:r>
              <a:rPr lang="en-CA" dirty="0" smtClean="0"/>
              <a:t> negation </a:t>
            </a:r>
          </a:p>
          <a:p>
            <a:pPr lvl="1"/>
            <a:r>
              <a:rPr lang="en-CA" dirty="0"/>
              <a:t>t</a:t>
            </a:r>
            <a:r>
              <a:rPr lang="en-CA" dirty="0" smtClean="0"/>
              <a:t>he object that exists for the other, for the desire</a:t>
            </a:r>
          </a:p>
          <a:p>
            <a:r>
              <a:rPr lang="en-CA" dirty="0" smtClean="0"/>
              <a:t>But this is inadequate for the present purpose</a:t>
            </a:r>
          </a:p>
          <a:p>
            <a:pPr lvl="1"/>
            <a:r>
              <a:rPr lang="en-CA" dirty="0"/>
              <a:t>s</a:t>
            </a:r>
            <a:r>
              <a:rPr lang="en-CA" dirty="0" smtClean="0"/>
              <a:t>ince the living being participates in the undying circle of life</a:t>
            </a:r>
          </a:p>
          <a:p>
            <a:pPr lvl="1"/>
            <a:r>
              <a:rPr lang="en-CA" dirty="0"/>
              <a:t>a</a:t>
            </a:r>
            <a:r>
              <a:rPr lang="en-CA" dirty="0" smtClean="0"/>
              <a:t>nd so the consciousness of desire is caught up in this circle</a:t>
            </a:r>
          </a:p>
          <a:p>
            <a:pPr lvl="1"/>
            <a:r>
              <a:rPr lang="en-CA" dirty="0"/>
              <a:t>a</a:t>
            </a:r>
            <a:r>
              <a:rPr lang="en-CA" dirty="0" smtClean="0"/>
              <a:t>nd desire and its object re-emerge</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91</a:t>
            </a:fld>
            <a:endParaRPr lang="en-US"/>
          </a:p>
        </p:txBody>
      </p:sp>
    </p:spTree>
    <p:extLst>
      <p:ext uri="{BB962C8B-B14F-4D97-AF65-F5344CB8AC3E}">
        <p14:creationId xmlns:p14="http://schemas.microsoft.com/office/powerpoint/2010/main" val="324321460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Determinate negation</a:t>
            </a:r>
            <a:endParaRPr lang="en-US" dirty="0"/>
          </a:p>
        </p:txBody>
      </p:sp>
      <p:sp>
        <p:nvSpPr>
          <p:cNvPr id="3" name="Content Placeholder 2"/>
          <p:cNvSpPr>
            <a:spLocks noGrp="1"/>
          </p:cNvSpPr>
          <p:nvPr>
            <p:ph idx="1"/>
          </p:nvPr>
        </p:nvSpPr>
        <p:spPr/>
        <p:txBody>
          <a:bodyPr/>
          <a:lstStyle/>
          <a:p>
            <a:r>
              <a:rPr lang="en-CA" dirty="0" smtClean="0"/>
              <a:t>2) There is the determinate negation</a:t>
            </a:r>
          </a:p>
          <a:p>
            <a:pPr lvl="1"/>
            <a:r>
              <a:rPr lang="en-CA" dirty="0"/>
              <a:t>i</a:t>
            </a:r>
            <a:r>
              <a:rPr lang="en-CA" dirty="0" smtClean="0"/>
              <a:t>n which something is itself only in relation to something else</a:t>
            </a:r>
          </a:p>
          <a:p>
            <a:pPr lvl="1"/>
            <a:r>
              <a:rPr lang="en-CA" dirty="0"/>
              <a:t>a</a:t>
            </a:r>
            <a:r>
              <a:rPr lang="en-CA" dirty="0" smtClean="0"/>
              <a:t>nd so there is the flight into otherness</a:t>
            </a:r>
          </a:p>
          <a:p>
            <a:pPr lvl="1"/>
            <a:r>
              <a:rPr lang="en-CA" dirty="0"/>
              <a:t>a</a:t>
            </a:r>
            <a:r>
              <a:rPr lang="en-CA" dirty="0" smtClean="0"/>
              <a:t>s seen in Perception</a:t>
            </a:r>
          </a:p>
          <a:p>
            <a:r>
              <a:rPr lang="en-CA" dirty="0" smtClean="0"/>
              <a:t>But the goal of self-consciousness is to return to itself from out of otherness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92</a:t>
            </a:fld>
            <a:endParaRPr lang="en-US"/>
          </a:p>
        </p:txBody>
      </p:sp>
    </p:spTree>
    <p:extLst>
      <p:ext uri="{BB962C8B-B14F-4D97-AF65-F5344CB8AC3E}">
        <p14:creationId xmlns:p14="http://schemas.microsoft.com/office/powerpoint/2010/main" val="257276330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simple inversion</a:t>
            </a:r>
            <a:endParaRPr lang="en-US" dirty="0"/>
          </a:p>
        </p:txBody>
      </p:sp>
      <p:sp>
        <p:nvSpPr>
          <p:cNvPr id="3" name="Content Placeholder 2"/>
          <p:cNvSpPr>
            <a:spLocks noGrp="1"/>
          </p:cNvSpPr>
          <p:nvPr>
            <p:ph idx="1"/>
          </p:nvPr>
        </p:nvSpPr>
        <p:spPr/>
        <p:txBody>
          <a:bodyPr/>
          <a:lstStyle/>
          <a:p>
            <a:r>
              <a:rPr lang="en-CA" dirty="0" smtClean="0"/>
              <a:t>3) The first universality of understanding overcomes this flight</a:t>
            </a:r>
          </a:p>
          <a:p>
            <a:pPr lvl="1"/>
            <a:r>
              <a:rPr lang="en-CA" dirty="0"/>
              <a:t>b</a:t>
            </a:r>
            <a:r>
              <a:rPr lang="en-CA" dirty="0" smtClean="0"/>
              <a:t>y the simple inversion of otherness into the inwardness of essence or law</a:t>
            </a:r>
          </a:p>
          <a:p>
            <a:pPr lvl="1"/>
            <a:r>
              <a:rPr lang="en-CA" dirty="0" smtClean="0"/>
              <a:t>But one law leads to another, </a:t>
            </a:r>
          </a:p>
          <a:p>
            <a:pPr lvl="1"/>
            <a:r>
              <a:rPr lang="en-CA" dirty="0"/>
              <a:t>s</a:t>
            </a:r>
            <a:r>
              <a:rPr lang="en-CA" dirty="0" smtClean="0"/>
              <a:t>ince law is only the universality of difference</a:t>
            </a:r>
          </a:p>
          <a:p>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93</a:t>
            </a:fld>
            <a:endParaRPr lang="en-US"/>
          </a:p>
        </p:txBody>
      </p:sp>
    </p:spTree>
    <p:extLst>
      <p:ext uri="{BB962C8B-B14F-4D97-AF65-F5344CB8AC3E}">
        <p14:creationId xmlns:p14="http://schemas.microsoft.com/office/powerpoint/2010/main" val="355330393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infinite negation</a:t>
            </a:r>
            <a:endParaRPr lang="en-US" dirty="0"/>
          </a:p>
        </p:txBody>
      </p:sp>
      <p:sp>
        <p:nvSpPr>
          <p:cNvPr id="3" name="Content Placeholder 2"/>
          <p:cNvSpPr>
            <a:spLocks noGrp="1"/>
          </p:cNvSpPr>
          <p:nvPr>
            <p:ph idx="1"/>
          </p:nvPr>
        </p:nvSpPr>
        <p:spPr/>
        <p:txBody>
          <a:bodyPr>
            <a:normAutofit/>
          </a:bodyPr>
          <a:lstStyle/>
          <a:p>
            <a:r>
              <a:rPr lang="en-CA" dirty="0" smtClean="0"/>
              <a:t>4) the infinite negation</a:t>
            </a:r>
          </a:p>
          <a:p>
            <a:pPr lvl="1"/>
            <a:r>
              <a:rPr lang="en-CA" dirty="0"/>
              <a:t>t</a:t>
            </a:r>
            <a:r>
              <a:rPr lang="en-CA" dirty="0" smtClean="0"/>
              <a:t>he negation of self-repulsion that turns back on itself</a:t>
            </a:r>
          </a:p>
          <a:p>
            <a:r>
              <a:rPr lang="en-CA" dirty="0" smtClean="0"/>
              <a:t>This is the second universality of the understanding</a:t>
            </a:r>
          </a:p>
          <a:p>
            <a:pPr lvl="1"/>
            <a:r>
              <a:rPr lang="en-CA" dirty="0"/>
              <a:t>w</a:t>
            </a:r>
            <a:r>
              <a:rPr lang="en-CA" dirty="0" smtClean="0"/>
              <a:t>hose paradigm is the universal law gravity</a:t>
            </a:r>
          </a:p>
          <a:p>
            <a:pPr lvl="1"/>
            <a:r>
              <a:rPr lang="en-CA" dirty="0" smtClean="0"/>
              <a:t>Everything attracts everything else</a:t>
            </a:r>
          </a:p>
          <a:p>
            <a:r>
              <a:rPr lang="en-CA" dirty="0" smtClean="0"/>
              <a:t>This is the negation that characterizes nature as a whole</a:t>
            </a:r>
          </a:p>
          <a:p>
            <a:pPr lvl="1"/>
            <a:r>
              <a:rPr lang="en-CA" dirty="0"/>
              <a:t>t</a:t>
            </a:r>
            <a:r>
              <a:rPr lang="en-CA" dirty="0" smtClean="0"/>
              <a:t>he inorganic universal nature </a:t>
            </a:r>
          </a:p>
          <a:p>
            <a:pPr lvl="1"/>
            <a:r>
              <a:rPr lang="en-CA" dirty="0" smtClean="0"/>
              <a:t>that is the extended body of self-consciousness itself</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94</a:t>
            </a:fld>
            <a:endParaRPr lang="en-US"/>
          </a:p>
        </p:txBody>
      </p:sp>
    </p:spTree>
    <p:extLst>
      <p:ext uri="{BB962C8B-B14F-4D97-AF65-F5344CB8AC3E}">
        <p14:creationId xmlns:p14="http://schemas.microsoft.com/office/powerpoint/2010/main" val="206718528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Absolute negativity of Nature</a:t>
            </a:r>
            <a:endParaRPr lang="en-US" dirty="0"/>
          </a:p>
        </p:txBody>
      </p:sp>
      <p:sp>
        <p:nvSpPr>
          <p:cNvPr id="3" name="Content Placeholder 2"/>
          <p:cNvSpPr>
            <a:spLocks noGrp="1"/>
          </p:cNvSpPr>
          <p:nvPr>
            <p:ph idx="1"/>
          </p:nvPr>
        </p:nvSpPr>
        <p:spPr/>
        <p:txBody>
          <a:bodyPr>
            <a:normAutofit/>
          </a:bodyPr>
          <a:lstStyle/>
          <a:p>
            <a:r>
              <a:rPr lang="en-CA" dirty="0" smtClean="0"/>
              <a:t>Nature as a whole is absolute negativity</a:t>
            </a:r>
          </a:p>
          <a:p>
            <a:pPr lvl="1"/>
            <a:r>
              <a:rPr lang="en-CA" dirty="0"/>
              <a:t>t</a:t>
            </a:r>
            <a:r>
              <a:rPr lang="en-CA" dirty="0" smtClean="0"/>
              <a:t>he inherently self-negating essence</a:t>
            </a:r>
          </a:p>
          <a:p>
            <a:pPr lvl="1"/>
            <a:r>
              <a:rPr lang="en-CA" dirty="0"/>
              <a:t>w</a:t>
            </a:r>
            <a:r>
              <a:rPr lang="en-CA" dirty="0" smtClean="0"/>
              <a:t>hose first moment is the pure externality of space</a:t>
            </a:r>
          </a:p>
          <a:p>
            <a:r>
              <a:rPr lang="en-CA" dirty="0" smtClean="0"/>
              <a:t>In surmounting its own otherness</a:t>
            </a:r>
          </a:p>
          <a:p>
            <a:pPr lvl="1"/>
            <a:r>
              <a:rPr lang="en-CA" dirty="0" smtClean="0"/>
              <a:t>Nature leads beyond itself</a:t>
            </a:r>
          </a:p>
          <a:p>
            <a:pPr lvl="1"/>
            <a:r>
              <a:rPr lang="en-CA" dirty="0"/>
              <a:t>t</a:t>
            </a:r>
            <a:r>
              <a:rPr lang="en-CA" dirty="0" smtClean="0"/>
              <a:t>hrough the inwardness of self-related time with its evolutionary development</a:t>
            </a:r>
          </a:p>
          <a:p>
            <a:r>
              <a:rPr lang="en-CA" dirty="0"/>
              <a:t>s</a:t>
            </a:r>
            <a:r>
              <a:rPr lang="en-CA" dirty="0" smtClean="0"/>
              <a:t>tarting with t</a:t>
            </a:r>
            <a:r>
              <a:rPr lang="en-CA" baseline="30000" dirty="0" smtClean="0"/>
              <a:t>2</a:t>
            </a:r>
            <a:r>
              <a:rPr lang="en-CA" dirty="0" smtClean="0"/>
              <a:t> </a:t>
            </a:r>
            <a:r>
              <a:rPr lang="en-CA" dirty="0"/>
              <a:t>of the law of </a:t>
            </a:r>
            <a:r>
              <a:rPr lang="en-CA" dirty="0" smtClean="0"/>
              <a:t>gravity</a:t>
            </a:r>
            <a:r>
              <a:rPr lang="en-CA" dirty="0"/>
              <a:t>: </a:t>
            </a:r>
            <a:r>
              <a:rPr lang="en-CA" dirty="0" smtClean="0"/>
              <a:t>d=vt</a:t>
            </a:r>
            <a:r>
              <a:rPr lang="en-CA" baseline="30000" dirty="0" smtClean="0"/>
              <a:t>2</a:t>
            </a:r>
            <a:endParaRPr lang="en-CA" dirty="0" smtClean="0"/>
          </a:p>
          <a:p>
            <a:r>
              <a:rPr lang="en-CA" dirty="0" smtClean="0"/>
              <a:t>to the inwardness of consciousness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95</a:t>
            </a:fld>
            <a:endParaRPr lang="en-US"/>
          </a:p>
        </p:txBody>
      </p:sp>
    </p:spTree>
    <p:extLst>
      <p:ext uri="{BB962C8B-B14F-4D97-AF65-F5344CB8AC3E}">
        <p14:creationId xmlns:p14="http://schemas.microsoft.com/office/powerpoint/2010/main" val="242032540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The </a:t>
            </a:r>
            <a:r>
              <a:rPr lang="en-CA" dirty="0" smtClean="0"/>
              <a:t>womb of nature</a:t>
            </a:r>
            <a:endParaRPr lang="en-US" dirty="0"/>
          </a:p>
        </p:txBody>
      </p:sp>
      <p:sp>
        <p:nvSpPr>
          <p:cNvPr id="3" name="Content Placeholder 2"/>
          <p:cNvSpPr>
            <a:spLocks noGrp="1"/>
          </p:cNvSpPr>
          <p:nvPr>
            <p:ph idx="1"/>
          </p:nvPr>
        </p:nvSpPr>
        <p:spPr/>
        <p:txBody>
          <a:bodyPr>
            <a:normAutofit/>
          </a:bodyPr>
          <a:lstStyle/>
          <a:p>
            <a:r>
              <a:rPr lang="en-CA" dirty="0" smtClean="0"/>
              <a:t>The highest product of this evolution:</a:t>
            </a:r>
          </a:p>
          <a:p>
            <a:pPr lvl="1"/>
            <a:r>
              <a:rPr lang="en-CA" dirty="0"/>
              <a:t>a</a:t>
            </a:r>
            <a:r>
              <a:rPr lang="en-CA" dirty="0" smtClean="0"/>
              <a:t> species that would not only be a universality in-itself, like gravity</a:t>
            </a:r>
          </a:p>
          <a:p>
            <a:r>
              <a:rPr lang="en-CA" dirty="0"/>
              <a:t>b</a:t>
            </a:r>
            <a:r>
              <a:rPr lang="en-CA" dirty="0" smtClean="0"/>
              <a:t>ut a species that would be for itself: the self-conscious human being</a:t>
            </a:r>
          </a:p>
          <a:p>
            <a:r>
              <a:rPr lang="en-CA" dirty="0" smtClean="0"/>
              <a:t>Nature is thus the womb of human self-consciousness</a:t>
            </a:r>
          </a:p>
          <a:p>
            <a:pPr lvl="1"/>
            <a:r>
              <a:rPr lang="en-CA" dirty="0" smtClean="0"/>
              <a:t>Spirit externalizing (simply negating) itself in Nature</a:t>
            </a:r>
          </a:p>
          <a:p>
            <a:pPr lvl="1"/>
            <a:r>
              <a:rPr lang="en-CA" dirty="0"/>
              <a:t>t</a:t>
            </a:r>
            <a:r>
              <a:rPr lang="en-CA" dirty="0" smtClean="0"/>
              <a:t>o return to itself through negating this negation</a:t>
            </a:r>
          </a:p>
          <a:p>
            <a:pPr lvl="1"/>
            <a:r>
              <a:rPr lang="en-CA" dirty="0"/>
              <a:t>i</a:t>
            </a:r>
            <a:r>
              <a:rPr lang="en-CA" dirty="0" smtClean="0"/>
              <a:t>n and through the mutual recognition of self-conscious beings</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96</a:t>
            </a:fld>
            <a:endParaRPr lang="en-US"/>
          </a:p>
        </p:txBody>
      </p:sp>
    </p:spTree>
    <p:extLst>
      <p:ext uri="{BB962C8B-B14F-4D97-AF65-F5344CB8AC3E}">
        <p14:creationId xmlns:p14="http://schemas.microsoft.com/office/powerpoint/2010/main" val="743372628"/>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life of Spirit</a:t>
            </a:r>
            <a:endParaRPr lang="en-US" dirty="0"/>
          </a:p>
        </p:txBody>
      </p:sp>
      <p:sp>
        <p:nvSpPr>
          <p:cNvPr id="3" name="Content Placeholder 2"/>
          <p:cNvSpPr>
            <a:spLocks noGrp="1"/>
          </p:cNvSpPr>
          <p:nvPr>
            <p:ph idx="1"/>
          </p:nvPr>
        </p:nvSpPr>
        <p:spPr/>
        <p:txBody>
          <a:bodyPr/>
          <a:lstStyle/>
          <a:p>
            <a:r>
              <a:rPr lang="en-CA" dirty="0" smtClean="0"/>
              <a:t>She and he are the ultimate product of the self-negation of universal nature</a:t>
            </a:r>
          </a:p>
          <a:p>
            <a:pPr lvl="1"/>
            <a:r>
              <a:rPr lang="en-CA" dirty="0"/>
              <a:t>a</a:t>
            </a:r>
            <a:r>
              <a:rPr lang="en-CA" dirty="0" smtClean="0"/>
              <a:t>rising beyond itself</a:t>
            </a:r>
          </a:p>
          <a:p>
            <a:pPr lvl="1"/>
            <a:r>
              <a:rPr lang="en-CA" dirty="0"/>
              <a:t>n</a:t>
            </a:r>
            <a:r>
              <a:rPr lang="en-CA" dirty="0" smtClean="0"/>
              <a:t>egating itself in living beings who together live a species life</a:t>
            </a:r>
          </a:p>
          <a:p>
            <a:pPr lvl="1"/>
            <a:r>
              <a:rPr lang="en-CA" dirty="0" smtClean="0"/>
              <a:t>i.e., the life of Spirit</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97</a:t>
            </a:fld>
            <a:endParaRPr lang="en-US"/>
          </a:p>
        </p:txBody>
      </p:sp>
    </p:spTree>
    <p:extLst>
      <p:ext uri="{BB962C8B-B14F-4D97-AF65-F5344CB8AC3E}">
        <p14:creationId xmlns:p14="http://schemas.microsoft.com/office/powerpoint/2010/main" val="3526935445"/>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Inadequacy of natural means</a:t>
            </a:r>
            <a:endParaRPr lang="en-US" dirty="0"/>
          </a:p>
        </p:txBody>
      </p:sp>
      <p:sp>
        <p:nvSpPr>
          <p:cNvPr id="3" name="Content Placeholder 2"/>
          <p:cNvSpPr>
            <a:spLocks noGrp="1"/>
          </p:cNvSpPr>
          <p:nvPr>
            <p:ph idx="1"/>
          </p:nvPr>
        </p:nvSpPr>
        <p:spPr/>
        <p:txBody>
          <a:bodyPr>
            <a:normAutofit/>
          </a:bodyPr>
          <a:lstStyle/>
          <a:p>
            <a:r>
              <a:rPr lang="en-CA" dirty="0" smtClean="0"/>
              <a:t>The self-conscious individual can never achieve true self-satisfaction through natural means</a:t>
            </a:r>
          </a:p>
          <a:p>
            <a:pPr lvl="1"/>
            <a:r>
              <a:rPr lang="en-CA" dirty="0"/>
              <a:t>t</a:t>
            </a:r>
            <a:r>
              <a:rPr lang="en-CA" dirty="0" smtClean="0"/>
              <a:t>hrough fulfilling natural desires</a:t>
            </a:r>
          </a:p>
          <a:p>
            <a:r>
              <a:rPr lang="en-CA" dirty="0"/>
              <a:t>b</a:t>
            </a:r>
            <a:r>
              <a:rPr lang="en-CA" dirty="0" smtClean="0"/>
              <a:t>ecause nature exists only to go beyond itself</a:t>
            </a:r>
          </a:p>
          <a:p>
            <a:pPr lvl="1"/>
            <a:r>
              <a:rPr lang="en-CA" dirty="0"/>
              <a:t>t</a:t>
            </a:r>
            <a:r>
              <a:rPr lang="en-CA" dirty="0" smtClean="0"/>
              <a:t>o negate itself</a:t>
            </a:r>
          </a:p>
          <a:p>
            <a:pPr lvl="1"/>
            <a:r>
              <a:rPr lang="en-CA" dirty="0"/>
              <a:t>i</a:t>
            </a:r>
            <a:r>
              <a:rPr lang="en-CA" dirty="0" smtClean="0"/>
              <a:t>n a being that intrinsically surmounts all otherness </a:t>
            </a:r>
          </a:p>
          <a:p>
            <a:pPr lvl="1"/>
            <a:r>
              <a:rPr lang="en-CA" dirty="0"/>
              <a:t>t</a:t>
            </a:r>
            <a:r>
              <a:rPr lang="en-CA" dirty="0" smtClean="0"/>
              <a:t>o be for itself</a:t>
            </a:r>
          </a:p>
          <a:p>
            <a:r>
              <a:rPr lang="en-CA" dirty="0" smtClean="0"/>
              <a:t>Hence, the true desire </a:t>
            </a:r>
            <a:r>
              <a:rPr lang="en-CA" dirty="0"/>
              <a:t>of the self-conscious individual can </a:t>
            </a:r>
            <a:r>
              <a:rPr lang="en-CA" dirty="0" smtClean="0"/>
              <a:t>only be </a:t>
            </a:r>
            <a:r>
              <a:rPr lang="en-CA" dirty="0"/>
              <a:t>satisfied in another self-conscious individual. </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98</a:t>
            </a:fld>
            <a:endParaRPr lang="en-US"/>
          </a:p>
        </p:txBody>
      </p:sp>
    </p:spTree>
    <p:extLst>
      <p:ext uri="{BB962C8B-B14F-4D97-AF65-F5344CB8AC3E}">
        <p14:creationId xmlns:p14="http://schemas.microsoft.com/office/powerpoint/2010/main" val="925752200"/>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176. Being at the center </a:t>
            </a:r>
            <a:endParaRPr lang="en-US" dirty="0"/>
          </a:p>
        </p:txBody>
      </p:sp>
      <p:sp>
        <p:nvSpPr>
          <p:cNvPr id="3" name="Content Placeholder 2"/>
          <p:cNvSpPr>
            <a:spLocks noGrp="1"/>
          </p:cNvSpPr>
          <p:nvPr>
            <p:ph idx="1"/>
          </p:nvPr>
        </p:nvSpPr>
        <p:spPr/>
        <p:txBody>
          <a:bodyPr>
            <a:normAutofit/>
          </a:bodyPr>
          <a:lstStyle/>
          <a:p>
            <a:r>
              <a:rPr lang="en-CA" dirty="0" smtClean="0"/>
              <a:t>These are the initial moments of self-consciousness:</a:t>
            </a:r>
          </a:p>
          <a:p>
            <a:r>
              <a:rPr lang="en-CA" dirty="0" smtClean="0"/>
              <a:t>1) the undifferentiated oneness of “I”</a:t>
            </a:r>
          </a:p>
          <a:p>
            <a:pPr lvl="1"/>
            <a:r>
              <a:rPr lang="en-CA" dirty="0" smtClean="0"/>
              <a:t>The spontaneous feeling of being at the center of the world</a:t>
            </a:r>
          </a:p>
          <a:p>
            <a:r>
              <a:rPr lang="en-CA" dirty="0" smtClean="0"/>
              <a:t>2) but this immediacy is implicitly an absolute mediation</a:t>
            </a:r>
          </a:p>
          <a:p>
            <a:pPr lvl="1"/>
            <a:r>
              <a:rPr lang="en-CA" dirty="0" smtClean="0"/>
              <a:t>I am turned to the world in the state of desire for something I am not (yet)</a:t>
            </a:r>
            <a:endParaRPr lang="en-US" dirty="0"/>
          </a:p>
        </p:txBody>
      </p:sp>
      <p:sp>
        <p:nvSpPr>
          <p:cNvPr id="4" name="Slide Number Placeholder 3"/>
          <p:cNvSpPr>
            <a:spLocks noGrp="1"/>
          </p:cNvSpPr>
          <p:nvPr>
            <p:ph type="sldNum" sz="quarter" idx="12"/>
          </p:nvPr>
        </p:nvSpPr>
        <p:spPr/>
        <p:txBody>
          <a:bodyPr/>
          <a:lstStyle/>
          <a:p>
            <a:fld id="{8FF61FAA-D7D5-42D6-B247-BB907F4E95E5}" type="slidenum">
              <a:rPr lang="en-US" smtClean="0"/>
              <a:t>99</a:t>
            </a:fld>
            <a:endParaRPr lang="en-US"/>
          </a:p>
        </p:txBody>
      </p:sp>
    </p:spTree>
    <p:extLst>
      <p:ext uri="{BB962C8B-B14F-4D97-AF65-F5344CB8AC3E}">
        <p14:creationId xmlns:p14="http://schemas.microsoft.com/office/powerpoint/2010/main" val="19577285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TotalTime>
  <Words>14934</Words>
  <Application>Microsoft Office PowerPoint</Application>
  <PresentationFormat>Widescreen</PresentationFormat>
  <Paragraphs>1719</Paragraphs>
  <Slides>211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211</vt:i4>
      </vt:variant>
    </vt:vector>
  </HeadingPairs>
  <TitlesOfParts>
    <vt:vector size="216" baseType="lpstr">
      <vt:lpstr>Arial</vt:lpstr>
      <vt:lpstr>Calibri</vt:lpstr>
      <vt:lpstr>Calibri Light</vt:lpstr>
      <vt:lpstr>Wingdings</vt:lpstr>
      <vt:lpstr>Office Theme</vt:lpstr>
      <vt:lpstr>The Struggle of Life and Death</vt:lpstr>
      <vt:lpstr>169 The circle of life (1) </vt:lpstr>
      <vt:lpstr>Medium and ones</vt:lpstr>
      <vt:lpstr>The circle of life (2)</vt:lpstr>
      <vt:lpstr>The axis that turns on itself</vt:lpstr>
      <vt:lpstr>The soul of the world</vt:lpstr>
      <vt:lpstr>Being is no longer an abstraction</vt:lpstr>
      <vt:lpstr>The individual organism only exists within the totality of life</vt:lpstr>
      <vt:lpstr>170 One and many</vt:lpstr>
      <vt:lpstr>Parmenides’ One</vt:lpstr>
      <vt:lpstr>Basis of the stability of the organism is the oneness of Life as a whole</vt:lpstr>
      <vt:lpstr>The oneness of Life divides itself</vt:lpstr>
      <vt:lpstr>No flight into otherness</vt:lpstr>
      <vt:lpstr>The lion and the lamb</vt:lpstr>
      <vt:lpstr>The life force is not a third element</vt:lpstr>
      <vt:lpstr>Life  individuals  Life</vt:lpstr>
      <vt:lpstr>Reproduction</vt:lpstr>
      <vt:lpstr>171 Life and Death</vt:lpstr>
      <vt:lpstr>The pole of life</vt:lpstr>
      <vt:lpstr>Rocks and flowers</vt:lpstr>
      <vt:lpstr>The living being opposes Life</vt:lpstr>
      <vt:lpstr>Consuming its own essence</vt:lpstr>
      <vt:lpstr>The individual and the medium</vt:lpstr>
      <vt:lpstr>Life as an active force in-itself: Death</vt:lpstr>
      <vt:lpstr>Essence of life and existence</vt:lpstr>
      <vt:lpstr>An inverted world once more</vt:lpstr>
      <vt:lpstr>Law of inversion</vt:lpstr>
      <vt:lpstr>Why is there death?</vt:lpstr>
      <vt:lpstr>From positive to negative</vt:lpstr>
      <vt:lpstr>Passive medium and active force, changing sides</vt:lpstr>
      <vt:lpstr>Development</vt:lpstr>
      <vt:lpstr>The feeling soul of the living being</vt:lpstr>
      <vt:lpstr>What does the living being really want?</vt:lpstr>
      <vt:lpstr>The universal dissolution</vt:lpstr>
      <vt:lpstr>It is not what it is </vt:lpstr>
      <vt:lpstr>A real abstraction</vt:lpstr>
      <vt:lpstr>Ancient science</vt:lpstr>
      <vt:lpstr>Life divides itself, again</vt:lpstr>
      <vt:lpstr>Self-differentiation of Life</vt:lpstr>
      <vt:lpstr>The Concept</vt:lpstr>
      <vt:lpstr>Given  Result</vt:lpstr>
      <vt:lpstr>The moments of self-development</vt:lpstr>
      <vt:lpstr>PowerPoint Presentation</vt:lpstr>
      <vt:lpstr>172 Life overcoming Death </vt:lpstr>
      <vt:lpstr>The Origin of Species</vt:lpstr>
      <vt:lpstr>PowerPoint Presentation</vt:lpstr>
      <vt:lpstr>What is a species?</vt:lpstr>
      <vt:lpstr>Previous forms of objectivity</vt:lpstr>
      <vt:lpstr>The Genesis of Species</vt:lpstr>
      <vt:lpstr>The object of desire:  the individual, not the species</vt:lpstr>
      <vt:lpstr>Living for the Species</vt:lpstr>
      <vt:lpstr>The Species does not exist for-itself</vt:lpstr>
      <vt:lpstr>The human species-being</vt:lpstr>
      <vt:lpstr>173. The species for itself: “I”</vt:lpstr>
      <vt:lpstr>174. “I” is a universal</vt:lpstr>
      <vt:lpstr>Phenomenology reflects this</vt:lpstr>
      <vt:lpstr>Summary</vt:lpstr>
      <vt:lpstr>PowerPoint Presentation</vt:lpstr>
      <vt:lpstr>PowerPoint Presentation</vt:lpstr>
      <vt:lpstr>What “I” means to be</vt:lpstr>
      <vt:lpstr>“I”: Immediate and mediated</vt:lpstr>
      <vt:lpstr>Deficiency of Life</vt:lpstr>
      <vt:lpstr>Overcoming life in practice</vt:lpstr>
      <vt:lpstr>The inner emptiness of desire</vt:lpstr>
      <vt:lpstr>Eve eats the apple</vt:lpstr>
      <vt:lpstr>Self-consciousness begins with desire</vt:lpstr>
      <vt:lpstr>The truth of the object: it isn’t</vt:lpstr>
      <vt:lpstr>True certainty</vt:lpstr>
      <vt:lpstr>Falling back into the whirl of life</vt:lpstr>
      <vt:lpstr>The true object of desire: another Self</vt:lpstr>
      <vt:lpstr>175 A moment of the whole</vt:lpstr>
      <vt:lpstr>Contradiction: independence and dependence</vt:lpstr>
      <vt:lpstr>Experiencing the totality of life</vt:lpstr>
      <vt:lpstr>Moments of desire</vt:lpstr>
      <vt:lpstr>Science and life</vt:lpstr>
      <vt:lpstr>Filling the lack</vt:lpstr>
      <vt:lpstr>Human discontent</vt:lpstr>
      <vt:lpstr>Incorporating the species</vt:lpstr>
      <vt:lpstr>The other should be independent of me</vt:lpstr>
      <vt:lpstr>Experiencing the contradiction</vt:lpstr>
      <vt:lpstr>The animal instinct</vt:lpstr>
      <vt:lpstr>Finding a way out</vt:lpstr>
      <vt:lpstr>One’s own efforts are insufficient</vt:lpstr>
      <vt:lpstr>The other must do it for him</vt:lpstr>
      <vt:lpstr>Simple and reflected negativity </vt:lpstr>
      <vt:lpstr>The species is the basis of the independence of the individual</vt:lpstr>
      <vt:lpstr>The unconscious species in itself</vt:lpstr>
      <vt:lpstr>A species that lets itself be used</vt:lpstr>
      <vt:lpstr>Consciousness is not what it is</vt:lpstr>
      <vt:lpstr>Reciprocal self-negation</vt:lpstr>
      <vt:lpstr>Simple negation</vt:lpstr>
      <vt:lpstr>Determinate negation</vt:lpstr>
      <vt:lpstr>The simple inversion</vt:lpstr>
      <vt:lpstr>The infinite negation</vt:lpstr>
      <vt:lpstr>Absolute negativity of Nature</vt:lpstr>
      <vt:lpstr>The womb of nature</vt:lpstr>
      <vt:lpstr>The life of Spirit</vt:lpstr>
      <vt:lpstr>Inadequacy of natural means</vt:lpstr>
      <vt:lpstr>176. Being at the center </vt:lpstr>
      <vt:lpstr>Contradiction of knowledge</vt:lpstr>
      <vt:lpstr>From ideality to reality</vt:lpstr>
      <vt:lpstr>Dance of life and death</vt:lpstr>
      <vt:lpstr>The species rules</vt:lpstr>
      <vt:lpstr>Contradiction of species and individual</vt:lpstr>
      <vt:lpstr>She must realize what she is</vt:lpstr>
      <vt:lpstr>Mired in the circle of life</vt:lpstr>
      <vt:lpstr>The doubling of self-consciousness</vt:lpstr>
      <vt:lpstr>Negating her own otherness</vt:lpstr>
      <vt:lpstr>The desire of the species </vt:lpstr>
      <vt:lpstr>She negates her own otherness in saying “I”</vt:lpstr>
      <vt:lpstr>177. Objective certainty</vt:lpstr>
      <vt:lpstr>Uncertain certainty</vt:lpstr>
      <vt:lpstr>Being-for-other  being-for-self</vt:lpstr>
      <vt:lpstr>The essential moments</vt:lpstr>
      <vt:lpstr>The two sides of the concept</vt:lpstr>
      <vt:lpstr>But then consciousness is lost</vt:lpstr>
      <vt:lpstr>Unconsciousness versus self-consciousness</vt:lpstr>
      <vt:lpstr>What is mine is not-mine</vt:lpstr>
      <vt:lpstr>Why it is not mine</vt:lpstr>
      <vt:lpstr>The concept of Spirit</vt:lpstr>
      <vt:lpstr>Two infinite substances</vt:lpstr>
      <vt:lpstr>Negating the othernegating oneself</vt:lpstr>
      <vt:lpstr>Say what you mean</vt:lpstr>
      <vt:lpstr>The rest of Phenomenology</vt:lpstr>
      <vt:lpstr>Three steps</vt:lpstr>
      <vt:lpstr>The unfolding of the third step </vt:lpstr>
      <vt:lpstr>Life goes beyond itself: evolution</vt:lpstr>
      <vt:lpstr>The emergence of Spirit </vt:lpstr>
      <vt:lpstr>The spiritual daytime</vt:lpstr>
      <vt:lpstr>The concept is equal to the object</vt:lpstr>
      <vt:lpstr>Self-standingness and  Unself-standingness  of Self-consciousness:  Domination and bondage </vt:lpstr>
      <vt:lpstr>178. Being for the other  = not being for oneself</vt:lpstr>
      <vt:lpstr>The infinity of self-consciousness</vt:lpstr>
      <vt:lpstr>The quest for recognition</vt:lpstr>
      <vt:lpstr>All the developments are doubled</vt:lpstr>
      <vt:lpstr>179. Why is there another I?</vt:lpstr>
      <vt:lpstr>“I” … and then …</vt:lpstr>
      <vt:lpstr>Opposite meanings</vt:lpstr>
      <vt:lpstr>Losing his world</vt:lpstr>
      <vt:lpstr>The contradictory moments</vt:lpstr>
      <vt:lpstr>180. By himself … </vt:lpstr>
      <vt:lpstr>Oneness in otherness</vt:lpstr>
      <vt:lpstr>Transforming the otherness</vt:lpstr>
      <vt:lpstr>Recuperating his being-for-self</vt:lpstr>
      <vt:lpstr>Two ways of recuperating oneself</vt:lpstr>
      <vt:lpstr>Being a self is now a matter of contention</vt:lpstr>
      <vt:lpstr>He is a universal</vt:lpstr>
      <vt:lpstr>181 Recuperating himself</vt:lpstr>
      <vt:lpstr>Otherness is elevated</vt:lpstr>
      <vt:lpstr>Transforming biological gender</vt:lpstr>
      <vt:lpstr>The progress of desire</vt:lpstr>
      <vt:lpstr>The other is another self</vt:lpstr>
      <vt:lpstr>Seeking love freely given</vt:lpstr>
      <vt:lpstr>Letting her go in freedom</vt:lpstr>
      <vt:lpstr>182. Two different gestalts in relation to one another  </vt:lpstr>
      <vt:lpstr>Caught in her own trap</vt:lpstr>
      <vt:lpstr>The other infinity of life</vt:lpstr>
      <vt:lpstr>Living the species life</vt:lpstr>
      <vt:lpstr>The animal is unself-conscious</vt:lpstr>
      <vt:lpstr>Vanity enters the world</vt:lpstr>
      <vt:lpstr>Seeking lasting dissatisfaction</vt:lpstr>
      <vt:lpstr>Surprise and disappointment</vt:lpstr>
      <vt:lpstr>Confronting the species (the whole)</vt:lpstr>
      <vt:lpstr>PowerPoint Presentation</vt:lpstr>
      <vt:lpstr>He begins at the center of the world</vt:lpstr>
      <vt:lpstr>Overcoming uncertainty through the other self</vt:lpstr>
      <vt:lpstr>The inadequacy of his own consciousness</vt:lpstr>
      <vt:lpstr>The Look of the Other</vt:lpstr>
      <vt:lpstr>Freedom is a gift from the Other</vt:lpstr>
      <vt:lpstr>A one-sided activity is useless</vt:lpstr>
      <vt:lpstr>The Golgotha of Absolute Spirit</vt:lpstr>
      <vt:lpstr>183. Double significances</vt:lpstr>
      <vt:lpstr>The universality that is self-conscious</vt:lpstr>
      <vt:lpstr>Human individuals are never purely individual</vt:lpstr>
      <vt:lpstr>Saying “I”</vt:lpstr>
      <vt:lpstr>The cow is an individual</vt:lpstr>
      <vt:lpstr>The Law of self-consciousness</vt:lpstr>
      <vt:lpstr>Willing the maxim as a universal law</vt:lpstr>
      <vt:lpstr>Desiring what the other possesses</vt:lpstr>
      <vt:lpstr>Self-destructive activity</vt:lpstr>
      <vt:lpstr>Self-contradictory actions</vt:lpstr>
      <vt:lpstr>The lion unselfconsciously devours the lamb</vt:lpstr>
      <vt:lpstr>Inversion of the action</vt:lpstr>
      <vt:lpstr>Kant’s morality</vt:lpstr>
      <vt:lpstr>Don’t do that!</vt:lpstr>
      <vt:lpstr>Learning the hard way</vt:lpstr>
      <vt:lpstr>184. Experiencing the play</vt:lpstr>
      <vt:lpstr>What you do unto the other</vt:lpstr>
      <vt:lpstr>The law of self-realization</vt:lpstr>
      <vt:lpstr>Recognizing essentiality </vt:lpstr>
      <vt:lpstr>Each goes into the other</vt:lpstr>
      <vt:lpstr>Transformation</vt:lpstr>
      <vt:lpstr>One with the other, yet not one</vt:lpstr>
      <vt:lpstr>The organism really is one with the other</vt:lpstr>
      <vt:lpstr>Being in the other is self-conscious</vt:lpstr>
      <vt:lpstr>The outsidedness of consciousness</vt:lpstr>
      <vt:lpstr>He sees that she sees him</vt:lpstr>
      <vt:lpstr>Encountering the other as a subject</vt:lpstr>
      <vt:lpstr>Self-degradation</vt:lpstr>
      <vt:lpstr>Being-for-self as a goal</vt:lpstr>
      <vt:lpstr>The height of self-consciousness </vt:lpstr>
      <vt:lpstr>The failure of this first strategy</vt:lpstr>
      <vt:lpstr>Achieving self-consciousness  through degradation</vt:lpstr>
      <vt:lpstr>The path of progress</vt:lpstr>
      <vt:lpstr>The “unity” of self-consciousness: not a “synthesis”</vt:lpstr>
      <vt:lpstr>Sartre is wrong</vt:lpstr>
      <vt:lpstr>God is a Trinity, not a Unity</vt:lpstr>
      <vt:lpstr>Language and culture are particular media</vt:lpstr>
      <vt:lpstr>“The medium is the message”</vt:lpstr>
      <vt:lpstr>The Internet is the hottest medium of all time</vt:lpstr>
      <vt:lpstr>The middle is in each extreme</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The Struggle of Life and Death</dc:title>
  <dc:creator>Windows User</dc:creator>
  <cp:lastModifiedBy>Windows User</cp:lastModifiedBy>
  <cp:revision>16</cp:revision>
  <dcterms:created xsi:type="dcterms:W3CDTF">2017-02-25T23:35:10Z</dcterms:created>
  <dcterms:modified xsi:type="dcterms:W3CDTF">2017-03-07T18:25:03Z</dcterms:modified>
</cp:coreProperties>
</file>