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88"/>
  </p:notesMasterIdLst>
  <p:sldIdLst>
    <p:sldId id="256" r:id="rId2"/>
    <p:sldId id="429" r:id="rId3"/>
    <p:sldId id="430" r:id="rId4"/>
    <p:sldId id="431" r:id="rId5"/>
    <p:sldId id="432" r:id="rId6"/>
    <p:sldId id="433" r:id="rId7"/>
    <p:sldId id="434" r:id="rId8"/>
    <p:sldId id="435" r:id="rId9"/>
    <p:sldId id="367" r:id="rId10"/>
    <p:sldId id="369" r:id="rId11"/>
    <p:sldId id="403" r:id="rId12"/>
    <p:sldId id="404" r:id="rId13"/>
    <p:sldId id="405" r:id="rId14"/>
    <p:sldId id="282" r:id="rId15"/>
    <p:sldId id="361" r:id="rId16"/>
    <p:sldId id="362" r:id="rId17"/>
    <p:sldId id="420" r:id="rId18"/>
    <p:sldId id="357" r:id="rId19"/>
    <p:sldId id="356" r:id="rId20"/>
    <p:sldId id="366" r:id="rId21"/>
    <p:sldId id="365" r:id="rId22"/>
    <p:sldId id="364" r:id="rId23"/>
    <p:sldId id="363" r:id="rId24"/>
    <p:sldId id="406" r:id="rId25"/>
    <p:sldId id="421" r:id="rId26"/>
    <p:sldId id="289" r:id="rId27"/>
    <p:sldId id="359" r:id="rId28"/>
    <p:sldId id="360" r:id="rId29"/>
    <p:sldId id="290" r:id="rId30"/>
    <p:sldId id="284" r:id="rId31"/>
    <p:sldId id="370" r:id="rId32"/>
    <p:sldId id="374" r:id="rId33"/>
    <p:sldId id="375" r:id="rId34"/>
    <p:sldId id="376" r:id="rId35"/>
    <p:sldId id="377" r:id="rId36"/>
    <p:sldId id="378" r:id="rId37"/>
    <p:sldId id="422" r:id="rId38"/>
    <p:sldId id="345" r:id="rId39"/>
    <p:sldId id="410" r:id="rId40"/>
    <p:sldId id="411" r:id="rId41"/>
    <p:sldId id="409" r:id="rId42"/>
    <p:sldId id="412" r:id="rId43"/>
    <p:sldId id="423" r:id="rId44"/>
    <p:sldId id="425" r:id="rId45"/>
    <p:sldId id="395" r:id="rId46"/>
    <p:sldId id="373" r:id="rId47"/>
    <p:sldId id="334" r:id="rId48"/>
    <p:sldId id="414" r:id="rId49"/>
    <p:sldId id="415" r:id="rId50"/>
    <p:sldId id="416" r:id="rId51"/>
    <p:sldId id="417" r:id="rId52"/>
    <p:sldId id="335" r:id="rId53"/>
    <p:sldId id="342" r:id="rId54"/>
    <p:sldId id="336" r:id="rId55"/>
    <p:sldId id="344" r:id="rId56"/>
    <p:sldId id="418" r:id="rId57"/>
    <p:sldId id="396" r:id="rId58"/>
    <p:sldId id="337" r:id="rId59"/>
    <p:sldId id="338" r:id="rId60"/>
    <p:sldId id="419" r:id="rId61"/>
    <p:sldId id="426" r:id="rId62"/>
    <p:sldId id="355" r:id="rId63"/>
    <p:sldId id="339" r:id="rId64"/>
    <p:sldId id="346" r:id="rId65"/>
    <p:sldId id="341" r:id="rId66"/>
    <p:sldId id="340" r:id="rId67"/>
    <p:sldId id="371" r:id="rId68"/>
    <p:sldId id="372" r:id="rId69"/>
    <p:sldId id="381" r:id="rId70"/>
    <p:sldId id="380" r:id="rId71"/>
    <p:sldId id="382" r:id="rId72"/>
    <p:sldId id="383" r:id="rId73"/>
    <p:sldId id="384" r:id="rId74"/>
    <p:sldId id="407" r:id="rId75"/>
    <p:sldId id="408" r:id="rId76"/>
    <p:sldId id="390" r:id="rId77"/>
    <p:sldId id="386" r:id="rId78"/>
    <p:sldId id="387" r:id="rId79"/>
    <p:sldId id="388" r:id="rId80"/>
    <p:sldId id="389" r:id="rId81"/>
    <p:sldId id="379" r:id="rId82"/>
    <p:sldId id="394" r:id="rId83"/>
    <p:sldId id="397" r:id="rId84"/>
    <p:sldId id="427" r:id="rId85"/>
    <p:sldId id="428" r:id="rId86"/>
    <p:sldId id="398" r:id="rId8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8976" autoAdjust="0"/>
    <p:restoredTop sz="94611" autoAdjust="0"/>
  </p:normalViewPr>
  <p:slideViewPr>
    <p:cSldViewPr>
      <p:cViewPr varScale="1">
        <p:scale>
          <a:sx n="120" d="100"/>
          <a:sy n="120" d="100"/>
        </p:scale>
        <p:origin x="96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presProps" Target="pres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viewProps" Target="viewProps.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notesMaster" Target="notesMasters/notesMaster1.xml"/><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ableStyles" Target="tableStyle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7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11673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860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4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674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11674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2F3F155-C8AF-4927-8B89-73D244AA6FDD}" type="slidenum">
              <a:rPr lang="en-US"/>
              <a:pPr>
                <a:defRPr/>
              </a:pPr>
              <a:t>‹#›</a:t>
            </a:fld>
            <a:endParaRPr lang="en-US"/>
          </a:p>
        </p:txBody>
      </p:sp>
    </p:spTree>
    <p:extLst>
      <p:ext uri="{BB962C8B-B14F-4D97-AF65-F5344CB8AC3E}">
        <p14:creationId xmlns:p14="http://schemas.microsoft.com/office/powerpoint/2010/main" val="25733532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EB59AD4-DBA8-42BC-969B-019E3B0901AC}" type="slidenum">
              <a:rPr lang="en-US" smtClean="0"/>
              <a:pPr/>
              <a:t>1</a:t>
            </a:fld>
            <a:endParaRPr lang="en-US"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713DA7F-9809-440C-AA95-57F45019C4EA}" type="slidenum">
              <a:rPr lang="en-US" smtClean="0"/>
              <a:pPr/>
              <a:t>20</a:t>
            </a:fld>
            <a:endParaRPr lang="en-US" smtClean="0"/>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C598571-C6EF-4F99-A267-58E6AF178FC2}" type="slidenum">
              <a:rPr lang="en-US" smtClean="0"/>
              <a:pPr/>
              <a:t>21</a:t>
            </a:fld>
            <a:endParaRPr lang="en-US" smtClean="0"/>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186AAC5-63F4-4B65-9A39-145F59DAED45}" type="slidenum">
              <a:rPr lang="en-US" smtClean="0"/>
              <a:pPr/>
              <a:t>22</a:t>
            </a:fld>
            <a:endParaRPr lang="en-US" smtClean="0"/>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F118044-13E0-4AA8-B6E2-AAA2BB4FB763}" type="slidenum">
              <a:rPr lang="en-US" smtClean="0"/>
              <a:pPr/>
              <a:t>23</a:t>
            </a:fld>
            <a:endParaRPr lang="en-US" smtClean="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06C46DF-99A8-4E0E-9624-EA6AFB72831B}" type="slidenum">
              <a:rPr lang="en-US" smtClean="0"/>
              <a:pPr/>
              <a:t>26</a:t>
            </a:fld>
            <a:endParaRPr lang="en-US" smtClean="0"/>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9E8E45B-3A04-4997-8A40-8220EAD15CDA}" type="slidenum">
              <a:rPr lang="en-US" smtClean="0"/>
              <a:pPr/>
              <a:t>27</a:t>
            </a:fld>
            <a:endParaRPr lang="en-US" smtClean="0"/>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DB8FC69-F6BC-4888-8CAA-94A445A4351C}" type="slidenum">
              <a:rPr lang="en-US" smtClean="0"/>
              <a:pPr/>
              <a:t>28</a:t>
            </a:fld>
            <a:endParaRPr lang="en-US" smtClean="0"/>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9961CA2-6199-4DB9-8A30-84F37142EB39}" type="slidenum">
              <a:rPr lang="en-US" smtClean="0"/>
              <a:pPr/>
              <a:t>29</a:t>
            </a:fld>
            <a:endParaRPr lang="en-US" smtClean="0"/>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7B5AC26-7FF3-4B5D-8D92-9603488187F4}" type="slidenum">
              <a:rPr lang="en-US" smtClean="0"/>
              <a:pPr/>
              <a:t>30</a:t>
            </a:fld>
            <a:endParaRPr lang="en-US" smtClean="0"/>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187E3C1-B8FE-4FC7-AA54-8D4DD3915B3E}" type="slidenum">
              <a:rPr lang="en-US" smtClean="0"/>
              <a:pPr/>
              <a:t>31</a:t>
            </a:fld>
            <a:endParaRPr lang="en-US" smtClean="0"/>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B3D0349-5D18-4DFE-AFF6-0387D2454A2D}" type="slidenum">
              <a:rPr lang="en-US" smtClean="0"/>
              <a:pPr/>
              <a:t>2</a:t>
            </a:fld>
            <a:endParaRPr lang="en-US" smtClean="0"/>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30264984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127BCA8-05B7-4F41-8529-C685B77DFD37}" type="slidenum">
              <a:rPr lang="en-US" smtClean="0"/>
              <a:pPr/>
              <a:t>32</a:t>
            </a:fld>
            <a:endParaRPr lang="en-US" smtClean="0"/>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50D40CD-B419-4F2C-BAB3-3001EBB98A29}" type="slidenum">
              <a:rPr lang="en-US" smtClean="0"/>
              <a:pPr/>
              <a:t>33</a:t>
            </a:fld>
            <a:endParaRPr lang="en-US" smtClean="0"/>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AAB2EAA-A0FE-4817-8E66-80408BC28C9D}" type="slidenum">
              <a:rPr lang="en-US" smtClean="0"/>
              <a:pPr/>
              <a:t>34</a:t>
            </a:fld>
            <a:endParaRPr lang="en-US" smtClean="0"/>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9CEB373-70A6-4067-B865-535D8909D05D}" type="slidenum">
              <a:rPr lang="en-US" smtClean="0"/>
              <a:pPr/>
              <a:t>35</a:t>
            </a:fld>
            <a:endParaRPr lang="en-US" smtClean="0"/>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C4E5855-1F51-41E0-A910-122D3AEA5F17}" type="slidenum">
              <a:rPr lang="en-US" smtClean="0"/>
              <a:pPr/>
              <a:t>36</a:t>
            </a:fld>
            <a:endParaRPr lang="en-US" smtClean="0"/>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48646B7-7BF2-44BB-8045-A8D1DB200109}" type="slidenum">
              <a:rPr lang="en-US" smtClean="0"/>
              <a:pPr/>
              <a:t>38</a:t>
            </a:fld>
            <a:endParaRPr lang="en-US" smtClean="0"/>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C05757A-A209-4281-9ABC-5F5361D811A3}" type="slidenum">
              <a:rPr lang="en-US" smtClean="0"/>
              <a:pPr/>
              <a:t>45</a:t>
            </a:fld>
            <a:endParaRPr lang="en-US"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261180B-D696-4554-B93A-C1C4091BC295}" type="slidenum">
              <a:rPr lang="en-US" smtClean="0"/>
              <a:pPr/>
              <a:t>46</a:t>
            </a:fld>
            <a:endParaRPr lang="en-US" smtClean="0"/>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93BF10D-EED4-4149-A807-FB1C17B72157}" type="slidenum">
              <a:rPr lang="en-US" smtClean="0"/>
              <a:pPr/>
              <a:t>47</a:t>
            </a:fld>
            <a:endParaRPr lang="en-US" smtClean="0"/>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36B0848-24C3-46EB-8355-6CE15E192BE4}" type="slidenum">
              <a:rPr lang="en-US" smtClean="0"/>
              <a:pPr/>
              <a:t>52</a:t>
            </a:fld>
            <a:endParaRPr lang="en-US" smtClean="0"/>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C1A686D-F411-4C7E-9BEA-66F83F8E406E}" type="slidenum">
              <a:rPr lang="en-US" smtClean="0"/>
              <a:pPr/>
              <a:t>9</a:t>
            </a:fld>
            <a:endParaRPr lang="en-US" smtClean="0"/>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B4911BE-127A-40B3-B9DF-610AEE9E5648}" type="slidenum">
              <a:rPr lang="en-US" smtClean="0"/>
              <a:pPr/>
              <a:t>53</a:t>
            </a:fld>
            <a:endParaRPr lang="en-US" smtClean="0"/>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DA16B2F-4EAE-491F-96D1-A5AA792933B7}" type="slidenum">
              <a:rPr lang="en-US" smtClean="0"/>
              <a:pPr/>
              <a:t>54</a:t>
            </a:fld>
            <a:endParaRPr lang="en-US" smtClean="0"/>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F6B0001-26F3-4127-87AE-30BB66A8C26C}" type="slidenum">
              <a:rPr lang="en-US" smtClean="0"/>
              <a:pPr/>
              <a:t>55</a:t>
            </a:fld>
            <a:endParaRPr lang="en-US" smtClean="0"/>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9781936-FB33-46D5-BFC5-116026F2AC15}" type="slidenum">
              <a:rPr lang="en-US" smtClean="0"/>
              <a:pPr/>
              <a:t>57</a:t>
            </a:fld>
            <a:endParaRPr lang="en-US" smtClean="0"/>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5C5F579-91AF-44CD-BE8F-990D83BC5B92}" type="slidenum">
              <a:rPr lang="en-US" smtClean="0"/>
              <a:pPr/>
              <a:t>58</a:t>
            </a:fld>
            <a:endParaRPr lang="en-US" smtClean="0"/>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418D4A3-4C9D-4540-939E-27C166E366F4}" type="slidenum">
              <a:rPr lang="en-US" smtClean="0"/>
              <a:pPr/>
              <a:t>59</a:t>
            </a:fld>
            <a:endParaRPr lang="en-US" smtClean="0"/>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3B40C84-1466-4158-B7CA-536D08893C8C}" type="slidenum">
              <a:rPr lang="en-US" smtClean="0"/>
              <a:pPr/>
              <a:t>62</a:t>
            </a:fld>
            <a:endParaRPr lang="en-US" smtClean="0"/>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478326B-4441-49DB-BF08-BCA3650370DC}" type="slidenum">
              <a:rPr lang="en-US" smtClean="0"/>
              <a:pPr/>
              <a:t>63</a:t>
            </a:fld>
            <a:endParaRPr lang="en-US" smtClean="0"/>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B7E2AC5-30E6-4DBC-8E19-0F1C62ABBCB1}" type="slidenum">
              <a:rPr lang="en-US" smtClean="0"/>
              <a:pPr/>
              <a:t>64</a:t>
            </a:fld>
            <a:endParaRPr lang="en-US" smtClean="0"/>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C71A4A4-553B-43AC-8754-B315C58F8EAE}" type="slidenum">
              <a:rPr lang="en-US" smtClean="0"/>
              <a:pPr/>
              <a:t>65</a:t>
            </a:fld>
            <a:endParaRPr lang="en-US" smtClean="0"/>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A678416-835C-4790-860F-DB50120B01E9}" type="slidenum">
              <a:rPr lang="en-US" smtClean="0"/>
              <a:pPr/>
              <a:t>10</a:t>
            </a:fld>
            <a:endParaRPr lang="en-US" smtClean="0"/>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7D40826-B44C-4A0C-9F50-9FA97D6F7FD7}" type="slidenum">
              <a:rPr lang="en-US" smtClean="0"/>
              <a:pPr/>
              <a:t>66</a:t>
            </a:fld>
            <a:endParaRPr lang="en-US" smtClean="0"/>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1BE4EE7-18E5-4E1F-8285-170DCBC6C176}" type="slidenum">
              <a:rPr lang="en-US" smtClean="0"/>
              <a:pPr/>
              <a:t>67</a:t>
            </a:fld>
            <a:endParaRPr lang="en-US" smtClean="0"/>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0D9BE17-5EE0-4F4B-A25F-B427FFCA025F}" type="slidenum">
              <a:rPr lang="en-US" smtClean="0"/>
              <a:pPr/>
              <a:t>68</a:t>
            </a:fld>
            <a:endParaRPr lang="en-US" smtClean="0"/>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1B77118-52D8-4100-98D8-58DCEA9C807C}" type="slidenum">
              <a:rPr lang="en-US" smtClean="0"/>
              <a:pPr/>
              <a:t>69</a:t>
            </a:fld>
            <a:endParaRPr lang="en-US" smtClean="0"/>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46388E7-9E33-4D8F-B625-B4070C1D2D71}" type="slidenum">
              <a:rPr lang="en-US" smtClean="0"/>
              <a:pPr/>
              <a:t>70</a:t>
            </a:fld>
            <a:endParaRPr lang="en-US" smtClean="0"/>
          </a:p>
        </p:txBody>
      </p:sp>
      <p:sp>
        <p:nvSpPr>
          <p:cNvPr id="131075" name="Rectangle 2"/>
          <p:cNvSpPr>
            <a:spLocks noGrp="1" noRot="1" noChangeAspect="1" noChangeArrowheads="1" noTextEdit="1"/>
          </p:cNvSpPr>
          <p:nvPr>
            <p:ph type="sldImg"/>
          </p:nvPr>
        </p:nvSpPr>
        <p:spPr>
          <a:ln/>
        </p:spPr>
      </p:sp>
      <p:sp>
        <p:nvSpPr>
          <p:cNvPr id="1310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166E1AC-344E-4E53-8AF0-C69FD60C2156}" type="slidenum">
              <a:rPr lang="en-US" smtClean="0"/>
              <a:pPr/>
              <a:t>71</a:t>
            </a:fld>
            <a:endParaRPr lang="en-US" smtClean="0"/>
          </a:p>
        </p:txBody>
      </p:sp>
      <p:sp>
        <p:nvSpPr>
          <p:cNvPr id="132099" name="Rectangle 2"/>
          <p:cNvSpPr>
            <a:spLocks noGrp="1" noRot="1" noChangeAspect="1" noChangeArrowheads="1" noTextEdit="1"/>
          </p:cNvSpPr>
          <p:nvPr>
            <p:ph type="sldImg"/>
          </p:nvPr>
        </p:nvSpPr>
        <p:spPr>
          <a:ln/>
        </p:spPr>
      </p:sp>
      <p:sp>
        <p:nvSpPr>
          <p:cNvPr id="132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6C2B886-81BF-4A88-AFB1-550B854EF6CE}" type="slidenum">
              <a:rPr lang="en-US" smtClean="0"/>
              <a:pPr/>
              <a:t>72</a:t>
            </a:fld>
            <a:endParaRPr lang="en-US" smtClean="0"/>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DAC348A-0E22-4CAE-B697-D42AA484BD8B}" type="slidenum">
              <a:rPr lang="en-US" smtClean="0"/>
              <a:pPr/>
              <a:t>73</a:t>
            </a:fld>
            <a:endParaRPr lang="en-US" smtClean="0"/>
          </a:p>
        </p:txBody>
      </p:sp>
      <p:sp>
        <p:nvSpPr>
          <p:cNvPr id="134147" name="Rectangle 2"/>
          <p:cNvSpPr>
            <a:spLocks noGrp="1" noRot="1" noChangeAspect="1" noChangeArrowheads="1" noTextEdit="1"/>
          </p:cNvSpPr>
          <p:nvPr>
            <p:ph type="sldImg"/>
          </p:nvPr>
        </p:nvSpPr>
        <p:spPr>
          <a:ln/>
        </p:spPr>
      </p:sp>
      <p:sp>
        <p:nvSpPr>
          <p:cNvPr id="134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E3C56A8-300D-450D-A911-A6E24D7F1A9B}" type="slidenum">
              <a:rPr lang="en-US" smtClean="0"/>
              <a:pPr/>
              <a:t>74</a:t>
            </a:fld>
            <a:endParaRPr lang="en-US" smtClean="0"/>
          </a:p>
        </p:txBody>
      </p:sp>
      <p:sp>
        <p:nvSpPr>
          <p:cNvPr id="135171" name="Rectangle 2"/>
          <p:cNvSpPr>
            <a:spLocks noGrp="1" noRot="1" noChangeAspect="1" noChangeArrowheads="1" noTextEdit="1"/>
          </p:cNvSpPr>
          <p:nvPr>
            <p:ph type="sldImg"/>
          </p:nvPr>
        </p:nvSpPr>
        <p:spPr>
          <a:ln/>
        </p:spPr>
      </p:sp>
      <p:sp>
        <p:nvSpPr>
          <p:cNvPr id="135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25FE832-4A9D-4E12-83A2-C8EFB649B7BD}" type="slidenum">
              <a:rPr lang="en-US" smtClean="0"/>
              <a:pPr/>
              <a:t>75</a:t>
            </a:fld>
            <a:endParaRPr lang="en-US" smtClean="0"/>
          </a:p>
        </p:txBody>
      </p:sp>
      <p:sp>
        <p:nvSpPr>
          <p:cNvPr id="136195" name="Rectangle 2"/>
          <p:cNvSpPr>
            <a:spLocks noGrp="1" noRot="1" noChangeAspect="1" noChangeArrowheads="1" noTextEdit="1"/>
          </p:cNvSpPr>
          <p:nvPr>
            <p:ph type="sldImg"/>
          </p:nvPr>
        </p:nvSpPr>
        <p:spPr>
          <a:ln/>
        </p:spPr>
      </p:sp>
      <p:sp>
        <p:nvSpPr>
          <p:cNvPr id="136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2CAA460-A332-4199-B7C6-8FD587E2B948}" type="slidenum">
              <a:rPr lang="en-US" smtClean="0"/>
              <a:pPr/>
              <a:t>14</a:t>
            </a:fld>
            <a:endParaRPr lang="en-US" smtClean="0"/>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70FD684-D956-45B4-AE91-72DAA9A4A427}" type="slidenum">
              <a:rPr lang="en-US" smtClean="0"/>
              <a:pPr/>
              <a:t>76</a:t>
            </a:fld>
            <a:endParaRPr lang="en-US" smtClean="0"/>
          </a:p>
        </p:txBody>
      </p:sp>
      <p:sp>
        <p:nvSpPr>
          <p:cNvPr id="137219"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6B5D455-515A-4B76-84CE-D97F90FF1346}" type="slidenum">
              <a:rPr lang="en-US" smtClean="0"/>
              <a:pPr/>
              <a:t>77</a:t>
            </a:fld>
            <a:endParaRPr lang="en-US" smtClean="0"/>
          </a:p>
        </p:txBody>
      </p:sp>
      <p:sp>
        <p:nvSpPr>
          <p:cNvPr id="138243" name="Rectangle 2"/>
          <p:cNvSpPr>
            <a:spLocks noGrp="1" noRot="1" noChangeAspect="1" noChangeArrowheads="1" noTextEdit="1"/>
          </p:cNvSpPr>
          <p:nvPr>
            <p:ph type="sldImg"/>
          </p:nvPr>
        </p:nvSpPr>
        <p:spPr>
          <a:ln/>
        </p:spPr>
      </p:sp>
      <p:sp>
        <p:nvSpPr>
          <p:cNvPr id="138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A00E60F-83B0-44AB-ABA4-3C71D9701942}" type="slidenum">
              <a:rPr lang="en-US" smtClean="0"/>
              <a:pPr/>
              <a:t>78</a:t>
            </a:fld>
            <a:endParaRPr lang="en-US" smtClean="0"/>
          </a:p>
        </p:txBody>
      </p:sp>
      <p:sp>
        <p:nvSpPr>
          <p:cNvPr id="139267" name="Rectangle 2"/>
          <p:cNvSpPr>
            <a:spLocks noGrp="1" noRot="1" noChangeAspect="1" noChangeArrowheads="1" noTextEdit="1"/>
          </p:cNvSpPr>
          <p:nvPr>
            <p:ph type="sldImg"/>
          </p:nvPr>
        </p:nvSpPr>
        <p:spPr>
          <a:ln/>
        </p:spPr>
      </p:sp>
      <p:sp>
        <p:nvSpPr>
          <p:cNvPr id="139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12AE505-AEE3-4230-BAC2-41F139E42643}" type="slidenum">
              <a:rPr lang="en-US" smtClean="0"/>
              <a:pPr/>
              <a:t>79</a:t>
            </a:fld>
            <a:endParaRPr lang="en-US" smtClean="0"/>
          </a:p>
        </p:txBody>
      </p:sp>
      <p:sp>
        <p:nvSpPr>
          <p:cNvPr id="140291" name="Rectangle 2"/>
          <p:cNvSpPr>
            <a:spLocks noGrp="1" noRot="1" noChangeAspect="1" noChangeArrowheads="1" noTextEdit="1"/>
          </p:cNvSpPr>
          <p:nvPr>
            <p:ph type="sldImg"/>
          </p:nvPr>
        </p:nvSpPr>
        <p:spPr>
          <a:ln/>
        </p:spPr>
      </p:sp>
      <p:sp>
        <p:nvSpPr>
          <p:cNvPr id="140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9A2A6E2-26BD-41CD-B45A-CA53A56BE3E1}" type="slidenum">
              <a:rPr lang="en-US" smtClean="0"/>
              <a:pPr/>
              <a:t>80</a:t>
            </a:fld>
            <a:endParaRPr lang="en-US" smtClean="0"/>
          </a:p>
        </p:txBody>
      </p:sp>
      <p:sp>
        <p:nvSpPr>
          <p:cNvPr id="141315" name="Rectangle 2"/>
          <p:cNvSpPr>
            <a:spLocks noGrp="1" noRot="1" noChangeAspect="1" noChangeArrowheads="1" noTextEdit="1"/>
          </p:cNvSpPr>
          <p:nvPr>
            <p:ph type="sldImg"/>
          </p:nvPr>
        </p:nvSpPr>
        <p:spPr>
          <a:ln/>
        </p:spPr>
      </p:sp>
      <p:sp>
        <p:nvSpPr>
          <p:cNvPr id="141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259BE9B-5203-4FF4-9556-3E5351870408}" type="slidenum">
              <a:rPr lang="en-US" smtClean="0"/>
              <a:pPr/>
              <a:t>81</a:t>
            </a:fld>
            <a:endParaRPr lang="en-US" smtClean="0"/>
          </a:p>
        </p:txBody>
      </p:sp>
      <p:sp>
        <p:nvSpPr>
          <p:cNvPr id="142339" name="Rectangle 2"/>
          <p:cNvSpPr>
            <a:spLocks noGrp="1" noRot="1" noChangeAspect="1" noChangeArrowheads="1" noTextEdit="1"/>
          </p:cNvSpPr>
          <p:nvPr>
            <p:ph type="sldImg"/>
          </p:nvPr>
        </p:nvSpPr>
        <p:spPr>
          <a:ln/>
        </p:spPr>
      </p:sp>
      <p:sp>
        <p:nvSpPr>
          <p:cNvPr id="142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B906F4E-69F6-4024-A0FE-DC5814EE1ABE}" type="slidenum">
              <a:rPr lang="en-US" smtClean="0"/>
              <a:pPr/>
              <a:t>82</a:t>
            </a:fld>
            <a:endParaRPr lang="en-US" smtClean="0"/>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4E1692C-BD69-4238-BEB3-831CEB888325}" type="slidenum">
              <a:rPr lang="en-US" smtClean="0"/>
              <a:pPr/>
              <a:t>83</a:t>
            </a:fld>
            <a:endParaRPr lang="en-US" smtClean="0"/>
          </a:p>
        </p:txBody>
      </p:sp>
      <p:sp>
        <p:nvSpPr>
          <p:cNvPr id="144387" name="Rectangle 2"/>
          <p:cNvSpPr>
            <a:spLocks noGrp="1" noRot="1" noChangeAspect="1" noChangeArrowheads="1" noTextEdit="1"/>
          </p:cNvSpPr>
          <p:nvPr>
            <p:ph type="sldImg"/>
          </p:nvPr>
        </p:nvSpPr>
        <p:spPr>
          <a:ln/>
        </p:spPr>
      </p:sp>
      <p:sp>
        <p:nvSpPr>
          <p:cNvPr id="144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2D3238F-F0B8-4EC3-A381-AF63EAE7C20E}" type="slidenum">
              <a:rPr lang="en-US" smtClean="0"/>
              <a:pPr/>
              <a:t>86</a:t>
            </a:fld>
            <a:endParaRPr lang="en-US" smtClean="0"/>
          </a:p>
        </p:txBody>
      </p:sp>
      <p:sp>
        <p:nvSpPr>
          <p:cNvPr id="145411" name="Rectangle 2"/>
          <p:cNvSpPr>
            <a:spLocks noGrp="1" noRot="1" noChangeAspect="1" noChangeArrowheads="1" noTextEdit="1"/>
          </p:cNvSpPr>
          <p:nvPr>
            <p:ph type="sldImg"/>
          </p:nvPr>
        </p:nvSpPr>
        <p:spPr>
          <a:ln/>
        </p:spPr>
      </p:sp>
      <p:sp>
        <p:nvSpPr>
          <p:cNvPr id="145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56141F9-90D5-4260-931F-9BF09D9CEFB0}" type="slidenum">
              <a:rPr lang="en-US" smtClean="0"/>
              <a:pPr/>
              <a:t>15</a:t>
            </a:fld>
            <a:endParaRPr lang="en-US" smtClean="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E201A83-AC47-4513-8B03-55D82E8CC53A}" type="slidenum">
              <a:rPr lang="en-US" smtClean="0"/>
              <a:pPr/>
              <a:t>16</a:t>
            </a:fld>
            <a:endParaRPr lang="en-US" smtClean="0"/>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AB6D751-F1F5-47A0-BC32-4FC9674799E8}" type="slidenum">
              <a:rPr lang="en-US" smtClean="0"/>
              <a:pPr/>
              <a:t>18</a:t>
            </a:fld>
            <a:endParaRPr lang="en-US" smtClean="0"/>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53D513B-A153-4180-B918-3204EF761278}" type="slidenum">
              <a:rPr lang="en-US" smtClean="0"/>
              <a:pPr/>
              <a:t>19</a:t>
            </a:fld>
            <a:endParaRPr lang="en-US" smtClean="0"/>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2779425-5256-4210-9F02-CB91581F8D34}" type="slidenum">
              <a:rPr lang="en-US"/>
              <a:pPr>
                <a:defRPr/>
              </a:pPr>
              <a:t>‹#›</a:t>
            </a:fld>
            <a:endParaRPr lang="en-US"/>
          </a:p>
        </p:txBody>
      </p:sp>
    </p:spTree>
    <p:extLst>
      <p:ext uri="{BB962C8B-B14F-4D97-AF65-F5344CB8AC3E}">
        <p14:creationId xmlns:p14="http://schemas.microsoft.com/office/powerpoint/2010/main" val="3085181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AE2B1CF-2CC2-484C-9618-BB0D6DE0DBBE}" type="slidenum">
              <a:rPr lang="en-US"/>
              <a:pPr>
                <a:defRPr/>
              </a:pPr>
              <a:t>‹#›</a:t>
            </a:fld>
            <a:endParaRPr lang="en-US"/>
          </a:p>
        </p:txBody>
      </p:sp>
    </p:spTree>
    <p:extLst>
      <p:ext uri="{BB962C8B-B14F-4D97-AF65-F5344CB8AC3E}">
        <p14:creationId xmlns:p14="http://schemas.microsoft.com/office/powerpoint/2010/main" val="2121974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D226FF9-9536-40F4-B122-DD919C52E655}" type="slidenum">
              <a:rPr lang="en-US"/>
              <a:pPr>
                <a:defRPr/>
              </a:pPr>
              <a:t>‹#›</a:t>
            </a:fld>
            <a:endParaRPr lang="en-US"/>
          </a:p>
        </p:txBody>
      </p:sp>
    </p:spTree>
    <p:extLst>
      <p:ext uri="{BB962C8B-B14F-4D97-AF65-F5344CB8AC3E}">
        <p14:creationId xmlns:p14="http://schemas.microsoft.com/office/powerpoint/2010/main" val="234244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FDBF46B-BA7E-455A-AEC7-87A7B185A221}" type="slidenum">
              <a:rPr lang="en-US"/>
              <a:pPr>
                <a:defRPr/>
              </a:pPr>
              <a:t>‹#›</a:t>
            </a:fld>
            <a:endParaRPr lang="en-US"/>
          </a:p>
        </p:txBody>
      </p:sp>
    </p:spTree>
    <p:extLst>
      <p:ext uri="{BB962C8B-B14F-4D97-AF65-F5344CB8AC3E}">
        <p14:creationId xmlns:p14="http://schemas.microsoft.com/office/powerpoint/2010/main" val="4226300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BBB63D6-B346-4CC1-9A2E-65C52315D1E6}" type="slidenum">
              <a:rPr lang="en-US"/>
              <a:pPr>
                <a:defRPr/>
              </a:pPr>
              <a:t>‹#›</a:t>
            </a:fld>
            <a:endParaRPr lang="en-US"/>
          </a:p>
        </p:txBody>
      </p:sp>
    </p:spTree>
    <p:extLst>
      <p:ext uri="{BB962C8B-B14F-4D97-AF65-F5344CB8AC3E}">
        <p14:creationId xmlns:p14="http://schemas.microsoft.com/office/powerpoint/2010/main" val="2212336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18F7532-0304-40AA-9B50-39F7143C736B}" type="slidenum">
              <a:rPr lang="en-US"/>
              <a:pPr>
                <a:defRPr/>
              </a:pPr>
              <a:t>‹#›</a:t>
            </a:fld>
            <a:endParaRPr lang="en-US"/>
          </a:p>
        </p:txBody>
      </p:sp>
    </p:spTree>
    <p:extLst>
      <p:ext uri="{BB962C8B-B14F-4D97-AF65-F5344CB8AC3E}">
        <p14:creationId xmlns:p14="http://schemas.microsoft.com/office/powerpoint/2010/main" val="178320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9E1C5640-EC37-4F5B-90DF-7866266BBED8}" type="slidenum">
              <a:rPr lang="en-US"/>
              <a:pPr>
                <a:defRPr/>
              </a:pPr>
              <a:t>‹#›</a:t>
            </a:fld>
            <a:endParaRPr lang="en-US"/>
          </a:p>
        </p:txBody>
      </p:sp>
    </p:spTree>
    <p:extLst>
      <p:ext uri="{BB962C8B-B14F-4D97-AF65-F5344CB8AC3E}">
        <p14:creationId xmlns:p14="http://schemas.microsoft.com/office/powerpoint/2010/main" val="877995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124FBDA-8A2D-423D-BB22-AAA130268092}" type="slidenum">
              <a:rPr lang="en-US"/>
              <a:pPr>
                <a:defRPr/>
              </a:pPr>
              <a:t>‹#›</a:t>
            </a:fld>
            <a:endParaRPr lang="en-US"/>
          </a:p>
        </p:txBody>
      </p:sp>
    </p:spTree>
    <p:extLst>
      <p:ext uri="{BB962C8B-B14F-4D97-AF65-F5344CB8AC3E}">
        <p14:creationId xmlns:p14="http://schemas.microsoft.com/office/powerpoint/2010/main" val="3103907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29AE1B23-0BEC-402E-BA16-E03EC4D016F5}" type="slidenum">
              <a:rPr lang="en-US"/>
              <a:pPr>
                <a:defRPr/>
              </a:pPr>
              <a:t>‹#›</a:t>
            </a:fld>
            <a:endParaRPr lang="en-US"/>
          </a:p>
        </p:txBody>
      </p:sp>
    </p:spTree>
    <p:extLst>
      <p:ext uri="{BB962C8B-B14F-4D97-AF65-F5344CB8AC3E}">
        <p14:creationId xmlns:p14="http://schemas.microsoft.com/office/powerpoint/2010/main" val="169854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99A5AE5-38CB-4199-9C98-5333B9564167}" type="slidenum">
              <a:rPr lang="en-US"/>
              <a:pPr>
                <a:defRPr/>
              </a:pPr>
              <a:t>‹#›</a:t>
            </a:fld>
            <a:endParaRPr lang="en-US"/>
          </a:p>
        </p:txBody>
      </p:sp>
    </p:spTree>
    <p:extLst>
      <p:ext uri="{BB962C8B-B14F-4D97-AF65-F5344CB8AC3E}">
        <p14:creationId xmlns:p14="http://schemas.microsoft.com/office/powerpoint/2010/main" val="2781156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25662C7-793D-4CDE-BBEB-75E40C1D529B}" type="slidenum">
              <a:rPr lang="en-US"/>
              <a:pPr>
                <a:defRPr/>
              </a:pPr>
              <a:t>‹#›</a:t>
            </a:fld>
            <a:endParaRPr lang="en-US"/>
          </a:p>
        </p:txBody>
      </p:sp>
    </p:spTree>
    <p:extLst>
      <p:ext uri="{BB962C8B-B14F-4D97-AF65-F5344CB8AC3E}">
        <p14:creationId xmlns:p14="http://schemas.microsoft.com/office/powerpoint/2010/main" val="4102664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CA"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A55919F-B5A8-48E7-83B4-3E65C01D9DB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p:cNvSpPr>
            <a:spLocks noGrp="1" noChangeArrowheads="1"/>
          </p:cNvSpPr>
          <p:nvPr>
            <p:ph type="ctrTitle"/>
          </p:nvPr>
        </p:nvSpPr>
        <p:spPr/>
        <p:txBody>
          <a:bodyPr/>
          <a:lstStyle/>
          <a:p>
            <a:pPr eaLnBrk="1" hangingPunct="1"/>
            <a:r>
              <a:rPr lang="en-US" smtClean="0"/>
              <a:t>3: Animality</a:t>
            </a:r>
            <a:r>
              <a:rPr lang="en-US" dirty="0" smtClean="0"/>
              <a:t>, Rationality, and the Constitution of the Self</a:t>
            </a:r>
          </a:p>
        </p:txBody>
      </p:sp>
      <p:sp>
        <p:nvSpPr>
          <p:cNvPr id="2051" name="Rectangle 3"/>
          <p:cNvSpPr>
            <a:spLocks noGrp="1" noChangeArrowheads="1"/>
          </p:cNvSpPr>
          <p:nvPr>
            <p:ph type="subTitle" idx="1"/>
          </p:nvPr>
        </p:nvSpPr>
        <p:spPr/>
        <p:txBody>
          <a:bodyPr rtlCol="0">
            <a:normAutofit/>
          </a:bodyPr>
          <a:lstStyle/>
          <a:p>
            <a:pPr eaLnBrk="1" fontAlgn="auto" hangingPunct="1">
              <a:spcAft>
                <a:spcPts val="0"/>
              </a:spcAft>
              <a:buFont typeface="Arial" pitchFamily="34" charset="0"/>
              <a:buNone/>
              <a:defRPr/>
            </a:pPr>
            <a:endParaRPr lang="en-US" smtClean="0"/>
          </a:p>
        </p:txBody>
      </p:sp>
      <p:sp>
        <p:nvSpPr>
          <p:cNvPr id="4" name="Rectangle 11"/>
          <p:cNvSpPr>
            <a:spLocks noGrp="1" noChangeArrowheads="1"/>
          </p:cNvSpPr>
          <p:nvPr>
            <p:ph type="sldNum" sz="quarter" idx="12"/>
          </p:nvPr>
        </p:nvSpPr>
        <p:spPr/>
        <p:txBody>
          <a:bodyPr/>
          <a:lstStyle/>
          <a:p>
            <a:pPr>
              <a:defRPr/>
            </a:pPr>
            <a:fld id="{C4E9A882-C1E5-40BC-9350-F43D72A366AB}" type="slidenum">
              <a:rPr lang="en-US"/>
              <a:pPr>
                <a:defRPr/>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4"/>
          <p:cNvSpPr>
            <a:spLocks noGrp="1" noChangeArrowheads="1"/>
          </p:cNvSpPr>
          <p:nvPr>
            <p:ph type="ctrTitle"/>
          </p:nvPr>
        </p:nvSpPr>
        <p:spPr/>
        <p:txBody>
          <a:bodyPr/>
          <a:lstStyle/>
          <a:p>
            <a:pPr eaLnBrk="1" hangingPunct="1"/>
            <a:r>
              <a:rPr lang="en-US" smtClean="0"/>
              <a:t>1 Other Ethical Theories </a:t>
            </a:r>
          </a:p>
        </p:txBody>
      </p:sp>
      <p:sp>
        <p:nvSpPr>
          <p:cNvPr id="163845" name="Rectangle 5"/>
          <p:cNvSpPr>
            <a:spLocks noGrp="1" noChangeArrowheads="1"/>
          </p:cNvSpPr>
          <p:nvPr>
            <p:ph type="subTitle" idx="1"/>
          </p:nvPr>
        </p:nvSpPr>
        <p:spPr/>
        <p:txBody>
          <a:bodyPr rtlCol="0">
            <a:normAutofit/>
          </a:bodyPr>
          <a:lstStyle/>
          <a:p>
            <a:pPr eaLnBrk="1" fontAlgn="auto" hangingPunct="1">
              <a:lnSpc>
                <a:spcPct val="90000"/>
              </a:lnSpc>
              <a:spcAft>
                <a:spcPts val="0"/>
              </a:spcAft>
              <a:buFont typeface="Arial" pitchFamily="34" charset="0"/>
              <a:buNone/>
              <a:defRPr/>
            </a:pPr>
            <a:r>
              <a:rPr lang="en-US" smtClean="0"/>
              <a:t>Aristotelian Natural Law Theory</a:t>
            </a:r>
          </a:p>
          <a:p>
            <a:pPr eaLnBrk="1" fontAlgn="auto" hangingPunct="1">
              <a:lnSpc>
                <a:spcPct val="90000"/>
              </a:lnSpc>
              <a:spcAft>
                <a:spcPts val="0"/>
              </a:spcAft>
              <a:buFont typeface="Arial" pitchFamily="34" charset="0"/>
              <a:buNone/>
              <a:defRPr/>
            </a:pPr>
            <a:r>
              <a:rPr lang="en-US" smtClean="0"/>
              <a:t>Social Contract Theory</a:t>
            </a:r>
          </a:p>
          <a:p>
            <a:pPr eaLnBrk="1" fontAlgn="auto" hangingPunct="1">
              <a:lnSpc>
                <a:spcPct val="90000"/>
              </a:lnSpc>
              <a:spcAft>
                <a:spcPts val="0"/>
              </a:spcAft>
              <a:buFont typeface="Arial" pitchFamily="34" charset="0"/>
              <a:buNone/>
              <a:defRPr/>
            </a:pPr>
            <a:r>
              <a:rPr lang="en-US" smtClean="0"/>
              <a:t>Utilitarian Theory</a:t>
            </a:r>
          </a:p>
        </p:txBody>
      </p:sp>
      <p:sp>
        <p:nvSpPr>
          <p:cNvPr id="4" name="Rectangle 11"/>
          <p:cNvSpPr>
            <a:spLocks noGrp="1" noChangeArrowheads="1"/>
          </p:cNvSpPr>
          <p:nvPr>
            <p:ph type="sldNum" sz="quarter" idx="12"/>
          </p:nvPr>
        </p:nvSpPr>
        <p:spPr/>
        <p:txBody>
          <a:bodyPr/>
          <a:lstStyle/>
          <a:p>
            <a:pPr>
              <a:defRPr/>
            </a:pPr>
            <a:fld id="{46679FBF-C327-4F2F-8346-9650737ED515}" type="slidenum">
              <a:rPr lang="en-US"/>
              <a:pPr>
                <a:defRPr/>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p:cNvSpPr>
            <a:spLocks noGrp="1" noChangeArrowheads="1"/>
          </p:cNvSpPr>
          <p:nvPr>
            <p:ph type="title"/>
          </p:nvPr>
        </p:nvSpPr>
        <p:spPr/>
        <p:txBody>
          <a:bodyPr/>
          <a:lstStyle/>
          <a:p>
            <a:pPr eaLnBrk="1" hangingPunct="1"/>
            <a:r>
              <a:rPr lang="en-US" smtClean="0"/>
              <a:t>Feeling or Reason?</a:t>
            </a:r>
          </a:p>
        </p:txBody>
      </p:sp>
      <p:sp>
        <p:nvSpPr>
          <p:cNvPr id="6147" name="Rectangle 3"/>
          <p:cNvSpPr>
            <a:spLocks noGrp="1" noChangeArrowheads="1"/>
          </p:cNvSpPr>
          <p:nvPr>
            <p:ph idx="1"/>
          </p:nvPr>
        </p:nvSpPr>
        <p:spPr/>
        <p:txBody>
          <a:bodyPr/>
          <a:lstStyle/>
          <a:p>
            <a:pPr eaLnBrk="1" hangingPunct="1"/>
            <a:r>
              <a:rPr lang="en-US" dirty="0" smtClean="0"/>
              <a:t>Hume’s argument that morality is a certain kind of disinterested feeling</a:t>
            </a:r>
          </a:p>
          <a:p>
            <a:pPr lvl="1" eaLnBrk="1" hangingPunct="1"/>
            <a:r>
              <a:rPr lang="en-US" dirty="0" smtClean="0"/>
              <a:t>Because cold (theoretical) reason does not move us</a:t>
            </a:r>
          </a:p>
          <a:p>
            <a:pPr lvl="1" eaLnBrk="1" hangingPunct="1"/>
            <a:r>
              <a:rPr lang="en-US" dirty="0" smtClean="0"/>
              <a:t>But morality does move us</a:t>
            </a:r>
          </a:p>
          <a:p>
            <a:pPr lvl="1" eaLnBrk="1" hangingPunct="1"/>
            <a:r>
              <a:rPr lang="en-US" dirty="0" smtClean="0"/>
              <a:t>Therefore morality must not be a matter of reasoning (as Hobbes argues), but of feeling</a:t>
            </a:r>
          </a:p>
        </p:txBody>
      </p:sp>
      <p:sp>
        <p:nvSpPr>
          <p:cNvPr id="4" name="Slide Number Placeholder 5"/>
          <p:cNvSpPr>
            <a:spLocks noGrp="1"/>
          </p:cNvSpPr>
          <p:nvPr>
            <p:ph type="sldNum" sz="quarter" idx="12"/>
          </p:nvPr>
        </p:nvSpPr>
        <p:spPr/>
        <p:txBody>
          <a:bodyPr/>
          <a:lstStyle/>
          <a:p>
            <a:pPr>
              <a:defRPr/>
            </a:pPr>
            <a:fld id="{D093372E-90CF-463A-83DC-5119F65D9267}" type="slidenum">
              <a:rPr lang="en-US"/>
              <a:pPr>
                <a:defRPr/>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p:cNvSpPr>
            <a:spLocks noGrp="1" noChangeArrowheads="1"/>
          </p:cNvSpPr>
          <p:nvPr>
            <p:ph type="title"/>
          </p:nvPr>
        </p:nvSpPr>
        <p:spPr/>
        <p:txBody>
          <a:bodyPr/>
          <a:lstStyle/>
          <a:p>
            <a:pPr eaLnBrk="1" hangingPunct="1"/>
            <a:r>
              <a:rPr lang="en-US" smtClean="0"/>
              <a:t>Kant’s response to Hume</a:t>
            </a:r>
          </a:p>
        </p:txBody>
      </p:sp>
      <p:sp>
        <p:nvSpPr>
          <p:cNvPr id="7171" name="Rectangle 3"/>
          <p:cNvSpPr>
            <a:spLocks noGrp="1" noChangeArrowheads="1"/>
          </p:cNvSpPr>
          <p:nvPr>
            <p:ph idx="1"/>
          </p:nvPr>
        </p:nvSpPr>
        <p:spPr/>
        <p:txBody>
          <a:bodyPr/>
          <a:lstStyle/>
          <a:p>
            <a:pPr eaLnBrk="1" hangingPunct="1"/>
            <a:r>
              <a:rPr lang="en-US" dirty="0" smtClean="0"/>
              <a:t>But feelings (e.g., benevolence) are </a:t>
            </a:r>
          </a:p>
          <a:p>
            <a:pPr lvl="1" eaLnBrk="1" hangingPunct="1"/>
            <a:r>
              <a:rPr lang="en-US" dirty="0" smtClean="0"/>
              <a:t>1) unreliable: </a:t>
            </a:r>
          </a:p>
          <a:p>
            <a:pPr lvl="2" eaLnBrk="1" hangingPunct="1"/>
            <a:r>
              <a:rPr lang="en-US" dirty="0" smtClean="0"/>
              <a:t>consider example of the benevolent person who helps others because of feelings</a:t>
            </a:r>
          </a:p>
          <a:p>
            <a:pPr lvl="2" eaLnBrk="1" hangingPunct="1"/>
            <a:r>
              <a:rPr lang="en-US" dirty="0" smtClean="0"/>
              <a:t>She then becomes preoccupied by her own problems</a:t>
            </a:r>
          </a:p>
          <a:p>
            <a:pPr lvl="1" eaLnBrk="1" hangingPunct="1"/>
            <a:r>
              <a:rPr lang="en-US" dirty="0" smtClean="0"/>
              <a:t>2) produced by external causes outside our control.</a:t>
            </a:r>
          </a:p>
          <a:p>
            <a:pPr lvl="2" eaLnBrk="1" hangingPunct="1"/>
            <a:r>
              <a:rPr lang="en-US" dirty="0" smtClean="0"/>
              <a:t>It’s her nature that is causing the action. </a:t>
            </a:r>
          </a:p>
          <a:p>
            <a:pPr eaLnBrk="1" hangingPunct="1"/>
            <a:r>
              <a:rPr lang="en-US" dirty="0" smtClean="0"/>
              <a:t>If not feeling, then reason …</a:t>
            </a:r>
          </a:p>
        </p:txBody>
      </p:sp>
      <p:sp>
        <p:nvSpPr>
          <p:cNvPr id="4" name="Slide Number Placeholder 5"/>
          <p:cNvSpPr>
            <a:spLocks noGrp="1"/>
          </p:cNvSpPr>
          <p:nvPr>
            <p:ph type="sldNum" sz="quarter" idx="12"/>
          </p:nvPr>
        </p:nvSpPr>
        <p:spPr/>
        <p:txBody>
          <a:bodyPr/>
          <a:lstStyle/>
          <a:p>
            <a:pPr>
              <a:defRPr/>
            </a:pPr>
            <a:fld id="{D47BA407-A8E2-4F88-BFCE-1531BDF8F168}" type="slidenum">
              <a:rPr lang="en-US"/>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p:cNvSpPr>
            <a:spLocks noGrp="1" noChangeArrowheads="1"/>
          </p:cNvSpPr>
          <p:nvPr>
            <p:ph type="title"/>
          </p:nvPr>
        </p:nvSpPr>
        <p:spPr/>
        <p:txBody>
          <a:bodyPr/>
          <a:lstStyle/>
          <a:p>
            <a:pPr eaLnBrk="1" hangingPunct="1"/>
            <a:r>
              <a:rPr lang="en-US" smtClean="0"/>
              <a:t>Reason-based ethical theories</a:t>
            </a:r>
          </a:p>
        </p:txBody>
      </p:sp>
      <p:sp>
        <p:nvSpPr>
          <p:cNvPr id="8195" name="Rectangle 3"/>
          <p:cNvSpPr>
            <a:spLocks noGrp="1" noChangeArrowheads="1"/>
          </p:cNvSpPr>
          <p:nvPr>
            <p:ph idx="1"/>
          </p:nvPr>
        </p:nvSpPr>
        <p:spPr/>
        <p:txBody>
          <a:bodyPr/>
          <a:lstStyle/>
          <a:p>
            <a:pPr eaLnBrk="1" hangingPunct="1"/>
            <a:r>
              <a:rPr lang="en-US" dirty="0" smtClean="0"/>
              <a:t>1) reason in pursuit of happiness</a:t>
            </a:r>
          </a:p>
          <a:p>
            <a:pPr lvl="1" eaLnBrk="1" hangingPunct="1"/>
            <a:r>
              <a:rPr lang="en-US" dirty="0" smtClean="0"/>
              <a:t>1) Aristotle: natural law theory</a:t>
            </a:r>
          </a:p>
          <a:p>
            <a:pPr lvl="1" eaLnBrk="1" hangingPunct="1"/>
            <a:r>
              <a:rPr lang="en-US" dirty="0" smtClean="0"/>
              <a:t>2) Hobbes/Rawls: social contract theory</a:t>
            </a:r>
          </a:p>
          <a:p>
            <a:pPr lvl="1" eaLnBrk="1" hangingPunct="1"/>
            <a:r>
              <a:rPr lang="en-US" dirty="0" smtClean="0"/>
              <a:t>3) Bentham/Mill: utilitarian theory</a:t>
            </a:r>
          </a:p>
          <a:p>
            <a:pPr eaLnBrk="1" hangingPunct="1"/>
            <a:r>
              <a:rPr lang="en-US" dirty="0" smtClean="0"/>
              <a:t>2) reason as pure reflection on the individual’s own will: Kant</a:t>
            </a:r>
          </a:p>
        </p:txBody>
      </p:sp>
      <p:sp>
        <p:nvSpPr>
          <p:cNvPr id="4" name="Slide Number Placeholder 5"/>
          <p:cNvSpPr>
            <a:spLocks noGrp="1"/>
          </p:cNvSpPr>
          <p:nvPr>
            <p:ph type="sldNum" sz="quarter" idx="12"/>
          </p:nvPr>
        </p:nvSpPr>
        <p:spPr/>
        <p:txBody>
          <a:bodyPr/>
          <a:lstStyle/>
          <a:p>
            <a:pPr>
              <a:defRPr/>
            </a:pPr>
            <a:fld id="{E3FAF5D9-4CE3-4238-B234-A93669384A01}" type="slidenum">
              <a:rPr lang="en-US"/>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2"/>
          <p:cNvSpPr>
            <a:spLocks noGrp="1" noChangeArrowheads="1"/>
          </p:cNvSpPr>
          <p:nvPr>
            <p:ph type="title"/>
          </p:nvPr>
        </p:nvSpPr>
        <p:spPr/>
        <p:txBody>
          <a:bodyPr/>
          <a:lstStyle/>
          <a:p>
            <a:pPr eaLnBrk="1" hangingPunct="1"/>
            <a:r>
              <a:rPr lang="en-US" smtClean="0"/>
              <a:t>Aristotle’s communitarian natural law theory</a:t>
            </a:r>
          </a:p>
        </p:txBody>
      </p:sp>
      <p:sp>
        <p:nvSpPr>
          <p:cNvPr id="9219" name="Rectangle 3"/>
          <p:cNvSpPr>
            <a:spLocks noGrp="1" noChangeArrowheads="1"/>
          </p:cNvSpPr>
          <p:nvPr>
            <p:ph idx="1"/>
          </p:nvPr>
        </p:nvSpPr>
        <p:spPr/>
        <p:txBody>
          <a:bodyPr/>
          <a:lstStyle/>
          <a:p>
            <a:pPr eaLnBrk="1" hangingPunct="1"/>
            <a:r>
              <a:rPr lang="en-US" dirty="0" smtClean="0"/>
              <a:t>Morality is based on natural drives and inclinations of human beings for happiness</a:t>
            </a:r>
          </a:p>
          <a:p>
            <a:pPr eaLnBrk="1" hangingPunct="1"/>
            <a:r>
              <a:rPr lang="en-US" dirty="0" smtClean="0"/>
              <a:t>People are naturally social/political individuals, naturally cooperative</a:t>
            </a:r>
          </a:p>
          <a:p>
            <a:pPr eaLnBrk="1" hangingPunct="1"/>
            <a:r>
              <a:rPr lang="en-US" dirty="0" smtClean="0"/>
              <a:t>Individuals find their happiness in cooperative social-political activity</a:t>
            </a:r>
          </a:p>
          <a:p>
            <a:pPr lvl="1" eaLnBrk="1" hangingPunct="1"/>
            <a:r>
              <a:rPr lang="en-US" dirty="0" smtClean="0"/>
              <a:t>Including slaves and women whose natures require subordinate positions in society</a:t>
            </a:r>
          </a:p>
        </p:txBody>
      </p:sp>
      <p:sp>
        <p:nvSpPr>
          <p:cNvPr id="4" name="Slide Number Placeholder 5"/>
          <p:cNvSpPr>
            <a:spLocks noGrp="1"/>
          </p:cNvSpPr>
          <p:nvPr>
            <p:ph type="sldNum" sz="quarter" idx="12"/>
          </p:nvPr>
        </p:nvSpPr>
        <p:spPr/>
        <p:txBody>
          <a:bodyPr/>
          <a:lstStyle/>
          <a:p>
            <a:pPr>
              <a:defRPr/>
            </a:pPr>
            <a:fld id="{19E24031-F66C-4156-85B7-CBB3DE02649B}" type="slidenum">
              <a:rPr lang="en-US"/>
              <a:pPr>
                <a:defRPr/>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p:cNvSpPr>
            <a:spLocks noGrp="1" noChangeArrowheads="1"/>
          </p:cNvSpPr>
          <p:nvPr>
            <p:ph type="title"/>
          </p:nvPr>
        </p:nvSpPr>
        <p:spPr/>
        <p:txBody>
          <a:bodyPr/>
          <a:lstStyle/>
          <a:p>
            <a:pPr eaLnBrk="1" hangingPunct="1"/>
            <a:r>
              <a:rPr lang="en-US" smtClean="0"/>
              <a:t>Simulacrum of duty</a:t>
            </a:r>
          </a:p>
        </p:txBody>
      </p:sp>
      <p:sp>
        <p:nvSpPr>
          <p:cNvPr id="10243" name="Rectangle 3"/>
          <p:cNvSpPr>
            <a:spLocks noGrp="1" noChangeArrowheads="1"/>
          </p:cNvSpPr>
          <p:nvPr>
            <p:ph idx="1"/>
          </p:nvPr>
        </p:nvSpPr>
        <p:spPr/>
        <p:txBody>
          <a:bodyPr/>
          <a:lstStyle/>
          <a:p>
            <a:pPr eaLnBrk="1" hangingPunct="1">
              <a:lnSpc>
                <a:spcPct val="90000"/>
              </a:lnSpc>
            </a:pPr>
            <a:r>
              <a:rPr lang="en-US" dirty="0" smtClean="0"/>
              <a:t>Goal: (true) happiness</a:t>
            </a:r>
          </a:p>
          <a:p>
            <a:pPr eaLnBrk="1" hangingPunct="1">
              <a:lnSpc>
                <a:spcPct val="90000"/>
              </a:lnSpc>
            </a:pPr>
            <a:r>
              <a:rPr lang="en-US" dirty="0" smtClean="0"/>
              <a:t>Short-term egotistical activity is counter to one’s inherent social nature: false happiness</a:t>
            </a:r>
          </a:p>
          <a:p>
            <a:pPr eaLnBrk="1" hangingPunct="1">
              <a:lnSpc>
                <a:spcPct val="90000"/>
              </a:lnSpc>
            </a:pPr>
            <a:r>
              <a:rPr lang="en-US" dirty="0" smtClean="0"/>
              <a:t>Hence: One </a:t>
            </a:r>
            <a:r>
              <a:rPr lang="en-US" i="1" dirty="0" smtClean="0"/>
              <a:t>ought to</a:t>
            </a:r>
            <a:r>
              <a:rPr lang="en-US" dirty="0" smtClean="0"/>
              <a:t> subordinate illusory short-term desires to true long-term desires of one’s essential nature</a:t>
            </a:r>
          </a:p>
          <a:p>
            <a:pPr eaLnBrk="1" hangingPunct="1">
              <a:lnSpc>
                <a:spcPct val="90000"/>
              </a:lnSpc>
            </a:pPr>
            <a:r>
              <a:rPr lang="en-US" dirty="0" smtClean="0"/>
              <a:t>This is not duty but a theory of rational self-interest (of a socially inclined self)</a:t>
            </a:r>
          </a:p>
        </p:txBody>
      </p:sp>
      <p:sp>
        <p:nvSpPr>
          <p:cNvPr id="4" name="Slide Number Placeholder 5"/>
          <p:cNvSpPr>
            <a:spLocks noGrp="1"/>
          </p:cNvSpPr>
          <p:nvPr>
            <p:ph type="sldNum" sz="quarter" idx="12"/>
          </p:nvPr>
        </p:nvSpPr>
        <p:spPr/>
        <p:txBody>
          <a:bodyPr/>
          <a:lstStyle/>
          <a:p>
            <a:pPr>
              <a:defRPr/>
            </a:pPr>
            <a:fld id="{A685172F-469B-4139-898B-84F0680670E5}" type="slidenum">
              <a:rPr lang="en-US"/>
              <a:pPr>
                <a:defRPr/>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p:cNvSpPr>
            <a:spLocks noGrp="1" noChangeArrowheads="1"/>
          </p:cNvSpPr>
          <p:nvPr>
            <p:ph type="title"/>
          </p:nvPr>
        </p:nvSpPr>
        <p:spPr/>
        <p:txBody>
          <a:bodyPr/>
          <a:lstStyle/>
          <a:p>
            <a:pPr eaLnBrk="1" hangingPunct="1"/>
            <a:r>
              <a:rPr lang="en-US" smtClean="0"/>
              <a:t>Two teleologies of nature</a:t>
            </a:r>
          </a:p>
        </p:txBody>
      </p:sp>
      <p:sp>
        <p:nvSpPr>
          <p:cNvPr id="11267" name="Rectangle 3"/>
          <p:cNvSpPr>
            <a:spLocks noGrp="1" noChangeArrowheads="1"/>
          </p:cNvSpPr>
          <p:nvPr>
            <p:ph idx="1"/>
          </p:nvPr>
        </p:nvSpPr>
        <p:spPr/>
        <p:txBody>
          <a:bodyPr/>
          <a:lstStyle/>
          <a:p>
            <a:pPr eaLnBrk="1" hangingPunct="1"/>
            <a:r>
              <a:rPr lang="en-US" dirty="0" smtClean="0"/>
              <a:t>Aristotle: morality </a:t>
            </a:r>
            <a:r>
              <a:rPr lang="en-US" i="1" dirty="0" smtClean="0"/>
              <a:t>is based on </a:t>
            </a:r>
            <a:r>
              <a:rPr lang="en-US" dirty="0" smtClean="0"/>
              <a:t>natural teleology</a:t>
            </a:r>
          </a:p>
          <a:p>
            <a:pPr lvl="1" eaLnBrk="1" hangingPunct="1"/>
            <a:r>
              <a:rPr lang="en-US" dirty="0" smtClean="0"/>
              <a:t>Hence: “contraception is immoral”</a:t>
            </a:r>
          </a:p>
          <a:p>
            <a:pPr eaLnBrk="1" hangingPunct="1"/>
            <a:r>
              <a:rPr lang="en-US" dirty="0" smtClean="0"/>
              <a:t>Kant: teleology of nature </a:t>
            </a:r>
            <a:r>
              <a:rPr lang="en-US" i="1" dirty="0" smtClean="0"/>
              <a:t>presupposes</a:t>
            </a:r>
            <a:r>
              <a:rPr lang="en-US" dirty="0" smtClean="0"/>
              <a:t> morality</a:t>
            </a:r>
          </a:p>
          <a:p>
            <a:pPr lvl="1" eaLnBrk="1" hangingPunct="1"/>
            <a:r>
              <a:rPr lang="en-US" dirty="0" smtClean="0"/>
              <a:t>Nature aims to produce a being who is </a:t>
            </a:r>
            <a:r>
              <a:rPr lang="en-US" u="sng" dirty="0" smtClean="0"/>
              <a:t>not</a:t>
            </a:r>
            <a:r>
              <a:rPr lang="en-US" dirty="0" smtClean="0"/>
              <a:t> dependent on nature</a:t>
            </a:r>
          </a:p>
          <a:p>
            <a:pPr lvl="1" eaLnBrk="1" hangingPunct="1"/>
            <a:r>
              <a:rPr lang="en-US" dirty="0" smtClean="0"/>
              <a:t>Morality first, </a:t>
            </a:r>
            <a:r>
              <a:rPr lang="en-US" i="1" dirty="0" smtClean="0"/>
              <a:t>and then </a:t>
            </a:r>
            <a:r>
              <a:rPr lang="en-US" dirty="0" smtClean="0"/>
              <a:t>nature: </a:t>
            </a:r>
          </a:p>
          <a:p>
            <a:pPr lvl="2" eaLnBrk="1" hangingPunct="1"/>
            <a:r>
              <a:rPr lang="en-US" dirty="0" smtClean="0"/>
              <a:t>what must nature be like to support morality?</a:t>
            </a:r>
          </a:p>
          <a:p>
            <a:pPr lvl="2" eaLnBrk="1" hangingPunct="1"/>
            <a:r>
              <a:rPr lang="en-US" dirty="0" smtClean="0"/>
              <a:t>Not: what must morality be given nature’s laws</a:t>
            </a:r>
          </a:p>
          <a:p>
            <a:pPr eaLnBrk="1" hangingPunct="1">
              <a:buFont typeface="Wingdings" pitchFamily="2" charset="2"/>
              <a:buNone/>
            </a:pPr>
            <a:endParaRPr lang="en-US" dirty="0" smtClean="0"/>
          </a:p>
        </p:txBody>
      </p:sp>
      <p:sp>
        <p:nvSpPr>
          <p:cNvPr id="4" name="Slide Number Placeholder 5"/>
          <p:cNvSpPr>
            <a:spLocks noGrp="1"/>
          </p:cNvSpPr>
          <p:nvPr>
            <p:ph type="sldNum" sz="quarter" idx="12"/>
          </p:nvPr>
        </p:nvSpPr>
        <p:spPr/>
        <p:txBody>
          <a:bodyPr/>
          <a:lstStyle/>
          <a:p>
            <a:pPr>
              <a:defRPr/>
            </a:pPr>
            <a:fld id="{16653D62-BDB8-4E97-8EB6-4303BBB024C3}" type="slidenum">
              <a:rPr lang="en-US"/>
              <a:pPr>
                <a:defRPr/>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CA" smtClean="0"/>
              <a:t>Nature wants us to have the credit</a:t>
            </a:r>
          </a:p>
        </p:txBody>
      </p:sp>
      <p:sp>
        <p:nvSpPr>
          <p:cNvPr id="12291" name="Content Placeholder 2"/>
          <p:cNvSpPr>
            <a:spLocks noGrp="1"/>
          </p:cNvSpPr>
          <p:nvPr>
            <p:ph idx="1"/>
          </p:nvPr>
        </p:nvSpPr>
        <p:spPr/>
        <p:txBody>
          <a:bodyPr/>
          <a:lstStyle/>
          <a:p>
            <a:r>
              <a:rPr lang="en-US" dirty="0" smtClean="0"/>
              <a:t>“…just as if she [Nature] had willed that, if man ever did advance from the lowest barbarity to the highest skill and mental perfection and thereby worked himself up to happiness (so far as it is possible on earth), he alone should have the credit and should have only himself to thank—exactly as if she aimed more at his rational self-esteem than at his well-being.”</a:t>
            </a:r>
            <a:endParaRPr lang="en-CA" dirty="0" smtClean="0"/>
          </a:p>
        </p:txBody>
      </p:sp>
      <p:sp>
        <p:nvSpPr>
          <p:cNvPr id="4" name="Slide Number Placeholder 3"/>
          <p:cNvSpPr>
            <a:spLocks noGrp="1"/>
          </p:cNvSpPr>
          <p:nvPr>
            <p:ph type="sldNum" sz="quarter" idx="12"/>
          </p:nvPr>
        </p:nvSpPr>
        <p:spPr/>
        <p:txBody>
          <a:bodyPr/>
          <a:lstStyle/>
          <a:p>
            <a:pPr>
              <a:defRPr/>
            </a:pPr>
            <a:fld id="{CDFC8374-B472-4617-83C7-F7934901AA39}" type="slidenum">
              <a:rPr lang="en-US" smtClean="0"/>
              <a:pPr>
                <a:defRPr/>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2"/>
          <p:cNvSpPr>
            <a:spLocks noGrp="1" noChangeArrowheads="1"/>
          </p:cNvSpPr>
          <p:nvPr>
            <p:ph type="title"/>
          </p:nvPr>
        </p:nvSpPr>
        <p:spPr/>
        <p:txBody>
          <a:bodyPr/>
          <a:lstStyle/>
          <a:p>
            <a:pPr eaLnBrk="1" hangingPunct="1"/>
            <a:r>
              <a:rPr lang="en-US" smtClean="0"/>
              <a:t>Kant cannot follow ancient/medieval theory</a:t>
            </a:r>
          </a:p>
        </p:txBody>
      </p:sp>
      <p:sp>
        <p:nvSpPr>
          <p:cNvPr id="12291" name="Rectangle 3"/>
          <p:cNvSpPr>
            <a:spLocks noGrp="1" noChangeArrowheads="1"/>
          </p:cNvSpPr>
          <p:nvPr>
            <p:ph idx="1"/>
          </p:nvPr>
        </p:nvSpPr>
        <p:spPr/>
        <p:txBody>
          <a:bodyPr>
            <a:normAutofit fontScale="85000" lnSpcReduction="20000"/>
          </a:bodyPr>
          <a:lstStyle/>
          <a:p>
            <a:pPr eaLnBrk="1" hangingPunct="1">
              <a:defRPr/>
            </a:pPr>
            <a:r>
              <a:rPr lang="en-US" dirty="0" smtClean="0"/>
              <a:t>0) Ancient teleological science of Aristotle</a:t>
            </a:r>
          </a:p>
          <a:p>
            <a:pPr lvl="1" eaLnBrk="1" hangingPunct="1">
              <a:defRPr/>
            </a:pPr>
            <a:r>
              <a:rPr lang="en-US" dirty="0" smtClean="0"/>
              <a:t>1) Sun goes around the earth</a:t>
            </a:r>
          </a:p>
          <a:p>
            <a:pPr lvl="1" eaLnBrk="1" hangingPunct="1">
              <a:defRPr/>
            </a:pPr>
            <a:r>
              <a:rPr lang="en-US" dirty="0" smtClean="0"/>
              <a:t>2) Slaves naturally serve masters</a:t>
            </a:r>
          </a:p>
          <a:p>
            <a:pPr eaLnBrk="1" hangingPunct="1">
              <a:defRPr/>
            </a:pPr>
            <a:r>
              <a:rPr lang="en-US" dirty="0" smtClean="0"/>
              <a:t>1) Sciences of nature are now thoroughly mechanistic—not teleological</a:t>
            </a:r>
          </a:p>
          <a:p>
            <a:pPr eaLnBrk="1" hangingPunct="1">
              <a:defRPr/>
            </a:pPr>
            <a:r>
              <a:rPr lang="en-US" dirty="0" smtClean="0"/>
              <a:t>2) Hence, morality must found any teleology of nature—as a supplement to mechanism of science</a:t>
            </a:r>
          </a:p>
          <a:p>
            <a:pPr lvl="1" eaLnBrk="1" hangingPunct="1">
              <a:defRPr/>
            </a:pPr>
            <a:r>
              <a:rPr lang="en-US" i="1" dirty="0" smtClean="0"/>
              <a:t>Two</a:t>
            </a:r>
            <a:r>
              <a:rPr lang="en-US" dirty="0" smtClean="0"/>
              <a:t> subjective ways of </a:t>
            </a:r>
            <a:r>
              <a:rPr lang="en-US" dirty="0" smtClean="0"/>
              <a:t>organizing </a:t>
            </a:r>
            <a:r>
              <a:rPr lang="en-US" dirty="0" smtClean="0"/>
              <a:t>data of experience</a:t>
            </a:r>
          </a:p>
          <a:p>
            <a:pPr eaLnBrk="1" hangingPunct="1">
              <a:defRPr/>
            </a:pPr>
            <a:r>
              <a:rPr lang="en-US" dirty="0" smtClean="0"/>
              <a:t>3) Ideas of happiness are ultimately personal (modern individualism)</a:t>
            </a:r>
          </a:p>
          <a:p>
            <a:pPr lvl="1" eaLnBrk="1" hangingPunct="1">
              <a:defRPr/>
            </a:pPr>
            <a:r>
              <a:rPr lang="en-US" dirty="0" smtClean="0"/>
              <a:t>Not the expression of species drives</a:t>
            </a:r>
          </a:p>
        </p:txBody>
      </p:sp>
      <p:sp>
        <p:nvSpPr>
          <p:cNvPr id="4" name="Slide Number Placeholder 5"/>
          <p:cNvSpPr>
            <a:spLocks noGrp="1"/>
          </p:cNvSpPr>
          <p:nvPr>
            <p:ph type="sldNum" sz="quarter" idx="12"/>
          </p:nvPr>
        </p:nvSpPr>
        <p:spPr/>
        <p:txBody>
          <a:bodyPr/>
          <a:lstStyle/>
          <a:p>
            <a:pPr>
              <a:defRPr/>
            </a:pPr>
            <a:fld id="{29330217-8005-42D2-8F23-FE120F657D1D}" type="slidenum">
              <a:rPr lang="en-US"/>
              <a:pPr>
                <a:defRPr/>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p:cNvSpPr>
            <a:spLocks noGrp="1" noChangeArrowheads="1"/>
          </p:cNvSpPr>
          <p:nvPr>
            <p:ph type="title"/>
          </p:nvPr>
        </p:nvSpPr>
        <p:spPr/>
        <p:txBody>
          <a:bodyPr/>
          <a:lstStyle/>
          <a:p>
            <a:pPr eaLnBrk="1" hangingPunct="1"/>
            <a:r>
              <a:rPr lang="en-US" smtClean="0"/>
              <a:t>Social Contract theory of Hobbes</a:t>
            </a:r>
          </a:p>
        </p:txBody>
      </p:sp>
      <p:sp>
        <p:nvSpPr>
          <p:cNvPr id="14339" name="Rectangle 3"/>
          <p:cNvSpPr>
            <a:spLocks noGrp="1" noChangeArrowheads="1"/>
          </p:cNvSpPr>
          <p:nvPr>
            <p:ph idx="1"/>
          </p:nvPr>
        </p:nvSpPr>
        <p:spPr/>
        <p:txBody>
          <a:bodyPr/>
          <a:lstStyle/>
          <a:p>
            <a:pPr eaLnBrk="1" hangingPunct="1">
              <a:lnSpc>
                <a:spcPct val="80000"/>
              </a:lnSpc>
            </a:pPr>
            <a:r>
              <a:rPr lang="en-US" sz="2800" dirty="0" smtClean="0"/>
              <a:t>Humans are naturally egotistical, self-seeking individuals pursuing happiness each in his own way (= modern individualism)</a:t>
            </a:r>
          </a:p>
          <a:p>
            <a:pPr eaLnBrk="1" hangingPunct="1">
              <a:lnSpc>
                <a:spcPct val="80000"/>
              </a:lnSpc>
            </a:pPr>
            <a:r>
              <a:rPr lang="en-US" sz="2800" dirty="0" smtClean="0"/>
              <a:t>&gt; War of all against all, and life in the state of nature is solitary, poor, nasty, brutish, and short.</a:t>
            </a:r>
          </a:p>
          <a:p>
            <a:pPr eaLnBrk="1" hangingPunct="1">
              <a:lnSpc>
                <a:spcPct val="80000"/>
              </a:lnSpc>
            </a:pPr>
            <a:r>
              <a:rPr lang="en-US" sz="2800" dirty="0" smtClean="0"/>
              <a:t>Morality is the science of fulfillment of the individual’s basic interests </a:t>
            </a:r>
          </a:p>
          <a:p>
            <a:pPr lvl="1" eaLnBrk="1" hangingPunct="1">
              <a:lnSpc>
                <a:spcPct val="80000"/>
              </a:lnSpc>
            </a:pPr>
            <a:r>
              <a:rPr lang="en-US" dirty="0" smtClean="0"/>
              <a:t>=“sacred duty” … to myself!</a:t>
            </a:r>
          </a:p>
          <a:p>
            <a:pPr eaLnBrk="1" hangingPunct="1">
              <a:lnSpc>
                <a:spcPct val="80000"/>
              </a:lnSpc>
            </a:pPr>
            <a:r>
              <a:rPr lang="en-US" sz="2800" dirty="0" smtClean="0"/>
              <a:t>&gt; The equal freedom of each person before the law (enforced by the State) is in the self-interest of each</a:t>
            </a:r>
          </a:p>
          <a:p>
            <a:pPr eaLnBrk="1" hangingPunct="1">
              <a:lnSpc>
                <a:spcPct val="80000"/>
              </a:lnSpc>
            </a:pPr>
            <a:r>
              <a:rPr lang="en-US" sz="2800" dirty="0" smtClean="0"/>
              <a:t>=Not </a:t>
            </a:r>
            <a:r>
              <a:rPr lang="en-US" sz="2800" i="1" dirty="0" smtClean="0"/>
              <a:t>duty</a:t>
            </a:r>
            <a:r>
              <a:rPr lang="en-US" sz="2800" dirty="0" smtClean="0"/>
              <a:t> but individual self-interest is basis of morality</a:t>
            </a:r>
          </a:p>
        </p:txBody>
      </p:sp>
      <p:sp>
        <p:nvSpPr>
          <p:cNvPr id="4" name="Slide Number Placeholder 5"/>
          <p:cNvSpPr>
            <a:spLocks noGrp="1"/>
          </p:cNvSpPr>
          <p:nvPr>
            <p:ph type="sldNum" sz="quarter" idx="12"/>
          </p:nvPr>
        </p:nvSpPr>
        <p:spPr/>
        <p:txBody>
          <a:bodyPr/>
          <a:lstStyle/>
          <a:p>
            <a:pPr>
              <a:defRPr/>
            </a:pPr>
            <a:fld id="{7E3D11B5-1301-4831-B6F4-32DA4E34A782}" type="slidenum">
              <a:rPr lang="en-US"/>
              <a:pPr>
                <a:defRPr/>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p:cNvSpPr>
            <a:spLocks noGrp="1" noChangeArrowheads="1"/>
          </p:cNvSpPr>
          <p:nvPr>
            <p:ph type="title"/>
          </p:nvPr>
        </p:nvSpPr>
        <p:spPr/>
        <p:txBody>
          <a:bodyPr/>
          <a:lstStyle/>
          <a:p>
            <a:pPr eaLnBrk="1" hangingPunct="1"/>
            <a:r>
              <a:rPr lang="en-US" smtClean="0"/>
              <a:t>Testing moral theories</a:t>
            </a:r>
          </a:p>
        </p:txBody>
      </p:sp>
      <p:sp>
        <p:nvSpPr>
          <p:cNvPr id="5123" name="Rectangle 3"/>
          <p:cNvSpPr>
            <a:spLocks noGrp="1" noChangeArrowheads="1"/>
          </p:cNvSpPr>
          <p:nvPr>
            <p:ph idx="1"/>
          </p:nvPr>
        </p:nvSpPr>
        <p:spPr/>
        <p:txBody>
          <a:bodyPr/>
          <a:lstStyle/>
          <a:p>
            <a:pPr eaLnBrk="1" hangingPunct="1"/>
            <a:r>
              <a:rPr lang="en-US" dirty="0" smtClean="0"/>
              <a:t>1) phenomenology of morality</a:t>
            </a:r>
          </a:p>
          <a:p>
            <a:pPr lvl="1" eaLnBrk="1" hangingPunct="1"/>
            <a:r>
              <a:rPr lang="en-CA" dirty="0" smtClean="0"/>
              <a:t>Duty versus desire</a:t>
            </a:r>
            <a:endParaRPr lang="en-US" dirty="0" smtClean="0"/>
          </a:p>
          <a:p>
            <a:pPr eaLnBrk="1" hangingPunct="1"/>
            <a:r>
              <a:rPr lang="en-US" dirty="0" smtClean="0"/>
              <a:t>2) </a:t>
            </a:r>
            <a:r>
              <a:rPr lang="en-US" i="1" dirty="0" smtClean="0"/>
              <a:t>theories</a:t>
            </a:r>
            <a:r>
              <a:rPr lang="en-US" dirty="0" smtClean="0"/>
              <a:t> about morality</a:t>
            </a:r>
          </a:p>
          <a:p>
            <a:pPr lvl="1" eaLnBrk="1" hangingPunct="1"/>
            <a:r>
              <a:rPr lang="en-US" dirty="0" smtClean="0"/>
              <a:t>How do they hold up against this phenomenology of duty versus desire? </a:t>
            </a:r>
          </a:p>
        </p:txBody>
      </p:sp>
      <p:sp>
        <p:nvSpPr>
          <p:cNvPr id="4" name="Slide Number Placeholder 5"/>
          <p:cNvSpPr>
            <a:spLocks noGrp="1"/>
          </p:cNvSpPr>
          <p:nvPr>
            <p:ph type="sldNum" sz="quarter" idx="12"/>
          </p:nvPr>
        </p:nvSpPr>
        <p:spPr/>
        <p:txBody>
          <a:bodyPr/>
          <a:lstStyle/>
          <a:p>
            <a:pPr>
              <a:defRPr/>
            </a:pPr>
            <a:fld id="{F17793B2-91D1-4218-94B3-F7FB6868B4A4}" type="slidenum">
              <a:rPr lang="en-US"/>
              <a:pPr>
                <a:defRPr/>
              </a:pPr>
              <a:t>2</a:t>
            </a:fld>
            <a:endParaRPr lang="en-US"/>
          </a:p>
        </p:txBody>
      </p:sp>
    </p:spTree>
    <p:extLst>
      <p:ext uri="{BB962C8B-B14F-4D97-AF65-F5344CB8AC3E}">
        <p14:creationId xmlns:p14="http://schemas.microsoft.com/office/powerpoint/2010/main" val="28140381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2"/>
          <p:cNvSpPr>
            <a:spLocks noGrp="1" noChangeArrowheads="1"/>
          </p:cNvSpPr>
          <p:nvPr>
            <p:ph type="title"/>
          </p:nvPr>
        </p:nvSpPr>
        <p:spPr/>
        <p:txBody>
          <a:bodyPr/>
          <a:lstStyle/>
          <a:p>
            <a:pPr eaLnBrk="1" hangingPunct="1"/>
            <a:r>
              <a:rPr lang="en-US" smtClean="0"/>
              <a:t>Duty to kill preemptively </a:t>
            </a:r>
          </a:p>
        </p:txBody>
      </p:sp>
      <p:sp>
        <p:nvSpPr>
          <p:cNvPr id="14339" name="Rectangle 3"/>
          <p:cNvSpPr>
            <a:spLocks noGrp="1" noChangeArrowheads="1"/>
          </p:cNvSpPr>
          <p:nvPr>
            <p:ph idx="1"/>
          </p:nvPr>
        </p:nvSpPr>
        <p:spPr/>
        <p:txBody>
          <a:bodyPr>
            <a:normAutofit fontScale="92500" lnSpcReduction="10000"/>
          </a:bodyPr>
          <a:lstStyle/>
          <a:p>
            <a:pPr eaLnBrk="1" hangingPunct="1">
              <a:lnSpc>
                <a:spcPct val="90000"/>
              </a:lnSpc>
              <a:defRPr/>
            </a:pPr>
            <a:r>
              <a:rPr lang="en-US" dirty="0" smtClean="0"/>
              <a:t>1) Main “duty” of individual: my own survival and flourishing</a:t>
            </a:r>
          </a:p>
          <a:p>
            <a:pPr eaLnBrk="1" hangingPunct="1">
              <a:lnSpc>
                <a:spcPct val="90000"/>
              </a:lnSpc>
              <a:defRPr/>
            </a:pPr>
            <a:r>
              <a:rPr lang="en-US" dirty="0" smtClean="0"/>
              <a:t>2)  best way to survive and flourish: Golden Rule (when universally applied) </a:t>
            </a:r>
          </a:p>
          <a:p>
            <a:pPr lvl="1" eaLnBrk="1" hangingPunct="1">
              <a:lnSpc>
                <a:spcPct val="90000"/>
              </a:lnSpc>
              <a:defRPr/>
            </a:pPr>
            <a:r>
              <a:rPr lang="en-US" dirty="0" smtClean="0"/>
              <a:t>Golden Rule of egoism: I won’t kill you (rob you, lie to you, etc.) if you don’t kill me</a:t>
            </a:r>
          </a:p>
          <a:p>
            <a:pPr eaLnBrk="1" hangingPunct="1">
              <a:lnSpc>
                <a:spcPct val="90000"/>
              </a:lnSpc>
              <a:defRPr/>
            </a:pPr>
            <a:r>
              <a:rPr lang="en-US" dirty="0" smtClean="0"/>
              <a:t>3) But if by following this Rule when others do not, I jeopardize my survival, then I violate my sacred duty to myself</a:t>
            </a:r>
          </a:p>
          <a:p>
            <a:pPr eaLnBrk="1" hangingPunct="1">
              <a:lnSpc>
                <a:spcPct val="90000"/>
              </a:lnSpc>
              <a:defRPr/>
            </a:pPr>
            <a:r>
              <a:rPr lang="en-US" dirty="0" smtClean="0"/>
              <a:t>4) Hence, in such a circumstance, it is my “sacred duty” to myself to violate the Golden Rule</a:t>
            </a:r>
          </a:p>
        </p:txBody>
      </p:sp>
      <p:sp>
        <p:nvSpPr>
          <p:cNvPr id="4" name="Slide Number Placeholder 5"/>
          <p:cNvSpPr>
            <a:spLocks noGrp="1"/>
          </p:cNvSpPr>
          <p:nvPr>
            <p:ph type="sldNum" sz="quarter" idx="12"/>
          </p:nvPr>
        </p:nvSpPr>
        <p:spPr/>
        <p:txBody>
          <a:bodyPr/>
          <a:lstStyle/>
          <a:p>
            <a:pPr>
              <a:defRPr/>
            </a:pPr>
            <a:fld id="{EA01992C-D98B-4544-91EE-B96F76427395}" type="slidenum">
              <a:rPr lang="en-US"/>
              <a:pPr>
                <a:defRPr/>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2"/>
          <p:cNvSpPr>
            <a:spLocks noGrp="1" noChangeArrowheads="1"/>
          </p:cNvSpPr>
          <p:nvPr>
            <p:ph type="title"/>
          </p:nvPr>
        </p:nvSpPr>
        <p:spPr/>
        <p:txBody>
          <a:bodyPr/>
          <a:lstStyle/>
          <a:p>
            <a:pPr eaLnBrk="1" hangingPunct="1"/>
            <a:r>
              <a:rPr lang="en-US" smtClean="0"/>
              <a:t>Role of the State</a:t>
            </a:r>
          </a:p>
        </p:txBody>
      </p:sp>
      <p:sp>
        <p:nvSpPr>
          <p:cNvPr id="16387" name="Rectangle 3"/>
          <p:cNvSpPr>
            <a:spLocks noGrp="1" noChangeArrowheads="1"/>
          </p:cNvSpPr>
          <p:nvPr>
            <p:ph idx="1"/>
          </p:nvPr>
        </p:nvSpPr>
        <p:spPr/>
        <p:txBody>
          <a:bodyPr/>
          <a:lstStyle/>
          <a:p>
            <a:pPr eaLnBrk="1" hangingPunct="1">
              <a:lnSpc>
                <a:spcPct val="90000"/>
              </a:lnSpc>
            </a:pPr>
            <a:r>
              <a:rPr lang="en-US" dirty="0" smtClean="0"/>
              <a:t>Morality (Golden Rule) is impotent without the State to enforce it</a:t>
            </a:r>
          </a:p>
          <a:p>
            <a:pPr eaLnBrk="1" hangingPunct="1">
              <a:lnSpc>
                <a:spcPct val="90000"/>
              </a:lnSpc>
            </a:pPr>
            <a:r>
              <a:rPr lang="en-US" dirty="0" smtClean="0"/>
              <a:t>=&gt;“Duty” to accept the laws of the State as framework for free egos seeking happiness each in his/her own individual ways</a:t>
            </a:r>
          </a:p>
          <a:p>
            <a:pPr lvl="1" eaLnBrk="1" hangingPunct="1">
              <a:lnSpc>
                <a:spcPct val="90000"/>
              </a:lnSpc>
            </a:pPr>
            <a:r>
              <a:rPr lang="en-US" dirty="0" smtClean="0"/>
              <a:t>Laws apply equally, allow maximum liberty for each compatible with freedom for all</a:t>
            </a:r>
          </a:p>
          <a:p>
            <a:pPr lvl="1" eaLnBrk="1" hangingPunct="1">
              <a:lnSpc>
                <a:spcPct val="90000"/>
              </a:lnSpc>
            </a:pPr>
            <a:r>
              <a:rPr lang="en-US" dirty="0" smtClean="0"/>
              <a:t>Contradicts “natural liberty”</a:t>
            </a:r>
          </a:p>
          <a:p>
            <a:pPr eaLnBrk="1" hangingPunct="1">
              <a:lnSpc>
                <a:spcPct val="90000"/>
              </a:lnSpc>
            </a:pPr>
            <a:r>
              <a:rPr lang="en-US" dirty="0" smtClean="0"/>
              <a:t>Hence: State is not the fulfillment of human nature but an anti-natural force (v. Aristotle)</a:t>
            </a:r>
          </a:p>
        </p:txBody>
      </p:sp>
      <p:sp>
        <p:nvSpPr>
          <p:cNvPr id="4" name="Slide Number Placeholder 5"/>
          <p:cNvSpPr>
            <a:spLocks noGrp="1"/>
          </p:cNvSpPr>
          <p:nvPr>
            <p:ph type="sldNum" sz="quarter" idx="12"/>
          </p:nvPr>
        </p:nvSpPr>
        <p:spPr/>
        <p:txBody>
          <a:bodyPr/>
          <a:lstStyle/>
          <a:p>
            <a:pPr>
              <a:defRPr/>
            </a:pPr>
            <a:fld id="{2A3E3D37-13CC-4D27-888F-CC61CE7D3BD3}" type="slidenum">
              <a:rPr lang="en-US"/>
              <a:pPr>
                <a:defRPr/>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p:nvPr>
        </p:nvSpPr>
        <p:spPr/>
        <p:txBody>
          <a:bodyPr/>
          <a:lstStyle/>
          <a:p>
            <a:pPr eaLnBrk="1" hangingPunct="1"/>
            <a:r>
              <a:rPr lang="en-US" smtClean="0"/>
              <a:t>Ring of Gyges</a:t>
            </a:r>
          </a:p>
        </p:txBody>
      </p:sp>
      <p:sp>
        <p:nvSpPr>
          <p:cNvPr id="17411" name="Rectangle 3"/>
          <p:cNvSpPr>
            <a:spLocks noGrp="1" noChangeArrowheads="1"/>
          </p:cNvSpPr>
          <p:nvPr>
            <p:ph idx="1"/>
          </p:nvPr>
        </p:nvSpPr>
        <p:spPr/>
        <p:txBody>
          <a:bodyPr/>
          <a:lstStyle/>
          <a:p>
            <a:pPr eaLnBrk="1" hangingPunct="1">
              <a:lnSpc>
                <a:spcPct val="80000"/>
              </a:lnSpc>
            </a:pPr>
            <a:r>
              <a:rPr lang="en-US" sz="2800" dirty="0" err="1" smtClean="0"/>
              <a:t>Glaucon</a:t>
            </a:r>
            <a:r>
              <a:rPr lang="en-US" sz="2800" dirty="0" smtClean="0"/>
              <a:t> in </a:t>
            </a:r>
            <a:r>
              <a:rPr lang="en-US" sz="2800" i="1" dirty="0" smtClean="0"/>
              <a:t>Republic</a:t>
            </a:r>
            <a:r>
              <a:rPr lang="en-US" sz="2800" dirty="0" smtClean="0"/>
              <a:t>: Basis of “duty”: one’s own interests, happiness</a:t>
            </a:r>
          </a:p>
          <a:p>
            <a:pPr lvl="1" eaLnBrk="1" hangingPunct="1">
              <a:lnSpc>
                <a:spcPct val="80000"/>
              </a:lnSpc>
            </a:pPr>
            <a:r>
              <a:rPr lang="en-US" sz="2400" dirty="0" smtClean="0"/>
              <a:t>When short-term interests require breaking the law, and he would not get caught, why should a natural egotist follow the law? </a:t>
            </a:r>
          </a:p>
          <a:p>
            <a:pPr eaLnBrk="1" hangingPunct="1">
              <a:lnSpc>
                <a:spcPct val="80000"/>
              </a:lnSpc>
            </a:pPr>
            <a:r>
              <a:rPr lang="en-US" sz="2800" dirty="0" smtClean="0"/>
              <a:t>Hobbes’ reply: this is less of a problem with the existence of the State than without it. </a:t>
            </a:r>
          </a:p>
          <a:p>
            <a:pPr eaLnBrk="1" hangingPunct="1">
              <a:lnSpc>
                <a:spcPct val="80000"/>
              </a:lnSpc>
            </a:pPr>
            <a:r>
              <a:rPr lang="en-US" sz="2800" dirty="0" smtClean="0"/>
              <a:t>Recall “Ring of Power” in Tolkien's </a:t>
            </a:r>
            <a:r>
              <a:rPr lang="en-US" sz="2800" i="1" dirty="0" smtClean="0"/>
              <a:t>Lord of the Rings</a:t>
            </a:r>
            <a:endParaRPr lang="en-US" sz="2800" dirty="0" smtClean="0"/>
          </a:p>
          <a:p>
            <a:pPr lvl="1" eaLnBrk="1" hangingPunct="1">
              <a:lnSpc>
                <a:spcPct val="80000"/>
              </a:lnSpc>
            </a:pPr>
            <a:r>
              <a:rPr lang="en-US" dirty="0" smtClean="0"/>
              <a:t>Plato and Kant side with Frodo</a:t>
            </a:r>
          </a:p>
          <a:p>
            <a:pPr lvl="1" eaLnBrk="1" hangingPunct="1">
              <a:lnSpc>
                <a:spcPct val="80000"/>
              </a:lnSpc>
            </a:pPr>
            <a:r>
              <a:rPr lang="en-US" dirty="0" smtClean="0"/>
              <a:t>They reject the ring of power because it darkens and disfigures the soul of the </a:t>
            </a:r>
            <a:r>
              <a:rPr lang="en-US" dirty="0" smtClean="0"/>
              <a:t>person</a:t>
            </a:r>
          </a:p>
          <a:p>
            <a:pPr lvl="1" eaLnBrk="1" hangingPunct="1">
              <a:lnSpc>
                <a:spcPct val="80000"/>
              </a:lnSpc>
            </a:pPr>
            <a:r>
              <a:rPr lang="en-US" dirty="0" smtClean="0">
                <a:sym typeface="Wingdings" panose="05000000000000000000" pitchFamily="2" charset="2"/>
              </a:rPr>
              <a:t></a:t>
            </a:r>
            <a:r>
              <a:rPr lang="en-US" dirty="0" err="1" smtClean="0">
                <a:sym typeface="Wingdings" panose="05000000000000000000" pitchFamily="2" charset="2"/>
              </a:rPr>
              <a:t>Smeagol</a:t>
            </a:r>
            <a:endParaRPr lang="en-US" dirty="0" smtClean="0"/>
          </a:p>
        </p:txBody>
      </p:sp>
      <p:sp>
        <p:nvSpPr>
          <p:cNvPr id="4" name="Slide Number Placeholder 5"/>
          <p:cNvSpPr>
            <a:spLocks noGrp="1"/>
          </p:cNvSpPr>
          <p:nvPr>
            <p:ph type="sldNum" sz="quarter" idx="12"/>
          </p:nvPr>
        </p:nvSpPr>
        <p:spPr/>
        <p:txBody>
          <a:bodyPr/>
          <a:lstStyle/>
          <a:p>
            <a:pPr>
              <a:defRPr/>
            </a:pPr>
            <a:fld id="{707D5DBD-E357-491D-8C5A-062DC37004DB}" type="slidenum">
              <a:rPr lang="en-US"/>
              <a:pPr>
                <a:defRPr/>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2"/>
          <p:cNvSpPr>
            <a:spLocks noGrp="1" noChangeArrowheads="1"/>
          </p:cNvSpPr>
          <p:nvPr>
            <p:ph type="title"/>
          </p:nvPr>
        </p:nvSpPr>
        <p:spPr/>
        <p:txBody>
          <a:bodyPr/>
          <a:lstStyle/>
          <a:p>
            <a:pPr eaLnBrk="1" hangingPunct="1"/>
            <a:r>
              <a:rPr lang="en-US" smtClean="0"/>
              <a:t>Rawls’ contemporary version</a:t>
            </a:r>
          </a:p>
        </p:txBody>
      </p:sp>
      <p:sp>
        <p:nvSpPr>
          <p:cNvPr id="17411" name="Rectangle 3"/>
          <p:cNvSpPr>
            <a:spLocks noGrp="1" noChangeArrowheads="1"/>
          </p:cNvSpPr>
          <p:nvPr>
            <p:ph idx="1"/>
          </p:nvPr>
        </p:nvSpPr>
        <p:spPr/>
        <p:txBody>
          <a:bodyPr>
            <a:normAutofit fontScale="92500"/>
          </a:bodyPr>
          <a:lstStyle/>
          <a:p>
            <a:pPr eaLnBrk="1" hangingPunct="1">
              <a:defRPr/>
            </a:pPr>
            <a:r>
              <a:rPr lang="en-US" dirty="0" smtClean="0"/>
              <a:t>1) Veil of ignorance instead of state of nature</a:t>
            </a:r>
          </a:p>
          <a:p>
            <a:pPr lvl="1" eaLnBrk="1" hangingPunct="1">
              <a:defRPr/>
            </a:pPr>
            <a:r>
              <a:rPr lang="en-US" dirty="0" smtClean="0"/>
              <a:t>=a kind of Ring of Forgetfulness and Disempowerment</a:t>
            </a:r>
          </a:p>
          <a:p>
            <a:pPr eaLnBrk="1" hangingPunct="1">
              <a:defRPr/>
            </a:pPr>
            <a:r>
              <a:rPr lang="en-US" dirty="0" smtClean="0"/>
              <a:t>2) Libertarian and egalitarian moral principles follow</a:t>
            </a:r>
          </a:p>
          <a:p>
            <a:pPr lvl="1" eaLnBrk="1" hangingPunct="1">
              <a:defRPr/>
            </a:pPr>
            <a:r>
              <a:rPr lang="en-US" dirty="0" smtClean="0"/>
              <a:t>Rawls recognizes that libertarian equality (of Hobbes) is formalistic, allows for great material inequality</a:t>
            </a:r>
          </a:p>
          <a:p>
            <a:pPr lvl="1" eaLnBrk="1" hangingPunct="1">
              <a:defRPr/>
            </a:pPr>
            <a:r>
              <a:rPr lang="en-US" dirty="0" smtClean="0"/>
              <a:t>Hence, an equality principle as well as a liberty principle: only so much inequality as serves the well-being of the poorest people</a:t>
            </a:r>
          </a:p>
        </p:txBody>
      </p:sp>
      <p:sp>
        <p:nvSpPr>
          <p:cNvPr id="4" name="Slide Number Placeholder 5"/>
          <p:cNvSpPr>
            <a:spLocks noGrp="1"/>
          </p:cNvSpPr>
          <p:nvPr>
            <p:ph type="sldNum" sz="quarter" idx="12"/>
          </p:nvPr>
        </p:nvSpPr>
        <p:spPr/>
        <p:txBody>
          <a:bodyPr/>
          <a:lstStyle/>
          <a:p>
            <a:pPr>
              <a:defRPr/>
            </a:pPr>
            <a:fld id="{FD65A1B3-EFE4-4A04-84C0-CB9A772F21FF}" type="slidenum">
              <a:rPr lang="en-US"/>
              <a:pPr>
                <a:defRPr/>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2"/>
          <p:cNvSpPr>
            <a:spLocks noGrp="1" noChangeArrowheads="1"/>
          </p:cNvSpPr>
          <p:nvPr>
            <p:ph type="title"/>
          </p:nvPr>
        </p:nvSpPr>
        <p:spPr/>
        <p:txBody>
          <a:bodyPr/>
          <a:lstStyle/>
          <a:p>
            <a:pPr eaLnBrk="1" hangingPunct="1"/>
            <a:r>
              <a:rPr lang="en-US" smtClean="0"/>
              <a:t>Rationality of the Action</a:t>
            </a:r>
          </a:p>
        </p:txBody>
      </p:sp>
      <p:sp>
        <p:nvSpPr>
          <p:cNvPr id="20483" name="Rectangle 3"/>
          <p:cNvSpPr>
            <a:spLocks noGrp="1" noChangeArrowheads="1"/>
          </p:cNvSpPr>
          <p:nvPr>
            <p:ph idx="1"/>
          </p:nvPr>
        </p:nvSpPr>
        <p:spPr/>
        <p:txBody>
          <a:bodyPr>
            <a:normAutofit lnSpcReduction="10000"/>
          </a:bodyPr>
          <a:lstStyle/>
          <a:p>
            <a:pPr eaLnBrk="1" hangingPunct="1">
              <a:lnSpc>
                <a:spcPct val="80000"/>
              </a:lnSpc>
              <a:defRPr/>
            </a:pPr>
            <a:r>
              <a:rPr lang="en-US" sz="2800" dirty="0" smtClean="0"/>
              <a:t>We respect the liberty and promote the equality of others because this is our duty, not because of desires </a:t>
            </a:r>
          </a:p>
          <a:p>
            <a:pPr eaLnBrk="1" hangingPunct="1">
              <a:lnSpc>
                <a:spcPct val="80000"/>
              </a:lnSpc>
              <a:defRPr/>
            </a:pPr>
            <a:r>
              <a:rPr lang="en-US" sz="2800" dirty="0" smtClean="0"/>
              <a:t>Importance of: What is the source of duty? </a:t>
            </a:r>
          </a:p>
          <a:p>
            <a:pPr lvl="1" eaLnBrk="1" hangingPunct="1">
              <a:lnSpc>
                <a:spcPct val="80000"/>
              </a:lnSpc>
              <a:defRPr/>
            </a:pPr>
            <a:r>
              <a:rPr lang="en-US" sz="2400" dirty="0" smtClean="0"/>
              <a:t>Rationality of the action? Doesn’t this support </a:t>
            </a:r>
            <a:r>
              <a:rPr lang="en-US" sz="2400" dirty="0" err="1" smtClean="0"/>
              <a:t>Glaucon</a:t>
            </a:r>
            <a:r>
              <a:rPr lang="en-US" sz="2400" dirty="0" smtClean="0"/>
              <a:t>?</a:t>
            </a:r>
          </a:p>
          <a:p>
            <a:pPr lvl="1" eaLnBrk="1" hangingPunct="1">
              <a:lnSpc>
                <a:spcPct val="80000"/>
              </a:lnSpc>
              <a:defRPr/>
            </a:pPr>
            <a:r>
              <a:rPr lang="en-US" sz="2400" dirty="0" smtClean="0"/>
              <a:t>Kant’s </a:t>
            </a:r>
            <a:r>
              <a:rPr lang="en-US" sz="2400" dirty="0" err="1" smtClean="0"/>
              <a:t>noumenal</a:t>
            </a:r>
            <a:r>
              <a:rPr lang="en-US" sz="2400" dirty="0" smtClean="0"/>
              <a:t> source of duty v. phenomenal desires: An “alien will” that replaces our ordinary egotistical will</a:t>
            </a:r>
          </a:p>
          <a:p>
            <a:pPr eaLnBrk="1" hangingPunct="1">
              <a:lnSpc>
                <a:spcPct val="80000"/>
              </a:lnSpc>
              <a:defRPr/>
            </a:pPr>
            <a:r>
              <a:rPr lang="en-US" sz="2800" dirty="0" smtClean="0"/>
              <a:t>Rawls wants to “naturalize” Kant (eliminate phenomenon/</a:t>
            </a:r>
            <a:r>
              <a:rPr lang="en-US" sz="2800" dirty="0" err="1" smtClean="0"/>
              <a:t>noumenon</a:t>
            </a:r>
            <a:r>
              <a:rPr lang="en-US" sz="2800" dirty="0" smtClean="0"/>
              <a:t> metaphysics)</a:t>
            </a:r>
          </a:p>
          <a:p>
            <a:pPr lvl="1" eaLnBrk="1" hangingPunct="1">
              <a:lnSpc>
                <a:spcPct val="80000"/>
              </a:lnSpc>
              <a:defRPr/>
            </a:pPr>
            <a:r>
              <a:rPr lang="en-US" sz="2400" dirty="0" smtClean="0"/>
              <a:t>Hence: rationality of action for individuals in general, not for me in particular. How establish this? </a:t>
            </a:r>
          </a:p>
          <a:p>
            <a:pPr lvl="1" eaLnBrk="1" hangingPunct="1">
              <a:lnSpc>
                <a:spcPct val="80000"/>
              </a:lnSpc>
              <a:defRPr/>
            </a:pPr>
            <a:r>
              <a:rPr lang="en-US" sz="2400" dirty="0" smtClean="0"/>
              <a:t>Imagine that you don’t know your advantages or disadvantages: what would be rational to will as a universal law?</a:t>
            </a:r>
          </a:p>
        </p:txBody>
      </p:sp>
      <p:sp>
        <p:nvSpPr>
          <p:cNvPr id="4" name="Slide Number Placeholder 5"/>
          <p:cNvSpPr>
            <a:spLocks noGrp="1"/>
          </p:cNvSpPr>
          <p:nvPr>
            <p:ph type="sldNum" sz="quarter" idx="12"/>
          </p:nvPr>
        </p:nvSpPr>
        <p:spPr/>
        <p:txBody>
          <a:bodyPr/>
          <a:lstStyle/>
          <a:p>
            <a:pPr>
              <a:defRPr/>
            </a:pPr>
            <a:fld id="{2E07F534-99AA-47CD-807F-BA2B2C3791D4}" type="slidenum">
              <a:rPr lang="en-US"/>
              <a:pPr>
                <a:defRPr/>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CA" smtClean="0"/>
              <a:t>Circularity?</a:t>
            </a:r>
          </a:p>
        </p:txBody>
      </p:sp>
      <p:sp>
        <p:nvSpPr>
          <p:cNvPr id="20483" name="Content Placeholder 2"/>
          <p:cNvSpPr>
            <a:spLocks noGrp="1"/>
          </p:cNvSpPr>
          <p:nvPr>
            <p:ph idx="1"/>
          </p:nvPr>
        </p:nvSpPr>
        <p:spPr/>
        <p:txBody>
          <a:bodyPr/>
          <a:lstStyle/>
          <a:p>
            <a:pPr eaLnBrk="1" hangingPunct="1"/>
            <a:r>
              <a:rPr lang="en-US" sz="2800" dirty="0" smtClean="0"/>
              <a:t>But why </a:t>
            </a:r>
            <a:r>
              <a:rPr lang="en-US" sz="2800" i="1" dirty="0" smtClean="0"/>
              <a:t>should </a:t>
            </a:r>
            <a:r>
              <a:rPr lang="en-US" sz="2800" dirty="0" smtClean="0"/>
              <a:t>one</a:t>
            </a:r>
            <a:r>
              <a:rPr lang="en-US" sz="2800" i="1" dirty="0" smtClean="0"/>
              <a:t> </a:t>
            </a:r>
            <a:r>
              <a:rPr lang="en-US" sz="2800" dirty="0" smtClean="0"/>
              <a:t>act on the basis of the veil of ignorance? </a:t>
            </a:r>
          </a:p>
          <a:p>
            <a:pPr lvl="1" eaLnBrk="1" hangingPunct="1"/>
            <a:r>
              <a:rPr lang="en-US" sz="2400" dirty="0" smtClean="0"/>
              <a:t>Why the </a:t>
            </a:r>
            <a:r>
              <a:rPr lang="en-US" sz="2400" i="1" dirty="0" smtClean="0"/>
              <a:t>duty</a:t>
            </a:r>
            <a:r>
              <a:rPr lang="en-US" sz="2400" dirty="0" smtClean="0"/>
              <a:t> to submit oneself to this imaginary condition? </a:t>
            </a:r>
          </a:p>
          <a:p>
            <a:pPr eaLnBrk="1" hangingPunct="1">
              <a:lnSpc>
                <a:spcPct val="80000"/>
              </a:lnSpc>
            </a:pPr>
            <a:r>
              <a:rPr lang="en-US" sz="2800" dirty="0" smtClean="0"/>
              <a:t>Circularity of argument </a:t>
            </a:r>
          </a:p>
          <a:p>
            <a:pPr lvl="1" eaLnBrk="1" hangingPunct="1">
              <a:lnSpc>
                <a:spcPct val="80000"/>
              </a:lnSpc>
            </a:pPr>
            <a:r>
              <a:rPr lang="en-US" sz="2400" dirty="0" smtClean="0"/>
              <a:t>Rawls’ original position is supposed to found a system of duties</a:t>
            </a:r>
          </a:p>
          <a:p>
            <a:pPr lvl="1" eaLnBrk="1" hangingPunct="1">
              <a:lnSpc>
                <a:spcPct val="80000"/>
              </a:lnSpc>
            </a:pPr>
            <a:r>
              <a:rPr lang="en-US" sz="2400" dirty="0" smtClean="0"/>
              <a:t>But it presupposes a duty to put ourselves in this state in the first place</a:t>
            </a:r>
            <a:r>
              <a:rPr lang="en-CA" sz="2400" dirty="0" smtClean="0"/>
              <a:t>. How found that</a:t>
            </a:r>
            <a:r>
              <a:rPr lang="en-CA" sz="2400" dirty="0" smtClean="0"/>
              <a:t>?</a:t>
            </a:r>
          </a:p>
          <a:p>
            <a:pPr lvl="1" eaLnBrk="1" hangingPunct="1">
              <a:lnSpc>
                <a:spcPct val="80000"/>
              </a:lnSpc>
            </a:pPr>
            <a:r>
              <a:rPr lang="en-CA" sz="2400" dirty="0" smtClean="0"/>
              <a:t>Also these duties are really grounded in self-interest (that of a person behind the veil of ignorance)</a:t>
            </a:r>
            <a:endParaRPr lang="en-US" sz="2400" dirty="0" smtClean="0"/>
          </a:p>
        </p:txBody>
      </p:sp>
      <p:sp>
        <p:nvSpPr>
          <p:cNvPr id="4" name="Slide Number Placeholder 3"/>
          <p:cNvSpPr>
            <a:spLocks noGrp="1"/>
          </p:cNvSpPr>
          <p:nvPr>
            <p:ph type="sldNum" sz="quarter" idx="12"/>
          </p:nvPr>
        </p:nvSpPr>
        <p:spPr/>
        <p:txBody>
          <a:bodyPr/>
          <a:lstStyle/>
          <a:p>
            <a:pPr>
              <a:defRPr/>
            </a:pPr>
            <a:fld id="{58B2ED37-3B59-40A0-8CB9-D576A32FFDCF}" type="slidenum">
              <a:rPr lang="en-US" smtClean="0"/>
              <a:pPr>
                <a:defRPr/>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p:nvPr>
        </p:nvSpPr>
        <p:spPr/>
        <p:txBody>
          <a:bodyPr/>
          <a:lstStyle/>
          <a:p>
            <a:pPr eaLnBrk="1" hangingPunct="1"/>
            <a:r>
              <a:rPr lang="en-US" smtClean="0"/>
              <a:t>Utilitiarianism</a:t>
            </a:r>
          </a:p>
        </p:txBody>
      </p:sp>
      <p:sp>
        <p:nvSpPr>
          <p:cNvPr id="21507" name="Rectangle 3"/>
          <p:cNvSpPr>
            <a:spLocks noGrp="1" noChangeArrowheads="1"/>
          </p:cNvSpPr>
          <p:nvPr>
            <p:ph idx="1"/>
          </p:nvPr>
        </p:nvSpPr>
        <p:spPr/>
        <p:txBody>
          <a:bodyPr/>
          <a:lstStyle/>
          <a:p>
            <a:pPr eaLnBrk="1" hangingPunct="1"/>
            <a:r>
              <a:rPr lang="en-US" dirty="0" smtClean="0"/>
              <a:t>Empiricist </a:t>
            </a:r>
            <a:r>
              <a:rPr lang="en-US" dirty="0" err="1" smtClean="0"/>
              <a:t>utilitiarianism</a:t>
            </a:r>
            <a:r>
              <a:rPr lang="en-US" dirty="0" smtClean="0"/>
              <a:t> (Bentham, Mill) v. rationalist/</a:t>
            </a:r>
            <a:r>
              <a:rPr lang="en-US" dirty="0" err="1" smtClean="0"/>
              <a:t>deductivist</a:t>
            </a:r>
            <a:r>
              <a:rPr lang="en-US" dirty="0" smtClean="0"/>
              <a:t> social contract theory</a:t>
            </a:r>
          </a:p>
          <a:p>
            <a:pPr lvl="1" eaLnBrk="1" hangingPunct="1"/>
            <a:r>
              <a:rPr lang="en-US" dirty="0" smtClean="0"/>
              <a:t>Rationally calculate the total amount of pleasure</a:t>
            </a:r>
          </a:p>
          <a:p>
            <a:pPr eaLnBrk="1" hangingPunct="1"/>
            <a:r>
              <a:rPr lang="en-US" dirty="0" smtClean="0"/>
              <a:t>I ought to promote the greatest happiness of the greatest number of people</a:t>
            </a:r>
          </a:p>
          <a:p>
            <a:pPr eaLnBrk="1" hangingPunct="1"/>
            <a:r>
              <a:rPr lang="en-US" dirty="0" smtClean="0"/>
              <a:t>as determined by (instrumentalist) reason </a:t>
            </a:r>
          </a:p>
          <a:p>
            <a:pPr lvl="1" eaLnBrk="1" hangingPunct="1"/>
            <a:r>
              <a:rPr lang="en-US" dirty="0" smtClean="0"/>
              <a:t>calculation of pleasures</a:t>
            </a:r>
          </a:p>
        </p:txBody>
      </p:sp>
      <p:sp>
        <p:nvSpPr>
          <p:cNvPr id="4" name="Slide Number Placeholder 5"/>
          <p:cNvSpPr>
            <a:spLocks noGrp="1"/>
          </p:cNvSpPr>
          <p:nvPr>
            <p:ph type="sldNum" sz="quarter" idx="12"/>
          </p:nvPr>
        </p:nvSpPr>
        <p:spPr/>
        <p:txBody>
          <a:bodyPr/>
          <a:lstStyle/>
          <a:p>
            <a:pPr>
              <a:defRPr/>
            </a:pPr>
            <a:fld id="{341A2435-77F1-4B14-A7F4-99908DF7C667}" type="slidenum">
              <a:rPr lang="en-US"/>
              <a:pPr>
                <a:defRPr/>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2"/>
          <p:cNvSpPr>
            <a:spLocks noGrp="1" noChangeArrowheads="1"/>
          </p:cNvSpPr>
          <p:nvPr>
            <p:ph type="title"/>
          </p:nvPr>
        </p:nvSpPr>
        <p:spPr/>
        <p:txBody>
          <a:bodyPr/>
          <a:lstStyle/>
          <a:p>
            <a:pPr eaLnBrk="1" hangingPunct="1"/>
            <a:r>
              <a:rPr lang="en-US" smtClean="0"/>
              <a:t>Duty in utilitarianism</a:t>
            </a:r>
          </a:p>
        </p:txBody>
      </p:sp>
      <p:sp>
        <p:nvSpPr>
          <p:cNvPr id="20483" name="Rectangle 3"/>
          <p:cNvSpPr>
            <a:spLocks noGrp="1" noChangeArrowheads="1"/>
          </p:cNvSpPr>
          <p:nvPr>
            <p:ph idx="1"/>
          </p:nvPr>
        </p:nvSpPr>
        <p:spPr/>
        <p:txBody>
          <a:bodyPr>
            <a:normAutofit fontScale="92500" lnSpcReduction="20000"/>
          </a:bodyPr>
          <a:lstStyle/>
          <a:p>
            <a:pPr eaLnBrk="1" hangingPunct="1">
              <a:defRPr/>
            </a:pPr>
            <a:r>
              <a:rPr lang="en-US" dirty="0" smtClean="0"/>
              <a:t>Utilitarian theory: duty to promote the most satisfaction of desire</a:t>
            </a:r>
          </a:p>
          <a:p>
            <a:pPr lvl="1" eaLnBrk="1" hangingPunct="1">
              <a:defRPr/>
            </a:pPr>
            <a:r>
              <a:rPr lang="en-US" dirty="0" smtClean="0"/>
              <a:t>Re this act (act utilitarianism)</a:t>
            </a:r>
          </a:p>
          <a:p>
            <a:pPr lvl="1" eaLnBrk="1" hangingPunct="1">
              <a:defRPr/>
            </a:pPr>
            <a:r>
              <a:rPr lang="en-US" dirty="0" smtClean="0"/>
              <a:t>Re rule implicit in this act (rule utilitarianism: utilitarianism with a Kantian slant)</a:t>
            </a:r>
          </a:p>
          <a:p>
            <a:pPr eaLnBrk="1" hangingPunct="1">
              <a:defRPr/>
            </a:pPr>
            <a:r>
              <a:rPr lang="en-US" dirty="0" smtClean="0"/>
              <a:t>There a true duty for the individual to subordinate his own desires to satisfying the desires of others</a:t>
            </a:r>
          </a:p>
          <a:p>
            <a:pPr eaLnBrk="1" hangingPunct="1">
              <a:defRPr/>
            </a:pPr>
            <a:r>
              <a:rPr lang="en-US" dirty="0" smtClean="0"/>
              <a:t>But if duty, not desire, is primary, can the content of the duty be determined by the maximization of desire-satisfaction for the majority?</a:t>
            </a:r>
          </a:p>
        </p:txBody>
      </p:sp>
      <p:sp>
        <p:nvSpPr>
          <p:cNvPr id="4" name="Slide Number Placeholder 5"/>
          <p:cNvSpPr>
            <a:spLocks noGrp="1"/>
          </p:cNvSpPr>
          <p:nvPr>
            <p:ph type="sldNum" sz="quarter" idx="12"/>
          </p:nvPr>
        </p:nvSpPr>
        <p:spPr/>
        <p:txBody>
          <a:bodyPr/>
          <a:lstStyle/>
          <a:p>
            <a:pPr>
              <a:defRPr/>
            </a:pPr>
            <a:fld id="{6CA9EBFC-1B6D-4833-8E36-F2902C070C51}" type="slidenum">
              <a:rPr lang="en-US"/>
              <a:pPr>
                <a:defRPr/>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2"/>
          <p:cNvSpPr>
            <a:spLocks noGrp="1" noChangeArrowheads="1"/>
          </p:cNvSpPr>
          <p:nvPr>
            <p:ph type="title"/>
          </p:nvPr>
        </p:nvSpPr>
        <p:spPr/>
        <p:txBody>
          <a:bodyPr/>
          <a:lstStyle/>
          <a:p>
            <a:pPr eaLnBrk="1" hangingPunct="1"/>
            <a:r>
              <a:rPr lang="en-US" smtClean="0"/>
              <a:t>Utilitarian altruism</a:t>
            </a:r>
          </a:p>
        </p:txBody>
      </p:sp>
      <p:sp>
        <p:nvSpPr>
          <p:cNvPr id="23555" name="Rectangle 3"/>
          <p:cNvSpPr>
            <a:spLocks noGrp="1" noChangeArrowheads="1"/>
          </p:cNvSpPr>
          <p:nvPr>
            <p:ph idx="1"/>
          </p:nvPr>
        </p:nvSpPr>
        <p:spPr/>
        <p:txBody>
          <a:bodyPr/>
          <a:lstStyle/>
          <a:p>
            <a:pPr eaLnBrk="1" hangingPunct="1">
              <a:lnSpc>
                <a:spcPct val="90000"/>
              </a:lnSpc>
            </a:pPr>
            <a:r>
              <a:rPr lang="en-US" sz="2800" dirty="0" smtClean="0"/>
              <a:t>Paradox of utilitarianism: </a:t>
            </a:r>
          </a:p>
          <a:p>
            <a:pPr lvl="1" eaLnBrk="1" hangingPunct="1">
              <a:lnSpc>
                <a:spcPct val="90000"/>
              </a:lnSpc>
            </a:pPr>
            <a:r>
              <a:rPr lang="en-US" sz="2400" i="1" dirty="0" smtClean="0"/>
              <a:t>I</a:t>
            </a:r>
            <a:r>
              <a:rPr lang="en-US" sz="2400" dirty="0" smtClean="0"/>
              <a:t> must do my duty, not follow my desire; </a:t>
            </a:r>
          </a:p>
          <a:p>
            <a:pPr lvl="1" eaLnBrk="1" hangingPunct="1">
              <a:lnSpc>
                <a:spcPct val="90000"/>
              </a:lnSpc>
            </a:pPr>
            <a:r>
              <a:rPr lang="en-US" sz="2400" dirty="0" smtClean="0"/>
              <a:t>but what determines what is my duty specifically (content of duty) are the desires of </a:t>
            </a:r>
            <a:r>
              <a:rPr lang="en-US" sz="2400" i="1" dirty="0" smtClean="0"/>
              <a:t>others</a:t>
            </a:r>
          </a:p>
          <a:p>
            <a:pPr eaLnBrk="1" hangingPunct="1">
              <a:lnSpc>
                <a:spcPct val="90000"/>
              </a:lnSpc>
            </a:pPr>
            <a:r>
              <a:rPr lang="en-US" sz="2800" dirty="0" smtClean="0"/>
              <a:t>My one vote versus 7 Billion others</a:t>
            </a:r>
          </a:p>
          <a:p>
            <a:pPr lvl="1" eaLnBrk="1" hangingPunct="1">
              <a:lnSpc>
                <a:spcPct val="90000"/>
              </a:lnSpc>
            </a:pPr>
            <a:r>
              <a:rPr lang="en-US" sz="2400" dirty="0" smtClean="0"/>
              <a:t>= Morality is a hungry monster</a:t>
            </a:r>
          </a:p>
          <a:p>
            <a:pPr lvl="1" eaLnBrk="1" hangingPunct="1">
              <a:lnSpc>
                <a:spcPct val="90000"/>
              </a:lnSpc>
            </a:pPr>
            <a:r>
              <a:rPr lang="en-US" sz="2400" dirty="0" smtClean="0"/>
              <a:t>= rampant altruism</a:t>
            </a:r>
          </a:p>
          <a:p>
            <a:pPr eaLnBrk="1" hangingPunct="1">
              <a:lnSpc>
                <a:spcPct val="90000"/>
              </a:lnSpc>
            </a:pPr>
            <a:r>
              <a:rPr lang="en-US" sz="2800" dirty="0" smtClean="0"/>
              <a:t>We need a Bill of Rights to protect us from the possible tyranny of utilitarian democracy</a:t>
            </a:r>
          </a:p>
          <a:p>
            <a:pPr lvl="1" eaLnBrk="1" hangingPunct="1">
              <a:lnSpc>
                <a:spcPct val="90000"/>
              </a:lnSpc>
            </a:pPr>
            <a:r>
              <a:rPr lang="en-US" sz="2400" dirty="0" smtClean="0"/>
              <a:t>These moral rights cannot be based on utilitarianism</a:t>
            </a:r>
          </a:p>
        </p:txBody>
      </p:sp>
      <p:sp>
        <p:nvSpPr>
          <p:cNvPr id="4" name="Slide Number Placeholder 5"/>
          <p:cNvSpPr>
            <a:spLocks noGrp="1"/>
          </p:cNvSpPr>
          <p:nvPr>
            <p:ph type="sldNum" sz="quarter" idx="12"/>
          </p:nvPr>
        </p:nvSpPr>
        <p:spPr/>
        <p:txBody>
          <a:bodyPr/>
          <a:lstStyle/>
          <a:p>
            <a:pPr>
              <a:defRPr/>
            </a:pPr>
            <a:fld id="{948E1C72-A621-42DF-ABC9-90862C57839B}" type="slidenum">
              <a:rPr lang="en-US"/>
              <a:pPr>
                <a:defRPr/>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2"/>
          <p:cNvSpPr>
            <a:spLocks noGrp="1" noChangeArrowheads="1"/>
          </p:cNvSpPr>
          <p:nvPr>
            <p:ph type="title"/>
          </p:nvPr>
        </p:nvSpPr>
        <p:spPr/>
        <p:txBody>
          <a:bodyPr/>
          <a:lstStyle/>
          <a:p>
            <a:pPr eaLnBrk="1" hangingPunct="1"/>
            <a:r>
              <a:rPr lang="en-US" smtClean="0"/>
              <a:t>Utilitarian egotism</a:t>
            </a:r>
          </a:p>
        </p:txBody>
      </p:sp>
      <p:sp>
        <p:nvSpPr>
          <p:cNvPr id="24579" name="Rectangle 3"/>
          <p:cNvSpPr>
            <a:spLocks noGrp="1" noChangeArrowheads="1"/>
          </p:cNvSpPr>
          <p:nvPr>
            <p:ph idx="1"/>
          </p:nvPr>
        </p:nvSpPr>
        <p:spPr>
          <a:xfrm>
            <a:off x="762000" y="1447800"/>
            <a:ext cx="7693025" cy="4638675"/>
          </a:xfrm>
        </p:spPr>
        <p:txBody>
          <a:bodyPr/>
          <a:lstStyle/>
          <a:p>
            <a:pPr eaLnBrk="1" hangingPunct="1">
              <a:lnSpc>
                <a:spcPct val="80000"/>
              </a:lnSpc>
            </a:pPr>
            <a:r>
              <a:rPr lang="en-US" sz="2800" dirty="0" smtClean="0"/>
              <a:t>1) One should be willing to submit one’s desires and interests to what is right (=duty)</a:t>
            </a:r>
          </a:p>
          <a:p>
            <a:pPr eaLnBrk="1" hangingPunct="1">
              <a:lnSpc>
                <a:spcPct val="80000"/>
              </a:lnSpc>
            </a:pPr>
            <a:r>
              <a:rPr lang="en-US" sz="2800" dirty="0" smtClean="0"/>
              <a:t>2) But: What is right = action that produces the most pleasure or </a:t>
            </a:r>
            <a:r>
              <a:rPr lang="en-US" sz="2800" dirty="0" smtClean="0"/>
              <a:t>satisfaction for people</a:t>
            </a:r>
            <a:endParaRPr lang="en-US" sz="2800" dirty="0" smtClean="0"/>
          </a:p>
          <a:p>
            <a:pPr eaLnBrk="1" hangingPunct="1">
              <a:lnSpc>
                <a:spcPct val="80000"/>
              </a:lnSpc>
            </a:pPr>
            <a:r>
              <a:rPr lang="en-US" sz="2800" dirty="0" smtClean="0"/>
              <a:t>3) Hence providing the maximum amount of pleasure for all individuals is basis of the “duty” of each individual </a:t>
            </a:r>
          </a:p>
          <a:p>
            <a:pPr eaLnBrk="1" hangingPunct="1">
              <a:lnSpc>
                <a:spcPct val="80000"/>
              </a:lnSpc>
            </a:pPr>
            <a:r>
              <a:rPr lang="en-US" sz="2800" dirty="0" smtClean="0"/>
              <a:t>4) </a:t>
            </a:r>
            <a:r>
              <a:rPr lang="en-US" sz="2800" dirty="0" smtClean="0">
                <a:sym typeface="Wingdings" panose="05000000000000000000" pitchFamily="2" charset="2"/>
              </a:rPr>
              <a:t></a:t>
            </a:r>
            <a:r>
              <a:rPr lang="en-US" sz="2800" dirty="0" smtClean="0"/>
              <a:t>Morality</a:t>
            </a:r>
            <a:r>
              <a:rPr lang="en-US" sz="2800" dirty="0" smtClean="0"/>
              <a:t>, what is right, approximates the statistical average of people’s desires/interests</a:t>
            </a:r>
          </a:p>
          <a:p>
            <a:pPr eaLnBrk="1" hangingPunct="1">
              <a:lnSpc>
                <a:spcPct val="80000"/>
              </a:lnSpc>
            </a:pPr>
            <a:r>
              <a:rPr lang="en-US" sz="2800" dirty="0" smtClean="0"/>
              <a:t>5) Hence, the duty for most people, most of the time, is the satisfaction of </a:t>
            </a:r>
            <a:r>
              <a:rPr lang="en-US" sz="2800" i="1" dirty="0" smtClean="0"/>
              <a:t>their own </a:t>
            </a:r>
            <a:r>
              <a:rPr lang="en-US" sz="2800" dirty="0" smtClean="0"/>
              <a:t>desires</a:t>
            </a:r>
          </a:p>
          <a:p>
            <a:pPr eaLnBrk="1" hangingPunct="1">
              <a:lnSpc>
                <a:spcPct val="80000"/>
              </a:lnSpc>
            </a:pPr>
            <a:r>
              <a:rPr lang="en-US" sz="2800" dirty="0" smtClean="0"/>
              <a:t>= rampant egotism</a:t>
            </a:r>
          </a:p>
        </p:txBody>
      </p:sp>
      <p:sp>
        <p:nvSpPr>
          <p:cNvPr id="4" name="Slide Number Placeholder 5"/>
          <p:cNvSpPr>
            <a:spLocks noGrp="1"/>
          </p:cNvSpPr>
          <p:nvPr>
            <p:ph type="sldNum" sz="quarter" idx="12"/>
          </p:nvPr>
        </p:nvSpPr>
        <p:spPr/>
        <p:txBody>
          <a:bodyPr/>
          <a:lstStyle/>
          <a:p>
            <a:pPr>
              <a:defRPr/>
            </a:pPr>
            <a:fld id="{9A4E21B5-EC0B-43DF-AD6F-D9439BBCE121}" type="slidenum">
              <a:rPr lang="en-US"/>
              <a:pPr>
                <a:defRPr/>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moral experience: an alien will</a:t>
            </a:r>
            <a:endParaRPr lang="en-US" dirty="0"/>
          </a:p>
        </p:txBody>
      </p:sp>
      <p:sp>
        <p:nvSpPr>
          <p:cNvPr id="3" name="Content Placeholder 2"/>
          <p:cNvSpPr>
            <a:spLocks noGrp="1"/>
          </p:cNvSpPr>
          <p:nvPr>
            <p:ph idx="1"/>
          </p:nvPr>
        </p:nvSpPr>
        <p:spPr/>
        <p:txBody>
          <a:bodyPr/>
          <a:lstStyle/>
          <a:p>
            <a:r>
              <a:rPr lang="en-US" dirty="0"/>
              <a:t>When we relate external things to our need, we cannot do so without at the same time feeling ourselves bound and limited by a certain sensation; this sensation draws our attention to the fact that an alien will [</a:t>
            </a:r>
            <a:r>
              <a:rPr lang="en-US" i="1" dirty="0" err="1"/>
              <a:t>ein</a:t>
            </a:r>
            <a:r>
              <a:rPr lang="en-US" i="1" dirty="0"/>
              <a:t> </a:t>
            </a:r>
            <a:r>
              <a:rPr lang="en-US" i="1" dirty="0" err="1"/>
              <a:t>fremder</a:t>
            </a:r>
            <a:r>
              <a:rPr lang="en-US" i="1" dirty="0"/>
              <a:t> </a:t>
            </a:r>
            <a:r>
              <a:rPr lang="en-US" i="1" dirty="0" err="1"/>
              <a:t>Wille</a:t>
            </a:r>
            <a:r>
              <a:rPr lang="en-US" dirty="0"/>
              <a:t>] so to speak, is operative within ourselves, and that our own inclination needs external assent as its condition. </a:t>
            </a:r>
          </a:p>
        </p:txBody>
      </p:sp>
      <p:sp>
        <p:nvSpPr>
          <p:cNvPr id="4" name="Slide Number Placeholder 3"/>
          <p:cNvSpPr>
            <a:spLocks noGrp="1"/>
          </p:cNvSpPr>
          <p:nvPr>
            <p:ph type="sldNum" sz="quarter" idx="12"/>
          </p:nvPr>
        </p:nvSpPr>
        <p:spPr/>
        <p:txBody>
          <a:bodyPr/>
          <a:lstStyle/>
          <a:p>
            <a:pPr>
              <a:defRPr/>
            </a:pPr>
            <a:fld id="{FFDBF46B-BA7E-455A-AEC7-87A7B185A221}" type="slidenum">
              <a:rPr lang="en-US" smtClean="0"/>
              <a:pPr>
                <a:defRPr/>
              </a:pPr>
              <a:t>3</a:t>
            </a:fld>
            <a:endParaRPr lang="en-US"/>
          </a:p>
        </p:txBody>
      </p:sp>
    </p:spTree>
    <p:extLst>
      <p:ext uri="{BB962C8B-B14F-4D97-AF65-F5344CB8AC3E}">
        <p14:creationId xmlns:p14="http://schemas.microsoft.com/office/powerpoint/2010/main" val="25814232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AutoShape 2"/>
          <p:cNvSpPr>
            <a:spLocks noGrp="1" noChangeArrowheads="1"/>
          </p:cNvSpPr>
          <p:nvPr>
            <p:ph type="title"/>
          </p:nvPr>
        </p:nvSpPr>
        <p:spPr/>
        <p:txBody>
          <a:bodyPr/>
          <a:lstStyle/>
          <a:p>
            <a:pPr eaLnBrk="1" hangingPunct="1"/>
            <a:r>
              <a:rPr lang="en-US" smtClean="0"/>
              <a:t>Paradox of eudaimonist duty</a:t>
            </a:r>
          </a:p>
        </p:txBody>
      </p:sp>
      <p:sp>
        <p:nvSpPr>
          <p:cNvPr id="23555" name="Rectangle 3"/>
          <p:cNvSpPr>
            <a:spLocks noGrp="1" noChangeArrowheads="1"/>
          </p:cNvSpPr>
          <p:nvPr>
            <p:ph idx="1"/>
          </p:nvPr>
        </p:nvSpPr>
        <p:spPr/>
        <p:txBody>
          <a:bodyPr>
            <a:normAutofit lnSpcReduction="10000"/>
          </a:bodyPr>
          <a:lstStyle/>
          <a:p>
            <a:pPr eaLnBrk="1" hangingPunct="1">
              <a:defRPr/>
            </a:pPr>
            <a:r>
              <a:rPr lang="en-US" dirty="0" smtClean="0"/>
              <a:t>“Duty” involves conflict between what is right and what is desired</a:t>
            </a:r>
          </a:p>
          <a:p>
            <a:pPr eaLnBrk="1" hangingPunct="1">
              <a:defRPr/>
            </a:pPr>
            <a:r>
              <a:rPr lang="en-US" dirty="0" smtClean="0"/>
              <a:t>But ultimately what is right </a:t>
            </a:r>
            <a:r>
              <a:rPr lang="en-US" i="1" dirty="0" smtClean="0"/>
              <a:t>is</a:t>
            </a:r>
            <a:r>
              <a:rPr lang="en-US" dirty="0" smtClean="0"/>
              <a:t> what is desired</a:t>
            </a:r>
          </a:p>
          <a:p>
            <a:pPr lvl="1" eaLnBrk="1" hangingPunct="1">
              <a:defRPr/>
            </a:pPr>
            <a:r>
              <a:rPr lang="en-US" dirty="0" smtClean="0"/>
              <a:t>1) long term desire of social individual (Aristotle)</a:t>
            </a:r>
          </a:p>
          <a:p>
            <a:pPr lvl="1" eaLnBrk="1" hangingPunct="1">
              <a:defRPr/>
            </a:pPr>
            <a:r>
              <a:rPr lang="en-US" dirty="0" smtClean="0"/>
              <a:t>2) self-interest of ego in competitive social world (Hobbes, Rawls)</a:t>
            </a:r>
          </a:p>
          <a:p>
            <a:pPr lvl="1" eaLnBrk="1" hangingPunct="1">
              <a:defRPr/>
            </a:pPr>
            <a:r>
              <a:rPr lang="en-US" dirty="0" smtClean="0"/>
              <a:t>3) desires of the majority (Bentham, Mill)</a:t>
            </a:r>
          </a:p>
          <a:p>
            <a:pPr eaLnBrk="1" hangingPunct="1">
              <a:defRPr/>
            </a:pPr>
            <a:r>
              <a:rPr lang="en-US" dirty="0" smtClean="0"/>
              <a:t>Hence duty ultimately collapses into desire</a:t>
            </a:r>
          </a:p>
          <a:p>
            <a:pPr lvl="1" eaLnBrk="1" hangingPunct="1">
              <a:defRPr/>
            </a:pPr>
            <a:r>
              <a:rPr lang="en-US" dirty="0" smtClean="0"/>
              <a:t>Contrary to phenomenology of moral experience</a:t>
            </a:r>
          </a:p>
        </p:txBody>
      </p:sp>
      <p:sp>
        <p:nvSpPr>
          <p:cNvPr id="4" name="Slide Number Placeholder 5"/>
          <p:cNvSpPr>
            <a:spLocks noGrp="1"/>
          </p:cNvSpPr>
          <p:nvPr>
            <p:ph type="sldNum" sz="quarter" idx="12"/>
          </p:nvPr>
        </p:nvSpPr>
        <p:spPr/>
        <p:txBody>
          <a:bodyPr/>
          <a:lstStyle/>
          <a:p>
            <a:pPr>
              <a:defRPr/>
            </a:pPr>
            <a:fld id="{AA5BD9F8-2B7A-4BE4-9673-B0162F17C9B7}" type="slidenum">
              <a:rPr lang="en-US"/>
              <a:pPr>
                <a:defRPr/>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4"/>
          <p:cNvSpPr>
            <a:spLocks noGrp="1" noChangeArrowheads="1"/>
          </p:cNvSpPr>
          <p:nvPr>
            <p:ph type="ctrTitle"/>
          </p:nvPr>
        </p:nvSpPr>
        <p:spPr/>
        <p:txBody>
          <a:bodyPr/>
          <a:lstStyle/>
          <a:p>
            <a:pPr eaLnBrk="1" hangingPunct="1"/>
            <a:r>
              <a:rPr lang="en-US" dirty="0" smtClean="0"/>
              <a:t>2 </a:t>
            </a:r>
            <a:r>
              <a:rPr lang="en-US" dirty="0" err="1" smtClean="0"/>
              <a:t>Animality</a:t>
            </a:r>
            <a:r>
              <a:rPr lang="en-US" dirty="0" smtClean="0"/>
              <a:t> and Rationality</a:t>
            </a:r>
          </a:p>
        </p:txBody>
      </p:sp>
      <p:sp>
        <p:nvSpPr>
          <p:cNvPr id="165893" name="Rectangle 5"/>
          <p:cNvSpPr>
            <a:spLocks noGrp="1" noChangeArrowheads="1"/>
          </p:cNvSpPr>
          <p:nvPr>
            <p:ph type="subTitle" idx="1"/>
          </p:nvPr>
        </p:nvSpPr>
        <p:spPr/>
        <p:txBody>
          <a:bodyPr rtlCol="0">
            <a:normAutofit/>
          </a:bodyPr>
          <a:lstStyle/>
          <a:p>
            <a:pPr eaLnBrk="1" fontAlgn="auto" hangingPunct="1">
              <a:spcAft>
                <a:spcPts val="0"/>
              </a:spcAft>
              <a:buFont typeface="Arial" pitchFamily="34" charset="0"/>
              <a:buNone/>
              <a:defRPr/>
            </a:pPr>
            <a:endParaRPr lang="en-US" dirty="0" smtClean="0"/>
          </a:p>
        </p:txBody>
      </p:sp>
      <p:sp>
        <p:nvSpPr>
          <p:cNvPr id="4" name="Rectangle 11"/>
          <p:cNvSpPr>
            <a:spLocks noGrp="1" noChangeArrowheads="1"/>
          </p:cNvSpPr>
          <p:nvPr>
            <p:ph type="sldNum" sz="quarter" idx="12"/>
          </p:nvPr>
        </p:nvSpPr>
        <p:spPr/>
        <p:txBody>
          <a:bodyPr/>
          <a:lstStyle/>
          <a:p>
            <a:pPr>
              <a:defRPr/>
            </a:pPr>
            <a:fld id="{7EA4F7CD-C8A2-4945-97D9-8931EAA451E0}" type="slidenum">
              <a:rPr lang="en-US"/>
              <a:pPr>
                <a:defRPr/>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AutoShape 2"/>
          <p:cNvSpPr>
            <a:spLocks noGrp="1" noChangeArrowheads="1"/>
          </p:cNvSpPr>
          <p:nvPr>
            <p:ph type="title"/>
          </p:nvPr>
        </p:nvSpPr>
        <p:spPr/>
        <p:txBody>
          <a:bodyPr/>
          <a:lstStyle/>
          <a:p>
            <a:pPr eaLnBrk="1" hangingPunct="1"/>
            <a:r>
              <a:rPr lang="en-US" smtClean="0"/>
              <a:t>Animal consciousness</a:t>
            </a:r>
          </a:p>
        </p:txBody>
      </p:sp>
      <p:sp>
        <p:nvSpPr>
          <p:cNvPr id="27651" name="Rectangle 3"/>
          <p:cNvSpPr>
            <a:spLocks noGrp="1" noChangeArrowheads="1"/>
          </p:cNvSpPr>
          <p:nvPr>
            <p:ph idx="1"/>
          </p:nvPr>
        </p:nvSpPr>
        <p:spPr/>
        <p:txBody>
          <a:bodyPr/>
          <a:lstStyle/>
          <a:p>
            <a:pPr eaLnBrk="1" hangingPunct="1"/>
            <a:r>
              <a:rPr lang="en-US" dirty="0" smtClean="0"/>
              <a:t>Implicitly, animals act instinctively </a:t>
            </a:r>
          </a:p>
          <a:p>
            <a:pPr lvl="1" eaLnBrk="1" hangingPunct="1">
              <a:buFont typeface="Arial" charset="0"/>
              <a:buChar char="•"/>
            </a:pPr>
            <a:r>
              <a:rPr lang="en-US" dirty="0" smtClean="0"/>
              <a:t>species-specific determinations—inbuilt universals</a:t>
            </a:r>
          </a:p>
          <a:p>
            <a:pPr eaLnBrk="1" hangingPunct="1"/>
            <a:r>
              <a:rPr lang="en-US" dirty="0" smtClean="0"/>
              <a:t>But explicitly, “for” the animal, the motives are related to individual circumstances and desires – eat </a:t>
            </a:r>
            <a:r>
              <a:rPr lang="en-US" i="1" dirty="0" smtClean="0"/>
              <a:t>this</a:t>
            </a:r>
            <a:r>
              <a:rPr lang="en-US" dirty="0" smtClean="0"/>
              <a:t> food, chase </a:t>
            </a:r>
            <a:r>
              <a:rPr lang="en-US" i="1" dirty="0" smtClean="0"/>
              <a:t>this</a:t>
            </a:r>
            <a:r>
              <a:rPr lang="en-US" dirty="0" smtClean="0"/>
              <a:t> squirrel.</a:t>
            </a:r>
          </a:p>
          <a:p>
            <a:pPr lvl="1" eaLnBrk="1" hangingPunct="1"/>
            <a:r>
              <a:rPr lang="en-US" dirty="0" smtClean="0"/>
              <a:t>=perceptual consciousness, sensibility dominates</a:t>
            </a:r>
          </a:p>
          <a:p>
            <a:pPr eaLnBrk="1" hangingPunct="1"/>
            <a:r>
              <a:rPr lang="en-US" dirty="0" smtClean="0"/>
              <a:t>The world </a:t>
            </a:r>
            <a:r>
              <a:rPr lang="en-US" i="1" dirty="0" smtClean="0"/>
              <a:t>for</a:t>
            </a:r>
            <a:r>
              <a:rPr lang="en-US" dirty="0" smtClean="0"/>
              <a:t> the animal is unconsciously mediated by its species-specific structure </a:t>
            </a:r>
          </a:p>
        </p:txBody>
      </p:sp>
      <p:sp>
        <p:nvSpPr>
          <p:cNvPr id="4" name="Slide Number Placeholder 5"/>
          <p:cNvSpPr>
            <a:spLocks noGrp="1"/>
          </p:cNvSpPr>
          <p:nvPr>
            <p:ph type="sldNum" sz="quarter" idx="12"/>
          </p:nvPr>
        </p:nvSpPr>
        <p:spPr/>
        <p:txBody>
          <a:bodyPr/>
          <a:lstStyle/>
          <a:p>
            <a:pPr>
              <a:defRPr/>
            </a:pPr>
            <a:fld id="{7650322A-70EA-4CD9-984A-FFA302602DBF}" type="slidenum">
              <a:rPr lang="en-US"/>
              <a:pPr>
                <a:defRPr/>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AutoShape 2"/>
          <p:cNvSpPr>
            <a:spLocks noGrp="1" noChangeArrowheads="1"/>
          </p:cNvSpPr>
          <p:nvPr>
            <p:ph type="title"/>
          </p:nvPr>
        </p:nvSpPr>
        <p:spPr/>
        <p:txBody>
          <a:bodyPr/>
          <a:lstStyle/>
          <a:p>
            <a:pPr eaLnBrk="1" hangingPunct="1"/>
            <a:r>
              <a:rPr lang="en-US" smtClean="0"/>
              <a:t>Human consciousness</a:t>
            </a:r>
          </a:p>
        </p:txBody>
      </p:sp>
      <p:sp>
        <p:nvSpPr>
          <p:cNvPr id="28675" name="Rectangle 3"/>
          <p:cNvSpPr>
            <a:spLocks noGrp="1" noChangeArrowheads="1"/>
          </p:cNvSpPr>
          <p:nvPr>
            <p:ph idx="1"/>
          </p:nvPr>
        </p:nvSpPr>
        <p:spPr/>
        <p:txBody>
          <a:bodyPr/>
          <a:lstStyle/>
          <a:p>
            <a:pPr eaLnBrk="1" hangingPunct="1"/>
            <a:r>
              <a:rPr lang="en-US" sz="2800" dirty="0" smtClean="0"/>
              <a:t>“Reason” largely replaces instinctive species-specific frameworks of action with thought, ideas</a:t>
            </a:r>
          </a:p>
          <a:p>
            <a:pPr lvl="1" eaLnBrk="1" hangingPunct="1"/>
            <a:r>
              <a:rPr lang="en-US" dirty="0" smtClean="0"/>
              <a:t>=The individual </a:t>
            </a:r>
            <a:r>
              <a:rPr lang="en-US" i="1" dirty="0" smtClean="0"/>
              <a:t>consciously</a:t>
            </a:r>
            <a:r>
              <a:rPr lang="en-US" dirty="0" smtClean="0"/>
              <a:t> represents the species through universal ideas (replacing species instinct)</a:t>
            </a:r>
          </a:p>
          <a:p>
            <a:pPr lvl="1" eaLnBrk="1" hangingPunct="1"/>
            <a:r>
              <a:rPr lang="en-US" dirty="0" smtClean="0"/>
              <a:t>Rational human consciousness is </a:t>
            </a:r>
            <a:r>
              <a:rPr lang="en-US" i="1" dirty="0" smtClean="0"/>
              <a:t>explicit</a:t>
            </a:r>
            <a:r>
              <a:rPr lang="en-US" dirty="0" smtClean="0"/>
              <a:t> species consciousness </a:t>
            </a:r>
            <a:r>
              <a:rPr lang="en-US" i="1" dirty="0" smtClean="0"/>
              <a:t>for</a:t>
            </a:r>
            <a:r>
              <a:rPr lang="en-US" dirty="0" smtClean="0"/>
              <a:t> the individual</a:t>
            </a:r>
          </a:p>
          <a:p>
            <a:pPr eaLnBrk="1" hangingPunct="1"/>
            <a:r>
              <a:rPr lang="en-US" sz="2800" dirty="0" smtClean="0"/>
              <a:t>(Animal) perceptual </a:t>
            </a:r>
            <a:r>
              <a:rPr lang="en-US" sz="2800" dirty="0" smtClean="0"/>
              <a:t>consciousness, desire, </a:t>
            </a:r>
            <a:r>
              <a:rPr lang="en-US" sz="2800" dirty="0" smtClean="0"/>
              <a:t>is mediated by this rational conscious framework. </a:t>
            </a:r>
          </a:p>
          <a:p>
            <a:pPr eaLnBrk="1" hangingPunct="1"/>
            <a:r>
              <a:rPr lang="en-US" sz="2800" dirty="0" smtClean="0"/>
              <a:t>Hence “for” human consciousness there are two levels: individual-perceptual and universal-rational</a:t>
            </a:r>
          </a:p>
        </p:txBody>
      </p:sp>
      <p:sp>
        <p:nvSpPr>
          <p:cNvPr id="4" name="Slide Number Placeholder 5"/>
          <p:cNvSpPr>
            <a:spLocks noGrp="1"/>
          </p:cNvSpPr>
          <p:nvPr>
            <p:ph type="sldNum" sz="quarter" idx="12"/>
          </p:nvPr>
        </p:nvSpPr>
        <p:spPr/>
        <p:txBody>
          <a:bodyPr/>
          <a:lstStyle/>
          <a:p>
            <a:pPr>
              <a:defRPr/>
            </a:pPr>
            <a:fld id="{0330C675-69E9-42F7-9EFF-843F2DF463A4}" type="slidenum">
              <a:rPr lang="en-US"/>
              <a:pPr>
                <a:defRPr/>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p:nvPr>
        </p:nvSpPr>
        <p:spPr/>
        <p:txBody>
          <a:bodyPr/>
          <a:lstStyle/>
          <a:p>
            <a:pPr eaLnBrk="1" hangingPunct="1"/>
            <a:r>
              <a:rPr lang="en-US" dirty="0" smtClean="0"/>
              <a:t>Two levels of consciousness </a:t>
            </a:r>
          </a:p>
        </p:txBody>
      </p:sp>
      <p:sp>
        <p:nvSpPr>
          <p:cNvPr id="173059" name="Rectangle 3"/>
          <p:cNvSpPr>
            <a:spLocks noGrp="1" noChangeArrowheads="1"/>
          </p:cNvSpPr>
          <p:nvPr>
            <p:ph idx="1"/>
          </p:nvPr>
        </p:nvSpPr>
        <p:spPr/>
        <p:txBody>
          <a:bodyPr rtlCol="0">
            <a:normAutofit lnSpcReduction="10000"/>
          </a:bodyPr>
          <a:lstStyle/>
          <a:p>
            <a:pPr eaLnBrk="1" fontAlgn="auto" hangingPunct="1">
              <a:lnSpc>
                <a:spcPct val="90000"/>
              </a:lnSpc>
              <a:spcAft>
                <a:spcPts val="0"/>
              </a:spcAft>
              <a:buFont typeface="Arial" pitchFamily="34" charset="0"/>
              <a:buChar char="•"/>
              <a:defRPr/>
            </a:pPr>
            <a:r>
              <a:rPr lang="en-US" sz="2800" dirty="0" smtClean="0"/>
              <a:t>1) awareness of things as mediated by specific animal needs, desires (sensibility or perceptual consciousness) </a:t>
            </a:r>
          </a:p>
          <a:p>
            <a:pPr eaLnBrk="1" fontAlgn="auto" hangingPunct="1">
              <a:lnSpc>
                <a:spcPct val="90000"/>
              </a:lnSpc>
              <a:spcAft>
                <a:spcPts val="0"/>
              </a:spcAft>
              <a:buFont typeface="Arial" pitchFamily="34" charset="0"/>
              <a:buChar char="•"/>
              <a:defRPr/>
            </a:pPr>
            <a:r>
              <a:rPr lang="en-US" sz="2800" dirty="0" smtClean="0"/>
              <a:t>2) Awareness of this awareness via creation of ideal models of reality (rational consciousness)</a:t>
            </a:r>
          </a:p>
          <a:p>
            <a:pPr lvl="1" eaLnBrk="1" fontAlgn="auto" hangingPunct="1">
              <a:lnSpc>
                <a:spcPct val="90000"/>
              </a:lnSpc>
              <a:spcAft>
                <a:spcPts val="0"/>
              </a:spcAft>
              <a:buFont typeface="Arial" pitchFamily="34" charset="0"/>
              <a:buChar char="–"/>
              <a:defRPr/>
            </a:pPr>
            <a:r>
              <a:rPr lang="en-US" sz="2400" dirty="0" smtClean="0"/>
              <a:t>Action on the basis of an ideal representation of the action</a:t>
            </a:r>
          </a:p>
          <a:p>
            <a:pPr eaLnBrk="1" fontAlgn="auto" hangingPunct="1">
              <a:lnSpc>
                <a:spcPct val="90000"/>
              </a:lnSpc>
              <a:spcAft>
                <a:spcPts val="0"/>
              </a:spcAft>
              <a:buFont typeface="Arial" pitchFamily="34" charset="0"/>
              <a:buChar char="•"/>
              <a:defRPr/>
            </a:pPr>
            <a:r>
              <a:rPr lang="en-US" sz="2800" i="1" dirty="0" smtClean="0"/>
              <a:t>Practical</a:t>
            </a:r>
            <a:r>
              <a:rPr lang="en-US" sz="2800" dirty="0" smtClean="0"/>
              <a:t> reason represents first level desires through second level ideal (general or universal) models</a:t>
            </a:r>
          </a:p>
          <a:p>
            <a:pPr eaLnBrk="1" fontAlgn="auto" hangingPunct="1">
              <a:lnSpc>
                <a:spcPct val="90000"/>
              </a:lnSpc>
              <a:spcAft>
                <a:spcPts val="0"/>
              </a:spcAft>
              <a:buFont typeface="Arial" pitchFamily="34" charset="0"/>
              <a:buChar char="•"/>
              <a:defRPr/>
            </a:pPr>
            <a:r>
              <a:rPr lang="en-US" sz="2800" dirty="0" smtClean="0"/>
              <a:t>The level 1 power of immediate desires is checked/overlaid by the power of level 2 rational consciousness</a:t>
            </a:r>
          </a:p>
        </p:txBody>
      </p:sp>
      <p:sp>
        <p:nvSpPr>
          <p:cNvPr id="4" name="Slide Number Placeholder 5"/>
          <p:cNvSpPr>
            <a:spLocks noGrp="1"/>
          </p:cNvSpPr>
          <p:nvPr>
            <p:ph type="sldNum" sz="quarter" idx="12"/>
          </p:nvPr>
        </p:nvSpPr>
        <p:spPr/>
        <p:txBody>
          <a:bodyPr/>
          <a:lstStyle/>
          <a:p>
            <a:pPr>
              <a:defRPr/>
            </a:pPr>
            <a:fld id="{D581A657-3ABB-4739-801B-AC0669EE5175}" type="slidenum">
              <a:rPr lang="en-US"/>
              <a:pPr>
                <a:defRPr/>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AutoShape 2"/>
          <p:cNvSpPr>
            <a:spLocks noGrp="1" noChangeArrowheads="1"/>
          </p:cNvSpPr>
          <p:nvPr>
            <p:ph type="title"/>
          </p:nvPr>
        </p:nvSpPr>
        <p:spPr/>
        <p:txBody>
          <a:bodyPr/>
          <a:lstStyle/>
          <a:p>
            <a:pPr eaLnBrk="1" hangingPunct="1"/>
            <a:r>
              <a:rPr lang="en-US" smtClean="0"/>
              <a:t>Power of reason: affirmed</a:t>
            </a:r>
          </a:p>
        </p:txBody>
      </p:sp>
      <p:sp>
        <p:nvSpPr>
          <p:cNvPr id="30723" name="Rectangle 3"/>
          <p:cNvSpPr>
            <a:spLocks noGrp="1" noChangeArrowheads="1"/>
          </p:cNvSpPr>
          <p:nvPr>
            <p:ph idx="1"/>
          </p:nvPr>
        </p:nvSpPr>
        <p:spPr/>
        <p:txBody>
          <a:bodyPr/>
          <a:lstStyle/>
          <a:p>
            <a:pPr eaLnBrk="1" hangingPunct="1">
              <a:lnSpc>
                <a:spcPct val="90000"/>
              </a:lnSpc>
            </a:pPr>
            <a:r>
              <a:rPr lang="en-US" dirty="0" smtClean="0"/>
              <a:t>All </a:t>
            </a:r>
            <a:r>
              <a:rPr lang="en-US" dirty="0" err="1" smtClean="0"/>
              <a:t>eudaimonistic</a:t>
            </a:r>
            <a:r>
              <a:rPr lang="en-US" dirty="0" smtClean="0"/>
              <a:t> theories assert that rational considerations (level 2) have practical effect in checking immediate desires (level 1)</a:t>
            </a:r>
          </a:p>
          <a:p>
            <a:pPr eaLnBrk="1" hangingPunct="1">
              <a:lnSpc>
                <a:spcPct val="90000"/>
              </a:lnSpc>
            </a:pPr>
            <a:r>
              <a:rPr lang="en-US" dirty="0" smtClean="0"/>
              <a:t>Hence the “form” of rationality is a power over the supposed causal forces governing action</a:t>
            </a:r>
          </a:p>
          <a:p>
            <a:pPr lvl="1" eaLnBrk="1" hangingPunct="1">
              <a:lnSpc>
                <a:spcPct val="90000"/>
              </a:lnSpc>
            </a:pPr>
            <a:r>
              <a:rPr lang="en-US" dirty="0" smtClean="0"/>
              <a:t>Violating determinism and phenomenal laws of the sciences</a:t>
            </a:r>
          </a:p>
          <a:p>
            <a:pPr lvl="1" eaLnBrk="1" hangingPunct="1">
              <a:lnSpc>
                <a:spcPct val="90000"/>
              </a:lnSpc>
            </a:pPr>
            <a:r>
              <a:rPr lang="en-US" dirty="0" smtClean="0"/>
              <a:t>Implicit admission of </a:t>
            </a:r>
            <a:r>
              <a:rPr lang="en-US" dirty="0" err="1" smtClean="0"/>
              <a:t>noumenal</a:t>
            </a:r>
            <a:r>
              <a:rPr lang="en-US" dirty="0" smtClean="0"/>
              <a:t> status of the rational person</a:t>
            </a:r>
          </a:p>
        </p:txBody>
      </p:sp>
      <p:sp>
        <p:nvSpPr>
          <p:cNvPr id="4" name="Slide Number Placeholder 5"/>
          <p:cNvSpPr>
            <a:spLocks noGrp="1"/>
          </p:cNvSpPr>
          <p:nvPr>
            <p:ph type="sldNum" sz="quarter" idx="12"/>
          </p:nvPr>
        </p:nvSpPr>
        <p:spPr/>
        <p:txBody>
          <a:bodyPr/>
          <a:lstStyle/>
          <a:p>
            <a:pPr>
              <a:defRPr/>
            </a:pPr>
            <a:fld id="{1EC9F1AD-3A9F-4434-9692-3974E26F6A68}" type="slidenum">
              <a:rPr lang="en-US"/>
              <a:pPr>
                <a:defRPr/>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AutoShape 2"/>
          <p:cNvSpPr>
            <a:spLocks noGrp="1" noChangeArrowheads="1"/>
          </p:cNvSpPr>
          <p:nvPr>
            <p:ph type="title"/>
          </p:nvPr>
        </p:nvSpPr>
        <p:spPr/>
        <p:txBody>
          <a:bodyPr/>
          <a:lstStyle/>
          <a:p>
            <a:pPr eaLnBrk="1" hangingPunct="1"/>
            <a:r>
              <a:rPr lang="en-US" smtClean="0"/>
              <a:t>The power of reason: denied</a:t>
            </a:r>
          </a:p>
        </p:txBody>
      </p:sp>
      <p:sp>
        <p:nvSpPr>
          <p:cNvPr id="31747" name="Rectangle 3"/>
          <p:cNvSpPr>
            <a:spLocks noGrp="1" noChangeArrowheads="1"/>
          </p:cNvSpPr>
          <p:nvPr>
            <p:ph idx="1"/>
          </p:nvPr>
        </p:nvSpPr>
        <p:spPr/>
        <p:txBody>
          <a:bodyPr/>
          <a:lstStyle/>
          <a:p>
            <a:pPr eaLnBrk="1" hangingPunct="1">
              <a:lnSpc>
                <a:spcPct val="90000"/>
              </a:lnSpc>
            </a:pPr>
            <a:r>
              <a:rPr lang="en-US" dirty="0" smtClean="0"/>
              <a:t>But the “content” of reason is then said to be determined by desires, which then ultimately motivate the action</a:t>
            </a:r>
          </a:p>
          <a:p>
            <a:pPr eaLnBrk="1" hangingPunct="1">
              <a:lnSpc>
                <a:spcPct val="90000"/>
              </a:lnSpc>
            </a:pPr>
            <a:r>
              <a:rPr lang="en-US" dirty="0" smtClean="0"/>
              <a:t>Reason is thereby reabsorbed by phenomenal forces and mechanism </a:t>
            </a:r>
          </a:p>
          <a:p>
            <a:pPr lvl="1" eaLnBrk="1" hangingPunct="1">
              <a:lnSpc>
                <a:spcPct val="90000"/>
              </a:lnSpc>
              <a:buFont typeface="Arial" charset="0"/>
              <a:buChar char="•"/>
            </a:pPr>
            <a:r>
              <a:rPr lang="en-US" dirty="0" smtClean="0"/>
              <a:t>Hume: reason as slave of the passions</a:t>
            </a:r>
          </a:p>
        </p:txBody>
      </p:sp>
      <p:sp>
        <p:nvSpPr>
          <p:cNvPr id="4" name="Slide Number Placeholder 5"/>
          <p:cNvSpPr>
            <a:spLocks noGrp="1"/>
          </p:cNvSpPr>
          <p:nvPr>
            <p:ph type="sldNum" sz="quarter" idx="12"/>
          </p:nvPr>
        </p:nvSpPr>
        <p:spPr/>
        <p:txBody>
          <a:bodyPr/>
          <a:lstStyle/>
          <a:p>
            <a:pPr>
              <a:defRPr/>
            </a:pPr>
            <a:fld id="{624C6847-385E-401B-8089-BFBFAD25C1E8}" type="slidenum">
              <a:rPr lang="en-US"/>
              <a:pPr>
                <a:defRPr/>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CA" smtClean="0"/>
              <a:t>Kant’s reply</a:t>
            </a:r>
          </a:p>
        </p:txBody>
      </p:sp>
      <p:sp>
        <p:nvSpPr>
          <p:cNvPr id="32771" name="Content Placeholder 2"/>
          <p:cNvSpPr>
            <a:spLocks noGrp="1"/>
          </p:cNvSpPr>
          <p:nvPr>
            <p:ph idx="1"/>
          </p:nvPr>
        </p:nvSpPr>
        <p:spPr/>
        <p:txBody>
          <a:bodyPr/>
          <a:lstStyle/>
          <a:p>
            <a:pPr eaLnBrk="1" hangingPunct="1">
              <a:lnSpc>
                <a:spcPct val="90000"/>
              </a:lnSpc>
            </a:pPr>
            <a:r>
              <a:rPr lang="en-US" dirty="0" smtClean="0"/>
              <a:t>Kant calls such reason </a:t>
            </a:r>
            <a:r>
              <a:rPr lang="en-US" i="1" dirty="0" smtClean="0"/>
              <a:t>impure</a:t>
            </a:r>
            <a:r>
              <a:rPr lang="en-US" dirty="0" smtClean="0"/>
              <a:t> practical reason, connected to the impure will governed ultimately by desires</a:t>
            </a:r>
          </a:p>
          <a:p>
            <a:pPr eaLnBrk="1" hangingPunct="1">
              <a:lnSpc>
                <a:spcPct val="90000"/>
              </a:lnSpc>
            </a:pPr>
            <a:r>
              <a:rPr lang="en-US" dirty="0" smtClean="0"/>
              <a:t>But this is a pseudo-mechanism, since one must inevitably </a:t>
            </a:r>
            <a:r>
              <a:rPr lang="en-US" i="1" dirty="0" smtClean="0"/>
              <a:t>will</a:t>
            </a:r>
            <a:r>
              <a:rPr lang="en-US" dirty="0" smtClean="0"/>
              <a:t> such submission to heteronomous desires </a:t>
            </a:r>
          </a:p>
          <a:p>
            <a:endParaRPr lang="en-CA" dirty="0" smtClean="0"/>
          </a:p>
        </p:txBody>
      </p:sp>
      <p:sp>
        <p:nvSpPr>
          <p:cNvPr id="4" name="Slide Number Placeholder 3"/>
          <p:cNvSpPr>
            <a:spLocks noGrp="1"/>
          </p:cNvSpPr>
          <p:nvPr>
            <p:ph type="sldNum" sz="quarter" idx="12"/>
          </p:nvPr>
        </p:nvSpPr>
        <p:spPr/>
        <p:txBody>
          <a:bodyPr/>
          <a:lstStyle/>
          <a:p>
            <a:pPr>
              <a:defRPr/>
            </a:pPr>
            <a:fld id="{1895C008-3838-4C5E-B03B-92F778C7CA76}" type="slidenum">
              <a:rPr lang="en-US" smtClean="0"/>
              <a:pPr>
                <a:defRPr/>
              </a:pPr>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AutoShape 2"/>
          <p:cNvSpPr>
            <a:spLocks noGrp="1" noChangeArrowheads="1"/>
          </p:cNvSpPr>
          <p:nvPr>
            <p:ph type="title"/>
          </p:nvPr>
        </p:nvSpPr>
        <p:spPr/>
        <p:txBody>
          <a:bodyPr/>
          <a:lstStyle/>
          <a:p>
            <a:pPr eaLnBrk="1" hangingPunct="1"/>
            <a:r>
              <a:rPr lang="en-US" smtClean="0"/>
              <a:t>Animals Live in the Now</a:t>
            </a:r>
          </a:p>
        </p:txBody>
      </p:sp>
      <p:sp>
        <p:nvSpPr>
          <p:cNvPr id="33795" name="Rectangle 3"/>
          <p:cNvSpPr>
            <a:spLocks noGrp="1" noChangeArrowheads="1"/>
          </p:cNvSpPr>
          <p:nvPr>
            <p:ph idx="1"/>
          </p:nvPr>
        </p:nvSpPr>
        <p:spPr/>
        <p:txBody>
          <a:bodyPr/>
          <a:lstStyle/>
          <a:p>
            <a:pPr eaLnBrk="1" hangingPunct="1">
              <a:lnSpc>
                <a:spcPct val="90000"/>
              </a:lnSpc>
            </a:pPr>
            <a:r>
              <a:rPr lang="en-US" i="1" dirty="0" smtClean="0"/>
              <a:t>For</a:t>
            </a:r>
            <a:r>
              <a:rPr lang="en-US" dirty="0" smtClean="0"/>
              <a:t> the individual animal, the concrete individual situation is primary (animals live “</a:t>
            </a:r>
            <a:r>
              <a:rPr lang="en-US" i="1" dirty="0" smtClean="0"/>
              <a:t>in the now”</a:t>
            </a:r>
            <a:r>
              <a:rPr lang="en-US" dirty="0" smtClean="0"/>
              <a:t>)</a:t>
            </a:r>
          </a:p>
          <a:p>
            <a:pPr eaLnBrk="1" hangingPunct="1">
              <a:lnSpc>
                <a:spcPct val="90000"/>
              </a:lnSpc>
            </a:pPr>
            <a:r>
              <a:rPr lang="en-US" dirty="0" smtClean="0"/>
              <a:t>Animals act in the immediate situation based on specific instincts of their species</a:t>
            </a:r>
          </a:p>
          <a:p>
            <a:pPr lvl="1" eaLnBrk="1" hangingPunct="1">
              <a:lnSpc>
                <a:spcPct val="90000"/>
              </a:lnSpc>
              <a:buFont typeface="Arial" charset="0"/>
              <a:buChar char="•"/>
            </a:pPr>
            <a:r>
              <a:rPr lang="en-US" dirty="0" smtClean="0"/>
              <a:t>The cow looks avidly at the grass, not at the meat</a:t>
            </a:r>
          </a:p>
          <a:p>
            <a:pPr lvl="1" eaLnBrk="1" hangingPunct="1">
              <a:lnSpc>
                <a:spcPct val="90000"/>
              </a:lnSpc>
              <a:buFont typeface="Arial" charset="0"/>
              <a:buChar char="•"/>
            </a:pPr>
            <a:r>
              <a:rPr lang="en-US" dirty="0" smtClean="0"/>
              <a:t>The dog sniffs about for meat, not grass</a:t>
            </a:r>
          </a:p>
          <a:p>
            <a:pPr lvl="1" eaLnBrk="1" hangingPunct="1">
              <a:lnSpc>
                <a:spcPct val="90000"/>
              </a:lnSpc>
              <a:buFont typeface="Arial" charset="0"/>
              <a:buChar char="•"/>
            </a:pPr>
            <a:endParaRPr lang="en-US" dirty="0" smtClean="0"/>
          </a:p>
        </p:txBody>
      </p:sp>
      <p:sp>
        <p:nvSpPr>
          <p:cNvPr id="4" name="Slide Number Placeholder 5"/>
          <p:cNvSpPr>
            <a:spLocks noGrp="1"/>
          </p:cNvSpPr>
          <p:nvPr>
            <p:ph type="sldNum" sz="quarter" idx="12"/>
          </p:nvPr>
        </p:nvSpPr>
        <p:spPr/>
        <p:txBody>
          <a:bodyPr/>
          <a:lstStyle/>
          <a:p>
            <a:pPr>
              <a:defRPr/>
            </a:pPr>
            <a:fld id="{4E25F0A2-59F3-4193-8871-F096CC48FA96}" type="slidenum">
              <a:rPr lang="en-US"/>
              <a:pPr>
                <a:defRPr/>
              </a:pPr>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CA" smtClean="0"/>
              <a:t>The animals in their lair</a:t>
            </a:r>
          </a:p>
        </p:txBody>
      </p:sp>
      <p:sp>
        <p:nvSpPr>
          <p:cNvPr id="3" name="Content Placeholder 2"/>
          <p:cNvSpPr>
            <a:spLocks noGrp="1"/>
          </p:cNvSpPr>
          <p:nvPr>
            <p:ph idx="1"/>
          </p:nvPr>
        </p:nvSpPr>
        <p:spPr/>
        <p:txBody>
          <a:bodyPr rtlCol="0">
            <a:normAutofit fontScale="92500" lnSpcReduction="10000"/>
          </a:bodyPr>
          <a:lstStyle/>
          <a:p>
            <a:pPr eaLnBrk="1" fontAlgn="auto" hangingPunct="1">
              <a:spcAft>
                <a:spcPts val="0"/>
              </a:spcAft>
              <a:buFont typeface="Arial" pitchFamily="34" charset="0"/>
              <a:buChar char="•"/>
              <a:defRPr/>
            </a:pPr>
            <a:r>
              <a:rPr lang="en-CA" dirty="0" smtClean="0"/>
              <a:t>Sleeping on full or empty stomachs</a:t>
            </a:r>
          </a:p>
          <a:p>
            <a:pPr eaLnBrk="1" fontAlgn="auto" hangingPunct="1">
              <a:spcAft>
                <a:spcPts val="0"/>
              </a:spcAft>
              <a:buFont typeface="Arial" pitchFamily="34" charset="0"/>
              <a:buChar char="•"/>
              <a:defRPr/>
            </a:pPr>
            <a:r>
              <a:rPr lang="en-CA" dirty="0" smtClean="0"/>
              <a:t>The past is essentially gone for them</a:t>
            </a:r>
          </a:p>
          <a:p>
            <a:pPr eaLnBrk="1" fontAlgn="auto" hangingPunct="1">
              <a:spcAft>
                <a:spcPts val="0"/>
              </a:spcAft>
              <a:buFont typeface="Arial" pitchFamily="34" charset="0"/>
              <a:buChar char="•"/>
              <a:defRPr/>
            </a:pPr>
            <a:r>
              <a:rPr lang="en-CA" dirty="0" smtClean="0"/>
              <a:t>It is replaced by “contingencies of reinforcement” (Skinner): </a:t>
            </a:r>
            <a:r>
              <a:rPr lang="en-CA" i="1" dirty="0" smtClean="0"/>
              <a:t>a </a:t>
            </a:r>
            <a:r>
              <a:rPr lang="en-CA" i="1" dirty="0" err="1" smtClean="0"/>
              <a:t>posteriori</a:t>
            </a:r>
            <a:r>
              <a:rPr lang="en-CA" dirty="0" smtClean="0"/>
              <a:t> effects from the past determine present </a:t>
            </a:r>
            <a:r>
              <a:rPr lang="en-CA" dirty="0" err="1" smtClean="0"/>
              <a:t>behavior</a:t>
            </a:r>
            <a:endParaRPr lang="en-CA" dirty="0" smtClean="0"/>
          </a:p>
          <a:p>
            <a:pPr eaLnBrk="1" fontAlgn="auto" hangingPunct="1">
              <a:spcAft>
                <a:spcPts val="0"/>
              </a:spcAft>
              <a:buFont typeface="Arial" pitchFamily="34" charset="0"/>
              <a:buChar char="•"/>
              <a:defRPr/>
            </a:pPr>
            <a:r>
              <a:rPr lang="en-CA" dirty="0" smtClean="0"/>
              <a:t>The animal acts on the basis of direct perceptions informed by</a:t>
            </a:r>
          </a:p>
          <a:p>
            <a:pPr lvl="1" eaLnBrk="1" fontAlgn="auto" hangingPunct="1">
              <a:spcAft>
                <a:spcPts val="0"/>
              </a:spcAft>
              <a:buFont typeface="Arial" pitchFamily="34" charset="0"/>
              <a:buChar char="–"/>
              <a:defRPr/>
            </a:pPr>
            <a:r>
              <a:rPr lang="en-CA" dirty="0" smtClean="0"/>
              <a:t>A priori species-based instincts</a:t>
            </a:r>
          </a:p>
          <a:p>
            <a:pPr lvl="1" eaLnBrk="1" fontAlgn="auto" hangingPunct="1">
              <a:spcAft>
                <a:spcPts val="0"/>
              </a:spcAft>
              <a:buFont typeface="Arial" pitchFamily="34" charset="0"/>
              <a:buChar char="–"/>
              <a:defRPr/>
            </a:pPr>
            <a:r>
              <a:rPr lang="en-CA" dirty="0" smtClean="0"/>
              <a:t>Contingencies of reinforcement (Skinner), “first-signal systems” (Pavlov)</a:t>
            </a:r>
          </a:p>
        </p:txBody>
      </p:sp>
      <p:sp>
        <p:nvSpPr>
          <p:cNvPr id="4" name="Slide Number Placeholder 3"/>
          <p:cNvSpPr>
            <a:spLocks noGrp="1"/>
          </p:cNvSpPr>
          <p:nvPr>
            <p:ph type="sldNum" sz="quarter" idx="12"/>
          </p:nvPr>
        </p:nvSpPr>
        <p:spPr/>
        <p:txBody>
          <a:bodyPr/>
          <a:lstStyle/>
          <a:p>
            <a:pPr>
              <a:defRPr/>
            </a:pPr>
            <a:fld id="{2377CCDD-5DDC-4567-B1BE-FBD3C2958103}" type="slidenum">
              <a:rPr lang="en-US"/>
              <a:pPr>
                <a:defRPr/>
              </a:pPr>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800" dirty="0"/>
              <a:t>A secret power forces us to direct our will towards the well-being of others or regulate it in accordance with the will of another [</a:t>
            </a:r>
            <a:r>
              <a:rPr lang="en-US" sz="2800" i="1" dirty="0" err="1"/>
              <a:t>nach</a:t>
            </a:r>
            <a:r>
              <a:rPr lang="en-US" sz="2800" i="1" dirty="0"/>
              <a:t> </a:t>
            </a:r>
            <a:r>
              <a:rPr lang="en-US" sz="2800" i="1" dirty="0" err="1"/>
              <a:t>fremder</a:t>
            </a:r>
            <a:r>
              <a:rPr lang="en-US" sz="2800" i="1" dirty="0"/>
              <a:t> </a:t>
            </a:r>
            <a:r>
              <a:rPr lang="en-US" sz="2800" i="1" dirty="0" err="1"/>
              <a:t>Willkűr</a:t>
            </a:r>
            <a:r>
              <a:rPr lang="en-US" sz="2800" dirty="0"/>
              <a:t>], although this often happens contrary to our will [</a:t>
            </a:r>
            <a:r>
              <a:rPr lang="en-US" sz="2800" i="1" dirty="0" err="1"/>
              <a:t>ungern</a:t>
            </a:r>
            <a:r>
              <a:rPr lang="en-US" sz="2800" dirty="0"/>
              <a:t>] and in strong opposition to our selfish inclination. The focal point at which the lines which indicate the direction of our drives converge, is therefore not merely to be found within us; there are, in addition, other forces which move us and which are to be found in the will of others [</a:t>
            </a:r>
            <a:r>
              <a:rPr lang="en-US" sz="2800" i="1" dirty="0"/>
              <a:t>in </a:t>
            </a:r>
            <a:r>
              <a:rPr lang="en-US" sz="2800" i="1" dirty="0" err="1"/>
              <a:t>dem</a:t>
            </a:r>
            <a:r>
              <a:rPr lang="en-US" sz="2800" i="1" dirty="0"/>
              <a:t> </a:t>
            </a:r>
            <a:r>
              <a:rPr lang="en-US" sz="2800" i="1" dirty="0" err="1"/>
              <a:t>Wollen</a:t>
            </a:r>
            <a:r>
              <a:rPr lang="en-US" sz="2800" i="1" dirty="0"/>
              <a:t> </a:t>
            </a:r>
            <a:r>
              <a:rPr lang="en-US" sz="2800" i="1" dirty="0" err="1"/>
              <a:t>anderer</a:t>
            </a:r>
            <a:r>
              <a:rPr lang="en-US" sz="2800" dirty="0"/>
              <a:t>] outside ourselves. </a:t>
            </a:r>
          </a:p>
        </p:txBody>
      </p:sp>
      <p:sp>
        <p:nvSpPr>
          <p:cNvPr id="4" name="Slide Number Placeholder 3"/>
          <p:cNvSpPr>
            <a:spLocks noGrp="1"/>
          </p:cNvSpPr>
          <p:nvPr>
            <p:ph type="sldNum" sz="quarter" idx="12"/>
          </p:nvPr>
        </p:nvSpPr>
        <p:spPr/>
        <p:txBody>
          <a:bodyPr/>
          <a:lstStyle/>
          <a:p>
            <a:pPr>
              <a:defRPr/>
            </a:pPr>
            <a:fld id="{FFDBF46B-BA7E-455A-AEC7-87A7B185A221}" type="slidenum">
              <a:rPr lang="en-US" smtClean="0"/>
              <a:pPr>
                <a:defRPr/>
              </a:pPr>
              <a:t>4</a:t>
            </a:fld>
            <a:endParaRPr lang="en-US"/>
          </a:p>
        </p:txBody>
      </p:sp>
    </p:spTree>
    <p:extLst>
      <p:ext uri="{BB962C8B-B14F-4D97-AF65-F5344CB8AC3E}">
        <p14:creationId xmlns:p14="http://schemas.microsoft.com/office/powerpoint/2010/main" val="32491723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en-CA" smtClean="0"/>
              <a:t>Pavlov’s levels</a:t>
            </a:r>
          </a:p>
        </p:txBody>
      </p:sp>
      <p:sp>
        <p:nvSpPr>
          <p:cNvPr id="3" name="Content Placeholder 2"/>
          <p:cNvSpPr>
            <a:spLocks noGrp="1"/>
          </p:cNvSpPr>
          <p:nvPr>
            <p:ph idx="1"/>
          </p:nvPr>
        </p:nvSpPr>
        <p:spPr/>
        <p:txBody>
          <a:bodyPr rtlCol="0">
            <a:normAutofit fontScale="92500" lnSpcReduction="20000"/>
          </a:bodyPr>
          <a:lstStyle/>
          <a:p>
            <a:pPr eaLnBrk="1" fontAlgn="auto" hangingPunct="1">
              <a:spcAft>
                <a:spcPts val="0"/>
              </a:spcAft>
              <a:buFont typeface="Arial" pitchFamily="34" charset="0"/>
              <a:buChar char="•"/>
              <a:defRPr/>
            </a:pPr>
            <a:r>
              <a:rPr lang="en-CA" dirty="0" smtClean="0"/>
              <a:t>1) instinct arising out of natural selection</a:t>
            </a:r>
          </a:p>
          <a:p>
            <a:pPr eaLnBrk="1" fontAlgn="auto" hangingPunct="1">
              <a:spcAft>
                <a:spcPts val="0"/>
              </a:spcAft>
              <a:buFont typeface="Arial" pitchFamily="34" charset="0"/>
              <a:buChar char="•"/>
              <a:defRPr/>
            </a:pPr>
            <a:r>
              <a:rPr lang="en-CA" dirty="0" smtClean="0"/>
              <a:t>2) first signal system: (</a:t>
            </a:r>
            <a:r>
              <a:rPr lang="en-CA" dirty="0" err="1" smtClean="0"/>
              <a:t>Humean</a:t>
            </a:r>
            <a:r>
              <a:rPr lang="en-CA" dirty="0" smtClean="0"/>
              <a:t>) associations with the above</a:t>
            </a:r>
          </a:p>
          <a:p>
            <a:pPr lvl="1" eaLnBrk="1" fontAlgn="auto" hangingPunct="1">
              <a:spcAft>
                <a:spcPts val="0"/>
              </a:spcAft>
              <a:buFont typeface="Arial" pitchFamily="34" charset="0"/>
              <a:buChar char="–"/>
              <a:defRPr/>
            </a:pPr>
            <a:r>
              <a:rPr lang="en-CA" dirty="0" smtClean="0"/>
              <a:t>Bell associated with food</a:t>
            </a:r>
          </a:p>
          <a:p>
            <a:pPr lvl="1" eaLnBrk="1" fontAlgn="auto" hangingPunct="1">
              <a:spcAft>
                <a:spcPts val="0"/>
              </a:spcAft>
              <a:buFont typeface="Arial" pitchFamily="34" charset="0"/>
              <a:buChar char="–"/>
              <a:defRPr/>
            </a:pPr>
            <a:r>
              <a:rPr lang="en-CA" dirty="0" smtClean="0"/>
              <a:t>A water hole associated with prey</a:t>
            </a:r>
          </a:p>
          <a:p>
            <a:pPr eaLnBrk="1" fontAlgn="auto" hangingPunct="1">
              <a:spcAft>
                <a:spcPts val="0"/>
              </a:spcAft>
              <a:buFont typeface="Arial" pitchFamily="34" charset="0"/>
              <a:buChar char="•"/>
              <a:defRPr/>
            </a:pPr>
            <a:r>
              <a:rPr lang="en-CA" dirty="0" smtClean="0"/>
              <a:t>3) Human language: a “second signal system”</a:t>
            </a:r>
          </a:p>
          <a:p>
            <a:pPr lvl="1" eaLnBrk="1" fontAlgn="auto" hangingPunct="1">
              <a:spcAft>
                <a:spcPts val="0"/>
              </a:spcAft>
              <a:buFont typeface="Arial" pitchFamily="34" charset="0"/>
              <a:buChar char="–"/>
              <a:defRPr/>
            </a:pPr>
            <a:r>
              <a:rPr lang="en-CA" dirty="0" smtClean="0"/>
              <a:t>Mediates perception as a distinct object </a:t>
            </a:r>
            <a:r>
              <a:rPr lang="en-CA" i="1" dirty="0" smtClean="0"/>
              <a:t>for</a:t>
            </a:r>
            <a:r>
              <a:rPr lang="en-CA" dirty="0" smtClean="0"/>
              <a:t> consciousness, guiding action</a:t>
            </a:r>
          </a:p>
          <a:p>
            <a:pPr lvl="1" eaLnBrk="1" fontAlgn="auto" hangingPunct="1">
              <a:spcAft>
                <a:spcPts val="0"/>
              </a:spcAft>
              <a:buFont typeface="Arial" pitchFamily="34" charset="0"/>
              <a:buChar char="–"/>
              <a:defRPr/>
            </a:pPr>
            <a:r>
              <a:rPr lang="en-CA" dirty="0" smtClean="0"/>
              <a:t>Can be operated on consciously as an object with its own relative </a:t>
            </a:r>
            <a:r>
              <a:rPr lang="en-CA" dirty="0" smtClean="0"/>
              <a:t>autonomy </a:t>
            </a:r>
          </a:p>
          <a:p>
            <a:pPr lvl="2" eaLnBrk="1" fontAlgn="auto" hangingPunct="1">
              <a:spcAft>
                <a:spcPts val="0"/>
              </a:spcAft>
              <a:buFont typeface="Arial" pitchFamily="34" charset="0"/>
              <a:buChar char="–"/>
              <a:defRPr/>
            </a:pPr>
            <a:r>
              <a:rPr lang="en-CA" dirty="0" smtClean="0"/>
              <a:t>e.g., substituting pizza for cream puffs </a:t>
            </a:r>
            <a:endParaRPr lang="en-CA" dirty="0" smtClean="0"/>
          </a:p>
          <a:p>
            <a:pPr eaLnBrk="1" fontAlgn="auto" hangingPunct="1">
              <a:spcAft>
                <a:spcPts val="0"/>
              </a:spcAft>
              <a:buFont typeface="Arial" pitchFamily="34" charset="0"/>
              <a:buChar char="•"/>
              <a:defRPr/>
            </a:pPr>
            <a:endParaRPr lang="en-CA" dirty="0" smtClean="0"/>
          </a:p>
        </p:txBody>
      </p:sp>
      <p:sp>
        <p:nvSpPr>
          <p:cNvPr id="4" name="Slide Number Placeholder 3"/>
          <p:cNvSpPr>
            <a:spLocks noGrp="1"/>
          </p:cNvSpPr>
          <p:nvPr>
            <p:ph type="sldNum" sz="quarter" idx="12"/>
          </p:nvPr>
        </p:nvSpPr>
        <p:spPr/>
        <p:txBody>
          <a:bodyPr/>
          <a:lstStyle/>
          <a:p>
            <a:pPr>
              <a:defRPr/>
            </a:pPr>
            <a:fld id="{C1FBFA16-6AA0-41E0-B054-9A680A1FA27D}" type="slidenum">
              <a:rPr lang="en-US"/>
              <a:pPr>
                <a:defRPr/>
              </a:pPr>
              <a:t>40</a:t>
            </a:fld>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r>
              <a:rPr lang="en-CA" smtClean="0"/>
              <a:t>Hunters around the campfire</a:t>
            </a:r>
          </a:p>
        </p:txBody>
      </p:sp>
      <p:sp>
        <p:nvSpPr>
          <p:cNvPr id="3" name="Content Placeholder 2"/>
          <p:cNvSpPr>
            <a:spLocks noGrp="1"/>
          </p:cNvSpPr>
          <p:nvPr>
            <p:ph idx="1"/>
          </p:nvPr>
        </p:nvSpPr>
        <p:spPr/>
        <p:txBody>
          <a:bodyPr rtlCol="0">
            <a:normAutofit fontScale="77500" lnSpcReduction="20000"/>
          </a:bodyPr>
          <a:lstStyle/>
          <a:p>
            <a:pPr eaLnBrk="1" fontAlgn="auto" hangingPunct="1">
              <a:spcAft>
                <a:spcPts val="0"/>
              </a:spcAft>
              <a:buFont typeface="Arial" pitchFamily="34" charset="0"/>
              <a:buChar char="•"/>
              <a:defRPr/>
            </a:pPr>
            <a:r>
              <a:rPr lang="en-CA" dirty="0" smtClean="0"/>
              <a:t>Talking about the day’s hunt</a:t>
            </a:r>
          </a:p>
          <a:p>
            <a:pPr eaLnBrk="1" fontAlgn="auto" hangingPunct="1">
              <a:spcAft>
                <a:spcPts val="0"/>
              </a:spcAft>
              <a:buFont typeface="Arial" pitchFamily="34" charset="0"/>
              <a:buChar char="•"/>
              <a:defRPr/>
            </a:pPr>
            <a:r>
              <a:rPr lang="en-CA" dirty="0" smtClean="0"/>
              <a:t>= </a:t>
            </a:r>
            <a:r>
              <a:rPr lang="en-CA" i="1" dirty="0" smtClean="0"/>
              <a:t>representing past </a:t>
            </a:r>
            <a:r>
              <a:rPr lang="en-CA" dirty="0" smtClean="0"/>
              <a:t>events now, in the present</a:t>
            </a:r>
          </a:p>
          <a:p>
            <a:pPr lvl="1" eaLnBrk="1" fontAlgn="auto" hangingPunct="1">
              <a:spcAft>
                <a:spcPts val="0"/>
              </a:spcAft>
              <a:buFont typeface="Arial" pitchFamily="34" charset="0"/>
              <a:buChar char="–"/>
              <a:defRPr/>
            </a:pPr>
            <a:r>
              <a:rPr lang="en-CA" dirty="0" smtClean="0"/>
              <a:t>Strangeness of this: what is now past is still present, what is not here, somehow nevertheless, </a:t>
            </a:r>
            <a:r>
              <a:rPr lang="en-CA" i="1" dirty="0" smtClean="0"/>
              <a:t>is</a:t>
            </a:r>
            <a:r>
              <a:rPr lang="en-CA" dirty="0" smtClean="0"/>
              <a:t> here</a:t>
            </a:r>
          </a:p>
          <a:p>
            <a:pPr eaLnBrk="1" fontAlgn="auto" hangingPunct="1">
              <a:spcAft>
                <a:spcPts val="0"/>
              </a:spcAft>
              <a:buFont typeface="Arial" pitchFamily="34" charset="0"/>
              <a:buChar char="•"/>
              <a:defRPr/>
            </a:pPr>
            <a:r>
              <a:rPr lang="en-CA" dirty="0" smtClean="0"/>
              <a:t>Recognizing patterns of </a:t>
            </a:r>
            <a:r>
              <a:rPr lang="en-CA" dirty="0" err="1" smtClean="0"/>
              <a:t>behavior</a:t>
            </a:r>
            <a:r>
              <a:rPr lang="en-CA" dirty="0" smtClean="0"/>
              <a:t>, accumulating experiences, comparing and contrasting them</a:t>
            </a:r>
          </a:p>
          <a:p>
            <a:pPr eaLnBrk="1" fontAlgn="auto" hangingPunct="1">
              <a:spcAft>
                <a:spcPts val="0"/>
              </a:spcAft>
              <a:buFont typeface="Arial" pitchFamily="34" charset="0"/>
              <a:buChar char="•"/>
              <a:defRPr/>
            </a:pPr>
            <a:r>
              <a:rPr lang="en-CA" dirty="0" smtClean="0"/>
              <a:t>Results in new patterns or models of action </a:t>
            </a:r>
            <a:r>
              <a:rPr lang="en-CA" i="1" dirty="0" smtClean="0"/>
              <a:t>for the future</a:t>
            </a:r>
            <a:r>
              <a:rPr lang="en-CA" dirty="0" smtClean="0"/>
              <a:t>, created by humans, operating </a:t>
            </a:r>
            <a:r>
              <a:rPr lang="en-CA" i="1" dirty="0" smtClean="0"/>
              <a:t>a priori </a:t>
            </a:r>
            <a:r>
              <a:rPr lang="en-CA" dirty="0" smtClean="0"/>
              <a:t>in the </a:t>
            </a:r>
            <a:r>
              <a:rPr lang="en-CA" i="1" dirty="0" smtClean="0"/>
              <a:t>next</a:t>
            </a:r>
            <a:r>
              <a:rPr lang="en-CA" dirty="0" smtClean="0"/>
              <a:t> hunt</a:t>
            </a:r>
          </a:p>
          <a:p>
            <a:pPr lvl="1" eaLnBrk="1" fontAlgn="auto" hangingPunct="1">
              <a:spcAft>
                <a:spcPts val="0"/>
              </a:spcAft>
              <a:buFont typeface="Arial" pitchFamily="34" charset="0"/>
              <a:buChar char="•"/>
              <a:defRPr/>
            </a:pPr>
            <a:r>
              <a:rPr lang="en-CA" dirty="0" smtClean="0"/>
              <a:t>Practical adjustments to experience within the dominant framework of the larger symbolic order </a:t>
            </a:r>
          </a:p>
          <a:p>
            <a:pPr eaLnBrk="1" fontAlgn="auto" hangingPunct="1">
              <a:spcAft>
                <a:spcPts val="0"/>
              </a:spcAft>
              <a:buFont typeface="Arial" pitchFamily="34" charset="0"/>
              <a:buChar char="•"/>
              <a:defRPr/>
            </a:pPr>
            <a:r>
              <a:rPr lang="en-CA" dirty="0" smtClean="0"/>
              <a:t>= human temporality (internally generated time structure of human thought and action)</a:t>
            </a:r>
          </a:p>
        </p:txBody>
      </p:sp>
      <p:sp>
        <p:nvSpPr>
          <p:cNvPr id="4" name="Slide Number Placeholder 3"/>
          <p:cNvSpPr>
            <a:spLocks noGrp="1"/>
          </p:cNvSpPr>
          <p:nvPr>
            <p:ph type="sldNum" sz="quarter" idx="12"/>
          </p:nvPr>
        </p:nvSpPr>
        <p:spPr/>
        <p:txBody>
          <a:bodyPr/>
          <a:lstStyle/>
          <a:p>
            <a:pPr>
              <a:defRPr/>
            </a:pPr>
            <a:fld id="{B20F38FF-FD10-42EA-A427-59F9824F5F9A}" type="slidenum">
              <a:rPr lang="en-US"/>
              <a:pPr>
                <a:defRPr/>
              </a:pPr>
              <a:t>41</a:t>
            </a:fld>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CA" dirty="0" smtClean="0"/>
              <a:t>Three ways of examining representations</a:t>
            </a:r>
          </a:p>
        </p:txBody>
      </p:sp>
      <p:sp>
        <p:nvSpPr>
          <p:cNvPr id="37891" name="Content Placeholder 2"/>
          <p:cNvSpPr>
            <a:spLocks noGrp="1"/>
          </p:cNvSpPr>
          <p:nvPr>
            <p:ph idx="1"/>
          </p:nvPr>
        </p:nvSpPr>
        <p:spPr/>
        <p:txBody>
          <a:bodyPr/>
          <a:lstStyle/>
          <a:p>
            <a:pPr eaLnBrk="1" hangingPunct="1"/>
            <a:r>
              <a:rPr lang="en-CA" dirty="0" smtClean="0"/>
              <a:t>1) in terms of the feelings evoked </a:t>
            </a:r>
          </a:p>
          <a:p>
            <a:pPr lvl="1" eaLnBrk="1" hangingPunct="1"/>
            <a:r>
              <a:rPr lang="en-CA" dirty="0" smtClean="0"/>
              <a:t>“</a:t>
            </a:r>
            <a:r>
              <a:rPr lang="en-CA" dirty="0" err="1" smtClean="0"/>
              <a:t>amoralist</a:t>
            </a:r>
            <a:r>
              <a:rPr lang="en-CA" dirty="0" smtClean="0"/>
              <a:t>” perspective of immediate (present tense) desires when this is </a:t>
            </a:r>
            <a:r>
              <a:rPr lang="en-CA" dirty="0" err="1" smtClean="0"/>
              <a:t>absolutized</a:t>
            </a:r>
            <a:endParaRPr lang="en-CA" dirty="0" smtClean="0"/>
          </a:p>
          <a:p>
            <a:pPr eaLnBrk="1" hangingPunct="1"/>
            <a:r>
              <a:rPr lang="en-CA" dirty="0" smtClean="0"/>
              <a:t>2) in terms of maximizing future satisfactions based on past experience </a:t>
            </a:r>
          </a:p>
          <a:p>
            <a:pPr lvl="1" eaLnBrk="1" hangingPunct="1"/>
            <a:r>
              <a:rPr lang="en-CA" dirty="0" smtClean="0"/>
              <a:t>“immoralist” perspective of rational interests, when </a:t>
            </a:r>
            <a:r>
              <a:rPr lang="en-CA" dirty="0" err="1" smtClean="0"/>
              <a:t>absolutized</a:t>
            </a:r>
            <a:endParaRPr lang="en-CA" dirty="0" smtClean="0"/>
          </a:p>
          <a:p>
            <a:pPr eaLnBrk="1" hangingPunct="1"/>
            <a:r>
              <a:rPr lang="en-CA" dirty="0" smtClean="0"/>
              <a:t>3) in terms of internal structure of the representation itself (moral dimension)</a:t>
            </a:r>
          </a:p>
        </p:txBody>
      </p:sp>
      <p:sp>
        <p:nvSpPr>
          <p:cNvPr id="4" name="Slide Number Placeholder 3"/>
          <p:cNvSpPr>
            <a:spLocks noGrp="1"/>
          </p:cNvSpPr>
          <p:nvPr>
            <p:ph type="sldNum" sz="quarter" idx="12"/>
          </p:nvPr>
        </p:nvSpPr>
        <p:spPr/>
        <p:txBody>
          <a:bodyPr/>
          <a:lstStyle/>
          <a:p>
            <a:pPr>
              <a:defRPr/>
            </a:pPr>
            <a:fld id="{B1DDFAC6-AA20-4755-9DF4-7ECE785D10AF}" type="slidenum">
              <a:rPr lang="en-US"/>
              <a:pPr>
                <a:defRPr/>
              </a:pPr>
              <a:t>42</a:t>
            </a:fld>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CA" smtClean="0"/>
              <a:t>Temporality of moral consciousness</a:t>
            </a:r>
          </a:p>
        </p:txBody>
      </p:sp>
      <p:sp>
        <p:nvSpPr>
          <p:cNvPr id="3" name="Content Placeholder 2"/>
          <p:cNvSpPr>
            <a:spLocks noGrp="1"/>
          </p:cNvSpPr>
          <p:nvPr>
            <p:ph idx="1"/>
          </p:nvPr>
        </p:nvSpPr>
        <p:spPr/>
        <p:txBody>
          <a:bodyPr>
            <a:normAutofit fontScale="92500"/>
          </a:bodyPr>
          <a:lstStyle/>
          <a:p>
            <a:pPr eaLnBrk="1" fontAlgn="auto" hangingPunct="1">
              <a:lnSpc>
                <a:spcPct val="90000"/>
              </a:lnSpc>
              <a:spcAft>
                <a:spcPts val="0"/>
              </a:spcAft>
              <a:buFont typeface="Arial" pitchFamily="34" charset="0"/>
              <a:buChar char="•"/>
              <a:defRPr/>
            </a:pPr>
            <a:r>
              <a:rPr lang="en-US" dirty="0" smtClean="0"/>
              <a:t>Human action is mediated by conscious intention, representations, ideas to be realized </a:t>
            </a:r>
            <a:r>
              <a:rPr lang="en-US" i="1" dirty="0" smtClean="0"/>
              <a:t>in the future </a:t>
            </a:r>
            <a:r>
              <a:rPr lang="en-US" dirty="0" smtClean="0"/>
              <a:t>based on experiences </a:t>
            </a:r>
            <a:r>
              <a:rPr lang="en-US" i="1" dirty="0" smtClean="0"/>
              <a:t>from the past </a:t>
            </a:r>
            <a:r>
              <a:rPr lang="en-US" dirty="0" smtClean="0"/>
              <a:t>(practical rationality)</a:t>
            </a:r>
          </a:p>
          <a:p>
            <a:pPr eaLnBrk="1" fontAlgn="auto" hangingPunct="1">
              <a:lnSpc>
                <a:spcPct val="90000"/>
              </a:lnSpc>
              <a:spcAft>
                <a:spcPts val="0"/>
              </a:spcAft>
              <a:buFont typeface="Arial" pitchFamily="34" charset="0"/>
              <a:buChar char="•"/>
              <a:defRPr/>
            </a:pPr>
            <a:r>
              <a:rPr lang="en-US" dirty="0" smtClean="0"/>
              <a:t>But </a:t>
            </a:r>
            <a:r>
              <a:rPr lang="en-US" i="1" dirty="0" smtClean="0"/>
              <a:t>even now,</a:t>
            </a:r>
            <a:r>
              <a:rPr lang="en-US" dirty="0" smtClean="0"/>
              <a:t> the ideas I intend to realize in the future have a general or universal nature</a:t>
            </a:r>
          </a:p>
          <a:p>
            <a:pPr lvl="1" eaLnBrk="1" fontAlgn="auto" hangingPunct="1">
              <a:lnSpc>
                <a:spcPct val="90000"/>
              </a:lnSpc>
              <a:spcAft>
                <a:spcPts val="0"/>
              </a:spcAft>
              <a:buFont typeface="Arial" pitchFamily="34" charset="0"/>
              <a:buChar char="–"/>
              <a:defRPr/>
            </a:pPr>
            <a:r>
              <a:rPr lang="en-US" dirty="0" smtClean="0"/>
              <a:t>The concept of the action itself, expressed in language</a:t>
            </a:r>
          </a:p>
          <a:p>
            <a:pPr eaLnBrk="1" fontAlgn="auto" hangingPunct="1">
              <a:lnSpc>
                <a:spcPct val="90000"/>
              </a:lnSpc>
              <a:spcAft>
                <a:spcPts val="0"/>
              </a:spcAft>
              <a:buFont typeface="Arial" pitchFamily="34" charset="0"/>
              <a:buChar char="•"/>
              <a:defRPr/>
            </a:pPr>
            <a:r>
              <a:rPr lang="en-US" dirty="0" smtClean="0"/>
              <a:t>Morality: reflect on implications of this second level, which constitutes our distinctive humanity</a:t>
            </a:r>
          </a:p>
          <a:p>
            <a:pPr>
              <a:defRPr/>
            </a:pPr>
            <a:endParaRPr lang="en-CA" dirty="0"/>
          </a:p>
        </p:txBody>
      </p:sp>
      <p:sp>
        <p:nvSpPr>
          <p:cNvPr id="4" name="Slide Number Placeholder 3"/>
          <p:cNvSpPr>
            <a:spLocks noGrp="1"/>
          </p:cNvSpPr>
          <p:nvPr>
            <p:ph type="sldNum" sz="quarter" idx="12"/>
          </p:nvPr>
        </p:nvSpPr>
        <p:spPr/>
        <p:txBody>
          <a:bodyPr/>
          <a:lstStyle/>
          <a:p>
            <a:pPr>
              <a:defRPr/>
            </a:pPr>
            <a:fld id="{7763D726-F2C9-42D0-B187-90E3B51193B6}" type="slidenum">
              <a:rPr lang="en-US" smtClean="0"/>
              <a:pPr>
                <a:defRPr/>
              </a:pPr>
              <a:t>43</a:t>
            </a:fld>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CA" smtClean="0"/>
              <a:t>Social implications of lying</a:t>
            </a:r>
          </a:p>
        </p:txBody>
      </p:sp>
      <p:sp>
        <p:nvSpPr>
          <p:cNvPr id="3" name="Content Placeholder 2"/>
          <p:cNvSpPr>
            <a:spLocks noGrp="1"/>
          </p:cNvSpPr>
          <p:nvPr>
            <p:ph idx="1"/>
          </p:nvPr>
        </p:nvSpPr>
        <p:spPr/>
        <p:txBody>
          <a:bodyPr>
            <a:normAutofit fontScale="92500" lnSpcReduction="20000"/>
          </a:bodyPr>
          <a:lstStyle/>
          <a:p>
            <a:pPr>
              <a:defRPr/>
            </a:pPr>
            <a:r>
              <a:rPr lang="en-CA" dirty="0" smtClean="0"/>
              <a:t>Lying requires that the individual </a:t>
            </a:r>
          </a:p>
          <a:p>
            <a:pPr lvl="1">
              <a:defRPr/>
            </a:pPr>
            <a:r>
              <a:rPr lang="en-CA" dirty="0" smtClean="0"/>
              <a:t>separate himself from the </a:t>
            </a:r>
            <a:r>
              <a:rPr lang="en-CA" dirty="0" err="1" smtClean="0"/>
              <a:t>collectivity</a:t>
            </a:r>
            <a:endParaRPr lang="en-CA" dirty="0" smtClean="0"/>
          </a:p>
          <a:p>
            <a:pPr lvl="1">
              <a:defRPr/>
            </a:pPr>
            <a:r>
              <a:rPr lang="en-CA" dirty="0" smtClean="0"/>
              <a:t>and regard language as a personal instrument</a:t>
            </a:r>
          </a:p>
          <a:p>
            <a:pPr>
              <a:defRPr/>
            </a:pPr>
            <a:r>
              <a:rPr lang="en-CA" dirty="0" smtClean="0"/>
              <a:t>Perhaps this is an impossible situation for individuals in intact primitive societies</a:t>
            </a:r>
          </a:p>
          <a:p>
            <a:pPr lvl="1">
              <a:defRPr/>
            </a:pPr>
            <a:r>
              <a:rPr lang="en-CA" dirty="0" smtClean="0"/>
              <a:t>But it is the common situation for modernity</a:t>
            </a:r>
          </a:p>
          <a:p>
            <a:pPr lvl="1">
              <a:defRPr/>
            </a:pPr>
            <a:r>
              <a:rPr lang="en-CA" dirty="0" smtClean="0"/>
              <a:t>Aristotle’s Greek society: in transition?</a:t>
            </a:r>
          </a:p>
          <a:p>
            <a:pPr lvl="2">
              <a:defRPr/>
            </a:pPr>
            <a:r>
              <a:rPr lang="en-CA" dirty="0" smtClean="0"/>
              <a:t>Lying is common, but “unnatural” </a:t>
            </a:r>
          </a:p>
          <a:p>
            <a:pPr>
              <a:defRPr/>
            </a:pPr>
            <a:r>
              <a:rPr lang="en-CA" dirty="0" smtClean="0"/>
              <a:t>Hence the moral superiority of “savages”</a:t>
            </a:r>
          </a:p>
          <a:p>
            <a:pPr lvl="1">
              <a:defRPr/>
            </a:pPr>
            <a:r>
              <a:rPr lang="en-CA" dirty="0" smtClean="0"/>
              <a:t>Not because their desires are simple (Rousseau)</a:t>
            </a:r>
          </a:p>
          <a:p>
            <a:pPr lvl="1">
              <a:defRPr/>
            </a:pPr>
            <a:r>
              <a:rPr lang="en-CA" dirty="0" smtClean="0"/>
              <a:t>But because their social relations are “transparent”</a:t>
            </a:r>
          </a:p>
          <a:p>
            <a:pPr>
              <a:defRPr/>
            </a:pPr>
            <a:endParaRPr lang="en-CA" dirty="0"/>
          </a:p>
        </p:txBody>
      </p:sp>
      <p:sp>
        <p:nvSpPr>
          <p:cNvPr id="4" name="Slide Number Placeholder 3"/>
          <p:cNvSpPr>
            <a:spLocks noGrp="1"/>
          </p:cNvSpPr>
          <p:nvPr>
            <p:ph type="sldNum" sz="quarter" idx="12"/>
          </p:nvPr>
        </p:nvSpPr>
        <p:spPr/>
        <p:txBody>
          <a:bodyPr/>
          <a:lstStyle/>
          <a:p>
            <a:pPr>
              <a:defRPr/>
            </a:pPr>
            <a:fld id="{D51B3F65-33B3-4185-BB96-9A8F25F52EF5}" type="slidenum">
              <a:rPr lang="en-US" smtClean="0"/>
              <a:pPr>
                <a:defRPr/>
              </a:pPr>
              <a:t>44</a:t>
            </a:fld>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AutoShape 4"/>
          <p:cNvSpPr>
            <a:spLocks noGrp="1" noChangeArrowheads="1"/>
          </p:cNvSpPr>
          <p:nvPr>
            <p:ph type="ctrTitle"/>
          </p:nvPr>
        </p:nvSpPr>
        <p:spPr/>
        <p:txBody>
          <a:bodyPr/>
          <a:lstStyle/>
          <a:p>
            <a:pPr eaLnBrk="1" hangingPunct="1"/>
            <a:r>
              <a:rPr lang="en-US" dirty="0" smtClean="0"/>
              <a:t>3 Maxims of action and morality</a:t>
            </a:r>
          </a:p>
        </p:txBody>
      </p:sp>
      <p:sp>
        <p:nvSpPr>
          <p:cNvPr id="192517" name="Rectangle 5"/>
          <p:cNvSpPr>
            <a:spLocks noGrp="1" noChangeArrowheads="1"/>
          </p:cNvSpPr>
          <p:nvPr>
            <p:ph type="subTitle" idx="1"/>
          </p:nvPr>
        </p:nvSpPr>
        <p:spPr/>
        <p:txBody>
          <a:bodyPr rtlCol="0">
            <a:normAutofit/>
          </a:bodyPr>
          <a:lstStyle/>
          <a:p>
            <a:pPr eaLnBrk="1" fontAlgn="auto" hangingPunct="1">
              <a:spcAft>
                <a:spcPts val="0"/>
              </a:spcAft>
              <a:buFont typeface="Arial" pitchFamily="34" charset="0"/>
              <a:buNone/>
              <a:defRPr/>
            </a:pPr>
            <a:endParaRPr lang="en-US" dirty="0" smtClean="0"/>
          </a:p>
        </p:txBody>
      </p:sp>
      <p:sp>
        <p:nvSpPr>
          <p:cNvPr id="4" name="Rectangle 11"/>
          <p:cNvSpPr>
            <a:spLocks noGrp="1" noChangeArrowheads="1"/>
          </p:cNvSpPr>
          <p:nvPr>
            <p:ph type="sldNum" sz="quarter" idx="12"/>
          </p:nvPr>
        </p:nvSpPr>
        <p:spPr/>
        <p:txBody>
          <a:bodyPr/>
          <a:lstStyle/>
          <a:p>
            <a:pPr>
              <a:defRPr/>
            </a:pPr>
            <a:fld id="{816BC49D-1FFD-4C99-A26E-36D4A1580ED8}" type="slidenum">
              <a:rPr lang="en-US"/>
              <a:pPr>
                <a:defRPr/>
              </a:pPr>
              <a:t>45</a:t>
            </a:fld>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AutoShape 2"/>
          <p:cNvSpPr>
            <a:spLocks noGrp="1" noChangeArrowheads="1"/>
          </p:cNvSpPr>
          <p:nvPr>
            <p:ph type="title"/>
          </p:nvPr>
        </p:nvSpPr>
        <p:spPr/>
        <p:txBody>
          <a:bodyPr/>
          <a:lstStyle/>
          <a:p>
            <a:pPr eaLnBrk="1" hangingPunct="1"/>
            <a:r>
              <a:rPr lang="en-US" smtClean="0"/>
              <a:t>What is the intention?</a:t>
            </a:r>
          </a:p>
        </p:txBody>
      </p:sp>
      <p:sp>
        <p:nvSpPr>
          <p:cNvPr id="44035" name="Rectangle 3"/>
          <p:cNvSpPr>
            <a:spLocks noGrp="1" noChangeArrowheads="1"/>
          </p:cNvSpPr>
          <p:nvPr>
            <p:ph idx="1"/>
          </p:nvPr>
        </p:nvSpPr>
        <p:spPr/>
        <p:txBody>
          <a:bodyPr/>
          <a:lstStyle/>
          <a:p>
            <a:pPr eaLnBrk="1" hangingPunct="1">
              <a:lnSpc>
                <a:spcPct val="90000"/>
              </a:lnSpc>
            </a:pPr>
            <a:r>
              <a:rPr lang="en-US" dirty="0" smtClean="0"/>
              <a:t>1) Desires, feelings + instrumental reasoning re means and consequences</a:t>
            </a:r>
          </a:p>
          <a:p>
            <a:pPr eaLnBrk="1" hangingPunct="1">
              <a:lnSpc>
                <a:spcPct val="90000"/>
              </a:lnSpc>
            </a:pPr>
            <a:r>
              <a:rPr lang="en-US" dirty="0" smtClean="0"/>
              <a:t>2) =&gt;an intention</a:t>
            </a:r>
          </a:p>
          <a:p>
            <a:pPr eaLnBrk="1" hangingPunct="1">
              <a:lnSpc>
                <a:spcPct val="90000"/>
              </a:lnSpc>
            </a:pPr>
            <a:r>
              <a:rPr lang="en-US" dirty="0" smtClean="0"/>
              <a:t>The intention is a consciously formulated goal with inherent universality</a:t>
            </a:r>
          </a:p>
          <a:p>
            <a:pPr eaLnBrk="1" hangingPunct="1">
              <a:lnSpc>
                <a:spcPct val="90000"/>
              </a:lnSpc>
            </a:pPr>
            <a:r>
              <a:rPr lang="en-US" dirty="0" smtClean="0"/>
              <a:t>Between 1 and 2: a transformation from physical concreteness to abstract idea</a:t>
            </a:r>
          </a:p>
          <a:p>
            <a:pPr eaLnBrk="1" hangingPunct="1">
              <a:lnSpc>
                <a:spcPct val="90000"/>
              </a:lnSpc>
            </a:pPr>
            <a:r>
              <a:rPr lang="en-US" dirty="0" smtClean="0"/>
              <a:t>thanks to practical human rationality</a:t>
            </a:r>
          </a:p>
        </p:txBody>
      </p:sp>
      <p:sp>
        <p:nvSpPr>
          <p:cNvPr id="4" name="Slide Number Placeholder 5"/>
          <p:cNvSpPr>
            <a:spLocks noGrp="1"/>
          </p:cNvSpPr>
          <p:nvPr>
            <p:ph type="sldNum" sz="quarter" idx="12"/>
          </p:nvPr>
        </p:nvSpPr>
        <p:spPr/>
        <p:txBody>
          <a:bodyPr/>
          <a:lstStyle/>
          <a:p>
            <a:pPr>
              <a:defRPr/>
            </a:pPr>
            <a:fld id="{AF86394F-05A5-4BD5-94AC-E1DFBFDD04A2}" type="slidenum">
              <a:rPr lang="en-US"/>
              <a:pPr>
                <a:defRPr/>
              </a:pPr>
              <a:t>46</a:t>
            </a:fld>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utoShape 2"/>
          <p:cNvSpPr>
            <a:spLocks noGrp="1" noChangeArrowheads="1"/>
          </p:cNvSpPr>
          <p:nvPr>
            <p:ph type="title"/>
          </p:nvPr>
        </p:nvSpPr>
        <p:spPr/>
        <p:txBody>
          <a:bodyPr/>
          <a:lstStyle/>
          <a:p>
            <a:pPr eaLnBrk="1" hangingPunct="1"/>
            <a:r>
              <a:rPr lang="en-US" smtClean="0"/>
              <a:t>The deep structure of the will</a:t>
            </a:r>
          </a:p>
        </p:txBody>
      </p:sp>
      <p:sp>
        <p:nvSpPr>
          <p:cNvPr id="45059" name="Rectangle 3"/>
          <p:cNvSpPr>
            <a:spLocks noGrp="1" noChangeArrowheads="1"/>
          </p:cNvSpPr>
          <p:nvPr>
            <p:ph idx="1"/>
          </p:nvPr>
        </p:nvSpPr>
        <p:spPr/>
        <p:txBody>
          <a:bodyPr/>
          <a:lstStyle/>
          <a:p>
            <a:pPr eaLnBrk="1" hangingPunct="1"/>
            <a:r>
              <a:rPr lang="en-US" sz="2800" dirty="0" smtClean="0"/>
              <a:t>1) technical actions for the sake of realizing an end (technical-hypothetical imperatives)</a:t>
            </a:r>
          </a:p>
          <a:p>
            <a:pPr eaLnBrk="1" hangingPunct="1"/>
            <a:r>
              <a:rPr lang="en-US" sz="2800" dirty="0" smtClean="0"/>
              <a:t>2) the end that is proposed by desire (pragmatic-hypothetical imperative)—ultimately, happiness</a:t>
            </a:r>
          </a:p>
          <a:p>
            <a:pPr eaLnBrk="1" hangingPunct="1"/>
            <a:r>
              <a:rPr lang="en-US" sz="2800" dirty="0" smtClean="0"/>
              <a:t>3) implications of </a:t>
            </a:r>
          </a:p>
          <a:p>
            <a:pPr lvl="1" eaLnBrk="1" hangingPunct="1"/>
            <a:r>
              <a:rPr lang="en-US" dirty="0" smtClean="0"/>
              <a:t>a) the end that I will (concept of the action) and </a:t>
            </a:r>
          </a:p>
          <a:p>
            <a:pPr lvl="1" eaLnBrk="1" hangingPunct="1"/>
            <a:r>
              <a:rPr lang="en-US" dirty="0" smtClean="0"/>
              <a:t>b) the willing of that end (unity of my projects)</a:t>
            </a:r>
          </a:p>
          <a:p>
            <a:pPr eaLnBrk="1" hangingPunct="1"/>
            <a:r>
              <a:rPr lang="en-US" sz="2800" dirty="0" smtClean="0"/>
              <a:t>4) higher level intentions from reflecting on 3): categorical imperatives</a:t>
            </a:r>
          </a:p>
        </p:txBody>
      </p:sp>
      <p:sp>
        <p:nvSpPr>
          <p:cNvPr id="4" name="Slide Number Placeholder 5"/>
          <p:cNvSpPr>
            <a:spLocks noGrp="1"/>
          </p:cNvSpPr>
          <p:nvPr>
            <p:ph type="sldNum" sz="quarter" idx="12"/>
          </p:nvPr>
        </p:nvSpPr>
        <p:spPr/>
        <p:txBody>
          <a:bodyPr/>
          <a:lstStyle/>
          <a:p>
            <a:pPr>
              <a:defRPr/>
            </a:pPr>
            <a:fld id="{A0BA6223-DC5A-435D-A026-3E9FB96DABB9}" type="slidenum">
              <a:rPr lang="en-US"/>
              <a:pPr>
                <a:defRPr/>
              </a:pPr>
              <a:t>47</a:t>
            </a:fld>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pPr eaLnBrk="1" hangingPunct="1"/>
            <a:r>
              <a:rPr lang="en-CA" smtClean="0"/>
              <a:t>Pure practical reason?</a:t>
            </a:r>
          </a:p>
        </p:txBody>
      </p:sp>
      <p:sp>
        <p:nvSpPr>
          <p:cNvPr id="46083" name="Content Placeholder 2"/>
          <p:cNvSpPr>
            <a:spLocks noGrp="1"/>
          </p:cNvSpPr>
          <p:nvPr>
            <p:ph idx="1"/>
          </p:nvPr>
        </p:nvSpPr>
        <p:spPr/>
        <p:txBody>
          <a:bodyPr>
            <a:normAutofit fontScale="92500" lnSpcReduction="20000"/>
          </a:bodyPr>
          <a:lstStyle/>
          <a:p>
            <a:pPr eaLnBrk="1" hangingPunct="1">
              <a:defRPr/>
            </a:pPr>
            <a:r>
              <a:rPr lang="en-CA" dirty="0" smtClean="0"/>
              <a:t>1) I want tea at 4 p.m. </a:t>
            </a:r>
          </a:p>
          <a:p>
            <a:pPr lvl="1" eaLnBrk="1" hangingPunct="1">
              <a:defRPr/>
            </a:pPr>
            <a:r>
              <a:rPr lang="en-CA" dirty="0" smtClean="0"/>
              <a:t>why? It makes me happy. = Pragmatic Imperative</a:t>
            </a:r>
          </a:p>
          <a:p>
            <a:pPr eaLnBrk="1" hangingPunct="1">
              <a:defRPr/>
            </a:pPr>
            <a:r>
              <a:rPr lang="en-CA" dirty="0" smtClean="0"/>
              <a:t>2) I must boil water = Technical Imperative</a:t>
            </a:r>
          </a:p>
          <a:p>
            <a:pPr eaLnBrk="1" hangingPunct="1">
              <a:defRPr/>
            </a:pPr>
            <a:r>
              <a:rPr lang="en-CA" dirty="0" smtClean="0"/>
              <a:t>3) but boiling water is boring</a:t>
            </a:r>
          </a:p>
          <a:p>
            <a:pPr eaLnBrk="1" hangingPunct="1">
              <a:defRPr/>
            </a:pPr>
            <a:r>
              <a:rPr lang="en-CA" dirty="0" smtClean="0"/>
              <a:t>4) Allen Wood’s argument: So I must constrain my desire to do something else and act on the basis of pure practical reason, following the rational principle: he who wills the end, must also will the means</a:t>
            </a:r>
          </a:p>
          <a:p>
            <a:pPr lvl="1" eaLnBrk="1" hangingPunct="1">
              <a:defRPr/>
            </a:pPr>
            <a:r>
              <a:rPr lang="en-CA" dirty="0" smtClean="0"/>
              <a:t>Like Rawls, Wood wants to naturalize Kant</a:t>
            </a:r>
          </a:p>
          <a:p>
            <a:pPr lvl="1" eaLnBrk="1" hangingPunct="1">
              <a:defRPr/>
            </a:pPr>
            <a:r>
              <a:rPr lang="en-CA" dirty="0" smtClean="0"/>
              <a:t>And so avoid any “</a:t>
            </a:r>
            <a:r>
              <a:rPr lang="en-CA" dirty="0" err="1" smtClean="0"/>
              <a:t>noumenal</a:t>
            </a:r>
            <a:r>
              <a:rPr lang="en-CA" dirty="0" smtClean="0"/>
              <a:t>” dimension</a:t>
            </a:r>
          </a:p>
        </p:txBody>
      </p:sp>
      <p:sp>
        <p:nvSpPr>
          <p:cNvPr id="4" name="Slide Number Placeholder 3"/>
          <p:cNvSpPr>
            <a:spLocks noGrp="1"/>
          </p:cNvSpPr>
          <p:nvPr>
            <p:ph type="sldNum" sz="quarter" idx="12"/>
          </p:nvPr>
        </p:nvSpPr>
        <p:spPr/>
        <p:txBody>
          <a:bodyPr/>
          <a:lstStyle/>
          <a:p>
            <a:pPr>
              <a:defRPr/>
            </a:pPr>
            <a:fld id="{5910EEEC-66B2-48ED-8392-94EEE8F26287}" type="slidenum">
              <a:rPr lang="en-US"/>
              <a:pPr>
                <a:defRPr/>
              </a:pPr>
              <a:t>48</a:t>
            </a:fld>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pPr eaLnBrk="1" hangingPunct="1"/>
            <a:r>
              <a:rPr lang="en-CA" smtClean="0"/>
              <a:t>Conflicting desires</a:t>
            </a:r>
          </a:p>
        </p:txBody>
      </p:sp>
      <p:sp>
        <p:nvSpPr>
          <p:cNvPr id="3" name="Content Placeholder 2"/>
          <p:cNvSpPr>
            <a:spLocks noGrp="1"/>
          </p:cNvSpPr>
          <p:nvPr>
            <p:ph idx="1"/>
          </p:nvPr>
        </p:nvSpPr>
        <p:spPr/>
        <p:txBody>
          <a:bodyPr rtlCol="0">
            <a:normAutofit fontScale="92500" lnSpcReduction="20000"/>
          </a:bodyPr>
          <a:lstStyle/>
          <a:p>
            <a:pPr eaLnBrk="1" fontAlgn="auto" hangingPunct="1">
              <a:spcAft>
                <a:spcPts val="0"/>
              </a:spcAft>
              <a:buFont typeface="Arial" pitchFamily="34" charset="0"/>
              <a:buChar char="•"/>
              <a:defRPr/>
            </a:pPr>
            <a:r>
              <a:rPr lang="en-CA" dirty="0" smtClean="0"/>
              <a:t>It’s 4 p.m. so time for tea</a:t>
            </a:r>
          </a:p>
          <a:p>
            <a:pPr eaLnBrk="1" fontAlgn="auto" hangingPunct="1">
              <a:spcAft>
                <a:spcPts val="0"/>
              </a:spcAft>
              <a:buFont typeface="Arial" pitchFamily="34" charset="0"/>
              <a:buChar char="•"/>
              <a:defRPr/>
            </a:pPr>
            <a:r>
              <a:rPr lang="en-CA" dirty="0" smtClean="0"/>
              <a:t>I should boil water</a:t>
            </a:r>
          </a:p>
          <a:p>
            <a:pPr eaLnBrk="1" fontAlgn="auto" hangingPunct="1">
              <a:spcAft>
                <a:spcPts val="0"/>
              </a:spcAft>
              <a:buFont typeface="Arial" pitchFamily="34" charset="0"/>
              <a:buChar char="•"/>
              <a:defRPr/>
            </a:pPr>
            <a:r>
              <a:rPr lang="en-CA" dirty="0" smtClean="0"/>
              <a:t>But I remember: Oprah is having Sarah Palin, and if I boil water now, and forget it, I may burn my house down</a:t>
            </a:r>
          </a:p>
          <a:p>
            <a:pPr eaLnBrk="1" fontAlgn="auto" hangingPunct="1">
              <a:spcAft>
                <a:spcPts val="0"/>
              </a:spcAft>
              <a:buFont typeface="Arial" pitchFamily="34" charset="0"/>
              <a:buChar char="•"/>
              <a:defRPr/>
            </a:pPr>
            <a:r>
              <a:rPr lang="en-CA" dirty="0" smtClean="0"/>
              <a:t>1) Wood’s position: I should constrain my desire to watch Oprah/Sarah because of a purely rational motive: he who wills the end, must, on pain of violating a law of reason, will the means</a:t>
            </a:r>
          </a:p>
          <a:p>
            <a:pPr eaLnBrk="1" fontAlgn="auto" hangingPunct="1">
              <a:spcAft>
                <a:spcPts val="0"/>
              </a:spcAft>
              <a:buFont typeface="Arial" pitchFamily="34" charset="0"/>
              <a:buChar char="•"/>
              <a:defRPr/>
            </a:pPr>
            <a:r>
              <a:rPr lang="en-CA" dirty="0" smtClean="0"/>
              <a:t>2) I should watch Oprah because it’s more interesting than having tea.</a:t>
            </a:r>
          </a:p>
        </p:txBody>
      </p:sp>
      <p:sp>
        <p:nvSpPr>
          <p:cNvPr id="4" name="Slide Number Placeholder 3"/>
          <p:cNvSpPr>
            <a:spLocks noGrp="1"/>
          </p:cNvSpPr>
          <p:nvPr>
            <p:ph type="sldNum" sz="quarter" idx="12"/>
          </p:nvPr>
        </p:nvSpPr>
        <p:spPr/>
        <p:txBody>
          <a:bodyPr/>
          <a:lstStyle/>
          <a:p>
            <a:pPr>
              <a:defRPr/>
            </a:pPr>
            <a:fld id="{D4337CC3-B636-4B65-BC63-7E17B94FB597}" type="slidenum">
              <a:rPr lang="en-US"/>
              <a:pPr>
                <a:defRPr/>
              </a:pPr>
              <a:t>49</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This is the source from which the moral impulses take their rise. These impulses often incline us to act against the dictates of self-interest. I refer to the strong law of obligation and the weaker law of benevolence. Each of these laws extort from us many a sacrifice, and although self-interested inclinations from time to time overrule them both, these two laws, nonetheless, never fail to assert their reality in human nature. </a:t>
            </a:r>
          </a:p>
        </p:txBody>
      </p:sp>
      <p:sp>
        <p:nvSpPr>
          <p:cNvPr id="4" name="Slide Number Placeholder 3"/>
          <p:cNvSpPr>
            <a:spLocks noGrp="1"/>
          </p:cNvSpPr>
          <p:nvPr>
            <p:ph type="sldNum" sz="quarter" idx="12"/>
          </p:nvPr>
        </p:nvSpPr>
        <p:spPr/>
        <p:txBody>
          <a:bodyPr/>
          <a:lstStyle/>
          <a:p>
            <a:pPr>
              <a:defRPr/>
            </a:pPr>
            <a:fld id="{FFDBF46B-BA7E-455A-AEC7-87A7B185A221}" type="slidenum">
              <a:rPr lang="en-US" smtClean="0"/>
              <a:pPr>
                <a:defRPr/>
              </a:pPr>
              <a:t>5</a:t>
            </a:fld>
            <a:endParaRPr lang="en-US"/>
          </a:p>
        </p:txBody>
      </p:sp>
    </p:spTree>
    <p:extLst>
      <p:ext uri="{BB962C8B-B14F-4D97-AF65-F5344CB8AC3E}">
        <p14:creationId xmlns:p14="http://schemas.microsoft.com/office/powerpoint/2010/main" val="173543937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pPr eaLnBrk="1" hangingPunct="1"/>
            <a:r>
              <a:rPr lang="en-CA" smtClean="0"/>
              <a:t>Passion, not reason, motivates me</a:t>
            </a:r>
          </a:p>
        </p:txBody>
      </p:sp>
      <p:sp>
        <p:nvSpPr>
          <p:cNvPr id="48131" name="Content Placeholder 2"/>
          <p:cNvSpPr>
            <a:spLocks noGrp="1"/>
          </p:cNvSpPr>
          <p:nvPr>
            <p:ph idx="1"/>
          </p:nvPr>
        </p:nvSpPr>
        <p:spPr/>
        <p:txBody>
          <a:bodyPr>
            <a:normAutofit lnSpcReduction="10000"/>
          </a:bodyPr>
          <a:lstStyle/>
          <a:p>
            <a:pPr eaLnBrk="1" hangingPunct="1">
              <a:defRPr/>
            </a:pPr>
            <a:r>
              <a:rPr lang="en-CA" dirty="0" smtClean="0"/>
              <a:t>If I desire the end, that desire is what </a:t>
            </a:r>
            <a:r>
              <a:rPr lang="en-CA" i="1" dirty="0" smtClean="0"/>
              <a:t>motivates</a:t>
            </a:r>
            <a:r>
              <a:rPr lang="en-CA" dirty="0" smtClean="0"/>
              <a:t> me in boiling the water, not the rational principle that ends require means</a:t>
            </a:r>
          </a:p>
          <a:p>
            <a:pPr eaLnBrk="1" hangingPunct="1">
              <a:defRPr/>
            </a:pPr>
            <a:r>
              <a:rPr lang="en-CA" dirty="0" smtClean="0"/>
              <a:t>Theoretical reason determines the means: having tea requires hot water</a:t>
            </a:r>
          </a:p>
          <a:p>
            <a:pPr eaLnBrk="1" hangingPunct="1">
              <a:defRPr/>
            </a:pPr>
            <a:r>
              <a:rPr lang="en-CA" dirty="0" smtClean="0"/>
              <a:t>But this reason does not </a:t>
            </a:r>
            <a:r>
              <a:rPr lang="en-CA" i="1" dirty="0" smtClean="0"/>
              <a:t>motivate</a:t>
            </a:r>
            <a:r>
              <a:rPr lang="en-CA" dirty="0" smtClean="0"/>
              <a:t> me in boiling the water: my desire for tea is my motivation (not a principle of rationality)</a:t>
            </a:r>
          </a:p>
          <a:p>
            <a:pPr lvl="1" eaLnBrk="1" hangingPunct="1">
              <a:defRPr/>
            </a:pPr>
            <a:r>
              <a:rPr lang="en-CA" dirty="0" smtClean="0"/>
              <a:t>Recall Hume: reason is cold</a:t>
            </a:r>
          </a:p>
        </p:txBody>
      </p:sp>
      <p:sp>
        <p:nvSpPr>
          <p:cNvPr id="4" name="Slide Number Placeholder 3"/>
          <p:cNvSpPr>
            <a:spLocks noGrp="1"/>
          </p:cNvSpPr>
          <p:nvPr>
            <p:ph type="sldNum" sz="quarter" idx="12"/>
          </p:nvPr>
        </p:nvSpPr>
        <p:spPr/>
        <p:txBody>
          <a:bodyPr/>
          <a:lstStyle/>
          <a:p>
            <a:pPr>
              <a:defRPr/>
            </a:pPr>
            <a:fld id="{7F531FEE-1095-43E6-B3B3-57F83BCEB36C}" type="slidenum">
              <a:rPr lang="en-US"/>
              <a:pPr>
                <a:defRPr/>
              </a:pPr>
              <a:t>50</a:t>
            </a:fld>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pPr eaLnBrk="1" hangingPunct="1"/>
            <a:r>
              <a:rPr lang="en-CA" smtClean="0"/>
              <a:t>New level of motivation</a:t>
            </a:r>
          </a:p>
        </p:txBody>
      </p:sp>
      <p:sp>
        <p:nvSpPr>
          <p:cNvPr id="49155" name="Content Placeholder 2"/>
          <p:cNvSpPr>
            <a:spLocks noGrp="1"/>
          </p:cNvSpPr>
          <p:nvPr>
            <p:ph idx="1"/>
          </p:nvPr>
        </p:nvSpPr>
        <p:spPr/>
        <p:txBody>
          <a:bodyPr>
            <a:normAutofit fontScale="92500" lnSpcReduction="20000"/>
          </a:bodyPr>
          <a:lstStyle/>
          <a:p>
            <a:pPr eaLnBrk="1" hangingPunct="1">
              <a:defRPr/>
            </a:pPr>
            <a:r>
              <a:rPr lang="en-CA" dirty="0" smtClean="0"/>
              <a:t>And if I would rather watch Oprah, the greater desire rules (Pragmatic Imperative) </a:t>
            </a:r>
          </a:p>
          <a:p>
            <a:pPr eaLnBrk="1" hangingPunct="1">
              <a:defRPr/>
            </a:pPr>
            <a:r>
              <a:rPr lang="en-CA" dirty="0" smtClean="0"/>
              <a:t>Unless there is another reason: </a:t>
            </a:r>
          </a:p>
          <a:p>
            <a:pPr lvl="1" eaLnBrk="1" hangingPunct="1">
              <a:buFont typeface="Arial" charset="0"/>
              <a:buChar char="•"/>
              <a:defRPr/>
            </a:pPr>
            <a:r>
              <a:rPr lang="en-CA" dirty="0" smtClean="0"/>
              <a:t>I invited John for tea at 4 and he hates both Oprah and Sarah, </a:t>
            </a:r>
          </a:p>
          <a:p>
            <a:pPr lvl="1" eaLnBrk="1" hangingPunct="1">
              <a:buFont typeface="Arial" charset="0"/>
              <a:buChar char="•"/>
              <a:defRPr/>
            </a:pPr>
            <a:r>
              <a:rPr lang="en-CA" dirty="0" smtClean="0"/>
              <a:t>and I should keep my promise: moral reason related to experience of duty, not adherence to a principle of theoretical reason (ends require means)</a:t>
            </a:r>
          </a:p>
          <a:p>
            <a:pPr lvl="1" eaLnBrk="1" hangingPunct="1">
              <a:buFont typeface="Arial" charset="0"/>
              <a:buChar char="•"/>
              <a:defRPr/>
            </a:pPr>
            <a:r>
              <a:rPr lang="en-CA" dirty="0" smtClean="0"/>
              <a:t>And so the </a:t>
            </a:r>
            <a:r>
              <a:rPr lang="en-CA" dirty="0" err="1" smtClean="0"/>
              <a:t>noumenal</a:t>
            </a:r>
            <a:r>
              <a:rPr lang="en-CA" dirty="0" smtClean="0"/>
              <a:t> question arises: </a:t>
            </a:r>
          </a:p>
          <a:p>
            <a:pPr lvl="2" eaLnBrk="1" hangingPunct="1">
              <a:defRPr/>
            </a:pPr>
            <a:r>
              <a:rPr lang="en-CA" dirty="0" smtClean="0"/>
              <a:t>the </a:t>
            </a:r>
            <a:r>
              <a:rPr lang="en-CA" i="1" dirty="0" smtClean="0"/>
              <a:t>source</a:t>
            </a:r>
            <a:r>
              <a:rPr lang="en-CA" dirty="0" smtClean="0"/>
              <a:t> of the sense of duty arises, </a:t>
            </a:r>
          </a:p>
          <a:p>
            <a:pPr lvl="2" eaLnBrk="1" hangingPunct="1">
              <a:defRPr/>
            </a:pPr>
            <a:r>
              <a:rPr lang="en-CA" dirty="0" smtClean="0"/>
              <a:t>which is not a matter of abstract rational consistency as Wood emphasizes</a:t>
            </a:r>
          </a:p>
          <a:p>
            <a:pPr eaLnBrk="1" hangingPunct="1">
              <a:defRPr/>
            </a:pPr>
            <a:endParaRPr lang="en-CA" dirty="0" smtClean="0"/>
          </a:p>
        </p:txBody>
      </p:sp>
      <p:sp>
        <p:nvSpPr>
          <p:cNvPr id="4" name="Slide Number Placeholder 3"/>
          <p:cNvSpPr>
            <a:spLocks noGrp="1"/>
          </p:cNvSpPr>
          <p:nvPr>
            <p:ph type="sldNum" sz="quarter" idx="12"/>
          </p:nvPr>
        </p:nvSpPr>
        <p:spPr/>
        <p:txBody>
          <a:bodyPr/>
          <a:lstStyle/>
          <a:p>
            <a:pPr>
              <a:defRPr/>
            </a:pPr>
            <a:fld id="{BDAC87B2-DD91-4CFF-B8A4-C9EC8A1F972C}" type="slidenum">
              <a:rPr lang="en-US" smtClean="0"/>
              <a:pPr>
                <a:defRPr/>
              </a:pPr>
              <a:t>51</a:t>
            </a:fld>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AutoShape 2"/>
          <p:cNvSpPr>
            <a:spLocks noGrp="1" noChangeArrowheads="1"/>
          </p:cNvSpPr>
          <p:nvPr>
            <p:ph type="title"/>
          </p:nvPr>
        </p:nvSpPr>
        <p:spPr/>
        <p:txBody>
          <a:bodyPr/>
          <a:lstStyle/>
          <a:p>
            <a:pPr eaLnBrk="1" hangingPunct="1"/>
            <a:r>
              <a:rPr lang="en-US" smtClean="0"/>
              <a:t>Nesting structure of the will</a:t>
            </a:r>
          </a:p>
        </p:txBody>
      </p:sp>
      <p:sp>
        <p:nvSpPr>
          <p:cNvPr id="50179" name="Rectangle 3"/>
          <p:cNvSpPr>
            <a:spLocks noGrp="1" noChangeArrowheads="1"/>
          </p:cNvSpPr>
          <p:nvPr>
            <p:ph idx="1"/>
          </p:nvPr>
        </p:nvSpPr>
        <p:spPr/>
        <p:txBody>
          <a:bodyPr/>
          <a:lstStyle/>
          <a:p>
            <a:pPr eaLnBrk="1" hangingPunct="1">
              <a:lnSpc>
                <a:spcPct val="90000"/>
              </a:lnSpc>
            </a:pPr>
            <a:r>
              <a:rPr lang="en-US" dirty="0" smtClean="0"/>
              <a:t>1a) I am driving my car </a:t>
            </a:r>
          </a:p>
          <a:p>
            <a:pPr lvl="1" eaLnBrk="1" hangingPunct="1">
              <a:lnSpc>
                <a:spcPct val="90000"/>
              </a:lnSpc>
            </a:pPr>
            <a:r>
              <a:rPr lang="en-US" dirty="0" smtClean="0"/>
              <a:t>I </a:t>
            </a:r>
            <a:r>
              <a:rPr lang="en-US" i="1" dirty="0" smtClean="0"/>
              <a:t>must</a:t>
            </a:r>
            <a:r>
              <a:rPr lang="en-US" dirty="0" smtClean="0"/>
              <a:t> push on the gas pedal, steer, watch the road … (Tech Imperatives or TI)</a:t>
            </a:r>
          </a:p>
          <a:p>
            <a:pPr eaLnBrk="1" hangingPunct="1">
              <a:lnSpc>
                <a:spcPct val="90000"/>
              </a:lnSpc>
            </a:pPr>
            <a:r>
              <a:rPr lang="en-US" dirty="0" smtClean="0"/>
              <a:t>1b) I am driving my car to get to work (TI)</a:t>
            </a:r>
          </a:p>
          <a:p>
            <a:pPr eaLnBrk="1" hangingPunct="1">
              <a:lnSpc>
                <a:spcPct val="90000"/>
              </a:lnSpc>
            </a:pPr>
            <a:r>
              <a:rPr lang="en-US" dirty="0" smtClean="0"/>
              <a:t>1c) I am going to work to make money (TI)</a:t>
            </a:r>
          </a:p>
          <a:p>
            <a:pPr eaLnBrk="1" hangingPunct="1">
              <a:lnSpc>
                <a:spcPct val="90000"/>
              </a:lnSpc>
            </a:pPr>
            <a:r>
              <a:rPr lang="en-US" dirty="0" smtClean="0"/>
              <a:t>2) I want to make money to live, to satisfy my desires, to be happy</a:t>
            </a:r>
          </a:p>
          <a:p>
            <a:pPr lvl="1" eaLnBrk="1" hangingPunct="1">
              <a:lnSpc>
                <a:spcPct val="90000"/>
              </a:lnSpc>
            </a:pPr>
            <a:r>
              <a:rPr lang="en-US" dirty="0" smtClean="0"/>
              <a:t>Pragmatic Imperative (PI) </a:t>
            </a:r>
          </a:p>
        </p:txBody>
      </p:sp>
      <p:sp>
        <p:nvSpPr>
          <p:cNvPr id="4" name="Slide Number Placeholder 5"/>
          <p:cNvSpPr>
            <a:spLocks noGrp="1"/>
          </p:cNvSpPr>
          <p:nvPr>
            <p:ph type="sldNum" sz="quarter" idx="12"/>
          </p:nvPr>
        </p:nvSpPr>
        <p:spPr/>
        <p:txBody>
          <a:bodyPr/>
          <a:lstStyle/>
          <a:p>
            <a:pPr>
              <a:defRPr/>
            </a:pPr>
            <a:fld id="{6FE8C48D-DF97-45F2-90DE-5059773A9A88}" type="slidenum">
              <a:rPr lang="en-US"/>
              <a:pPr>
                <a:defRPr/>
              </a:pPr>
              <a:t>52</a:t>
            </a:fld>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AutoShape 2"/>
          <p:cNvSpPr>
            <a:spLocks noGrp="1" noChangeArrowheads="1"/>
          </p:cNvSpPr>
          <p:nvPr>
            <p:ph type="title"/>
          </p:nvPr>
        </p:nvSpPr>
        <p:spPr/>
        <p:txBody>
          <a:bodyPr/>
          <a:lstStyle/>
          <a:p>
            <a:pPr eaLnBrk="1" hangingPunct="1"/>
            <a:r>
              <a:rPr lang="en-US" smtClean="0"/>
              <a:t>What is the real intention?</a:t>
            </a:r>
          </a:p>
        </p:txBody>
      </p:sp>
      <p:sp>
        <p:nvSpPr>
          <p:cNvPr id="51203" name="Rectangle 3"/>
          <p:cNvSpPr>
            <a:spLocks noGrp="1" noChangeArrowheads="1"/>
          </p:cNvSpPr>
          <p:nvPr>
            <p:ph idx="1"/>
          </p:nvPr>
        </p:nvSpPr>
        <p:spPr/>
        <p:txBody>
          <a:bodyPr/>
          <a:lstStyle/>
          <a:p>
            <a:pPr eaLnBrk="1" hangingPunct="1"/>
            <a:r>
              <a:rPr lang="en-US" dirty="0" smtClean="0"/>
              <a:t>1) I intend to drive my car</a:t>
            </a:r>
          </a:p>
          <a:p>
            <a:pPr eaLnBrk="1" hangingPunct="1"/>
            <a:r>
              <a:rPr lang="en-US" dirty="0" smtClean="0"/>
              <a:t>1a) I intend to drive-my-car-to-get-to-work (means-end relation)</a:t>
            </a:r>
          </a:p>
          <a:p>
            <a:pPr eaLnBrk="1" hangingPunct="1"/>
            <a:r>
              <a:rPr lang="en-US" dirty="0" smtClean="0"/>
              <a:t>2) I intend to drive-my-car-to-get-to-work-in-order-to-be-happy … (higher order intention)</a:t>
            </a:r>
          </a:p>
          <a:p>
            <a:pPr eaLnBrk="1" hangingPunct="1"/>
            <a:r>
              <a:rPr lang="en-US" dirty="0" smtClean="0"/>
              <a:t>1) is a relatively distinct moment of the more complex intention/action</a:t>
            </a:r>
          </a:p>
        </p:txBody>
      </p:sp>
      <p:sp>
        <p:nvSpPr>
          <p:cNvPr id="4" name="Slide Number Placeholder 5"/>
          <p:cNvSpPr>
            <a:spLocks noGrp="1"/>
          </p:cNvSpPr>
          <p:nvPr>
            <p:ph type="sldNum" sz="quarter" idx="12"/>
          </p:nvPr>
        </p:nvSpPr>
        <p:spPr/>
        <p:txBody>
          <a:bodyPr/>
          <a:lstStyle/>
          <a:p>
            <a:pPr>
              <a:defRPr/>
            </a:pPr>
            <a:fld id="{B1FFB910-61A9-4885-9B14-2C9EAAD6AA18}" type="slidenum">
              <a:rPr lang="en-US"/>
              <a:pPr>
                <a:defRPr/>
              </a:pPr>
              <a:t>53</a:t>
            </a:fld>
            <a:endParaRPr 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AutoShape 2"/>
          <p:cNvSpPr>
            <a:spLocks noGrp="1" noChangeArrowheads="1"/>
          </p:cNvSpPr>
          <p:nvPr>
            <p:ph type="title"/>
          </p:nvPr>
        </p:nvSpPr>
        <p:spPr/>
        <p:txBody>
          <a:bodyPr/>
          <a:lstStyle/>
          <a:p>
            <a:pPr eaLnBrk="1" hangingPunct="1"/>
            <a:r>
              <a:rPr lang="en-US" smtClean="0"/>
              <a:t>Ethics of driving a car</a:t>
            </a:r>
          </a:p>
        </p:txBody>
      </p:sp>
      <p:sp>
        <p:nvSpPr>
          <p:cNvPr id="52227" name="Rectangle 3"/>
          <p:cNvSpPr>
            <a:spLocks noGrp="1" noChangeArrowheads="1"/>
          </p:cNvSpPr>
          <p:nvPr>
            <p:ph idx="1"/>
          </p:nvPr>
        </p:nvSpPr>
        <p:spPr/>
        <p:txBody>
          <a:bodyPr/>
          <a:lstStyle/>
          <a:p>
            <a:pPr eaLnBrk="1" hangingPunct="1"/>
            <a:r>
              <a:rPr lang="en-US" sz="2800" dirty="0" smtClean="0"/>
              <a:t>1) I must watch the road (TI)</a:t>
            </a:r>
          </a:p>
          <a:p>
            <a:pPr eaLnBrk="1" hangingPunct="1"/>
            <a:r>
              <a:rPr lang="en-US" sz="2800" dirty="0" smtClean="0"/>
              <a:t>2) Because I don’t want to die (PI) </a:t>
            </a:r>
          </a:p>
          <a:p>
            <a:pPr eaLnBrk="1" hangingPunct="1"/>
            <a:r>
              <a:rPr lang="en-US" sz="2800" dirty="0" smtClean="0"/>
              <a:t>3) Implicit universality: I am a person like others driving their cars. </a:t>
            </a:r>
          </a:p>
          <a:p>
            <a:pPr eaLnBrk="1" hangingPunct="1"/>
            <a:r>
              <a:rPr lang="en-US" sz="2800" dirty="0" smtClean="0"/>
              <a:t>4) Maxims of action</a:t>
            </a:r>
          </a:p>
          <a:p>
            <a:pPr lvl="1" eaLnBrk="1" hangingPunct="1"/>
            <a:r>
              <a:rPr lang="en-US" dirty="0" smtClean="0"/>
              <a:t>4a) People should drive carefully to keep from getting killed (prudence)</a:t>
            </a:r>
          </a:p>
          <a:p>
            <a:pPr lvl="1" eaLnBrk="1" hangingPunct="1"/>
            <a:r>
              <a:rPr lang="en-US" dirty="0" smtClean="0"/>
              <a:t>4b) People should drive carefully to keep from killing (morality)</a:t>
            </a:r>
          </a:p>
        </p:txBody>
      </p:sp>
      <p:sp>
        <p:nvSpPr>
          <p:cNvPr id="4" name="Slide Number Placeholder 5"/>
          <p:cNvSpPr>
            <a:spLocks noGrp="1"/>
          </p:cNvSpPr>
          <p:nvPr>
            <p:ph type="sldNum" sz="quarter" idx="12"/>
          </p:nvPr>
        </p:nvSpPr>
        <p:spPr/>
        <p:txBody>
          <a:bodyPr/>
          <a:lstStyle/>
          <a:p>
            <a:pPr>
              <a:defRPr/>
            </a:pPr>
            <a:fld id="{64E2C013-2A97-4EA3-A7DA-27CA66E266D8}" type="slidenum">
              <a:rPr lang="en-US"/>
              <a:pPr>
                <a:defRPr/>
              </a:pPr>
              <a:t>54</a:t>
            </a:fld>
            <a:endParaRPr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AutoShape 2"/>
          <p:cNvSpPr>
            <a:spLocks noGrp="1" noChangeArrowheads="1"/>
          </p:cNvSpPr>
          <p:nvPr>
            <p:ph type="title"/>
          </p:nvPr>
        </p:nvSpPr>
        <p:spPr/>
        <p:txBody>
          <a:bodyPr/>
          <a:lstStyle/>
          <a:p>
            <a:pPr eaLnBrk="1" hangingPunct="1"/>
            <a:r>
              <a:rPr lang="en-US" smtClean="0"/>
              <a:t>Two higher level possibilities</a:t>
            </a:r>
          </a:p>
        </p:txBody>
      </p:sp>
      <p:sp>
        <p:nvSpPr>
          <p:cNvPr id="53251" name="Rectangle 3"/>
          <p:cNvSpPr>
            <a:spLocks noGrp="1" noChangeArrowheads="1"/>
          </p:cNvSpPr>
          <p:nvPr>
            <p:ph idx="1"/>
          </p:nvPr>
        </p:nvSpPr>
        <p:spPr/>
        <p:txBody>
          <a:bodyPr>
            <a:normAutofit fontScale="92500" lnSpcReduction="20000"/>
          </a:bodyPr>
          <a:lstStyle/>
          <a:p>
            <a:pPr eaLnBrk="1" hangingPunct="1">
              <a:defRPr/>
            </a:pPr>
            <a:r>
              <a:rPr lang="en-US" dirty="0" smtClean="0"/>
              <a:t>4a) My individual existence is primary</a:t>
            </a:r>
          </a:p>
          <a:p>
            <a:pPr lvl="1" eaLnBrk="1" hangingPunct="1">
              <a:defRPr/>
            </a:pPr>
            <a:r>
              <a:rPr lang="en-US" dirty="0" smtClean="0"/>
              <a:t>Concern for consequences (I could be killed) are prudentially based (PI)</a:t>
            </a:r>
          </a:p>
          <a:p>
            <a:pPr lvl="1" eaLnBrk="1" hangingPunct="1">
              <a:defRPr/>
            </a:pPr>
            <a:r>
              <a:rPr lang="en-US" dirty="0" smtClean="0"/>
              <a:t>Phenomenal orientation of desire/interest re myself</a:t>
            </a:r>
          </a:p>
          <a:p>
            <a:pPr eaLnBrk="1" hangingPunct="1">
              <a:defRPr/>
            </a:pPr>
            <a:r>
              <a:rPr lang="en-US" dirty="0" smtClean="0"/>
              <a:t>4b) I represent persons in general, and my intention legislates respect for persons--and this is primary (CI)</a:t>
            </a:r>
          </a:p>
          <a:p>
            <a:pPr lvl="1" eaLnBrk="1" hangingPunct="1">
              <a:defRPr/>
            </a:pPr>
            <a:r>
              <a:rPr lang="en-US" dirty="0" smtClean="0"/>
              <a:t>Concern for consequences (I could kill someone) are morally based</a:t>
            </a:r>
          </a:p>
          <a:p>
            <a:pPr lvl="1" eaLnBrk="1" hangingPunct="1">
              <a:defRPr/>
            </a:pPr>
            <a:r>
              <a:rPr lang="en-US" dirty="0" err="1" smtClean="0"/>
              <a:t>Noumenal</a:t>
            </a:r>
            <a:r>
              <a:rPr lang="en-US" dirty="0" smtClean="0"/>
              <a:t> orientation of duty to humanity</a:t>
            </a:r>
          </a:p>
          <a:p>
            <a:pPr eaLnBrk="1" hangingPunct="1">
              <a:defRPr/>
            </a:pPr>
            <a:r>
              <a:rPr lang="en-US" dirty="0" smtClean="0"/>
              <a:t>Between higher level goals a) and b): free choice</a:t>
            </a:r>
          </a:p>
        </p:txBody>
      </p:sp>
      <p:sp>
        <p:nvSpPr>
          <p:cNvPr id="4" name="Slide Number Placeholder 5"/>
          <p:cNvSpPr>
            <a:spLocks noGrp="1"/>
          </p:cNvSpPr>
          <p:nvPr>
            <p:ph type="sldNum" sz="quarter" idx="12"/>
          </p:nvPr>
        </p:nvSpPr>
        <p:spPr/>
        <p:txBody>
          <a:bodyPr/>
          <a:lstStyle/>
          <a:p>
            <a:pPr>
              <a:defRPr/>
            </a:pPr>
            <a:fld id="{418E10FD-1AF6-42FC-BBBD-62FFC861A093}" type="slidenum">
              <a:rPr lang="en-US"/>
              <a:pPr>
                <a:defRPr/>
              </a:pPr>
              <a:t>55</a:t>
            </a:fld>
            <a:endParaRPr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pPr eaLnBrk="1" hangingPunct="1"/>
            <a:r>
              <a:rPr lang="en-CA" smtClean="0"/>
              <a:t>Means and Ends</a:t>
            </a:r>
          </a:p>
        </p:txBody>
      </p:sp>
      <p:sp>
        <p:nvSpPr>
          <p:cNvPr id="3" name="Content Placeholder 2"/>
          <p:cNvSpPr>
            <a:spLocks noGrp="1"/>
          </p:cNvSpPr>
          <p:nvPr>
            <p:ph idx="1"/>
          </p:nvPr>
        </p:nvSpPr>
        <p:spPr/>
        <p:txBody>
          <a:bodyPr>
            <a:normAutofit fontScale="92500" lnSpcReduction="20000"/>
          </a:bodyPr>
          <a:lstStyle/>
          <a:p>
            <a:pPr eaLnBrk="1" hangingPunct="1">
              <a:defRPr/>
            </a:pPr>
            <a:r>
              <a:rPr lang="en-US" dirty="0" smtClean="0"/>
              <a:t>The end I pursue (getting from A to B by means of C)</a:t>
            </a:r>
          </a:p>
          <a:p>
            <a:pPr lvl="1" eaLnBrk="1" hangingPunct="1">
              <a:defRPr/>
            </a:pPr>
            <a:r>
              <a:rPr lang="en-US" dirty="0" smtClean="0"/>
              <a:t>A desire originally motivates the action of taking the means</a:t>
            </a:r>
          </a:p>
          <a:p>
            <a:pPr eaLnBrk="1" hangingPunct="1">
              <a:defRPr/>
            </a:pPr>
            <a:r>
              <a:rPr lang="en-US" dirty="0" smtClean="0"/>
              <a:t>The means: driving my car: </a:t>
            </a:r>
          </a:p>
          <a:p>
            <a:pPr lvl="1" eaLnBrk="1" hangingPunct="1">
              <a:defRPr/>
            </a:pPr>
            <a:r>
              <a:rPr lang="en-US" dirty="0" smtClean="0"/>
              <a:t>contains its own requirements independently of the end I am pursuing</a:t>
            </a:r>
          </a:p>
          <a:p>
            <a:pPr eaLnBrk="1" hangingPunct="1">
              <a:defRPr/>
            </a:pPr>
            <a:r>
              <a:rPr lang="en-US" dirty="0" smtClean="0"/>
              <a:t>So the end does </a:t>
            </a:r>
            <a:r>
              <a:rPr lang="en-US" u="sng" dirty="0" smtClean="0"/>
              <a:t>not</a:t>
            </a:r>
            <a:r>
              <a:rPr lang="en-US" dirty="0" smtClean="0"/>
              <a:t> justify the means</a:t>
            </a:r>
          </a:p>
          <a:p>
            <a:pPr lvl="1" eaLnBrk="1" hangingPunct="1">
              <a:defRPr/>
            </a:pPr>
            <a:r>
              <a:rPr lang="en-US" dirty="0" smtClean="0"/>
              <a:t>There arises a new motive inherent in the action of the means: moral motivation to drive carefully for the sake of humanity</a:t>
            </a:r>
          </a:p>
        </p:txBody>
      </p:sp>
      <p:sp>
        <p:nvSpPr>
          <p:cNvPr id="4" name="Slide Number Placeholder 3"/>
          <p:cNvSpPr>
            <a:spLocks noGrp="1"/>
          </p:cNvSpPr>
          <p:nvPr>
            <p:ph type="sldNum" sz="quarter" idx="12"/>
          </p:nvPr>
        </p:nvSpPr>
        <p:spPr/>
        <p:txBody>
          <a:bodyPr/>
          <a:lstStyle/>
          <a:p>
            <a:pPr>
              <a:defRPr/>
            </a:pPr>
            <a:fld id="{68879133-E932-4ED2-A47B-2F379594346E}" type="slidenum">
              <a:rPr lang="en-US" smtClean="0"/>
              <a:pPr>
                <a:defRPr/>
              </a:pPr>
              <a:t>56</a:t>
            </a:fld>
            <a:endParaRPr 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AutoShape 2"/>
          <p:cNvSpPr>
            <a:spLocks noGrp="1" noChangeArrowheads="1"/>
          </p:cNvSpPr>
          <p:nvPr>
            <p:ph type="title"/>
          </p:nvPr>
        </p:nvSpPr>
        <p:spPr/>
        <p:txBody>
          <a:bodyPr/>
          <a:lstStyle/>
          <a:p>
            <a:pPr eaLnBrk="1" hangingPunct="1"/>
            <a:r>
              <a:rPr lang="en-US" smtClean="0"/>
              <a:t>Universality of all intentions</a:t>
            </a:r>
          </a:p>
        </p:txBody>
      </p:sp>
      <p:sp>
        <p:nvSpPr>
          <p:cNvPr id="55299" name="Rectangle 3"/>
          <p:cNvSpPr>
            <a:spLocks noGrp="1" noChangeArrowheads="1"/>
          </p:cNvSpPr>
          <p:nvPr>
            <p:ph idx="1"/>
          </p:nvPr>
        </p:nvSpPr>
        <p:spPr/>
        <p:txBody>
          <a:bodyPr>
            <a:normAutofit lnSpcReduction="10000"/>
          </a:bodyPr>
          <a:lstStyle/>
          <a:p>
            <a:pPr eaLnBrk="1" hangingPunct="1">
              <a:lnSpc>
                <a:spcPct val="90000"/>
              </a:lnSpc>
              <a:defRPr/>
            </a:pPr>
            <a:r>
              <a:rPr lang="en-US" dirty="0" smtClean="0"/>
              <a:t>Language involves universality</a:t>
            </a:r>
          </a:p>
          <a:p>
            <a:pPr eaLnBrk="1" hangingPunct="1">
              <a:lnSpc>
                <a:spcPct val="90000"/>
              </a:lnSpc>
              <a:defRPr/>
            </a:pPr>
            <a:r>
              <a:rPr lang="en-US" dirty="0" smtClean="0"/>
              <a:t>“I” is a general term used by other persons who refer to themselves.</a:t>
            </a:r>
          </a:p>
          <a:p>
            <a:pPr eaLnBrk="1" hangingPunct="1">
              <a:lnSpc>
                <a:spcPct val="90000"/>
              </a:lnSpc>
              <a:defRPr/>
            </a:pPr>
            <a:r>
              <a:rPr lang="en-US" dirty="0" smtClean="0"/>
              <a:t>Driving a car is a general kind of activity</a:t>
            </a:r>
          </a:p>
          <a:p>
            <a:pPr eaLnBrk="1" hangingPunct="1">
              <a:lnSpc>
                <a:spcPct val="90000"/>
              </a:lnSpc>
              <a:defRPr/>
            </a:pPr>
            <a:r>
              <a:rPr lang="en-US" dirty="0" smtClean="0"/>
              <a:t>Hence, the singular event is an instance of a type of activity for a type of being. </a:t>
            </a:r>
          </a:p>
          <a:p>
            <a:pPr eaLnBrk="1" hangingPunct="1">
              <a:lnSpc>
                <a:spcPct val="90000"/>
              </a:lnSpc>
              <a:defRPr/>
            </a:pPr>
            <a:r>
              <a:rPr lang="en-US" dirty="0" smtClean="0"/>
              <a:t>My intention is never wholly singular, always involves an implicit universality</a:t>
            </a:r>
          </a:p>
          <a:p>
            <a:pPr lvl="1" eaLnBrk="1" hangingPunct="1">
              <a:lnSpc>
                <a:spcPct val="90000"/>
              </a:lnSpc>
              <a:defRPr/>
            </a:pPr>
            <a:r>
              <a:rPr lang="en-US" dirty="0" smtClean="0"/>
              <a:t>From phenomenal singularity to </a:t>
            </a:r>
            <a:r>
              <a:rPr lang="en-US" dirty="0" err="1" smtClean="0"/>
              <a:t>noumenal</a:t>
            </a:r>
            <a:r>
              <a:rPr lang="en-US" dirty="0" smtClean="0"/>
              <a:t> universality</a:t>
            </a:r>
          </a:p>
        </p:txBody>
      </p:sp>
      <p:sp>
        <p:nvSpPr>
          <p:cNvPr id="4" name="Slide Number Placeholder 5"/>
          <p:cNvSpPr>
            <a:spLocks noGrp="1"/>
          </p:cNvSpPr>
          <p:nvPr>
            <p:ph type="sldNum" sz="quarter" idx="12"/>
          </p:nvPr>
        </p:nvSpPr>
        <p:spPr/>
        <p:txBody>
          <a:bodyPr/>
          <a:lstStyle/>
          <a:p>
            <a:pPr>
              <a:defRPr/>
            </a:pPr>
            <a:fld id="{E867F19F-BA8B-482C-B001-B8F88F7FD279}" type="slidenum">
              <a:rPr lang="en-US"/>
              <a:pPr>
                <a:defRPr/>
              </a:pPr>
              <a:t>57</a:t>
            </a:fld>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AutoShape 2"/>
          <p:cNvSpPr>
            <a:spLocks noGrp="1" noChangeArrowheads="1"/>
          </p:cNvSpPr>
          <p:nvPr>
            <p:ph type="title"/>
          </p:nvPr>
        </p:nvSpPr>
        <p:spPr/>
        <p:txBody>
          <a:bodyPr/>
          <a:lstStyle/>
          <a:p>
            <a:pPr eaLnBrk="1" hangingPunct="1"/>
            <a:r>
              <a:rPr lang="en-US" smtClean="0"/>
              <a:t>The Principle of Morality (CI)</a:t>
            </a:r>
          </a:p>
        </p:txBody>
      </p:sp>
      <p:sp>
        <p:nvSpPr>
          <p:cNvPr id="56323" name="Rectangle 3"/>
          <p:cNvSpPr>
            <a:spLocks noGrp="1" noChangeArrowheads="1"/>
          </p:cNvSpPr>
          <p:nvPr>
            <p:ph idx="1"/>
          </p:nvPr>
        </p:nvSpPr>
        <p:spPr/>
        <p:txBody>
          <a:bodyPr>
            <a:normAutofit fontScale="92500"/>
          </a:bodyPr>
          <a:lstStyle/>
          <a:p>
            <a:pPr eaLnBrk="1" hangingPunct="1">
              <a:lnSpc>
                <a:spcPct val="90000"/>
              </a:lnSpc>
              <a:defRPr/>
            </a:pPr>
            <a:r>
              <a:rPr lang="en-US" dirty="0" smtClean="0"/>
              <a:t>“I ought never to act except in such a way </a:t>
            </a:r>
            <a:r>
              <a:rPr lang="en-US" i="1" dirty="0" smtClean="0"/>
              <a:t>that I can also will that my maxim should become a universal law</a:t>
            </a:r>
            <a:r>
              <a:rPr lang="en-US" dirty="0" smtClean="0"/>
              <a:t>.” 4: 402, 15; see 4: 421, 31</a:t>
            </a:r>
          </a:p>
          <a:p>
            <a:pPr eaLnBrk="1" hangingPunct="1">
              <a:lnSpc>
                <a:spcPct val="90000"/>
              </a:lnSpc>
              <a:defRPr/>
            </a:pPr>
            <a:r>
              <a:rPr lang="en-US" dirty="0" smtClean="0"/>
              <a:t>Maxim 1): I should be careful driving so as not to kill </a:t>
            </a:r>
            <a:r>
              <a:rPr lang="en-US" i="1" dirty="0" smtClean="0"/>
              <a:t>myself</a:t>
            </a:r>
            <a:r>
              <a:rPr lang="en-US" dirty="0" smtClean="0"/>
              <a:t>. </a:t>
            </a:r>
          </a:p>
          <a:p>
            <a:pPr lvl="1" eaLnBrk="1" hangingPunct="1">
              <a:lnSpc>
                <a:spcPct val="90000"/>
              </a:lnSpc>
              <a:defRPr/>
            </a:pPr>
            <a:r>
              <a:rPr lang="en-US" i="1" dirty="0" smtClean="0"/>
              <a:t>not</a:t>
            </a:r>
            <a:r>
              <a:rPr lang="en-US" dirty="0" smtClean="0"/>
              <a:t> a universal law: I aim at preserving my singular existence</a:t>
            </a:r>
          </a:p>
          <a:p>
            <a:pPr lvl="1" eaLnBrk="1" hangingPunct="1">
              <a:lnSpc>
                <a:spcPct val="90000"/>
              </a:lnSpc>
              <a:defRPr/>
            </a:pPr>
            <a:r>
              <a:rPr lang="en-US" dirty="0" smtClean="0"/>
              <a:t>But “I” am a person, a human being</a:t>
            </a:r>
          </a:p>
          <a:p>
            <a:pPr eaLnBrk="1" hangingPunct="1">
              <a:lnSpc>
                <a:spcPct val="90000"/>
              </a:lnSpc>
              <a:defRPr/>
            </a:pPr>
            <a:r>
              <a:rPr lang="en-US" dirty="0" smtClean="0"/>
              <a:t>Maxim 2) People should be careful when driving out of respect for human life in general.</a:t>
            </a:r>
          </a:p>
        </p:txBody>
      </p:sp>
      <p:sp>
        <p:nvSpPr>
          <p:cNvPr id="4" name="Slide Number Placeholder 5"/>
          <p:cNvSpPr>
            <a:spLocks noGrp="1"/>
          </p:cNvSpPr>
          <p:nvPr>
            <p:ph type="sldNum" sz="quarter" idx="12"/>
          </p:nvPr>
        </p:nvSpPr>
        <p:spPr/>
        <p:txBody>
          <a:bodyPr/>
          <a:lstStyle/>
          <a:p>
            <a:pPr>
              <a:defRPr/>
            </a:pPr>
            <a:fld id="{55628134-1091-477A-BFBE-9BF0AC39DA6B}" type="slidenum">
              <a:rPr lang="en-US"/>
              <a:pPr>
                <a:defRPr/>
              </a:pPr>
              <a:t>58</a:t>
            </a:fld>
            <a:endParaRPr 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AutoShape 2"/>
          <p:cNvSpPr>
            <a:spLocks noGrp="1" noChangeArrowheads="1"/>
          </p:cNvSpPr>
          <p:nvPr>
            <p:ph type="title"/>
          </p:nvPr>
        </p:nvSpPr>
        <p:spPr/>
        <p:txBody>
          <a:bodyPr/>
          <a:lstStyle/>
          <a:p>
            <a:pPr eaLnBrk="1" hangingPunct="1"/>
            <a:r>
              <a:rPr lang="en-US" smtClean="0"/>
              <a:t>Reversal of source of intention</a:t>
            </a:r>
          </a:p>
        </p:txBody>
      </p:sp>
      <p:sp>
        <p:nvSpPr>
          <p:cNvPr id="49155" name="Rectangle 3"/>
          <p:cNvSpPr>
            <a:spLocks noGrp="1" noChangeArrowheads="1"/>
          </p:cNvSpPr>
          <p:nvPr>
            <p:ph idx="1"/>
          </p:nvPr>
        </p:nvSpPr>
        <p:spPr/>
        <p:txBody>
          <a:bodyPr>
            <a:normAutofit lnSpcReduction="10000"/>
          </a:bodyPr>
          <a:lstStyle/>
          <a:p>
            <a:pPr eaLnBrk="1" hangingPunct="1">
              <a:lnSpc>
                <a:spcPct val="90000"/>
              </a:lnSpc>
              <a:defRPr/>
            </a:pPr>
            <a:r>
              <a:rPr lang="en-US" dirty="0" smtClean="0"/>
              <a:t>Pure reflection on the nature of the act (of driving my car)</a:t>
            </a:r>
          </a:p>
          <a:p>
            <a:pPr eaLnBrk="1" hangingPunct="1">
              <a:lnSpc>
                <a:spcPct val="90000"/>
              </a:lnSpc>
              <a:defRPr/>
            </a:pPr>
            <a:r>
              <a:rPr lang="en-US" dirty="0" smtClean="0"/>
              <a:t>leads to a reversal of the source of the intention: </a:t>
            </a:r>
          </a:p>
          <a:p>
            <a:pPr lvl="1" eaLnBrk="1" hangingPunct="1">
              <a:lnSpc>
                <a:spcPct val="90000"/>
              </a:lnSpc>
              <a:defRPr/>
            </a:pPr>
            <a:r>
              <a:rPr lang="en-US" dirty="0" smtClean="0"/>
              <a:t>from intentions arising passively out of desires (impure will—I want to live, to be happy, and so I drive my car to work)</a:t>
            </a:r>
          </a:p>
          <a:p>
            <a:pPr lvl="1" eaLnBrk="1" hangingPunct="1">
              <a:lnSpc>
                <a:spcPct val="90000"/>
              </a:lnSpc>
              <a:defRPr/>
            </a:pPr>
            <a:r>
              <a:rPr lang="en-US" dirty="0" smtClean="0"/>
              <a:t>to intentions arising out of the pure will itself</a:t>
            </a:r>
          </a:p>
          <a:p>
            <a:pPr eaLnBrk="1" hangingPunct="1">
              <a:lnSpc>
                <a:spcPct val="90000"/>
              </a:lnSpc>
              <a:defRPr/>
            </a:pPr>
            <a:r>
              <a:rPr lang="en-US" dirty="0" smtClean="0"/>
              <a:t>&gt; 1) In driving my car, I ought always to act as a law-making representative of humanity</a:t>
            </a:r>
          </a:p>
        </p:txBody>
      </p:sp>
      <p:sp>
        <p:nvSpPr>
          <p:cNvPr id="4" name="Slide Number Placeholder 5"/>
          <p:cNvSpPr>
            <a:spLocks noGrp="1"/>
          </p:cNvSpPr>
          <p:nvPr>
            <p:ph type="sldNum" sz="quarter" idx="12"/>
          </p:nvPr>
        </p:nvSpPr>
        <p:spPr/>
        <p:txBody>
          <a:bodyPr/>
          <a:lstStyle/>
          <a:p>
            <a:pPr>
              <a:defRPr/>
            </a:pPr>
            <a:fld id="{9B293BB9-A8C7-43B8-8FB5-19BCBA2547D8}" type="slidenum">
              <a:rPr lang="en-US"/>
              <a:pPr>
                <a:defRPr/>
              </a:pPr>
              <a:t>59</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As a result, we </a:t>
            </a:r>
            <a:r>
              <a:rPr lang="en-US" dirty="0" err="1"/>
              <a:t>recognise</a:t>
            </a:r>
            <a:r>
              <a:rPr lang="en-US" dirty="0"/>
              <a:t> that, in our most secret motives, we are dependent upon the </a:t>
            </a:r>
            <a:r>
              <a:rPr lang="en-US" i="1" dirty="0"/>
              <a:t>rule of the general will</a:t>
            </a:r>
            <a:r>
              <a:rPr lang="en-US" dirty="0"/>
              <a:t>. It is this rule which confers upon the world of all thinking beings its </a:t>
            </a:r>
            <a:r>
              <a:rPr lang="en-US" i="1" dirty="0"/>
              <a:t>moral unity</a:t>
            </a:r>
            <a:r>
              <a:rPr lang="en-US" dirty="0"/>
              <a:t> and invests it with a systematic constitution, drawn up in accordance with purely spiritual laws. </a:t>
            </a:r>
          </a:p>
          <a:p>
            <a:endParaRPr lang="en-US" dirty="0"/>
          </a:p>
        </p:txBody>
      </p:sp>
      <p:sp>
        <p:nvSpPr>
          <p:cNvPr id="4" name="Slide Number Placeholder 3"/>
          <p:cNvSpPr>
            <a:spLocks noGrp="1"/>
          </p:cNvSpPr>
          <p:nvPr>
            <p:ph type="sldNum" sz="quarter" idx="12"/>
          </p:nvPr>
        </p:nvSpPr>
        <p:spPr/>
        <p:txBody>
          <a:bodyPr/>
          <a:lstStyle/>
          <a:p>
            <a:pPr>
              <a:defRPr/>
            </a:pPr>
            <a:fld id="{FFDBF46B-BA7E-455A-AEC7-87A7B185A221}" type="slidenum">
              <a:rPr lang="en-US" smtClean="0"/>
              <a:pPr>
                <a:defRPr/>
              </a:pPr>
              <a:t>6</a:t>
            </a:fld>
            <a:endParaRPr lang="en-US"/>
          </a:p>
        </p:txBody>
      </p:sp>
    </p:spTree>
    <p:extLst>
      <p:ext uri="{BB962C8B-B14F-4D97-AF65-F5344CB8AC3E}">
        <p14:creationId xmlns:p14="http://schemas.microsoft.com/office/powerpoint/2010/main" val="349679001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pPr eaLnBrk="1" hangingPunct="1"/>
            <a:r>
              <a:rPr lang="en-CA" smtClean="0"/>
              <a:t>“It’s wrong to drive a car”</a:t>
            </a:r>
          </a:p>
        </p:txBody>
      </p:sp>
      <p:sp>
        <p:nvSpPr>
          <p:cNvPr id="58371" name="Content Placeholder 2"/>
          <p:cNvSpPr>
            <a:spLocks noGrp="1"/>
          </p:cNvSpPr>
          <p:nvPr>
            <p:ph idx="1"/>
          </p:nvPr>
        </p:nvSpPr>
        <p:spPr/>
        <p:txBody>
          <a:bodyPr/>
          <a:lstStyle/>
          <a:p>
            <a:pPr eaLnBrk="1" hangingPunct="1"/>
            <a:r>
              <a:rPr lang="en-US" dirty="0" smtClean="0"/>
              <a:t>&gt; 2) It’s wrong to drive cars when you don’t absolutely have to; ride a bike instead, to save the planet!</a:t>
            </a:r>
            <a:endParaRPr lang="en-CA" dirty="0" smtClean="0"/>
          </a:p>
          <a:p>
            <a:pPr eaLnBrk="1" hangingPunct="1"/>
            <a:r>
              <a:rPr lang="en-CA" dirty="0" smtClean="0"/>
              <a:t>Various considerations of harm to environment, problems of oil dependency, etc.</a:t>
            </a:r>
          </a:p>
          <a:p>
            <a:pPr lvl="1" eaLnBrk="1" hangingPunct="1"/>
            <a:r>
              <a:rPr lang="en-CA" dirty="0" smtClean="0"/>
              <a:t>Being a careful driver is also about bad consequences of careless, unnecessary driving.</a:t>
            </a:r>
          </a:p>
          <a:p>
            <a:pPr eaLnBrk="1" hangingPunct="1"/>
            <a:r>
              <a:rPr lang="en-CA" dirty="0" smtClean="0"/>
              <a:t>Utilitarian ethics? </a:t>
            </a:r>
          </a:p>
        </p:txBody>
      </p:sp>
      <p:sp>
        <p:nvSpPr>
          <p:cNvPr id="4" name="Slide Number Placeholder 3"/>
          <p:cNvSpPr>
            <a:spLocks noGrp="1"/>
          </p:cNvSpPr>
          <p:nvPr>
            <p:ph type="sldNum" sz="quarter" idx="12"/>
          </p:nvPr>
        </p:nvSpPr>
        <p:spPr/>
        <p:txBody>
          <a:bodyPr/>
          <a:lstStyle/>
          <a:p>
            <a:pPr>
              <a:defRPr/>
            </a:pPr>
            <a:fld id="{91B27E2C-59F0-454B-AC6B-E1943BE16440}" type="slidenum">
              <a:rPr lang="en-US" smtClean="0"/>
              <a:pPr>
                <a:defRPr/>
              </a:pPr>
              <a:t>60</a:t>
            </a:fld>
            <a:endParaRPr lang="en-US"/>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r>
              <a:rPr lang="en-CA" smtClean="0"/>
              <a:t>Utilitarian perspective</a:t>
            </a:r>
          </a:p>
        </p:txBody>
      </p:sp>
      <p:sp>
        <p:nvSpPr>
          <p:cNvPr id="3" name="Content Placeholder 2"/>
          <p:cNvSpPr>
            <a:spLocks noGrp="1"/>
          </p:cNvSpPr>
          <p:nvPr>
            <p:ph idx="1"/>
          </p:nvPr>
        </p:nvSpPr>
        <p:spPr/>
        <p:txBody>
          <a:bodyPr>
            <a:normAutofit fontScale="92500" lnSpcReduction="20000"/>
          </a:bodyPr>
          <a:lstStyle/>
          <a:p>
            <a:pPr eaLnBrk="1" hangingPunct="1">
              <a:defRPr/>
            </a:pPr>
            <a:r>
              <a:rPr lang="en-CA" dirty="0" smtClean="0"/>
              <a:t>Concern for consequences for people in general is motivated by </a:t>
            </a:r>
          </a:p>
          <a:p>
            <a:pPr lvl="1" eaLnBrk="1" hangingPunct="1">
              <a:defRPr/>
            </a:pPr>
            <a:r>
              <a:rPr lang="en-CA" dirty="0" smtClean="0"/>
              <a:t>1) duty to maximize utility/pleasure for others? But why be concerned about the pleasures of others?</a:t>
            </a:r>
          </a:p>
          <a:p>
            <a:pPr lvl="1" eaLnBrk="1" hangingPunct="1">
              <a:defRPr/>
            </a:pPr>
            <a:r>
              <a:rPr lang="en-CA" dirty="0" smtClean="0"/>
              <a:t>2) principle of respect for humanity, and recognition that I am a legislator for humanity</a:t>
            </a:r>
          </a:p>
          <a:p>
            <a:pPr eaLnBrk="1" hangingPunct="1">
              <a:defRPr/>
            </a:pPr>
            <a:r>
              <a:rPr lang="en-CA" dirty="0" smtClean="0"/>
              <a:t>Utilitarianism </a:t>
            </a:r>
            <a:r>
              <a:rPr lang="en-CA" i="1" dirty="0" smtClean="0"/>
              <a:t>presupposes</a:t>
            </a:r>
            <a:r>
              <a:rPr lang="en-CA" dirty="0" smtClean="0"/>
              <a:t> this </a:t>
            </a:r>
            <a:r>
              <a:rPr lang="en-CA" i="1" dirty="0" smtClean="0"/>
              <a:t>a priori </a:t>
            </a:r>
            <a:r>
              <a:rPr lang="en-CA" dirty="0" smtClean="0"/>
              <a:t>moral motive, but attempts to ground it in satisfactions for the majority</a:t>
            </a:r>
          </a:p>
          <a:p>
            <a:pPr lvl="1" eaLnBrk="1" hangingPunct="1">
              <a:defRPr/>
            </a:pPr>
            <a:r>
              <a:rPr lang="en-CA" dirty="0" smtClean="0"/>
              <a:t>Why respect people’s desires for happiness?</a:t>
            </a:r>
          </a:p>
          <a:p>
            <a:pPr lvl="1" eaLnBrk="1" hangingPunct="1">
              <a:defRPr/>
            </a:pPr>
            <a:r>
              <a:rPr lang="en-CA" dirty="0" smtClean="0"/>
              <a:t>Because people deserve respect (period)</a:t>
            </a:r>
          </a:p>
          <a:p>
            <a:pPr>
              <a:defRPr/>
            </a:pPr>
            <a:endParaRPr lang="en-CA" dirty="0"/>
          </a:p>
        </p:txBody>
      </p:sp>
      <p:sp>
        <p:nvSpPr>
          <p:cNvPr id="4" name="Slide Number Placeholder 3"/>
          <p:cNvSpPr>
            <a:spLocks noGrp="1"/>
          </p:cNvSpPr>
          <p:nvPr>
            <p:ph type="sldNum" sz="quarter" idx="12"/>
          </p:nvPr>
        </p:nvSpPr>
        <p:spPr/>
        <p:txBody>
          <a:bodyPr/>
          <a:lstStyle/>
          <a:p>
            <a:pPr>
              <a:defRPr/>
            </a:pPr>
            <a:fld id="{D32AECB2-5A0A-49F0-BBD7-4EEA25DB145C}" type="slidenum">
              <a:rPr lang="en-US" smtClean="0"/>
              <a:pPr>
                <a:defRPr/>
              </a:pPr>
              <a:t>61</a:t>
            </a:fld>
            <a:endParaRPr lang="en-US"/>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AutoShape 2"/>
          <p:cNvSpPr>
            <a:spLocks noGrp="1" noChangeArrowheads="1"/>
          </p:cNvSpPr>
          <p:nvPr>
            <p:ph type="title"/>
          </p:nvPr>
        </p:nvSpPr>
        <p:spPr/>
        <p:txBody>
          <a:bodyPr/>
          <a:lstStyle/>
          <a:p>
            <a:pPr eaLnBrk="1" hangingPunct="1"/>
            <a:r>
              <a:rPr lang="en-US" smtClean="0"/>
              <a:t>In each act we realize a law</a:t>
            </a:r>
          </a:p>
        </p:txBody>
      </p:sp>
      <p:sp>
        <p:nvSpPr>
          <p:cNvPr id="60419" name="Rectangle 3"/>
          <p:cNvSpPr>
            <a:spLocks noGrp="1" noChangeArrowheads="1"/>
          </p:cNvSpPr>
          <p:nvPr>
            <p:ph idx="1"/>
          </p:nvPr>
        </p:nvSpPr>
        <p:spPr/>
        <p:txBody>
          <a:bodyPr/>
          <a:lstStyle/>
          <a:p>
            <a:pPr eaLnBrk="1" hangingPunct="1"/>
            <a:r>
              <a:rPr lang="en-US" dirty="0" smtClean="0"/>
              <a:t>I will not only this individual act</a:t>
            </a:r>
          </a:p>
          <a:p>
            <a:pPr eaLnBrk="1" hangingPunct="1"/>
            <a:r>
              <a:rPr lang="en-US" dirty="0" smtClean="0"/>
              <a:t>I will this </a:t>
            </a:r>
            <a:r>
              <a:rPr lang="en-US" i="1" dirty="0" smtClean="0"/>
              <a:t>kind</a:t>
            </a:r>
            <a:r>
              <a:rPr lang="en-US" dirty="0" smtClean="0"/>
              <a:t> of act—a rule or law is embodied in my action</a:t>
            </a:r>
          </a:p>
          <a:p>
            <a:pPr lvl="1" eaLnBrk="1" hangingPunct="1"/>
            <a:r>
              <a:rPr lang="en-US" dirty="0" smtClean="0"/>
              <a:t>I drive on the right side of the road in the USA</a:t>
            </a:r>
          </a:p>
          <a:p>
            <a:pPr lvl="1" eaLnBrk="1" hangingPunct="1"/>
            <a:r>
              <a:rPr lang="en-US" dirty="0" smtClean="0"/>
              <a:t>And on the left side in Great Britain</a:t>
            </a:r>
          </a:p>
          <a:p>
            <a:pPr eaLnBrk="1" hangingPunct="1"/>
            <a:r>
              <a:rPr lang="en-US" dirty="0" smtClean="0"/>
              <a:t>I am not only “following the law,” I am consciously, actively, reproducing it, or making it real.</a:t>
            </a:r>
          </a:p>
        </p:txBody>
      </p:sp>
      <p:sp>
        <p:nvSpPr>
          <p:cNvPr id="4" name="Slide Number Placeholder 5"/>
          <p:cNvSpPr>
            <a:spLocks noGrp="1"/>
          </p:cNvSpPr>
          <p:nvPr>
            <p:ph type="sldNum" sz="quarter" idx="12"/>
          </p:nvPr>
        </p:nvSpPr>
        <p:spPr/>
        <p:txBody>
          <a:bodyPr/>
          <a:lstStyle/>
          <a:p>
            <a:pPr>
              <a:defRPr/>
            </a:pPr>
            <a:fld id="{20936F7C-9FB7-4409-BA2E-C71C315B9E64}" type="slidenum">
              <a:rPr lang="en-US"/>
              <a:pPr>
                <a:defRPr/>
              </a:pPr>
              <a:t>62</a:t>
            </a:fld>
            <a:endParaRPr lang="en-US"/>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AutoShape 2"/>
          <p:cNvSpPr>
            <a:spLocks noGrp="1" noChangeArrowheads="1"/>
          </p:cNvSpPr>
          <p:nvPr>
            <p:ph type="title"/>
          </p:nvPr>
        </p:nvSpPr>
        <p:spPr/>
        <p:txBody>
          <a:bodyPr/>
          <a:lstStyle/>
          <a:p>
            <a:pPr eaLnBrk="1" hangingPunct="1"/>
            <a:r>
              <a:rPr lang="en-US" smtClean="0"/>
              <a:t>Making the intention explicit</a:t>
            </a:r>
          </a:p>
        </p:txBody>
      </p:sp>
      <p:sp>
        <p:nvSpPr>
          <p:cNvPr id="60419" name="Rectangle 3"/>
          <p:cNvSpPr>
            <a:spLocks noGrp="1" noChangeArrowheads="1"/>
          </p:cNvSpPr>
          <p:nvPr>
            <p:ph idx="1"/>
          </p:nvPr>
        </p:nvSpPr>
        <p:spPr/>
        <p:txBody>
          <a:bodyPr>
            <a:normAutofit lnSpcReduction="10000"/>
          </a:bodyPr>
          <a:lstStyle/>
          <a:p>
            <a:pPr eaLnBrk="1" hangingPunct="1">
              <a:defRPr/>
            </a:pPr>
            <a:r>
              <a:rPr lang="en-US" dirty="0" smtClean="0"/>
              <a:t>The intention is there whether or not you are fully aware of it. (Become aware!!!)</a:t>
            </a:r>
          </a:p>
          <a:p>
            <a:pPr eaLnBrk="1" hangingPunct="1">
              <a:defRPr/>
            </a:pPr>
            <a:r>
              <a:rPr lang="en-US" dirty="0" smtClean="0"/>
              <a:t>Hence Kant’s ethics is first of all </a:t>
            </a:r>
            <a:r>
              <a:rPr lang="en-US" i="1" dirty="0" smtClean="0"/>
              <a:t>descriptive</a:t>
            </a:r>
            <a:r>
              <a:rPr lang="en-US" dirty="0" smtClean="0"/>
              <a:t>, not prescriptive: what </a:t>
            </a:r>
            <a:r>
              <a:rPr lang="en-US" i="1" dirty="0" smtClean="0"/>
              <a:t>is</a:t>
            </a:r>
            <a:r>
              <a:rPr lang="en-US" dirty="0" smtClean="0"/>
              <a:t> my basic intention?</a:t>
            </a:r>
          </a:p>
          <a:p>
            <a:pPr eaLnBrk="1" hangingPunct="1">
              <a:defRPr/>
            </a:pPr>
            <a:r>
              <a:rPr lang="en-US" dirty="0" smtClean="0"/>
              <a:t>The basic </a:t>
            </a:r>
            <a:r>
              <a:rPr lang="en-US" i="1" dirty="0" smtClean="0"/>
              <a:t>prescription</a:t>
            </a:r>
            <a:r>
              <a:rPr lang="en-US" dirty="0" smtClean="0"/>
              <a:t> is: try consciously to will what you are already implicitly, pre/semi- consciously willing. </a:t>
            </a:r>
          </a:p>
          <a:p>
            <a:pPr lvl="1" eaLnBrk="1" hangingPunct="1">
              <a:defRPr/>
            </a:pPr>
            <a:r>
              <a:rPr lang="en-US" dirty="0" smtClean="0"/>
              <a:t>I.e., be one with your own will. </a:t>
            </a:r>
          </a:p>
          <a:p>
            <a:pPr lvl="1" eaLnBrk="1" hangingPunct="1">
              <a:defRPr/>
            </a:pPr>
            <a:r>
              <a:rPr lang="en-US" dirty="0" smtClean="0"/>
              <a:t>Don’t divide against yourself. </a:t>
            </a:r>
          </a:p>
        </p:txBody>
      </p:sp>
      <p:sp>
        <p:nvSpPr>
          <p:cNvPr id="4" name="Slide Number Placeholder 5"/>
          <p:cNvSpPr>
            <a:spLocks noGrp="1"/>
          </p:cNvSpPr>
          <p:nvPr>
            <p:ph type="sldNum" sz="quarter" idx="12"/>
          </p:nvPr>
        </p:nvSpPr>
        <p:spPr/>
        <p:txBody>
          <a:bodyPr/>
          <a:lstStyle/>
          <a:p>
            <a:pPr>
              <a:defRPr/>
            </a:pPr>
            <a:fld id="{35E7DAE6-C75E-4A26-976B-06D240749D8C}" type="slidenum">
              <a:rPr lang="en-US"/>
              <a:pPr>
                <a:defRPr/>
              </a:pPr>
              <a:t>63</a:t>
            </a:fld>
            <a:endParaRPr lang="en-US"/>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AutoShape 2"/>
          <p:cNvSpPr>
            <a:spLocks noGrp="1" noChangeArrowheads="1"/>
          </p:cNvSpPr>
          <p:nvPr>
            <p:ph type="title"/>
          </p:nvPr>
        </p:nvSpPr>
        <p:spPr/>
        <p:txBody>
          <a:bodyPr/>
          <a:lstStyle/>
          <a:p>
            <a:pPr eaLnBrk="1" hangingPunct="1"/>
            <a:r>
              <a:rPr lang="en-US" smtClean="0"/>
              <a:t>Egotism</a:t>
            </a:r>
          </a:p>
        </p:txBody>
      </p:sp>
      <p:sp>
        <p:nvSpPr>
          <p:cNvPr id="62467" name="Rectangle 3"/>
          <p:cNvSpPr>
            <a:spLocks noGrp="1" noChangeArrowheads="1"/>
          </p:cNvSpPr>
          <p:nvPr>
            <p:ph idx="1"/>
          </p:nvPr>
        </p:nvSpPr>
        <p:spPr/>
        <p:txBody>
          <a:bodyPr/>
          <a:lstStyle/>
          <a:p>
            <a:pPr eaLnBrk="1" hangingPunct="1"/>
            <a:r>
              <a:rPr lang="en-US" dirty="0" smtClean="0"/>
              <a:t>My chosen maxim is: drive carefully so that the life that you save </a:t>
            </a:r>
            <a:r>
              <a:rPr lang="en-US" i="1" dirty="0" smtClean="0"/>
              <a:t>is</a:t>
            </a:r>
            <a:r>
              <a:rPr lang="en-US" dirty="0" smtClean="0"/>
              <a:t> your own </a:t>
            </a:r>
          </a:p>
          <a:p>
            <a:pPr eaLnBrk="1" hangingPunct="1"/>
            <a:r>
              <a:rPr lang="en-US" dirty="0" smtClean="0"/>
              <a:t>I put my own individual existence first.</a:t>
            </a:r>
          </a:p>
          <a:p>
            <a:pPr eaLnBrk="1" hangingPunct="1"/>
            <a:r>
              <a:rPr lang="en-US" dirty="0" smtClean="0"/>
              <a:t>But this contradicts the universality implicit in my intention—I is a universal (too) </a:t>
            </a:r>
          </a:p>
        </p:txBody>
      </p:sp>
      <p:sp>
        <p:nvSpPr>
          <p:cNvPr id="4" name="Slide Number Placeholder 5"/>
          <p:cNvSpPr>
            <a:spLocks noGrp="1"/>
          </p:cNvSpPr>
          <p:nvPr>
            <p:ph type="sldNum" sz="quarter" idx="12"/>
          </p:nvPr>
        </p:nvSpPr>
        <p:spPr/>
        <p:txBody>
          <a:bodyPr/>
          <a:lstStyle/>
          <a:p>
            <a:pPr>
              <a:defRPr/>
            </a:pPr>
            <a:fld id="{6F1E08D8-EC6C-4A4D-9223-DA784FC07B2E}" type="slidenum">
              <a:rPr lang="en-US"/>
              <a:pPr>
                <a:defRPr/>
              </a:pPr>
              <a:t>64</a:t>
            </a:fld>
            <a:endParaRPr lang="en-US"/>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AutoShape 2"/>
          <p:cNvSpPr>
            <a:spLocks noGrp="1" noChangeArrowheads="1"/>
          </p:cNvSpPr>
          <p:nvPr>
            <p:ph type="title"/>
          </p:nvPr>
        </p:nvSpPr>
        <p:spPr/>
        <p:txBody>
          <a:bodyPr/>
          <a:lstStyle/>
          <a:p>
            <a:pPr eaLnBrk="1" hangingPunct="1"/>
            <a:r>
              <a:rPr lang="en-US" smtClean="0"/>
              <a:t>What is the real maxim of the action?</a:t>
            </a:r>
          </a:p>
        </p:txBody>
      </p:sp>
      <p:sp>
        <p:nvSpPr>
          <p:cNvPr id="63491" name="Rectangle 3"/>
          <p:cNvSpPr>
            <a:spLocks noGrp="1" noChangeArrowheads="1"/>
          </p:cNvSpPr>
          <p:nvPr>
            <p:ph idx="1"/>
          </p:nvPr>
        </p:nvSpPr>
        <p:spPr/>
        <p:txBody>
          <a:bodyPr/>
          <a:lstStyle/>
          <a:p>
            <a:pPr eaLnBrk="1" hangingPunct="1"/>
            <a:r>
              <a:rPr lang="en-US" dirty="0" smtClean="0"/>
              <a:t>Maxims cannot be too detailed</a:t>
            </a:r>
          </a:p>
          <a:p>
            <a:pPr lvl="1" eaLnBrk="1" hangingPunct="1"/>
            <a:r>
              <a:rPr lang="en-US" dirty="0" smtClean="0"/>
              <a:t>What is the real maxim or general rule you are acting on? </a:t>
            </a:r>
          </a:p>
          <a:p>
            <a:pPr eaLnBrk="1" hangingPunct="1"/>
            <a:r>
              <a:rPr lang="en-US" dirty="0" smtClean="0"/>
              <a:t>Maxims cannot be too general</a:t>
            </a:r>
          </a:p>
          <a:p>
            <a:pPr lvl="1" eaLnBrk="1" hangingPunct="1"/>
            <a:r>
              <a:rPr lang="en-US" dirty="0" smtClean="0"/>
              <a:t>Must intend the action in its basic features</a:t>
            </a:r>
          </a:p>
          <a:p>
            <a:pPr lvl="1" eaLnBrk="1" hangingPunct="1"/>
            <a:r>
              <a:rPr lang="en-US" dirty="0" smtClean="0"/>
              <a:t>What is the nature of the action itself? What are you really doing? </a:t>
            </a:r>
          </a:p>
        </p:txBody>
      </p:sp>
      <p:sp>
        <p:nvSpPr>
          <p:cNvPr id="4" name="Slide Number Placeholder 5"/>
          <p:cNvSpPr>
            <a:spLocks noGrp="1"/>
          </p:cNvSpPr>
          <p:nvPr>
            <p:ph type="sldNum" sz="quarter" idx="12"/>
          </p:nvPr>
        </p:nvSpPr>
        <p:spPr/>
        <p:txBody>
          <a:bodyPr/>
          <a:lstStyle/>
          <a:p>
            <a:pPr>
              <a:defRPr/>
            </a:pPr>
            <a:fld id="{BC087870-2B81-491D-B07F-B61D6E4B8F31}" type="slidenum">
              <a:rPr lang="en-US"/>
              <a:pPr>
                <a:defRPr/>
              </a:pPr>
              <a:t>65</a:t>
            </a:fld>
            <a:endParaRPr lang="en-US"/>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AutoShape 2"/>
          <p:cNvSpPr>
            <a:spLocks noGrp="1" noChangeArrowheads="1"/>
          </p:cNvSpPr>
          <p:nvPr>
            <p:ph type="title"/>
          </p:nvPr>
        </p:nvSpPr>
        <p:spPr/>
        <p:txBody>
          <a:bodyPr/>
          <a:lstStyle/>
          <a:p>
            <a:pPr eaLnBrk="1" hangingPunct="1"/>
            <a:r>
              <a:rPr lang="en-US" smtClean="0"/>
              <a:t>Pitching level of generality</a:t>
            </a:r>
          </a:p>
        </p:txBody>
      </p:sp>
      <p:sp>
        <p:nvSpPr>
          <p:cNvPr id="64515" name="Rectangle 3"/>
          <p:cNvSpPr>
            <a:spLocks noGrp="1" noChangeArrowheads="1"/>
          </p:cNvSpPr>
          <p:nvPr>
            <p:ph idx="1"/>
          </p:nvPr>
        </p:nvSpPr>
        <p:spPr/>
        <p:txBody>
          <a:bodyPr/>
          <a:lstStyle/>
          <a:p>
            <a:pPr eaLnBrk="1" hangingPunct="1">
              <a:lnSpc>
                <a:spcPct val="90000"/>
              </a:lnSpc>
            </a:pPr>
            <a:r>
              <a:rPr lang="en-US" dirty="0" smtClean="0"/>
              <a:t>What is the level of generality of the intention/maxim? </a:t>
            </a:r>
          </a:p>
          <a:p>
            <a:pPr eaLnBrk="1" hangingPunct="1">
              <a:lnSpc>
                <a:spcPct val="90000"/>
              </a:lnSpc>
            </a:pPr>
            <a:r>
              <a:rPr lang="en-US" dirty="0" smtClean="0"/>
              <a:t>1) drive on the right side of the road.</a:t>
            </a:r>
          </a:p>
          <a:p>
            <a:pPr lvl="1" eaLnBrk="1" hangingPunct="1">
              <a:lnSpc>
                <a:spcPct val="90000"/>
              </a:lnSpc>
            </a:pPr>
            <a:r>
              <a:rPr lang="en-US" dirty="0" smtClean="0"/>
              <a:t>Too specific</a:t>
            </a:r>
          </a:p>
          <a:p>
            <a:pPr lvl="1" eaLnBrk="1" hangingPunct="1">
              <a:lnSpc>
                <a:spcPct val="90000"/>
              </a:lnSpc>
            </a:pPr>
            <a:r>
              <a:rPr lang="en-US" dirty="0" smtClean="0"/>
              <a:t>Technical imperative</a:t>
            </a:r>
          </a:p>
          <a:p>
            <a:pPr eaLnBrk="1" hangingPunct="1">
              <a:lnSpc>
                <a:spcPct val="90000"/>
              </a:lnSpc>
            </a:pPr>
            <a:r>
              <a:rPr lang="en-US" dirty="0" smtClean="0"/>
              <a:t>2) stay awake (too general) TI</a:t>
            </a:r>
          </a:p>
          <a:p>
            <a:pPr eaLnBrk="1" hangingPunct="1">
              <a:lnSpc>
                <a:spcPct val="90000"/>
              </a:lnSpc>
            </a:pPr>
            <a:r>
              <a:rPr lang="en-US" dirty="0" smtClean="0"/>
              <a:t>3) drive carefully </a:t>
            </a:r>
          </a:p>
          <a:p>
            <a:pPr lvl="1" eaLnBrk="1" hangingPunct="1">
              <a:lnSpc>
                <a:spcPct val="90000"/>
              </a:lnSpc>
            </a:pPr>
            <a:r>
              <a:rPr lang="en-US" dirty="0" smtClean="0"/>
              <a:t>To keep from getting killed (me) PI</a:t>
            </a:r>
          </a:p>
          <a:p>
            <a:pPr lvl="1" eaLnBrk="1" hangingPunct="1">
              <a:lnSpc>
                <a:spcPct val="90000"/>
              </a:lnSpc>
            </a:pPr>
            <a:r>
              <a:rPr lang="en-US" dirty="0" smtClean="0"/>
              <a:t>Out of respect for human life (humanity) CI</a:t>
            </a:r>
          </a:p>
        </p:txBody>
      </p:sp>
      <p:sp>
        <p:nvSpPr>
          <p:cNvPr id="4" name="Slide Number Placeholder 5"/>
          <p:cNvSpPr>
            <a:spLocks noGrp="1"/>
          </p:cNvSpPr>
          <p:nvPr>
            <p:ph type="sldNum" sz="quarter" idx="12"/>
          </p:nvPr>
        </p:nvSpPr>
        <p:spPr/>
        <p:txBody>
          <a:bodyPr/>
          <a:lstStyle/>
          <a:p>
            <a:pPr>
              <a:defRPr/>
            </a:pPr>
            <a:fld id="{4A62D48C-162F-49B5-9910-9EDA012FB2F3}" type="slidenum">
              <a:rPr lang="en-US"/>
              <a:pPr>
                <a:defRPr/>
              </a:pPr>
              <a:t>66</a:t>
            </a:fld>
            <a:endParaRPr lang="en-US"/>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AutoShape 2"/>
          <p:cNvSpPr>
            <a:spLocks noGrp="1" noChangeArrowheads="1"/>
          </p:cNvSpPr>
          <p:nvPr>
            <p:ph type="title"/>
          </p:nvPr>
        </p:nvSpPr>
        <p:spPr/>
        <p:txBody>
          <a:bodyPr/>
          <a:lstStyle/>
          <a:p>
            <a:pPr eaLnBrk="1" hangingPunct="1"/>
            <a:r>
              <a:rPr lang="en-US" smtClean="0"/>
              <a:t>The maxim of the thief</a:t>
            </a:r>
          </a:p>
        </p:txBody>
      </p:sp>
      <p:sp>
        <p:nvSpPr>
          <p:cNvPr id="167939" name="Rectangle 3"/>
          <p:cNvSpPr>
            <a:spLocks noGrp="1" noChangeArrowheads="1"/>
          </p:cNvSpPr>
          <p:nvPr>
            <p:ph idx="1"/>
          </p:nvPr>
        </p:nvSpPr>
        <p:spPr/>
        <p:txBody>
          <a:bodyPr rtlCol="0">
            <a:normAutofit fontScale="92500" lnSpcReduction="20000"/>
          </a:bodyPr>
          <a:lstStyle/>
          <a:p>
            <a:pPr eaLnBrk="1" fontAlgn="auto" hangingPunct="1">
              <a:spcAft>
                <a:spcPts val="0"/>
              </a:spcAft>
              <a:buFont typeface="Arial" pitchFamily="34" charset="0"/>
              <a:buChar char="•"/>
              <a:defRPr/>
            </a:pPr>
            <a:r>
              <a:rPr lang="en-US" dirty="0" smtClean="0"/>
              <a:t>I want to take her money so I can have it myself</a:t>
            </a:r>
          </a:p>
          <a:p>
            <a:pPr eaLnBrk="1" fontAlgn="auto" hangingPunct="1">
              <a:spcAft>
                <a:spcPts val="0"/>
              </a:spcAft>
              <a:buFont typeface="Arial" pitchFamily="34" charset="0"/>
              <a:buChar char="•"/>
              <a:defRPr/>
            </a:pPr>
            <a:r>
              <a:rPr lang="en-US" dirty="0" smtClean="0"/>
              <a:t>Maxim 1: I (J Lawler) should take other people’s property when I can get away with it without harming myself </a:t>
            </a:r>
          </a:p>
          <a:p>
            <a:pPr lvl="1" eaLnBrk="1" fontAlgn="auto" hangingPunct="1">
              <a:spcAft>
                <a:spcPts val="0"/>
              </a:spcAft>
              <a:buFont typeface="Arial" pitchFamily="34" charset="0"/>
              <a:buChar char="–"/>
              <a:defRPr/>
            </a:pPr>
            <a:r>
              <a:rPr lang="en-US" dirty="0" smtClean="0"/>
              <a:t>not general enough</a:t>
            </a:r>
          </a:p>
          <a:p>
            <a:pPr eaLnBrk="1" fontAlgn="auto" hangingPunct="1">
              <a:spcAft>
                <a:spcPts val="0"/>
              </a:spcAft>
              <a:buFont typeface="Arial" pitchFamily="34" charset="0"/>
              <a:buChar char="–"/>
              <a:defRPr/>
            </a:pPr>
            <a:r>
              <a:rPr lang="en-US" dirty="0" smtClean="0"/>
              <a:t>Maxim 2: People should follow their desires </a:t>
            </a:r>
          </a:p>
          <a:p>
            <a:pPr lvl="1" eaLnBrk="1" fontAlgn="auto" hangingPunct="1">
              <a:spcAft>
                <a:spcPts val="0"/>
              </a:spcAft>
              <a:buFont typeface="Arial" pitchFamily="34" charset="0"/>
              <a:buChar char="–"/>
              <a:defRPr/>
            </a:pPr>
            <a:r>
              <a:rPr lang="en-US" dirty="0" smtClean="0"/>
              <a:t>too general</a:t>
            </a:r>
          </a:p>
          <a:p>
            <a:pPr eaLnBrk="1" fontAlgn="auto" hangingPunct="1">
              <a:spcAft>
                <a:spcPts val="0"/>
              </a:spcAft>
              <a:buFont typeface="Arial" pitchFamily="34" charset="0"/>
              <a:buChar char="•"/>
              <a:defRPr/>
            </a:pPr>
            <a:r>
              <a:rPr lang="en-US" dirty="0" smtClean="0"/>
              <a:t>Maxim 3: People should take other people’s property when they can do so without harm to themselves.</a:t>
            </a:r>
          </a:p>
        </p:txBody>
      </p:sp>
      <p:sp>
        <p:nvSpPr>
          <p:cNvPr id="4" name="Slide Number Placeholder 5"/>
          <p:cNvSpPr>
            <a:spLocks noGrp="1"/>
          </p:cNvSpPr>
          <p:nvPr>
            <p:ph type="sldNum" sz="quarter" idx="12"/>
          </p:nvPr>
        </p:nvSpPr>
        <p:spPr/>
        <p:txBody>
          <a:bodyPr/>
          <a:lstStyle/>
          <a:p>
            <a:pPr>
              <a:defRPr/>
            </a:pPr>
            <a:fld id="{9D46E58A-FB20-4400-9E1F-7F793592B498}" type="slidenum">
              <a:rPr lang="en-US"/>
              <a:pPr>
                <a:defRPr/>
              </a:pPr>
              <a:t>67</a:t>
            </a:fld>
            <a:endParaRPr lang="en-US"/>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AutoShape 2"/>
          <p:cNvSpPr>
            <a:spLocks noGrp="1" noChangeArrowheads="1"/>
          </p:cNvSpPr>
          <p:nvPr>
            <p:ph type="title"/>
          </p:nvPr>
        </p:nvSpPr>
        <p:spPr/>
        <p:txBody>
          <a:bodyPr/>
          <a:lstStyle/>
          <a:p>
            <a:pPr eaLnBrk="1" hangingPunct="1"/>
            <a:r>
              <a:rPr lang="en-US" smtClean="0"/>
              <a:t>Contradiction in willing the maxim</a:t>
            </a:r>
          </a:p>
        </p:txBody>
      </p:sp>
      <p:sp>
        <p:nvSpPr>
          <p:cNvPr id="66563" name="Rectangle 3"/>
          <p:cNvSpPr>
            <a:spLocks noGrp="1" noChangeArrowheads="1"/>
          </p:cNvSpPr>
          <p:nvPr>
            <p:ph idx="1"/>
          </p:nvPr>
        </p:nvSpPr>
        <p:spPr/>
        <p:txBody>
          <a:bodyPr/>
          <a:lstStyle/>
          <a:p>
            <a:pPr eaLnBrk="1" hangingPunct="1"/>
            <a:r>
              <a:rPr lang="en-US" dirty="0" smtClean="0"/>
              <a:t>But the thief does not will the maxim in its universality: He does not want others to steal from him!</a:t>
            </a:r>
          </a:p>
          <a:p>
            <a:pPr eaLnBrk="1" hangingPunct="1"/>
            <a:r>
              <a:rPr lang="en-US" dirty="0" smtClean="0"/>
              <a:t>Hence, contradiction in the will: </a:t>
            </a:r>
          </a:p>
          <a:p>
            <a:pPr lvl="1" eaLnBrk="1" hangingPunct="1"/>
            <a:r>
              <a:rPr lang="en-US" dirty="0" smtClean="0"/>
              <a:t>I will the maxim when it is in my favor, </a:t>
            </a:r>
          </a:p>
          <a:p>
            <a:pPr lvl="1" eaLnBrk="1" hangingPunct="1"/>
            <a:r>
              <a:rPr lang="en-US" dirty="0" smtClean="0"/>
              <a:t>but I do not will it when it goes against me</a:t>
            </a:r>
          </a:p>
          <a:p>
            <a:pPr eaLnBrk="1" hangingPunct="1"/>
            <a:r>
              <a:rPr lang="en-US" dirty="0" smtClean="0"/>
              <a:t>The thief contradicts himself (as a rational being)</a:t>
            </a:r>
          </a:p>
          <a:p>
            <a:pPr lvl="1" eaLnBrk="1" hangingPunct="1"/>
            <a:r>
              <a:rPr lang="en-CA" dirty="0" smtClean="0"/>
              <a:t>Contradiction between the different projects of the individual</a:t>
            </a:r>
            <a:endParaRPr lang="en-US" dirty="0" smtClean="0"/>
          </a:p>
          <a:p>
            <a:pPr eaLnBrk="1" hangingPunct="1">
              <a:buFont typeface="Wingdings" pitchFamily="2" charset="2"/>
              <a:buNone/>
            </a:pPr>
            <a:endParaRPr lang="en-US" dirty="0" smtClean="0"/>
          </a:p>
        </p:txBody>
      </p:sp>
      <p:sp>
        <p:nvSpPr>
          <p:cNvPr id="4" name="Slide Number Placeholder 5"/>
          <p:cNvSpPr>
            <a:spLocks noGrp="1"/>
          </p:cNvSpPr>
          <p:nvPr>
            <p:ph type="sldNum" sz="quarter" idx="12"/>
          </p:nvPr>
        </p:nvSpPr>
        <p:spPr/>
        <p:txBody>
          <a:bodyPr/>
          <a:lstStyle/>
          <a:p>
            <a:pPr>
              <a:defRPr/>
            </a:pPr>
            <a:fld id="{AB9ECF34-5880-41E8-A5E7-219D0F7E3FB7}" type="slidenum">
              <a:rPr lang="en-US"/>
              <a:pPr>
                <a:defRPr/>
              </a:pPr>
              <a:t>68</a:t>
            </a:fld>
            <a:endParaRPr lang="en-US"/>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AutoShape 2"/>
          <p:cNvSpPr>
            <a:spLocks noGrp="1" noChangeArrowheads="1"/>
          </p:cNvSpPr>
          <p:nvPr>
            <p:ph type="title"/>
          </p:nvPr>
        </p:nvSpPr>
        <p:spPr/>
        <p:txBody>
          <a:bodyPr/>
          <a:lstStyle/>
          <a:p>
            <a:pPr eaLnBrk="1" hangingPunct="1"/>
            <a:r>
              <a:rPr lang="en-US" smtClean="0"/>
              <a:t>Consistent thief? </a:t>
            </a:r>
          </a:p>
        </p:txBody>
      </p:sp>
      <p:sp>
        <p:nvSpPr>
          <p:cNvPr id="67587" name="Rectangle 3"/>
          <p:cNvSpPr>
            <a:spLocks noGrp="1" noChangeArrowheads="1"/>
          </p:cNvSpPr>
          <p:nvPr>
            <p:ph idx="1"/>
          </p:nvPr>
        </p:nvSpPr>
        <p:spPr/>
        <p:txBody>
          <a:bodyPr/>
          <a:lstStyle/>
          <a:p>
            <a:pPr eaLnBrk="1" hangingPunct="1"/>
            <a:r>
              <a:rPr lang="en-US" dirty="0" smtClean="0"/>
              <a:t>“If someone can steal from me, I will accept, even admire that”</a:t>
            </a:r>
          </a:p>
          <a:p>
            <a:pPr eaLnBrk="1" hangingPunct="1"/>
            <a:r>
              <a:rPr lang="en-US" dirty="0" smtClean="0"/>
              <a:t>= universalizes the maxim of the action</a:t>
            </a:r>
          </a:p>
          <a:p>
            <a:pPr eaLnBrk="1" hangingPunct="1"/>
            <a:r>
              <a:rPr lang="en-US" dirty="0" smtClean="0"/>
              <a:t>It seems possible in the abstract, but is it so in practice, really? </a:t>
            </a:r>
          </a:p>
          <a:p>
            <a:pPr eaLnBrk="1" hangingPunct="1"/>
            <a:r>
              <a:rPr lang="en-US" dirty="0" smtClean="0"/>
              <a:t>If he truly wants his property, can he simultaneously will that it be taken away? </a:t>
            </a:r>
          </a:p>
        </p:txBody>
      </p:sp>
      <p:sp>
        <p:nvSpPr>
          <p:cNvPr id="4" name="Slide Number Placeholder 5"/>
          <p:cNvSpPr>
            <a:spLocks noGrp="1"/>
          </p:cNvSpPr>
          <p:nvPr>
            <p:ph type="sldNum" sz="quarter" idx="12"/>
          </p:nvPr>
        </p:nvSpPr>
        <p:spPr/>
        <p:txBody>
          <a:bodyPr/>
          <a:lstStyle/>
          <a:p>
            <a:pPr>
              <a:defRPr/>
            </a:pPr>
            <a:fld id="{293D9D8D-F9D0-4454-8438-DD7769929726}" type="slidenum">
              <a:rPr lang="en-US"/>
              <a:pPr>
                <a:defRPr/>
              </a:pPr>
              <a:t>69</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Phenomenon and </a:t>
            </a:r>
            <a:r>
              <a:rPr lang="en-US" dirty="0" err="1" smtClean="0"/>
              <a:t>Noumenon</a:t>
            </a:r>
            <a:endParaRPr lang="en-US" dirty="0"/>
          </a:p>
        </p:txBody>
      </p:sp>
      <p:sp>
        <p:nvSpPr>
          <p:cNvPr id="3" name="Content Placeholder 2"/>
          <p:cNvSpPr>
            <a:spLocks noGrp="1"/>
          </p:cNvSpPr>
          <p:nvPr>
            <p:ph idx="1"/>
          </p:nvPr>
        </p:nvSpPr>
        <p:spPr/>
        <p:txBody>
          <a:bodyPr/>
          <a:lstStyle/>
          <a:p>
            <a:r>
              <a:rPr lang="en-US" dirty="0" smtClean="0"/>
              <a:t>How explain this experience?</a:t>
            </a:r>
          </a:p>
          <a:p>
            <a:pPr lvl="1"/>
            <a:r>
              <a:rPr lang="en-US" dirty="0" smtClean="0"/>
              <a:t>1) our own will as sensuous individuals seeking to realize our own inclinations, desires, and interests</a:t>
            </a:r>
          </a:p>
          <a:p>
            <a:pPr lvl="2"/>
            <a:r>
              <a:rPr lang="en-US" dirty="0" smtClean="0"/>
              <a:t>Here we see ourselves as separate individuals</a:t>
            </a:r>
          </a:p>
          <a:p>
            <a:pPr lvl="1"/>
            <a:r>
              <a:rPr lang="en-US" dirty="0" smtClean="0"/>
              <a:t>2) another will within us, connecting us to others</a:t>
            </a:r>
          </a:p>
          <a:p>
            <a:pPr lvl="2"/>
            <a:r>
              <a:rPr lang="en-US" dirty="0" smtClean="0"/>
              <a:t>Here we see ourselves as connected to others</a:t>
            </a:r>
          </a:p>
          <a:p>
            <a:r>
              <a:rPr lang="en-US" dirty="0" smtClean="0"/>
              <a:t>The first will: </a:t>
            </a:r>
          </a:p>
          <a:p>
            <a:pPr lvl="1"/>
            <a:r>
              <a:rPr lang="en-US" dirty="0" smtClean="0"/>
              <a:t>phenomenal appearance, how things seem</a:t>
            </a:r>
          </a:p>
          <a:p>
            <a:r>
              <a:rPr lang="en-US" dirty="0" smtClean="0"/>
              <a:t>He second will: </a:t>
            </a:r>
          </a:p>
          <a:p>
            <a:pPr lvl="1"/>
            <a:r>
              <a:rPr lang="en-US" dirty="0" err="1" smtClean="0"/>
              <a:t>noumenal</a:t>
            </a:r>
            <a:r>
              <a:rPr lang="en-US" dirty="0" smtClean="0"/>
              <a:t>, how things really are</a:t>
            </a:r>
            <a:endParaRPr lang="en-US" dirty="0"/>
          </a:p>
        </p:txBody>
      </p:sp>
      <p:sp>
        <p:nvSpPr>
          <p:cNvPr id="4" name="Slide Number Placeholder 3"/>
          <p:cNvSpPr>
            <a:spLocks noGrp="1"/>
          </p:cNvSpPr>
          <p:nvPr>
            <p:ph type="sldNum" sz="quarter" idx="12"/>
          </p:nvPr>
        </p:nvSpPr>
        <p:spPr/>
        <p:txBody>
          <a:bodyPr/>
          <a:lstStyle/>
          <a:p>
            <a:pPr>
              <a:defRPr/>
            </a:pPr>
            <a:fld id="{FFDBF46B-BA7E-455A-AEC7-87A7B185A221}" type="slidenum">
              <a:rPr lang="en-US" smtClean="0"/>
              <a:pPr>
                <a:defRPr/>
              </a:pPr>
              <a:t>7</a:t>
            </a:fld>
            <a:endParaRPr lang="en-US"/>
          </a:p>
        </p:txBody>
      </p:sp>
    </p:spTree>
    <p:extLst>
      <p:ext uri="{BB962C8B-B14F-4D97-AF65-F5344CB8AC3E}">
        <p14:creationId xmlns:p14="http://schemas.microsoft.com/office/powerpoint/2010/main" val="191965966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AutoShape 2"/>
          <p:cNvSpPr>
            <a:spLocks noGrp="1" noChangeArrowheads="1"/>
          </p:cNvSpPr>
          <p:nvPr>
            <p:ph type="title"/>
          </p:nvPr>
        </p:nvSpPr>
        <p:spPr/>
        <p:txBody>
          <a:bodyPr/>
          <a:lstStyle/>
          <a:p>
            <a:pPr eaLnBrk="1" hangingPunct="1"/>
            <a:r>
              <a:rPr lang="en-US" smtClean="0"/>
              <a:t>Contradiction in the </a:t>
            </a:r>
            <a:r>
              <a:rPr lang="en-US" i="1" smtClean="0"/>
              <a:t>concept</a:t>
            </a:r>
            <a:r>
              <a:rPr lang="en-US" smtClean="0"/>
              <a:t> of the action of theft</a:t>
            </a:r>
          </a:p>
        </p:txBody>
      </p:sp>
      <p:sp>
        <p:nvSpPr>
          <p:cNvPr id="68611" name="Rectangle 3"/>
          <p:cNvSpPr>
            <a:spLocks noGrp="1" noChangeArrowheads="1"/>
          </p:cNvSpPr>
          <p:nvPr>
            <p:ph idx="1"/>
          </p:nvPr>
        </p:nvSpPr>
        <p:spPr/>
        <p:txBody>
          <a:bodyPr/>
          <a:lstStyle/>
          <a:p>
            <a:pPr eaLnBrk="1" hangingPunct="1"/>
            <a:r>
              <a:rPr lang="en-US" dirty="0" smtClean="0"/>
              <a:t>1) presupposes the existence of property</a:t>
            </a:r>
          </a:p>
          <a:p>
            <a:pPr eaLnBrk="1" hangingPunct="1"/>
            <a:r>
              <a:rPr lang="en-US" dirty="0" smtClean="0"/>
              <a:t>2) aims at preserving property (for himself)</a:t>
            </a:r>
          </a:p>
          <a:p>
            <a:pPr eaLnBrk="1" hangingPunct="1"/>
            <a:r>
              <a:rPr lang="en-US" dirty="0" smtClean="0"/>
              <a:t>3) yet destroys the existence of property (for other person)</a:t>
            </a:r>
          </a:p>
        </p:txBody>
      </p:sp>
      <p:sp>
        <p:nvSpPr>
          <p:cNvPr id="4" name="Slide Number Placeholder 5"/>
          <p:cNvSpPr>
            <a:spLocks noGrp="1"/>
          </p:cNvSpPr>
          <p:nvPr>
            <p:ph type="sldNum" sz="quarter" idx="12"/>
          </p:nvPr>
        </p:nvSpPr>
        <p:spPr/>
        <p:txBody>
          <a:bodyPr/>
          <a:lstStyle/>
          <a:p>
            <a:pPr>
              <a:defRPr/>
            </a:pPr>
            <a:fld id="{19183CF5-7865-469D-8D5B-22FB6CB2355E}" type="slidenum">
              <a:rPr lang="en-US"/>
              <a:pPr>
                <a:defRPr/>
              </a:pPr>
              <a:t>70</a:t>
            </a:fld>
            <a:endParaRPr lang="en-US"/>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AutoShape 2"/>
          <p:cNvSpPr>
            <a:spLocks noGrp="1" noChangeArrowheads="1"/>
          </p:cNvSpPr>
          <p:nvPr>
            <p:ph type="title"/>
          </p:nvPr>
        </p:nvSpPr>
        <p:spPr/>
        <p:txBody>
          <a:bodyPr/>
          <a:lstStyle/>
          <a:p>
            <a:pPr eaLnBrk="1" hangingPunct="1"/>
            <a:r>
              <a:rPr lang="en-US" smtClean="0"/>
              <a:t>Is this a contradiction?</a:t>
            </a:r>
          </a:p>
        </p:txBody>
      </p:sp>
      <p:sp>
        <p:nvSpPr>
          <p:cNvPr id="69635" name="Rectangle 3"/>
          <p:cNvSpPr>
            <a:spLocks noGrp="1" noChangeArrowheads="1"/>
          </p:cNvSpPr>
          <p:nvPr>
            <p:ph idx="1"/>
          </p:nvPr>
        </p:nvSpPr>
        <p:spPr/>
        <p:txBody>
          <a:bodyPr/>
          <a:lstStyle/>
          <a:p>
            <a:pPr eaLnBrk="1" hangingPunct="1"/>
            <a:r>
              <a:rPr lang="en-US" dirty="0" smtClean="0"/>
              <a:t>I affirm property </a:t>
            </a:r>
            <a:r>
              <a:rPr lang="en-US" i="1" dirty="0" smtClean="0"/>
              <a:t>for me</a:t>
            </a:r>
          </a:p>
          <a:p>
            <a:pPr eaLnBrk="1" hangingPunct="1"/>
            <a:r>
              <a:rPr lang="en-US" dirty="0" smtClean="0"/>
              <a:t>And deny it </a:t>
            </a:r>
            <a:r>
              <a:rPr lang="en-US" i="1" dirty="0" smtClean="0"/>
              <a:t>for others</a:t>
            </a:r>
          </a:p>
          <a:p>
            <a:pPr eaLnBrk="1" hangingPunct="1"/>
            <a:r>
              <a:rPr lang="en-US" dirty="0" smtClean="0"/>
              <a:t>How is this a contradiction? </a:t>
            </a:r>
          </a:p>
        </p:txBody>
      </p:sp>
      <p:sp>
        <p:nvSpPr>
          <p:cNvPr id="4" name="Slide Number Placeholder 5"/>
          <p:cNvSpPr>
            <a:spLocks noGrp="1"/>
          </p:cNvSpPr>
          <p:nvPr>
            <p:ph type="sldNum" sz="quarter" idx="12"/>
          </p:nvPr>
        </p:nvSpPr>
        <p:spPr/>
        <p:txBody>
          <a:bodyPr/>
          <a:lstStyle/>
          <a:p>
            <a:pPr>
              <a:defRPr/>
            </a:pPr>
            <a:fld id="{36285C48-69F3-41BF-950C-FCB5ACBEF89A}" type="slidenum">
              <a:rPr lang="en-US"/>
              <a:pPr>
                <a:defRPr/>
              </a:pPr>
              <a:t>71</a:t>
            </a:fld>
            <a:endParaRPr lang="en-US"/>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AutoShape 2"/>
          <p:cNvSpPr>
            <a:spLocks noGrp="1" noChangeArrowheads="1"/>
          </p:cNvSpPr>
          <p:nvPr>
            <p:ph type="title"/>
          </p:nvPr>
        </p:nvSpPr>
        <p:spPr/>
        <p:txBody>
          <a:bodyPr/>
          <a:lstStyle/>
          <a:p>
            <a:pPr eaLnBrk="1" hangingPunct="1"/>
            <a:r>
              <a:rPr lang="en-US" smtClean="0"/>
              <a:t>Who am I? </a:t>
            </a:r>
          </a:p>
        </p:txBody>
      </p:sp>
      <p:sp>
        <p:nvSpPr>
          <p:cNvPr id="69635" name="Rectangle 3"/>
          <p:cNvSpPr>
            <a:spLocks noGrp="1" noChangeArrowheads="1"/>
          </p:cNvSpPr>
          <p:nvPr>
            <p:ph idx="1"/>
          </p:nvPr>
        </p:nvSpPr>
        <p:spPr/>
        <p:txBody>
          <a:bodyPr>
            <a:normAutofit fontScale="92500" lnSpcReduction="20000"/>
          </a:bodyPr>
          <a:lstStyle/>
          <a:p>
            <a:pPr eaLnBrk="1" hangingPunct="1">
              <a:defRPr/>
            </a:pPr>
            <a:r>
              <a:rPr lang="en-US" sz="2800" dirty="0" smtClean="0"/>
              <a:t>1) “I” as this sensible individual</a:t>
            </a:r>
          </a:p>
          <a:p>
            <a:pPr lvl="1" eaLnBrk="1" hangingPunct="1">
              <a:defRPr/>
            </a:pPr>
            <a:r>
              <a:rPr lang="en-US" dirty="0" smtClean="0"/>
              <a:t>Attempt to return to animal consciousness </a:t>
            </a:r>
          </a:p>
          <a:p>
            <a:pPr eaLnBrk="1" hangingPunct="1">
              <a:defRPr/>
            </a:pPr>
            <a:r>
              <a:rPr lang="en-US" sz="2800" dirty="0" smtClean="0"/>
              <a:t>2) “I” as this particular person of a definite kind</a:t>
            </a:r>
          </a:p>
          <a:p>
            <a:pPr lvl="1" eaLnBrk="1" hangingPunct="1">
              <a:defRPr/>
            </a:pPr>
            <a:r>
              <a:rPr lang="en-US" dirty="0" smtClean="0"/>
              <a:t>Sensible existence, object of empirical study—a certain kind of being: James son of John, university professor, etc.</a:t>
            </a:r>
          </a:p>
          <a:p>
            <a:pPr eaLnBrk="1" hangingPunct="1">
              <a:defRPr/>
            </a:pPr>
            <a:r>
              <a:rPr lang="en-US" sz="2800" dirty="0" smtClean="0"/>
              <a:t>3) “I” as a universal: “transcendental unity of apperception” (Descartes’ Cogito: I am)</a:t>
            </a:r>
          </a:p>
          <a:p>
            <a:pPr lvl="1" eaLnBrk="1" hangingPunct="1">
              <a:defRPr/>
            </a:pPr>
            <a:r>
              <a:rPr lang="en-US" dirty="0" smtClean="0"/>
              <a:t>Each conscious human being is an “I” (person)</a:t>
            </a:r>
          </a:p>
          <a:p>
            <a:pPr lvl="1" eaLnBrk="1" hangingPunct="1">
              <a:defRPr/>
            </a:pPr>
            <a:r>
              <a:rPr lang="en-US" dirty="0" smtClean="0">
                <a:sym typeface="Wingdings" pitchFamily="2" charset="2"/>
              </a:rPr>
              <a:t></a:t>
            </a:r>
            <a:r>
              <a:rPr lang="en-US" dirty="0" smtClean="0"/>
              <a:t>more specific/individual dimensions or aspects of the personality that concretize this universality of consciousness</a:t>
            </a:r>
          </a:p>
          <a:p>
            <a:pPr eaLnBrk="1" hangingPunct="1">
              <a:defRPr/>
            </a:pPr>
            <a:endParaRPr lang="en-US" dirty="0" smtClean="0"/>
          </a:p>
        </p:txBody>
      </p:sp>
      <p:sp>
        <p:nvSpPr>
          <p:cNvPr id="4" name="Slide Number Placeholder 5"/>
          <p:cNvSpPr>
            <a:spLocks noGrp="1"/>
          </p:cNvSpPr>
          <p:nvPr>
            <p:ph type="sldNum" sz="quarter" idx="12"/>
          </p:nvPr>
        </p:nvSpPr>
        <p:spPr/>
        <p:txBody>
          <a:bodyPr/>
          <a:lstStyle/>
          <a:p>
            <a:pPr>
              <a:defRPr/>
            </a:pPr>
            <a:fld id="{5EA8E994-6844-4778-8DB8-A69EA1A49915}" type="slidenum">
              <a:rPr lang="en-US"/>
              <a:pPr>
                <a:defRPr/>
              </a:pPr>
              <a:t>72</a:t>
            </a:fld>
            <a:endParaRPr lang="en-US"/>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AutoShape 2"/>
          <p:cNvSpPr>
            <a:spLocks noGrp="1" noChangeArrowheads="1"/>
          </p:cNvSpPr>
          <p:nvPr>
            <p:ph type="title"/>
          </p:nvPr>
        </p:nvSpPr>
        <p:spPr/>
        <p:txBody>
          <a:bodyPr/>
          <a:lstStyle/>
          <a:p>
            <a:pPr eaLnBrk="1" hangingPunct="1"/>
            <a:r>
              <a:rPr lang="en-US" smtClean="0"/>
              <a:t>A reason for distinguishing </a:t>
            </a:r>
            <a:br>
              <a:rPr lang="en-US" smtClean="0"/>
            </a:br>
            <a:r>
              <a:rPr lang="en-US" smtClean="0"/>
              <a:t>me and you</a:t>
            </a:r>
          </a:p>
        </p:txBody>
      </p:sp>
      <p:sp>
        <p:nvSpPr>
          <p:cNvPr id="181251" name="Rectangle 3"/>
          <p:cNvSpPr>
            <a:spLocks noGrp="1" noChangeArrowheads="1"/>
          </p:cNvSpPr>
          <p:nvPr>
            <p:ph idx="1"/>
          </p:nvPr>
        </p:nvSpPr>
        <p:spPr/>
        <p:txBody>
          <a:bodyPr rtlCol="0">
            <a:normAutofit fontScale="92500" lnSpcReduction="10000"/>
          </a:bodyPr>
          <a:lstStyle/>
          <a:p>
            <a:pPr eaLnBrk="1" fontAlgn="auto" hangingPunct="1">
              <a:spcAft>
                <a:spcPts val="0"/>
              </a:spcAft>
              <a:buFont typeface="Arial" pitchFamily="34" charset="0"/>
              <a:buChar char="•"/>
              <a:defRPr/>
            </a:pPr>
            <a:r>
              <a:rPr lang="en-US" sz="2800" dirty="0" smtClean="0"/>
              <a:t>My child is starving, and I need money to save her life.</a:t>
            </a:r>
          </a:p>
          <a:p>
            <a:pPr eaLnBrk="1" fontAlgn="auto" hangingPunct="1">
              <a:spcAft>
                <a:spcPts val="0"/>
              </a:spcAft>
              <a:buFont typeface="Arial" pitchFamily="34" charset="0"/>
              <a:buChar char="•"/>
              <a:defRPr/>
            </a:pPr>
            <a:r>
              <a:rPr lang="en-US" sz="2800" dirty="0" smtClean="0"/>
              <a:t>Maxims: </a:t>
            </a:r>
          </a:p>
          <a:p>
            <a:pPr lvl="1" eaLnBrk="1" fontAlgn="auto" hangingPunct="1">
              <a:spcAft>
                <a:spcPts val="0"/>
              </a:spcAft>
              <a:buFont typeface="Arial" pitchFamily="34" charset="0"/>
              <a:buChar char="•"/>
              <a:defRPr/>
            </a:pPr>
            <a:r>
              <a:rPr lang="en-US" sz="2400" dirty="0" smtClean="0"/>
              <a:t>I should steal to save my child (and so I take the bread from another starving child)</a:t>
            </a:r>
          </a:p>
          <a:p>
            <a:pPr lvl="1" eaLnBrk="1" fontAlgn="auto" hangingPunct="1">
              <a:spcAft>
                <a:spcPts val="0"/>
              </a:spcAft>
              <a:buFont typeface="Arial" pitchFamily="34" charset="0"/>
              <a:buChar char="•"/>
              <a:defRPr/>
            </a:pPr>
            <a:r>
              <a:rPr lang="en-US" sz="2400" dirty="0" smtClean="0"/>
              <a:t>People have a right to take property from others in order to avoid starvation</a:t>
            </a:r>
          </a:p>
          <a:p>
            <a:pPr lvl="2" eaLnBrk="1" fontAlgn="auto" hangingPunct="1">
              <a:spcAft>
                <a:spcPts val="0"/>
              </a:spcAft>
              <a:buFont typeface="Arial" pitchFamily="34" charset="0"/>
              <a:buChar char="–"/>
              <a:defRPr/>
            </a:pPr>
            <a:r>
              <a:rPr lang="en-US" dirty="0" smtClean="0"/>
              <a:t>as long as they do not cause others to starve in the process</a:t>
            </a:r>
          </a:p>
          <a:p>
            <a:pPr eaLnBrk="1" fontAlgn="auto" hangingPunct="1">
              <a:spcAft>
                <a:spcPts val="0"/>
              </a:spcAft>
              <a:buFont typeface="Arial" pitchFamily="34" charset="0"/>
              <a:buChar char="•"/>
              <a:defRPr/>
            </a:pPr>
            <a:r>
              <a:rPr lang="en-US" sz="2800" dirty="0" smtClean="0"/>
              <a:t>Hence, I take property of another because I am a starving person, the father of a starving child</a:t>
            </a:r>
          </a:p>
          <a:p>
            <a:pPr lvl="1" eaLnBrk="1" fontAlgn="auto" hangingPunct="1">
              <a:spcAft>
                <a:spcPts val="0"/>
              </a:spcAft>
              <a:buFont typeface="Arial" pitchFamily="34" charset="0"/>
              <a:buChar char="–"/>
              <a:defRPr/>
            </a:pPr>
            <a:r>
              <a:rPr lang="en-US" dirty="0" smtClean="0"/>
              <a:t>i.e., a general kind of being</a:t>
            </a:r>
          </a:p>
          <a:p>
            <a:pPr lvl="1" eaLnBrk="1" fontAlgn="auto" hangingPunct="1">
              <a:spcAft>
                <a:spcPts val="0"/>
              </a:spcAft>
              <a:buFont typeface="Arial" pitchFamily="34" charset="0"/>
              <a:buChar char="–"/>
              <a:defRPr/>
            </a:pPr>
            <a:r>
              <a:rPr lang="en-US" dirty="0" smtClean="0"/>
              <a:t>Not just “me” as this individual being</a:t>
            </a:r>
          </a:p>
        </p:txBody>
      </p:sp>
      <p:sp>
        <p:nvSpPr>
          <p:cNvPr id="4" name="Slide Number Placeholder 5"/>
          <p:cNvSpPr>
            <a:spLocks noGrp="1"/>
          </p:cNvSpPr>
          <p:nvPr>
            <p:ph type="sldNum" sz="quarter" idx="12"/>
          </p:nvPr>
        </p:nvSpPr>
        <p:spPr/>
        <p:txBody>
          <a:bodyPr/>
          <a:lstStyle/>
          <a:p>
            <a:pPr>
              <a:defRPr/>
            </a:pPr>
            <a:fld id="{12224AF3-903B-4A01-9BFA-0B6E51D836AF}" type="slidenum">
              <a:rPr lang="en-US"/>
              <a:pPr>
                <a:defRPr/>
              </a:pPr>
              <a:t>73</a:t>
            </a:fld>
            <a:endParaRPr lang="en-US"/>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AutoShape 2"/>
          <p:cNvSpPr>
            <a:spLocks noGrp="1" noChangeArrowheads="1"/>
          </p:cNvSpPr>
          <p:nvPr>
            <p:ph type="title"/>
          </p:nvPr>
        </p:nvSpPr>
        <p:spPr/>
        <p:txBody>
          <a:bodyPr/>
          <a:lstStyle/>
          <a:p>
            <a:pPr eaLnBrk="1" hangingPunct="1"/>
            <a:r>
              <a:rPr lang="en-US" smtClean="0"/>
              <a:t>Universalizable exceptions</a:t>
            </a:r>
          </a:p>
        </p:txBody>
      </p:sp>
      <p:sp>
        <p:nvSpPr>
          <p:cNvPr id="250883" name="Rectangle 3"/>
          <p:cNvSpPr>
            <a:spLocks noGrp="1" noChangeArrowheads="1"/>
          </p:cNvSpPr>
          <p:nvPr>
            <p:ph idx="1"/>
          </p:nvPr>
        </p:nvSpPr>
        <p:spPr/>
        <p:txBody>
          <a:bodyPr rtlCol="0">
            <a:normAutofit fontScale="92500" lnSpcReduction="10000"/>
          </a:bodyPr>
          <a:lstStyle/>
          <a:p>
            <a:pPr eaLnBrk="1" fontAlgn="auto" hangingPunct="1">
              <a:spcAft>
                <a:spcPts val="0"/>
              </a:spcAft>
              <a:buFont typeface="Arial" pitchFamily="34" charset="0"/>
              <a:buChar char="•"/>
              <a:defRPr/>
            </a:pPr>
            <a:r>
              <a:rPr lang="en-US" dirty="0" smtClean="0"/>
              <a:t>E.g., water boils at 100 degrees C, </a:t>
            </a:r>
            <a:r>
              <a:rPr lang="en-US" i="1" dirty="0" smtClean="0"/>
              <a:t>except</a:t>
            </a:r>
            <a:r>
              <a:rPr lang="en-US" dirty="0" smtClean="0"/>
              <a:t> above and below sea level</a:t>
            </a:r>
          </a:p>
          <a:p>
            <a:pPr eaLnBrk="1" fontAlgn="auto" hangingPunct="1">
              <a:spcAft>
                <a:spcPts val="0"/>
              </a:spcAft>
              <a:buFont typeface="Arial" pitchFamily="34" charset="0"/>
              <a:buChar char="•"/>
              <a:defRPr/>
            </a:pPr>
            <a:r>
              <a:rPr lang="en-US" dirty="0" smtClean="0"/>
              <a:t>People should respect property, except when someone’s life is at stake</a:t>
            </a:r>
          </a:p>
          <a:p>
            <a:pPr lvl="1" eaLnBrk="1" fontAlgn="auto" hangingPunct="1">
              <a:spcAft>
                <a:spcPts val="0"/>
              </a:spcAft>
              <a:buFont typeface="Arial" pitchFamily="34" charset="0"/>
              <a:buChar char="–"/>
              <a:defRPr/>
            </a:pPr>
            <a:r>
              <a:rPr lang="en-US" dirty="0" smtClean="0"/>
              <a:t>Does this maxim as a universal law destroy the concept</a:t>
            </a:r>
            <a:r>
              <a:rPr lang="en-CA" dirty="0" smtClean="0"/>
              <a:t>/</a:t>
            </a:r>
            <a:r>
              <a:rPr lang="en-US" dirty="0" smtClean="0"/>
              <a:t>institution of property? </a:t>
            </a:r>
          </a:p>
          <a:p>
            <a:pPr lvl="1" eaLnBrk="1" fontAlgn="auto" hangingPunct="1">
              <a:spcAft>
                <a:spcPts val="0"/>
              </a:spcAft>
              <a:buFont typeface="Arial" pitchFamily="34" charset="0"/>
              <a:buChar char="–"/>
              <a:defRPr/>
            </a:pPr>
            <a:r>
              <a:rPr lang="en-US" dirty="0" smtClean="0"/>
              <a:t>Is it self-contradictory?</a:t>
            </a:r>
          </a:p>
          <a:p>
            <a:pPr eaLnBrk="1" fontAlgn="auto" hangingPunct="1">
              <a:spcAft>
                <a:spcPts val="0"/>
              </a:spcAft>
              <a:buFont typeface="Arial" pitchFamily="34" charset="0"/>
              <a:buChar char="•"/>
              <a:defRPr/>
            </a:pPr>
            <a:r>
              <a:rPr lang="en-US" dirty="0" smtClean="0"/>
              <a:t>Thou </a:t>
            </a:r>
            <a:r>
              <a:rPr lang="en-US" dirty="0" err="1" smtClean="0"/>
              <a:t>shalt</a:t>
            </a:r>
            <a:r>
              <a:rPr lang="en-US" dirty="0" smtClean="0"/>
              <a:t> not kill (innocent people)</a:t>
            </a:r>
          </a:p>
          <a:p>
            <a:pPr lvl="1" eaLnBrk="1" fontAlgn="auto" hangingPunct="1">
              <a:spcAft>
                <a:spcPts val="0"/>
              </a:spcAft>
              <a:buFont typeface="Arial" pitchFamily="34" charset="0"/>
              <a:buChar char="–"/>
              <a:defRPr/>
            </a:pPr>
            <a:r>
              <a:rPr lang="en-US" dirty="0" smtClean="0"/>
              <a:t>i.e., it is wrong to kill, </a:t>
            </a:r>
            <a:r>
              <a:rPr lang="en-US" i="1" dirty="0" smtClean="0"/>
              <a:t>except</a:t>
            </a:r>
            <a:r>
              <a:rPr lang="en-US" dirty="0" smtClean="0"/>
              <a:t> in self-defense</a:t>
            </a:r>
          </a:p>
          <a:p>
            <a:pPr lvl="1" eaLnBrk="1" fontAlgn="auto" hangingPunct="1">
              <a:spcAft>
                <a:spcPts val="0"/>
              </a:spcAft>
              <a:buFont typeface="Arial" pitchFamily="34" charset="0"/>
              <a:buChar char="–"/>
              <a:defRPr/>
            </a:pPr>
            <a:r>
              <a:rPr lang="en-US" dirty="0" smtClean="0"/>
              <a:t>It is wrong to kill, </a:t>
            </a:r>
            <a:r>
              <a:rPr lang="en-US" i="1" dirty="0" smtClean="0"/>
              <a:t>except</a:t>
            </a:r>
            <a:r>
              <a:rPr lang="en-US" dirty="0" smtClean="0"/>
              <a:t> for capital offenses</a:t>
            </a:r>
          </a:p>
        </p:txBody>
      </p:sp>
      <p:sp>
        <p:nvSpPr>
          <p:cNvPr id="4" name="Slide Number Placeholder 5"/>
          <p:cNvSpPr>
            <a:spLocks noGrp="1"/>
          </p:cNvSpPr>
          <p:nvPr>
            <p:ph type="sldNum" sz="quarter" idx="12"/>
          </p:nvPr>
        </p:nvSpPr>
        <p:spPr/>
        <p:txBody>
          <a:bodyPr/>
          <a:lstStyle/>
          <a:p>
            <a:pPr>
              <a:defRPr/>
            </a:pPr>
            <a:fld id="{8E98CF27-2ED5-458D-A39B-C9A342899A5C}" type="slidenum">
              <a:rPr lang="en-US"/>
              <a:pPr>
                <a:defRPr/>
              </a:pPr>
              <a:t>74</a:t>
            </a:fld>
            <a:endParaRPr lang="en-US"/>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AutoShape 2"/>
          <p:cNvSpPr>
            <a:spLocks noGrp="1" noChangeArrowheads="1"/>
          </p:cNvSpPr>
          <p:nvPr>
            <p:ph type="title"/>
          </p:nvPr>
        </p:nvSpPr>
        <p:spPr/>
        <p:txBody>
          <a:bodyPr/>
          <a:lstStyle/>
          <a:p>
            <a:pPr eaLnBrk="1" hangingPunct="1"/>
            <a:r>
              <a:rPr lang="en-US" smtClean="0"/>
              <a:t>Non-universalizable exception</a:t>
            </a:r>
          </a:p>
        </p:txBody>
      </p:sp>
      <p:sp>
        <p:nvSpPr>
          <p:cNvPr id="73731" name="Rectangle 3"/>
          <p:cNvSpPr>
            <a:spLocks noGrp="1" noChangeArrowheads="1"/>
          </p:cNvSpPr>
          <p:nvPr>
            <p:ph idx="1"/>
          </p:nvPr>
        </p:nvSpPr>
        <p:spPr/>
        <p:txBody>
          <a:bodyPr/>
          <a:lstStyle/>
          <a:p>
            <a:pPr eaLnBrk="1" hangingPunct="1"/>
            <a:r>
              <a:rPr lang="en-US" dirty="0" smtClean="0"/>
              <a:t>People should respect property, </a:t>
            </a:r>
            <a:r>
              <a:rPr lang="en-US" i="1" dirty="0" smtClean="0"/>
              <a:t>except for me</a:t>
            </a:r>
            <a:r>
              <a:rPr lang="en-US" dirty="0" smtClean="0"/>
              <a:t>.</a:t>
            </a:r>
          </a:p>
          <a:p>
            <a:pPr lvl="1" eaLnBrk="1" hangingPunct="1"/>
            <a:r>
              <a:rPr lang="en-US" dirty="0" smtClean="0"/>
              <a:t>This is the exception that morality condemns</a:t>
            </a:r>
          </a:p>
          <a:p>
            <a:pPr lvl="1" eaLnBrk="1" hangingPunct="1"/>
            <a:r>
              <a:rPr lang="en-US" dirty="0" smtClean="0"/>
              <a:t>The immoral person (Kant’s immoralist) wants to return to animal individuality</a:t>
            </a:r>
          </a:p>
          <a:p>
            <a:pPr eaLnBrk="1" hangingPunct="1"/>
            <a:endParaRPr lang="en-US" dirty="0" smtClean="0"/>
          </a:p>
        </p:txBody>
      </p:sp>
      <p:sp>
        <p:nvSpPr>
          <p:cNvPr id="4" name="Slide Number Placeholder 5"/>
          <p:cNvSpPr>
            <a:spLocks noGrp="1"/>
          </p:cNvSpPr>
          <p:nvPr>
            <p:ph type="sldNum" sz="quarter" idx="12"/>
          </p:nvPr>
        </p:nvSpPr>
        <p:spPr/>
        <p:txBody>
          <a:bodyPr/>
          <a:lstStyle/>
          <a:p>
            <a:pPr>
              <a:defRPr/>
            </a:pPr>
            <a:fld id="{332D1809-3031-4976-9A53-3CD6C96B9FF3}" type="slidenum">
              <a:rPr lang="en-US"/>
              <a:pPr>
                <a:defRPr/>
              </a:pPr>
              <a:t>75</a:t>
            </a:fld>
            <a:endParaRPr lang="en-US"/>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AutoShape 2"/>
          <p:cNvSpPr>
            <a:spLocks noGrp="1" noChangeArrowheads="1"/>
          </p:cNvSpPr>
          <p:nvPr>
            <p:ph type="title"/>
          </p:nvPr>
        </p:nvSpPr>
        <p:spPr/>
        <p:txBody>
          <a:bodyPr/>
          <a:lstStyle/>
          <a:p>
            <a:pPr eaLnBrk="1" hangingPunct="1"/>
            <a:r>
              <a:rPr lang="en-US" smtClean="0"/>
              <a:t>The thief </a:t>
            </a:r>
            <a:r>
              <a:rPr lang="en-US" i="1" smtClean="0"/>
              <a:t>means</a:t>
            </a:r>
            <a:r>
              <a:rPr lang="en-US" smtClean="0"/>
              <a:t> “me”</a:t>
            </a:r>
          </a:p>
        </p:txBody>
      </p:sp>
      <p:sp>
        <p:nvSpPr>
          <p:cNvPr id="187395" name="Rectangle 3"/>
          <p:cNvSpPr>
            <a:spLocks noGrp="1" noChangeArrowheads="1"/>
          </p:cNvSpPr>
          <p:nvPr>
            <p:ph idx="1"/>
          </p:nvPr>
        </p:nvSpPr>
        <p:spPr/>
        <p:txBody>
          <a:bodyPr rtlCol="0">
            <a:normAutofit lnSpcReduction="10000"/>
          </a:bodyPr>
          <a:lstStyle/>
          <a:p>
            <a:pPr eaLnBrk="1" fontAlgn="auto" hangingPunct="1">
              <a:spcAft>
                <a:spcPts val="0"/>
              </a:spcAft>
              <a:buFont typeface="Arial" pitchFamily="34" charset="0"/>
              <a:buChar char="•"/>
              <a:defRPr/>
            </a:pPr>
            <a:r>
              <a:rPr lang="en-US" dirty="0" smtClean="0"/>
              <a:t>What he </a:t>
            </a:r>
            <a:r>
              <a:rPr lang="en-US" i="1" dirty="0" smtClean="0"/>
              <a:t>means</a:t>
            </a:r>
            <a:r>
              <a:rPr lang="en-US" dirty="0" smtClean="0"/>
              <a:t> is himself as a pure individual</a:t>
            </a:r>
          </a:p>
          <a:p>
            <a:pPr eaLnBrk="1" fontAlgn="auto" hangingPunct="1">
              <a:spcAft>
                <a:spcPts val="0"/>
              </a:spcAft>
              <a:buFont typeface="Arial" pitchFamily="34" charset="0"/>
              <a:buChar char="•"/>
              <a:defRPr/>
            </a:pPr>
            <a:r>
              <a:rPr lang="en-US" dirty="0" smtClean="0"/>
              <a:t>But then there is </a:t>
            </a:r>
            <a:r>
              <a:rPr lang="en-US" i="1" dirty="0" smtClean="0"/>
              <a:t>no reason</a:t>
            </a:r>
            <a:r>
              <a:rPr lang="en-US" dirty="0" smtClean="0"/>
              <a:t> for distinguishing himself from anyone else</a:t>
            </a:r>
          </a:p>
          <a:p>
            <a:pPr eaLnBrk="1" fontAlgn="auto" hangingPunct="1">
              <a:spcAft>
                <a:spcPts val="0"/>
              </a:spcAft>
              <a:buFont typeface="Arial" pitchFamily="34" charset="0"/>
              <a:buChar char="•"/>
              <a:defRPr/>
            </a:pPr>
            <a:r>
              <a:rPr lang="en-US" dirty="0" smtClean="0"/>
              <a:t>He </a:t>
            </a:r>
            <a:r>
              <a:rPr lang="en-US" i="1" dirty="0" smtClean="0"/>
              <a:t>means </a:t>
            </a:r>
            <a:r>
              <a:rPr lang="en-US" dirty="0" smtClean="0"/>
              <a:t>himself as this sensible individual</a:t>
            </a:r>
          </a:p>
          <a:p>
            <a:pPr eaLnBrk="1" fontAlgn="auto" hangingPunct="1">
              <a:spcAft>
                <a:spcPts val="0"/>
              </a:spcAft>
              <a:buFont typeface="Arial" pitchFamily="34" charset="0"/>
              <a:buChar char="•"/>
              <a:defRPr/>
            </a:pPr>
            <a:r>
              <a:rPr lang="en-US" dirty="0" smtClean="0"/>
              <a:t>But he cannot </a:t>
            </a:r>
            <a:r>
              <a:rPr lang="en-US" i="1" dirty="0" smtClean="0"/>
              <a:t>say</a:t>
            </a:r>
            <a:r>
              <a:rPr lang="en-US" dirty="0" smtClean="0"/>
              <a:t> this, or </a:t>
            </a:r>
            <a:r>
              <a:rPr lang="en-US" i="1" dirty="0" smtClean="0"/>
              <a:t>think</a:t>
            </a:r>
            <a:r>
              <a:rPr lang="en-US" dirty="0" smtClean="0"/>
              <a:t> this, without making this into a generality: I am a person like others </a:t>
            </a:r>
          </a:p>
          <a:p>
            <a:pPr eaLnBrk="1" fontAlgn="auto" hangingPunct="1">
              <a:spcAft>
                <a:spcPts val="0"/>
              </a:spcAft>
              <a:buFont typeface="Arial" pitchFamily="34" charset="0"/>
              <a:buChar char="•"/>
              <a:defRPr/>
            </a:pPr>
            <a:r>
              <a:rPr lang="en-US" dirty="0" smtClean="0"/>
              <a:t>So his maxim of the theft: I affirm property for a person and I deny property for a person</a:t>
            </a:r>
          </a:p>
        </p:txBody>
      </p:sp>
      <p:sp>
        <p:nvSpPr>
          <p:cNvPr id="4" name="Slide Number Placeholder 5"/>
          <p:cNvSpPr>
            <a:spLocks noGrp="1"/>
          </p:cNvSpPr>
          <p:nvPr>
            <p:ph type="sldNum" sz="quarter" idx="12"/>
          </p:nvPr>
        </p:nvSpPr>
        <p:spPr/>
        <p:txBody>
          <a:bodyPr/>
          <a:lstStyle/>
          <a:p>
            <a:pPr>
              <a:defRPr/>
            </a:pPr>
            <a:fld id="{CB84B0EA-B560-40ED-81A8-BCD445EF6BB4}" type="slidenum">
              <a:rPr lang="en-US"/>
              <a:pPr>
                <a:defRPr/>
              </a:pPr>
              <a:t>76</a:t>
            </a:fld>
            <a:endParaRPr lang="en-US"/>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Grp="1" noChangeArrowheads="1"/>
          </p:cNvSpPr>
          <p:nvPr>
            <p:ph type="title"/>
          </p:nvPr>
        </p:nvSpPr>
        <p:spPr/>
        <p:txBody>
          <a:bodyPr/>
          <a:lstStyle/>
          <a:p>
            <a:pPr eaLnBrk="1" hangingPunct="1"/>
            <a:r>
              <a:rPr lang="en-US" smtClean="0"/>
              <a:t>A contradictory will</a:t>
            </a:r>
          </a:p>
        </p:txBody>
      </p:sp>
      <p:sp>
        <p:nvSpPr>
          <p:cNvPr id="75779" name="Rectangle 3"/>
          <p:cNvSpPr>
            <a:spLocks noGrp="1" noChangeArrowheads="1"/>
          </p:cNvSpPr>
          <p:nvPr>
            <p:ph idx="1"/>
          </p:nvPr>
        </p:nvSpPr>
        <p:spPr/>
        <p:txBody>
          <a:bodyPr/>
          <a:lstStyle/>
          <a:p>
            <a:pPr eaLnBrk="1" hangingPunct="1"/>
            <a:r>
              <a:rPr lang="en-US" dirty="0" smtClean="0"/>
              <a:t>The law I am realizing: deny property to affirm property </a:t>
            </a:r>
          </a:p>
          <a:p>
            <a:pPr eaLnBrk="1" hangingPunct="1"/>
            <a:r>
              <a:rPr lang="en-US" dirty="0" smtClean="0"/>
              <a:t>A contradiction?</a:t>
            </a:r>
          </a:p>
          <a:p>
            <a:pPr lvl="1" eaLnBrk="1" hangingPunct="1"/>
            <a:r>
              <a:rPr lang="en-US" dirty="0" smtClean="0"/>
              <a:t>No: Deny property </a:t>
            </a:r>
            <a:r>
              <a:rPr lang="en-US" i="1" dirty="0" smtClean="0"/>
              <a:t>to her</a:t>
            </a:r>
            <a:r>
              <a:rPr lang="en-US" dirty="0" smtClean="0"/>
              <a:t>, to affirm it </a:t>
            </a:r>
            <a:r>
              <a:rPr lang="en-US" i="1" dirty="0" smtClean="0"/>
              <a:t>for myself</a:t>
            </a:r>
            <a:r>
              <a:rPr lang="en-US" dirty="0" smtClean="0"/>
              <a:t>. </a:t>
            </a:r>
          </a:p>
          <a:p>
            <a:pPr eaLnBrk="1" hangingPunct="1"/>
            <a:r>
              <a:rPr lang="en-US" dirty="0" smtClean="0"/>
              <a:t>But she and I are persons.</a:t>
            </a:r>
          </a:p>
          <a:p>
            <a:pPr lvl="1" eaLnBrk="1" hangingPunct="1"/>
            <a:r>
              <a:rPr lang="en-US" dirty="0" smtClean="0"/>
              <a:t>Hence: deny property (to persons) to affirm property (to persons).</a:t>
            </a:r>
          </a:p>
        </p:txBody>
      </p:sp>
      <p:sp>
        <p:nvSpPr>
          <p:cNvPr id="4" name="Slide Number Placeholder 5"/>
          <p:cNvSpPr>
            <a:spLocks noGrp="1"/>
          </p:cNvSpPr>
          <p:nvPr>
            <p:ph type="sldNum" sz="quarter" idx="12"/>
          </p:nvPr>
        </p:nvSpPr>
        <p:spPr/>
        <p:txBody>
          <a:bodyPr/>
          <a:lstStyle/>
          <a:p>
            <a:pPr>
              <a:defRPr/>
            </a:pPr>
            <a:fld id="{0FBA1D26-8A09-4D6A-885F-C9D44E8E5AFF}" type="slidenum">
              <a:rPr lang="en-US"/>
              <a:pPr>
                <a:defRPr/>
              </a:pPr>
              <a:t>77</a:t>
            </a:fld>
            <a:endParaRPr lang="en-US"/>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AutoShape 2"/>
          <p:cNvSpPr>
            <a:spLocks noGrp="1" noChangeArrowheads="1"/>
          </p:cNvSpPr>
          <p:nvPr>
            <p:ph type="title"/>
          </p:nvPr>
        </p:nvSpPr>
        <p:spPr/>
        <p:txBody>
          <a:bodyPr/>
          <a:lstStyle/>
          <a:p>
            <a:pPr eaLnBrk="1" hangingPunct="1"/>
            <a:r>
              <a:rPr lang="en-US" smtClean="0"/>
              <a:t>Semi-unconscious (impure) willing</a:t>
            </a:r>
          </a:p>
        </p:txBody>
      </p:sp>
      <p:sp>
        <p:nvSpPr>
          <p:cNvPr id="76803" name="Rectangle 3"/>
          <p:cNvSpPr>
            <a:spLocks noGrp="1" noChangeArrowheads="1"/>
          </p:cNvSpPr>
          <p:nvPr>
            <p:ph idx="1"/>
          </p:nvPr>
        </p:nvSpPr>
        <p:spPr/>
        <p:txBody>
          <a:bodyPr/>
          <a:lstStyle/>
          <a:p>
            <a:pPr eaLnBrk="1" hangingPunct="1">
              <a:lnSpc>
                <a:spcPct val="90000"/>
              </a:lnSpc>
            </a:pPr>
            <a:r>
              <a:rPr lang="en-US" dirty="0" smtClean="0"/>
              <a:t>&gt;The law I am implicitly realizing = the destruction of property</a:t>
            </a:r>
          </a:p>
          <a:p>
            <a:pPr eaLnBrk="1" hangingPunct="1">
              <a:lnSpc>
                <a:spcPct val="90000"/>
              </a:lnSpc>
            </a:pPr>
            <a:r>
              <a:rPr lang="en-US" dirty="0" smtClean="0"/>
              <a:t>But I want there to be property (so I can have objects in my possession)</a:t>
            </a:r>
          </a:p>
          <a:p>
            <a:pPr eaLnBrk="1" hangingPunct="1">
              <a:lnSpc>
                <a:spcPct val="90000"/>
              </a:lnSpc>
            </a:pPr>
            <a:r>
              <a:rPr lang="en-US" dirty="0" smtClean="0"/>
              <a:t>Hence I cannot </a:t>
            </a:r>
            <a:r>
              <a:rPr lang="en-US" i="1" dirty="0" smtClean="0"/>
              <a:t>in full consciousness </a:t>
            </a:r>
            <a:r>
              <a:rPr lang="en-US" dirty="0" smtClean="0"/>
              <a:t>will this maxim as a universal law</a:t>
            </a:r>
          </a:p>
          <a:p>
            <a:pPr eaLnBrk="1" hangingPunct="1">
              <a:lnSpc>
                <a:spcPct val="90000"/>
              </a:lnSpc>
            </a:pPr>
            <a:r>
              <a:rPr lang="en-US" dirty="0" smtClean="0"/>
              <a:t>I do so in semi-unconsciousness </a:t>
            </a:r>
          </a:p>
          <a:p>
            <a:pPr lvl="1" eaLnBrk="1" hangingPunct="1">
              <a:lnSpc>
                <a:spcPct val="90000"/>
              </a:lnSpc>
            </a:pPr>
            <a:r>
              <a:rPr lang="en-US" dirty="0" smtClean="0"/>
              <a:t>Sartre: in bad faith (impure reflection)</a:t>
            </a:r>
          </a:p>
        </p:txBody>
      </p:sp>
      <p:sp>
        <p:nvSpPr>
          <p:cNvPr id="4" name="Slide Number Placeholder 5"/>
          <p:cNvSpPr>
            <a:spLocks noGrp="1"/>
          </p:cNvSpPr>
          <p:nvPr>
            <p:ph type="sldNum" sz="quarter" idx="12"/>
          </p:nvPr>
        </p:nvSpPr>
        <p:spPr/>
        <p:txBody>
          <a:bodyPr/>
          <a:lstStyle/>
          <a:p>
            <a:pPr>
              <a:defRPr/>
            </a:pPr>
            <a:fld id="{FAB5F1C5-EED8-470B-971D-A02464C07CAA}" type="slidenum">
              <a:rPr lang="en-US"/>
              <a:pPr>
                <a:defRPr/>
              </a:pPr>
              <a:t>78</a:t>
            </a:fld>
            <a:endParaRPr lang="en-US"/>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AutoShape 2"/>
          <p:cNvSpPr>
            <a:spLocks noGrp="1" noChangeArrowheads="1"/>
          </p:cNvSpPr>
          <p:nvPr>
            <p:ph type="title"/>
          </p:nvPr>
        </p:nvSpPr>
        <p:spPr/>
        <p:txBody>
          <a:bodyPr/>
          <a:lstStyle/>
          <a:p>
            <a:pPr eaLnBrk="1" hangingPunct="1"/>
            <a:r>
              <a:rPr lang="en-US" smtClean="0"/>
              <a:t>Self-destruction too</a:t>
            </a:r>
          </a:p>
        </p:txBody>
      </p:sp>
      <p:sp>
        <p:nvSpPr>
          <p:cNvPr id="77827" name="Rectangle 3"/>
          <p:cNvSpPr>
            <a:spLocks noGrp="1" noChangeArrowheads="1"/>
          </p:cNvSpPr>
          <p:nvPr>
            <p:ph idx="1"/>
          </p:nvPr>
        </p:nvSpPr>
        <p:spPr/>
        <p:txBody>
          <a:bodyPr/>
          <a:lstStyle/>
          <a:p>
            <a:pPr eaLnBrk="1" hangingPunct="1"/>
            <a:r>
              <a:rPr lang="en-US" dirty="0" smtClean="0"/>
              <a:t>As a rational person, I legislate for humanity, all persons: </a:t>
            </a:r>
          </a:p>
          <a:p>
            <a:pPr lvl="1" eaLnBrk="1" hangingPunct="1"/>
            <a:r>
              <a:rPr lang="en-US" dirty="0" smtClean="0"/>
              <a:t>Property should be respected …</a:t>
            </a:r>
          </a:p>
          <a:p>
            <a:pPr eaLnBrk="1" hangingPunct="1"/>
            <a:r>
              <a:rPr lang="en-US" dirty="0" smtClean="0"/>
              <a:t>As a sensuous individual I want that thing for myself</a:t>
            </a:r>
          </a:p>
          <a:p>
            <a:pPr lvl="1" eaLnBrk="1" hangingPunct="1"/>
            <a:r>
              <a:rPr lang="en-US" dirty="0" smtClean="0"/>
              <a:t>… except by me</a:t>
            </a:r>
          </a:p>
          <a:p>
            <a:pPr eaLnBrk="1" hangingPunct="1"/>
            <a:r>
              <a:rPr lang="en-US" dirty="0" smtClean="0"/>
              <a:t>= I affirm my sensuous individuality </a:t>
            </a:r>
            <a:r>
              <a:rPr lang="en-US" i="1" dirty="0" smtClean="0"/>
              <a:t>against</a:t>
            </a:r>
            <a:r>
              <a:rPr lang="en-US" dirty="0" smtClean="0"/>
              <a:t> my humanity</a:t>
            </a:r>
          </a:p>
          <a:p>
            <a:pPr eaLnBrk="1" hangingPunct="1"/>
            <a:endParaRPr lang="en-US" dirty="0" smtClean="0"/>
          </a:p>
        </p:txBody>
      </p:sp>
      <p:sp>
        <p:nvSpPr>
          <p:cNvPr id="4" name="Slide Number Placeholder 5"/>
          <p:cNvSpPr>
            <a:spLocks noGrp="1"/>
          </p:cNvSpPr>
          <p:nvPr>
            <p:ph type="sldNum" sz="quarter" idx="12"/>
          </p:nvPr>
        </p:nvSpPr>
        <p:spPr/>
        <p:txBody>
          <a:bodyPr/>
          <a:lstStyle/>
          <a:p>
            <a:pPr>
              <a:defRPr/>
            </a:pPr>
            <a:fld id="{19353D16-E80E-4BF1-B820-782ECBB5CE23}" type="slidenum">
              <a:rPr lang="en-US"/>
              <a:pPr>
                <a:defRPr/>
              </a:pPr>
              <a:t>79</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Knowing and believing</a:t>
            </a:r>
            <a:endParaRPr lang="en-US" dirty="0"/>
          </a:p>
        </p:txBody>
      </p:sp>
      <p:sp>
        <p:nvSpPr>
          <p:cNvPr id="3" name="Content Placeholder 2"/>
          <p:cNvSpPr>
            <a:spLocks noGrp="1"/>
          </p:cNvSpPr>
          <p:nvPr>
            <p:ph idx="1"/>
          </p:nvPr>
        </p:nvSpPr>
        <p:spPr/>
        <p:txBody>
          <a:bodyPr/>
          <a:lstStyle/>
          <a:p>
            <a:r>
              <a:rPr lang="en-US" dirty="0" smtClean="0"/>
              <a:t>Recall Kant’s theory of knowledge</a:t>
            </a:r>
          </a:p>
          <a:p>
            <a:pPr lvl="1"/>
            <a:r>
              <a:rPr lang="en-US" dirty="0" smtClean="0"/>
              <a:t>In science, we impose subjective categories on reality</a:t>
            </a:r>
          </a:p>
          <a:p>
            <a:pPr lvl="1"/>
            <a:r>
              <a:rPr lang="en-US" dirty="0" smtClean="0"/>
              <a:t>And so we cannot </a:t>
            </a:r>
            <a:r>
              <a:rPr lang="en-US" i="1" dirty="0" smtClean="0"/>
              <a:t>know</a:t>
            </a:r>
            <a:r>
              <a:rPr lang="en-US" dirty="0" smtClean="0"/>
              <a:t> reality</a:t>
            </a:r>
          </a:p>
          <a:p>
            <a:pPr lvl="1"/>
            <a:r>
              <a:rPr lang="en-US" dirty="0" smtClean="0"/>
              <a:t>But we can entertain beliefs that do not contradict science</a:t>
            </a:r>
          </a:p>
          <a:p>
            <a:r>
              <a:rPr lang="en-US" dirty="0" smtClean="0"/>
              <a:t>Two beliefs of practical/moral life</a:t>
            </a:r>
          </a:p>
          <a:p>
            <a:pPr lvl="1"/>
            <a:r>
              <a:rPr lang="en-US" dirty="0" smtClean="0"/>
              <a:t>We are free, not determined</a:t>
            </a:r>
          </a:p>
          <a:p>
            <a:pPr lvl="1"/>
            <a:r>
              <a:rPr lang="en-US" dirty="0" smtClean="0"/>
              <a:t>We are connected to one another, despite our apparent separateness as individuals</a:t>
            </a:r>
            <a:endParaRPr lang="en-US" dirty="0"/>
          </a:p>
        </p:txBody>
      </p:sp>
      <p:sp>
        <p:nvSpPr>
          <p:cNvPr id="4" name="Slide Number Placeholder 3"/>
          <p:cNvSpPr>
            <a:spLocks noGrp="1"/>
          </p:cNvSpPr>
          <p:nvPr>
            <p:ph type="sldNum" sz="quarter" idx="12"/>
          </p:nvPr>
        </p:nvSpPr>
        <p:spPr/>
        <p:txBody>
          <a:bodyPr/>
          <a:lstStyle/>
          <a:p>
            <a:pPr>
              <a:defRPr/>
            </a:pPr>
            <a:fld id="{FFDBF46B-BA7E-455A-AEC7-87A7B185A221}" type="slidenum">
              <a:rPr lang="en-US" smtClean="0"/>
              <a:pPr>
                <a:defRPr/>
              </a:pPr>
              <a:t>8</a:t>
            </a:fld>
            <a:endParaRPr lang="en-US"/>
          </a:p>
        </p:txBody>
      </p:sp>
    </p:spTree>
    <p:extLst>
      <p:ext uri="{BB962C8B-B14F-4D97-AF65-F5344CB8AC3E}">
        <p14:creationId xmlns:p14="http://schemas.microsoft.com/office/powerpoint/2010/main" val="94687372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AutoShape 2"/>
          <p:cNvSpPr>
            <a:spLocks noGrp="1" noChangeArrowheads="1"/>
          </p:cNvSpPr>
          <p:nvPr>
            <p:ph type="title"/>
          </p:nvPr>
        </p:nvSpPr>
        <p:spPr/>
        <p:txBody>
          <a:bodyPr/>
          <a:lstStyle/>
          <a:p>
            <a:pPr eaLnBrk="1" hangingPunct="1"/>
            <a:r>
              <a:rPr lang="en-US" sz="3200" smtClean="0"/>
              <a:t>Socrates on upholding the Laws of one’s actions</a:t>
            </a:r>
          </a:p>
        </p:txBody>
      </p:sp>
      <p:sp>
        <p:nvSpPr>
          <p:cNvPr id="78851" name="Rectangle 3"/>
          <p:cNvSpPr>
            <a:spLocks noGrp="1" noChangeArrowheads="1"/>
          </p:cNvSpPr>
          <p:nvPr>
            <p:ph idx="1"/>
          </p:nvPr>
        </p:nvSpPr>
        <p:spPr/>
        <p:txBody>
          <a:bodyPr/>
          <a:lstStyle/>
          <a:p>
            <a:pPr eaLnBrk="1" hangingPunct="1"/>
            <a:r>
              <a:rPr lang="en-US" dirty="0" smtClean="0"/>
              <a:t>"Tell us, Socrates," they [the Laws] say; "what are you about? are you going by an act of yours to overturn us- the laws and the whole State, </a:t>
            </a:r>
            <a:r>
              <a:rPr lang="en-US" i="1" dirty="0" smtClean="0"/>
              <a:t>as far as in you lies</a:t>
            </a:r>
            <a:r>
              <a:rPr lang="en-US" dirty="0" smtClean="0"/>
              <a:t>? Do you imagine that a State can subsist and not be overthrown, in which the decisions of law have no power, but are set aside and overthrown by individuals?" (</a:t>
            </a:r>
            <a:r>
              <a:rPr lang="en-US" i="1" dirty="0" err="1" smtClean="0"/>
              <a:t>Crito</a:t>
            </a:r>
            <a:r>
              <a:rPr lang="en-US" dirty="0" smtClean="0"/>
              <a:t>)</a:t>
            </a:r>
          </a:p>
        </p:txBody>
      </p:sp>
      <p:sp>
        <p:nvSpPr>
          <p:cNvPr id="4" name="Slide Number Placeholder 5"/>
          <p:cNvSpPr>
            <a:spLocks noGrp="1"/>
          </p:cNvSpPr>
          <p:nvPr>
            <p:ph type="sldNum" sz="quarter" idx="12"/>
          </p:nvPr>
        </p:nvSpPr>
        <p:spPr/>
        <p:txBody>
          <a:bodyPr/>
          <a:lstStyle/>
          <a:p>
            <a:pPr>
              <a:defRPr/>
            </a:pPr>
            <a:fld id="{31984892-8C14-4012-83AB-0CC8E912340F}" type="slidenum">
              <a:rPr lang="en-US"/>
              <a:pPr>
                <a:defRPr/>
              </a:pPr>
              <a:t>80</a:t>
            </a:fld>
            <a:endParaRPr lang="en-US"/>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AutoShape 2"/>
          <p:cNvSpPr>
            <a:spLocks noGrp="1" noChangeArrowheads="1"/>
          </p:cNvSpPr>
          <p:nvPr>
            <p:ph type="title"/>
          </p:nvPr>
        </p:nvSpPr>
        <p:spPr/>
        <p:txBody>
          <a:bodyPr/>
          <a:lstStyle/>
          <a:p>
            <a:pPr eaLnBrk="1" hangingPunct="1"/>
            <a:r>
              <a:rPr lang="en-US" smtClean="0"/>
              <a:t>Thief makes himself a parasite </a:t>
            </a:r>
          </a:p>
        </p:txBody>
      </p:sp>
      <p:sp>
        <p:nvSpPr>
          <p:cNvPr id="79875" name="Rectangle 3"/>
          <p:cNvSpPr>
            <a:spLocks noGrp="1" noChangeArrowheads="1"/>
          </p:cNvSpPr>
          <p:nvPr>
            <p:ph idx="1"/>
          </p:nvPr>
        </p:nvSpPr>
        <p:spPr/>
        <p:txBody>
          <a:bodyPr/>
          <a:lstStyle/>
          <a:p>
            <a:pPr eaLnBrk="1" hangingPunct="1"/>
            <a:r>
              <a:rPr lang="en-US" sz="2800" dirty="0" smtClean="0"/>
              <a:t>I want there to be property in general, so that I may take advantage of this law for myself</a:t>
            </a:r>
          </a:p>
          <a:p>
            <a:pPr eaLnBrk="1" hangingPunct="1"/>
            <a:r>
              <a:rPr lang="en-US" sz="2800" dirty="0" smtClean="0"/>
              <a:t>But I am unwilling to participate in or take responsibility for the realization of this law whose advantages I recognize</a:t>
            </a:r>
          </a:p>
          <a:p>
            <a:pPr eaLnBrk="1" hangingPunct="1"/>
            <a:r>
              <a:rPr lang="en-US" sz="2800" dirty="0" smtClean="0"/>
              <a:t>I want others to maintain the law, while I break it. </a:t>
            </a:r>
          </a:p>
          <a:p>
            <a:pPr eaLnBrk="1" hangingPunct="1"/>
            <a:r>
              <a:rPr lang="en-US" sz="2800" dirty="0" smtClean="0"/>
              <a:t>I make </a:t>
            </a:r>
            <a:r>
              <a:rPr lang="en-US" sz="2800" i="1" dirty="0" smtClean="0"/>
              <a:t>an exception for myself</a:t>
            </a:r>
            <a:r>
              <a:rPr lang="en-US" sz="2800" dirty="0" smtClean="0"/>
              <a:t> from the laws obligating humanity </a:t>
            </a:r>
          </a:p>
          <a:p>
            <a:pPr eaLnBrk="1" hangingPunct="1"/>
            <a:r>
              <a:rPr lang="en-US" sz="2800" dirty="0" smtClean="0"/>
              <a:t>(In game theory this is called the free rider problem.) </a:t>
            </a:r>
          </a:p>
        </p:txBody>
      </p:sp>
      <p:sp>
        <p:nvSpPr>
          <p:cNvPr id="4" name="Slide Number Placeholder 5"/>
          <p:cNvSpPr>
            <a:spLocks noGrp="1"/>
          </p:cNvSpPr>
          <p:nvPr>
            <p:ph type="sldNum" sz="quarter" idx="12"/>
          </p:nvPr>
        </p:nvSpPr>
        <p:spPr/>
        <p:txBody>
          <a:bodyPr/>
          <a:lstStyle/>
          <a:p>
            <a:pPr>
              <a:defRPr/>
            </a:pPr>
            <a:fld id="{E20E34AF-F079-4E27-86CE-9E5B9ED75179}" type="slidenum">
              <a:rPr lang="en-US"/>
              <a:pPr>
                <a:defRPr/>
              </a:pPr>
              <a:t>81</a:t>
            </a:fld>
            <a:endParaRPr lang="en-US"/>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AutoShape 2"/>
          <p:cNvSpPr>
            <a:spLocks noGrp="1" noChangeArrowheads="1"/>
          </p:cNvSpPr>
          <p:nvPr>
            <p:ph type="title"/>
          </p:nvPr>
        </p:nvSpPr>
        <p:spPr/>
        <p:txBody>
          <a:bodyPr/>
          <a:lstStyle/>
          <a:p>
            <a:pPr eaLnBrk="1" hangingPunct="1"/>
            <a:r>
              <a:rPr lang="en-US" smtClean="0"/>
              <a:t>Heteronomy and autonomy</a:t>
            </a:r>
          </a:p>
        </p:txBody>
      </p:sp>
      <p:sp>
        <p:nvSpPr>
          <p:cNvPr id="79875" name="Rectangle 3"/>
          <p:cNvSpPr>
            <a:spLocks noGrp="1" noChangeArrowheads="1"/>
          </p:cNvSpPr>
          <p:nvPr>
            <p:ph idx="1"/>
          </p:nvPr>
        </p:nvSpPr>
        <p:spPr/>
        <p:txBody>
          <a:bodyPr>
            <a:normAutofit lnSpcReduction="10000"/>
          </a:bodyPr>
          <a:lstStyle/>
          <a:p>
            <a:pPr eaLnBrk="1" hangingPunct="1">
              <a:defRPr/>
            </a:pPr>
            <a:r>
              <a:rPr lang="en-US" sz="2800" dirty="0" smtClean="0"/>
              <a:t>1) The thief is a parasite: let others uphold the law; I will destroy it for my benefit</a:t>
            </a:r>
          </a:p>
          <a:p>
            <a:pPr lvl="1" eaLnBrk="1" hangingPunct="1">
              <a:defRPr/>
            </a:pPr>
            <a:r>
              <a:rPr lang="en-US" dirty="0" smtClean="0"/>
              <a:t>= “Heteronomy”</a:t>
            </a:r>
          </a:p>
          <a:p>
            <a:pPr eaLnBrk="1" hangingPunct="1">
              <a:defRPr/>
            </a:pPr>
            <a:r>
              <a:rPr lang="en-US" sz="2800" dirty="0" smtClean="0"/>
              <a:t>2) Mixed case: I will uphold (follow) the law, because otherwise I might get in trouble. </a:t>
            </a:r>
          </a:p>
          <a:p>
            <a:pPr lvl="1" eaLnBrk="1" hangingPunct="1">
              <a:defRPr/>
            </a:pPr>
            <a:r>
              <a:rPr lang="en-US" dirty="0" smtClean="0"/>
              <a:t>- Heteronomy (</a:t>
            </a:r>
            <a:r>
              <a:rPr lang="en-US" dirty="0" err="1" smtClean="0"/>
              <a:t>Hobbesian</a:t>
            </a:r>
            <a:r>
              <a:rPr lang="en-US" dirty="0" smtClean="0"/>
              <a:t> State enforces the law governing individuals pursuing desires/interests)</a:t>
            </a:r>
          </a:p>
          <a:p>
            <a:pPr eaLnBrk="1" hangingPunct="1">
              <a:defRPr/>
            </a:pPr>
            <a:r>
              <a:rPr lang="en-US" sz="2800" dirty="0" smtClean="0"/>
              <a:t>3) Morality: I will uphold the law, because it is the law of my own conscious (rational) will</a:t>
            </a:r>
          </a:p>
          <a:p>
            <a:pPr lvl="1" eaLnBrk="1" hangingPunct="1">
              <a:defRPr/>
            </a:pPr>
            <a:r>
              <a:rPr lang="en-US" dirty="0" smtClean="0"/>
              <a:t>Autonomy</a:t>
            </a:r>
          </a:p>
        </p:txBody>
      </p:sp>
      <p:sp>
        <p:nvSpPr>
          <p:cNvPr id="4" name="Slide Number Placeholder 5"/>
          <p:cNvSpPr>
            <a:spLocks noGrp="1"/>
          </p:cNvSpPr>
          <p:nvPr>
            <p:ph type="sldNum" sz="quarter" idx="12"/>
          </p:nvPr>
        </p:nvSpPr>
        <p:spPr/>
        <p:txBody>
          <a:bodyPr/>
          <a:lstStyle/>
          <a:p>
            <a:pPr>
              <a:defRPr/>
            </a:pPr>
            <a:fld id="{EB473B40-83BC-4073-93A7-5DC2AA67A1F8}" type="slidenum">
              <a:rPr lang="en-US"/>
              <a:pPr>
                <a:defRPr/>
              </a:pPr>
              <a:t>82</a:t>
            </a:fld>
            <a:endParaRPr lang="en-US"/>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AutoShape 2"/>
          <p:cNvSpPr>
            <a:spLocks noGrp="1" noChangeArrowheads="1"/>
          </p:cNvSpPr>
          <p:nvPr>
            <p:ph type="title"/>
          </p:nvPr>
        </p:nvSpPr>
        <p:spPr/>
        <p:txBody>
          <a:bodyPr/>
          <a:lstStyle/>
          <a:p>
            <a:pPr eaLnBrk="1" hangingPunct="1"/>
            <a:r>
              <a:rPr lang="en-US" smtClean="0"/>
              <a:t>Arendt on the “two-in-one” </a:t>
            </a:r>
          </a:p>
        </p:txBody>
      </p:sp>
      <p:sp>
        <p:nvSpPr>
          <p:cNvPr id="80899" name="Rectangle 3"/>
          <p:cNvSpPr>
            <a:spLocks noGrp="1" noChangeArrowheads="1"/>
          </p:cNvSpPr>
          <p:nvPr>
            <p:ph idx="1"/>
          </p:nvPr>
        </p:nvSpPr>
        <p:spPr/>
        <p:txBody>
          <a:bodyPr>
            <a:normAutofit fontScale="92500" lnSpcReduction="20000"/>
          </a:bodyPr>
          <a:lstStyle/>
          <a:p>
            <a:pPr eaLnBrk="1" hangingPunct="1">
              <a:defRPr/>
            </a:pPr>
            <a:r>
              <a:rPr lang="en-US" dirty="0" smtClean="0"/>
              <a:t>Hannah Arendt writes of moral thinking as “the two-in-one of the soundless dialogue.” Such thinking “actualizes the difference within our identity as given in consciousness and thereby results in conscience as its by-product.”</a:t>
            </a:r>
          </a:p>
          <a:p>
            <a:pPr eaLnBrk="1" hangingPunct="1">
              <a:defRPr/>
            </a:pPr>
            <a:r>
              <a:rPr lang="en-US" dirty="0" smtClean="0"/>
              <a:t>As in Rousseau—withdrawal from distorting influence of others to be at one with oneself. </a:t>
            </a:r>
          </a:p>
          <a:p>
            <a:pPr lvl="1" eaLnBrk="1" hangingPunct="1">
              <a:defRPr/>
            </a:pPr>
            <a:r>
              <a:rPr lang="en-US" dirty="0" smtClean="0"/>
              <a:t>But this self is a universal, not a singular being: the “soul,” not body</a:t>
            </a:r>
          </a:p>
          <a:p>
            <a:pPr lvl="1" eaLnBrk="1" hangingPunct="1">
              <a:defRPr/>
            </a:pPr>
            <a:r>
              <a:rPr lang="en-US" dirty="0" smtClean="0"/>
              <a:t>Early Kant’s spirit world of the “alien will” </a:t>
            </a:r>
          </a:p>
          <a:p>
            <a:pPr lvl="1" eaLnBrk="1" hangingPunct="1">
              <a:defRPr/>
            </a:pPr>
            <a:r>
              <a:rPr lang="en-US" dirty="0" err="1" smtClean="0"/>
              <a:t>Noumenal</a:t>
            </a:r>
            <a:r>
              <a:rPr lang="en-US" dirty="0" smtClean="0"/>
              <a:t> dimension of reality </a:t>
            </a:r>
          </a:p>
        </p:txBody>
      </p:sp>
      <p:sp>
        <p:nvSpPr>
          <p:cNvPr id="4" name="Slide Number Placeholder 5"/>
          <p:cNvSpPr>
            <a:spLocks noGrp="1"/>
          </p:cNvSpPr>
          <p:nvPr>
            <p:ph type="sldNum" sz="quarter" idx="12"/>
          </p:nvPr>
        </p:nvSpPr>
        <p:spPr/>
        <p:txBody>
          <a:bodyPr/>
          <a:lstStyle/>
          <a:p>
            <a:pPr>
              <a:defRPr/>
            </a:pPr>
            <a:fld id="{F9499B89-E822-4872-A775-AD5D52E0A45D}" type="slidenum">
              <a:rPr lang="en-US"/>
              <a:pPr>
                <a:defRPr/>
              </a:pPr>
              <a:t>83</a:t>
            </a:fld>
            <a:endParaRPr lang="en-US"/>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p:cNvSpPr>
            <a:spLocks noGrp="1"/>
          </p:cNvSpPr>
          <p:nvPr>
            <p:ph type="title"/>
          </p:nvPr>
        </p:nvSpPr>
        <p:spPr/>
        <p:txBody>
          <a:bodyPr/>
          <a:lstStyle/>
          <a:p>
            <a:r>
              <a:rPr lang="en-CA" smtClean="0"/>
              <a:t>Formal logic?</a:t>
            </a:r>
          </a:p>
        </p:txBody>
      </p:sp>
      <p:sp>
        <p:nvSpPr>
          <p:cNvPr id="3" name="Content Placeholder 2"/>
          <p:cNvSpPr>
            <a:spLocks noGrp="1"/>
          </p:cNvSpPr>
          <p:nvPr>
            <p:ph idx="1"/>
          </p:nvPr>
        </p:nvSpPr>
        <p:spPr/>
        <p:txBody>
          <a:bodyPr>
            <a:normAutofit fontScale="92500" lnSpcReduction="20000"/>
          </a:bodyPr>
          <a:lstStyle/>
          <a:p>
            <a:pPr>
              <a:defRPr/>
            </a:pPr>
            <a:r>
              <a:rPr lang="en-CA" dirty="0" smtClean="0"/>
              <a:t>Isn’t this still a matter of formal logical contradiction? </a:t>
            </a:r>
          </a:p>
          <a:p>
            <a:pPr lvl="1">
              <a:defRPr/>
            </a:pPr>
            <a:r>
              <a:rPr lang="en-CA" dirty="0" smtClean="0"/>
              <a:t>I don’t steal because I would be engaged in a logical contradiction</a:t>
            </a:r>
          </a:p>
          <a:p>
            <a:pPr>
              <a:defRPr/>
            </a:pPr>
            <a:r>
              <a:rPr lang="en-CA" dirty="0" smtClean="0"/>
              <a:t>Why should a thief worry about logic?</a:t>
            </a:r>
          </a:p>
          <a:p>
            <a:pPr lvl="1">
              <a:defRPr/>
            </a:pPr>
            <a:r>
              <a:rPr lang="en-CA" dirty="0" smtClean="0"/>
              <a:t>Hume’s argument that reason does not motivate</a:t>
            </a:r>
          </a:p>
          <a:p>
            <a:pPr>
              <a:defRPr/>
            </a:pPr>
            <a:r>
              <a:rPr lang="en-CA" dirty="0" smtClean="0"/>
              <a:t>Kant: The “I” that I respect in myself and in others is an ideal, a </a:t>
            </a:r>
            <a:r>
              <a:rPr lang="en-CA" dirty="0" err="1" smtClean="0"/>
              <a:t>noumenal</a:t>
            </a:r>
            <a:r>
              <a:rPr lang="en-CA" dirty="0" smtClean="0"/>
              <a:t> reality, not a sensible, phenomenal individuality</a:t>
            </a:r>
          </a:p>
          <a:p>
            <a:pPr lvl="1">
              <a:defRPr/>
            </a:pPr>
            <a:r>
              <a:rPr lang="en-CA" dirty="0" smtClean="0"/>
              <a:t>The logical contradiction is an </a:t>
            </a:r>
            <a:r>
              <a:rPr lang="en-CA" i="1" dirty="0" smtClean="0"/>
              <a:t>expression</a:t>
            </a:r>
            <a:r>
              <a:rPr lang="en-CA" dirty="0" smtClean="0"/>
              <a:t> of this </a:t>
            </a:r>
            <a:r>
              <a:rPr lang="en-CA" dirty="0" err="1" smtClean="0"/>
              <a:t>noumenal</a:t>
            </a:r>
            <a:r>
              <a:rPr lang="en-CA" dirty="0" smtClean="0"/>
              <a:t> reality that I </a:t>
            </a:r>
            <a:r>
              <a:rPr lang="en-CA" i="1" dirty="0" smtClean="0"/>
              <a:t>sense</a:t>
            </a:r>
            <a:r>
              <a:rPr lang="en-CA" dirty="0" smtClean="0"/>
              <a:t> in the </a:t>
            </a:r>
            <a:r>
              <a:rPr lang="en-CA" i="1" dirty="0" smtClean="0"/>
              <a:t>experience</a:t>
            </a:r>
            <a:r>
              <a:rPr lang="en-CA" dirty="0" smtClean="0"/>
              <a:t> of duty</a:t>
            </a:r>
          </a:p>
          <a:p>
            <a:pPr>
              <a:defRPr/>
            </a:pPr>
            <a:endParaRPr lang="en-CA" dirty="0"/>
          </a:p>
        </p:txBody>
      </p:sp>
      <p:sp>
        <p:nvSpPr>
          <p:cNvPr id="4" name="Slide Number Placeholder 3"/>
          <p:cNvSpPr>
            <a:spLocks noGrp="1"/>
          </p:cNvSpPr>
          <p:nvPr>
            <p:ph type="sldNum" sz="quarter" idx="12"/>
          </p:nvPr>
        </p:nvSpPr>
        <p:spPr/>
        <p:txBody>
          <a:bodyPr/>
          <a:lstStyle/>
          <a:p>
            <a:pPr>
              <a:defRPr/>
            </a:pPr>
            <a:fld id="{30C542D8-637A-40B4-9025-63D616848660}" type="slidenum">
              <a:rPr lang="en-US" smtClean="0"/>
              <a:pPr>
                <a:defRPr/>
              </a:pPr>
              <a:t>84</a:t>
            </a:fld>
            <a:endParaRPr lang="en-US"/>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CA" smtClean="0"/>
              <a:t>The idea and the ideal, </a:t>
            </a:r>
            <a:br>
              <a:rPr lang="en-CA" smtClean="0"/>
            </a:br>
            <a:r>
              <a:rPr lang="en-CA" smtClean="0"/>
              <a:t>the archetype</a:t>
            </a:r>
          </a:p>
        </p:txBody>
      </p:sp>
      <p:sp>
        <p:nvSpPr>
          <p:cNvPr id="83971" name="Content Placeholder 2"/>
          <p:cNvSpPr>
            <a:spLocks noGrp="1"/>
          </p:cNvSpPr>
          <p:nvPr>
            <p:ph idx="1"/>
          </p:nvPr>
        </p:nvSpPr>
        <p:spPr/>
        <p:txBody>
          <a:bodyPr/>
          <a:lstStyle/>
          <a:p>
            <a:r>
              <a:rPr lang="en-US" dirty="0" smtClean="0"/>
              <a:t>“As the idea gives the </a:t>
            </a:r>
            <a:r>
              <a:rPr lang="en-US" i="1" dirty="0" smtClean="0"/>
              <a:t>rule</a:t>
            </a:r>
            <a:r>
              <a:rPr lang="en-US" dirty="0" smtClean="0"/>
              <a:t>, so the ideal in such a case serves as the </a:t>
            </a:r>
            <a:r>
              <a:rPr lang="en-US" i="1" dirty="0" smtClean="0"/>
              <a:t>archetype</a:t>
            </a:r>
            <a:r>
              <a:rPr lang="en-US" dirty="0" smtClean="0"/>
              <a:t> for the complete determination of the copy; and we have no other standard for our actions than the conduct of this divine man within us, with which we compare and judge ourselves, and so reform ourselves, although we can never attain to the perfection thereby prescribed.” (3-76) </a:t>
            </a:r>
            <a:endParaRPr lang="en-CA" dirty="0" smtClean="0"/>
          </a:p>
        </p:txBody>
      </p:sp>
      <p:sp>
        <p:nvSpPr>
          <p:cNvPr id="4" name="Slide Number Placeholder 3"/>
          <p:cNvSpPr>
            <a:spLocks noGrp="1"/>
          </p:cNvSpPr>
          <p:nvPr>
            <p:ph type="sldNum" sz="quarter" idx="12"/>
          </p:nvPr>
        </p:nvSpPr>
        <p:spPr/>
        <p:txBody>
          <a:bodyPr/>
          <a:lstStyle/>
          <a:p>
            <a:pPr>
              <a:defRPr/>
            </a:pPr>
            <a:fld id="{A94A8D64-0592-4E2C-ADD2-ADD787930611}" type="slidenum">
              <a:rPr lang="en-US" smtClean="0"/>
              <a:pPr>
                <a:defRPr/>
              </a:pPr>
              <a:t>85</a:t>
            </a:fld>
            <a:endParaRPr lang="en-US"/>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AutoShape 2"/>
          <p:cNvSpPr>
            <a:spLocks noGrp="1" noChangeArrowheads="1"/>
          </p:cNvSpPr>
          <p:nvPr>
            <p:ph type="title"/>
          </p:nvPr>
        </p:nvSpPr>
        <p:spPr/>
        <p:txBody>
          <a:bodyPr/>
          <a:lstStyle/>
          <a:p>
            <a:pPr eaLnBrk="1" hangingPunct="1"/>
            <a:r>
              <a:rPr lang="en-US" smtClean="0"/>
              <a:t>Morality: the ideal person within us</a:t>
            </a:r>
          </a:p>
        </p:txBody>
      </p:sp>
      <p:sp>
        <p:nvSpPr>
          <p:cNvPr id="84995" name="Rectangle 3"/>
          <p:cNvSpPr>
            <a:spLocks noGrp="1" noChangeArrowheads="1"/>
          </p:cNvSpPr>
          <p:nvPr>
            <p:ph idx="1"/>
          </p:nvPr>
        </p:nvSpPr>
        <p:spPr/>
        <p:txBody>
          <a:bodyPr/>
          <a:lstStyle/>
          <a:p>
            <a:pPr eaLnBrk="1" hangingPunct="1"/>
            <a:r>
              <a:rPr lang="en-US" dirty="0" smtClean="0"/>
              <a:t>“There is no one, not even the most hardened scoundrel—provided only he is accustomed to use reason in other ways—who, when presented with examples of honesty in purpose, of faithfulness to good maxims, of sympathy, and of kindness towards all (even when these are bound up with great sacrifices of advantage and comfort), does not wish that he too might be a man of like spirit.” (Kant)</a:t>
            </a:r>
          </a:p>
        </p:txBody>
      </p:sp>
      <p:sp>
        <p:nvSpPr>
          <p:cNvPr id="4" name="Slide Number Placeholder 5"/>
          <p:cNvSpPr>
            <a:spLocks noGrp="1"/>
          </p:cNvSpPr>
          <p:nvPr>
            <p:ph type="sldNum" sz="quarter" idx="12"/>
          </p:nvPr>
        </p:nvSpPr>
        <p:spPr/>
        <p:txBody>
          <a:bodyPr/>
          <a:lstStyle/>
          <a:p>
            <a:pPr>
              <a:defRPr/>
            </a:pPr>
            <a:fld id="{D4DF3046-29AB-4239-8A84-F3B828765B36}" type="slidenum">
              <a:rPr lang="en-US"/>
              <a:pPr>
                <a:defRPr/>
              </a:pPr>
              <a:t>86</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title"/>
          </p:nvPr>
        </p:nvSpPr>
        <p:spPr/>
        <p:txBody>
          <a:bodyPr/>
          <a:lstStyle/>
          <a:p>
            <a:pPr eaLnBrk="1" hangingPunct="1"/>
            <a:r>
              <a:rPr lang="en-US" smtClean="0"/>
              <a:t>Outline</a:t>
            </a:r>
          </a:p>
        </p:txBody>
      </p:sp>
      <p:sp>
        <p:nvSpPr>
          <p:cNvPr id="3075" name="Rectangle 3"/>
          <p:cNvSpPr>
            <a:spLocks noGrp="1" noChangeArrowheads="1"/>
          </p:cNvSpPr>
          <p:nvPr>
            <p:ph idx="1"/>
          </p:nvPr>
        </p:nvSpPr>
        <p:spPr>
          <a:xfrm>
            <a:off x="533400" y="1600200"/>
            <a:ext cx="8229600" cy="4525963"/>
          </a:xfrm>
        </p:spPr>
        <p:txBody>
          <a:bodyPr/>
          <a:lstStyle/>
          <a:p>
            <a:pPr eaLnBrk="1" hangingPunct="1"/>
            <a:r>
              <a:rPr lang="en-US" dirty="0" smtClean="0"/>
              <a:t>1 Other ethical theories: 3-24</a:t>
            </a:r>
          </a:p>
          <a:p>
            <a:pPr eaLnBrk="1" hangingPunct="1"/>
            <a:r>
              <a:rPr lang="en-US" dirty="0" smtClean="0"/>
              <a:t>2 </a:t>
            </a:r>
            <a:r>
              <a:rPr lang="en-US" dirty="0" err="1" smtClean="0"/>
              <a:t>Animality</a:t>
            </a:r>
            <a:r>
              <a:rPr lang="en-US" dirty="0" smtClean="0"/>
              <a:t> and rationality: 25-40</a:t>
            </a:r>
          </a:p>
          <a:p>
            <a:pPr eaLnBrk="1" hangingPunct="1"/>
            <a:r>
              <a:rPr lang="en-US" dirty="0" smtClean="0"/>
              <a:t>3 Maxims of action and moral law: 41-79</a:t>
            </a:r>
          </a:p>
        </p:txBody>
      </p:sp>
      <p:sp>
        <p:nvSpPr>
          <p:cNvPr id="4" name="Slide Number Placeholder 5"/>
          <p:cNvSpPr>
            <a:spLocks noGrp="1"/>
          </p:cNvSpPr>
          <p:nvPr>
            <p:ph type="sldNum" sz="quarter" idx="12"/>
          </p:nvPr>
        </p:nvSpPr>
        <p:spPr/>
        <p:txBody>
          <a:bodyPr/>
          <a:lstStyle/>
          <a:p>
            <a:pPr>
              <a:defRPr/>
            </a:pPr>
            <a:fld id="{A31B60BD-CF50-4AE5-A35A-34E5F61FD9E6}" type="slidenum">
              <a:rPr lang="en-US"/>
              <a:pPr>
                <a:defRPr/>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2732</TotalTime>
  <Words>6020</Words>
  <Application>Microsoft Office PowerPoint</Application>
  <PresentationFormat>On-screen Show (4:3)</PresentationFormat>
  <Paragraphs>644</Paragraphs>
  <Slides>86</Slides>
  <Notes>58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86</vt:i4>
      </vt:variant>
    </vt:vector>
  </HeadingPairs>
  <TitlesOfParts>
    <vt:vector size="90" baseType="lpstr">
      <vt:lpstr>Arial</vt:lpstr>
      <vt:lpstr>Calibri</vt:lpstr>
      <vt:lpstr>Wingdings</vt:lpstr>
      <vt:lpstr>Office Theme</vt:lpstr>
      <vt:lpstr>3: Animality, Rationality, and the Constitution of the Self</vt:lpstr>
      <vt:lpstr>Testing moral theories</vt:lpstr>
      <vt:lpstr>The moral experience: an alien will</vt:lpstr>
      <vt:lpstr>PowerPoint Presentation</vt:lpstr>
      <vt:lpstr>PowerPoint Presentation</vt:lpstr>
      <vt:lpstr>PowerPoint Presentation</vt:lpstr>
      <vt:lpstr>Phenomenon and Noumenon</vt:lpstr>
      <vt:lpstr>Knowing and believing</vt:lpstr>
      <vt:lpstr>Outline</vt:lpstr>
      <vt:lpstr>1 Other Ethical Theories </vt:lpstr>
      <vt:lpstr>Feeling or Reason?</vt:lpstr>
      <vt:lpstr>Kant’s response to Hume</vt:lpstr>
      <vt:lpstr>Reason-based ethical theories</vt:lpstr>
      <vt:lpstr>Aristotle’s communitarian natural law theory</vt:lpstr>
      <vt:lpstr>Simulacrum of duty</vt:lpstr>
      <vt:lpstr>Two teleologies of nature</vt:lpstr>
      <vt:lpstr>Nature wants us to have the credit</vt:lpstr>
      <vt:lpstr>Kant cannot follow ancient/medieval theory</vt:lpstr>
      <vt:lpstr>Social Contract theory of Hobbes</vt:lpstr>
      <vt:lpstr>Duty to kill preemptively </vt:lpstr>
      <vt:lpstr>Role of the State</vt:lpstr>
      <vt:lpstr>Ring of Gyges</vt:lpstr>
      <vt:lpstr>Rawls’ contemporary version</vt:lpstr>
      <vt:lpstr>Rationality of the Action</vt:lpstr>
      <vt:lpstr>Circularity?</vt:lpstr>
      <vt:lpstr>Utilitiarianism</vt:lpstr>
      <vt:lpstr>Duty in utilitarianism</vt:lpstr>
      <vt:lpstr>Utilitarian altruism</vt:lpstr>
      <vt:lpstr>Utilitarian egotism</vt:lpstr>
      <vt:lpstr>Paradox of eudaimonist duty</vt:lpstr>
      <vt:lpstr>2 Animality and Rationality</vt:lpstr>
      <vt:lpstr>Animal consciousness</vt:lpstr>
      <vt:lpstr>Human consciousness</vt:lpstr>
      <vt:lpstr>Two levels of consciousness </vt:lpstr>
      <vt:lpstr>Power of reason: affirmed</vt:lpstr>
      <vt:lpstr>The power of reason: denied</vt:lpstr>
      <vt:lpstr>Kant’s reply</vt:lpstr>
      <vt:lpstr>Animals Live in the Now</vt:lpstr>
      <vt:lpstr>The animals in their lair</vt:lpstr>
      <vt:lpstr>Pavlov’s levels</vt:lpstr>
      <vt:lpstr>Hunters around the campfire</vt:lpstr>
      <vt:lpstr>Three ways of examining representations</vt:lpstr>
      <vt:lpstr>Temporality of moral consciousness</vt:lpstr>
      <vt:lpstr>Social implications of lying</vt:lpstr>
      <vt:lpstr>3 Maxims of action and morality</vt:lpstr>
      <vt:lpstr>What is the intention?</vt:lpstr>
      <vt:lpstr>The deep structure of the will</vt:lpstr>
      <vt:lpstr>Pure practical reason?</vt:lpstr>
      <vt:lpstr>Conflicting desires</vt:lpstr>
      <vt:lpstr>Passion, not reason, motivates me</vt:lpstr>
      <vt:lpstr>New level of motivation</vt:lpstr>
      <vt:lpstr>Nesting structure of the will</vt:lpstr>
      <vt:lpstr>What is the real intention?</vt:lpstr>
      <vt:lpstr>Ethics of driving a car</vt:lpstr>
      <vt:lpstr>Two higher level possibilities</vt:lpstr>
      <vt:lpstr>Means and Ends</vt:lpstr>
      <vt:lpstr>Universality of all intentions</vt:lpstr>
      <vt:lpstr>The Principle of Morality (CI)</vt:lpstr>
      <vt:lpstr>Reversal of source of intention</vt:lpstr>
      <vt:lpstr>“It’s wrong to drive a car”</vt:lpstr>
      <vt:lpstr>Utilitarian perspective</vt:lpstr>
      <vt:lpstr>In each act we realize a law</vt:lpstr>
      <vt:lpstr>Making the intention explicit</vt:lpstr>
      <vt:lpstr>Egotism</vt:lpstr>
      <vt:lpstr>What is the real maxim of the action?</vt:lpstr>
      <vt:lpstr>Pitching level of generality</vt:lpstr>
      <vt:lpstr>The maxim of the thief</vt:lpstr>
      <vt:lpstr>Contradiction in willing the maxim</vt:lpstr>
      <vt:lpstr>Consistent thief? </vt:lpstr>
      <vt:lpstr>Contradiction in the concept of the action of theft</vt:lpstr>
      <vt:lpstr>Is this a contradiction?</vt:lpstr>
      <vt:lpstr>Who am I? </vt:lpstr>
      <vt:lpstr>A reason for distinguishing  me and you</vt:lpstr>
      <vt:lpstr>Universalizable exceptions</vt:lpstr>
      <vt:lpstr>Non-universalizable exception</vt:lpstr>
      <vt:lpstr>The thief means “me”</vt:lpstr>
      <vt:lpstr>A contradictory will</vt:lpstr>
      <vt:lpstr>Semi-unconscious (impure) willing</vt:lpstr>
      <vt:lpstr>Self-destruction too</vt:lpstr>
      <vt:lpstr>Socrates on upholding the Laws of one’s actions</vt:lpstr>
      <vt:lpstr>Thief makes himself a parasite </vt:lpstr>
      <vt:lpstr>Heteronomy and autonomy</vt:lpstr>
      <vt:lpstr>Arendt on the “two-in-one” </vt:lpstr>
      <vt:lpstr>Formal logic?</vt:lpstr>
      <vt:lpstr>The idea and the ideal,  the archetype</vt:lpstr>
      <vt:lpstr>Morality: the ideal person within 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 The Categorical Imperative</dc:title>
  <dc:creator>James Lawler</dc:creator>
  <cp:lastModifiedBy>Windows User</cp:lastModifiedBy>
  <cp:revision>104</cp:revision>
  <cp:lastPrinted>2004-03-02T21:31:28Z</cp:lastPrinted>
  <dcterms:created xsi:type="dcterms:W3CDTF">2004-02-26T01:47:35Z</dcterms:created>
  <dcterms:modified xsi:type="dcterms:W3CDTF">2017-02-16T18:30:24Z</dcterms:modified>
</cp:coreProperties>
</file>