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8"/>
  </p:notesMasterIdLst>
  <p:sldIdLst>
    <p:sldId id="256" r:id="rId2"/>
    <p:sldId id="257" r:id="rId3"/>
    <p:sldId id="293" r:id="rId4"/>
    <p:sldId id="258" r:id="rId5"/>
    <p:sldId id="295" r:id="rId6"/>
    <p:sldId id="294" r:id="rId7"/>
    <p:sldId id="296" r:id="rId8"/>
    <p:sldId id="259" r:id="rId9"/>
    <p:sldId id="260" r:id="rId10"/>
    <p:sldId id="291" r:id="rId11"/>
    <p:sldId id="297" r:id="rId12"/>
    <p:sldId id="261" r:id="rId13"/>
    <p:sldId id="298" r:id="rId14"/>
    <p:sldId id="262" r:id="rId15"/>
    <p:sldId id="264" r:id="rId16"/>
    <p:sldId id="299" r:id="rId17"/>
    <p:sldId id="300" r:id="rId18"/>
    <p:sldId id="265" r:id="rId19"/>
    <p:sldId id="266" r:id="rId20"/>
    <p:sldId id="316" r:id="rId21"/>
    <p:sldId id="267" r:id="rId22"/>
    <p:sldId id="292" r:id="rId23"/>
    <p:sldId id="301" r:id="rId24"/>
    <p:sldId id="268" r:id="rId25"/>
    <p:sldId id="269" r:id="rId26"/>
    <p:sldId id="270" r:id="rId27"/>
    <p:sldId id="289" r:id="rId28"/>
    <p:sldId id="271" r:id="rId29"/>
    <p:sldId id="272" r:id="rId30"/>
    <p:sldId id="273" r:id="rId31"/>
    <p:sldId id="302" r:id="rId32"/>
    <p:sldId id="274" r:id="rId33"/>
    <p:sldId id="275" r:id="rId34"/>
    <p:sldId id="287" r:id="rId35"/>
    <p:sldId id="276" r:id="rId36"/>
    <p:sldId id="277" r:id="rId37"/>
    <p:sldId id="278" r:id="rId38"/>
    <p:sldId id="303" r:id="rId39"/>
    <p:sldId id="304" r:id="rId40"/>
    <p:sldId id="314" r:id="rId41"/>
    <p:sldId id="315" r:id="rId42"/>
    <p:sldId id="279" r:id="rId43"/>
    <p:sldId id="317" r:id="rId44"/>
    <p:sldId id="305" r:id="rId45"/>
    <p:sldId id="306" r:id="rId46"/>
    <p:sldId id="307" r:id="rId47"/>
    <p:sldId id="318" r:id="rId48"/>
    <p:sldId id="308" r:id="rId49"/>
    <p:sldId id="309" r:id="rId50"/>
    <p:sldId id="310" r:id="rId51"/>
    <p:sldId id="311" r:id="rId52"/>
    <p:sldId id="312" r:id="rId53"/>
    <p:sldId id="321" r:id="rId54"/>
    <p:sldId id="313" r:id="rId55"/>
    <p:sldId id="319" r:id="rId56"/>
    <p:sldId id="320"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FFBA9DB-3102-4EA7-80A9-B9D40DAD90FA}" type="datetimeFigureOut">
              <a:rPr lang="en-CA"/>
              <a:pPr>
                <a:defRPr/>
              </a:pPr>
              <a:t>2017-02-09</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EE0D098-4E73-4E98-9389-391AB50B757A}" type="slidenum">
              <a:rPr lang="en-CA"/>
              <a:pPr>
                <a:defRPr/>
              </a:pPr>
              <a:t>‹#›</a:t>
            </a:fld>
            <a:endParaRPr lang="en-CA"/>
          </a:p>
        </p:txBody>
      </p:sp>
    </p:spTree>
    <p:extLst>
      <p:ext uri="{BB962C8B-B14F-4D97-AF65-F5344CB8AC3E}">
        <p14:creationId xmlns:p14="http://schemas.microsoft.com/office/powerpoint/2010/main" val="17077984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EE0D098-4E73-4E98-9389-391AB50B757A}" type="slidenum">
              <a:rPr lang="en-CA" smtClean="0"/>
              <a:pPr>
                <a:defRPr/>
              </a:pPr>
              <a:t>12</a:t>
            </a:fld>
            <a:endParaRPr lang="en-CA"/>
          </a:p>
        </p:txBody>
      </p:sp>
    </p:spTree>
    <p:extLst>
      <p:ext uri="{BB962C8B-B14F-4D97-AF65-F5344CB8AC3E}">
        <p14:creationId xmlns:p14="http://schemas.microsoft.com/office/powerpoint/2010/main" val="420638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75A9203F-87B8-4DAC-8D54-0886F650FD94}" type="datetime1">
              <a:rPr lang="en-US" smtClean="0"/>
              <a:t>2/9/2017</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DD00AC79-E5A3-4E7C-9236-4D31E597D4A1}" type="slidenum">
              <a:rPr lang="en-CA"/>
              <a:pPr>
                <a:defRPr/>
              </a:pPr>
              <a:t>‹#›</a:t>
            </a:fld>
            <a:endParaRPr lang="en-CA"/>
          </a:p>
        </p:txBody>
      </p:sp>
    </p:spTree>
    <p:extLst>
      <p:ext uri="{BB962C8B-B14F-4D97-AF65-F5344CB8AC3E}">
        <p14:creationId xmlns:p14="http://schemas.microsoft.com/office/powerpoint/2010/main" val="1801590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7EBE6DA6-47B6-4F77-BB32-C1A4810B37EA}" type="datetime1">
              <a:rPr lang="en-US" smtClean="0"/>
              <a:t>2/9/2017</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6CC62236-5C2F-427B-A8FF-739F55D33443}" type="slidenum">
              <a:rPr lang="en-CA"/>
              <a:pPr>
                <a:defRPr/>
              </a:pPr>
              <a:t>‹#›</a:t>
            </a:fld>
            <a:endParaRPr lang="en-CA"/>
          </a:p>
        </p:txBody>
      </p:sp>
    </p:spTree>
    <p:extLst>
      <p:ext uri="{BB962C8B-B14F-4D97-AF65-F5344CB8AC3E}">
        <p14:creationId xmlns:p14="http://schemas.microsoft.com/office/powerpoint/2010/main" val="2931522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3D7447D0-92B8-4FED-8C0E-C2FE5B441F8B}" type="datetime1">
              <a:rPr lang="en-US" smtClean="0"/>
              <a:t>2/9/2017</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70AE83C1-A7B9-4353-ABB2-5D7D2EF3CF5C}" type="slidenum">
              <a:rPr lang="en-CA"/>
              <a:pPr>
                <a:defRPr/>
              </a:pPr>
              <a:t>‹#›</a:t>
            </a:fld>
            <a:endParaRPr lang="en-CA"/>
          </a:p>
        </p:txBody>
      </p:sp>
    </p:spTree>
    <p:extLst>
      <p:ext uri="{BB962C8B-B14F-4D97-AF65-F5344CB8AC3E}">
        <p14:creationId xmlns:p14="http://schemas.microsoft.com/office/powerpoint/2010/main" val="2239157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762000" y="6391275"/>
            <a:ext cx="2057400" cy="457200"/>
          </a:xfrm>
        </p:spPr>
        <p:txBody>
          <a:bodyPr/>
          <a:lstStyle>
            <a:lvl1pPr>
              <a:defRPr/>
            </a:lvl1pPr>
          </a:lstStyle>
          <a:p>
            <a:pPr>
              <a:defRPr/>
            </a:pPr>
            <a:fld id="{81C38DDE-A949-48AE-91FD-7338489E90AC}" type="datetime1">
              <a:rPr lang="en-US" smtClean="0"/>
              <a:t>2/9/2017</a:t>
            </a:fld>
            <a:endParaRPr lang="en-US"/>
          </a:p>
        </p:txBody>
      </p:sp>
      <p:sp>
        <p:nvSpPr>
          <p:cNvPr id="7" name="Footer Placeholder 6"/>
          <p:cNvSpPr>
            <a:spLocks noGrp="1"/>
          </p:cNvSpPr>
          <p:nvPr>
            <p:ph type="ftr" sz="quarter" idx="11"/>
          </p:nvPr>
        </p:nvSpPr>
        <p:spPr>
          <a:xfrm>
            <a:off x="3352800" y="6403975"/>
            <a:ext cx="2895600" cy="457200"/>
          </a:xfrm>
        </p:spPr>
        <p:txBody>
          <a:bodyPr/>
          <a:lstStyle>
            <a:lvl1pPr>
              <a:defRPr/>
            </a:lvl1pPr>
          </a:lstStyle>
          <a:p>
            <a:pPr>
              <a:defRPr/>
            </a:pPr>
            <a:endParaRPr lang="en-US"/>
          </a:p>
        </p:txBody>
      </p:sp>
      <p:sp>
        <p:nvSpPr>
          <p:cNvPr id="8" name="Slide Number Placeholder 7"/>
          <p:cNvSpPr>
            <a:spLocks noGrp="1"/>
          </p:cNvSpPr>
          <p:nvPr>
            <p:ph type="sldNum" sz="quarter" idx="12"/>
          </p:nvPr>
        </p:nvSpPr>
        <p:spPr>
          <a:xfrm>
            <a:off x="6858000" y="6400800"/>
            <a:ext cx="1600200" cy="457200"/>
          </a:xfrm>
        </p:spPr>
        <p:txBody>
          <a:bodyPr/>
          <a:lstStyle>
            <a:lvl1pPr>
              <a:defRPr/>
            </a:lvl1pPr>
          </a:lstStyle>
          <a:p>
            <a:pPr>
              <a:defRPr/>
            </a:pPr>
            <a:fld id="{043A20D8-AFBA-4B85-B370-4EB5DE2EF9B7}" type="slidenum">
              <a:rPr lang="en-US"/>
              <a:pPr>
                <a:defRPr/>
              </a:pPr>
              <a:t>‹#›</a:t>
            </a:fld>
            <a:endParaRPr lang="en-US"/>
          </a:p>
        </p:txBody>
      </p:sp>
    </p:spTree>
    <p:extLst>
      <p:ext uri="{BB962C8B-B14F-4D97-AF65-F5344CB8AC3E}">
        <p14:creationId xmlns:p14="http://schemas.microsoft.com/office/powerpoint/2010/main" val="8584927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62000" y="533400"/>
            <a:ext cx="76962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7620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7620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fld id="{2754F29C-D8E9-4815-936E-558D3FD5CAB9}" type="datetime1">
              <a:rPr lang="en-US" smtClean="0"/>
              <a:t>2/9/2017</a:t>
            </a:fld>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EBB5AA48-B96F-4D6B-B15E-6D295AECCF12}" type="slidenum">
              <a:rPr lang="en-US"/>
              <a:pPr>
                <a:defRPr/>
              </a:pPr>
              <a:t>‹#›</a:t>
            </a:fld>
            <a:endParaRPr lang="en-US"/>
          </a:p>
        </p:txBody>
      </p:sp>
    </p:spTree>
    <p:extLst>
      <p:ext uri="{BB962C8B-B14F-4D97-AF65-F5344CB8AC3E}">
        <p14:creationId xmlns:p14="http://schemas.microsoft.com/office/powerpoint/2010/main" val="78518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A971BD12-3564-472A-833A-2532BF976A7A}" type="datetime1">
              <a:rPr lang="en-US" smtClean="0"/>
              <a:t>2/9/2017</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D387D838-44C5-48F9-9BAF-8131A03B7FF6}" type="slidenum">
              <a:rPr lang="en-CA"/>
              <a:pPr>
                <a:defRPr/>
              </a:pPr>
              <a:t>‹#›</a:t>
            </a:fld>
            <a:endParaRPr lang="en-CA"/>
          </a:p>
        </p:txBody>
      </p:sp>
    </p:spTree>
    <p:extLst>
      <p:ext uri="{BB962C8B-B14F-4D97-AF65-F5344CB8AC3E}">
        <p14:creationId xmlns:p14="http://schemas.microsoft.com/office/powerpoint/2010/main" val="163090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ADEC7CE-8F98-49BF-9A66-A4350434784A}" type="datetime1">
              <a:rPr lang="en-US" smtClean="0"/>
              <a:t>2/9/2017</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CA"/>
          </a:p>
        </p:txBody>
      </p:sp>
      <p:sp>
        <p:nvSpPr>
          <p:cNvPr id="6" name="Slide Number Placeholder 5"/>
          <p:cNvSpPr>
            <a:spLocks noGrp="1"/>
          </p:cNvSpPr>
          <p:nvPr>
            <p:ph type="sldNum" sz="quarter" idx="12"/>
          </p:nvPr>
        </p:nvSpPr>
        <p:spPr/>
        <p:txBody>
          <a:bodyPr/>
          <a:lstStyle>
            <a:lvl1pPr>
              <a:defRPr/>
            </a:lvl1pPr>
          </a:lstStyle>
          <a:p>
            <a:pPr>
              <a:defRPr/>
            </a:pPr>
            <a:fld id="{CE6B192E-5E23-46AE-A19B-37F2F69C4A4B}" type="slidenum">
              <a:rPr lang="en-CA"/>
              <a:pPr>
                <a:defRPr/>
              </a:pPr>
              <a:t>‹#›</a:t>
            </a:fld>
            <a:endParaRPr lang="en-CA"/>
          </a:p>
        </p:txBody>
      </p:sp>
    </p:spTree>
    <p:extLst>
      <p:ext uri="{BB962C8B-B14F-4D97-AF65-F5344CB8AC3E}">
        <p14:creationId xmlns:p14="http://schemas.microsoft.com/office/powerpoint/2010/main" val="887093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5FEDFA50-1F54-4B3F-8DB9-7BA7756009B6}" type="datetime1">
              <a:rPr lang="en-US" smtClean="0"/>
              <a:t>2/9/2017</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06C59E2B-B04C-4033-8BB3-7FB387DAD4A9}" type="slidenum">
              <a:rPr lang="en-CA"/>
              <a:pPr>
                <a:defRPr/>
              </a:pPr>
              <a:t>‹#›</a:t>
            </a:fld>
            <a:endParaRPr lang="en-CA"/>
          </a:p>
        </p:txBody>
      </p:sp>
    </p:spTree>
    <p:extLst>
      <p:ext uri="{BB962C8B-B14F-4D97-AF65-F5344CB8AC3E}">
        <p14:creationId xmlns:p14="http://schemas.microsoft.com/office/powerpoint/2010/main" val="76314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4B7A8465-27B6-46B3-97EA-568EB449FFB5}" type="datetime1">
              <a:rPr lang="en-US" smtClean="0"/>
              <a:t>2/9/2017</a:t>
            </a:fld>
            <a:endParaRPr lang="en-CA"/>
          </a:p>
        </p:txBody>
      </p:sp>
      <p:sp>
        <p:nvSpPr>
          <p:cNvPr id="8" name="Footer Placeholder 4"/>
          <p:cNvSpPr>
            <a:spLocks noGrp="1"/>
          </p:cNvSpPr>
          <p:nvPr>
            <p:ph type="ftr" sz="quarter" idx="11"/>
          </p:nvPr>
        </p:nvSpPr>
        <p:spPr/>
        <p:txBody>
          <a:bodyPr/>
          <a:lstStyle>
            <a:lvl1pPr>
              <a:defRPr/>
            </a:lvl1pPr>
          </a:lstStyle>
          <a:p>
            <a:pPr>
              <a:defRPr/>
            </a:pPr>
            <a:endParaRPr lang="en-CA"/>
          </a:p>
        </p:txBody>
      </p:sp>
      <p:sp>
        <p:nvSpPr>
          <p:cNvPr id="9" name="Slide Number Placeholder 5"/>
          <p:cNvSpPr>
            <a:spLocks noGrp="1"/>
          </p:cNvSpPr>
          <p:nvPr>
            <p:ph type="sldNum" sz="quarter" idx="12"/>
          </p:nvPr>
        </p:nvSpPr>
        <p:spPr/>
        <p:txBody>
          <a:bodyPr/>
          <a:lstStyle>
            <a:lvl1pPr>
              <a:defRPr/>
            </a:lvl1pPr>
          </a:lstStyle>
          <a:p>
            <a:pPr>
              <a:defRPr/>
            </a:pPr>
            <a:fld id="{37E72D5C-9101-4B20-BC9E-63BB71DB04F7}" type="slidenum">
              <a:rPr lang="en-CA"/>
              <a:pPr>
                <a:defRPr/>
              </a:pPr>
              <a:t>‹#›</a:t>
            </a:fld>
            <a:endParaRPr lang="en-CA"/>
          </a:p>
        </p:txBody>
      </p:sp>
    </p:spTree>
    <p:extLst>
      <p:ext uri="{BB962C8B-B14F-4D97-AF65-F5344CB8AC3E}">
        <p14:creationId xmlns:p14="http://schemas.microsoft.com/office/powerpoint/2010/main" val="3334178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F23F5618-6A8F-452E-8A69-BF915EBDDF93}" type="datetime1">
              <a:rPr lang="en-US" smtClean="0"/>
              <a:t>2/9/2017</a:t>
            </a:fld>
            <a:endParaRPr lang="en-CA"/>
          </a:p>
        </p:txBody>
      </p:sp>
      <p:sp>
        <p:nvSpPr>
          <p:cNvPr id="4" name="Footer Placeholder 4"/>
          <p:cNvSpPr>
            <a:spLocks noGrp="1"/>
          </p:cNvSpPr>
          <p:nvPr>
            <p:ph type="ftr" sz="quarter" idx="11"/>
          </p:nvPr>
        </p:nvSpPr>
        <p:spPr/>
        <p:txBody>
          <a:bodyPr/>
          <a:lstStyle>
            <a:lvl1pPr>
              <a:defRPr/>
            </a:lvl1pPr>
          </a:lstStyle>
          <a:p>
            <a:pPr>
              <a:defRPr/>
            </a:pPr>
            <a:endParaRPr lang="en-CA"/>
          </a:p>
        </p:txBody>
      </p:sp>
      <p:sp>
        <p:nvSpPr>
          <p:cNvPr id="5" name="Slide Number Placeholder 5"/>
          <p:cNvSpPr>
            <a:spLocks noGrp="1"/>
          </p:cNvSpPr>
          <p:nvPr>
            <p:ph type="sldNum" sz="quarter" idx="12"/>
          </p:nvPr>
        </p:nvSpPr>
        <p:spPr/>
        <p:txBody>
          <a:bodyPr/>
          <a:lstStyle>
            <a:lvl1pPr>
              <a:defRPr/>
            </a:lvl1pPr>
          </a:lstStyle>
          <a:p>
            <a:pPr>
              <a:defRPr/>
            </a:pPr>
            <a:fld id="{2A44CF1E-F802-44B3-8D0D-F91FA5571A8B}" type="slidenum">
              <a:rPr lang="en-CA"/>
              <a:pPr>
                <a:defRPr/>
              </a:pPr>
              <a:t>‹#›</a:t>
            </a:fld>
            <a:endParaRPr lang="en-CA"/>
          </a:p>
        </p:txBody>
      </p:sp>
    </p:spTree>
    <p:extLst>
      <p:ext uri="{BB962C8B-B14F-4D97-AF65-F5344CB8AC3E}">
        <p14:creationId xmlns:p14="http://schemas.microsoft.com/office/powerpoint/2010/main" val="348657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C8D423B-1B2F-489D-A9D9-49B743C0F0D6}" type="datetime1">
              <a:rPr lang="en-US" smtClean="0"/>
              <a:t>2/9/2017</a:t>
            </a:fld>
            <a:endParaRPr lang="en-CA"/>
          </a:p>
        </p:txBody>
      </p:sp>
      <p:sp>
        <p:nvSpPr>
          <p:cNvPr id="3" name="Footer Placeholder 4"/>
          <p:cNvSpPr>
            <a:spLocks noGrp="1"/>
          </p:cNvSpPr>
          <p:nvPr>
            <p:ph type="ftr" sz="quarter" idx="11"/>
          </p:nvPr>
        </p:nvSpPr>
        <p:spPr/>
        <p:txBody>
          <a:bodyPr/>
          <a:lstStyle>
            <a:lvl1pPr>
              <a:defRPr/>
            </a:lvl1pPr>
          </a:lstStyle>
          <a:p>
            <a:pPr>
              <a:defRPr/>
            </a:pPr>
            <a:endParaRPr lang="en-CA"/>
          </a:p>
        </p:txBody>
      </p:sp>
      <p:sp>
        <p:nvSpPr>
          <p:cNvPr id="4" name="Slide Number Placeholder 5"/>
          <p:cNvSpPr>
            <a:spLocks noGrp="1"/>
          </p:cNvSpPr>
          <p:nvPr>
            <p:ph type="sldNum" sz="quarter" idx="12"/>
          </p:nvPr>
        </p:nvSpPr>
        <p:spPr/>
        <p:txBody>
          <a:bodyPr/>
          <a:lstStyle>
            <a:lvl1pPr>
              <a:defRPr/>
            </a:lvl1pPr>
          </a:lstStyle>
          <a:p>
            <a:pPr>
              <a:defRPr/>
            </a:pPr>
            <a:fld id="{BE18B816-A4D6-473C-B64C-727BBFD09607}" type="slidenum">
              <a:rPr lang="en-CA"/>
              <a:pPr>
                <a:defRPr/>
              </a:pPr>
              <a:t>‹#›</a:t>
            </a:fld>
            <a:endParaRPr lang="en-CA"/>
          </a:p>
        </p:txBody>
      </p:sp>
    </p:spTree>
    <p:extLst>
      <p:ext uri="{BB962C8B-B14F-4D97-AF65-F5344CB8AC3E}">
        <p14:creationId xmlns:p14="http://schemas.microsoft.com/office/powerpoint/2010/main" val="3600844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4665F23-ABA2-480C-A025-801566B4901D}" type="datetime1">
              <a:rPr lang="en-US" smtClean="0"/>
              <a:t>2/9/2017</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AE847747-BC6D-440F-9601-54AFE9F95E2E}" type="slidenum">
              <a:rPr lang="en-CA"/>
              <a:pPr>
                <a:defRPr/>
              </a:pPr>
              <a:t>‹#›</a:t>
            </a:fld>
            <a:endParaRPr lang="en-CA"/>
          </a:p>
        </p:txBody>
      </p:sp>
    </p:spTree>
    <p:extLst>
      <p:ext uri="{BB962C8B-B14F-4D97-AF65-F5344CB8AC3E}">
        <p14:creationId xmlns:p14="http://schemas.microsoft.com/office/powerpoint/2010/main" val="884099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9F7F6F5-AF70-4529-9FC1-C6FC1B2766DC}" type="datetime1">
              <a:rPr lang="en-US" smtClean="0"/>
              <a:t>2/9/2017</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CA"/>
          </a:p>
        </p:txBody>
      </p:sp>
      <p:sp>
        <p:nvSpPr>
          <p:cNvPr id="7" name="Slide Number Placeholder 5"/>
          <p:cNvSpPr>
            <a:spLocks noGrp="1"/>
          </p:cNvSpPr>
          <p:nvPr>
            <p:ph type="sldNum" sz="quarter" idx="12"/>
          </p:nvPr>
        </p:nvSpPr>
        <p:spPr/>
        <p:txBody>
          <a:bodyPr/>
          <a:lstStyle>
            <a:lvl1pPr>
              <a:defRPr/>
            </a:lvl1pPr>
          </a:lstStyle>
          <a:p>
            <a:pPr>
              <a:defRPr/>
            </a:pPr>
            <a:fld id="{58C40C85-D813-41E9-8EDB-4E42D812BC1A}" type="slidenum">
              <a:rPr lang="en-CA"/>
              <a:pPr>
                <a:defRPr/>
              </a:pPr>
              <a:t>‹#›</a:t>
            </a:fld>
            <a:endParaRPr lang="en-CA"/>
          </a:p>
        </p:txBody>
      </p:sp>
    </p:spTree>
    <p:extLst>
      <p:ext uri="{BB962C8B-B14F-4D97-AF65-F5344CB8AC3E}">
        <p14:creationId xmlns:p14="http://schemas.microsoft.com/office/powerpoint/2010/main" val="240104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3A154B5-1AE0-4435-9F77-181315EFC3C1}" type="datetime1">
              <a:rPr lang="en-US" smtClean="0"/>
              <a:t>2/9/2017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F8B723B-2062-479E-AA35-5E513430935C}" type="slidenum">
              <a:rPr lang="en-CA"/>
              <a:pPr>
                <a:defRPr/>
              </a:pPr>
              <a:t>‹#›</a:t>
            </a:fld>
            <a:endParaRPr lang="en-CA"/>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sangraal.com/library/solcabala.jpg" TargetMode="External"/><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hyperlink" Target="http://www.cna.org/isaac/mind.gif" TargetMode="External"/><Relationship Id="rId1" Type="http://schemas.openxmlformats.org/officeDocument/2006/relationships/slideLayout" Target="../slideLayouts/slideLayout13.xml"/><Relationship Id="rId6" Type="http://schemas.openxmlformats.org/officeDocument/2006/relationships/hyperlink" Target="http://www.digitalanarchy.com/photos_elements/matrix-clipart.jpg" TargetMode="External"/><Relationship Id="rId11" Type="http://schemas.openxmlformats.org/officeDocument/2006/relationships/image" Target="../media/image5.jpeg"/><Relationship Id="rId5" Type="http://schemas.openxmlformats.org/officeDocument/2006/relationships/image" Target="../media/image1.png"/><Relationship Id="rId10" Type="http://schemas.openxmlformats.org/officeDocument/2006/relationships/hyperlink" Target="http://images.google.com/imgres?imgurl=www.colinmackenzie.net/robots\amee\amee_sketch.jpg&amp;imgrefurl=http://www.colinmackenzie.net/&amp;h=329&amp;w=475&amp;prev=/images?q=Robots&amp;start=80&amp;svnum=10&amp;hl=en&amp;lr=&amp;ie=UTF-8&amp;oe=UTF-8&amp;sa=N" TargetMode="External"/><Relationship Id="rId4" Type="http://schemas.openxmlformats.org/officeDocument/2006/relationships/hyperlink" Target="http://huhnware.com/images/tree.gif" TargetMode="External"/><Relationship Id="rId9"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huhnware.com/images/tree.gif"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www.cna.org/isaac/mind.gif"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jpeg"/><Relationship Id="rId2" Type="http://schemas.openxmlformats.org/officeDocument/2006/relationships/hyperlink" Target="http://www.cna.org/isaac/mind.gif" TargetMode="External"/><Relationship Id="rId1" Type="http://schemas.openxmlformats.org/officeDocument/2006/relationships/slideLayout" Target="../slideLayouts/slideLayout12.xml"/><Relationship Id="rId6" Type="http://schemas.openxmlformats.org/officeDocument/2006/relationships/hyperlink" Target="http://www.sangraal.com/library/solcabala.jpg" TargetMode="External"/><Relationship Id="rId5" Type="http://schemas.openxmlformats.org/officeDocument/2006/relationships/image" Target="../media/image1.png"/><Relationship Id="rId4" Type="http://schemas.openxmlformats.org/officeDocument/2006/relationships/hyperlink" Target="http://huhnware.com/images/tree.gi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pPr eaLnBrk="1" hangingPunct="1"/>
            <a:r>
              <a:rPr lang="en-CA" dirty="0" smtClean="0"/>
              <a:t>Empiricism, Rationalism, and Kant</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CA" dirty="0" smtClean="0">
                <a:solidFill>
                  <a:schemeClr val="tx1"/>
                </a:solidFill>
              </a:rPr>
              <a:t>Really Good Noodles</a:t>
            </a:r>
          </a:p>
          <a:p>
            <a:pPr eaLnBrk="1" fontAlgn="auto" hangingPunct="1">
              <a:spcAft>
                <a:spcPts val="0"/>
              </a:spcAft>
              <a:buFont typeface="Arial" pitchFamily="34" charset="0"/>
              <a:buNone/>
              <a:defRPr/>
            </a:pPr>
            <a:endParaRPr lang="en-CA" dirty="0" smtClean="0"/>
          </a:p>
        </p:txBody>
      </p:sp>
      <p:sp>
        <p:nvSpPr>
          <p:cNvPr id="4" name="Slide Number Placeholder 3"/>
          <p:cNvSpPr>
            <a:spLocks noGrp="1"/>
          </p:cNvSpPr>
          <p:nvPr>
            <p:ph type="sldNum" sz="quarter" idx="12"/>
          </p:nvPr>
        </p:nvSpPr>
        <p:spPr/>
        <p:txBody>
          <a:bodyPr/>
          <a:lstStyle/>
          <a:p>
            <a:pPr>
              <a:defRPr/>
            </a:pPr>
            <a:fld id="{E2271A37-4319-441F-AF98-953DBB56C057}" type="slidenum">
              <a:rPr lang="en-CA" smtClean="0"/>
              <a:pPr>
                <a:defRPr/>
              </a:pPr>
              <a:t>1</a:t>
            </a:fld>
            <a:endParaRPr lang="en-C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CA" smtClean="0"/>
              <a:t>Is that air he is breathing? </a:t>
            </a:r>
          </a:p>
        </p:txBody>
      </p:sp>
      <p:sp>
        <p:nvSpPr>
          <p:cNvPr id="7171" name="Content Placeholder 2"/>
          <p:cNvSpPr>
            <a:spLocks noGrp="1"/>
          </p:cNvSpPr>
          <p:nvPr>
            <p:ph idx="1"/>
          </p:nvPr>
        </p:nvSpPr>
        <p:spPr/>
        <p:txBody>
          <a:bodyPr>
            <a:normAutofit fontScale="92500" lnSpcReduction="10000"/>
          </a:bodyPr>
          <a:lstStyle/>
          <a:p>
            <a:pPr eaLnBrk="1" hangingPunct="1">
              <a:defRPr/>
            </a:pPr>
            <a:r>
              <a:rPr lang="en-CA" dirty="0" smtClean="0"/>
              <a:t>Note: Morpheus first defines reality as an empiricist: reality = what we sense</a:t>
            </a:r>
          </a:p>
          <a:p>
            <a:pPr lvl="1" eaLnBrk="1" hangingPunct="1">
              <a:defRPr/>
            </a:pPr>
            <a:r>
              <a:rPr lang="en-CA" dirty="0" smtClean="0"/>
              <a:t>He is talking to Neo and supposing what Neo believes:  that reality = what we directly sense</a:t>
            </a:r>
          </a:p>
          <a:p>
            <a:pPr eaLnBrk="1" hangingPunct="1">
              <a:defRPr/>
            </a:pPr>
            <a:r>
              <a:rPr lang="en-CA" dirty="0" smtClean="0"/>
              <a:t>In the “Construct,” a virtual reality simulator, he asks Neo, Do you think that is really air that you are breathing?</a:t>
            </a:r>
          </a:p>
          <a:p>
            <a:pPr lvl="1" eaLnBrk="1" hangingPunct="1">
              <a:defRPr/>
            </a:pPr>
            <a:r>
              <a:rPr lang="en-CA" dirty="0" smtClean="0"/>
              <a:t>Morpheus is not an empiricist: there is a reality beyond what we sense</a:t>
            </a:r>
          </a:p>
          <a:p>
            <a:pPr lvl="1" eaLnBrk="1" hangingPunct="1">
              <a:defRPr/>
            </a:pPr>
            <a:r>
              <a:rPr lang="en-CA" dirty="0" smtClean="0"/>
              <a:t>But this is something you can only know for yourself!</a:t>
            </a:r>
          </a:p>
        </p:txBody>
      </p:sp>
      <p:sp>
        <p:nvSpPr>
          <p:cNvPr id="4" name="Slide Number Placeholder 3"/>
          <p:cNvSpPr>
            <a:spLocks noGrp="1"/>
          </p:cNvSpPr>
          <p:nvPr>
            <p:ph type="sldNum" sz="quarter" idx="12"/>
          </p:nvPr>
        </p:nvSpPr>
        <p:spPr/>
        <p:txBody>
          <a:bodyPr/>
          <a:lstStyle/>
          <a:p>
            <a:pPr>
              <a:defRPr/>
            </a:pPr>
            <a:fld id="{D87F97E9-FF70-4B00-B1C6-6B1040352689}" type="slidenum">
              <a:rPr lang="en-CA" smtClean="0"/>
              <a:pPr>
                <a:defRPr/>
              </a:pPr>
              <a:t>10</a:t>
            </a:fld>
            <a:endParaRPr lang="en-C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8"/>
          <p:cNvSpPr>
            <a:spLocks noGrp="1"/>
          </p:cNvSpPr>
          <p:nvPr>
            <p:ph type="sldNum" sz="quarter" idx="12"/>
          </p:nvPr>
        </p:nvSpPr>
        <p:spPr/>
        <p:txBody>
          <a:bodyPr/>
          <a:lstStyle/>
          <a:p>
            <a:pPr>
              <a:defRPr/>
            </a:pPr>
            <a:fld id="{7D77463A-2BA8-41B1-91D5-9F3BD6088F42}" type="slidenum">
              <a:rPr lang="en-US" smtClean="0"/>
              <a:pPr>
                <a:defRPr/>
              </a:pPr>
              <a:t>11</a:t>
            </a:fld>
            <a:endParaRPr lang="en-US" smtClean="0"/>
          </a:p>
        </p:txBody>
      </p:sp>
      <p:sp>
        <p:nvSpPr>
          <p:cNvPr id="14339" name="Rectangle 2"/>
          <p:cNvSpPr>
            <a:spLocks noGrp="1" noChangeArrowheads="1"/>
          </p:cNvSpPr>
          <p:nvPr>
            <p:ph type="title" sz="quarter"/>
          </p:nvPr>
        </p:nvSpPr>
        <p:spPr/>
        <p:txBody>
          <a:bodyPr/>
          <a:lstStyle/>
          <a:p>
            <a:pPr eaLnBrk="1" hangingPunct="1"/>
            <a:r>
              <a:rPr lang="en-US" smtClean="0"/>
              <a:t>The Matrix</a:t>
            </a:r>
          </a:p>
        </p:txBody>
      </p:sp>
      <p:pic>
        <p:nvPicPr>
          <p:cNvPr id="14340" name="Picture 3" descr="mind">
            <a:hlinkClick r:id="rId2"/>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524000" y="4038600"/>
            <a:ext cx="1335088" cy="1281113"/>
          </a:xfrm>
        </p:spPr>
      </p:pic>
      <p:pic>
        <p:nvPicPr>
          <p:cNvPr id="14341" name="Picture 4" descr="tree">
            <a:hlinkClick r:id="rId4"/>
          </p:cNvPr>
          <p:cNvPicPr>
            <a:picLocks noGrp="1" noChangeAspect="1" noChangeArrowheads="1"/>
          </p:cNvPicPr>
          <p:nvPr>
            <p:ph sz="quarter" idx="2"/>
          </p:nvPr>
        </p:nvPicPr>
        <p:blipFill>
          <a:blip r:embed="rId5">
            <a:extLst>
              <a:ext uri="{28A0092B-C50C-407E-A947-70E740481C1C}">
                <a14:useLocalDpi xmlns:a14="http://schemas.microsoft.com/office/drawing/2010/main" val="0"/>
              </a:ext>
            </a:extLst>
          </a:blip>
          <a:srcRect/>
          <a:stretch>
            <a:fillRect/>
          </a:stretch>
        </p:blipFill>
        <p:spPr>
          <a:xfrm>
            <a:off x="1758950" y="1973263"/>
            <a:ext cx="1343025" cy="1290637"/>
          </a:xfrm>
        </p:spPr>
      </p:pic>
      <p:sp>
        <p:nvSpPr>
          <p:cNvPr id="14342" name="Line 5"/>
          <p:cNvSpPr>
            <a:spLocks noChangeShapeType="1"/>
          </p:cNvSpPr>
          <p:nvPr/>
        </p:nvSpPr>
        <p:spPr bwMode="auto">
          <a:xfrm flipV="1">
            <a:off x="2286000" y="33528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3" name="Line 6"/>
          <p:cNvSpPr>
            <a:spLocks noChangeShapeType="1"/>
          </p:cNvSpPr>
          <p:nvPr/>
        </p:nvSpPr>
        <p:spPr bwMode="auto">
          <a:xfrm flipH="1">
            <a:off x="2971800" y="2819400"/>
            <a:ext cx="1447800" cy="1143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4344" name="Picture 7" descr="matrix-clipart">
            <a:hlinkClick r:id="rId6"/>
          </p:cNvPr>
          <p:cNvPicPr>
            <a:picLocks noGrp="1" noChangeAspect="1" noChangeArrowheads="1"/>
          </p:cNvPicPr>
          <p:nvPr>
            <p:ph sz="quarter" idx="4"/>
          </p:nvPr>
        </p:nvPicPr>
        <p:blipFill>
          <a:blip r:embed="rId7">
            <a:extLst>
              <a:ext uri="{28A0092B-C50C-407E-A947-70E740481C1C}">
                <a14:useLocalDpi xmlns:a14="http://schemas.microsoft.com/office/drawing/2010/main" val="0"/>
              </a:ext>
            </a:extLst>
          </a:blip>
          <a:srcRect/>
          <a:stretch>
            <a:fillRect/>
          </a:stretch>
        </p:blipFill>
        <p:spPr>
          <a:xfrm>
            <a:off x="4111625" y="2176463"/>
            <a:ext cx="1852613" cy="1290637"/>
          </a:xfrm>
        </p:spPr>
      </p:pic>
      <p:pic>
        <p:nvPicPr>
          <p:cNvPr id="14345" name="Picture 8" descr="solcabala">
            <a:hlinkClick r:id="rId8"/>
          </p:cNvPr>
          <p:cNvPicPr>
            <a:picLocks noGrp="1" noChangeAspect="1" noChangeArrowheads="1"/>
          </p:cNvPicPr>
          <p:nvPr>
            <p:ph sz="quarter" idx="3"/>
          </p:nvPr>
        </p:nvPicPr>
        <p:blipFill>
          <a:blip r:embed="rId9">
            <a:extLst>
              <a:ext uri="{28A0092B-C50C-407E-A947-70E740481C1C}">
                <a14:useLocalDpi xmlns:a14="http://schemas.microsoft.com/office/drawing/2010/main" val="0"/>
              </a:ext>
            </a:extLst>
          </a:blip>
          <a:srcRect/>
          <a:stretch>
            <a:fillRect/>
          </a:stretch>
        </p:blipFill>
        <p:spPr>
          <a:xfrm>
            <a:off x="6629400" y="4343400"/>
            <a:ext cx="1987550" cy="2209800"/>
          </a:xfrm>
        </p:spPr>
      </p:pic>
      <p:sp>
        <p:nvSpPr>
          <p:cNvPr id="14346" name="Line 9"/>
          <p:cNvSpPr>
            <a:spLocks noChangeShapeType="1"/>
          </p:cNvSpPr>
          <p:nvPr/>
        </p:nvSpPr>
        <p:spPr bwMode="auto">
          <a:xfrm flipH="1">
            <a:off x="6096000" y="2667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7" name="Line 10"/>
          <p:cNvSpPr>
            <a:spLocks noChangeShapeType="1"/>
          </p:cNvSpPr>
          <p:nvPr/>
        </p:nvSpPr>
        <p:spPr bwMode="auto">
          <a:xfrm flipV="1">
            <a:off x="7620000" y="3429000"/>
            <a:ext cx="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8" name="Line 11"/>
          <p:cNvSpPr>
            <a:spLocks noChangeShapeType="1"/>
          </p:cNvSpPr>
          <p:nvPr/>
        </p:nvSpPr>
        <p:spPr bwMode="auto">
          <a:xfrm flipH="1" flipV="1">
            <a:off x="5486400" y="3581400"/>
            <a:ext cx="914400" cy="1219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4349" name="Picture 13" descr="robots%255Camee%255Camee_sketch">
            <a:hlinkClick r:id="rId10"/>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05600" y="1849438"/>
            <a:ext cx="2057400" cy="143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0" name="WordArt 14"/>
          <p:cNvSpPr>
            <a:spLocks noChangeArrowheads="1" noChangeShapeType="1" noTextEdit="1"/>
          </p:cNvSpPr>
          <p:nvPr/>
        </p:nvSpPr>
        <p:spPr bwMode="auto">
          <a:xfrm>
            <a:off x="457200" y="762000"/>
            <a:ext cx="352425" cy="647700"/>
          </a:xfrm>
          <a:prstGeom prst="rect">
            <a:avLst/>
          </a:prstGeom>
        </p:spPr>
        <p:txBody>
          <a:bodyPr wrap="none" fromWordArt="1">
            <a:prstTxWarp prst="textPlain">
              <a:avLst>
                <a:gd name="adj" fmla="val 50000"/>
              </a:avLst>
            </a:prstTxWarp>
          </a:bodyPr>
          <a:lstStyle/>
          <a:p>
            <a:pPr algn="ctr"/>
            <a:endParaRPr lang="en-US" sz="3600" kern="10">
              <a:ln w="9525">
                <a:solidFill>
                  <a:srgbClr val="000000"/>
                </a:solidFill>
                <a:round/>
                <a:headEnd/>
                <a:tailEnd/>
              </a:ln>
              <a:solidFill>
                <a:srgbClr val="FFFFFF"/>
              </a:solidFill>
              <a:latin typeface="Arial Black"/>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CA" i="1" smtClean="0"/>
              <a:t>The Matrix </a:t>
            </a:r>
            <a:r>
              <a:rPr lang="en-CA" smtClean="0"/>
              <a:t>refutes Empiricism</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CA" dirty="0" smtClean="0"/>
              <a:t>A Matrix: an artificial simulation of reality based on a computer code</a:t>
            </a:r>
          </a:p>
          <a:p>
            <a:pPr lvl="1" eaLnBrk="1" fontAlgn="auto" hangingPunct="1">
              <a:spcAft>
                <a:spcPts val="0"/>
              </a:spcAft>
              <a:buFont typeface="Arial" pitchFamily="34" charset="0"/>
              <a:buChar char="•"/>
              <a:defRPr/>
            </a:pPr>
            <a:r>
              <a:rPr lang="en-CA" dirty="0" smtClean="0"/>
              <a:t>If a “Matrix” is possible, and empiricism is correct, we can never know what is really real</a:t>
            </a:r>
          </a:p>
          <a:p>
            <a:pPr eaLnBrk="1" fontAlgn="auto" hangingPunct="1">
              <a:spcAft>
                <a:spcPts val="0"/>
              </a:spcAft>
              <a:buFont typeface="Arial" pitchFamily="34" charset="0"/>
              <a:buChar char="•"/>
              <a:defRPr/>
            </a:pPr>
            <a:r>
              <a:rPr lang="en-CA" dirty="0" smtClean="0"/>
              <a:t>So we could now be in a Matrix</a:t>
            </a:r>
          </a:p>
          <a:p>
            <a:pPr lvl="1" eaLnBrk="1" fontAlgn="auto" hangingPunct="1">
              <a:spcAft>
                <a:spcPts val="0"/>
              </a:spcAft>
              <a:buFont typeface="Arial" pitchFamily="34" charset="0"/>
              <a:buChar char="•"/>
              <a:defRPr/>
            </a:pPr>
            <a:r>
              <a:rPr lang="en-CA" dirty="0" smtClean="0"/>
              <a:t>And there would be no escape!</a:t>
            </a:r>
          </a:p>
          <a:p>
            <a:pPr eaLnBrk="1" fontAlgn="auto" hangingPunct="1">
              <a:spcAft>
                <a:spcPts val="0"/>
              </a:spcAft>
              <a:buFont typeface="Arial" pitchFamily="34" charset="0"/>
              <a:buChar char="•"/>
              <a:defRPr/>
            </a:pPr>
            <a:r>
              <a:rPr lang="en-CA" i="1" dirty="0" smtClean="0"/>
              <a:t>The Matrix </a:t>
            </a:r>
            <a:r>
              <a:rPr lang="en-CA" dirty="0" smtClean="0"/>
              <a:t>argues that we </a:t>
            </a:r>
            <a:r>
              <a:rPr lang="en-CA" u="sng" dirty="0" smtClean="0"/>
              <a:t>can</a:t>
            </a:r>
            <a:r>
              <a:rPr lang="en-CA" dirty="0" smtClean="0"/>
              <a:t> know reality </a:t>
            </a:r>
          </a:p>
          <a:p>
            <a:pPr lvl="1" eaLnBrk="1" fontAlgn="auto" hangingPunct="1">
              <a:spcAft>
                <a:spcPts val="0"/>
              </a:spcAft>
              <a:buFont typeface="Arial" pitchFamily="34" charset="0"/>
              <a:buChar char="•"/>
              <a:defRPr/>
            </a:pPr>
            <a:r>
              <a:rPr lang="en-CA" dirty="0" smtClean="0"/>
              <a:t>even in a highly perfected Matrix</a:t>
            </a:r>
          </a:p>
          <a:p>
            <a:pPr eaLnBrk="1" fontAlgn="auto" hangingPunct="1">
              <a:spcAft>
                <a:spcPts val="0"/>
              </a:spcAft>
              <a:buFont typeface="Arial" pitchFamily="34" charset="0"/>
              <a:buChar char="•"/>
              <a:defRPr/>
            </a:pPr>
            <a:r>
              <a:rPr lang="en-CA" dirty="0" smtClean="0"/>
              <a:t>Hence, empiricism must be wrong</a:t>
            </a:r>
          </a:p>
          <a:p>
            <a:pPr eaLnBrk="1" fontAlgn="auto" hangingPunct="1">
              <a:spcAft>
                <a:spcPts val="0"/>
              </a:spcAft>
              <a:buFont typeface="Arial" pitchFamily="34" charset="0"/>
              <a:buChar char="•"/>
              <a:defRPr/>
            </a:pPr>
            <a:endParaRPr lang="en-CA" dirty="0" smtClean="0"/>
          </a:p>
        </p:txBody>
      </p:sp>
      <p:sp>
        <p:nvSpPr>
          <p:cNvPr id="4" name="Slide Number Placeholder 3"/>
          <p:cNvSpPr>
            <a:spLocks noGrp="1"/>
          </p:cNvSpPr>
          <p:nvPr>
            <p:ph type="sldNum" sz="quarter" idx="12"/>
          </p:nvPr>
        </p:nvSpPr>
        <p:spPr/>
        <p:txBody>
          <a:bodyPr/>
          <a:lstStyle/>
          <a:p>
            <a:pPr>
              <a:defRPr/>
            </a:pPr>
            <a:fld id="{32319F3C-46D2-4167-8E09-E98A19FDA786}" type="slidenum">
              <a:rPr lang="en-CA" smtClean="0"/>
              <a:pPr>
                <a:defRPr/>
              </a:pPr>
              <a:t>12</a:t>
            </a:fld>
            <a:endParaRPr lang="en-C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CA" smtClean="0"/>
              <a:t>Empiricism or Rationalism</a:t>
            </a:r>
          </a:p>
        </p:txBody>
      </p:sp>
      <p:sp>
        <p:nvSpPr>
          <p:cNvPr id="3" name="Content Placeholder 2"/>
          <p:cNvSpPr>
            <a:spLocks noGrp="1"/>
          </p:cNvSpPr>
          <p:nvPr>
            <p:ph idx="1"/>
          </p:nvPr>
        </p:nvSpPr>
        <p:spPr/>
        <p:txBody>
          <a:bodyPr>
            <a:normAutofit fontScale="92500"/>
          </a:bodyPr>
          <a:lstStyle/>
          <a:p>
            <a:pPr>
              <a:defRPr/>
            </a:pPr>
            <a:r>
              <a:rPr lang="en-CA" dirty="0" smtClean="0"/>
              <a:t>Two exclusive theories of knowledge</a:t>
            </a:r>
          </a:p>
          <a:p>
            <a:pPr lvl="1">
              <a:defRPr/>
            </a:pPr>
            <a:r>
              <a:rPr lang="en-CA" dirty="0" smtClean="0"/>
              <a:t>Knowledge from the outside, from sensory impressions</a:t>
            </a:r>
          </a:p>
          <a:p>
            <a:pPr lvl="1">
              <a:defRPr/>
            </a:pPr>
            <a:r>
              <a:rPr lang="en-CA" dirty="0" smtClean="0"/>
              <a:t>Knowledge from within</a:t>
            </a:r>
          </a:p>
          <a:p>
            <a:pPr>
              <a:defRPr/>
            </a:pPr>
            <a:r>
              <a:rPr lang="en-CA" dirty="0" smtClean="0"/>
              <a:t>If one is wrong, the other must be right</a:t>
            </a:r>
          </a:p>
          <a:p>
            <a:pPr>
              <a:defRPr/>
            </a:pPr>
            <a:r>
              <a:rPr lang="en-CA" dirty="0" smtClean="0"/>
              <a:t>But we have just seen that empiricism is wrong</a:t>
            </a:r>
          </a:p>
          <a:p>
            <a:pPr lvl="1">
              <a:defRPr/>
            </a:pPr>
            <a:r>
              <a:rPr lang="en-CA" dirty="0"/>
              <a:t>i</a:t>
            </a:r>
            <a:r>
              <a:rPr lang="en-CA" dirty="0" smtClean="0"/>
              <a:t>f we are to take the film, </a:t>
            </a:r>
            <a:r>
              <a:rPr lang="en-CA" i="1" dirty="0" smtClean="0"/>
              <a:t>The Matrix</a:t>
            </a:r>
            <a:r>
              <a:rPr lang="en-CA" dirty="0" smtClean="0"/>
              <a:t>, seriously</a:t>
            </a:r>
          </a:p>
          <a:p>
            <a:pPr>
              <a:defRPr/>
            </a:pPr>
            <a:r>
              <a:rPr lang="en-CA" dirty="0" smtClean="0"/>
              <a:t>Hence, rationalism must be right</a:t>
            </a:r>
          </a:p>
          <a:p>
            <a:pPr lvl="1">
              <a:defRPr/>
            </a:pPr>
            <a:r>
              <a:rPr lang="en-CA" dirty="0" smtClean="0"/>
              <a:t>(unless there is a third possibility)</a:t>
            </a:r>
            <a:endParaRPr lang="en-CA" dirty="0"/>
          </a:p>
        </p:txBody>
      </p:sp>
      <p:sp>
        <p:nvSpPr>
          <p:cNvPr id="4" name="Slide Number Placeholder 3"/>
          <p:cNvSpPr>
            <a:spLocks noGrp="1"/>
          </p:cNvSpPr>
          <p:nvPr>
            <p:ph type="sldNum" sz="quarter" idx="12"/>
          </p:nvPr>
        </p:nvSpPr>
        <p:spPr/>
        <p:txBody>
          <a:bodyPr/>
          <a:lstStyle/>
          <a:p>
            <a:pPr>
              <a:defRPr/>
            </a:pPr>
            <a:fld id="{80312DE6-A3A9-44B8-98C2-BF724E9D2FF3}" type="slidenum">
              <a:rPr lang="en-CA" smtClean="0"/>
              <a:pPr>
                <a:defRPr/>
              </a:pPr>
              <a:t>13</a:t>
            </a:fld>
            <a:endParaRPr lang="en-C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CA" smtClean="0"/>
              <a:t>If not empiricism, then rationalism</a:t>
            </a:r>
          </a:p>
        </p:txBody>
      </p:sp>
      <p:sp>
        <p:nvSpPr>
          <p:cNvPr id="9219" name="Content Placeholder 2"/>
          <p:cNvSpPr>
            <a:spLocks noGrp="1"/>
          </p:cNvSpPr>
          <p:nvPr>
            <p:ph idx="1"/>
          </p:nvPr>
        </p:nvSpPr>
        <p:spPr/>
        <p:txBody>
          <a:bodyPr>
            <a:normAutofit fontScale="92500" lnSpcReduction="10000"/>
          </a:bodyPr>
          <a:lstStyle/>
          <a:p>
            <a:pPr eaLnBrk="1" hangingPunct="1">
              <a:defRPr/>
            </a:pPr>
            <a:r>
              <a:rPr lang="en-CA" dirty="0" smtClean="0"/>
              <a:t>Descartes: if all our sense impressions are false, illusory, there is still a reality:</a:t>
            </a:r>
          </a:p>
          <a:p>
            <a:pPr lvl="1" eaLnBrk="1" hangingPunct="1">
              <a:defRPr/>
            </a:pPr>
            <a:r>
              <a:rPr lang="en-CA" dirty="0" smtClean="0">
                <a:sym typeface="Wingdings" panose="05000000000000000000" pitchFamily="2" charset="2"/>
              </a:rPr>
              <a:t>t</a:t>
            </a:r>
            <a:r>
              <a:rPr lang="en-CA" dirty="0" smtClean="0"/>
              <a:t>he person who has the sense experiences, or who dreams the dream</a:t>
            </a:r>
          </a:p>
          <a:p>
            <a:pPr eaLnBrk="1" hangingPunct="1">
              <a:defRPr/>
            </a:pPr>
            <a:r>
              <a:rPr lang="en-CA" dirty="0" smtClean="0"/>
              <a:t>I think, therefore I am (</a:t>
            </a:r>
            <a:r>
              <a:rPr lang="en-CA" i="1" dirty="0" smtClean="0"/>
              <a:t>Cogito, ergo sum</a:t>
            </a:r>
            <a:r>
              <a:rPr lang="en-CA" dirty="0" smtClean="0"/>
              <a:t>)</a:t>
            </a:r>
          </a:p>
          <a:p>
            <a:pPr lvl="1" eaLnBrk="1" hangingPunct="1">
              <a:defRPr/>
            </a:pPr>
            <a:r>
              <a:rPr lang="en-CA" dirty="0" smtClean="0"/>
              <a:t>Even if I am dreaming now, and everything I experience is unreal, </a:t>
            </a:r>
          </a:p>
          <a:p>
            <a:pPr lvl="2" eaLnBrk="1" hangingPunct="1">
              <a:defRPr/>
            </a:pPr>
            <a:r>
              <a:rPr lang="en-CA" dirty="0" smtClean="0"/>
              <a:t>Perhaps it’s a fiction created by a deceiving demon, </a:t>
            </a:r>
          </a:p>
          <a:p>
            <a:pPr lvl="1" eaLnBrk="1" hangingPunct="1">
              <a:defRPr/>
            </a:pPr>
            <a:r>
              <a:rPr lang="en-CA" dirty="0" smtClean="0"/>
              <a:t>it remains true that I the dreamer am real</a:t>
            </a:r>
          </a:p>
          <a:p>
            <a:pPr lvl="1" eaLnBrk="1" hangingPunct="1">
              <a:defRPr/>
            </a:pPr>
            <a:r>
              <a:rPr lang="en-CA" dirty="0" smtClean="0"/>
              <a:t>What then am “I”? </a:t>
            </a:r>
          </a:p>
          <a:p>
            <a:pPr lvl="1" eaLnBrk="1" hangingPunct="1">
              <a:defRPr/>
            </a:pPr>
            <a:endParaRPr lang="en-CA" dirty="0" smtClean="0"/>
          </a:p>
        </p:txBody>
      </p:sp>
      <p:sp>
        <p:nvSpPr>
          <p:cNvPr id="4" name="Slide Number Placeholder 3"/>
          <p:cNvSpPr>
            <a:spLocks noGrp="1"/>
          </p:cNvSpPr>
          <p:nvPr>
            <p:ph type="sldNum" sz="quarter" idx="12"/>
          </p:nvPr>
        </p:nvSpPr>
        <p:spPr/>
        <p:txBody>
          <a:bodyPr/>
          <a:lstStyle/>
          <a:p>
            <a:pPr>
              <a:defRPr/>
            </a:pPr>
            <a:fld id="{3974A266-F2F1-40E8-AE87-9480148C86D5}" type="slidenum">
              <a:rPr lang="en-CA" smtClean="0"/>
              <a:pPr>
                <a:defRPr/>
              </a:pPr>
              <a:t>14</a:t>
            </a:fld>
            <a:endParaRPr lang="en-C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CA" smtClean="0"/>
              <a:t>“I” = self-consciousness</a:t>
            </a:r>
          </a:p>
        </p:txBody>
      </p:sp>
      <p:sp>
        <p:nvSpPr>
          <p:cNvPr id="10243" name="Content Placeholder 2"/>
          <p:cNvSpPr>
            <a:spLocks noGrp="1"/>
          </p:cNvSpPr>
          <p:nvPr>
            <p:ph idx="1"/>
          </p:nvPr>
        </p:nvSpPr>
        <p:spPr/>
        <p:txBody>
          <a:bodyPr>
            <a:normAutofit fontScale="92500" lnSpcReduction="10000"/>
          </a:bodyPr>
          <a:lstStyle/>
          <a:p>
            <a:pPr eaLnBrk="1" hangingPunct="1">
              <a:defRPr/>
            </a:pPr>
            <a:r>
              <a:rPr lang="en-CA" dirty="0" smtClean="0"/>
              <a:t>1) I see the sun rising in the morning</a:t>
            </a:r>
          </a:p>
          <a:p>
            <a:pPr eaLnBrk="1" hangingPunct="1">
              <a:defRPr/>
            </a:pPr>
            <a:r>
              <a:rPr lang="en-CA" dirty="0" smtClean="0"/>
              <a:t>2) = The consciousness of an object, the rising sun </a:t>
            </a:r>
          </a:p>
          <a:p>
            <a:pPr eaLnBrk="1" hangingPunct="1">
              <a:defRPr/>
            </a:pPr>
            <a:r>
              <a:rPr lang="en-CA" dirty="0" smtClean="0"/>
              <a:t>Is this a sense impression that represents an external reality or an object in a dream? </a:t>
            </a:r>
          </a:p>
          <a:p>
            <a:pPr lvl="1" eaLnBrk="1" hangingPunct="1">
              <a:defRPr/>
            </a:pPr>
            <a:r>
              <a:rPr lang="en-CA" dirty="0" smtClean="0"/>
              <a:t>It’s an illusion in either case: the sun doesn’t rise; it only </a:t>
            </a:r>
            <a:r>
              <a:rPr lang="en-CA" i="1" dirty="0" smtClean="0"/>
              <a:t>seems</a:t>
            </a:r>
            <a:r>
              <a:rPr lang="en-CA" dirty="0" smtClean="0"/>
              <a:t> to do so. </a:t>
            </a:r>
          </a:p>
          <a:p>
            <a:pPr eaLnBrk="1" hangingPunct="1">
              <a:defRPr/>
            </a:pPr>
            <a:r>
              <a:rPr lang="en-CA" dirty="0" smtClean="0"/>
              <a:t>Copernicus, modern science: It’s the earth that turns.</a:t>
            </a:r>
          </a:p>
          <a:p>
            <a:pPr lvl="1" eaLnBrk="1" hangingPunct="1">
              <a:defRPr/>
            </a:pPr>
            <a:r>
              <a:rPr lang="en-CA" dirty="0" smtClean="0"/>
              <a:t>But we don’t directly sense that!</a:t>
            </a:r>
          </a:p>
        </p:txBody>
      </p:sp>
      <p:sp>
        <p:nvSpPr>
          <p:cNvPr id="4" name="Slide Number Placeholder 3"/>
          <p:cNvSpPr>
            <a:spLocks noGrp="1"/>
          </p:cNvSpPr>
          <p:nvPr>
            <p:ph type="sldNum" sz="quarter" idx="12"/>
          </p:nvPr>
        </p:nvSpPr>
        <p:spPr/>
        <p:txBody>
          <a:bodyPr/>
          <a:lstStyle/>
          <a:p>
            <a:pPr>
              <a:defRPr/>
            </a:pPr>
            <a:fld id="{C6079CB5-3FF3-43E3-8E20-ABA2C3E5D7C1}" type="slidenum">
              <a:rPr lang="en-CA" smtClean="0"/>
              <a:pPr>
                <a:defRPr/>
              </a:pPr>
              <a:t>15</a:t>
            </a:fld>
            <a:endParaRPr lang="en-C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CA" smtClean="0"/>
              <a:t>Reflection</a:t>
            </a:r>
          </a:p>
        </p:txBody>
      </p:sp>
      <p:sp>
        <p:nvSpPr>
          <p:cNvPr id="19459" name="Content Placeholder 2"/>
          <p:cNvSpPr>
            <a:spLocks noGrp="1"/>
          </p:cNvSpPr>
          <p:nvPr>
            <p:ph idx="1"/>
          </p:nvPr>
        </p:nvSpPr>
        <p:spPr/>
        <p:txBody>
          <a:bodyPr/>
          <a:lstStyle/>
          <a:p>
            <a:pPr eaLnBrk="1" hangingPunct="1"/>
            <a:r>
              <a:rPr lang="en-CA" dirty="0" smtClean="0"/>
              <a:t>3) The consciousness of being conscious of the rising sun (or something in a dream)</a:t>
            </a:r>
          </a:p>
          <a:p>
            <a:pPr lvl="1" eaLnBrk="1" hangingPunct="1"/>
            <a:r>
              <a:rPr lang="en-CA" dirty="0" smtClean="0"/>
              <a:t>A reality: Self-consciousness is consciousness that I at least, the conscious being, am real</a:t>
            </a:r>
          </a:p>
          <a:p>
            <a:pPr lvl="1" eaLnBrk="1" hangingPunct="1"/>
            <a:r>
              <a:rPr lang="en-CA" dirty="0" smtClean="0"/>
              <a:t>This is the starting point for a reconstruction of reality </a:t>
            </a:r>
          </a:p>
          <a:p>
            <a:endParaRPr lang="en-CA" dirty="0" smtClean="0"/>
          </a:p>
        </p:txBody>
      </p:sp>
      <p:sp>
        <p:nvSpPr>
          <p:cNvPr id="4" name="Slide Number Placeholder 3"/>
          <p:cNvSpPr>
            <a:spLocks noGrp="1"/>
          </p:cNvSpPr>
          <p:nvPr>
            <p:ph type="sldNum" sz="quarter" idx="12"/>
          </p:nvPr>
        </p:nvSpPr>
        <p:spPr/>
        <p:txBody>
          <a:bodyPr/>
          <a:lstStyle/>
          <a:p>
            <a:pPr>
              <a:defRPr/>
            </a:pPr>
            <a:fld id="{60C61F04-BF8B-43CC-9A87-0C1026DCC2B2}" type="slidenum">
              <a:rPr lang="en-CA" smtClean="0"/>
              <a:pPr>
                <a:defRPr/>
              </a:pPr>
              <a:t>16</a:t>
            </a:fld>
            <a:endParaRPr lang="en-C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CA" sz="3600" smtClean="0"/>
              <a:t>Modern science: sensory experience is an appearance, not reality</a:t>
            </a:r>
          </a:p>
        </p:txBody>
      </p:sp>
      <p:sp>
        <p:nvSpPr>
          <p:cNvPr id="3" name="Content Placeholder 2"/>
          <p:cNvSpPr>
            <a:spLocks noGrp="1"/>
          </p:cNvSpPr>
          <p:nvPr>
            <p:ph idx="1"/>
          </p:nvPr>
        </p:nvSpPr>
        <p:spPr/>
        <p:txBody>
          <a:bodyPr>
            <a:normAutofit fontScale="85000" lnSpcReduction="20000"/>
          </a:bodyPr>
          <a:lstStyle/>
          <a:p>
            <a:pPr>
              <a:defRPr/>
            </a:pPr>
            <a:r>
              <a:rPr lang="en-CA" dirty="0" smtClean="0"/>
              <a:t>1) Aristotle: the sun really goes around the earth because that is what we see</a:t>
            </a:r>
          </a:p>
          <a:p>
            <a:pPr lvl="1">
              <a:defRPr/>
            </a:pPr>
            <a:r>
              <a:rPr lang="en-CA" dirty="0" smtClean="0"/>
              <a:t>Also fire goes up, stars move in circles, bodies fall because of their inner nature to go down</a:t>
            </a:r>
          </a:p>
          <a:p>
            <a:pPr lvl="1">
              <a:defRPr/>
            </a:pPr>
            <a:r>
              <a:rPr lang="en-CA" dirty="0" smtClean="0"/>
              <a:t>Reality is the way it appears to be</a:t>
            </a:r>
          </a:p>
          <a:p>
            <a:pPr>
              <a:defRPr/>
            </a:pPr>
            <a:r>
              <a:rPr lang="en-CA" dirty="0" smtClean="0"/>
              <a:t>2) Modern science: Copernican revolution</a:t>
            </a:r>
          </a:p>
          <a:p>
            <a:pPr lvl="1">
              <a:defRPr/>
            </a:pPr>
            <a:r>
              <a:rPr lang="en-CA" dirty="0" smtClean="0"/>
              <a:t>The sun does not go around, fire does not go up, etc. </a:t>
            </a:r>
          </a:p>
          <a:p>
            <a:pPr lvl="1">
              <a:defRPr/>
            </a:pPr>
            <a:r>
              <a:rPr lang="en-CA" dirty="0" smtClean="0"/>
              <a:t>Appearances, based on sense experiences, do not give us reality</a:t>
            </a:r>
          </a:p>
          <a:p>
            <a:pPr lvl="1">
              <a:defRPr/>
            </a:pPr>
            <a:r>
              <a:rPr lang="en-CA" dirty="0" smtClean="0"/>
              <a:t>I.e., we are in a </a:t>
            </a:r>
            <a:r>
              <a:rPr lang="en-CA" i="1" dirty="0" smtClean="0"/>
              <a:t>natural</a:t>
            </a:r>
            <a:r>
              <a:rPr lang="en-CA" dirty="0" smtClean="0"/>
              <a:t> Matrix, but we can escape it through science, </a:t>
            </a:r>
          </a:p>
          <a:p>
            <a:pPr lvl="1">
              <a:defRPr/>
            </a:pPr>
            <a:r>
              <a:rPr lang="en-CA" dirty="0" smtClean="0"/>
              <a:t>through the step-by-step reflective method of reason</a:t>
            </a:r>
          </a:p>
        </p:txBody>
      </p:sp>
      <p:sp>
        <p:nvSpPr>
          <p:cNvPr id="4" name="Slide Number Placeholder 3"/>
          <p:cNvSpPr>
            <a:spLocks noGrp="1"/>
          </p:cNvSpPr>
          <p:nvPr>
            <p:ph type="sldNum" sz="quarter" idx="12"/>
          </p:nvPr>
        </p:nvSpPr>
        <p:spPr/>
        <p:txBody>
          <a:bodyPr/>
          <a:lstStyle/>
          <a:p>
            <a:pPr>
              <a:defRPr/>
            </a:pPr>
            <a:fld id="{173C81C3-419F-48E0-A563-EEBD31CD04EE}" type="slidenum">
              <a:rPr lang="en-CA" smtClean="0"/>
              <a:pPr>
                <a:defRPr/>
              </a:pPr>
              <a:t>17</a:t>
            </a:fld>
            <a:endParaRPr lang="en-C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CA" smtClean="0"/>
              <a:t>Matter and spirit</a:t>
            </a:r>
          </a:p>
        </p:txBody>
      </p:sp>
      <p:sp>
        <p:nvSpPr>
          <p:cNvPr id="21507" name="Content Placeholder 2"/>
          <p:cNvSpPr>
            <a:spLocks noGrp="1"/>
          </p:cNvSpPr>
          <p:nvPr>
            <p:ph idx="1"/>
          </p:nvPr>
        </p:nvSpPr>
        <p:spPr/>
        <p:txBody>
          <a:bodyPr/>
          <a:lstStyle/>
          <a:p>
            <a:pPr eaLnBrk="1" hangingPunct="1"/>
            <a:r>
              <a:rPr lang="en-CA" dirty="0" smtClean="0"/>
              <a:t>Physical things are </a:t>
            </a:r>
          </a:p>
          <a:p>
            <a:pPr lvl="1" eaLnBrk="1" hangingPunct="1"/>
            <a:r>
              <a:rPr lang="en-CA" dirty="0"/>
              <a:t>e</a:t>
            </a:r>
            <a:r>
              <a:rPr lang="en-CA" dirty="0" smtClean="0"/>
              <a:t>xtended in space</a:t>
            </a:r>
          </a:p>
          <a:p>
            <a:pPr lvl="1" eaLnBrk="1" hangingPunct="1"/>
            <a:r>
              <a:rPr lang="en-CA" dirty="0"/>
              <a:t>d</a:t>
            </a:r>
            <a:r>
              <a:rPr lang="en-CA" dirty="0" smtClean="0"/>
              <a:t>ivisible into parts</a:t>
            </a:r>
          </a:p>
          <a:p>
            <a:pPr lvl="1" eaLnBrk="1" hangingPunct="1"/>
            <a:r>
              <a:rPr lang="en-CA" dirty="0"/>
              <a:t>g</a:t>
            </a:r>
            <a:r>
              <a:rPr lang="en-CA" dirty="0" smtClean="0"/>
              <a:t>overned by external causes</a:t>
            </a:r>
          </a:p>
          <a:p>
            <a:pPr eaLnBrk="1" hangingPunct="1"/>
            <a:r>
              <a:rPr lang="en-CA" dirty="0" smtClean="0"/>
              <a:t>Self-consciousness is</a:t>
            </a:r>
          </a:p>
          <a:p>
            <a:pPr lvl="1" eaLnBrk="1" hangingPunct="1"/>
            <a:r>
              <a:rPr lang="en-CA" dirty="0"/>
              <a:t>a</a:t>
            </a:r>
            <a:r>
              <a:rPr lang="en-CA" dirty="0" smtClean="0"/>
              <a:t> unity with itself—not with an outside cause</a:t>
            </a:r>
          </a:p>
          <a:p>
            <a:pPr lvl="1" eaLnBrk="1" hangingPunct="1"/>
            <a:r>
              <a:rPr lang="en-CA" dirty="0"/>
              <a:t>i</a:t>
            </a:r>
            <a:r>
              <a:rPr lang="en-CA" dirty="0" smtClean="0"/>
              <a:t>ndivisible: no left and right side of my self-consciousness</a:t>
            </a:r>
          </a:p>
          <a:p>
            <a:pPr lvl="1" eaLnBrk="1" hangingPunct="1"/>
            <a:r>
              <a:rPr lang="en-CA" dirty="0" smtClean="0"/>
              <a:t>Hence: I (my consciousness) am </a:t>
            </a:r>
            <a:r>
              <a:rPr lang="en-CA" u="sng" dirty="0" smtClean="0"/>
              <a:t>not </a:t>
            </a:r>
            <a:r>
              <a:rPr lang="en-CA" dirty="0" smtClean="0"/>
              <a:t>material</a:t>
            </a:r>
          </a:p>
        </p:txBody>
      </p:sp>
      <p:sp>
        <p:nvSpPr>
          <p:cNvPr id="4" name="Slide Number Placeholder 3"/>
          <p:cNvSpPr>
            <a:spLocks noGrp="1"/>
          </p:cNvSpPr>
          <p:nvPr>
            <p:ph type="sldNum" sz="quarter" idx="12"/>
          </p:nvPr>
        </p:nvSpPr>
        <p:spPr/>
        <p:txBody>
          <a:bodyPr/>
          <a:lstStyle/>
          <a:p>
            <a:pPr>
              <a:defRPr/>
            </a:pPr>
            <a:fld id="{7555E06F-8640-4139-9CC9-392C8B2BC7AF}" type="slidenum">
              <a:rPr lang="en-CA" smtClean="0"/>
              <a:pPr>
                <a:defRPr/>
              </a:pPr>
              <a:t>18</a:t>
            </a:fld>
            <a:endParaRPr lang="en-CA"/>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CA" smtClean="0"/>
              <a:t>First steps of Knowledge</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CA" dirty="0"/>
              <a:t>1</a:t>
            </a:r>
            <a:r>
              <a:rPr lang="en-CA" dirty="0" smtClean="0"/>
              <a:t>) Perhaps it’s all a dream</a:t>
            </a:r>
          </a:p>
          <a:p>
            <a:pPr eaLnBrk="1" fontAlgn="auto" hangingPunct="1">
              <a:spcAft>
                <a:spcPts val="0"/>
              </a:spcAft>
              <a:buFont typeface="Arial" pitchFamily="34" charset="0"/>
              <a:buChar char="•"/>
              <a:defRPr/>
            </a:pPr>
            <a:r>
              <a:rPr lang="en-CA" dirty="0"/>
              <a:t>2</a:t>
            </a:r>
            <a:r>
              <a:rPr lang="en-CA" dirty="0" smtClean="0"/>
              <a:t>) But </a:t>
            </a:r>
            <a:r>
              <a:rPr lang="en-CA" i="1" dirty="0" smtClean="0"/>
              <a:t>I </a:t>
            </a:r>
            <a:r>
              <a:rPr lang="en-CA" dirty="0" smtClean="0"/>
              <a:t>at least really exist. </a:t>
            </a:r>
          </a:p>
          <a:p>
            <a:pPr lvl="1" eaLnBrk="1" fontAlgn="auto" hangingPunct="1">
              <a:spcAft>
                <a:spcPts val="0"/>
              </a:spcAft>
              <a:buFont typeface="Arial" pitchFamily="34" charset="0"/>
              <a:buChar char="–"/>
              <a:defRPr/>
            </a:pPr>
            <a:r>
              <a:rPr lang="en-CA" dirty="0" smtClean="0"/>
              <a:t>What then am I?</a:t>
            </a:r>
          </a:p>
          <a:p>
            <a:pPr eaLnBrk="1" fontAlgn="auto" hangingPunct="1">
              <a:spcAft>
                <a:spcPts val="0"/>
              </a:spcAft>
              <a:buFont typeface="Arial" pitchFamily="34" charset="0"/>
              <a:buChar char="•"/>
              <a:defRPr/>
            </a:pPr>
            <a:r>
              <a:rPr lang="en-CA" dirty="0"/>
              <a:t>3</a:t>
            </a:r>
            <a:r>
              <a:rPr lang="en-CA" dirty="0" smtClean="0"/>
              <a:t>) I am a </a:t>
            </a:r>
            <a:r>
              <a:rPr lang="en-CA" u="sng" dirty="0" smtClean="0"/>
              <a:t>self-conscious</a:t>
            </a:r>
            <a:r>
              <a:rPr lang="en-CA" dirty="0" smtClean="0"/>
              <a:t> being</a:t>
            </a:r>
          </a:p>
          <a:p>
            <a:pPr eaLnBrk="1" fontAlgn="auto" hangingPunct="1">
              <a:spcAft>
                <a:spcPts val="0"/>
              </a:spcAft>
              <a:buFont typeface="Arial" pitchFamily="34" charset="0"/>
              <a:buChar char="•"/>
              <a:defRPr/>
            </a:pPr>
            <a:r>
              <a:rPr lang="en-CA" dirty="0"/>
              <a:t>4</a:t>
            </a:r>
            <a:r>
              <a:rPr lang="en-CA" dirty="0" smtClean="0"/>
              <a:t>) I am not a material being; I am a “spirit”</a:t>
            </a:r>
          </a:p>
        </p:txBody>
      </p:sp>
      <p:sp>
        <p:nvSpPr>
          <p:cNvPr id="4" name="Slide Number Placeholder 3"/>
          <p:cNvSpPr>
            <a:spLocks noGrp="1"/>
          </p:cNvSpPr>
          <p:nvPr>
            <p:ph type="sldNum" sz="quarter" idx="12"/>
          </p:nvPr>
        </p:nvSpPr>
        <p:spPr/>
        <p:txBody>
          <a:bodyPr/>
          <a:lstStyle/>
          <a:p>
            <a:pPr>
              <a:defRPr/>
            </a:pPr>
            <a:fld id="{B8A13944-9878-4AAE-993E-004EFB7B814C}" type="slidenum">
              <a:rPr lang="en-CA" smtClean="0"/>
              <a:pPr>
                <a:defRPr/>
              </a:pPr>
              <a:t>19</a:t>
            </a:fld>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CA" smtClean="0"/>
              <a:t>Really Good Noodles</a:t>
            </a:r>
          </a:p>
        </p:txBody>
      </p:sp>
      <p:sp>
        <p:nvSpPr>
          <p:cNvPr id="5123" name="Content Placeholder 2"/>
          <p:cNvSpPr>
            <a:spLocks noGrp="1"/>
          </p:cNvSpPr>
          <p:nvPr>
            <p:ph idx="1"/>
          </p:nvPr>
        </p:nvSpPr>
        <p:spPr/>
        <p:txBody>
          <a:bodyPr/>
          <a:lstStyle/>
          <a:p>
            <a:pPr eaLnBrk="1" hangingPunct="1"/>
            <a:r>
              <a:rPr lang="en-US" dirty="0" smtClean="0"/>
              <a:t>Neo: “I used to eat there. Really good noodles. I have these memories from my life. None of them happened. What does that mean?”</a:t>
            </a:r>
            <a:endParaRPr lang="en-CA" dirty="0" smtClean="0"/>
          </a:p>
          <a:p>
            <a:pPr eaLnBrk="1" hangingPunct="1"/>
            <a:r>
              <a:rPr lang="en-US" dirty="0" smtClean="0"/>
              <a:t>Trinity: “That the Matrix can’t tell you who you are.” </a:t>
            </a:r>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E08504C8-3CC8-4558-A9B1-5C37EE6360C5}" type="slidenum">
              <a:rPr lang="en-CA" smtClean="0"/>
              <a:pPr>
                <a:defRPr/>
              </a:pPr>
              <a:t>2</a:t>
            </a:fld>
            <a:endParaRPr lang="en-C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Entering the Matrix</a:t>
            </a:r>
            <a:endParaRPr lang="en-US" dirty="0"/>
          </a:p>
        </p:txBody>
      </p:sp>
      <p:sp>
        <p:nvSpPr>
          <p:cNvPr id="3" name="Content Placeholder 2"/>
          <p:cNvSpPr>
            <a:spLocks noGrp="1"/>
          </p:cNvSpPr>
          <p:nvPr>
            <p:ph idx="1"/>
          </p:nvPr>
        </p:nvSpPr>
        <p:spPr/>
        <p:txBody>
          <a:bodyPr/>
          <a:lstStyle/>
          <a:p>
            <a:pPr eaLnBrk="1" fontAlgn="auto" hangingPunct="1">
              <a:spcAft>
                <a:spcPts val="0"/>
              </a:spcAft>
              <a:buFont typeface="Arial" pitchFamily="34" charset="0"/>
              <a:buChar char="•"/>
              <a:defRPr/>
            </a:pPr>
            <a:r>
              <a:rPr lang="en-CA" dirty="0"/>
              <a:t>4) Possible states of spirit: </a:t>
            </a:r>
          </a:p>
          <a:p>
            <a:pPr lvl="1" eaLnBrk="1" fontAlgn="auto" hangingPunct="1">
              <a:spcAft>
                <a:spcPts val="0"/>
              </a:spcAft>
              <a:buFont typeface="Arial" pitchFamily="34" charset="0"/>
              <a:buChar char="–"/>
              <a:defRPr/>
            </a:pPr>
            <a:r>
              <a:rPr lang="en-CA" dirty="0"/>
              <a:t>capable of living in an illusion, a dream </a:t>
            </a:r>
          </a:p>
          <a:p>
            <a:pPr lvl="1" eaLnBrk="1" fontAlgn="auto" hangingPunct="1">
              <a:spcAft>
                <a:spcPts val="0"/>
              </a:spcAft>
              <a:buFont typeface="Arial" pitchFamily="34" charset="0"/>
              <a:buChar char="–"/>
              <a:defRPr/>
            </a:pPr>
            <a:r>
              <a:rPr lang="en-CA" dirty="0"/>
              <a:t>capable of living in, animating, a physical body</a:t>
            </a:r>
          </a:p>
          <a:p>
            <a:pPr eaLnBrk="1" fontAlgn="auto" hangingPunct="1">
              <a:spcAft>
                <a:spcPts val="0"/>
              </a:spcAft>
              <a:buFont typeface="Arial" pitchFamily="34" charset="0"/>
              <a:buChar char="–"/>
              <a:defRPr/>
            </a:pPr>
            <a:r>
              <a:rPr lang="en-CA" dirty="0"/>
              <a:t>Other possible states? </a:t>
            </a:r>
          </a:p>
          <a:p>
            <a:pPr lvl="1" eaLnBrk="1" fontAlgn="auto" hangingPunct="1">
              <a:spcAft>
                <a:spcPts val="0"/>
              </a:spcAft>
              <a:buFont typeface="Arial" pitchFamily="34" charset="0"/>
              <a:buChar char="–"/>
              <a:defRPr/>
            </a:pPr>
            <a:r>
              <a:rPr lang="en-CA" dirty="0"/>
              <a:t>Existence without a body? </a:t>
            </a:r>
          </a:p>
          <a:p>
            <a:pPr lvl="1" eaLnBrk="1" fontAlgn="auto" hangingPunct="1">
              <a:spcAft>
                <a:spcPts val="0"/>
              </a:spcAft>
              <a:buFont typeface="Arial" pitchFamily="34" charset="0"/>
              <a:buChar char="–"/>
              <a:defRPr/>
            </a:pPr>
            <a:r>
              <a:rPr lang="en-CA" dirty="0"/>
              <a:t>Entering a Matrix? (</a:t>
            </a:r>
            <a:r>
              <a:rPr lang="en-CA" dirty="0" err="1"/>
              <a:t>Neo’s</a:t>
            </a:r>
            <a:r>
              <a:rPr lang="en-CA" dirty="0"/>
              <a:t> spirit enters the Matrix, not his </a:t>
            </a:r>
            <a:r>
              <a:rPr lang="en-CA" dirty="0" smtClean="0"/>
              <a:t>body, which lies in a gooey pod)</a:t>
            </a:r>
            <a:endParaRPr lang="en-CA" dirty="0"/>
          </a:p>
          <a:p>
            <a:endParaRPr lang="en-US" dirty="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20</a:t>
            </a:fld>
            <a:endParaRPr lang="en-CA"/>
          </a:p>
        </p:txBody>
      </p:sp>
    </p:spTree>
    <p:extLst>
      <p:ext uri="{BB962C8B-B14F-4D97-AF65-F5344CB8AC3E}">
        <p14:creationId xmlns:p14="http://schemas.microsoft.com/office/powerpoint/2010/main" val="1507313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CA" smtClean="0"/>
              <a:t>Implications of first steps</a:t>
            </a:r>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CA" dirty="0" smtClean="0"/>
              <a:t>We begin in ignorance</a:t>
            </a:r>
          </a:p>
          <a:p>
            <a:pPr eaLnBrk="1" fontAlgn="auto" hangingPunct="1">
              <a:spcAft>
                <a:spcPts val="0"/>
              </a:spcAft>
              <a:buFont typeface="Arial" pitchFamily="34" charset="0"/>
              <a:buChar char="•"/>
              <a:defRPr/>
            </a:pPr>
            <a:r>
              <a:rPr lang="en-CA" dirty="0" smtClean="0"/>
              <a:t>We move from ignorance to truths about ourselves</a:t>
            </a:r>
          </a:p>
          <a:p>
            <a:pPr lvl="1" eaLnBrk="1" fontAlgn="auto" hangingPunct="1">
              <a:spcAft>
                <a:spcPts val="0"/>
              </a:spcAft>
              <a:buFont typeface="Arial" pitchFamily="34" charset="0"/>
              <a:buChar char="–"/>
              <a:defRPr/>
            </a:pPr>
            <a:r>
              <a:rPr lang="en-CA" dirty="0" smtClean="0"/>
              <a:t>Steps go from simple starting point (I think) to complexities (I am a spiritual being in search of truth)</a:t>
            </a:r>
          </a:p>
          <a:p>
            <a:pPr lvl="1" eaLnBrk="1" fontAlgn="auto" hangingPunct="1">
              <a:spcAft>
                <a:spcPts val="0"/>
              </a:spcAft>
              <a:buFont typeface="Arial" pitchFamily="34" charset="0"/>
              <a:buChar char="–"/>
              <a:defRPr/>
            </a:pPr>
            <a:r>
              <a:rPr lang="en-CA" dirty="0" smtClean="0"/>
              <a:t>= Progress in deepening our understanding</a:t>
            </a:r>
          </a:p>
          <a:p>
            <a:pPr eaLnBrk="1" fontAlgn="auto" hangingPunct="1">
              <a:spcAft>
                <a:spcPts val="0"/>
              </a:spcAft>
              <a:buFont typeface="Arial" pitchFamily="34" charset="0"/>
              <a:buChar char="•"/>
              <a:defRPr/>
            </a:pPr>
            <a:r>
              <a:rPr lang="en-CA" dirty="0" smtClean="0"/>
              <a:t>How is this evolution possible? </a:t>
            </a:r>
          </a:p>
          <a:p>
            <a:pPr lvl="1" eaLnBrk="1" fontAlgn="auto" hangingPunct="1">
              <a:spcAft>
                <a:spcPts val="0"/>
              </a:spcAft>
              <a:buFont typeface="Arial" pitchFamily="34" charset="0"/>
              <a:buChar char="–"/>
              <a:defRPr/>
            </a:pPr>
            <a:r>
              <a:rPr lang="en-CA" dirty="0" smtClean="0"/>
              <a:t>Descartes: We have within us an idea of perfection: </a:t>
            </a:r>
          </a:p>
          <a:p>
            <a:pPr lvl="2" eaLnBrk="1" fontAlgn="auto" hangingPunct="1">
              <a:spcAft>
                <a:spcPts val="0"/>
              </a:spcAft>
              <a:buFont typeface="Arial" pitchFamily="34" charset="0"/>
              <a:buChar char="•"/>
              <a:defRPr/>
            </a:pPr>
            <a:r>
              <a:rPr lang="en-CA" dirty="0"/>
              <a:t>a</a:t>
            </a:r>
            <a:r>
              <a:rPr lang="en-CA" dirty="0" smtClean="0"/>
              <a:t>n ideal of perfect (complete, total) knowledge; </a:t>
            </a:r>
          </a:p>
          <a:p>
            <a:pPr lvl="2" eaLnBrk="1" fontAlgn="auto" hangingPunct="1">
              <a:spcAft>
                <a:spcPts val="0"/>
              </a:spcAft>
              <a:buFont typeface="Arial" pitchFamily="34" charset="0"/>
              <a:buChar char="•"/>
              <a:defRPr/>
            </a:pPr>
            <a:r>
              <a:rPr lang="en-CA" dirty="0" smtClean="0"/>
              <a:t>of perfect existence—ideal of becoming a better person</a:t>
            </a:r>
          </a:p>
          <a:p>
            <a:pPr eaLnBrk="1" fontAlgn="auto" hangingPunct="1">
              <a:spcAft>
                <a:spcPts val="0"/>
              </a:spcAft>
              <a:buFont typeface="Arial" pitchFamily="34" charset="0"/>
              <a:buChar char="•"/>
              <a:defRPr/>
            </a:pPr>
            <a:r>
              <a:rPr lang="en-CA" dirty="0" smtClean="0"/>
              <a:t>Hence: next step: examining this </a:t>
            </a:r>
            <a:r>
              <a:rPr lang="en-CA" i="1" dirty="0" smtClean="0"/>
              <a:t>a priori </a:t>
            </a:r>
            <a:r>
              <a:rPr lang="en-CA" dirty="0" smtClean="0"/>
              <a:t>idea of perfection</a:t>
            </a:r>
          </a:p>
        </p:txBody>
      </p:sp>
      <p:sp>
        <p:nvSpPr>
          <p:cNvPr id="4" name="Slide Number Placeholder 3"/>
          <p:cNvSpPr>
            <a:spLocks noGrp="1"/>
          </p:cNvSpPr>
          <p:nvPr>
            <p:ph type="sldNum" sz="quarter" idx="12"/>
          </p:nvPr>
        </p:nvSpPr>
        <p:spPr/>
        <p:txBody>
          <a:bodyPr/>
          <a:lstStyle/>
          <a:p>
            <a:pPr>
              <a:defRPr/>
            </a:pPr>
            <a:fld id="{64945580-1116-4770-A74D-ACF9F91EE5F0}" type="slidenum">
              <a:rPr lang="en-CA" smtClean="0"/>
              <a:pPr>
                <a:defRPr/>
              </a:pPr>
              <a:t>21</a:t>
            </a:fld>
            <a:endParaRPr lang="en-CA"/>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CA" smtClean="0"/>
              <a:t>A splinter in the mind</a:t>
            </a:r>
          </a:p>
        </p:txBody>
      </p:sp>
      <p:sp>
        <p:nvSpPr>
          <p:cNvPr id="24579" name="Content Placeholder 2"/>
          <p:cNvSpPr>
            <a:spLocks noGrp="1"/>
          </p:cNvSpPr>
          <p:nvPr>
            <p:ph idx="1"/>
          </p:nvPr>
        </p:nvSpPr>
        <p:spPr/>
        <p:txBody>
          <a:bodyPr/>
          <a:lstStyle/>
          <a:p>
            <a:pPr eaLnBrk="1" hangingPunct="1">
              <a:lnSpc>
                <a:spcPct val="90000"/>
              </a:lnSpc>
            </a:pPr>
            <a:r>
              <a:rPr lang="en-US" dirty="0" smtClean="0"/>
              <a:t>Morpheus: “Let me tell you why you're here. You're here because you know something. What you know you can't explain. But you feel it. You've felt it your entire life. That there's something wrong with the world. You don't know what it is but it's there, like a splinter in your mind driving you mad. It is this feeling that has brought you to me. </a:t>
            </a:r>
          </a:p>
          <a:p>
            <a:pPr eaLnBrk="1" hangingPunct="1">
              <a:lnSpc>
                <a:spcPct val="90000"/>
              </a:lnSpc>
            </a:pPr>
            <a:r>
              <a:rPr lang="en-US" dirty="0" smtClean="0"/>
              <a:t>Do you know what I'm talking about?” </a:t>
            </a:r>
          </a:p>
          <a:p>
            <a:pPr eaLnBrk="1" hangingPunct="1">
              <a:lnSpc>
                <a:spcPct val="90000"/>
              </a:lnSpc>
            </a:pPr>
            <a:r>
              <a:rPr lang="en-US" dirty="0" smtClean="0"/>
              <a:t>Neo: “The Matrix?”</a:t>
            </a:r>
          </a:p>
        </p:txBody>
      </p:sp>
      <p:sp>
        <p:nvSpPr>
          <p:cNvPr id="4" name="Slide Number Placeholder 3"/>
          <p:cNvSpPr>
            <a:spLocks noGrp="1"/>
          </p:cNvSpPr>
          <p:nvPr>
            <p:ph type="sldNum" sz="quarter" idx="12"/>
          </p:nvPr>
        </p:nvSpPr>
        <p:spPr/>
        <p:txBody>
          <a:bodyPr/>
          <a:lstStyle/>
          <a:p>
            <a:pPr>
              <a:defRPr/>
            </a:pPr>
            <a:fld id="{8EA07B64-8528-43B4-9445-51F05E968979}" type="slidenum">
              <a:rPr lang="en-CA" smtClean="0"/>
              <a:pPr>
                <a:defRPr/>
              </a:pPr>
              <a:t>22</a:t>
            </a:fld>
            <a:endParaRPr lang="en-CA"/>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CA" smtClean="0"/>
              <a:t>Two issues</a:t>
            </a:r>
          </a:p>
        </p:txBody>
      </p:sp>
      <p:sp>
        <p:nvSpPr>
          <p:cNvPr id="3" name="Content Placeholder 2"/>
          <p:cNvSpPr>
            <a:spLocks noGrp="1"/>
          </p:cNvSpPr>
          <p:nvPr>
            <p:ph idx="1"/>
          </p:nvPr>
        </p:nvSpPr>
        <p:spPr/>
        <p:txBody>
          <a:bodyPr>
            <a:normAutofit lnSpcReduction="10000"/>
          </a:bodyPr>
          <a:lstStyle/>
          <a:p>
            <a:pPr>
              <a:defRPr/>
            </a:pPr>
            <a:r>
              <a:rPr lang="en-CA" dirty="0" smtClean="0"/>
              <a:t>1) What is the Matrix? the false picture of reality that has trapped our consciousness</a:t>
            </a:r>
          </a:p>
          <a:p>
            <a:pPr lvl="1">
              <a:defRPr/>
            </a:pPr>
            <a:r>
              <a:rPr lang="en-CA" dirty="0"/>
              <a:t>b</a:t>
            </a:r>
            <a:r>
              <a:rPr lang="en-CA" dirty="0" smtClean="0"/>
              <a:t>ecause of sense experience and regular associations </a:t>
            </a:r>
          </a:p>
          <a:p>
            <a:pPr>
              <a:defRPr/>
            </a:pPr>
            <a:r>
              <a:rPr lang="en-CA" dirty="0" smtClean="0"/>
              <a:t>2) What is the truth? It’s a journey that </a:t>
            </a:r>
            <a:r>
              <a:rPr lang="en-CA" i="1" dirty="0" smtClean="0"/>
              <a:t>begins</a:t>
            </a:r>
            <a:r>
              <a:rPr lang="en-CA" dirty="0" smtClean="0"/>
              <a:t> with self-awareness</a:t>
            </a:r>
          </a:p>
          <a:p>
            <a:pPr lvl="1">
              <a:defRPr/>
            </a:pPr>
            <a:r>
              <a:rPr lang="en-US" i="1" dirty="0" smtClean="0"/>
              <a:t>Morpheus</a:t>
            </a:r>
            <a:r>
              <a:rPr lang="en-US" dirty="0" smtClean="0"/>
              <a:t>: “You take the red pill, you stay in Wonderland, and I show you how deep the rabbit hole goes... Remember, all I'm offering is the truth, nothing more...”</a:t>
            </a:r>
            <a:endParaRPr lang="en-CA" dirty="0" smtClean="0"/>
          </a:p>
          <a:p>
            <a:pPr lvl="1">
              <a:defRPr/>
            </a:pPr>
            <a:endParaRPr lang="en-CA" dirty="0"/>
          </a:p>
        </p:txBody>
      </p:sp>
      <p:sp>
        <p:nvSpPr>
          <p:cNvPr id="4" name="Slide Number Placeholder 3"/>
          <p:cNvSpPr>
            <a:spLocks noGrp="1"/>
          </p:cNvSpPr>
          <p:nvPr>
            <p:ph type="sldNum" sz="quarter" idx="12"/>
          </p:nvPr>
        </p:nvSpPr>
        <p:spPr/>
        <p:txBody>
          <a:bodyPr/>
          <a:lstStyle/>
          <a:p>
            <a:pPr>
              <a:defRPr/>
            </a:pPr>
            <a:fld id="{94A6CC81-172F-475F-A845-44BEE5E486CB}" type="slidenum">
              <a:rPr lang="en-CA" smtClean="0"/>
              <a:pPr>
                <a:defRPr/>
              </a:pPr>
              <a:t>23</a:t>
            </a:fld>
            <a:endParaRPr lang="en-CA"/>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CA" dirty="0" smtClean="0"/>
              <a:t>Idea of truth</a:t>
            </a:r>
          </a:p>
        </p:txBody>
      </p:sp>
      <p:sp>
        <p:nvSpPr>
          <p:cNvPr id="26627" name="Content Placeholder 2"/>
          <p:cNvSpPr>
            <a:spLocks noGrp="1"/>
          </p:cNvSpPr>
          <p:nvPr>
            <p:ph idx="1"/>
          </p:nvPr>
        </p:nvSpPr>
        <p:spPr/>
        <p:txBody>
          <a:bodyPr/>
          <a:lstStyle/>
          <a:p>
            <a:pPr eaLnBrk="1" hangingPunct="1"/>
            <a:r>
              <a:rPr lang="en-CA" dirty="0" smtClean="0"/>
              <a:t>We find within ourselves an idea of true or perfect knowledge, </a:t>
            </a:r>
          </a:p>
          <a:p>
            <a:pPr lvl="1" eaLnBrk="1" hangingPunct="1"/>
            <a:r>
              <a:rPr lang="en-CA" dirty="0" smtClean="0"/>
              <a:t>that drives us “like a splinter in our minds”</a:t>
            </a:r>
          </a:p>
          <a:p>
            <a:pPr eaLnBrk="1" hangingPunct="1"/>
            <a:r>
              <a:rPr lang="en-CA" dirty="0" smtClean="0"/>
              <a:t>We are in ignorance and are impelled by a drive to find the truth </a:t>
            </a:r>
          </a:p>
          <a:p>
            <a:pPr lvl="1" eaLnBrk="1" hangingPunct="1"/>
            <a:r>
              <a:rPr lang="en-CA" dirty="0"/>
              <a:t>t</a:t>
            </a:r>
            <a:r>
              <a:rPr lang="en-CA" dirty="0" smtClean="0"/>
              <a:t>o go beyond appearances and conventional knowledge</a:t>
            </a:r>
          </a:p>
          <a:p>
            <a:pPr eaLnBrk="1" hangingPunct="1"/>
            <a:r>
              <a:rPr lang="en-CA" dirty="0" smtClean="0"/>
              <a:t>Contrast with a cow contentedly chewing its cud</a:t>
            </a:r>
          </a:p>
          <a:p>
            <a:pPr lvl="1" eaLnBrk="1" hangingPunct="1"/>
            <a:r>
              <a:rPr lang="en-CA" dirty="0" smtClean="0"/>
              <a:t>Does the cow care if the cud is real or not?</a:t>
            </a:r>
          </a:p>
        </p:txBody>
      </p:sp>
      <p:sp>
        <p:nvSpPr>
          <p:cNvPr id="4" name="Slide Number Placeholder 3"/>
          <p:cNvSpPr>
            <a:spLocks noGrp="1"/>
          </p:cNvSpPr>
          <p:nvPr>
            <p:ph type="sldNum" sz="quarter" idx="12"/>
          </p:nvPr>
        </p:nvSpPr>
        <p:spPr/>
        <p:txBody>
          <a:bodyPr/>
          <a:lstStyle/>
          <a:p>
            <a:pPr>
              <a:defRPr/>
            </a:pPr>
            <a:fld id="{7654E7A9-F7AE-4D24-B988-9DBDBB4F6C04}" type="slidenum">
              <a:rPr lang="en-CA" smtClean="0"/>
              <a:pPr>
                <a:defRPr/>
              </a:pPr>
              <a:t>24</a:t>
            </a:fld>
            <a:endParaRPr lang="en-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CA" dirty="0" smtClean="0"/>
              <a:t>What is the source of this idea/duty?</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CA" dirty="0" smtClean="0"/>
              <a:t>1) Does it come from the external world?</a:t>
            </a:r>
          </a:p>
          <a:p>
            <a:pPr lvl="1" eaLnBrk="1" fontAlgn="auto" hangingPunct="1">
              <a:spcAft>
                <a:spcPts val="0"/>
              </a:spcAft>
              <a:buFont typeface="Arial" pitchFamily="34" charset="0"/>
              <a:buChar char="–"/>
              <a:defRPr/>
            </a:pPr>
            <a:r>
              <a:rPr lang="en-CA" dirty="0" smtClean="0"/>
              <a:t>No, because our senses can, do, deceive us</a:t>
            </a:r>
          </a:p>
          <a:p>
            <a:pPr lvl="1" eaLnBrk="1" fontAlgn="auto" hangingPunct="1">
              <a:spcAft>
                <a:spcPts val="0"/>
              </a:spcAft>
              <a:buFont typeface="Arial" pitchFamily="34" charset="0"/>
              <a:buChar char="–"/>
              <a:defRPr/>
            </a:pPr>
            <a:r>
              <a:rPr lang="en-CA" dirty="0" smtClean="0"/>
              <a:t>We need an </a:t>
            </a:r>
            <a:r>
              <a:rPr lang="en-CA" i="1" dirty="0" smtClean="0"/>
              <a:t>internal</a:t>
            </a:r>
            <a:r>
              <a:rPr lang="en-CA" dirty="0" smtClean="0"/>
              <a:t> basis for evaluating the truth of sense experience</a:t>
            </a:r>
          </a:p>
          <a:p>
            <a:pPr eaLnBrk="1" fontAlgn="auto" hangingPunct="1">
              <a:spcAft>
                <a:spcPts val="0"/>
              </a:spcAft>
              <a:buFont typeface="Arial" pitchFamily="34" charset="0"/>
              <a:buChar char="•"/>
              <a:defRPr/>
            </a:pPr>
            <a:r>
              <a:rPr lang="en-CA" dirty="0" smtClean="0"/>
              <a:t>2) Does it come from ourselves?</a:t>
            </a:r>
          </a:p>
          <a:p>
            <a:pPr lvl="1" eaLnBrk="1" fontAlgn="auto" hangingPunct="1">
              <a:spcAft>
                <a:spcPts val="0"/>
              </a:spcAft>
              <a:buFont typeface="Arial" pitchFamily="34" charset="0"/>
              <a:buChar char="–"/>
              <a:defRPr/>
            </a:pPr>
            <a:r>
              <a:rPr lang="en-CA" dirty="0" smtClean="0"/>
              <a:t>No, because I, by myself, am ignorant</a:t>
            </a:r>
          </a:p>
          <a:p>
            <a:pPr lvl="1" eaLnBrk="1" fontAlgn="auto" hangingPunct="1">
              <a:spcAft>
                <a:spcPts val="0"/>
              </a:spcAft>
              <a:buFont typeface="Arial" pitchFamily="34" charset="0"/>
              <a:buChar char="–"/>
              <a:defRPr/>
            </a:pPr>
            <a:r>
              <a:rPr lang="en-CA" dirty="0" smtClean="0"/>
              <a:t>I am </a:t>
            </a:r>
            <a:r>
              <a:rPr lang="en-CA" i="1" dirty="0" smtClean="0"/>
              <a:t>driven</a:t>
            </a:r>
            <a:r>
              <a:rPr lang="en-CA" dirty="0" smtClean="0"/>
              <a:t> to find the truth by the idea of the truth which comes from within myself, but is not created by me</a:t>
            </a:r>
          </a:p>
          <a:p>
            <a:pPr eaLnBrk="1" fontAlgn="auto" hangingPunct="1">
              <a:spcAft>
                <a:spcPts val="0"/>
              </a:spcAft>
              <a:buFont typeface="Arial" pitchFamily="34" charset="0"/>
              <a:buChar char="•"/>
              <a:defRPr/>
            </a:pPr>
            <a:r>
              <a:rPr lang="en-CA" dirty="0" smtClean="0"/>
              <a:t>3) Hence the idea of perfection must come from a Perfect Being, not from an imperfect one like myself </a:t>
            </a:r>
          </a:p>
          <a:p>
            <a:pPr lvl="1" eaLnBrk="1" fontAlgn="auto" hangingPunct="1">
              <a:spcAft>
                <a:spcPts val="0"/>
              </a:spcAft>
              <a:buFont typeface="Arial" pitchFamily="34" charset="0"/>
              <a:buChar char="•"/>
              <a:defRPr/>
            </a:pPr>
            <a:r>
              <a:rPr lang="en-CA" dirty="0" smtClean="0"/>
              <a:t>The desire for truth within us comes from God, a perfect being, who would not deceive us</a:t>
            </a:r>
          </a:p>
        </p:txBody>
      </p:sp>
      <p:sp>
        <p:nvSpPr>
          <p:cNvPr id="4" name="Slide Number Placeholder 3"/>
          <p:cNvSpPr>
            <a:spLocks noGrp="1"/>
          </p:cNvSpPr>
          <p:nvPr>
            <p:ph type="sldNum" sz="quarter" idx="12"/>
          </p:nvPr>
        </p:nvSpPr>
        <p:spPr/>
        <p:txBody>
          <a:bodyPr/>
          <a:lstStyle/>
          <a:p>
            <a:pPr>
              <a:defRPr/>
            </a:pPr>
            <a:fld id="{A026811A-E107-42F2-89B4-A8C8591F0A3B}" type="slidenum">
              <a:rPr lang="en-CA" smtClean="0"/>
              <a:pPr>
                <a:defRPr/>
              </a:pPr>
              <a:t>25</a:t>
            </a:fld>
            <a:endParaRPr lang="en-CA"/>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CA" smtClean="0"/>
              <a:t>Does the Perfect Being exist?</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CA" dirty="0" smtClean="0"/>
              <a:t>I have an idea of perfect knowledge, of truth; of personal perfection–which is what I am striving to realize.</a:t>
            </a:r>
          </a:p>
          <a:p>
            <a:pPr eaLnBrk="1" fontAlgn="auto" hangingPunct="1">
              <a:spcAft>
                <a:spcPts val="0"/>
              </a:spcAft>
              <a:buFont typeface="Arial" pitchFamily="34" charset="0"/>
              <a:buChar char="•"/>
              <a:defRPr/>
            </a:pPr>
            <a:r>
              <a:rPr lang="en-CA" dirty="0" smtClean="0"/>
              <a:t>But, I think, perhaps this is only a subjective illusion, a fanciful invention of my own</a:t>
            </a:r>
          </a:p>
          <a:p>
            <a:pPr eaLnBrk="1" fontAlgn="auto" hangingPunct="1">
              <a:spcAft>
                <a:spcPts val="0"/>
              </a:spcAft>
              <a:buFont typeface="Arial" pitchFamily="34" charset="0"/>
              <a:buChar char="•"/>
              <a:defRPr/>
            </a:pPr>
            <a:r>
              <a:rPr lang="en-CA" dirty="0" smtClean="0"/>
              <a:t>Descartes: But if Perfection does not exist, if it is </a:t>
            </a:r>
            <a:r>
              <a:rPr lang="en-CA" u="sng" dirty="0" smtClean="0"/>
              <a:t>only</a:t>
            </a:r>
            <a:r>
              <a:rPr lang="en-CA" dirty="0" smtClean="0"/>
              <a:t> an idea and </a:t>
            </a:r>
            <a:r>
              <a:rPr lang="en-CA" u="sng" dirty="0" smtClean="0"/>
              <a:t>not</a:t>
            </a:r>
            <a:r>
              <a:rPr lang="en-CA" dirty="0" smtClean="0"/>
              <a:t> a reality, such an unreal idea would be imperfect! </a:t>
            </a:r>
          </a:p>
          <a:p>
            <a:pPr lvl="1" eaLnBrk="1" fontAlgn="auto" hangingPunct="1">
              <a:spcAft>
                <a:spcPts val="0"/>
              </a:spcAft>
              <a:buFont typeface="Arial" pitchFamily="34" charset="0"/>
              <a:buChar char="•"/>
              <a:defRPr/>
            </a:pPr>
            <a:r>
              <a:rPr lang="en-CA" dirty="0" smtClean="0"/>
              <a:t>It would not be an idea of perfection!</a:t>
            </a:r>
          </a:p>
          <a:p>
            <a:pPr lvl="1" eaLnBrk="1" fontAlgn="auto" hangingPunct="1">
              <a:spcAft>
                <a:spcPts val="0"/>
              </a:spcAft>
              <a:buFont typeface="Arial" pitchFamily="34" charset="0"/>
              <a:buChar char="•"/>
              <a:defRPr/>
            </a:pPr>
            <a:r>
              <a:rPr lang="en-CA" dirty="0" smtClean="0"/>
              <a:t>contrary to my experience that I have such an idea</a:t>
            </a:r>
          </a:p>
          <a:p>
            <a:pPr eaLnBrk="1" fontAlgn="auto" hangingPunct="1">
              <a:spcAft>
                <a:spcPts val="0"/>
              </a:spcAft>
              <a:buFont typeface="Arial" pitchFamily="34" charset="0"/>
              <a:buChar char="•"/>
              <a:defRPr/>
            </a:pPr>
            <a:r>
              <a:rPr lang="en-CA" dirty="0" smtClean="0"/>
              <a:t>Hence it is necessary to think of the Perfect Being as real, as existing</a:t>
            </a:r>
          </a:p>
        </p:txBody>
      </p:sp>
      <p:sp>
        <p:nvSpPr>
          <p:cNvPr id="4" name="Slide Number Placeholder 3"/>
          <p:cNvSpPr>
            <a:spLocks noGrp="1"/>
          </p:cNvSpPr>
          <p:nvPr>
            <p:ph type="sldNum" sz="quarter" idx="12"/>
          </p:nvPr>
        </p:nvSpPr>
        <p:spPr/>
        <p:txBody>
          <a:bodyPr/>
          <a:lstStyle/>
          <a:p>
            <a:pPr>
              <a:defRPr/>
            </a:pPr>
            <a:fld id="{651DE1D6-4A36-46BF-8B7F-545904208300}" type="slidenum">
              <a:rPr lang="en-CA" smtClean="0"/>
              <a:pPr>
                <a:defRPr/>
              </a:pPr>
              <a:t>26</a:t>
            </a:fld>
            <a:endParaRPr lang="en-CA"/>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CA" smtClean="0"/>
              <a:t>The idea of perfection/truth is real</a:t>
            </a:r>
          </a:p>
        </p:txBody>
      </p:sp>
      <p:sp>
        <p:nvSpPr>
          <p:cNvPr id="29699" name="Content Placeholder 2"/>
          <p:cNvSpPr>
            <a:spLocks noGrp="1"/>
          </p:cNvSpPr>
          <p:nvPr>
            <p:ph idx="1"/>
          </p:nvPr>
        </p:nvSpPr>
        <p:spPr/>
        <p:txBody>
          <a:bodyPr/>
          <a:lstStyle/>
          <a:p>
            <a:pPr eaLnBrk="1" hangingPunct="1"/>
            <a:r>
              <a:rPr lang="en-CA" dirty="0" smtClean="0"/>
              <a:t>1) The idea of perfection is not an invention of imagination: </a:t>
            </a:r>
          </a:p>
          <a:p>
            <a:pPr lvl="1" eaLnBrk="1" hangingPunct="1"/>
            <a:r>
              <a:rPr lang="en-CA" dirty="0" smtClean="0"/>
              <a:t>it is the basis of my discontent with what exists, with ignorance. </a:t>
            </a:r>
          </a:p>
          <a:p>
            <a:pPr eaLnBrk="1" hangingPunct="1"/>
            <a:r>
              <a:rPr lang="en-CA" dirty="0" smtClean="0"/>
              <a:t>2) It is not an </a:t>
            </a:r>
            <a:r>
              <a:rPr lang="en-CA" i="1" dirty="0" smtClean="0"/>
              <a:t>imaginary</a:t>
            </a:r>
            <a:r>
              <a:rPr lang="en-CA" dirty="0" smtClean="0"/>
              <a:t> idea, </a:t>
            </a:r>
          </a:p>
          <a:p>
            <a:pPr lvl="1" eaLnBrk="1" hangingPunct="1"/>
            <a:r>
              <a:rPr lang="en-CA" dirty="0" smtClean="0"/>
              <a:t>like a unicorn, </a:t>
            </a:r>
          </a:p>
          <a:p>
            <a:pPr eaLnBrk="1" hangingPunct="1"/>
            <a:r>
              <a:rPr lang="en-CA" dirty="0" smtClean="0"/>
              <a:t>but a </a:t>
            </a:r>
            <a:r>
              <a:rPr lang="en-CA" i="1" dirty="0" smtClean="0"/>
              <a:t>real</a:t>
            </a:r>
            <a:r>
              <a:rPr lang="en-CA" dirty="0" smtClean="0"/>
              <a:t> one that drives me “like a splinter in my mind”</a:t>
            </a:r>
          </a:p>
        </p:txBody>
      </p:sp>
      <p:sp>
        <p:nvSpPr>
          <p:cNvPr id="4" name="Slide Number Placeholder 3"/>
          <p:cNvSpPr>
            <a:spLocks noGrp="1"/>
          </p:cNvSpPr>
          <p:nvPr>
            <p:ph type="sldNum" sz="quarter" idx="12"/>
          </p:nvPr>
        </p:nvSpPr>
        <p:spPr/>
        <p:txBody>
          <a:bodyPr/>
          <a:lstStyle/>
          <a:p>
            <a:pPr>
              <a:defRPr/>
            </a:pPr>
            <a:fld id="{527427D8-6C64-4B54-9F5C-10E145D3EA87}" type="slidenum">
              <a:rPr lang="en-CA" smtClean="0"/>
              <a:pPr>
                <a:defRPr/>
              </a:pPr>
              <a:t>27</a:t>
            </a:fld>
            <a:endParaRPr lang="en-CA"/>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CA" smtClean="0"/>
              <a:t>Method of reason (rationalism)</a:t>
            </a:r>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CA" dirty="0" smtClean="0"/>
              <a:t>The above set of ideas involves a chain of truths, </a:t>
            </a:r>
          </a:p>
          <a:p>
            <a:pPr lvl="1" eaLnBrk="1" fontAlgn="auto" hangingPunct="1">
              <a:spcAft>
                <a:spcPts val="0"/>
              </a:spcAft>
              <a:buFont typeface="Arial" pitchFamily="34" charset="0"/>
              <a:buChar char="–"/>
              <a:defRPr/>
            </a:pPr>
            <a:r>
              <a:rPr lang="en-CA" dirty="0" smtClean="0"/>
              <a:t>starting with a simple reflective awareness of my existence  </a:t>
            </a:r>
          </a:p>
          <a:p>
            <a:pPr lvl="1" eaLnBrk="1" fontAlgn="auto" hangingPunct="1">
              <a:spcAft>
                <a:spcPts val="0"/>
              </a:spcAft>
              <a:buFont typeface="Arial" pitchFamily="34" charset="0"/>
              <a:buChar char="–"/>
              <a:defRPr/>
            </a:pPr>
            <a:r>
              <a:rPr lang="en-CA" dirty="0" smtClean="0"/>
              <a:t>and moving to more complex ideas and implications</a:t>
            </a:r>
          </a:p>
          <a:p>
            <a:pPr eaLnBrk="1" fontAlgn="auto" hangingPunct="1">
              <a:spcAft>
                <a:spcPts val="0"/>
              </a:spcAft>
              <a:buFont typeface="Arial" pitchFamily="34" charset="0"/>
              <a:buChar char="•"/>
              <a:defRPr/>
            </a:pPr>
            <a:r>
              <a:rPr lang="en-CA" dirty="0" smtClean="0"/>
              <a:t>= Method of reason</a:t>
            </a:r>
          </a:p>
          <a:p>
            <a:pPr lvl="1" eaLnBrk="1" fontAlgn="auto" hangingPunct="1">
              <a:spcAft>
                <a:spcPts val="0"/>
              </a:spcAft>
              <a:buFont typeface="Arial" pitchFamily="34" charset="0"/>
              <a:buChar char="–"/>
              <a:defRPr/>
            </a:pPr>
            <a:r>
              <a:rPr lang="en-CA" dirty="0" smtClean="0"/>
              <a:t>1) Analysis: break down one’s initial beliefs into their basic components (method of doubt) </a:t>
            </a:r>
          </a:p>
          <a:p>
            <a:pPr lvl="1" eaLnBrk="1" fontAlgn="auto" hangingPunct="1">
              <a:spcAft>
                <a:spcPts val="0"/>
              </a:spcAft>
              <a:buFont typeface="Arial" pitchFamily="34" charset="0"/>
              <a:buChar char="–"/>
              <a:defRPr/>
            </a:pPr>
            <a:r>
              <a:rPr lang="en-CA" dirty="0" smtClean="0"/>
              <a:t>2) Synthesis: build up from simple truths to more complex ones in steps</a:t>
            </a:r>
          </a:p>
          <a:p>
            <a:pPr eaLnBrk="1" fontAlgn="auto" hangingPunct="1">
              <a:spcAft>
                <a:spcPts val="0"/>
              </a:spcAft>
              <a:buFont typeface="Arial" pitchFamily="34" charset="0"/>
              <a:buChar char="•"/>
              <a:defRPr/>
            </a:pPr>
            <a:r>
              <a:rPr lang="en-CA" dirty="0" smtClean="0"/>
              <a:t>= An internal process of my own thinking </a:t>
            </a:r>
          </a:p>
          <a:p>
            <a:pPr lvl="1" eaLnBrk="1" fontAlgn="auto" hangingPunct="1">
              <a:spcAft>
                <a:spcPts val="0"/>
              </a:spcAft>
              <a:buFont typeface="Arial" pitchFamily="34" charset="0"/>
              <a:buChar char="–"/>
              <a:defRPr/>
            </a:pPr>
            <a:r>
              <a:rPr lang="en-CA" dirty="0" smtClean="0"/>
              <a:t>It’s not a construction of complex ideas derived from simple sensations (Locke’s empiricism)</a:t>
            </a:r>
          </a:p>
        </p:txBody>
      </p:sp>
      <p:sp>
        <p:nvSpPr>
          <p:cNvPr id="4" name="Slide Number Placeholder 3"/>
          <p:cNvSpPr>
            <a:spLocks noGrp="1"/>
          </p:cNvSpPr>
          <p:nvPr>
            <p:ph type="sldNum" sz="quarter" idx="12"/>
          </p:nvPr>
        </p:nvSpPr>
        <p:spPr/>
        <p:txBody>
          <a:bodyPr/>
          <a:lstStyle/>
          <a:p>
            <a:pPr>
              <a:defRPr/>
            </a:pPr>
            <a:fld id="{FDC640F1-C30E-41CF-8D46-E71D0032CA1B}" type="slidenum">
              <a:rPr lang="en-CA" smtClean="0"/>
              <a:pPr>
                <a:defRPr/>
              </a:pPr>
              <a:t>28</a:t>
            </a:fld>
            <a:endParaRPr lang="en-CA"/>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CA" dirty="0" smtClean="0"/>
              <a:t>How do I know the method of reason is reliable? </a:t>
            </a:r>
          </a:p>
        </p:txBody>
      </p:sp>
      <p:sp>
        <p:nvSpPr>
          <p:cNvPr id="21507" name="Content Placeholder 2"/>
          <p:cNvSpPr>
            <a:spLocks noGrp="1"/>
          </p:cNvSpPr>
          <p:nvPr>
            <p:ph idx="1"/>
          </p:nvPr>
        </p:nvSpPr>
        <p:spPr/>
        <p:txBody>
          <a:bodyPr>
            <a:normAutofit fontScale="92500" lnSpcReduction="10000"/>
          </a:bodyPr>
          <a:lstStyle/>
          <a:p>
            <a:pPr eaLnBrk="1" hangingPunct="1">
              <a:defRPr/>
            </a:pPr>
            <a:r>
              <a:rPr lang="en-CA" dirty="0" smtClean="0"/>
              <a:t>Perhaps I am being deceived by an evil demon—</a:t>
            </a:r>
          </a:p>
          <a:p>
            <a:pPr lvl="1" eaLnBrk="1" hangingPunct="1">
              <a:defRPr/>
            </a:pPr>
            <a:r>
              <a:rPr lang="en-CA" dirty="0" smtClean="0"/>
              <a:t>or the Machine God of </a:t>
            </a:r>
            <a:r>
              <a:rPr lang="en-CA" i="1" dirty="0" smtClean="0"/>
              <a:t>The Matrix</a:t>
            </a:r>
          </a:p>
          <a:p>
            <a:pPr eaLnBrk="1" hangingPunct="1">
              <a:defRPr/>
            </a:pPr>
            <a:r>
              <a:rPr lang="en-CA" dirty="0" smtClean="0"/>
              <a:t>But I have within me an idea of Perfection</a:t>
            </a:r>
          </a:p>
          <a:p>
            <a:pPr eaLnBrk="1" hangingPunct="1">
              <a:defRPr/>
            </a:pPr>
            <a:r>
              <a:rPr lang="en-CA" dirty="0" smtClean="0"/>
              <a:t>And this can only have been put in me by a Perfect Being </a:t>
            </a:r>
          </a:p>
          <a:p>
            <a:pPr lvl="1" eaLnBrk="1" hangingPunct="1">
              <a:defRPr/>
            </a:pPr>
            <a:r>
              <a:rPr lang="en-CA" dirty="0" smtClean="0"/>
              <a:t>which I must think of as existing</a:t>
            </a:r>
          </a:p>
          <a:p>
            <a:pPr eaLnBrk="1" hangingPunct="1">
              <a:defRPr/>
            </a:pPr>
            <a:r>
              <a:rPr lang="en-CA" dirty="0" smtClean="0"/>
              <a:t>So the method of thinking that I am following is guided by a Perfect Being, </a:t>
            </a:r>
          </a:p>
          <a:p>
            <a:pPr lvl="1" eaLnBrk="1" hangingPunct="1">
              <a:defRPr/>
            </a:pPr>
            <a:r>
              <a:rPr lang="en-CA" dirty="0" smtClean="0"/>
              <a:t>not a deceiving (imperfect) demon</a:t>
            </a:r>
          </a:p>
        </p:txBody>
      </p:sp>
      <p:sp>
        <p:nvSpPr>
          <p:cNvPr id="4" name="Slide Number Placeholder 3"/>
          <p:cNvSpPr>
            <a:spLocks noGrp="1"/>
          </p:cNvSpPr>
          <p:nvPr>
            <p:ph type="sldNum" sz="quarter" idx="12"/>
          </p:nvPr>
        </p:nvSpPr>
        <p:spPr/>
        <p:txBody>
          <a:bodyPr/>
          <a:lstStyle/>
          <a:p>
            <a:pPr>
              <a:defRPr/>
            </a:pPr>
            <a:fld id="{32EDE0B7-501C-4531-B8B7-5B7D05FAC4AA}" type="slidenum">
              <a:rPr lang="en-CA" smtClean="0"/>
              <a:pPr>
                <a:defRPr/>
              </a:pPr>
              <a:t>29</a:t>
            </a:fld>
            <a:endParaRPr lang="en-C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CA" smtClean="0"/>
              <a:t>Two sources of knowledge</a:t>
            </a:r>
          </a:p>
        </p:txBody>
      </p:sp>
      <p:sp>
        <p:nvSpPr>
          <p:cNvPr id="3" name="Content Placeholder 2"/>
          <p:cNvSpPr>
            <a:spLocks noGrp="1"/>
          </p:cNvSpPr>
          <p:nvPr>
            <p:ph idx="1"/>
          </p:nvPr>
        </p:nvSpPr>
        <p:spPr/>
        <p:txBody>
          <a:bodyPr>
            <a:normAutofit fontScale="92500" lnSpcReduction="10000"/>
          </a:bodyPr>
          <a:lstStyle/>
          <a:p>
            <a:pPr>
              <a:defRPr/>
            </a:pPr>
            <a:r>
              <a:rPr lang="en-CA" dirty="0" smtClean="0"/>
              <a:t>1) External, from sensory experience</a:t>
            </a:r>
          </a:p>
          <a:p>
            <a:pPr lvl="1">
              <a:defRPr/>
            </a:pPr>
            <a:r>
              <a:rPr lang="en-CA" dirty="0" smtClean="0"/>
              <a:t>Neo sees, touches, tastes the noodles: they are real</a:t>
            </a:r>
          </a:p>
          <a:p>
            <a:pPr lvl="1">
              <a:defRPr/>
            </a:pPr>
            <a:r>
              <a:rPr lang="en-CA" dirty="0" smtClean="0"/>
              <a:t>Philosophical framework: Empiricism </a:t>
            </a:r>
          </a:p>
          <a:p>
            <a:pPr lvl="2">
              <a:defRPr/>
            </a:pPr>
            <a:r>
              <a:rPr lang="en-CA" dirty="0" smtClean="0"/>
              <a:t>= All our knowledge arises out of sense experience</a:t>
            </a:r>
          </a:p>
          <a:p>
            <a:pPr lvl="1">
              <a:defRPr/>
            </a:pPr>
            <a:r>
              <a:rPr lang="en-CA" dirty="0" smtClean="0"/>
              <a:t>But none of his empirical experience was real!</a:t>
            </a:r>
          </a:p>
          <a:p>
            <a:pPr>
              <a:defRPr/>
            </a:pPr>
            <a:r>
              <a:rPr lang="en-CA" dirty="0" smtClean="0"/>
              <a:t>2) An internal source of knowledge</a:t>
            </a:r>
          </a:p>
          <a:p>
            <a:pPr lvl="1">
              <a:defRPr/>
            </a:pPr>
            <a:r>
              <a:rPr lang="en-CA" dirty="0" smtClean="0"/>
              <a:t>Trinity: there is a knowledge of self that doesn’t arise from sense experience</a:t>
            </a:r>
          </a:p>
          <a:p>
            <a:pPr lvl="1">
              <a:defRPr/>
            </a:pPr>
            <a:r>
              <a:rPr lang="en-CA" dirty="0" smtClean="0"/>
              <a:t>Philosophical framework: rationalism</a:t>
            </a:r>
          </a:p>
          <a:p>
            <a:pPr lvl="1">
              <a:defRPr/>
            </a:pPr>
            <a:r>
              <a:rPr lang="en-CA" dirty="0" smtClean="0"/>
              <a:t>This is the way to attain reality</a:t>
            </a:r>
            <a:endParaRPr lang="en-CA" dirty="0"/>
          </a:p>
        </p:txBody>
      </p:sp>
      <p:sp>
        <p:nvSpPr>
          <p:cNvPr id="4" name="Slide Number Placeholder 3"/>
          <p:cNvSpPr>
            <a:spLocks noGrp="1"/>
          </p:cNvSpPr>
          <p:nvPr>
            <p:ph type="sldNum" sz="quarter" idx="12"/>
          </p:nvPr>
        </p:nvSpPr>
        <p:spPr/>
        <p:txBody>
          <a:bodyPr/>
          <a:lstStyle/>
          <a:p>
            <a:pPr>
              <a:defRPr/>
            </a:pPr>
            <a:fld id="{50165F1D-7BBD-404D-BD06-9A526EC8EE90}" type="slidenum">
              <a:rPr lang="en-CA" smtClean="0"/>
              <a:pPr>
                <a:defRPr/>
              </a:pPr>
              <a:t>3</a:t>
            </a:fld>
            <a:endParaRPr lang="en-CA"/>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CA" smtClean="0"/>
              <a:t>Next step: the external world</a:t>
            </a:r>
          </a:p>
        </p:txBody>
      </p:sp>
      <p:sp>
        <p:nvSpPr>
          <p:cNvPr id="32771" name="Content Placeholder 2"/>
          <p:cNvSpPr>
            <a:spLocks noGrp="1"/>
          </p:cNvSpPr>
          <p:nvPr>
            <p:ph idx="1"/>
          </p:nvPr>
        </p:nvSpPr>
        <p:spPr/>
        <p:txBody>
          <a:bodyPr>
            <a:normAutofit fontScale="92500" lnSpcReduction="20000"/>
          </a:bodyPr>
          <a:lstStyle/>
          <a:p>
            <a:pPr eaLnBrk="1" hangingPunct="1">
              <a:defRPr/>
            </a:pPr>
            <a:r>
              <a:rPr lang="en-CA" dirty="0" smtClean="0"/>
              <a:t>I am conscious of X… material beings outside of myself.</a:t>
            </a:r>
          </a:p>
          <a:p>
            <a:pPr eaLnBrk="1" hangingPunct="1">
              <a:defRPr/>
            </a:pPr>
            <a:r>
              <a:rPr lang="en-CA" dirty="0" smtClean="0"/>
              <a:t>I am a self-conscious, spiritual being, not an extended material being– the source of sensations in me</a:t>
            </a:r>
          </a:p>
          <a:p>
            <a:pPr eaLnBrk="1" hangingPunct="1">
              <a:defRPr/>
            </a:pPr>
            <a:r>
              <a:rPr lang="en-CA" dirty="0"/>
              <a:t>w</a:t>
            </a:r>
            <a:r>
              <a:rPr lang="en-CA" dirty="0" smtClean="0"/>
              <a:t>hich I can accept as directly given to me and organized by habitual associations</a:t>
            </a:r>
          </a:p>
          <a:p>
            <a:pPr lvl="1" eaLnBrk="1" hangingPunct="1">
              <a:defRPr/>
            </a:pPr>
            <a:r>
              <a:rPr lang="en-CA" dirty="0"/>
              <a:t>t</a:t>
            </a:r>
            <a:r>
              <a:rPr lang="en-CA" dirty="0" smtClean="0"/>
              <a:t>he blue pill</a:t>
            </a:r>
          </a:p>
          <a:p>
            <a:pPr eaLnBrk="1" hangingPunct="1">
              <a:defRPr/>
            </a:pPr>
            <a:r>
              <a:rPr lang="en-CA" dirty="0"/>
              <a:t>o</a:t>
            </a:r>
            <a:r>
              <a:rPr lang="en-CA" dirty="0" smtClean="0"/>
              <a:t>r reorganize and evaluate according to a rationalist, scientific method</a:t>
            </a:r>
          </a:p>
          <a:p>
            <a:pPr lvl="1" eaLnBrk="1" hangingPunct="1">
              <a:defRPr/>
            </a:pPr>
            <a:r>
              <a:rPr lang="en-CA" dirty="0"/>
              <a:t>t</a:t>
            </a:r>
            <a:r>
              <a:rPr lang="en-CA" dirty="0" smtClean="0"/>
              <a:t>he red pill</a:t>
            </a:r>
          </a:p>
        </p:txBody>
      </p:sp>
      <p:sp>
        <p:nvSpPr>
          <p:cNvPr id="4" name="Slide Number Placeholder 3"/>
          <p:cNvSpPr>
            <a:spLocks noGrp="1"/>
          </p:cNvSpPr>
          <p:nvPr>
            <p:ph type="sldNum" sz="quarter" idx="12"/>
          </p:nvPr>
        </p:nvSpPr>
        <p:spPr/>
        <p:txBody>
          <a:bodyPr/>
          <a:lstStyle/>
          <a:p>
            <a:pPr>
              <a:defRPr/>
            </a:pPr>
            <a:fld id="{AE32124E-F8FB-4396-9EEC-F035115BAED2}" type="slidenum">
              <a:rPr lang="en-CA" smtClean="0"/>
              <a:pPr>
                <a:defRPr/>
              </a:pPr>
              <a:t>30</a:t>
            </a:fld>
            <a:endParaRPr lang="en-CA"/>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CA" smtClean="0"/>
              <a:t>The choice</a:t>
            </a:r>
          </a:p>
        </p:txBody>
      </p:sp>
      <p:sp>
        <p:nvSpPr>
          <p:cNvPr id="33795" name="Content Placeholder 2"/>
          <p:cNvSpPr>
            <a:spLocks noGrp="1"/>
          </p:cNvSpPr>
          <p:nvPr>
            <p:ph idx="1"/>
          </p:nvPr>
        </p:nvSpPr>
        <p:spPr/>
        <p:txBody>
          <a:bodyPr/>
          <a:lstStyle/>
          <a:p>
            <a:pPr eaLnBrk="1" hangingPunct="1"/>
            <a:r>
              <a:rPr lang="en-CA" dirty="0" smtClean="0"/>
              <a:t>Scientific reasoning involves a choice (blue pill or red pill?) </a:t>
            </a:r>
          </a:p>
          <a:p>
            <a:pPr lvl="1" eaLnBrk="1" hangingPunct="1"/>
            <a:r>
              <a:rPr lang="en-CA" dirty="0" smtClean="0"/>
              <a:t>Allow the external impressions to determine my thought </a:t>
            </a:r>
          </a:p>
          <a:p>
            <a:pPr lvl="2" eaLnBrk="1" hangingPunct="1">
              <a:buFont typeface="Arial" charset="0"/>
              <a:buChar char="–"/>
            </a:pPr>
            <a:r>
              <a:rPr lang="en-CA" dirty="0" smtClean="0"/>
              <a:t>Empiricism: the sun comes up in the morning</a:t>
            </a:r>
          </a:p>
          <a:p>
            <a:pPr lvl="1" eaLnBrk="1" hangingPunct="1"/>
            <a:r>
              <a:rPr lang="en-CA" dirty="0" smtClean="0"/>
              <a:t>Or put these impressions in their proper place following a rational method of analysis and synthesis </a:t>
            </a:r>
          </a:p>
          <a:p>
            <a:pPr lvl="2" eaLnBrk="1" hangingPunct="1">
              <a:buFont typeface="Arial" charset="0"/>
              <a:buChar char="–"/>
            </a:pPr>
            <a:r>
              <a:rPr lang="en-CA" dirty="0" smtClean="0"/>
              <a:t>Rationalism: the earth moves around the sun, and so it only </a:t>
            </a:r>
            <a:r>
              <a:rPr lang="en-CA" i="1" dirty="0" smtClean="0"/>
              <a:t>appears</a:t>
            </a:r>
            <a:r>
              <a:rPr lang="en-CA" dirty="0" smtClean="0"/>
              <a:t> to come up in the morning</a:t>
            </a:r>
          </a:p>
        </p:txBody>
      </p:sp>
      <p:sp>
        <p:nvSpPr>
          <p:cNvPr id="4" name="Slide Number Placeholder 3"/>
          <p:cNvSpPr>
            <a:spLocks noGrp="1"/>
          </p:cNvSpPr>
          <p:nvPr>
            <p:ph type="sldNum" sz="quarter" idx="12"/>
          </p:nvPr>
        </p:nvSpPr>
        <p:spPr/>
        <p:txBody>
          <a:bodyPr/>
          <a:lstStyle/>
          <a:p>
            <a:pPr>
              <a:defRPr/>
            </a:pPr>
            <a:fld id="{A93A6886-194B-4A25-9FF1-753607476A17}" type="slidenum">
              <a:rPr lang="en-CA" smtClean="0"/>
              <a:pPr>
                <a:defRPr/>
              </a:pPr>
              <a:t>31</a:t>
            </a:fld>
            <a:endParaRPr lang="en-CA"/>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CA" smtClean="0"/>
              <a:t>Method and Content</a:t>
            </a:r>
          </a:p>
        </p:txBody>
      </p:sp>
      <p:sp>
        <p:nvSpPr>
          <p:cNvPr id="23555" name="Content Placeholder 2"/>
          <p:cNvSpPr>
            <a:spLocks noGrp="1"/>
          </p:cNvSpPr>
          <p:nvPr>
            <p:ph idx="1"/>
          </p:nvPr>
        </p:nvSpPr>
        <p:spPr/>
        <p:txBody>
          <a:bodyPr>
            <a:normAutofit lnSpcReduction="10000"/>
          </a:bodyPr>
          <a:lstStyle/>
          <a:p>
            <a:pPr eaLnBrk="1" hangingPunct="1">
              <a:defRPr/>
            </a:pPr>
            <a:r>
              <a:rPr lang="en-CA" dirty="0" smtClean="0"/>
              <a:t>Rationalist method of thought: step by step movement from simple to complex</a:t>
            </a:r>
          </a:p>
          <a:p>
            <a:pPr eaLnBrk="1" hangingPunct="1">
              <a:defRPr/>
            </a:pPr>
            <a:r>
              <a:rPr lang="en-CA" dirty="0" smtClean="0"/>
              <a:t>Nature of the external world: </a:t>
            </a:r>
          </a:p>
          <a:p>
            <a:pPr lvl="1" eaLnBrk="1" hangingPunct="1">
              <a:defRPr/>
            </a:pPr>
            <a:r>
              <a:rPr lang="en-CA" dirty="0" smtClean="0"/>
              <a:t>1) An already existing complexity? (The world created in six days, according to the Bible): </a:t>
            </a:r>
          </a:p>
          <a:p>
            <a:pPr lvl="2" eaLnBrk="1" hangingPunct="1">
              <a:defRPr/>
            </a:pPr>
            <a:r>
              <a:rPr lang="en-CA" dirty="0"/>
              <a:t>w</a:t>
            </a:r>
            <a:r>
              <a:rPr lang="en-CA" dirty="0" smtClean="0"/>
              <a:t>hich contradicts rational method</a:t>
            </a:r>
          </a:p>
          <a:p>
            <a:pPr lvl="1" eaLnBrk="1" hangingPunct="1">
              <a:defRPr/>
            </a:pPr>
            <a:r>
              <a:rPr lang="en-CA" dirty="0" smtClean="0"/>
              <a:t>2) A process of movement from an initial simple state, to the present complexity that we find now </a:t>
            </a:r>
          </a:p>
          <a:p>
            <a:pPr lvl="2" eaLnBrk="1" hangingPunct="1">
              <a:defRPr/>
            </a:pPr>
            <a:r>
              <a:rPr lang="en-CA" dirty="0" smtClean="0"/>
              <a:t>i.e., an evolution from initial simple elements</a:t>
            </a:r>
          </a:p>
          <a:p>
            <a:pPr lvl="2" eaLnBrk="1" hangingPunct="1">
              <a:defRPr/>
            </a:pPr>
            <a:r>
              <a:rPr lang="en-CA" dirty="0" smtClean="0"/>
              <a:t>This idea accords with rational method</a:t>
            </a:r>
          </a:p>
        </p:txBody>
      </p:sp>
      <p:sp>
        <p:nvSpPr>
          <p:cNvPr id="4" name="Slide Number Placeholder 3"/>
          <p:cNvSpPr>
            <a:spLocks noGrp="1"/>
          </p:cNvSpPr>
          <p:nvPr>
            <p:ph type="sldNum" sz="quarter" idx="12"/>
          </p:nvPr>
        </p:nvSpPr>
        <p:spPr/>
        <p:txBody>
          <a:bodyPr/>
          <a:lstStyle/>
          <a:p>
            <a:pPr>
              <a:defRPr/>
            </a:pPr>
            <a:fld id="{22672C32-BF32-42CB-A68D-325E4ADB652F}" type="slidenum">
              <a:rPr lang="en-CA" smtClean="0"/>
              <a:pPr>
                <a:defRPr/>
              </a:pPr>
              <a:t>32</a:t>
            </a:fld>
            <a:endParaRPr lang="en-CA"/>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CA" smtClean="0"/>
              <a:t>Theology and science</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CA" dirty="0" smtClean="0"/>
              <a:t>The Church (in 1620), relying on the Bible, says that the world that exists now always existed as it presently appears</a:t>
            </a:r>
          </a:p>
          <a:p>
            <a:pPr eaLnBrk="1" fontAlgn="auto" hangingPunct="1">
              <a:spcAft>
                <a:spcPts val="0"/>
              </a:spcAft>
              <a:buFont typeface="Arial" pitchFamily="34" charset="0"/>
              <a:buChar char="•"/>
              <a:defRPr/>
            </a:pPr>
            <a:r>
              <a:rPr lang="en-CA" dirty="0" smtClean="0"/>
              <a:t>But this contradicts the (rationalist) method of science</a:t>
            </a:r>
          </a:p>
          <a:p>
            <a:pPr eaLnBrk="1" fontAlgn="auto" hangingPunct="1">
              <a:spcAft>
                <a:spcPts val="0"/>
              </a:spcAft>
              <a:buFont typeface="Arial" pitchFamily="34" charset="0"/>
              <a:buChar char="•"/>
              <a:defRPr/>
            </a:pPr>
            <a:r>
              <a:rPr lang="en-CA" dirty="0" smtClean="0"/>
              <a:t>However, Descartes argues, God is free to create as he chooses: irrationally or rationally</a:t>
            </a:r>
          </a:p>
          <a:p>
            <a:pPr lvl="1" eaLnBrk="1" fontAlgn="auto" hangingPunct="1">
              <a:spcAft>
                <a:spcPts val="0"/>
              </a:spcAft>
              <a:buFont typeface="Arial" pitchFamily="34" charset="0"/>
              <a:buChar char="•"/>
              <a:defRPr/>
            </a:pPr>
            <a:r>
              <a:rPr lang="en-CA" dirty="0" smtClean="0"/>
              <a:t>The Bible/Church says he created irrationally: all at once without any process. </a:t>
            </a:r>
          </a:p>
          <a:p>
            <a:pPr lvl="1" eaLnBrk="1" fontAlgn="auto" hangingPunct="1">
              <a:spcAft>
                <a:spcPts val="0"/>
              </a:spcAft>
              <a:buFont typeface="Arial" pitchFamily="34" charset="0"/>
              <a:buChar char="•"/>
              <a:defRPr/>
            </a:pPr>
            <a:r>
              <a:rPr lang="en-CA" dirty="0" smtClean="0"/>
              <a:t>Believers must accept that</a:t>
            </a:r>
          </a:p>
          <a:p>
            <a:pPr eaLnBrk="1" fontAlgn="auto" hangingPunct="1">
              <a:spcAft>
                <a:spcPts val="0"/>
              </a:spcAft>
              <a:buFont typeface="Arial" pitchFamily="34" charset="0"/>
              <a:buChar char="•"/>
              <a:defRPr/>
            </a:pPr>
            <a:r>
              <a:rPr lang="en-CA" dirty="0" smtClean="0"/>
              <a:t>(But doesn’t this make God an evil demon?)</a:t>
            </a:r>
          </a:p>
        </p:txBody>
      </p:sp>
      <p:sp>
        <p:nvSpPr>
          <p:cNvPr id="4" name="Slide Number Placeholder 3"/>
          <p:cNvSpPr>
            <a:spLocks noGrp="1"/>
          </p:cNvSpPr>
          <p:nvPr>
            <p:ph type="sldNum" sz="quarter" idx="12"/>
          </p:nvPr>
        </p:nvSpPr>
        <p:spPr/>
        <p:txBody>
          <a:bodyPr/>
          <a:lstStyle/>
          <a:p>
            <a:pPr>
              <a:defRPr/>
            </a:pPr>
            <a:fld id="{84C75B43-0EFF-412D-8515-0E37989FA5C7}" type="slidenum">
              <a:rPr lang="en-CA" smtClean="0"/>
              <a:pPr>
                <a:defRPr/>
              </a:pPr>
              <a:t>33</a:t>
            </a:fld>
            <a:endParaRPr lang="en-CA"/>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CA" smtClean="0"/>
              <a:t> A rationalist universe?</a:t>
            </a:r>
          </a:p>
        </p:txBody>
      </p:sp>
      <p:sp>
        <p:nvSpPr>
          <p:cNvPr id="23555" name="Content Placeholder 2"/>
          <p:cNvSpPr>
            <a:spLocks noGrp="1"/>
          </p:cNvSpPr>
          <p:nvPr>
            <p:ph idx="1"/>
          </p:nvPr>
        </p:nvSpPr>
        <p:spPr/>
        <p:txBody>
          <a:bodyPr>
            <a:normAutofit fontScale="85000" lnSpcReduction="10000"/>
          </a:bodyPr>
          <a:lstStyle/>
          <a:p>
            <a:pPr eaLnBrk="1" hangingPunct="1">
              <a:defRPr/>
            </a:pPr>
            <a:r>
              <a:rPr lang="en-CA" dirty="0" smtClean="0"/>
              <a:t>But a scientist is free to speculate: </a:t>
            </a:r>
          </a:p>
          <a:p>
            <a:pPr lvl="1" eaLnBrk="1" hangingPunct="1">
              <a:defRPr/>
            </a:pPr>
            <a:r>
              <a:rPr lang="en-CA" dirty="0" smtClean="0"/>
              <a:t>what if God had created the world according to a rational method? How would proceed? </a:t>
            </a:r>
          </a:p>
          <a:p>
            <a:pPr eaLnBrk="1" hangingPunct="1">
              <a:defRPr/>
            </a:pPr>
            <a:r>
              <a:rPr lang="en-CA" dirty="0" smtClean="0"/>
              <a:t>Answer: an evolutionary process beginning with the simplest elements of matter (Descartes’ </a:t>
            </a:r>
            <a:r>
              <a:rPr lang="en-CA" i="1" dirty="0" smtClean="0"/>
              <a:t>The World</a:t>
            </a:r>
            <a:r>
              <a:rPr lang="en-CA" dirty="0" smtClean="0"/>
              <a:t>):</a:t>
            </a:r>
          </a:p>
          <a:p>
            <a:pPr lvl="1" eaLnBrk="1" hangingPunct="1">
              <a:defRPr/>
            </a:pPr>
            <a:r>
              <a:rPr lang="en-CA" dirty="0" smtClean="0"/>
              <a:t>Analysis of our existing world down to its basic elements, and the laws governing their movement</a:t>
            </a:r>
          </a:p>
          <a:p>
            <a:pPr lvl="1" eaLnBrk="1" hangingPunct="1">
              <a:defRPr/>
            </a:pPr>
            <a:r>
              <a:rPr lang="en-CA" dirty="0" smtClean="0"/>
              <a:t>Synthesis from these simplest elements to the more complicated world we experience around us</a:t>
            </a:r>
          </a:p>
          <a:p>
            <a:pPr eaLnBrk="1" hangingPunct="1">
              <a:defRPr/>
            </a:pPr>
            <a:r>
              <a:rPr lang="en-CA" dirty="0" smtClean="0"/>
              <a:t>Planets circling suns: the </a:t>
            </a:r>
            <a:r>
              <a:rPr lang="en-CA" i="1" dirty="0" smtClean="0"/>
              <a:t>outcome</a:t>
            </a:r>
            <a:r>
              <a:rPr lang="en-CA" dirty="0" smtClean="0"/>
              <a:t> of this process (Copernican worldview)</a:t>
            </a:r>
          </a:p>
        </p:txBody>
      </p:sp>
      <p:sp>
        <p:nvSpPr>
          <p:cNvPr id="4" name="Slide Number Placeholder 3"/>
          <p:cNvSpPr>
            <a:spLocks noGrp="1"/>
          </p:cNvSpPr>
          <p:nvPr>
            <p:ph type="sldNum" sz="quarter" idx="12"/>
          </p:nvPr>
        </p:nvSpPr>
        <p:spPr/>
        <p:txBody>
          <a:bodyPr/>
          <a:lstStyle/>
          <a:p>
            <a:pPr>
              <a:defRPr/>
            </a:pPr>
            <a:fld id="{32683249-40B6-45A0-B83A-04C1B4D20122}" type="slidenum">
              <a:rPr lang="en-CA" smtClean="0"/>
              <a:pPr>
                <a:defRPr/>
              </a:pPr>
              <a:t>34</a:t>
            </a:fld>
            <a:endParaRPr lang="en-CA"/>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CA" smtClean="0"/>
              <a:t>Descartes’ conception of Physics</a:t>
            </a:r>
          </a:p>
        </p:txBody>
      </p:sp>
      <p:sp>
        <p:nvSpPr>
          <p:cNvPr id="26627" name="Content Placeholder 2"/>
          <p:cNvSpPr>
            <a:spLocks noGrp="1"/>
          </p:cNvSpPr>
          <p:nvPr>
            <p:ph idx="1"/>
          </p:nvPr>
        </p:nvSpPr>
        <p:spPr/>
        <p:txBody>
          <a:bodyPr>
            <a:normAutofit fontScale="92500" lnSpcReduction="20000"/>
          </a:bodyPr>
          <a:lstStyle/>
          <a:p>
            <a:pPr eaLnBrk="1" hangingPunct="1">
              <a:defRPr/>
            </a:pPr>
            <a:r>
              <a:rPr lang="en-CA" dirty="0" smtClean="0"/>
              <a:t>Recall: Initial concept of matter: </a:t>
            </a:r>
          </a:p>
          <a:p>
            <a:pPr lvl="1" eaLnBrk="1" hangingPunct="1">
              <a:defRPr/>
            </a:pPr>
            <a:r>
              <a:rPr lang="en-CA" dirty="0"/>
              <a:t>s</a:t>
            </a:r>
            <a:r>
              <a:rPr lang="en-CA" dirty="0" smtClean="0"/>
              <a:t>patial extension</a:t>
            </a:r>
          </a:p>
          <a:p>
            <a:pPr lvl="1" eaLnBrk="1" hangingPunct="1">
              <a:defRPr/>
            </a:pPr>
            <a:r>
              <a:rPr lang="en-CA" dirty="0" smtClean="0"/>
              <a:t>divisibility</a:t>
            </a:r>
          </a:p>
          <a:p>
            <a:pPr lvl="1" eaLnBrk="1" hangingPunct="1">
              <a:defRPr/>
            </a:pPr>
            <a:r>
              <a:rPr lang="en-CA" dirty="0"/>
              <a:t>e</a:t>
            </a:r>
            <a:r>
              <a:rPr lang="en-CA" dirty="0" smtClean="0"/>
              <a:t>xternal causality: nothing moves unless something else moves it. </a:t>
            </a:r>
          </a:p>
          <a:p>
            <a:pPr lvl="2" eaLnBrk="1" hangingPunct="1">
              <a:defRPr/>
            </a:pPr>
            <a:r>
              <a:rPr lang="en-CA" dirty="0" smtClean="0"/>
              <a:t>A moving object goes in a in a straight line unless or until something else causes it to change direction </a:t>
            </a:r>
          </a:p>
          <a:p>
            <a:pPr lvl="2" eaLnBrk="1" hangingPunct="1">
              <a:defRPr/>
            </a:pPr>
            <a:r>
              <a:rPr lang="en-CA" dirty="0" smtClean="0"/>
              <a:t>(Principle of inertia from Galileo)</a:t>
            </a:r>
          </a:p>
          <a:p>
            <a:pPr eaLnBrk="1" hangingPunct="1">
              <a:defRPr/>
            </a:pPr>
            <a:r>
              <a:rPr lang="en-CA" dirty="0" smtClean="0"/>
              <a:t>Contrasts with Aristotle’s theory of the elements, and different forms of motion</a:t>
            </a:r>
          </a:p>
          <a:p>
            <a:pPr lvl="1" eaLnBrk="1" hangingPunct="1">
              <a:defRPr/>
            </a:pPr>
            <a:r>
              <a:rPr lang="en-CA" dirty="0" smtClean="0"/>
              <a:t>Fire goes up, stars move in circles, etc. </a:t>
            </a:r>
          </a:p>
          <a:p>
            <a:pPr lvl="1" eaLnBrk="1" hangingPunct="1">
              <a:defRPr/>
            </a:pPr>
            <a:r>
              <a:rPr lang="en-CA" dirty="0" smtClean="0"/>
              <a:t>Things move themselves</a:t>
            </a:r>
          </a:p>
        </p:txBody>
      </p:sp>
      <p:sp>
        <p:nvSpPr>
          <p:cNvPr id="4" name="Slide Number Placeholder 3"/>
          <p:cNvSpPr>
            <a:spLocks noGrp="1"/>
          </p:cNvSpPr>
          <p:nvPr>
            <p:ph type="sldNum" sz="quarter" idx="12"/>
          </p:nvPr>
        </p:nvSpPr>
        <p:spPr/>
        <p:txBody>
          <a:bodyPr/>
          <a:lstStyle/>
          <a:p>
            <a:pPr>
              <a:defRPr/>
            </a:pPr>
            <a:fld id="{20A4AE77-AF60-4C92-9FCE-97270344DA4C}" type="slidenum">
              <a:rPr lang="en-CA" smtClean="0"/>
              <a:pPr>
                <a:defRPr/>
              </a:pPr>
              <a:t>35</a:t>
            </a:fld>
            <a:endParaRPr lang="en-CA"/>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CA" smtClean="0"/>
              <a:t>Duality of spirit and matter</a:t>
            </a:r>
          </a:p>
        </p:txBody>
      </p:sp>
      <p:sp>
        <p:nvSpPr>
          <p:cNvPr id="38915" name="Content Placeholder 2"/>
          <p:cNvSpPr>
            <a:spLocks noGrp="1"/>
          </p:cNvSpPr>
          <p:nvPr>
            <p:ph idx="1"/>
          </p:nvPr>
        </p:nvSpPr>
        <p:spPr/>
        <p:txBody>
          <a:bodyPr/>
          <a:lstStyle/>
          <a:p>
            <a:pPr eaLnBrk="1" hangingPunct="1"/>
            <a:r>
              <a:rPr lang="en-CA" dirty="0" smtClean="0"/>
              <a:t>Spirit: </a:t>
            </a:r>
            <a:r>
              <a:rPr lang="en-CA" i="1" dirty="0" smtClean="0"/>
              <a:t>free</a:t>
            </a:r>
            <a:r>
              <a:rPr lang="en-CA" dirty="0" smtClean="0"/>
              <a:t> self-determined movement of consciousness following a rational method</a:t>
            </a:r>
          </a:p>
          <a:p>
            <a:pPr eaLnBrk="1" hangingPunct="1"/>
            <a:r>
              <a:rPr lang="en-CA" dirty="0" smtClean="0"/>
              <a:t>Matter: </a:t>
            </a:r>
            <a:r>
              <a:rPr lang="en-CA" i="1" dirty="0" smtClean="0"/>
              <a:t>deterministic</a:t>
            </a:r>
            <a:r>
              <a:rPr lang="en-CA" dirty="0" smtClean="0"/>
              <a:t> movement from the outside, going from simple to complex</a:t>
            </a:r>
          </a:p>
          <a:p>
            <a:pPr lvl="1" eaLnBrk="1" hangingPunct="1"/>
            <a:r>
              <a:rPr lang="en-CA" dirty="0" smtClean="0">
                <a:sym typeface="Wingdings" panose="05000000000000000000" pitchFamily="2" charset="2"/>
              </a:rPr>
              <a:t></a:t>
            </a:r>
            <a:r>
              <a:rPr lang="en-CA" dirty="0" smtClean="0"/>
              <a:t>Evolution of the universe from simple elements, acting and reacting on each other</a:t>
            </a:r>
          </a:p>
        </p:txBody>
      </p:sp>
      <p:sp>
        <p:nvSpPr>
          <p:cNvPr id="4" name="Slide Number Placeholder 3"/>
          <p:cNvSpPr>
            <a:spLocks noGrp="1"/>
          </p:cNvSpPr>
          <p:nvPr>
            <p:ph type="sldNum" sz="quarter" idx="12"/>
          </p:nvPr>
        </p:nvSpPr>
        <p:spPr/>
        <p:txBody>
          <a:bodyPr/>
          <a:lstStyle/>
          <a:p>
            <a:pPr>
              <a:defRPr/>
            </a:pPr>
            <a:fld id="{2475A684-A476-4DF5-833C-99BAEBE39A6D}" type="slidenum">
              <a:rPr lang="en-CA" smtClean="0"/>
              <a:pPr>
                <a:defRPr/>
              </a:pPr>
              <a:t>36</a:t>
            </a:fld>
            <a:endParaRPr lang="en-CA"/>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CA" smtClean="0"/>
              <a:t>What is a human being? </a:t>
            </a:r>
          </a:p>
        </p:txBody>
      </p:sp>
      <p:sp>
        <p:nvSpPr>
          <p:cNvPr id="39939" name="Content Placeholder 2"/>
          <p:cNvSpPr>
            <a:spLocks noGrp="1"/>
          </p:cNvSpPr>
          <p:nvPr>
            <p:ph idx="1"/>
          </p:nvPr>
        </p:nvSpPr>
        <p:spPr/>
        <p:txBody>
          <a:bodyPr/>
          <a:lstStyle/>
          <a:p>
            <a:pPr eaLnBrk="1" hangingPunct="1"/>
            <a:r>
              <a:rPr lang="en-CA" dirty="0" smtClean="0"/>
              <a:t>A (temporary) unity of body and soul</a:t>
            </a:r>
          </a:p>
          <a:p>
            <a:pPr eaLnBrk="1" hangingPunct="1"/>
            <a:r>
              <a:rPr lang="en-CA" dirty="0" smtClean="0"/>
              <a:t>As </a:t>
            </a:r>
            <a:r>
              <a:rPr lang="en-CA" i="1" dirty="0" smtClean="0"/>
              <a:t>embodied</a:t>
            </a:r>
            <a:r>
              <a:rPr lang="en-CA" dirty="0" smtClean="0"/>
              <a:t> spirits, we are moved by our passions</a:t>
            </a:r>
          </a:p>
          <a:p>
            <a:pPr eaLnBrk="1" hangingPunct="1"/>
            <a:r>
              <a:rPr lang="en-CA" dirty="0" smtClean="0"/>
              <a:t>As </a:t>
            </a:r>
            <a:r>
              <a:rPr lang="en-CA" i="1" dirty="0" smtClean="0"/>
              <a:t>spirits</a:t>
            </a:r>
            <a:r>
              <a:rPr lang="en-CA" dirty="0" smtClean="0"/>
              <a:t> in a body, we are also able to direct our passions through awareness of truth</a:t>
            </a:r>
          </a:p>
          <a:p>
            <a:pPr eaLnBrk="1" hangingPunct="1"/>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955A5BC9-1D7B-48DC-80EF-E25A2272D329}" type="slidenum">
              <a:rPr lang="en-CA" smtClean="0"/>
              <a:pPr>
                <a:defRPr/>
              </a:pPr>
              <a:t>37</a:t>
            </a:fld>
            <a:endParaRPr lang="en-CA"/>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CA" smtClean="0"/>
              <a:t>Controlling our desires</a:t>
            </a:r>
          </a:p>
        </p:txBody>
      </p:sp>
      <p:sp>
        <p:nvSpPr>
          <p:cNvPr id="40963" name="Content Placeholder 2"/>
          <p:cNvSpPr>
            <a:spLocks noGrp="1"/>
          </p:cNvSpPr>
          <p:nvPr>
            <p:ph idx="1"/>
          </p:nvPr>
        </p:nvSpPr>
        <p:spPr/>
        <p:txBody>
          <a:bodyPr/>
          <a:lstStyle/>
          <a:p>
            <a:pPr eaLnBrk="1" hangingPunct="1"/>
            <a:r>
              <a:rPr lang="en-CA" dirty="0" smtClean="0"/>
              <a:t>1) I desire to eat cream-puffs</a:t>
            </a:r>
          </a:p>
          <a:p>
            <a:pPr lvl="1" eaLnBrk="1" hangingPunct="1"/>
            <a:r>
              <a:rPr lang="en-CA" dirty="0" smtClean="0"/>
              <a:t>I see a cream puff and want it. </a:t>
            </a:r>
          </a:p>
          <a:p>
            <a:pPr eaLnBrk="1" hangingPunct="1"/>
            <a:r>
              <a:rPr lang="en-CA" dirty="0" smtClean="0"/>
              <a:t>2) I know that too many are not good for me (science of health)</a:t>
            </a:r>
          </a:p>
          <a:p>
            <a:pPr eaLnBrk="1" hangingPunct="1"/>
            <a:r>
              <a:rPr lang="en-CA" dirty="0" smtClean="0"/>
              <a:t>3) I can redirect my attention to things that </a:t>
            </a:r>
            <a:r>
              <a:rPr lang="en-CA" i="1" dirty="0" smtClean="0"/>
              <a:t>are</a:t>
            </a:r>
            <a:r>
              <a:rPr lang="en-CA" dirty="0" smtClean="0"/>
              <a:t> good for me: </a:t>
            </a:r>
          </a:p>
          <a:p>
            <a:pPr lvl="1" eaLnBrk="1" hangingPunct="1"/>
            <a:r>
              <a:rPr lang="en-CA" dirty="0" smtClean="0"/>
              <a:t>stay away from the temptation of cream puffs</a:t>
            </a:r>
          </a:p>
          <a:p>
            <a:pPr lvl="1" eaLnBrk="1" hangingPunct="1"/>
            <a:r>
              <a:rPr lang="en-CA" dirty="0" smtClean="0"/>
              <a:t>prepare healthful foods with tasty sauces instead: e.g., really good noodles</a:t>
            </a:r>
          </a:p>
          <a:p>
            <a:endParaRPr lang="en-CA" dirty="0" smtClean="0"/>
          </a:p>
        </p:txBody>
      </p:sp>
      <p:sp>
        <p:nvSpPr>
          <p:cNvPr id="4" name="Slide Number Placeholder 3"/>
          <p:cNvSpPr>
            <a:spLocks noGrp="1"/>
          </p:cNvSpPr>
          <p:nvPr>
            <p:ph type="sldNum" sz="quarter" idx="12"/>
          </p:nvPr>
        </p:nvSpPr>
        <p:spPr/>
        <p:txBody>
          <a:bodyPr/>
          <a:lstStyle/>
          <a:p>
            <a:pPr>
              <a:defRPr/>
            </a:pPr>
            <a:fld id="{EBF72162-1480-4B08-8EBA-7671610416E0}" type="slidenum">
              <a:rPr lang="en-CA" smtClean="0"/>
              <a:pPr>
                <a:defRPr/>
              </a:pPr>
              <a:t>38</a:t>
            </a:fld>
            <a:endParaRPr lang="en-CA"/>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CA" smtClean="0"/>
              <a:t>Science in practical life</a:t>
            </a:r>
          </a:p>
        </p:txBody>
      </p:sp>
      <p:sp>
        <p:nvSpPr>
          <p:cNvPr id="41987" name="Content Placeholder 2"/>
          <p:cNvSpPr>
            <a:spLocks noGrp="1"/>
          </p:cNvSpPr>
          <p:nvPr>
            <p:ph idx="1"/>
          </p:nvPr>
        </p:nvSpPr>
        <p:spPr/>
        <p:txBody>
          <a:bodyPr/>
          <a:lstStyle/>
          <a:p>
            <a:r>
              <a:rPr lang="en-CA" dirty="0" smtClean="0"/>
              <a:t>Freedom of thought to break away from objects given in sensation: </a:t>
            </a:r>
          </a:p>
          <a:p>
            <a:pPr lvl="1"/>
            <a:r>
              <a:rPr lang="en-CA" dirty="0" smtClean="0"/>
              <a:t>= disconnecting from the Matrix of conventional beliefs</a:t>
            </a:r>
          </a:p>
          <a:p>
            <a:r>
              <a:rPr lang="en-CA" dirty="0" smtClean="0"/>
              <a:t>and rearrange the data according to rational method from simple to complex</a:t>
            </a:r>
          </a:p>
          <a:p>
            <a:pPr lvl="1"/>
            <a:r>
              <a:rPr lang="en-CA" dirty="0" smtClean="0"/>
              <a:t>= follow the truth down the rabbit hole of our Wonderland</a:t>
            </a:r>
          </a:p>
          <a:p>
            <a:endParaRPr lang="en-CA" dirty="0" smtClean="0"/>
          </a:p>
        </p:txBody>
      </p:sp>
      <p:sp>
        <p:nvSpPr>
          <p:cNvPr id="4" name="Slide Number Placeholder 3"/>
          <p:cNvSpPr>
            <a:spLocks noGrp="1"/>
          </p:cNvSpPr>
          <p:nvPr>
            <p:ph type="sldNum" sz="quarter" idx="12"/>
          </p:nvPr>
        </p:nvSpPr>
        <p:spPr/>
        <p:txBody>
          <a:bodyPr/>
          <a:lstStyle/>
          <a:p>
            <a:pPr>
              <a:defRPr/>
            </a:pPr>
            <a:fld id="{3CEBF3BC-F149-442E-8912-489153A97FE0}" type="slidenum">
              <a:rPr lang="en-CA" smtClean="0"/>
              <a:pPr>
                <a:defRPr/>
              </a:pPr>
              <a:t>39</a:t>
            </a:fld>
            <a:endParaRPr lang="en-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CA" smtClean="0"/>
              <a:t>Ancient Empiricism of Aristotle</a:t>
            </a:r>
          </a:p>
        </p:txBody>
      </p:sp>
      <p:sp>
        <p:nvSpPr>
          <p:cNvPr id="7171" name="Content Placeholder 2"/>
          <p:cNvSpPr>
            <a:spLocks noGrp="1"/>
          </p:cNvSpPr>
          <p:nvPr>
            <p:ph idx="1"/>
          </p:nvPr>
        </p:nvSpPr>
        <p:spPr/>
        <p:txBody>
          <a:bodyPr/>
          <a:lstStyle/>
          <a:p>
            <a:pPr eaLnBrk="1" hangingPunct="1"/>
            <a:r>
              <a:rPr lang="en-CA" dirty="0" smtClean="0"/>
              <a:t>We abstract the essence or “form” of something </a:t>
            </a:r>
          </a:p>
          <a:p>
            <a:pPr lvl="1" eaLnBrk="1" hangingPunct="1"/>
            <a:r>
              <a:rPr lang="en-CA" dirty="0" smtClean="0"/>
              <a:t>from the sense impression we receive from the real object outside of us</a:t>
            </a:r>
          </a:p>
          <a:p>
            <a:pPr eaLnBrk="1" hangingPunct="1"/>
            <a:r>
              <a:rPr lang="en-CA" dirty="0" smtClean="0"/>
              <a:t>This puts us in direct contact with the real world</a:t>
            </a:r>
          </a:p>
          <a:p>
            <a:pPr eaLnBrk="1" hangingPunct="1"/>
            <a:endParaRPr lang="en-CA" dirty="0" smtClean="0"/>
          </a:p>
          <a:p>
            <a:pPr lvl="2" eaLnBrk="1" hangingPunct="1"/>
            <a:endParaRPr lang="en-CA" dirty="0" smtClean="0"/>
          </a:p>
        </p:txBody>
      </p:sp>
      <p:sp>
        <p:nvSpPr>
          <p:cNvPr id="4" name="Slide Number Placeholder 3"/>
          <p:cNvSpPr>
            <a:spLocks noGrp="1"/>
          </p:cNvSpPr>
          <p:nvPr>
            <p:ph type="sldNum" sz="quarter" idx="12"/>
          </p:nvPr>
        </p:nvSpPr>
        <p:spPr/>
        <p:txBody>
          <a:bodyPr/>
          <a:lstStyle/>
          <a:p>
            <a:pPr>
              <a:defRPr/>
            </a:pPr>
            <a:fld id="{1100BDF2-8684-4A76-8ECE-00C4D9E8C88C}" type="slidenum">
              <a:rPr lang="en-CA" smtClean="0"/>
              <a:pPr>
                <a:defRPr/>
              </a:pPr>
              <a:t>4</a:t>
            </a:fld>
            <a:endParaRPr lang="en-CA"/>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CA" dirty="0" smtClean="0"/>
              <a:t>The Matrix is everywhere</a:t>
            </a:r>
          </a:p>
        </p:txBody>
      </p:sp>
      <p:sp>
        <p:nvSpPr>
          <p:cNvPr id="33795" name="Content Placeholder 2"/>
          <p:cNvSpPr>
            <a:spLocks noGrp="1"/>
          </p:cNvSpPr>
          <p:nvPr>
            <p:ph idx="1"/>
          </p:nvPr>
        </p:nvSpPr>
        <p:spPr/>
        <p:txBody>
          <a:bodyPr/>
          <a:lstStyle/>
          <a:p>
            <a:pPr eaLnBrk="1" hangingPunct="1"/>
            <a:r>
              <a:rPr lang="en-US" b="1" dirty="0" smtClean="0"/>
              <a:t>MORPHEUS </a:t>
            </a:r>
            <a:r>
              <a:rPr lang="en-US" dirty="0" smtClean="0"/>
              <a:t>(to Neo): The Matrix is everywhere.  It is all around us, even now in this very room. You can see it when you look out your window or when you turn on your television. You can feel it when you go to work, when you go to church, when you pay your taxes. It is the world that has been pulled over your eyes to blind you from the truth.</a:t>
            </a:r>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1E6F4D5D-D2A7-47DE-89A9-DB931D086028}" type="slidenum">
              <a:rPr lang="en-CA" smtClean="0"/>
              <a:pPr>
                <a:defRPr/>
              </a:pPr>
              <a:t>40</a:t>
            </a:fld>
            <a:endParaRPr lang="en-CA"/>
          </a:p>
        </p:txBody>
      </p:sp>
    </p:spTree>
    <p:extLst>
      <p:ext uri="{BB962C8B-B14F-4D97-AF65-F5344CB8AC3E}">
        <p14:creationId xmlns:p14="http://schemas.microsoft.com/office/powerpoint/2010/main" val="34830139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endParaRPr lang="en-CA" smtClean="0"/>
          </a:p>
        </p:txBody>
      </p:sp>
      <p:sp>
        <p:nvSpPr>
          <p:cNvPr id="34819" name="Content Placeholder 2"/>
          <p:cNvSpPr>
            <a:spLocks noGrp="1"/>
          </p:cNvSpPr>
          <p:nvPr>
            <p:ph idx="1"/>
          </p:nvPr>
        </p:nvSpPr>
        <p:spPr/>
        <p:txBody>
          <a:bodyPr/>
          <a:lstStyle/>
          <a:p>
            <a:pPr eaLnBrk="1" hangingPunct="1"/>
            <a:r>
              <a:rPr lang="en-US" b="1" dirty="0" smtClean="0"/>
              <a:t>NEO</a:t>
            </a:r>
            <a:r>
              <a:rPr lang="en-US" dirty="0" smtClean="0"/>
              <a:t>: What truth?</a:t>
            </a:r>
          </a:p>
          <a:p>
            <a:pPr eaLnBrk="1" hangingPunct="1"/>
            <a:r>
              <a:rPr lang="en-US" b="1" dirty="0" smtClean="0"/>
              <a:t>MOPHEUS</a:t>
            </a:r>
            <a:r>
              <a:rPr lang="en-US" dirty="0" smtClean="0"/>
              <a:t> : That you are a slave, Neo. Like everyone else you were born into bondage, born into a prison that you cannot smell or taste or touch. A prison for your mind....</a:t>
            </a:r>
            <a:endParaRPr lang="en-CA" dirty="0" smtClean="0"/>
          </a:p>
          <a:p>
            <a:pPr eaLnBrk="1" hangingPunct="1"/>
            <a:endParaRPr lang="en-CA" dirty="0" smtClean="0"/>
          </a:p>
        </p:txBody>
      </p:sp>
      <p:sp>
        <p:nvSpPr>
          <p:cNvPr id="4" name="Slide Number Placeholder 3"/>
          <p:cNvSpPr>
            <a:spLocks noGrp="1"/>
          </p:cNvSpPr>
          <p:nvPr>
            <p:ph type="sldNum" sz="quarter" idx="12"/>
          </p:nvPr>
        </p:nvSpPr>
        <p:spPr/>
        <p:txBody>
          <a:bodyPr/>
          <a:lstStyle/>
          <a:p>
            <a:pPr>
              <a:defRPr/>
            </a:pPr>
            <a:fld id="{0B1CE0B9-F64A-4C56-8C05-03F591967E1F}" type="slidenum">
              <a:rPr lang="en-CA" smtClean="0"/>
              <a:pPr>
                <a:defRPr/>
              </a:pPr>
              <a:t>41</a:t>
            </a:fld>
            <a:endParaRPr lang="en-CA"/>
          </a:p>
        </p:txBody>
      </p:sp>
    </p:spTree>
    <p:extLst>
      <p:ext uri="{BB962C8B-B14F-4D97-AF65-F5344CB8AC3E}">
        <p14:creationId xmlns:p14="http://schemas.microsoft.com/office/powerpoint/2010/main" val="4645881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CA" dirty="0" smtClean="0"/>
              <a:t>The materialist view of life</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CA" dirty="0" smtClean="0"/>
              <a:t>1) Taking matter, bodies as primary: individuals fight over limited material resources</a:t>
            </a:r>
          </a:p>
          <a:p>
            <a:pPr lvl="1" eaLnBrk="1" fontAlgn="auto" hangingPunct="1">
              <a:spcAft>
                <a:spcPts val="0"/>
              </a:spcAft>
              <a:buFont typeface="Arial" pitchFamily="34" charset="0"/>
              <a:buChar char="–"/>
              <a:defRPr/>
            </a:pPr>
            <a:r>
              <a:rPr lang="en-CA" dirty="0" smtClean="0"/>
              <a:t>The more people who eat the pie, the smaller each piece: win/lose, zero sum game</a:t>
            </a:r>
          </a:p>
          <a:p>
            <a:pPr lvl="1" eaLnBrk="1" fontAlgn="auto" hangingPunct="1">
              <a:spcAft>
                <a:spcPts val="0"/>
              </a:spcAft>
              <a:buFont typeface="Arial" pitchFamily="34" charset="0"/>
              <a:buChar char="–"/>
              <a:defRPr/>
            </a:pPr>
            <a:r>
              <a:rPr lang="en-CA" dirty="0" smtClean="0"/>
              <a:t>Conflict of egos: Hobbes’ war of all against all, leading to the need for an external power to </a:t>
            </a:r>
            <a:r>
              <a:rPr lang="en-CA" dirty="0"/>
              <a:t>rule over us </a:t>
            </a:r>
          </a:p>
          <a:p>
            <a:pPr lvl="1" eaLnBrk="1" fontAlgn="auto" hangingPunct="1">
              <a:spcAft>
                <a:spcPts val="0"/>
              </a:spcAft>
              <a:buFont typeface="Arial" pitchFamily="34" charset="0"/>
              <a:buChar char="–"/>
              <a:defRPr/>
            </a:pPr>
            <a:r>
              <a:rPr lang="en-CA" dirty="0"/>
              <a:t>T</a:t>
            </a:r>
            <a:r>
              <a:rPr lang="en-CA" dirty="0" smtClean="0"/>
              <a:t>he State, </a:t>
            </a:r>
          </a:p>
          <a:p>
            <a:pPr lvl="1" eaLnBrk="1" fontAlgn="auto" hangingPunct="1">
              <a:spcAft>
                <a:spcPts val="0"/>
              </a:spcAft>
              <a:buFont typeface="Arial" pitchFamily="34" charset="0"/>
              <a:buChar char="–"/>
              <a:defRPr/>
            </a:pPr>
            <a:r>
              <a:rPr lang="en-CA" dirty="0" smtClean="0"/>
              <a:t>the Market, </a:t>
            </a:r>
          </a:p>
          <a:p>
            <a:pPr lvl="1" eaLnBrk="1" fontAlgn="auto" hangingPunct="1">
              <a:spcAft>
                <a:spcPts val="0"/>
              </a:spcAft>
              <a:buFont typeface="Arial" pitchFamily="34" charset="0"/>
              <a:buChar char="–"/>
              <a:defRPr/>
            </a:pPr>
            <a:r>
              <a:rPr lang="en-CA" dirty="0" smtClean="0"/>
              <a:t>the Church, </a:t>
            </a:r>
          </a:p>
          <a:p>
            <a:pPr eaLnBrk="1" fontAlgn="auto" hangingPunct="1">
              <a:spcAft>
                <a:spcPts val="0"/>
              </a:spcAft>
              <a:buFont typeface="Arial" pitchFamily="34" charset="0"/>
              <a:buChar char="–"/>
              <a:defRPr/>
            </a:pPr>
            <a:r>
              <a:rPr lang="en-CA" dirty="0"/>
              <a:t>g</a:t>
            </a:r>
            <a:r>
              <a:rPr lang="en-CA" dirty="0" smtClean="0"/>
              <a:t>iving rise to The Matrix of our society</a:t>
            </a:r>
          </a:p>
        </p:txBody>
      </p:sp>
      <p:sp>
        <p:nvSpPr>
          <p:cNvPr id="4" name="Slide Number Placeholder 3"/>
          <p:cNvSpPr>
            <a:spLocks noGrp="1"/>
          </p:cNvSpPr>
          <p:nvPr>
            <p:ph type="sldNum" sz="quarter" idx="12"/>
          </p:nvPr>
        </p:nvSpPr>
        <p:spPr/>
        <p:txBody>
          <a:bodyPr/>
          <a:lstStyle/>
          <a:p>
            <a:pPr>
              <a:defRPr/>
            </a:pPr>
            <a:fld id="{E334E409-A7C6-4CDB-93B1-723CF5FFF787}" type="slidenum">
              <a:rPr lang="en-CA" smtClean="0"/>
              <a:pPr>
                <a:defRPr/>
              </a:pPr>
              <a:t>42</a:t>
            </a:fld>
            <a:endParaRPr lang="en-CA"/>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way of spirit</a:t>
            </a:r>
            <a:endParaRPr lang="en-US" dirty="0"/>
          </a:p>
        </p:txBody>
      </p:sp>
      <p:sp>
        <p:nvSpPr>
          <p:cNvPr id="3" name="Content Placeholder 2"/>
          <p:cNvSpPr>
            <a:spLocks noGrp="1"/>
          </p:cNvSpPr>
          <p:nvPr>
            <p:ph idx="1"/>
          </p:nvPr>
        </p:nvSpPr>
        <p:spPr/>
        <p:txBody>
          <a:bodyPr/>
          <a:lstStyle/>
          <a:p>
            <a:pPr eaLnBrk="1" fontAlgn="auto" hangingPunct="1">
              <a:spcAft>
                <a:spcPts val="0"/>
              </a:spcAft>
              <a:buFont typeface="Arial" pitchFamily="34" charset="0"/>
              <a:buChar char="•"/>
              <a:defRPr/>
            </a:pPr>
            <a:r>
              <a:rPr lang="en-CA" dirty="0"/>
              <a:t>2) Taking spirit, pursuit of truth, as primary</a:t>
            </a:r>
          </a:p>
          <a:p>
            <a:pPr lvl="1" eaLnBrk="1" fontAlgn="auto" hangingPunct="1">
              <a:spcAft>
                <a:spcPts val="0"/>
              </a:spcAft>
              <a:buFont typeface="Arial" pitchFamily="34" charset="0"/>
              <a:buChar char="–"/>
              <a:defRPr/>
            </a:pPr>
            <a:r>
              <a:rPr lang="en-CA" dirty="0"/>
              <a:t>When I share my ideas with others, I do not lose </a:t>
            </a:r>
            <a:r>
              <a:rPr lang="en-CA" dirty="0" smtClean="0"/>
              <a:t>anything</a:t>
            </a:r>
            <a:endParaRPr lang="en-CA" dirty="0"/>
          </a:p>
          <a:p>
            <a:pPr lvl="1" eaLnBrk="1" fontAlgn="auto" hangingPunct="1">
              <a:spcAft>
                <a:spcPts val="0"/>
              </a:spcAft>
              <a:buFont typeface="Arial" pitchFamily="34" charset="0"/>
              <a:buChar char="–"/>
              <a:defRPr/>
            </a:pPr>
            <a:r>
              <a:rPr lang="en-CA" dirty="0"/>
              <a:t>Pursuit of truth should be a cooperative, not a competitive process: win/win</a:t>
            </a:r>
          </a:p>
          <a:p>
            <a:pPr eaLnBrk="1" fontAlgn="auto" hangingPunct="1">
              <a:spcAft>
                <a:spcPts val="0"/>
              </a:spcAft>
              <a:buFont typeface="Arial" pitchFamily="34" charset="0"/>
              <a:buChar char="–"/>
              <a:defRPr/>
            </a:pPr>
            <a:r>
              <a:rPr lang="en-CA" dirty="0" smtClean="0">
                <a:sym typeface="Wingdings" panose="05000000000000000000" pitchFamily="2" charset="2"/>
              </a:rPr>
              <a:t></a:t>
            </a:r>
            <a:r>
              <a:rPr lang="en-CA" dirty="0" smtClean="0"/>
              <a:t>No </a:t>
            </a:r>
            <a:r>
              <a:rPr lang="en-CA" dirty="0"/>
              <a:t>more Matrix: </a:t>
            </a:r>
            <a:endParaRPr lang="en-CA" dirty="0" smtClean="0"/>
          </a:p>
          <a:p>
            <a:pPr lvl="1" eaLnBrk="1" fontAlgn="auto" hangingPunct="1">
              <a:spcAft>
                <a:spcPts val="0"/>
              </a:spcAft>
              <a:buFont typeface="Arial" pitchFamily="34" charset="0"/>
              <a:buChar char="–"/>
              <a:defRPr/>
            </a:pPr>
            <a:r>
              <a:rPr lang="en-CA" dirty="0" smtClean="0"/>
              <a:t>together, we can be free of external ruling powers </a:t>
            </a:r>
          </a:p>
          <a:p>
            <a:pPr lvl="1" eaLnBrk="1" fontAlgn="auto" hangingPunct="1">
              <a:spcAft>
                <a:spcPts val="0"/>
              </a:spcAft>
              <a:buFont typeface="Arial" pitchFamily="34" charset="0"/>
              <a:buChar char="–"/>
              <a:defRPr/>
            </a:pPr>
            <a:r>
              <a:rPr lang="en-CA" dirty="0" smtClean="0"/>
              <a:t>and the beliefs that justify their rule</a:t>
            </a:r>
            <a:endParaRPr lang="en-CA" dirty="0"/>
          </a:p>
          <a:p>
            <a:endParaRPr lang="en-US" dirty="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43</a:t>
            </a:fld>
            <a:endParaRPr lang="en-CA"/>
          </a:p>
        </p:txBody>
      </p:sp>
    </p:spTree>
    <p:extLst>
      <p:ext uri="{BB962C8B-B14F-4D97-AF65-F5344CB8AC3E}">
        <p14:creationId xmlns:p14="http://schemas.microsoft.com/office/powerpoint/2010/main" val="23425324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CA" dirty="0" smtClean="0"/>
              <a:t> </a:t>
            </a:r>
            <a:r>
              <a:rPr lang="en-CA" dirty="0" smtClean="0"/>
              <a:t>Problem </a:t>
            </a:r>
            <a:r>
              <a:rPr lang="en-CA" dirty="0" smtClean="0"/>
              <a:t>of Descartes’ dualism</a:t>
            </a:r>
          </a:p>
        </p:txBody>
      </p:sp>
      <p:sp>
        <p:nvSpPr>
          <p:cNvPr id="28675" name="Content Placeholder 2"/>
          <p:cNvSpPr>
            <a:spLocks noGrp="1"/>
          </p:cNvSpPr>
          <p:nvPr>
            <p:ph idx="1"/>
          </p:nvPr>
        </p:nvSpPr>
        <p:spPr/>
        <p:txBody>
          <a:bodyPr/>
          <a:lstStyle/>
          <a:p>
            <a:pPr eaLnBrk="1" hangingPunct="1"/>
            <a:r>
              <a:rPr lang="en-CA" dirty="0" smtClean="0"/>
              <a:t>Spirit is free, self-moving</a:t>
            </a:r>
          </a:p>
          <a:p>
            <a:pPr eaLnBrk="1" hangingPunct="1"/>
            <a:r>
              <a:rPr lang="en-CA" dirty="0" smtClean="0"/>
              <a:t>Matter is </a:t>
            </a:r>
            <a:r>
              <a:rPr lang="en-CA" dirty="0" err="1" smtClean="0"/>
              <a:t>unfree</a:t>
            </a:r>
            <a:r>
              <a:rPr lang="en-CA" dirty="0" smtClean="0"/>
              <a:t>, externally determined by other material causes</a:t>
            </a:r>
          </a:p>
          <a:p>
            <a:pPr eaLnBrk="1" hangingPunct="1"/>
            <a:r>
              <a:rPr lang="en-CA" dirty="0" smtClean="0"/>
              <a:t>How then can spirit move matter (as we seem to experience ourselves doing?) </a:t>
            </a:r>
          </a:p>
          <a:p>
            <a:pPr eaLnBrk="1" hangingPunct="1"/>
            <a:endParaRPr lang="en-CA" dirty="0" smtClean="0"/>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44</a:t>
            </a:fld>
            <a:endParaRPr lang="en-CA"/>
          </a:p>
        </p:txBody>
      </p:sp>
    </p:spTree>
    <p:extLst>
      <p:ext uri="{BB962C8B-B14F-4D97-AF65-F5344CB8AC3E}">
        <p14:creationId xmlns:p14="http://schemas.microsoft.com/office/powerpoint/2010/main" val="421700852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CA" dirty="0" smtClean="0"/>
              <a:t>Two metaphysical responses: 1) Hobbes’ Materialism</a:t>
            </a:r>
          </a:p>
        </p:txBody>
      </p:sp>
      <p:sp>
        <p:nvSpPr>
          <p:cNvPr id="29699" name="Content Placeholder 2"/>
          <p:cNvSpPr>
            <a:spLocks noGrp="1"/>
          </p:cNvSpPr>
          <p:nvPr>
            <p:ph idx="1"/>
          </p:nvPr>
        </p:nvSpPr>
        <p:spPr/>
        <p:txBody>
          <a:bodyPr/>
          <a:lstStyle/>
          <a:p>
            <a:pPr eaLnBrk="1" hangingPunct="1"/>
            <a:r>
              <a:rPr lang="en-CA" dirty="0" smtClean="0"/>
              <a:t>All reality is deterministic: follows from principle of inertia: all bodies move as a result of the action on them of other bodies</a:t>
            </a:r>
          </a:p>
          <a:p>
            <a:pPr lvl="1" eaLnBrk="1" hangingPunct="1"/>
            <a:r>
              <a:rPr lang="en-CA" dirty="0" smtClean="0"/>
              <a:t>Free will, spirit, is an illusion</a:t>
            </a:r>
          </a:p>
          <a:p>
            <a:pPr eaLnBrk="1" hangingPunct="1"/>
            <a:r>
              <a:rPr lang="en-CA" dirty="0" smtClean="0"/>
              <a:t>But then how is science itself possible? </a:t>
            </a:r>
          </a:p>
          <a:p>
            <a:pPr lvl="1" eaLnBrk="1" hangingPunct="1"/>
            <a:r>
              <a:rPr lang="en-CA" dirty="0" smtClean="0"/>
              <a:t>Modern science breaks from the determinism of sensations</a:t>
            </a:r>
          </a:p>
          <a:p>
            <a:pPr eaLnBrk="1" hangingPunct="1"/>
            <a:r>
              <a:rPr lang="en-CA" dirty="0" smtClean="0"/>
              <a:t>Hence, we must be at least mentally free</a:t>
            </a:r>
          </a:p>
        </p:txBody>
      </p:sp>
      <p:sp>
        <p:nvSpPr>
          <p:cNvPr id="3" name="Slide Number Placeholder 2"/>
          <p:cNvSpPr>
            <a:spLocks noGrp="1"/>
          </p:cNvSpPr>
          <p:nvPr>
            <p:ph type="sldNum" sz="quarter" idx="12"/>
          </p:nvPr>
        </p:nvSpPr>
        <p:spPr/>
        <p:txBody>
          <a:bodyPr/>
          <a:lstStyle/>
          <a:p>
            <a:pPr>
              <a:defRPr/>
            </a:pPr>
            <a:fld id="{D387D838-44C5-48F9-9BAF-8131A03B7FF6}" type="slidenum">
              <a:rPr lang="en-CA" smtClean="0"/>
              <a:pPr>
                <a:defRPr/>
              </a:pPr>
              <a:t>45</a:t>
            </a:fld>
            <a:endParaRPr lang="en-CA"/>
          </a:p>
        </p:txBody>
      </p:sp>
    </p:spTree>
    <p:extLst>
      <p:ext uri="{BB962C8B-B14F-4D97-AF65-F5344CB8AC3E}">
        <p14:creationId xmlns:p14="http://schemas.microsoft.com/office/powerpoint/2010/main" val="114281958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CA" smtClean="0"/>
              <a:t>2) Leibniz’ Spiritualism</a:t>
            </a:r>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CA" dirty="0" smtClean="0"/>
              <a:t>Consider action and reaction: I press on the stone, and the stone equally presses on me</a:t>
            </a:r>
          </a:p>
          <a:p>
            <a:pPr lvl="1" eaLnBrk="1" fontAlgn="auto" hangingPunct="1">
              <a:spcAft>
                <a:spcPts val="0"/>
              </a:spcAft>
              <a:buFont typeface="Arial" pitchFamily="34" charset="0"/>
              <a:buChar char="•"/>
              <a:defRPr/>
            </a:pPr>
            <a:r>
              <a:rPr lang="en-CA" dirty="0" smtClean="0"/>
              <a:t>Newton’s third law contradicts the first one!</a:t>
            </a:r>
          </a:p>
          <a:p>
            <a:pPr lvl="1" eaLnBrk="1" fontAlgn="auto" hangingPunct="1">
              <a:spcAft>
                <a:spcPts val="0"/>
              </a:spcAft>
              <a:buFont typeface="Arial" pitchFamily="34" charset="0"/>
              <a:buChar char="•"/>
              <a:defRPr/>
            </a:pPr>
            <a:r>
              <a:rPr lang="en-CA" dirty="0" smtClean="0">
                <a:sym typeface="Wingdings" panose="05000000000000000000" pitchFamily="2" charset="2"/>
              </a:rPr>
              <a:t></a:t>
            </a:r>
            <a:r>
              <a:rPr lang="en-CA" dirty="0" smtClean="0"/>
              <a:t> Nothing is moved by outside forces</a:t>
            </a:r>
          </a:p>
          <a:p>
            <a:pPr lvl="1" eaLnBrk="1" fontAlgn="auto" hangingPunct="1">
              <a:spcAft>
                <a:spcPts val="0"/>
              </a:spcAft>
              <a:buFont typeface="Arial" pitchFamily="34" charset="0"/>
              <a:buChar char="•"/>
              <a:defRPr/>
            </a:pPr>
            <a:r>
              <a:rPr lang="en-CA" dirty="0" smtClean="0"/>
              <a:t>&gt; Everything has within itself an internal living force.</a:t>
            </a:r>
          </a:p>
          <a:p>
            <a:pPr lvl="1" eaLnBrk="1" fontAlgn="auto" hangingPunct="1">
              <a:spcAft>
                <a:spcPts val="0"/>
              </a:spcAft>
              <a:buFont typeface="Arial" pitchFamily="34" charset="0"/>
              <a:buChar char="•"/>
              <a:defRPr/>
            </a:pPr>
            <a:r>
              <a:rPr lang="en-CA" dirty="0" smtClean="0"/>
              <a:t>&gt;Externally determined matter is an illusion</a:t>
            </a:r>
          </a:p>
          <a:p>
            <a:pPr eaLnBrk="1" fontAlgn="auto" hangingPunct="1">
              <a:spcAft>
                <a:spcPts val="0"/>
              </a:spcAft>
              <a:buFont typeface="Arial" pitchFamily="34" charset="0"/>
              <a:buChar char="•"/>
              <a:defRPr/>
            </a:pPr>
            <a:endParaRPr lang="en-CA" dirty="0" smtClean="0"/>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46</a:t>
            </a:fld>
            <a:endParaRPr lang="en-CA"/>
          </a:p>
        </p:txBody>
      </p:sp>
    </p:spTree>
    <p:extLst>
      <p:ext uri="{BB962C8B-B14F-4D97-AF65-F5344CB8AC3E}">
        <p14:creationId xmlns:p14="http://schemas.microsoft.com/office/powerpoint/2010/main" val="117198207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Matter is an illusion</a:t>
            </a:r>
            <a:endParaRPr lang="en-US" dirty="0"/>
          </a:p>
        </p:txBody>
      </p:sp>
      <p:sp>
        <p:nvSpPr>
          <p:cNvPr id="3" name="Content Placeholder 2"/>
          <p:cNvSpPr>
            <a:spLocks noGrp="1"/>
          </p:cNvSpPr>
          <p:nvPr>
            <p:ph idx="1"/>
          </p:nvPr>
        </p:nvSpPr>
        <p:spPr/>
        <p:txBody>
          <a:bodyPr/>
          <a:lstStyle/>
          <a:p>
            <a:pPr eaLnBrk="1" fontAlgn="auto" hangingPunct="1">
              <a:spcAft>
                <a:spcPts val="0"/>
              </a:spcAft>
              <a:buFont typeface="Arial" pitchFamily="34" charset="0"/>
              <a:buChar char="•"/>
              <a:defRPr/>
            </a:pPr>
            <a:r>
              <a:rPr lang="en-CA" dirty="0" smtClean="0"/>
              <a:t>Hence, there are only </a:t>
            </a:r>
            <a:r>
              <a:rPr lang="en-CA" dirty="0"/>
              <a:t>spiritual beings, moving themselves, </a:t>
            </a:r>
            <a:endParaRPr lang="en-CA" dirty="0" smtClean="0"/>
          </a:p>
          <a:p>
            <a:pPr lvl="1" eaLnBrk="1" fontAlgn="auto" hangingPunct="1">
              <a:spcAft>
                <a:spcPts val="0"/>
              </a:spcAft>
              <a:buFont typeface="Arial" pitchFamily="34" charset="0"/>
              <a:buChar char="•"/>
              <a:defRPr/>
            </a:pPr>
            <a:r>
              <a:rPr lang="en-CA" dirty="0" smtClean="0"/>
              <a:t>even </a:t>
            </a:r>
            <a:r>
              <a:rPr lang="en-CA" dirty="0"/>
              <a:t>on the simplest level of the basic elements: </a:t>
            </a:r>
            <a:endParaRPr lang="en-CA" dirty="0" smtClean="0"/>
          </a:p>
          <a:p>
            <a:pPr lvl="1" eaLnBrk="1" fontAlgn="auto" hangingPunct="1">
              <a:spcAft>
                <a:spcPts val="0"/>
              </a:spcAft>
              <a:buFont typeface="Arial" pitchFamily="34" charset="0"/>
              <a:buChar char="•"/>
              <a:defRPr/>
            </a:pPr>
            <a:r>
              <a:rPr lang="en-CA" dirty="0" smtClean="0"/>
              <a:t>“</a:t>
            </a:r>
            <a:r>
              <a:rPr lang="en-CA" dirty="0"/>
              <a:t>monads” (primitive “I thinks”) not “atoms” </a:t>
            </a:r>
          </a:p>
          <a:p>
            <a:pPr eaLnBrk="1" fontAlgn="auto" hangingPunct="1">
              <a:spcAft>
                <a:spcPts val="0"/>
              </a:spcAft>
              <a:buFont typeface="Arial" pitchFamily="34" charset="0"/>
              <a:buChar char="•"/>
              <a:defRPr/>
            </a:pPr>
            <a:r>
              <a:rPr lang="en-CA" dirty="0"/>
              <a:t>How could purposefully acting, self-determining human beings evolve from the natural world </a:t>
            </a:r>
            <a:endParaRPr lang="en-CA" dirty="0" smtClean="0"/>
          </a:p>
          <a:p>
            <a:pPr lvl="1" eaLnBrk="1" fontAlgn="auto" hangingPunct="1">
              <a:spcAft>
                <a:spcPts val="0"/>
              </a:spcAft>
              <a:buFont typeface="Arial" pitchFamily="34" charset="0"/>
              <a:buChar char="•"/>
              <a:defRPr/>
            </a:pPr>
            <a:r>
              <a:rPr lang="en-CA" dirty="0" smtClean="0"/>
              <a:t>if </a:t>
            </a:r>
            <a:r>
              <a:rPr lang="en-CA" dirty="0"/>
              <a:t>the natural world consists of externally determined beings?</a:t>
            </a:r>
          </a:p>
          <a:p>
            <a:endParaRPr lang="en-US" dirty="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47</a:t>
            </a:fld>
            <a:endParaRPr lang="en-CA"/>
          </a:p>
        </p:txBody>
      </p:sp>
    </p:spTree>
    <p:extLst>
      <p:ext uri="{BB962C8B-B14F-4D97-AF65-F5344CB8AC3E}">
        <p14:creationId xmlns:p14="http://schemas.microsoft.com/office/powerpoint/2010/main" val="298363466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CA" dirty="0" smtClean="0"/>
              <a:t>3) Hume’s empiricist scepticism</a:t>
            </a:r>
          </a:p>
        </p:txBody>
      </p:sp>
      <p:sp>
        <p:nvSpPr>
          <p:cNvPr id="31747" name="Content Placeholder 2"/>
          <p:cNvSpPr>
            <a:spLocks noGrp="1"/>
          </p:cNvSpPr>
          <p:nvPr>
            <p:ph idx="1"/>
          </p:nvPr>
        </p:nvSpPr>
        <p:spPr/>
        <p:txBody>
          <a:bodyPr/>
          <a:lstStyle/>
          <a:p>
            <a:pPr eaLnBrk="1" hangingPunct="1"/>
            <a:r>
              <a:rPr lang="en-CA" sz="2800" dirty="0" smtClean="0"/>
              <a:t>1) rationalism leads to conflicting metaphysical positions</a:t>
            </a:r>
          </a:p>
          <a:p>
            <a:pPr lvl="1" eaLnBrk="1" hangingPunct="1"/>
            <a:r>
              <a:rPr lang="en-CA" sz="2400" dirty="0" smtClean="0"/>
              <a:t>Materialism (Hobbes)</a:t>
            </a:r>
          </a:p>
          <a:p>
            <a:pPr lvl="1" eaLnBrk="1" hangingPunct="1"/>
            <a:r>
              <a:rPr lang="en-CA" sz="2400" dirty="0" smtClean="0"/>
              <a:t>Spiritualism (Berkeley, Leibniz)</a:t>
            </a:r>
          </a:p>
          <a:p>
            <a:pPr lvl="1" eaLnBrk="1" hangingPunct="1"/>
            <a:r>
              <a:rPr lang="en-CA" sz="2400" dirty="0" smtClean="0"/>
              <a:t>Dualism (Descartes</a:t>
            </a:r>
          </a:p>
          <a:p>
            <a:pPr eaLnBrk="1" hangingPunct="1"/>
            <a:r>
              <a:rPr lang="en-CA" sz="2800" dirty="0" smtClean="0"/>
              <a:t>2) Pure reason cannot determine which is correct</a:t>
            </a:r>
          </a:p>
          <a:p>
            <a:pPr eaLnBrk="1" hangingPunct="1"/>
            <a:r>
              <a:rPr lang="en-CA" sz="2800" dirty="0" smtClean="0"/>
              <a:t>3) Therefore we must be content with empiricist sense experience</a:t>
            </a:r>
          </a:p>
          <a:p>
            <a:pPr eaLnBrk="1" hangingPunct="1"/>
            <a:r>
              <a:rPr lang="en-CA" sz="2800" dirty="0" smtClean="0"/>
              <a:t>We can never know the nature of ultimate reality</a:t>
            </a:r>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48</a:t>
            </a:fld>
            <a:endParaRPr lang="en-CA"/>
          </a:p>
        </p:txBody>
      </p:sp>
    </p:spTree>
    <p:extLst>
      <p:ext uri="{BB962C8B-B14F-4D97-AF65-F5344CB8AC3E}">
        <p14:creationId xmlns:p14="http://schemas.microsoft.com/office/powerpoint/2010/main" val="55919375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CA" dirty="0" smtClean="0"/>
              <a:t>4) Kant’s reply to Hume</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CA" dirty="0" smtClean="0"/>
              <a:t>1) Empiricism makes science impossible; but science is real</a:t>
            </a:r>
          </a:p>
          <a:p>
            <a:pPr lvl="1" eaLnBrk="1" fontAlgn="auto" hangingPunct="1">
              <a:spcAft>
                <a:spcPts val="0"/>
              </a:spcAft>
              <a:buFont typeface="Arial" pitchFamily="34" charset="0"/>
              <a:buChar char="•"/>
              <a:defRPr/>
            </a:pPr>
            <a:r>
              <a:rPr lang="en-CA" dirty="0" smtClean="0"/>
              <a:t>No universal truths, no laws are possible from empirical generalizations</a:t>
            </a:r>
          </a:p>
          <a:p>
            <a:pPr eaLnBrk="1" fontAlgn="auto" hangingPunct="1">
              <a:spcAft>
                <a:spcPts val="0"/>
              </a:spcAft>
              <a:buFont typeface="Arial" pitchFamily="34" charset="0"/>
              <a:buChar char="•"/>
              <a:defRPr/>
            </a:pPr>
            <a:r>
              <a:rPr lang="en-CA" dirty="0" smtClean="0"/>
              <a:t>2) Rationalism follows from modern science: the Copernican revolution:</a:t>
            </a:r>
          </a:p>
          <a:p>
            <a:pPr lvl="1" eaLnBrk="1" fontAlgn="auto" hangingPunct="1">
              <a:spcAft>
                <a:spcPts val="0"/>
              </a:spcAft>
              <a:buFont typeface="Arial" pitchFamily="34" charset="0"/>
              <a:buChar char="•"/>
              <a:defRPr/>
            </a:pPr>
            <a:r>
              <a:rPr lang="en-US" dirty="0" smtClean="0"/>
              <a:t>“Viewed from earth, the planets sometimes move backwards, sometimes forward, and sometimes not at all. But if the standpoint selected is the sun, </a:t>
            </a:r>
            <a:r>
              <a:rPr lang="en-US" i="1" dirty="0" smtClean="0"/>
              <a:t>an act which only reason can perform</a:t>
            </a:r>
            <a:r>
              <a:rPr lang="en-US" dirty="0" smtClean="0"/>
              <a:t>, according to the Copernican hypothesis they move constantly in their regular course.”</a:t>
            </a:r>
            <a:r>
              <a:rPr lang="en-CA" dirty="0" smtClean="0"/>
              <a:t> </a:t>
            </a:r>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49</a:t>
            </a:fld>
            <a:endParaRPr lang="en-CA"/>
          </a:p>
        </p:txBody>
      </p:sp>
    </p:spTree>
    <p:extLst>
      <p:ext uri="{BB962C8B-B14F-4D97-AF65-F5344CB8AC3E}">
        <p14:creationId xmlns:p14="http://schemas.microsoft.com/office/powerpoint/2010/main" val="883608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p:txBody>
          <a:bodyPr/>
          <a:lstStyle/>
          <a:p>
            <a:pPr>
              <a:defRPr/>
            </a:pPr>
            <a:fld id="{03D3AE63-DB79-4EED-B19F-05DE4650E351}" type="slidenum">
              <a:rPr lang="en-US"/>
              <a:pPr>
                <a:defRPr/>
              </a:pPr>
              <a:t>5</a:t>
            </a:fld>
            <a:endParaRPr lang="en-US"/>
          </a:p>
        </p:txBody>
      </p:sp>
      <p:sp>
        <p:nvSpPr>
          <p:cNvPr id="8195" name="Rectangle 2"/>
          <p:cNvSpPr>
            <a:spLocks noGrp="1" noChangeArrowheads="1"/>
          </p:cNvSpPr>
          <p:nvPr>
            <p:ph type="title"/>
          </p:nvPr>
        </p:nvSpPr>
        <p:spPr/>
        <p:txBody>
          <a:bodyPr/>
          <a:lstStyle/>
          <a:p>
            <a:pPr eaLnBrk="1" hangingPunct="1"/>
            <a:r>
              <a:rPr lang="en-US" sz="2900" smtClean="0"/>
              <a:t>Perception: What do I see? </a:t>
            </a:r>
            <a:br>
              <a:rPr lang="en-US" sz="2900" smtClean="0"/>
            </a:br>
            <a:r>
              <a:rPr lang="en-US" sz="2900" smtClean="0"/>
              <a:t>Common sense realism (Aristotle)</a:t>
            </a:r>
          </a:p>
        </p:txBody>
      </p:sp>
      <p:pic>
        <p:nvPicPr>
          <p:cNvPr id="8196" name="Picture 3" descr="tre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3429000"/>
            <a:ext cx="2476500"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4" descr="mind">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4114800"/>
            <a:ext cx="142875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5" descr="tree">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116138" y="2589213"/>
            <a:ext cx="1095375" cy="1198562"/>
          </a:xfrm>
        </p:spPr>
      </p:pic>
      <p:sp>
        <p:nvSpPr>
          <p:cNvPr id="8199" name="Line 6"/>
          <p:cNvSpPr>
            <a:spLocks noChangeShapeType="1"/>
          </p:cNvSpPr>
          <p:nvPr/>
        </p:nvSpPr>
        <p:spPr bwMode="auto">
          <a:xfrm flipH="1">
            <a:off x="3581400" y="4038600"/>
            <a:ext cx="15240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0" name="Line 7"/>
          <p:cNvSpPr>
            <a:spLocks noChangeShapeType="1"/>
          </p:cNvSpPr>
          <p:nvPr/>
        </p:nvSpPr>
        <p:spPr bwMode="auto">
          <a:xfrm flipH="1" flipV="1">
            <a:off x="3429000" y="4876800"/>
            <a:ext cx="17526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1" name="Line 8"/>
          <p:cNvSpPr>
            <a:spLocks noChangeShapeType="1"/>
          </p:cNvSpPr>
          <p:nvPr/>
        </p:nvSpPr>
        <p:spPr bwMode="auto">
          <a:xfrm flipV="1">
            <a:off x="2514600" y="37338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2" name="Line 9"/>
          <p:cNvSpPr>
            <a:spLocks noChangeShapeType="1"/>
          </p:cNvSpPr>
          <p:nvPr/>
        </p:nvSpPr>
        <p:spPr bwMode="auto">
          <a:xfrm>
            <a:off x="3276600" y="3352800"/>
            <a:ext cx="1981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3" name="WordArt 10"/>
          <p:cNvSpPr>
            <a:spLocks noChangeArrowheads="1" noChangeShapeType="1" noTextEdit="1"/>
          </p:cNvSpPr>
          <p:nvPr/>
        </p:nvSpPr>
        <p:spPr bwMode="auto">
          <a:xfrm>
            <a:off x="457200" y="457200"/>
            <a:ext cx="352425" cy="647700"/>
          </a:xfrm>
          <a:prstGeom prst="rect">
            <a:avLst/>
          </a:prstGeom>
        </p:spPr>
        <p:txBody>
          <a:bodyPr wrap="none" fromWordArt="1">
            <a:prstTxWarp prst="textPlain">
              <a:avLst>
                <a:gd name="adj" fmla="val 50000"/>
              </a:avLst>
            </a:prstTxWarp>
          </a:bodyPr>
          <a:lstStyle/>
          <a:p>
            <a:pPr algn="ctr"/>
            <a:endParaRPr lang="en-US" sz="3600" kern="10">
              <a:ln w="9525">
                <a:solidFill>
                  <a:srgbClr val="000000"/>
                </a:solidFill>
                <a:round/>
                <a:headEnd/>
                <a:tailEnd/>
              </a:ln>
              <a:solidFill>
                <a:srgbClr val="FFFFFF"/>
              </a:solidFill>
              <a:latin typeface="Arial Black"/>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CA" dirty="0" smtClean="0"/>
              <a:t>But Descartes’ carries rationalism too far</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CA" dirty="0" smtClean="0"/>
              <a:t>1) The concept of spirit reflects our own (1</a:t>
            </a:r>
            <a:r>
              <a:rPr lang="en-CA" baseline="30000" dirty="0" smtClean="0"/>
              <a:t>st</a:t>
            </a:r>
            <a:r>
              <a:rPr lang="en-CA" dirty="0" smtClean="0"/>
              <a:t> person) </a:t>
            </a:r>
            <a:r>
              <a:rPr lang="en-CA" u="sng" dirty="0" smtClean="0"/>
              <a:t>internal</a:t>
            </a:r>
            <a:r>
              <a:rPr lang="en-CA" dirty="0" smtClean="0"/>
              <a:t> experience of thinking, and our own pursuit of the ideal of perfection (idea of God)</a:t>
            </a:r>
          </a:p>
          <a:p>
            <a:pPr eaLnBrk="1" fontAlgn="auto" hangingPunct="1">
              <a:spcAft>
                <a:spcPts val="0"/>
              </a:spcAft>
              <a:buFont typeface="Arial" pitchFamily="34" charset="0"/>
              <a:buChar char="•"/>
              <a:defRPr/>
            </a:pPr>
            <a:r>
              <a:rPr lang="en-CA" dirty="0" smtClean="0"/>
              <a:t>2) But scientific </a:t>
            </a:r>
            <a:r>
              <a:rPr lang="en-CA" u="sng" dirty="0" smtClean="0"/>
              <a:t>knowledge</a:t>
            </a:r>
            <a:r>
              <a:rPr lang="en-CA" dirty="0" smtClean="0"/>
              <a:t> adopts an external (3</a:t>
            </a:r>
            <a:r>
              <a:rPr lang="en-CA" baseline="30000" dirty="0" smtClean="0"/>
              <a:t>rd</a:t>
            </a:r>
            <a:r>
              <a:rPr lang="en-CA" dirty="0" smtClean="0"/>
              <a:t> person) point of view both on ourselves and on the world</a:t>
            </a:r>
          </a:p>
          <a:p>
            <a:pPr lvl="1" eaLnBrk="1" fontAlgn="auto" hangingPunct="1">
              <a:spcAft>
                <a:spcPts val="0"/>
              </a:spcAft>
              <a:buFont typeface="Arial" pitchFamily="34" charset="0"/>
              <a:buChar char="–"/>
              <a:defRPr/>
            </a:pPr>
            <a:r>
              <a:rPr lang="en-CA" dirty="0" smtClean="0"/>
              <a:t>We impose our concept of matter as spatially extended, temporally evolving, and externally caused, on everything, including ourselves</a:t>
            </a:r>
          </a:p>
          <a:p>
            <a:pPr lvl="1" eaLnBrk="1" fontAlgn="auto" hangingPunct="1">
              <a:spcAft>
                <a:spcPts val="0"/>
              </a:spcAft>
              <a:buFont typeface="Arial" pitchFamily="34" charset="0"/>
              <a:buChar char="–"/>
              <a:defRPr/>
            </a:pPr>
            <a:r>
              <a:rPr lang="en-CA" dirty="0" smtClean="0"/>
              <a:t>But we should be aware that this is </a:t>
            </a:r>
            <a:r>
              <a:rPr lang="en-CA" u="sng" dirty="0" smtClean="0"/>
              <a:t>our</a:t>
            </a:r>
            <a:r>
              <a:rPr lang="en-CA" dirty="0" smtClean="0"/>
              <a:t> concept and </a:t>
            </a:r>
            <a:r>
              <a:rPr lang="en-CA" u="sng" dirty="0" smtClean="0"/>
              <a:t>our</a:t>
            </a:r>
            <a:r>
              <a:rPr lang="en-CA" dirty="0" smtClean="0"/>
              <a:t> scientific practice </a:t>
            </a:r>
          </a:p>
          <a:p>
            <a:pPr eaLnBrk="1" fontAlgn="auto" hangingPunct="1">
              <a:spcAft>
                <a:spcPts val="0"/>
              </a:spcAft>
              <a:buFont typeface="Arial" pitchFamily="34" charset="0"/>
              <a:buChar char="•"/>
              <a:defRPr/>
            </a:pPr>
            <a:endParaRPr lang="en-CA" dirty="0" smtClean="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50</a:t>
            </a:fld>
            <a:endParaRPr lang="en-CA"/>
          </a:p>
        </p:txBody>
      </p:sp>
    </p:spTree>
    <p:extLst>
      <p:ext uri="{BB962C8B-B14F-4D97-AF65-F5344CB8AC3E}">
        <p14:creationId xmlns:p14="http://schemas.microsoft.com/office/powerpoint/2010/main" val="61433315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CA" smtClean="0"/>
              <a:t>We deceive ourselves</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CA" dirty="0" smtClean="0"/>
              <a:t>As long as we take the results of scientific explanation as objectively true, we must accept a determinist world in which we have no freedom</a:t>
            </a:r>
          </a:p>
          <a:p>
            <a:pPr eaLnBrk="1" fontAlgn="auto" hangingPunct="1">
              <a:spcAft>
                <a:spcPts val="0"/>
              </a:spcAft>
              <a:buFont typeface="Arial" pitchFamily="34" charset="0"/>
              <a:buChar char="•"/>
              <a:defRPr/>
            </a:pPr>
            <a:r>
              <a:rPr lang="en-CA" dirty="0" smtClean="0"/>
              <a:t>In accepting this perspective we deceive ourselves</a:t>
            </a:r>
          </a:p>
          <a:p>
            <a:pPr lvl="1" eaLnBrk="1" fontAlgn="auto" hangingPunct="1">
              <a:spcAft>
                <a:spcPts val="0"/>
              </a:spcAft>
              <a:buFont typeface="Arial" pitchFamily="34" charset="0"/>
              <a:buChar char="•"/>
              <a:defRPr/>
            </a:pPr>
            <a:r>
              <a:rPr lang="en-CA" dirty="0" smtClean="0"/>
              <a:t>And so others can deceive us</a:t>
            </a:r>
          </a:p>
          <a:p>
            <a:pPr eaLnBrk="1" fontAlgn="auto" hangingPunct="1">
              <a:spcAft>
                <a:spcPts val="0"/>
              </a:spcAft>
              <a:buFont typeface="Arial" pitchFamily="34" charset="0"/>
              <a:buChar char="•"/>
              <a:defRPr/>
            </a:pPr>
            <a:r>
              <a:rPr lang="en-CA" dirty="0" smtClean="0"/>
              <a:t>Such explanations in terms of causal determinism are </a:t>
            </a:r>
            <a:r>
              <a:rPr lang="en-CA" i="1" dirty="0" smtClean="0"/>
              <a:t>our way </a:t>
            </a:r>
            <a:r>
              <a:rPr lang="en-CA" dirty="0" smtClean="0"/>
              <a:t>of organizing our own experience</a:t>
            </a:r>
          </a:p>
          <a:p>
            <a:pPr lvl="1" eaLnBrk="1" fontAlgn="auto" hangingPunct="1">
              <a:spcAft>
                <a:spcPts val="0"/>
              </a:spcAft>
              <a:buFont typeface="Arial" pitchFamily="34" charset="0"/>
              <a:buChar char="–"/>
              <a:defRPr/>
            </a:pPr>
            <a:r>
              <a:rPr lang="en-CA" dirty="0" smtClean="0"/>
              <a:t>It is practically useful (see William James’ Pragmatism), </a:t>
            </a:r>
          </a:p>
          <a:p>
            <a:pPr lvl="1" eaLnBrk="1" fontAlgn="auto" hangingPunct="1">
              <a:spcAft>
                <a:spcPts val="0"/>
              </a:spcAft>
              <a:buFont typeface="Arial" pitchFamily="34" charset="0"/>
              <a:buChar char="–"/>
              <a:defRPr/>
            </a:pPr>
            <a:r>
              <a:rPr lang="en-CA" dirty="0" smtClean="0"/>
              <a:t>and so not the operation of a deceiving demon</a:t>
            </a:r>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51</a:t>
            </a:fld>
            <a:endParaRPr lang="en-CA"/>
          </a:p>
        </p:txBody>
      </p:sp>
    </p:spTree>
    <p:extLst>
      <p:ext uri="{BB962C8B-B14F-4D97-AF65-F5344CB8AC3E}">
        <p14:creationId xmlns:p14="http://schemas.microsoft.com/office/powerpoint/2010/main" val="391221219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CA" smtClean="0"/>
              <a:t> Subjective rationalism</a:t>
            </a:r>
          </a:p>
        </p:txBody>
      </p:sp>
      <p:sp>
        <p:nvSpPr>
          <p:cNvPr id="35843" name="Content Placeholder 2"/>
          <p:cNvSpPr>
            <a:spLocks noGrp="1"/>
          </p:cNvSpPr>
          <p:nvPr>
            <p:ph idx="1"/>
          </p:nvPr>
        </p:nvSpPr>
        <p:spPr/>
        <p:txBody>
          <a:bodyPr/>
          <a:lstStyle/>
          <a:p>
            <a:pPr eaLnBrk="1" hangingPunct="1"/>
            <a:r>
              <a:rPr lang="en-CA" sz="2800" dirty="0" smtClean="0"/>
              <a:t>These fundamental concepts are </a:t>
            </a:r>
            <a:r>
              <a:rPr lang="en-CA" sz="2800" i="1" dirty="0" smtClean="0"/>
              <a:t>a priori </a:t>
            </a:r>
            <a:r>
              <a:rPr lang="en-CA" sz="2800" dirty="0" smtClean="0"/>
              <a:t>structures of experiencing, </a:t>
            </a:r>
          </a:p>
          <a:p>
            <a:pPr lvl="1" eaLnBrk="1" hangingPunct="1"/>
            <a:r>
              <a:rPr lang="en-CA" sz="2400" dirty="0" smtClean="0"/>
              <a:t>not empirically derived generalizations</a:t>
            </a:r>
          </a:p>
          <a:p>
            <a:pPr eaLnBrk="1" hangingPunct="1"/>
            <a:r>
              <a:rPr lang="en-CA" sz="2800" dirty="0" smtClean="0"/>
              <a:t>Awareness of this subjectivity of our basic concept of matter frees us from the prison of determinism</a:t>
            </a:r>
          </a:p>
          <a:p>
            <a:pPr lvl="1" eaLnBrk="1" hangingPunct="1"/>
            <a:r>
              <a:rPr lang="en-CA" sz="2400" dirty="0" smtClean="0"/>
              <a:t>And allows us </a:t>
            </a:r>
            <a:r>
              <a:rPr lang="en-CA" sz="2400" u="sng" dirty="0" smtClean="0"/>
              <a:t>to believe in </a:t>
            </a:r>
            <a:r>
              <a:rPr lang="en-CA" sz="2400" dirty="0" smtClean="0"/>
              <a:t>(not </a:t>
            </a:r>
            <a:r>
              <a:rPr lang="en-CA" sz="2400" i="1" dirty="0" smtClean="0"/>
              <a:t>know</a:t>
            </a:r>
            <a:r>
              <a:rPr lang="en-CA" sz="2400" dirty="0" smtClean="0"/>
              <a:t>) the primacy of our self-moving spirit (and community of spirits)</a:t>
            </a:r>
          </a:p>
          <a:p>
            <a:pPr eaLnBrk="1" hangingPunct="1"/>
            <a:r>
              <a:rPr lang="en-CA" sz="2800" dirty="0" smtClean="0"/>
              <a:t>What follows is a critique of all forms of enslavement by others</a:t>
            </a:r>
          </a:p>
          <a:p>
            <a:endParaRPr lang="en-CA" dirty="0" smtClean="0"/>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52</a:t>
            </a:fld>
            <a:endParaRPr lang="en-CA"/>
          </a:p>
        </p:txBody>
      </p:sp>
    </p:spTree>
    <p:extLst>
      <p:ext uri="{BB962C8B-B14F-4D97-AF65-F5344CB8AC3E}">
        <p14:creationId xmlns:p14="http://schemas.microsoft.com/office/powerpoint/2010/main" val="30449674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fourth possibility?</a:t>
            </a:r>
            <a:endParaRPr lang="en-US" dirty="0"/>
          </a:p>
        </p:txBody>
      </p:sp>
      <p:sp>
        <p:nvSpPr>
          <p:cNvPr id="3" name="Content Placeholder 2"/>
          <p:cNvSpPr>
            <a:spLocks noGrp="1"/>
          </p:cNvSpPr>
          <p:nvPr>
            <p:ph idx="1"/>
          </p:nvPr>
        </p:nvSpPr>
        <p:spPr/>
        <p:txBody>
          <a:bodyPr/>
          <a:lstStyle/>
          <a:p>
            <a:r>
              <a:rPr lang="en-US" dirty="0" smtClean="0"/>
              <a:t>How explain the idea of perfection in us</a:t>
            </a:r>
          </a:p>
          <a:p>
            <a:pPr lvl="1"/>
            <a:r>
              <a:rPr lang="en-US" dirty="0" smtClean="0"/>
              <a:t>Driving us like a splinter in the mind?</a:t>
            </a:r>
          </a:p>
          <a:p>
            <a:r>
              <a:rPr lang="en-US" dirty="0" smtClean="0"/>
              <a:t>1) The external world</a:t>
            </a:r>
          </a:p>
          <a:p>
            <a:r>
              <a:rPr lang="en-US" dirty="0" smtClean="0"/>
              <a:t>2) Our own consciousness</a:t>
            </a:r>
          </a:p>
          <a:p>
            <a:r>
              <a:rPr lang="en-US" dirty="0" smtClean="0"/>
              <a:t>3) God</a:t>
            </a:r>
          </a:p>
          <a:p>
            <a:r>
              <a:rPr lang="en-US" dirty="0" smtClean="0"/>
              <a:t>4) It’s an a priori given structure of our consciousness, underlying all our thoughts</a:t>
            </a:r>
          </a:p>
          <a:p>
            <a:pPr lvl="1"/>
            <a:r>
              <a:rPr lang="en-US" dirty="0" smtClean="0"/>
              <a:t>Where it comes from we can’t know</a:t>
            </a:r>
            <a:endParaRPr lang="en-US" dirty="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53</a:t>
            </a:fld>
            <a:endParaRPr lang="en-CA"/>
          </a:p>
        </p:txBody>
      </p:sp>
    </p:spTree>
    <p:extLst>
      <p:ext uri="{BB962C8B-B14F-4D97-AF65-F5344CB8AC3E}">
        <p14:creationId xmlns:p14="http://schemas.microsoft.com/office/powerpoint/2010/main" val="99963195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rtlCol="0">
            <a:normAutofit fontScale="90000"/>
          </a:bodyPr>
          <a:lstStyle/>
          <a:p>
            <a:pPr eaLnBrk="1" fontAlgn="auto" hangingPunct="1">
              <a:spcAft>
                <a:spcPts val="0"/>
              </a:spcAft>
              <a:defRPr/>
            </a:pPr>
            <a:r>
              <a:rPr lang="en-CA" smtClean="0"/>
              <a:t>What’s wrong with the ontological argument?</a:t>
            </a:r>
          </a:p>
        </p:txBody>
      </p:sp>
      <p:sp>
        <p:nvSpPr>
          <p:cNvPr id="34819"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CA" dirty="0" smtClean="0"/>
              <a:t>Kant agrees that we have an idea of perfection (idea of God)</a:t>
            </a:r>
          </a:p>
          <a:p>
            <a:pPr lvl="1" eaLnBrk="1" fontAlgn="auto" hangingPunct="1">
              <a:spcAft>
                <a:spcPts val="0"/>
              </a:spcAft>
              <a:buFont typeface="Arial" pitchFamily="34" charset="0"/>
              <a:buChar char="–"/>
              <a:defRPr/>
            </a:pPr>
            <a:r>
              <a:rPr lang="en-CA" dirty="0"/>
              <a:t>d</a:t>
            </a:r>
            <a:r>
              <a:rPr lang="en-CA" dirty="0" smtClean="0"/>
              <a:t>riving us to know the truth</a:t>
            </a:r>
          </a:p>
          <a:p>
            <a:pPr lvl="1" eaLnBrk="1" fontAlgn="auto" hangingPunct="1">
              <a:spcAft>
                <a:spcPts val="0"/>
              </a:spcAft>
              <a:buFont typeface="Arial" pitchFamily="34" charset="0"/>
              <a:buChar char="–"/>
              <a:defRPr/>
            </a:pPr>
            <a:r>
              <a:rPr lang="en-CA" dirty="0"/>
              <a:t>d</a:t>
            </a:r>
            <a:r>
              <a:rPr lang="en-CA" dirty="0" smtClean="0"/>
              <a:t>riving us to become better people</a:t>
            </a:r>
          </a:p>
          <a:p>
            <a:pPr eaLnBrk="1" fontAlgn="auto" hangingPunct="1">
              <a:spcAft>
                <a:spcPts val="0"/>
              </a:spcAft>
              <a:buFont typeface="Arial" pitchFamily="34" charset="0"/>
              <a:buChar char="•"/>
              <a:defRPr/>
            </a:pPr>
            <a:r>
              <a:rPr lang="en-CA" dirty="0" smtClean="0"/>
              <a:t>But this idea does not by itself prove the </a:t>
            </a:r>
            <a:r>
              <a:rPr lang="en-CA" i="1" dirty="0" smtClean="0"/>
              <a:t>existence</a:t>
            </a:r>
            <a:r>
              <a:rPr lang="en-CA" dirty="0" smtClean="0"/>
              <a:t> of a Perfect Being</a:t>
            </a:r>
          </a:p>
          <a:p>
            <a:pPr eaLnBrk="1" fontAlgn="auto" hangingPunct="1">
              <a:spcAft>
                <a:spcPts val="0"/>
              </a:spcAft>
              <a:buFont typeface="Arial" pitchFamily="34" charset="0"/>
              <a:buChar char="•"/>
              <a:defRPr/>
            </a:pPr>
            <a:r>
              <a:rPr lang="en-CA" dirty="0" smtClean="0"/>
              <a:t>“Existence is not a concept”</a:t>
            </a:r>
          </a:p>
          <a:p>
            <a:pPr lvl="1" eaLnBrk="1" fontAlgn="auto" hangingPunct="1">
              <a:spcAft>
                <a:spcPts val="0"/>
              </a:spcAft>
              <a:buFont typeface="Arial" pitchFamily="34" charset="0"/>
              <a:buChar char="–"/>
              <a:defRPr/>
            </a:pPr>
            <a:r>
              <a:rPr lang="en-CA" dirty="0" smtClean="0"/>
              <a:t>I have a complete, clear conception of $20. What I don’t know is, does it exist? Is it in my pocket?</a:t>
            </a:r>
          </a:p>
          <a:p>
            <a:pPr lvl="1" eaLnBrk="1" fontAlgn="auto" hangingPunct="1">
              <a:spcAft>
                <a:spcPts val="0"/>
              </a:spcAft>
              <a:buFont typeface="Arial" pitchFamily="34" charset="0"/>
              <a:buChar char="–"/>
              <a:defRPr/>
            </a:pPr>
            <a:r>
              <a:rPr lang="en-CA" dirty="0" smtClean="0"/>
              <a:t>When I find this $20 in my pocket, this does not add some new concept, that of existence, to my prior conception of $20</a:t>
            </a:r>
          </a:p>
        </p:txBody>
      </p:sp>
      <p:sp>
        <p:nvSpPr>
          <p:cNvPr id="2" name="Slide Number Placeholder 1"/>
          <p:cNvSpPr>
            <a:spLocks noGrp="1"/>
          </p:cNvSpPr>
          <p:nvPr>
            <p:ph type="sldNum" sz="quarter" idx="12"/>
          </p:nvPr>
        </p:nvSpPr>
        <p:spPr/>
        <p:txBody>
          <a:bodyPr/>
          <a:lstStyle/>
          <a:p>
            <a:pPr>
              <a:defRPr/>
            </a:pPr>
            <a:fld id="{D387D838-44C5-48F9-9BAF-8131A03B7FF6}" type="slidenum">
              <a:rPr lang="en-CA" smtClean="0"/>
              <a:pPr>
                <a:defRPr/>
              </a:pPr>
              <a:t>54</a:t>
            </a:fld>
            <a:endParaRPr lang="en-CA"/>
          </a:p>
        </p:txBody>
      </p:sp>
    </p:spTree>
    <p:extLst>
      <p:ext uri="{BB962C8B-B14F-4D97-AF65-F5344CB8AC3E}">
        <p14:creationId xmlns:p14="http://schemas.microsoft.com/office/powerpoint/2010/main" val="35074188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Going beyond knowledge</a:t>
            </a:r>
            <a:endParaRPr lang="en-US" dirty="0"/>
          </a:p>
        </p:txBody>
      </p:sp>
      <p:sp>
        <p:nvSpPr>
          <p:cNvPr id="3" name="Content Placeholder 2"/>
          <p:cNvSpPr>
            <a:spLocks noGrp="1"/>
          </p:cNvSpPr>
          <p:nvPr>
            <p:ph idx="1"/>
          </p:nvPr>
        </p:nvSpPr>
        <p:spPr/>
        <p:txBody>
          <a:bodyPr/>
          <a:lstStyle/>
          <a:p>
            <a:r>
              <a:rPr lang="en-CA" sz="2800" dirty="0" smtClean="0"/>
              <a:t>But then we can’t prove the </a:t>
            </a:r>
            <a:r>
              <a:rPr lang="en-CA" sz="2800" i="1" dirty="0" smtClean="0"/>
              <a:t>existence</a:t>
            </a:r>
            <a:r>
              <a:rPr lang="en-CA" sz="2800" dirty="0" smtClean="0"/>
              <a:t> of anything on the basis of our </a:t>
            </a:r>
            <a:r>
              <a:rPr lang="en-CA" sz="2800" i="1" dirty="0" smtClean="0"/>
              <a:t>concept</a:t>
            </a:r>
            <a:r>
              <a:rPr lang="en-CA" sz="2800" dirty="0" smtClean="0"/>
              <a:t> of it</a:t>
            </a:r>
          </a:p>
          <a:p>
            <a:pPr lvl="1"/>
            <a:r>
              <a:rPr lang="en-CA" sz="2400" dirty="0" smtClean="0"/>
              <a:t>I have a clear concept of God: all-powerful, all-knowing, etc.</a:t>
            </a:r>
          </a:p>
          <a:p>
            <a:pPr lvl="1"/>
            <a:r>
              <a:rPr lang="en-CA" sz="2400" dirty="0" smtClean="0"/>
              <a:t>Existence adds nothing to this concept </a:t>
            </a:r>
          </a:p>
          <a:p>
            <a:r>
              <a:rPr lang="en-CA" sz="2800" dirty="0" smtClean="0"/>
              <a:t>On the other hand, I intuitively know that my </a:t>
            </a:r>
            <a:r>
              <a:rPr lang="en-CA" sz="2800" i="1" dirty="0" smtClean="0"/>
              <a:t>a priori </a:t>
            </a:r>
            <a:r>
              <a:rPr lang="en-CA" sz="2800" dirty="0" smtClean="0"/>
              <a:t>way of experiencing the world does not create reality itself</a:t>
            </a:r>
          </a:p>
          <a:p>
            <a:pPr lvl="1"/>
            <a:r>
              <a:rPr lang="en-CA" sz="2400" dirty="0" smtClean="0"/>
              <a:t>Reality exists beyond my concepts of it</a:t>
            </a:r>
          </a:p>
          <a:p>
            <a:pPr lvl="1"/>
            <a:r>
              <a:rPr lang="en-CA" sz="2400" dirty="0"/>
              <a:t>i</a:t>
            </a:r>
            <a:r>
              <a:rPr lang="en-CA" sz="2400" dirty="0" smtClean="0"/>
              <a:t>ncluding my scientific concepts of cause and effect</a:t>
            </a:r>
            <a:endParaRPr lang="en-US" sz="2400" dirty="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55</a:t>
            </a:fld>
            <a:endParaRPr lang="en-CA"/>
          </a:p>
        </p:txBody>
      </p:sp>
    </p:spTree>
    <p:extLst>
      <p:ext uri="{BB962C8B-B14F-4D97-AF65-F5344CB8AC3E}">
        <p14:creationId xmlns:p14="http://schemas.microsoft.com/office/powerpoint/2010/main" val="40295708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From knowledge to belief</a:t>
            </a:r>
            <a:endParaRPr lang="en-US" dirty="0"/>
          </a:p>
        </p:txBody>
      </p:sp>
      <p:sp>
        <p:nvSpPr>
          <p:cNvPr id="3" name="Content Placeholder 2"/>
          <p:cNvSpPr>
            <a:spLocks noGrp="1"/>
          </p:cNvSpPr>
          <p:nvPr>
            <p:ph idx="1"/>
          </p:nvPr>
        </p:nvSpPr>
        <p:spPr/>
        <p:txBody>
          <a:bodyPr/>
          <a:lstStyle/>
          <a:p>
            <a:r>
              <a:rPr lang="en-CA" dirty="0" smtClean="0"/>
              <a:t>And so there are two things:</a:t>
            </a:r>
          </a:p>
          <a:p>
            <a:pPr lvl="1"/>
            <a:r>
              <a:rPr lang="en-CA" dirty="0" smtClean="0"/>
              <a:t>My idea of perfection, driving me to improve my knowledge, and better my life</a:t>
            </a:r>
          </a:p>
          <a:p>
            <a:pPr lvl="1"/>
            <a:r>
              <a:rPr lang="en-CA" dirty="0" smtClean="0"/>
              <a:t>A </a:t>
            </a:r>
            <a:r>
              <a:rPr lang="en-CA" u="sng" dirty="0" smtClean="0"/>
              <a:t>sense</a:t>
            </a:r>
            <a:r>
              <a:rPr lang="en-CA" dirty="0" smtClean="0"/>
              <a:t> of reality beyond all my a priori concep</a:t>
            </a:r>
            <a:r>
              <a:rPr lang="en-CA" sz="2400" dirty="0" smtClean="0"/>
              <a:t>ts</a:t>
            </a:r>
          </a:p>
          <a:p>
            <a:r>
              <a:rPr lang="en-CA" dirty="0" smtClean="0"/>
              <a:t>A Perfect </a:t>
            </a:r>
            <a:r>
              <a:rPr lang="en-CA" dirty="0"/>
              <a:t>B</a:t>
            </a:r>
            <a:r>
              <a:rPr lang="en-CA" dirty="0" smtClean="0"/>
              <a:t>eing (God) </a:t>
            </a:r>
            <a:r>
              <a:rPr lang="en-CA" i="1" dirty="0" smtClean="0"/>
              <a:t>could</a:t>
            </a:r>
            <a:r>
              <a:rPr lang="en-CA" dirty="0" smtClean="0"/>
              <a:t> exist</a:t>
            </a:r>
          </a:p>
          <a:p>
            <a:pPr lvl="1"/>
            <a:r>
              <a:rPr lang="en-CA" dirty="0" smtClean="0"/>
              <a:t>But we could never </a:t>
            </a:r>
            <a:r>
              <a:rPr lang="en-CA" i="1" dirty="0" smtClean="0"/>
              <a:t>prove</a:t>
            </a:r>
            <a:r>
              <a:rPr lang="en-CA" dirty="0" smtClean="0"/>
              <a:t> that it does through purely rational argumentation</a:t>
            </a:r>
          </a:p>
          <a:p>
            <a:r>
              <a:rPr lang="en-CA" dirty="0" smtClean="0"/>
              <a:t>It may be that in our practical, moral life, we must </a:t>
            </a:r>
            <a:r>
              <a:rPr lang="en-CA" i="1" dirty="0" smtClean="0"/>
              <a:t>believe</a:t>
            </a:r>
            <a:r>
              <a:rPr lang="en-CA" dirty="0" smtClean="0"/>
              <a:t> in God</a:t>
            </a:r>
          </a:p>
          <a:p>
            <a:pPr lvl="1"/>
            <a:r>
              <a:rPr lang="en-CA" dirty="0"/>
              <a:t>j</a:t>
            </a:r>
            <a:r>
              <a:rPr lang="en-CA" dirty="0" smtClean="0"/>
              <a:t>ust as we can believe that we </a:t>
            </a:r>
            <a:r>
              <a:rPr lang="en-CA" smtClean="0"/>
              <a:t>act freely</a:t>
            </a:r>
            <a:endParaRPr lang="en-US" dirty="0"/>
          </a:p>
        </p:txBody>
      </p:sp>
      <p:sp>
        <p:nvSpPr>
          <p:cNvPr id="4" name="Slide Number Placeholder 3"/>
          <p:cNvSpPr>
            <a:spLocks noGrp="1"/>
          </p:cNvSpPr>
          <p:nvPr>
            <p:ph type="sldNum" sz="quarter" idx="12"/>
          </p:nvPr>
        </p:nvSpPr>
        <p:spPr/>
        <p:txBody>
          <a:bodyPr/>
          <a:lstStyle/>
          <a:p>
            <a:pPr>
              <a:defRPr/>
            </a:pPr>
            <a:fld id="{D387D838-44C5-48F9-9BAF-8131A03B7FF6}" type="slidenum">
              <a:rPr lang="en-CA" smtClean="0"/>
              <a:pPr>
                <a:defRPr/>
              </a:pPr>
              <a:t>56</a:t>
            </a:fld>
            <a:endParaRPr lang="en-CA" dirty="0"/>
          </a:p>
        </p:txBody>
      </p:sp>
    </p:spTree>
    <p:extLst>
      <p:ext uri="{BB962C8B-B14F-4D97-AF65-F5344CB8AC3E}">
        <p14:creationId xmlns:p14="http://schemas.microsoft.com/office/powerpoint/2010/main" val="2634987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CA" smtClean="0"/>
              <a:t>Modern empiricism of Locke</a:t>
            </a:r>
          </a:p>
        </p:txBody>
      </p:sp>
      <p:sp>
        <p:nvSpPr>
          <p:cNvPr id="9219" name="Content Placeholder 2"/>
          <p:cNvSpPr>
            <a:spLocks noGrp="1"/>
          </p:cNvSpPr>
          <p:nvPr>
            <p:ph idx="1"/>
          </p:nvPr>
        </p:nvSpPr>
        <p:spPr/>
        <p:txBody>
          <a:bodyPr/>
          <a:lstStyle/>
          <a:p>
            <a:pPr eaLnBrk="1" hangingPunct="1"/>
            <a:r>
              <a:rPr lang="en-CA" dirty="0" smtClean="0"/>
              <a:t>All knowledge begins with sense impressions: </a:t>
            </a:r>
          </a:p>
          <a:p>
            <a:pPr lvl="1" eaLnBrk="1" hangingPunct="1"/>
            <a:r>
              <a:rPr lang="en-CA" dirty="0" smtClean="0"/>
              <a:t>sweet food with a certain shape and color, versus bitter things</a:t>
            </a:r>
          </a:p>
          <a:p>
            <a:pPr eaLnBrk="1" hangingPunct="1"/>
            <a:r>
              <a:rPr lang="en-CA" dirty="0" smtClean="0"/>
              <a:t>We build up our science from simple ideas to complex ones: </a:t>
            </a:r>
          </a:p>
          <a:p>
            <a:pPr lvl="1" eaLnBrk="1" hangingPunct="1"/>
            <a:r>
              <a:rPr lang="en-CA" dirty="0" smtClean="0"/>
              <a:t>sweet, plus purple, plus oval = “plum”</a:t>
            </a:r>
          </a:p>
          <a:p>
            <a:pPr eaLnBrk="1" hangingPunct="1"/>
            <a:r>
              <a:rPr lang="en-CA" dirty="0" smtClean="0"/>
              <a:t>But we are still a long way from knowing the </a:t>
            </a:r>
            <a:r>
              <a:rPr lang="en-CA" u="sng" dirty="0" smtClean="0"/>
              <a:t>substance</a:t>
            </a:r>
            <a:r>
              <a:rPr lang="en-CA" dirty="0" smtClean="0"/>
              <a:t> of the plum: </a:t>
            </a:r>
          </a:p>
          <a:p>
            <a:pPr lvl="1" eaLnBrk="1" hangingPunct="1"/>
            <a:r>
              <a:rPr lang="en-CA" dirty="0" smtClean="0"/>
              <a:t>a specific configuration of atoms</a:t>
            </a:r>
          </a:p>
        </p:txBody>
      </p:sp>
      <p:sp>
        <p:nvSpPr>
          <p:cNvPr id="4" name="Slide Number Placeholder 3"/>
          <p:cNvSpPr>
            <a:spLocks noGrp="1"/>
          </p:cNvSpPr>
          <p:nvPr>
            <p:ph type="sldNum" sz="quarter" idx="12"/>
          </p:nvPr>
        </p:nvSpPr>
        <p:spPr/>
        <p:txBody>
          <a:bodyPr/>
          <a:lstStyle/>
          <a:p>
            <a:pPr>
              <a:defRPr/>
            </a:pPr>
            <a:fld id="{3310AB91-C3EC-4344-8A3E-5AD321B94EC5}" type="slidenum">
              <a:rPr lang="en-CA" smtClean="0"/>
              <a:pPr>
                <a:defRPr/>
              </a:pPr>
              <a:t>6</a:t>
            </a:fld>
            <a:endParaRPr lang="en-C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l" eaLnBrk="1" hangingPunct="1"/>
            <a:r>
              <a:rPr lang="en-US" smtClean="0"/>
              <a:t>  Representation 	Reality</a:t>
            </a:r>
          </a:p>
        </p:txBody>
      </p:sp>
      <p:pic>
        <p:nvPicPr>
          <p:cNvPr id="10243" name="Picture 3" descr="mind">
            <a:hlinkClick r:id="rId2"/>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905000" y="3581400"/>
            <a:ext cx="1428750" cy="1558925"/>
          </a:xfrm>
        </p:spPr>
      </p:pic>
      <p:pic>
        <p:nvPicPr>
          <p:cNvPr id="10244" name="Picture 4" descr="tree">
            <a:hlinkClick r:id="rId4"/>
          </p:cNvPr>
          <p:cNvPicPr>
            <a:picLocks noGrp="1" noChangeAspect="1" noChangeArrowheads="1"/>
          </p:cNvPicPr>
          <p:nvPr>
            <p:ph sz="quarter" idx="2"/>
          </p:nvPr>
        </p:nvPicPr>
        <p:blipFill>
          <a:blip r:embed="rId5">
            <a:extLst>
              <a:ext uri="{28A0092B-C50C-407E-A947-70E740481C1C}">
                <a14:useLocalDpi xmlns:a14="http://schemas.microsoft.com/office/drawing/2010/main" val="0"/>
              </a:ext>
            </a:extLst>
          </a:blip>
          <a:srcRect/>
          <a:stretch>
            <a:fillRect/>
          </a:stretch>
        </p:blipFill>
        <p:spPr>
          <a:xfrm>
            <a:off x="2133600" y="1676400"/>
            <a:ext cx="1130300" cy="1287463"/>
          </a:xfrm>
        </p:spPr>
      </p:pic>
      <p:pic>
        <p:nvPicPr>
          <p:cNvPr id="10245" name="Picture 5" descr="solcabala">
            <a:hlinkClick r:id="rId6"/>
          </p:cNvPr>
          <p:cNvPicPr>
            <a:picLocks noGrp="1" noChangeAspect="1" noChangeArrowheads="1"/>
          </p:cNvPicPr>
          <p:nvPr>
            <p:ph sz="quarter" idx="3"/>
          </p:nvPr>
        </p:nvPicPr>
        <p:blipFill>
          <a:blip r:embed="rId7">
            <a:extLst>
              <a:ext uri="{28A0092B-C50C-407E-A947-70E740481C1C}">
                <a14:useLocalDpi xmlns:a14="http://schemas.microsoft.com/office/drawing/2010/main" val="0"/>
              </a:ext>
            </a:extLst>
          </a:blip>
          <a:srcRect/>
          <a:stretch>
            <a:fillRect/>
          </a:stretch>
        </p:blipFill>
        <p:spPr>
          <a:xfrm>
            <a:off x="5562600" y="2667000"/>
            <a:ext cx="2894013" cy="3067050"/>
          </a:xfrm>
        </p:spPr>
      </p:pic>
      <p:sp>
        <p:nvSpPr>
          <p:cNvPr id="65538" name="Slide Number Placeholder 7"/>
          <p:cNvSpPr>
            <a:spLocks noGrp="1"/>
          </p:cNvSpPr>
          <p:nvPr>
            <p:ph type="sldNum" sz="quarter" idx="12"/>
          </p:nvPr>
        </p:nvSpPr>
        <p:spPr/>
        <p:txBody>
          <a:bodyPr/>
          <a:lstStyle/>
          <a:p>
            <a:pPr>
              <a:defRPr/>
            </a:pPr>
            <a:fld id="{EEB57917-D4E0-419E-BB8B-4C9E76C1FE01}" type="slidenum">
              <a:rPr lang="en-US"/>
              <a:pPr>
                <a:defRPr/>
              </a:pPr>
              <a:t>7</a:t>
            </a:fld>
            <a:endParaRPr lang="en-US"/>
          </a:p>
        </p:txBody>
      </p:sp>
      <p:sp>
        <p:nvSpPr>
          <p:cNvPr id="10247" name="Line 6"/>
          <p:cNvSpPr>
            <a:spLocks noChangeShapeType="1"/>
          </p:cNvSpPr>
          <p:nvPr/>
        </p:nvSpPr>
        <p:spPr bwMode="auto">
          <a:xfrm flipH="1">
            <a:off x="3348038" y="3213100"/>
            <a:ext cx="16764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8" name="Line 7"/>
          <p:cNvSpPr>
            <a:spLocks noChangeShapeType="1"/>
          </p:cNvSpPr>
          <p:nvPr/>
        </p:nvSpPr>
        <p:spPr bwMode="auto">
          <a:xfrm flipH="1" flipV="1">
            <a:off x="3348038" y="4292600"/>
            <a:ext cx="2400300" cy="14366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9" name="Line 8"/>
          <p:cNvSpPr>
            <a:spLocks noChangeShapeType="1"/>
          </p:cNvSpPr>
          <p:nvPr/>
        </p:nvSpPr>
        <p:spPr bwMode="auto">
          <a:xfrm flipV="1">
            <a:off x="2667000" y="29718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0" name="WordArt 9"/>
          <p:cNvSpPr>
            <a:spLocks noChangeArrowheads="1" noChangeShapeType="1" noTextEdit="1"/>
          </p:cNvSpPr>
          <p:nvPr/>
        </p:nvSpPr>
        <p:spPr bwMode="auto">
          <a:xfrm>
            <a:off x="381000" y="762000"/>
            <a:ext cx="352425" cy="647700"/>
          </a:xfrm>
          <a:prstGeom prst="rect">
            <a:avLst/>
          </a:prstGeom>
        </p:spPr>
        <p:txBody>
          <a:bodyPr wrap="none" fromWordArt="1">
            <a:prstTxWarp prst="textPlain">
              <a:avLst>
                <a:gd name="adj" fmla="val 50000"/>
              </a:avLst>
            </a:prstTxWarp>
          </a:bodyPr>
          <a:lstStyle/>
          <a:p>
            <a:pPr algn="ctr"/>
            <a:endParaRPr lang="en-US" sz="3600" kern="10">
              <a:ln w="9525">
                <a:solidFill>
                  <a:srgbClr val="000000"/>
                </a:solidFill>
                <a:round/>
                <a:headEnd/>
                <a:tailEnd/>
              </a:ln>
              <a:solidFill>
                <a:srgbClr val="FFFFFF"/>
              </a:solidFill>
              <a:latin typeface="Arial Black"/>
            </a:endParaRPr>
          </a:p>
        </p:txBody>
      </p:sp>
      <p:cxnSp>
        <p:nvCxnSpPr>
          <p:cNvPr id="12" name="Straight Arrow Connector 11"/>
          <p:cNvCxnSpPr>
            <a:stCxn id="60420" idx="3"/>
          </p:cNvCxnSpPr>
          <p:nvPr/>
        </p:nvCxnSpPr>
        <p:spPr>
          <a:xfrm>
            <a:off x="3263900" y="2320925"/>
            <a:ext cx="587375" cy="3159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923928" y="2348880"/>
            <a:ext cx="607860" cy="923330"/>
          </a:xfrm>
          <a:prstGeom prst="rect">
            <a:avLst/>
          </a:prstGeom>
          <a:noFill/>
        </p:spPr>
        <p:txBody>
          <a:bodyPr wrap="non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5400" b="1" dirty="0">
                <a:ln w="50800"/>
                <a:solidFill>
                  <a:schemeClr val="bg1">
                    <a:shade val="50000"/>
                  </a:schemeClr>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CA" smtClean="0"/>
              <a:t>Hume’s radical empiricism</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n-CA" dirty="0" smtClean="0"/>
              <a:t>All we know are sensuous “impressions” and the ideas we base on them</a:t>
            </a:r>
          </a:p>
          <a:p>
            <a:pPr lvl="1" eaLnBrk="1" fontAlgn="auto" hangingPunct="1">
              <a:spcAft>
                <a:spcPts val="0"/>
              </a:spcAft>
              <a:buFont typeface="Arial" pitchFamily="34" charset="0"/>
              <a:buChar char="•"/>
              <a:defRPr/>
            </a:pPr>
            <a:r>
              <a:rPr lang="en-CA" dirty="0"/>
              <a:t>i</a:t>
            </a:r>
            <a:r>
              <a:rPr lang="en-CA" dirty="0" smtClean="0"/>
              <a:t>nvolving habitual “associations” between impressions</a:t>
            </a:r>
          </a:p>
          <a:p>
            <a:pPr eaLnBrk="1" fontAlgn="auto" hangingPunct="1">
              <a:spcAft>
                <a:spcPts val="0"/>
              </a:spcAft>
              <a:buFont typeface="Arial" pitchFamily="34" charset="0"/>
              <a:buChar char="•"/>
              <a:defRPr/>
            </a:pPr>
            <a:r>
              <a:rPr lang="en-CA" dirty="0" smtClean="0"/>
              <a:t>We never know things outside of us directly</a:t>
            </a:r>
          </a:p>
          <a:p>
            <a:pPr eaLnBrk="1" fontAlgn="auto" hangingPunct="1">
              <a:spcAft>
                <a:spcPts val="0"/>
              </a:spcAft>
              <a:buFont typeface="Arial" pitchFamily="34" charset="0"/>
              <a:buChar char="•"/>
              <a:defRPr/>
            </a:pPr>
            <a:r>
              <a:rPr lang="en-CA" dirty="0" smtClean="0"/>
              <a:t>Perhaps our ideas are caused </a:t>
            </a:r>
          </a:p>
          <a:p>
            <a:pPr lvl="1" eaLnBrk="1" fontAlgn="auto" hangingPunct="1">
              <a:spcAft>
                <a:spcPts val="0"/>
              </a:spcAft>
              <a:buFont typeface="Arial" pitchFamily="34" charset="0"/>
              <a:buChar char="–"/>
              <a:defRPr/>
            </a:pPr>
            <a:r>
              <a:rPr lang="en-CA" dirty="0"/>
              <a:t>b</a:t>
            </a:r>
            <a:r>
              <a:rPr lang="en-CA" dirty="0" smtClean="0"/>
              <a:t>y the external world</a:t>
            </a:r>
          </a:p>
          <a:p>
            <a:pPr lvl="1" eaLnBrk="1" fontAlgn="auto" hangingPunct="1">
              <a:spcAft>
                <a:spcPts val="0"/>
              </a:spcAft>
              <a:buFont typeface="Arial" pitchFamily="34" charset="0"/>
              <a:buChar char="–"/>
              <a:defRPr/>
            </a:pPr>
            <a:r>
              <a:rPr lang="en-CA" dirty="0"/>
              <a:t>b</a:t>
            </a:r>
            <a:r>
              <a:rPr lang="en-CA" dirty="0" smtClean="0"/>
              <a:t>y ourselves</a:t>
            </a:r>
          </a:p>
          <a:p>
            <a:pPr lvl="1" eaLnBrk="1" fontAlgn="auto" hangingPunct="1">
              <a:spcAft>
                <a:spcPts val="0"/>
              </a:spcAft>
              <a:buFont typeface="Arial" pitchFamily="34" charset="0"/>
              <a:buChar char="–"/>
              <a:defRPr/>
            </a:pPr>
            <a:r>
              <a:rPr lang="en-CA" dirty="0" smtClean="0"/>
              <a:t>by God (as Bishop Berkeley argued)</a:t>
            </a:r>
          </a:p>
          <a:p>
            <a:pPr eaLnBrk="1" fontAlgn="auto" hangingPunct="1">
              <a:spcAft>
                <a:spcPts val="0"/>
              </a:spcAft>
              <a:buFont typeface="Arial" pitchFamily="34" charset="0"/>
              <a:buChar char="•"/>
              <a:defRPr/>
            </a:pPr>
            <a:r>
              <a:rPr lang="en-CA" dirty="0" smtClean="0"/>
              <a:t>But we can never answer such “metaphysical” questions </a:t>
            </a:r>
          </a:p>
          <a:p>
            <a:pPr lvl="1" eaLnBrk="1" fontAlgn="auto" hangingPunct="1">
              <a:spcAft>
                <a:spcPts val="0"/>
              </a:spcAft>
              <a:buFont typeface="Arial" pitchFamily="34" charset="0"/>
              <a:buChar char="•"/>
              <a:defRPr/>
            </a:pPr>
            <a:r>
              <a:rPr lang="en-CA" dirty="0"/>
              <a:t>b</a:t>
            </a:r>
            <a:r>
              <a:rPr lang="en-CA" dirty="0" smtClean="0"/>
              <a:t>ecause they go beyond the data of sense experience</a:t>
            </a:r>
          </a:p>
        </p:txBody>
      </p:sp>
      <p:sp>
        <p:nvSpPr>
          <p:cNvPr id="4" name="Slide Number Placeholder 3"/>
          <p:cNvSpPr>
            <a:spLocks noGrp="1"/>
          </p:cNvSpPr>
          <p:nvPr>
            <p:ph type="sldNum" sz="quarter" idx="12"/>
          </p:nvPr>
        </p:nvSpPr>
        <p:spPr/>
        <p:txBody>
          <a:bodyPr/>
          <a:lstStyle/>
          <a:p>
            <a:pPr>
              <a:defRPr/>
            </a:pPr>
            <a:fld id="{39B10087-26A7-42C0-916F-DC1E6A24FFF7}" type="slidenum">
              <a:rPr lang="en-CA" smtClean="0"/>
              <a:pPr>
                <a:defRPr/>
              </a:pPr>
              <a:t>8</a:t>
            </a:fld>
            <a:endParaRPr lang="en-C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CA" smtClean="0"/>
              <a:t>How define reality?</a:t>
            </a:r>
          </a:p>
        </p:txBody>
      </p:sp>
      <p:sp>
        <p:nvSpPr>
          <p:cNvPr id="12291" name="Content Placeholder 2"/>
          <p:cNvSpPr>
            <a:spLocks noGrp="1"/>
          </p:cNvSpPr>
          <p:nvPr>
            <p:ph idx="1"/>
          </p:nvPr>
        </p:nvSpPr>
        <p:spPr/>
        <p:txBody>
          <a:bodyPr/>
          <a:lstStyle/>
          <a:p>
            <a:pPr eaLnBrk="1" hangingPunct="1">
              <a:buFont typeface="Arial" charset="0"/>
              <a:buChar char="–"/>
            </a:pPr>
            <a:r>
              <a:rPr lang="en-US" dirty="0" smtClean="0"/>
              <a:t>“What is real? How do you define real? If you're talking about what you can feel, what you can smell, what you can taste and see, then real is simply electrical signals interpreted by your brain.”</a:t>
            </a:r>
          </a:p>
          <a:p>
            <a:pPr lvl="1" eaLnBrk="1" hangingPunct="1"/>
            <a:r>
              <a:rPr lang="en-US" dirty="0" smtClean="0"/>
              <a:t>Morpheus</a:t>
            </a:r>
            <a:endParaRPr lang="en-CA" dirty="0" smtClean="0"/>
          </a:p>
        </p:txBody>
      </p:sp>
      <p:sp>
        <p:nvSpPr>
          <p:cNvPr id="4" name="Slide Number Placeholder 3"/>
          <p:cNvSpPr>
            <a:spLocks noGrp="1"/>
          </p:cNvSpPr>
          <p:nvPr>
            <p:ph type="sldNum" sz="quarter" idx="12"/>
          </p:nvPr>
        </p:nvSpPr>
        <p:spPr/>
        <p:txBody>
          <a:bodyPr/>
          <a:lstStyle/>
          <a:p>
            <a:pPr>
              <a:defRPr/>
            </a:pPr>
            <a:fld id="{2F986FD5-7BF9-4833-9E05-CAC1A8FAE96E}" type="slidenum">
              <a:rPr lang="en-CA" smtClean="0"/>
              <a:pPr>
                <a:defRPr/>
              </a:pPr>
              <a:t>9</a:t>
            </a:fld>
            <a:endParaRPr lang="en-C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778</TotalTime>
  <Words>3814</Words>
  <Application>Microsoft Office PowerPoint</Application>
  <PresentationFormat>On-screen Show (4:3)</PresentationFormat>
  <Paragraphs>406</Paragraphs>
  <Slides>56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Arial Black</vt:lpstr>
      <vt:lpstr>Calibri</vt:lpstr>
      <vt:lpstr>Wingdings</vt:lpstr>
      <vt:lpstr>Office Theme</vt:lpstr>
      <vt:lpstr>Empiricism, Rationalism, and Kant</vt:lpstr>
      <vt:lpstr>Really Good Noodles</vt:lpstr>
      <vt:lpstr>Two sources of knowledge</vt:lpstr>
      <vt:lpstr>Ancient Empiricism of Aristotle</vt:lpstr>
      <vt:lpstr>Perception: What do I see?  Common sense realism (Aristotle)</vt:lpstr>
      <vt:lpstr>Modern empiricism of Locke</vt:lpstr>
      <vt:lpstr>  Representation  Reality</vt:lpstr>
      <vt:lpstr>Hume’s radical empiricism</vt:lpstr>
      <vt:lpstr>How define reality?</vt:lpstr>
      <vt:lpstr>Is that air he is breathing? </vt:lpstr>
      <vt:lpstr>The Matrix</vt:lpstr>
      <vt:lpstr>The Matrix refutes Empiricism</vt:lpstr>
      <vt:lpstr>Empiricism or Rationalism</vt:lpstr>
      <vt:lpstr>If not empiricism, then rationalism</vt:lpstr>
      <vt:lpstr>“I” = self-consciousness</vt:lpstr>
      <vt:lpstr>Reflection</vt:lpstr>
      <vt:lpstr>Modern science: sensory experience is an appearance, not reality</vt:lpstr>
      <vt:lpstr>Matter and spirit</vt:lpstr>
      <vt:lpstr>First steps of Knowledge</vt:lpstr>
      <vt:lpstr>Entering the Matrix</vt:lpstr>
      <vt:lpstr>Implications of first steps</vt:lpstr>
      <vt:lpstr>A splinter in the mind</vt:lpstr>
      <vt:lpstr>Two issues</vt:lpstr>
      <vt:lpstr>Idea of truth</vt:lpstr>
      <vt:lpstr>What is the source of this idea/duty?</vt:lpstr>
      <vt:lpstr>Does the Perfect Being exist?</vt:lpstr>
      <vt:lpstr>The idea of perfection/truth is real</vt:lpstr>
      <vt:lpstr>Method of reason (rationalism)</vt:lpstr>
      <vt:lpstr>How do I know the method of reason is reliable? </vt:lpstr>
      <vt:lpstr>Next step: the external world</vt:lpstr>
      <vt:lpstr>The choice</vt:lpstr>
      <vt:lpstr>Method and Content</vt:lpstr>
      <vt:lpstr>Theology and science</vt:lpstr>
      <vt:lpstr> A rationalist universe?</vt:lpstr>
      <vt:lpstr>Descartes’ conception of Physics</vt:lpstr>
      <vt:lpstr>Duality of spirit and matter</vt:lpstr>
      <vt:lpstr>What is a human being? </vt:lpstr>
      <vt:lpstr>Controlling our desires</vt:lpstr>
      <vt:lpstr>Science in practical life</vt:lpstr>
      <vt:lpstr>The Matrix is everywhere</vt:lpstr>
      <vt:lpstr>PowerPoint Presentation</vt:lpstr>
      <vt:lpstr>The materialist view of life</vt:lpstr>
      <vt:lpstr>The way of spirit</vt:lpstr>
      <vt:lpstr> Problem of Descartes’ dualism</vt:lpstr>
      <vt:lpstr>Two metaphysical responses: 1) Hobbes’ Materialism</vt:lpstr>
      <vt:lpstr>2) Leibniz’ Spiritualism</vt:lpstr>
      <vt:lpstr>Matter is an illusion</vt:lpstr>
      <vt:lpstr>3) Hume’s empiricist scepticism</vt:lpstr>
      <vt:lpstr>4) Kant’s reply to Hume</vt:lpstr>
      <vt:lpstr>But Descartes’ carries rationalism too far</vt:lpstr>
      <vt:lpstr>We deceive ourselves</vt:lpstr>
      <vt:lpstr> Subjective rationalism</vt:lpstr>
      <vt:lpstr>A fourth possibility?</vt:lpstr>
      <vt:lpstr>What’s wrong with the ontological argument?</vt:lpstr>
      <vt:lpstr>Going beyond knowledge</vt:lpstr>
      <vt:lpstr>From knowledge to belief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Empiricism, Rationalism, and Kant</dc:title>
  <dc:creator>JLawler</dc:creator>
  <cp:lastModifiedBy>Brown, Claire</cp:lastModifiedBy>
  <cp:revision>87</cp:revision>
  <dcterms:created xsi:type="dcterms:W3CDTF">2009-09-21T19:15:24Z</dcterms:created>
  <dcterms:modified xsi:type="dcterms:W3CDTF">2017-02-09T20:22:39Z</dcterms:modified>
</cp:coreProperties>
</file>