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75" r:id="rId4"/>
    <p:sldId id="27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21" autoAdjust="0"/>
    <p:restoredTop sz="94660"/>
  </p:normalViewPr>
  <p:slideViewPr>
    <p:cSldViewPr>
      <p:cViewPr varScale="1">
        <p:scale>
          <a:sx n="85" d="100"/>
          <a:sy n="85" d="100"/>
        </p:scale>
        <p:origin x="46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17D8A3-9952-4ED9-BDAB-DFC25709DABB}" type="datetimeFigureOut">
              <a:rPr lang="en-US" smtClean="0"/>
              <a:pPr/>
              <a:t>9/26/2018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8F6028-5512-4A1F-8F8B-1000BA595E3E}"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9591FFEF-84A3-4141-A41B-40C3A2DFA149}" type="slidenum">
              <a:rPr lang="en-US" smtClean="0"/>
              <a:pPr/>
              <a:t>5</a:t>
            </a:fld>
            <a:endParaRPr 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DEE313F7-07B3-40B1-8402-B481F51F5A50}" type="slidenum">
              <a:rPr lang="en-US" smtClean="0"/>
              <a:pPr/>
              <a:t>6</a:t>
            </a:fld>
            <a:endParaRPr 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6AC6DC60-50BB-44CC-95A5-956F97C80E5F}" type="slidenum">
              <a:rPr lang="en-US" smtClean="0"/>
              <a:pPr/>
              <a:t>7</a:t>
            </a:fld>
            <a:endParaRPr 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DF4CBA19-C1A2-4AC4-AB3A-719C70B89C94}" type="slidenum">
              <a:rPr lang="en-US" smtClean="0"/>
              <a:pPr/>
              <a:t>8</a:t>
            </a:fld>
            <a:endParaRPr 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748ACF23-5194-46E3-8A52-9F0F3A473A3E}" type="slidenum">
              <a:rPr lang="en-US" smtClean="0"/>
              <a:pPr/>
              <a:t>9</a:t>
            </a:fld>
            <a:endParaRPr lang="en-US"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3A7DF699-29E0-44FA-93E8-903ACCCA9BF9}" type="slidenum">
              <a:rPr lang="en-US" smtClean="0"/>
              <a:pPr/>
              <a:t>10</a:t>
            </a:fld>
            <a:endParaRPr lang="en-US"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50A33E21-5D37-4E50-A977-8DB0A552B053}" type="slidenum">
              <a:rPr lang="en-US" smtClean="0"/>
              <a:pPr/>
              <a:t>11</a:t>
            </a:fld>
            <a:endParaRPr lang="en-US"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A3C993A7-2D1C-41C6-944F-70A0F838F550}" type="slidenum">
              <a:rPr lang="en-US" smtClean="0"/>
              <a:pPr/>
              <a:t>20</a:t>
            </a:fld>
            <a:endParaRPr lang="en-US"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361A86E4-86AA-4EB9-8933-6C1378D86005}" type="slidenum">
              <a:rPr lang="en-US" smtClean="0"/>
              <a:pPr/>
              <a:t>21</a:t>
            </a:fld>
            <a:endParaRPr lang="en-US"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AB5DF1D-A394-4117-B3DC-2CEF146FCEA0}" type="datetimeFigureOut">
              <a:rPr lang="en-US" smtClean="0"/>
              <a:pPr/>
              <a:t>9/26/2018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AB5DF1D-A394-4117-B3DC-2CEF146FCEA0}" type="datetimeFigureOut">
              <a:rPr lang="en-US" smtClean="0"/>
              <a:pPr/>
              <a:t>9/26/2018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AB5DF1D-A394-4117-B3DC-2CEF146FCEA0}" type="datetimeFigureOut">
              <a:rPr lang="en-US" smtClean="0"/>
              <a:pPr/>
              <a:t>9/26/2018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0CF3913-64E4-4CDF-A96D-C6BEB8B658F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62000" y="533400"/>
            <a:ext cx="76962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7620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7620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332AF5B-8051-4197-8807-C9F9F3FD4BE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AB5DF1D-A394-4117-B3DC-2CEF146FCEA0}" type="datetimeFigureOut">
              <a:rPr lang="en-US" smtClean="0"/>
              <a:pPr/>
              <a:t>9/26/2018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5DF1D-A394-4117-B3DC-2CEF146FCEA0}" type="datetimeFigureOut">
              <a:rPr lang="en-US" smtClean="0"/>
              <a:pPr/>
              <a:t>9/26/2018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AB5DF1D-A394-4117-B3DC-2CEF146FCEA0}" type="datetimeFigureOut">
              <a:rPr lang="en-US" smtClean="0"/>
              <a:pPr/>
              <a:t>9/26/2018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AB5DF1D-A394-4117-B3DC-2CEF146FCEA0}" type="datetimeFigureOut">
              <a:rPr lang="en-US" smtClean="0"/>
              <a:pPr/>
              <a:t>9/26/2018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AB5DF1D-A394-4117-B3DC-2CEF146FCEA0}" type="datetimeFigureOut">
              <a:rPr lang="en-US" smtClean="0"/>
              <a:pPr/>
              <a:t>9/26/2018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B5DF1D-A394-4117-B3DC-2CEF146FCEA0}" type="datetimeFigureOut">
              <a:rPr lang="en-US" smtClean="0"/>
              <a:pPr/>
              <a:t>9/26/2018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B5DF1D-A394-4117-B3DC-2CEF146FCEA0}" type="datetimeFigureOut">
              <a:rPr lang="en-US" smtClean="0"/>
              <a:pPr/>
              <a:t>9/26/2018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B5DF1D-A394-4117-B3DC-2CEF146FCEA0}" type="datetimeFigureOut">
              <a:rPr lang="en-US" smtClean="0"/>
              <a:pPr/>
              <a:t>9/26/2018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DAED5A3-B333-4C92-8F75-EC7770387BBB}"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B5DF1D-A394-4117-B3DC-2CEF146FCEA0}" type="datetimeFigureOut">
              <a:rPr lang="en-US" smtClean="0"/>
              <a:pPr/>
              <a:t>9/26/2018</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AED5A3-B333-4C92-8F75-EC7770387BB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huhnware.com/images/tree.gif"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cna.org/isaac/mind.gi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4.jpeg"/><Relationship Id="rId2" Type="http://schemas.openxmlformats.org/officeDocument/2006/relationships/hyperlink" Target="http://www.cna.org/isaac/mind.gif" TargetMode="External"/><Relationship Id="rId1" Type="http://schemas.openxmlformats.org/officeDocument/2006/relationships/slideLayout" Target="../slideLayouts/slideLayout12.xml"/><Relationship Id="rId6" Type="http://schemas.openxmlformats.org/officeDocument/2006/relationships/hyperlink" Target="http://www.sangraal.com/library/solcabala.jpg" TargetMode="External"/><Relationship Id="rId5" Type="http://schemas.openxmlformats.org/officeDocument/2006/relationships/image" Target="../media/image2.png"/><Relationship Id="rId4" Type="http://schemas.openxmlformats.org/officeDocument/2006/relationships/hyperlink" Target="http://huhnware.com/images/tree.gif"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sangraal.com/library/solcabala.jpg" TargetMode="External"/><Relationship Id="rId3" Type="http://schemas.openxmlformats.org/officeDocument/2006/relationships/image" Target="../media/image3.png"/><Relationship Id="rId7" Type="http://schemas.openxmlformats.org/officeDocument/2006/relationships/image" Target="../media/image5.jpeg"/><Relationship Id="rId2" Type="http://schemas.openxmlformats.org/officeDocument/2006/relationships/hyperlink" Target="http://www.cna.org/isaac/mind.gif" TargetMode="External"/><Relationship Id="rId1" Type="http://schemas.openxmlformats.org/officeDocument/2006/relationships/slideLayout" Target="../slideLayouts/slideLayout13.xml"/><Relationship Id="rId6" Type="http://schemas.openxmlformats.org/officeDocument/2006/relationships/hyperlink" Target="http://www.digitalanarchy.com/photos_elements/matrix-clipart.jpg" TargetMode="External"/><Relationship Id="rId11" Type="http://schemas.openxmlformats.org/officeDocument/2006/relationships/image" Target="../media/image6.jpeg"/><Relationship Id="rId5" Type="http://schemas.openxmlformats.org/officeDocument/2006/relationships/image" Target="../media/image2.png"/><Relationship Id="rId10" Type="http://schemas.openxmlformats.org/officeDocument/2006/relationships/hyperlink" Target="http://images.google.com/imgres?imgurl=www.colinmackenzie.net/robots\amee\amee_sketch.jpg&amp;imgrefurl=http://www.colinmackenzie.net/&amp;h=329&amp;w=475&amp;prev=/images?q=Robots&amp;start=80&amp;svnum=10&amp;hl=en&amp;lr=&amp;ie=UTF-8&amp;oe=UTF-8&amp;sa=N" TargetMode="External"/><Relationship Id="rId4" Type="http://schemas.openxmlformats.org/officeDocument/2006/relationships/hyperlink" Target="http://huhnware.com/images/tree.gif" TargetMode="External"/><Relationship Id="rId9" Type="http://schemas.openxmlformats.org/officeDocument/2006/relationships/image" Target="../media/image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2 The Matrix</a:t>
            </a:r>
            <a:endParaRPr lang="en-CA" dirty="0"/>
          </a:p>
        </p:txBody>
      </p:sp>
      <p:sp>
        <p:nvSpPr>
          <p:cNvPr id="3" name="Subtitle 2"/>
          <p:cNvSpPr>
            <a:spLocks noGrp="1"/>
          </p:cNvSpPr>
          <p:nvPr>
            <p:ph type="subTitle" idx="1"/>
          </p:nvPr>
        </p:nvSpPr>
        <p:spPr/>
        <p:txBody>
          <a:bodyPr/>
          <a:lstStyle/>
          <a:p>
            <a:r>
              <a:rPr lang="en-CA" dirty="0" smtClean="0"/>
              <a:t>What is Reality (2)</a:t>
            </a:r>
            <a:endParaRPr lang="en-C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p:spPr>
        <p:txBody>
          <a:bodyPr/>
          <a:lstStyle/>
          <a:p>
            <a:fld id="{568E6017-6FFB-41DE-8142-807A71B29671}" type="slidenum">
              <a:rPr lang="en-US" smtClean="0"/>
              <a:pPr/>
              <a:t>10</a:t>
            </a:fld>
            <a:endParaRPr lang="en-US" smtClean="0"/>
          </a:p>
        </p:txBody>
      </p:sp>
      <p:sp>
        <p:nvSpPr>
          <p:cNvPr id="40963" name="Rectangle 2"/>
          <p:cNvSpPr>
            <a:spLocks noGrp="1" noChangeArrowheads="1"/>
          </p:cNvSpPr>
          <p:nvPr>
            <p:ph type="title"/>
          </p:nvPr>
        </p:nvSpPr>
        <p:spPr/>
        <p:txBody>
          <a:bodyPr/>
          <a:lstStyle/>
          <a:p>
            <a:pPr eaLnBrk="1" hangingPunct="1"/>
            <a:r>
              <a:rPr lang="en-US" smtClean="0"/>
              <a:t>What is perception? </a:t>
            </a:r>
          </a:p>
        </p:txBody>
      </p:sp>
      <p:sp>
        <p:nvSpPr>
          <p:cNvPr id="40964" name="Rectangle 3"/>
          <p:cNvSpPr>
            <a:spLocks noGrp="1" noChangeArrowheads="1"/>
          </p:cNvSpPr>
          <p:nvPr>
            <p:ph type="body" idx="1"/>
          </p:nvPr>
        </p:nvSpPr>
        <p:spPr/>
        <p:txBody>
          <a:bodyPr/>
          <a:lstStyle/>
          <a:p>
            <a:pPr eaLnBrk="1" hangingPunct="1"/>
            <a:r>
              <a:rPr lang="en-US" dirty="0" smtClean="0"/>
              <a:t>Scientific theory</a:t>
            </a:r>
          </a:p>
          <a:p>
            <a:pPr eaLnBrk="1" hangingPunct="1"/>
            <a:r>
              <a:rPr lang="en-US" dirty="0" smtClean="0"/>
              <a:t>1) Real (external) world</a:t>
            </a:r>
          </a:p>
          <a:p>
            <a:pPr eaLnBrk="1" hangingPunct="1"/>
            <a:r>
              <a:rPr lang="en-US" dirty="0" smtClean="0"/>
              <a:t>2) Signals go to brain</a:t>
            </a:r>
          </a:p>
          <a:p>
            <a:pPr eaLnBrk="1" hangingPunct="1"/>
            <a:r>
              <a:rPr lang="en-US" dirty="0" smtClean="0"/>
              <a:t>3) Perception of external world occurs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p:spPr>
        <p:txBody>
          <a:bodyPr/>
          <a:lstStyle/>
          <a:p>
            <a:fld id="{B1EB8B9D-B6D0-4517-8F8A-D30C37E5E676}" type="slidenum">
              <a:rPr lang="en-US" smtClean="0"/>
              <a:pPr/>
              <a:t>11</a:t>
            </a:fld>
            <a:endParaRPr lang="en-US" smtClean="0"/>
          </a:p>
        </p:txBody>
      </p:sp>
      <p:sp>
        <p:nvSpPr>
          <p:cNvPr id="41987" name="Rectangle 2"/>
          <p:cNvSpPr>
            <a:spLocks noGrp="1" noChangeArrowheads="1"/>
          </p:cNvSpPr>
          <p:nvPr>
            <p:ph type="title"/>
          </p:nvPr>
        </p:nvSpPr>
        <p:spPr/>
        <p:txBody>
          <a:bodyPr/>
          <a:lstStyle/>
          <a:p>
            <a:pPr eaLnBrk="1" hangingPunct="1"/>
            <a:r>
              <a:rPr lang="en-US" smtClean="0"/>
              <a:t>Problems and possibilities</a:t>
            </a:r>
          </a:p>
        </p:txBody>
      </p:sp>
      <p:sp>
        <p:nvSpPr>
          <p:cNvPr id="41988" name="Rectangle 3"/>
          <p:cNvSpPr>
            <a:spLocks noGrp="1" noChangeArrowheads="1"/>
          </p:cNvSpPr>
          <p:nvPr>
            <p:ph type="body" idx="1"/>
          </p:nvPr>
        </p:nvSpPr>
        <p:spPr/>
        <p:txBody>
          <a:bodyPr/>
          <a:lstStyle/>
          <a:p>
            <a:pPr eaLnBrk="1" hangingPunct="1"/>
            <a:r>
              <a:rPr lang="en-US" sz="2700" dirty="0" smtClean="0"/>
              <a:t>But 3 is not the same as 1, since it is </a:t>
            </a:r>
            <a:r>
              <a:rPr lang="en-US" sz="2700" i="1" dirty="0" smtClean="0"/>
              <a:t>my</a:t>
            </a:r>
            <a:r>
              <a:rPr lang="en-US" sz="2700" dirty="0" smtClean="0"/>
              <a:t> perception: “electrical signals interpreted”</a:t>
            </a:r>
          </a:p>
          <a:p>
            <a:pPr lvl="1" eaLnBrk="1" hangingPunct="1"/>
            <a:r>
              <a:rPr lang="en-US" sz="2200" dirty="0" smtClean="0"/>
              <a:t>Where does 3 take place? </a:t>
            </a:r>
          </a:p>
          <a:p>
            <a:pPr eaLnBrk="1" hangingPunct="1"/>
            <a:r>
              <a:rPr lang="en-US" sz="2700" i="1" dirty="0" smtClean="0"/>
              <a:t>We</a:t>
            </a:r>
            <a:r>
              <a:rPr lang="en-US" sz="2700" dirty="0" smtClean="0"/>
              <a:t> start from 3 (appearance), not 1 (reality)</a:t>
            </a:r>
          </a:p>
          <a:p>
            <a:pPr eaLnBrk="1" hangingPunct="1"/>
            <a:r>
              <a:rPr lang="en-US" sz="2700" dirty="0" smtClean="0"/>
              <a:t>How go from 3 to 1? </a:t>
            </a:r>
          </a:p>
          <a:p>
            <a:pPr eaLnBrk="1" hangingPunct="1"/>
            <a:r>
              <a:rPr lang="en-US" sz="2700" dirty="0" smtClean="0"/>
              <a:t>It is possible to eliminate 1 and substitute 2 (= a manipulated Virtual Reality)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p:spPr>
        <p:txBody>
          <a:bodyPr/>
          <a:lstStyle/>
          <a:p>
            <a:fld id="{8678AC5C-0265-48D6-AF89-852D754000B1}" type="slidenum">
              <a:rPr lang="en-US" smtClean="0"/>
              <a:pPr/>
              <a:t>12</a:t>
            </a:fld>
            <a:endParaRPr lang="en-US" smtClean="0"/>
          </a:p>
        </p:txBody>
      </p:sp>
      <p:sp>
        <p:nvSpPr>
          <p:cNvPr id="43011" name="Rectangle 2"/>
          <p:cNvSpPr>
            <a:spLocks noGrp="1" noChangeArrowheads="1"/>
          </p:cNvSpPr>
          <p:nvPr>
            <p:ph type="title"/>
          </p:nvPr>
        </p:nvSpPr>
        <p:spPr/>
        <p:txBody>
          <a:bodyPr/>
          <a:lstStyle/>
          <a:p>
            <a:pPr eaLnBrk="1" hangingPunct="1"/>
            <a:r>
              <a:rPr lang="en-US" smtClean="0"/>
              <a:t>Perception and reality</a:t>
            </a:r>
          </a:p>
        </p:txBody>
      </p:sp>
      <p:sp>
        <p:nvSpPr>
          <p:cNvPr id="43012" name="Rectangle 3"/>
          <p:cNvSpPr>
            <a:spLocks noGrp="1" noChangeArrowheads="1"/>
          </p:cNvSpPr>
          <p:nvPr>
            <p:ph type="body" idx="1"/>
          </p:nvPr>
        </p:nvSpPr>
        <p:spPr/>
        <p:txBody>
          <a:bodyPr/>
          <a:lstStyle/>
          <a:p>
            <a:pPr eaLnBrk="1" hangingPunct="1">
              <a:lnSpc>
                <a:spcPct val="90000"/>
              </a:lnSpc>
            </a:pPr>
            <a:r>
              <a:rPr lang="en-US" dirty="0" smtClean="0"/>
              <a:t>1) Do I perceive the person outside of me?</a:t>
            </a:r>
          </a:p>
          <a:p>
            <a:pPr eaLnBrk="1" hangingPunct="1">
              <a:lnSpc>
                <a:spcPct val="90000"/>
              </a:lnSpc>
            </a:pPr>
            <a:r>
              <a:rPr lang="en-US" dirty="0" smtClean="0"/>
              <a:t>Or do I perceive an image of that person “in my head”?</a:t>
            </a:r>
          </a:p>
          <a:p>
            <a:pPr eaLnBrk="1" hangingPunct="1">
              <a:lnSpc>
                <a:spcPct val="90000"/>
              </a:lnSpc>
            </a:pPr>
            <a:r>
              <a:rPr lang="en-US" dirty="0" smtClean="0"/>
              <a:t>And project it outside?</a:t>
            </a:r>
          </a:p>
          <a:p>
            <a:pPr eaLnBrk="1" hangingPunct="1">
              <a:lnSpc>
                <a:spcPct val="90000"/>
              </a:lnSpc>
            </a:pPr>
            <a:r>
              <a:rPr lang="en-US" dirty="0" smtClean="0"/>
              <a:t>2) What is the nature of “an image” (e.g., consciousness of something that is red)?</a:t>
            </a:r>
          </a:p>
          <a:p>
            <a:pPr lvl="1" eaLnBrk="1" hangingPunct="1">
              <a:lnSpc>
                <a:spcPct val="90000"/>
              </a:lnSpc>
            </a:pPr>
            <a:r>
              <a:rPr lang="en-US" dirty="0" smtClean="0"/>
              <a:t>Material?</a:t>
            </a:r>
          </a:p>
          <a:p>
            <a:pPr lvl="1" eaLnBrk="1" hangingPunct="1">
              <a:lnSpc>
                <a:spcPct val="90000"/>
              </a:lnSpc>
            </a:pPr>
            <a:r>
              <a:rPr lang="en-US" dirty="0" smtClean="0"/>
              <a:t>Nonmaterial?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p:spPr>
        <p:txBody>
          <a:bodyPr/>
          <a:lstStyle/>
          <a:p>
            <a:fld id="{41A88D76-0A03-486D-8E9C-9E2ACE6FC86A}" type="slidenum">
              <a:rPr lang="en-US" smtClean="0"/>
              <a:pPr/>
              <a:t>13</a:t>
            </a:fld>
            <a:endParaRPr lang="en-US" smtClean="0"/>
          </a:p>
        </p:txBody>
      </p:sp>
      <p:sp>
        <p:nvSpPr>
          <p:cNvPr id="44035" name="Rectangle 2"/>
          <p:cNvSpPr>
            <a:spLocks noGrp="1" noChangeArrowheads="1"/>
          </p:cNvSpPr>
          <p:nvPr>
            <p:ph type="title"/>
          </p:nvPr>
        </p:nvSpPr>
        <p:spPr/>
        <p:txBody>
          <a:bodyPr/>
          <a:lstStyle/>
          <a:p>
            <a:pPr eaLnBrk="1" hangingPunct="1"/>
            <a:r>
              <a:rPr lang="en-US" sz="2900" smtClean="0"/>
              <a:t>Perception: What do I see? </a:t>
            </a:r>
            <a:br>
              <a:rPr lang="en-US" sz="2900" smtClean="0"/>
            </a:br>
            <a:r>
              <a:rPr lang="en-US" sz="2900" smtClean="0"/>
              <a:t>Common sense realism (Aristotle)</a:t>
            </a:r>
          </a:p>
        </p:txBody>
      </p:sp>
      <p:pic>
        <p:nvPicPr>
          <p:cNvPr id="44036" name="Picture 3" descr="tree">
            <a:hlinkClick r:id="rId2"/>
          </p:cNvPr>
          <p:cNvPicPr>
            <a:picLocks noChangeAspect="1" noChangeArrowheads="1"/>
          </p:cNvPicPr>
          <p:nvPr/>
        </p:nvPicPr>
        <p:blipFill>
          <a:blip r:embed="rId3"/>
          <a:srcRect/>
          <a:stretch>
            <a:fillRect/>
          </a:stretch>
        </p:blipFill>
        <p:spPr bwMode="auto">
          <a:xfrm>
            <a:off x="5486400" y="3429000"/>
            <a:ext cx="2476500" cy="2505075"/>
          </a:xfrm>
          <a:prstGeom prst="rect">
            <a:avLst/>
          </a:prstGeom>
          <a:noFill/>
          <a:ln w="9525">
            <a:noFill/>
            <a:miter lim="800000"/>
            <a:headEnd/>
            <a:tailEnd/>
          </a:ln>
        </p:spPr>
      </p:pic>
      <p:pic>
        <p:nvPicPr>
          <p:cNvPr id="44037" name="Picture 4" descr="mind">
            <a:hlinkClick r:id="rId4"/>
          </p:cNvPr>
          <p:cNvPicPr>
            <a:picLocks noChangeAspect="1" noChangeArrowheads="1"/>
          </p:cNvPicPr>
          <p:nvPr/>
        </p:nvPicPr>
        <p:blipFill>
          <a:blip r:embed="rId5"/>
          <a:srcRect/>
          <a:stretch>
            <a:fillRect/>
          </a:stretch>
        </p:blipFill>
        <p:spPr bwMode="auto">
          <a:xfrm>
            <a:off x="1828800" y="4114800"/>
            <a:ext cx="1428750" cy="1438275"/>
          </a:xfrm>
          <a:prstGeom prst="rect">
            <a:avLst/>
          </a:prstGeom>
          <a:noFill/>
          <a:ln w="9525">
            <a:noFill/>
            <a:miter lim="800000"/>
            <a:headEnd/>
            <a:tailEnd/>
          </a:ln>
        </p:spPr>
      </p:pic>
      <p:pic>
        <p:nvPicPr>
          <p:cNvPr id="44038" name="Picture 5" descr="tree">
            <a:hlinkClick r:id="rId2"/>
          </p:cNvPr>
          <p:cNvPicPr>
            <a:picLocks noGrp="1" noChangeAspect="1" noChangeArrowheads="1"/>
          </p:cNvPicPr>
          <p:nvPr>
            <p:ph idx="1"/>
          </p:nvPr>
        </p:nvPicPr>
        <p:blipFill>
          <a:blip r:embed="rId3"/>
          <a:srcRect/>
          <a:stretch>
            <a:fillRect/>
          </a:stretch>
        </p:blipFill>
        <p:spPr>
          <a:xfrm>
            <a:off x="2116138" y="2589213"/>
            <a:ext cx="1095375" cy="1198562"/>
          </a:xfrm>
        </p:spPr>
      </p:pic>
      <p:sp>
        <p:nvSpPr>
          <p:cNvPr id="44039" name="Line 6"/>
          <p:cNvSpPr>
            <a:spLocks noChangeShapeType="1"/>
          </p:cNvSpPr>
          <p:nvPr/>
        </p:nvSpPr>
        <p:spPr bwMode="auto">
          <a:xfrm flipH="1">
            <a:off x="3581400" y="4038600"/>
            <a:ext cx="1524000" cy="609600"/>
          </a:xfrm>
          <a:prstGeom prst="line">
            <a:avLst/>
          </a:prstGeom>
          <a:noFill/>
          <a:ln w="9525">
            <a:solidFill>
              <a:schemeClr val="tx1"/>
            </a:solidFill>
            <a:round/>
            <a:headEnd/>
            <a:tailEnd type="triangle" w="med" len="med"/>
          </a:ln>
        </p:spPr>
        <p:txBody>
          <a:bodyPr/>
          <a:lstStyle/>
          <a:p>
            <a:endParaRPr lang="en-CA"/>
          </a:p>
        </p:txBody>
      </p:sp>
      <p:sp>
        <p:nvSpPr>
          <p:cNvPr id="44040" name="Line 7"/>
          <p:cNvSpPr>
            <a:spLocks noChangeShapeType="1"/>
          </p:cNvSpPr>
          <p:nvPr/>
        </p:nvSpPr>
        <p:spPr bwMode="auto">
          <a:xfrm flipH="1" flipV="1">
            <a:off x="3429000" y="4876800"/>
            <a:ext cx="1752600" cy="990600"/>
          </a:xfrm>
          <a:prstGeom prst="line">
            <a:avLst/>
          </a:prstGeom>
          <a:noFill/>
          <a:ln w="9525">
            <a:solidFill>
              <a:schemeClr val="tx1"/>
            </a:solidFill>
            <a:round/>
            <a:headEnd/>
            <a:tailEnd type="triangle" w="med" len="med"/>
          </a:ln>
        </p:spPr>
        <p:txBody>
          <a:bodyPr/>
          <a:lstStyle/>
          <a:p>
            <a:endParaRPr lang="en-CA"/>
          </a:p>
        </p:txBody>
      </p:sp>
      <p:sp>
        <p:nvSpPr>
          <p:cNvPr id="44041" name="Line 8"/>
          <p:cNvSpPr>
            <a:spLocks noChangeShapeType="1"/>
          </p:cNvSpPr>
          <p:nvPr/>
        </p:nvSpPr>
        <p:spPr bwMode="auto">
          <a:xfrm flipV="1">
            <a:off x="2514600" y="3733800"/>
            <a:ext cx="0" cy="609600"/>
          </a:xfrm>
          <a:prstGeom prst="line">
            <a:avLst/>
          </a:prstGeom>
          <a:noFill/>
          <a:ln w="9525">
            <a:solidFill>
              <a:schemeClr val="tx1"/>
            </a:solidFill>
            <a:round/>
            <a:headEnd/>
            <a:tailEnd type="triangle" w="med" len="med"/>
          </a:ln>
        </p:spPr>
        <p:txBody>
          <a:bodyPr/>
          <a:lstStyle/>
          <a:p>
            <a:endParaRPr lang="en-CA"/>
          </a:p>
        </p:txBody>
      </p:sp>
      <p:sp>
        <p:nvSpPr>
          <p:cNvPr id="44042" name="Line 9"/>
          <p:cNvSpPr>
            <a:spLocks noChangeShapeType="1"/>
          </p:cNvSpPr>
          <p:nvPr/>
        </p:nvSpPr>
        <p:spPr bwMode="auto">
          <a:xfrm>
            <a:off x="3276600" y="3352800"/>
            <a:ext cx="1981200" cy="457200"/>
          </a:xfrm>
          <a:prstGeom prst="line">
            <a:avLst/>
          </a:prstGeom>
          <a:noFill/>
          <a:ln w="9525">
            <a:solidFill>
              <a:schemeClr val="tx1"/>
            </a:solidFill>
            <a:round/>
            <a:headEnd/>
            <a:tailEnd type="triangle" w="med" len="med"/>
          </a:ln>
        </p:spPr>
        <p:txBody>
          <a:bodyPr/>
          <a:lstStyle/>
          <a:p>
            <a:endParaRPr lang="en-CA"/>
          </a:p>
        </p:txBody>
      </p:sp>
      <p:sp>
        <p:nvSpPr>
          <p:cNvPr id="44043" name="WordArt 10"/>
          <p:cNvSpPr>
            <a:spLocks noChangeArrowheads="1" noChangeShapeType="1" noTextEdit="1"/>
          </p:cNvSpPr>
          <p:nvPr/>
        </p:nvSpPr>
        <p:spPr bwMode="auto">
          <a:xfrm>
            <a:off x="457200" y="457200"/>
            <a:ext cx="352425" cy="647700"/>
          </a:xfrm>
          <a:prstGeom prst="rect">
            <a:avLst/>
          </a:prstGeom>
        </p:spPr>
        <p:txBody>
          <a:bodyPr wrap="none" fromWordArt="1">
            <a:prstTxWarp prst="textPlain">
              <a:avLst>
                <a:gd name="adj" fmla="val 50000"/>
              </a:avLst>
            </a:prstTxWarp>
          </a:bodyPr>
          <a:lstStyle/>
          <a:p>
            <a:pPr algn="ctr"/>
            <a:r>
              <a:rPr lang="en-CA" sz="3600" kern="10">
                <a:ln w="9525">
                  <a:solidFill>
                    <a:srgbClr val="000000"/>
                  </a:solidFill>
                  <a:round/>
                  <a:headEnd/>
                  <a:tailEnd/>
                </a:ln>
                <a:solidFill>
                  <a:srgbClr val="FFFFFF"/>
                </a:solidFill>
                <a:latin typeface="Arial Black"/>
              </a:rPr>
              <a:t>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7"/>
          <p:cNvSpPr>
            <a:spLocks noGrp="1"/>
          </p:cNvSpPr>
          <p:nvPr>
            <p:ph type="sldNum" sz="quarter" idx="12"/>
          </p:nvPr>
        </p:nvSpPr>
        <p:spPr>
          <a:noFill/>
        </p:spPr>
        <p:txBody>
          <a:bodyPr/>
          <a:lstStyle/>
          <a:p>
            <a:fld id="{98D96601-4D68-460D-8680-66A940C72B14}" type="slidenum">
              <a:rPr lang="en-US" smtClean="0"/>
              <a:pPr/>
              <a:t>14</a:t>
            </a:fld>
            <a:endParaRPr lang="en-US" smtClean="0"/>
          </a:p>
        </p:txBody>
      </p:sp>
      <p:sp>
        <p:nvSpPr>
          <p:cNvPr id="45059" name="Rectangle 2"/>
          <p:cNvSpPr>
            <a:spLocks noGrp="1" noChangeArrowheads="1"/>
          </p:cNvSpPr>
          <p:nvPr>
            <p:ph type="title"/>
          </p:nvPr>
        </p:nvSpPr>
        <p:spPr/>
        <p:txBody>
          <a:bodyPr/>
          <a:lstStyle/>
          <a:p>
            <a:pPr eaLnBrk="1" hangingPunct="1"/>
            <a:r>
              <a:rPr lang="en-US" dirty="0" smtClean="0"/>
              <a:t>The real thing in itself (Kant)</a:t>
            </a:r>
          </a:p>
        </p:txBody>
      </p:sp>
      <p:pic>
        <p:nvPicPr>
          <p:cNvPr id="45060" name="Picture 3" descr="mind">
            <a:hlinkClick r:id="rId2"/>
          </p:cNvPr>
          <p:cNvPicPr>
            <a:picLocks noGrp="1" noChangeAspect="1" noChangeArrowheads="1"/>
          </p:cNvPicPr>
          <p:nvPr>
            <p:ph sz="half" idx="1"/>
          </p:nvPr>
        </p:nvPicPr>
        <p:blipFill>
          <a:blip r:embed="rId3"/>
          <a:srcRect/>
          <a:stretch>
            <a:fillRect/>
          </a:stretch>
        </p:blipFill>
        <p:spPr>
          <a:xfrm>
            <a:off x="1905000" y="3581400"/>
            <a:ext cx="1428750" cy="1558925"/>
          </a:xfrm>
        </p:spPr>
      </p:pic>
      <p:pic>
        <p:nvPicPr>
          <p:cNvPr id="45061" name="Picture 4" descr="tree">
            <a:hlinkClick r:id="rId4"/>
          </p:cNvPr>
          <p:cNvPicPr>
            <a:picLocks noGrp="1" noChangeAspect="1" noChangeArrowheads="1"/>
          </p:cNvPicPr>
          <p:nvPr>
            <p:ph sz="quarter" idx="2"/>
          </p:nvPr>
        </p:nvPicPr>
        <p:blipFill>
          <a:blip r:embed="rId5"/>
          <a:srcRect/>
          <a:stretch>
            <a:fillRect/>
          </a:stretch>
        </p:blipFill>
        <p:spPr>
          <a:xfrm>
            <a:off x="2133600" y="1676400"/>
            <a:ext cx="1130300" cy="1287463"/>
          </a:xfrm>
        </p:spPr>
      </p:pic>
      <p:pic>
        <p:nvPicPr>
          <p:cNvPr id="45062" name="Picture 5" descr="solcabala">
            <a:hlinkClick r:id="rId6"/>
          </p:cNvPr>
          <p:cNvPicPr>
            <a:picLocks noGrp="1" noChangeAspect="1" noChangeArrowheads="1"/>
          </p:cNvPicPr>
          <p:nvPr>
            <p:ph sz="quarter" idx="3"/>
          </p:nvPr>
        </p:nvPicPr>
        <p:blipFill>
          <a:blip r:embed="rId7"/>
          <a:srcRect/>
          <a:stretch>
            <a:fillRect/>
          </a:stretch>
        </p:blipFill>
        <p:spPr>
          <a:xfrm>
            <a:off x="5562600" y="2667000"/>
            <a:ext cx="2894013" cy="3067050"/>
          </a:xfrm>
        </p:spPr>
      </p:pic>
      <p:sp>
        <p:nvSpPr>
          <p:cNvPr id="45063" name="Line 6"/>
          <p:cNvSpPr>
            <a:spLocks noChangeShapeType="1"/>
          </p:cNvSpPr>
          <p:nvPr/>
        </p:nvSpPr>
        <p:spPr bwMode="auto">
          <a:xfrm flipH="1">
            <a:off x="3657600" y="2895600"/>
            <a:ext cx="1676400" cy="914400"/>
          </a:xfrm>
          <a:prstGeom prst="line">
            <a:avLst/>
          </a:prstGeom>
          <a:noFill/>
          <a:ln w="9525">
            <a:solidFill>
              <a:schemeClr val="tx1"/>
            </a:solidFill>
            <a:round/>
            <a:headEnd/>
            <a:tailEnd type="triangle" w="med" len="med"/>
          </a:ln>
        </p:spPr>
        <p:txBody>
          <a:bodyPr/>
          <a:lstStyle/>
          <a:p>
            <a:endParaRPr lang="en-CA"/>
          </a:p>
        </p:txBody>
      </p:sp>
      <p:sp>
        <p:nvSpPr>
          <p:cNvPr id="45064" name="Line 7"/>
          <p:cNvSpPr>
            <a:spLocks noChangeShapeType="1"/>
          </p:cNvSpPr>
          <p:nvPr/>
        </p:nvSpPr>
        <p:spPr bwMode="auto">
          <a:xfrm flipH="1" flipV="1">
            <a:off x="3657600" y="4343400"/>
            <a:ext cx="1676400" cy="1371600"/>
          </a:xfrm>
          <a:prstGeom prst="line">
            <a:avLst/>
          </a:prstGeom>
          <a:noFill/>
          <a:ln w="9525">
            <a:solidFill>
              <a:schemeClr val="tx1"/>
            </a:solidFill>
            <a:round/>
            <a:headEnd/>
            <a:tailEnd type="triangle" w="med" len="med"/>
          </a:ln>
        </p:spPr>
        <p:txBody>
          <a:bodyPr/>
          <a:lstStyle/>
          <a:p>
            <a:endParaRPr lang="en-CA"/>
          </a:p>
        </p:txBody>
      </p:sp>
      <p:sp>
        <p:nvSpPr>
          <p:cNvPr id="45065" name="Line 8"/>
          <p:cNvSpPr>
            <a:spLocks noChangeShapeType="1"/>
          </p:cNvSpPr>
          <p:nvPr/>
        </p:nvSpPr>
        <p:spPr bwMode="auto">
          <a:xfrm flipV="1">
            <a:off x="2667000" y="2971800"/>
            <a:ext cx="0" cy="609600"/>
          </a:xfrm>
          <a:prstGeom prst="line">
            <a:avLst/>
          </a:prstGeom>
          <a:noFill/>
          <a:ln w="9525">
            <a:solidFill>
              <a:schemeClr val="tx1"/>
            </a:solidFill>
            <a:round/>
            <a:headEnd/>
            <a:tailEnd type="triangle" w="med" len="med"/>
          </a:ln>
        </p:spPr>
        <p:txBody>
          <a:bodyPr/>
          <a:lstStyle/>
          <a:p>
            <a:endParaRPr lang="en-CA"/>
          </a:p>
        </p:txBody>
      </p:sp>
      <p:sp>
        <p:nvSpPr>
          <p:cNvPr id="45066" name="WordArt 9"/>
          <p:cNvSpPr>
            <a:spLocks noChangeArrowheads="1" noChangeShapeType="1" noTextEdit="1"/>
          </p:cNvSpPr>
          <p:nvPr/>
        </p:nvSpPr>
        <p:spPr bwMode="auto">
          <a:xfrm>
            <a:off x="381000" y="762000"/>
            <a:ext cx="352425" cy="647700"/>
          </a:xfrm>
          <a:prstGeom prst="rect">
            <a:avLst/>
          </a:prstGeom>
        </p:spPr>
        <p:txBody>
          <a:bodyPr wrap="none" fromWordArt="1">
            <a:prstTxWarp prst="textPlain">
              <a:avLst>
                <a:gd name="adj" fmla="val 50000"/>
              </a:avLst>
            </a:prstTxWarp>
          </a:bodyPr>
          <a:lstStyle/>
          <a:p>
            <a:pPr algn="ctr"/>
            <a:r>
              <a:rPr lang="en-CA" sz="3600" kern="10">
                <a:ln w="9525">
                  <a:solidFill>
                    <a:srgbClr val="000000"/>
                  </a:solidFill>
                  <a:round/>
                  <a:headEnd/>
                  <a:tailEnd/>
                </a:ln>
                <a:solidFill>
                  <a:srgbClr val="FFFFFF"/>
                </a:solidFill>
                <a:latin typeface="Arial Black"/>
              </a:rPr>
              <a:t>B</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8"/>
          <p:cNvSpPr>
            <a:spLocks noGrp="1"/>
          </p:cNvSpPr>
          <p:nvPr>
            <p:ph type="sldNum" sz="quarter" idx="12"/>
          </p:nvPr>
        </p:nvSpPr>
        <p:spPr>
          <a:noFill/>
        </p:spPr>
        <p:txBody>
          <a:bodyPr/>
          <a:lstStyle/>
          <a:p>
            <a:fld id="{92FA54E7-2477-496B-9D0C-35D8B3A9981E}" type="slidenum">
              <a:rPr lang="en-US" smtClean="0"/>
              <a:pPr/>
              <a:t>15</a:t>
            </a:fld>
            <a:endParaRPr lang="en-US" smtClean="0"/>
          </a:p>
        </p:txBody>
      </p:sp>
      <p:sp>
        <p:nvSpPr>
          <p:cNvPr id="46083" name="Rectangle 2"/>
          <p:cNvSpPr>
            <a:spLocks noGrp="1" noChangeArrowheads="1"/>
          </p:cNvSpPr>
          <p:nvPr>
            <p:ph type="title" sz="quarter"/>
          </p:nvPr>
        </p:nvSpPr>
        <p:spPr/>
        <p:txBody>
          <a:bodyPr/>
          <a:lstStyle/>
          <a:p>
            <a:pPr eaLnBrk="1" hangingPunct="1"/>
            <a:r>
              <a:rPr lang="en-US" dirty="0" smtClean="0"/>
              <a:t>The Matrix</a:t>
            </a:r>
          </a:p>
        </p:txBody>
      </p:sp>
      <p:pic>
        <p:nvPicPr>
          <p:cNvPr id="46084" name="Picture 3" descr="mind">
            <a:hlinkClick r:id="rId2"/>
          </p:cNvPr>
          <p:cNvPicPr>
            <a:picLocks noGrp="1" noChangeAspect="1" noChangeArrowheads="1"/>
          </p:cNvPicPr>
          <p:nvPr>
            <p:ph sz="quarter" idx="1"/>
          </p:nvPr>
        </p:nvPicPr>
        <p:blipFill>
          <a:blip r:embed="rId3"/>
          <a:srcRect/>
          <a:stretch>
            <a:fillRect/>
          </a:stretch>
        </p:blipFill>
        <p:spPr>
          <a:xfrm>
            <a:off x="1524000" y="4038600"/>
            <a:ext cx="1335088" cy="1281113"/>
          </a:xfrm>
        </p:spPr>
      </p:pic>
      <p:pic>
        <p:nvPicPr>
          <p:cNvPr id="46085" name="Picture 4" descr="tree">
            <a:hlinkClick r:id="rId4"/>
          </p:cNvPr>
          <p:cNvPicPr>
            <a:picLocks noGrp="1" noChangeAspect="1" noChangeArrowheads="1"/>
          </p:cNvPicPr>
          <p:nvPr>
            <p:ph sz="quarter" idx="2"/>
          </p:nvPr>
        </p:nvPicPr>
        <p:blipFill>
          <a:blip r:embed="rId5"/>
          <a:srcRect/>
          <a:stretch>
            <a:fillRect/>
          </a:stretch>
        </p:blipFill>
        <p:spPr>
          <a:xfrm>
            <a:off x="1758950" y="1973263"/>
            <a:ext cx="1343025" cy="1290637"/>
          </a:xfrm>
        </p:spPr>
      </p:pic>
      <p:sp>
        <p:nvSpPr>
          <p:cNvPr id="46086" name="Line 5"/>
          <p:cNvSpPr>
            <a:spLocks noChangeShapeType="1"/>
          </p:cNvSpPr>
          <p:nvPr/>
        </p:nvSpPr>
        <p:spPr bwMode="auto">
          <a:xfrm flipV="1">
            <a:off x="2286000" y="3352800"/>
            <a:ext cx="0" cy="609600"/>
          </a:xfrm>
          <a:prstGeom prst="line">
            <a:avLst/>
          </a:prstGeom>
          <a:noFill/>
          <a:ln w="9525">
            <a:solidFill>
              <a:schemeClr val="tx1"/>
            </a:solidFill>
            <a:round/>
            <a:headEnd/>
            <a:tailEnd type="triangle" w="med" len="med"/>
          </a:ln>
        </p:spPr>
        <p:txBody>
          <a:bodyPr/>
          <a:lstStyle/>
          <a:p>
            <a:endParaRPr lang="en-CA"/>
          </a:p>
        </p:txBody>
      </p:sp>
      <p:sp>
        <p:nvSpPr>
          <p:cNvPr id="46087" name="Line 6"/>
          <p:cNvSpPr>
            <a:spLocks noChangeShapeType="1"/>
          </p:cNvSpPr>
          <p:nvPr/>
        </p:nvSpPr>
        <p:spPr bwMode="auto">
          <a:xfrm flipH="1">
            <a:off x="2971800" y="2819400"/>
            <a:ext cx="1447800" cy="1143000"/>
          </a:xfrm>
          <a:prstGeom prst="line">
            <a:avLst/>
          </a:prstGeom>
          <a:noFill/>
          <a:ln w="9525">
            <a:solidFill>
              <a:schemeClr val="tx1"/>
            </a:solidFill>
            <a:round/>
            <a:headEnd/>
            <a:tailEnd type="triangle" w="med" len="med"/>
          </a:ln>
        </p:spPr>
        <p:txBody>
          <a:bodyPr/>
          <a:lstStyle/>
          <a:p>
            <a:endParaRPr lang="en-CA"/>
          </a:p>
        </p:txBody>
      </p:sp>
      <p:pic>
        <p:nvPicPr>
          <p:cNvPr id="46088" name="Picture 7" descr="matrix-clipart">
            <a:hlinkClick r:id="rId6"/>
          </p:cNvPr>
          <p:cNvPicPr>
            <a:picLocks noGrp="1" noChangeAspect="1" noChangeArrowheads="1"/>
          </p:cNvPicPr>
          <p:nvPr>
            <p:ph sz="quarter" idx="4"/>
          </p:nvPr>
        </p:nvPicPr>
        <p:blipFill>
          <a:blip r:embed="rId7"/>
          <a:srcRect/>
          <a:stretch>
            <a:fillRect/>
          </a:stretch>
        </p:blipFill>
        <p:spPr>
          <a:xfrm>
            <a:off x="4111625" y="2176463"/>
            <a:ext cx="1852613" cy="1290637"/>
          </a:xfrm>
        </p:spPr>
      </p:pic>
      <p:pic>
        <p:nvPicPr>
          <p:cNvPr id="46089" name="Picture 8" descr="solcabala">
            <a:hlinkClick r:id="rId8"/>
          </p:cNvPr>
          <p:cNvPicPr>
            <a:picLocks noGrp="1" noChangeAspect="1" noChangeArrowheads="1"/>
          </p:cNvPicPr>
          <p:nvPr>
            <p:ph sz="quarter" idx="3"/>
          </p:nvPr>
        </p:nvPicPr>
        <p:blipFill>
          <a:blip r:embed="rId9"/>
          <a:srcRect/>
          <a:stretch>
            <a:fillRect/>
          </a:stretch>
        </p:blipFill>
        <p:spPr>
          <a:xfrm>
            <a:off x="6629400" y="4343400"/>
            <a:ext cx="1987550" cy="2209800"/>
          </a:xfrm>
        </p:spPr>
      </p:pic>
      <p:sp>
        <p:nvSpPr>
          <p:cNvPr id="46090" name="Line 9"/>
          <p:cNvSpPr>
            <a:spLocks noChangeShapeType="1"/>
          </p:cNvSpPr>
          <p:nvPr/>
        </p:nvSpPr>
        <p:spPr bwMode="auto">
          <a:xfrm flipH="1">
            <a:off x="6096000" y="2667000"/>
            <a:ext cx="381000" cy="0"/>
          </a:xfrm>
          <a:prstGeom prst="line">
            <a:avLst/>
          </a:prstGeom>
          <a:noFill/>
          <a:ln w="9525">
            <a:solidFill>
              <a:schemeClr val="tx1"/>
            </a:solidFill>
            <a:round/>
            <a:headEnd/>
            <a:tailEnd type="triangle" w="med" len="med"/>
          </a:ln>
        </p:spPr>
        <p:txBody>
          <a:bodyPr/>
          <a:lstStyle/>
          <a:p>
            <a:endParaRPr lang="en-CA"/>
          </a:p>
        </p:txBody>
      </p:sp>
      <p:sp>
        <p:nvSpPr>
          <p:cNvPr id="46091" name="Line 10"/>
          <p:cNvSpPr>
            <a:spLocks noChangeShapeType="1"/>
          </p:cNvSpPr>
          <p:nvPr/>
        </p:nvSpPr>
        <p:spPr bwMode="auto">
          <a:xfrm flipV="1">
            <a:off x="7620000" y="3429000"/>
            <a:ext cx="0" cy="838200"/>
          </a:xfrm>
          <a:prstGeom prst="line">
            <a:avLst/>
          </a:prstGeom>
          <a:noFill/>
          <a:ln w="9525">
            <a:solidFill>
              <a:schemeClr val="tx1"/>
            </a:solidFill>
            <a:round/>
            <a:headEnd/>
            <a:tailEnd type="triangle" w="med" len="med"/>
          </a:ln>
        </p:spPr>
        <p:txBody>
          <a:bodyPr/>
          <a:lstStyle/>
          <a:p>
            <a:endParaRPr lang="en-CA"/>
          </a:p>
        </p:txBody>
      </p:sp>
      <p:sp>
        <p:nvSpPr>
          <p:cNvPr id="46092" name="Line 11"/>
          <p:cNvSpPr>
            <a:spLocks noChangeShapeType="1"/>
          </p:cNvSpPr>
          <p:nvPr/>
        </p:nvSpPr>
        <p:spPr bwMode="auto">
          <a:xfrm flipH="1" flipV="1">
            <a:off x="5486400" y="3581400"/>
            <a:ext cx="914400" cy="1219200"/>
          </a:xfrm>
          <a:prstGeom prst="line">
            <a:avLst/>
          </a:prstGeom>
          <a:noFill/>
          <a:ln w="9525">
            <a:solidFill>
              <a:schemeClr val="tx1"/>
            </a:solidFill>
            <a:round/>
            <a:headEnd/>
            <a:tailEnd type="triangle" w="med" len="med"/>
          </a:ln>
        </p:spPr>
        <p:txBody>
          <a:bodyPr/>
          <a:lstStyle/>
          <a:p>
            <a:endParaRPr lang="en-CA"/>
          </a:p>
        </p:txBody>
      </p:sp>
      <p:pic>
        <p:nvPicPr>
          <p:cNvPr id="46094" name="Picture 13" descr="robots%255Camee%255Camee_sketch">
            <a:hlinkClick r:id="rId10"/>
          </p:cNvPr>
          <p:cNvPicPr>
            <a:picLocks noChangeAspect="1" noChangeArrowheads="1"/>
          </p:cNvPicPr>
          <p:nvPr/>
        </p:nvPicPr>
        <p:blipFill>
          <a:blip r:embed="rId11"/>
          <a:srcRect/>
          <a:stretch>
            <a:fillRect/>
          </a:stretch>
        </p:blipFill>
        <p:spPr bwMode="auto">
          <a:xfrm>
            <a:off x="6705600" y="1849438"/>
            <a:ext cx="2057400" cy="1430337"/>
          </a:xfrm>
          <a:prstGeom prst="rect">
            <a:avLst/>
          </a:prstGeom>
          <a:noFill/>
          <a:ln w="9525">
            <a:noFill/>
            <a:miter lim="800000"/>
            <a:headEnd/>
            <a:tailEnd/>
          </a:ln>
        </p:spPr>
      </p:pic>
      <p:sp>
        <p:nvSpPr>
          <p:cNvPr id="46095" name="WordArt 14"/>
          <p:cNvSpPr>
            <a:spLocks noChangeArrowheads="1" noChangeShapeType="1" noTextEdit="1"/>
          </p:cNvSpPr>
          <p:nvPr/>
        </p:nvSpPr>
        <p:spPr bwMode="auto">
          <a:xfrm>
            <a:off x="457200" y="762000"/>
            <a:ext cx="352425" cy="647700"/>
          </a:xfrm>
          <a:prstGeom prst="rect">
            <a:avLst/>
          </a:prstGeom>
        </p:spPr>
        <p:txBody>
          <a:bodyPr wrap="none" fromWordArt="1">
            <a:prstTxWarp prst="textPlain">
              <a:avLst>
                <a:gd name="adj" fmla="val 50000"/>
              </a:avLst>
            </a:prstTxWarp>
          </a:bodyPr>
          <a:lstStyle/>
          <a:p>
            <a:pPr algn="ctr"/>
            <a:r>
              <a:rPr lang="en-CA" sz="3600" kern="10">
                <a:ln w="9525">
                  <a:solidFill>
                    <a:srgbClr val="000000"/>
                  </a:solidFill>
                  <a:round/>
                  <a:headEnd/>
                  <a:tailEnd/>
                </a:ln>
                <a:solidFill>
                  <a:srgbClr val="FFFFFF"/>
                </a:solidFill>
                <a:latin typeface="Arial Black"/>
              </a:rPr>
              <a:t>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p:spPr>
        <p:txBody>
          <a:bodyPr/>
          <a:lstStyle/>
          <a:p>
            <a:fld id="{E2089B27-8C10-4449-B94E-B0CB1B3456E6}" type="slidenum">
              <a:rPr lang="en-US" smtClean="0"/>
              <a:pPr/>
              <a:t>16</a:t>
            </a:fld>
            <a:endParaRPr lang="en-US" smtClean="0"/>
          </a:p>
        </p:txBody>
      </p:sp>
      <p:sp>
        <p:nvSpPr>
          <p:cNvPr id="47107" name="Rectangle 2"/>
          <p:cNvSpPr>
            <a:spLocks noGrp="1" noChangeArrowheads="1"/>
          </p:cNvSpPr>
          <p:nvPr>
            <p:ph type="title"/>
          </p:nvPr>
        </p:nvSpPr>
        <p:spPr/>
        <p:txBody>
          <a:bodyPr/>
          <a:lstStyle/>
          <a:p>
            <a:pPr eaLnBrk="1" hangingPunct="1"/>
            <a:r>
              <a:rPr lang="en-US" smtClean="0"/>
              <a:t>What is real?</a:t>
            </a:r>
          </a:p>
        </p:txBody>
      </p:sp>
      <p:sp>
        <p:nvSpPr>
          <p:cNvPr id="47108" name="Rectangle 3"/>
          <p:cNvSpPr>
            <a:spLocks noGrp="1" noChangeArrowheads="1"/>
          </p:cNvSpPr>
          <p:nvPr>
            <p:ph type="body" idx="1"/>
          </p:nvPr>
        </p:nvSpPr>
        <p:spPr/>
        <p:txBody>
          <a:bodyPr/>
          <a:lstStyle/>
          <a:p>
            <a:pPr eaLnBrk="1" hangingPunct="1">
              <a:lnSpc>
                <a:spcPct val="90000"/>
              </a:lnSpc>
            </a:pPr>
            <a:r>
              <a:rPr lang="en-US" dirty="0" smtClean="0"/>
              <a:t>Materialism: “The red surface of an apple does not look like a matrix of molecules reflecting photons at certain critical wavelengths, but that is what it is.” (</a:t>
            </a:r>
            <a:r>
              <a:rPr lang="en-US" dirty="0" err="1" smtClean="0"/>
              <a:t>Churchland</a:t>
            </a:r>
            <a:r>
              <a:rPr lang="en-US" dirty="0" smtClean="0"/>
              <a:t>)</a:t>
            </a:r>
          </a:p>
          <a:p>
            <a:pPr eaLnBrk="1" hangingPunct="1">
              <a:lnSpc>
                <a:spcPct val="90000"/>
              </a:lnSpc>
            </a:pPr>
            <a:r>
              <a:rPr lang="en-US" dirty="0" smtClean="0"/>
              <a:t>Dualism: “there is no conceivable connection between any sort of body and any perception of a </a:t>
            </a:r>
            <a:r>
              <a:rPr lang="en-US" dirty="0" err="1" smtClean="0"/>
              <a:t>colour</a:t>
            </a:r>
            <a:r>
              <a:rPr lang="en-US" dirty="0" smtClean="0"/>
              <a:t> or smell which we find in our minds.” (Locke)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p:spPr>
        <p:txBody>
          <a:bodyPr/>
          <a:lstStyle/>
          <a:p>
            <a:fld id="{4951B4FE-9AEB-4021-BDAB-C429295E5665}" type="slidenum">
              <a:rPr lang="en-US" smtClean="0"/>
              <a:pPr/>
              <a:t>17</a:t>
            </a:fld>
            <a:endParaRPr lang="en-US" smtClean="0"/>
          </a:p>
        </p:txBody>
      </p:sp>
      <p:sp>
        <p:nvSpPr>
          <p:cNvPr id="48131" name="Rectangle 2"/>
          <p:cNvSpPr>
            <a:spLocks noGrp="1" noChangeArrowheads="1"/>
          </p:cNvSpPr>
          <p:nvPr>
            <p:ph type="title"/>
          </p:nvPr>
        </p:nvSpPr>
        <p:spPr/>
        <p:txBody>
          <a:bodyPr/>
          <a:lstStyle/>
          <a:p>
            <a:pPr eaLnBrk="1" hangingPunct="1"/>
            <a:r>
              <a:rPr lang="en-US" i="1" smtClean="0"/>
              <a:t>Where</a:t>
            </a:r>
            <a:r>
              <a:rPr lang="en-US" smtClean="0"/>
              <a:t> is the mental image?</a:t>
            </a:r>
          </a:p>
        </p:txBody>
      </p:sp>
      <p:sp>
        <p:nvSpPr>
          <p:cNvPr id="48132" name="Rectangle 3"/>
          <p:cNvSpPr>
            <a:spLocks noGrp="1" noChangeArrowheads="1"/>
          </p:cNvSpPr>
          <p:nvPr>
            <p:ph type="body" idx="1"/>
          </p:nvPr>
        </p:nvSpPr>
        <p:spPr/>
        <p:txBody>
          <a:bodyPr/>
          <a:lstStyle/>
          <a:p>
            <a:pPr eaLnBrk="1" hangingPunct="1"/>
            <a:r>
              <a:rPr lang="en-US" sz="2700" dirty="0" smtClean="0"/>
              <a:t>If the “image” is </a:t>
            </a:r>
            <a:r>
              <a:rPr lang="en-US" sz="2700" i="1" dirty="0" smtClean="0"/>
              <a:t>not</a:t>
            </a:r>
            <a:r>
              <a:rPr lang="en-US" sz="2700" dirty="0" smtClean="0"/>
              <a:t> a material thing, it cannot be “in my head”: Locke says “in our minds”</a:t>
            </a:r>
          </a:p>
          <a:p>
            <a:pPr eaLnBrk="1" hangingPunct="1"/>
            <a:r>
              <a:rPr lang="en-US" sz="2700" dirty="0" smtClean="0"/>
              <a:t>And so there is no need to project it outside of my head (as the materialist Hobbes says we do)</a:t>
            </a:r>
          </a:p>
          <a:p>
            <a:pPr eaLnBrk="1" hangingPunct="1"/>
            <a:r>
              <a:rPr lang="en-US" sz="2700" dirty="0" smtClean="0"/>
              <a:t>My consciousness of the person next to me is just what it seems to be—an irreducible non-material consciousness somehow connected to a material process (Descartes, Locke)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p:spPr>
        <p:txBody>
          <a:bodyPr/>
          <a:lstStyle/>
          <a:p>
            <a:fld id="{91D91C8E-AE8D-4000-B285-025CF02C15A8}" type="slidenum">
              <a:rPr lang="en-US" smtClean="0"/>
              <a:pPr/>
              <a:t>18</a:t>
            </a:fld>
            <a:endParaRPr lang="en-US" smtClean="0"/>
          </a:p>
        </p:txBody>
      </p:sp>
      <p:sp>
        <p:nvSpPr>
          <p:cNvPr id="49155" name="Rectangle 2"/>
          <p:cNvSpPr>
            <a:spLocks noGrp="1" noChangeArrowheads="1"/>
          </p:cNvSpPr>
          <p:nvPr>
            <p:ph type="title"/>
          </p:nvPr>
        </p:nvSpPr>
        <p:spPr/>
        <p:txBody>
          <a:bodyPr/>
          <a:lstStyle/>
          <a:p>
            <a:pPr eaLnBrk="1" hangingPunct="1"/>
            <a:r>
              <a:rPr lang="en-US" smtClean="0"/>
              <a:t>Why red and not green?</a:t>
            </a:r>
          </a:p>
        </p:txBody>
      </p:sp>
      <p:sp>
        <p:nvSpPr>
          <p:cNvPr id="49156" name="Rectangle 3"/>
          <p:cNvSpPr>
            <a:spLocks noGrp="1" noChangeArrowheads="1"/>
          </p:cNvSpPr>
          <p:nvPr>
            <p:ph type="body" idx="1"/>
          </p:nvPr>
        </p:nvSpPr>
        <p:spPr/>
        <p:txBody>
          <a:bodyPr/>
          <a:lstStyle/>
          <a:p>
            <a:pPr eaLnBrk="1" hangingPunct="1"/>
            <a:r>
              <a:rPr lang="en-US" sz="2700" dirty="0" smtClean="0"/>
              <a:t>Physical phenomenon: “a matrix of molecules reflecting photons at certain critical wavelengths”</a:t>
            </a:r>
          </a:p>
          <a:p>
            <a:pPr eaLnBrk="1" hangingPunct="1"/>
            <a:r>
              <a:rPr lang="en-US" sz="2700" dirty="0" smtClean="0"/>
              <a:t>Conscious experience: red (</a:t>
            </a:r>
            <a:r>
              <a:rPr lang="en-US" sz="2700" i="1" dirty="0" smtClean="0"/>
              <a:t>not</a:t>
            </a:r>
            <a:r>
              <a:rPr lang="en-US" sz="2700" dirty="0" smtClean="0"/>
              <a:t> molecules)</a:t>
            </a:r>
          </a:p>
          <a:p>
            <a:pPr eaLnBrk="1" hangingPunct="1"/>
            <a:r>
              <a:rPr lang="en-US" sz="2700" dirty="0" smtClean="0"/>
              <a:t>Why not green instead?  </a:t>
            </a:r>
          </a:p>
          <a:p>
            <a:pPr eaLnBrk="1" hangingPunct="1"/>
            <a:r>
              <a:rPr lang="en-US" sz="2700" dirty="0" smtClean="0"/>
              <a:t>How do I know you do not perceive green, but call it red? </a:t>
            </a:r>
          </a:p>
          <a:p>
            <a:pPr lvl="1" eaLnBrk="1" hangingPunct="1"/>
            <a:r>
              <a:rPr lang="en-US" sz="2200" dirty="0" smtClean="0"/>
              <a:t>You would still stop at the “red” traffic light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2"/>
          </p:nvPr>
        </p:nvSpPr>
        <p:spPr>
          <a:noFill/>
        </p:spPr>
        <p:txBody>
          <a:bodyPr/>
          <a:lstStyle/>
          <a:p>
            <a:fld id="{F1D5C894-D9B7-4883-887F-2652452A91D7}" type="slidenum">
              <a:rPr lang="en-US" smtClean="0"/>
              <a:pPr/>
              <a:t>19</a:t>
            </a:fld>
            <a:endParaRPr lang="en-US" smtClean="0"/>
          </a:p>
        </p:txBody>
      </p:sp>
      <p:sp>
        <p:nvSpPr>
          <p:cNvPr id="50179" name="Rectangle 2"/>
          <p:cNvSpPr>
            <a:spLocks noGrp="1" noChangeArrowheads="1"/>
          </p:cNvSpPr>
          <p:nvPr>
            <p:ph type="title"/>
          </p:nvPr>
        </p:nvSpPr>
        <p:spPr/>
        <p:txBody>
          <a:bodyPr/>
          <a:lstStyle/>
          <a:p>
            <a:pPr eaLnBrk="1" hangingPunct="1"/>
            <a:r>
              <a:rPr lang="en-US" dirty="0" smtClean="0"/>
              <a:t>The Divine Programmer (Locke)</a:t>
            </a:r>
          </a:p>
        </p:txBody>
      </p:sp>
      <p:sp>
        <p:nvSpPr>
          <p:cNvPr id="50180" name="Rectangle 3"/>
          <p:cNvSpPr>
            <a:spLocks noGrp="1" noChangeArrowheads="1"/>
          </p:cNvSpPr>
          <p:nvPr>
            <p:ph type="body" idx="1"/>
          </p:nvPr>
        </p:nvSpPr>
        <p:spPr/>
        <p:txBody>
          <a:bodyPr>
            <a:normAutofit fontScale="92500" lnSpcReduction="10000"/>
          </a:bodyPr>
          <a:lstStyle/>
          <a:p>
            <a:pPr eaLnBrk="1" hangingPunct="1"/>
            <a:r>
              <a:rPr lang="en-US" dirty="0" smtClean="0"/>
              <a:t>What is the connection between </a:t>
            </a:r>
          </a:p>
          <a:p>
            <a:pPr lvl="1"/>
            <a:r>
              <a:rPr lang="en-US" dirty="0" smtClean="0"/>
              <a:t>1) the consciousness of something red (immaterial image) and </a:t>
            </a:r>
          </a:p>
          <a:p>
            <a:pPr lvl="1"/>
            <a:r>
              <a:rPr lang="en-US" dirty="0" smtClean="0"/>
              <a:t>2) the matrix of molecules reflecting a pattern of photons to the brain (material process)</a:t>
            </a:r>
          </a:p>
          <a:p>
            <a:r>
              <a:rPr lang="en-US" dirty="0" smtClean="0"/>
              <a:t>2 cannot cause 1 because matter only produces more matter</a:t>
            </a:r>
          </a:p>
          <a:p>
            <a:r>
              <a:rPr lang="en-US" dirty="0" smtClean="0"/>
              <a:t>Therefore this is a </a:t>
            </a:r>
            <a:r>
              <a:rPr lang="en-US" u="sng" dirty="0" smtClean="0"/>
              <a:t>correlation</a:t>
            </a:r>
            <a:r>
              <a:rPr lang="en-US" dirty="0" smtClean="0"/>
              <a:t> “produced by the appointment of an infinitely Wise Agent, which perfectly surpass our comprehensions.”</a:t>
            </a:r>
          </a:p>
          <a:p>
            <a:pPr eaLnBrk="1" hangingPunct="1"/>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Summary</a:t>
            </a:r>
          </a:p>
        </p:txBody>
      </p:sp>
      <p:sp>
        <p:nvSpPr>
          <p:cNvPr id="35843" name="Content Placeholder 2"/>
          <p:cNvSpPr>
            <a:spLocks noGrp="1"/>
          </p:cNvSpPr>
          <p:nvPr>
            <p:ph idx="1"/>
          </p:nvPr>
        </p:nvSpPr>
        <p:spPr/>
        <p:txBody>
          <a:bodyPr/>
          <a:lstStyle/>
          <a:p>
            <a:r>
              <a:rPr lang="en-US" dirty="0" smtClean="0"/>
              <a:t>Problems of The Simpsons: experience of duty; how to know what is duty</a:t>
            </a:r>
          </a:p>
          <a:p>
            <a:r>
              <a:rPr lang="en-US" dirty="0" smtClean="0"/>
              <a:t>Problems of The Matrix: </a:t>
            </a:r>
          </a:p>
          <a:p>
            <a:pPr lvl="1"/>
            <a:r>
              <a:rPr lang="en-US" dirty="0" smtClean="0"/>
              <a:t>duty to know the truth (who am I?), </a:t>
            </a:r>
          </a:p>
          <a:p>
            <a:pPr lvl="1"/>
            <a:r>
              <a:rPr lang="en-US" dirty="0" smtClean="0"/>
              <a:t>illusion and reality, </a:t>
            </a:r>
          </a:p>
          <a:p>
            <a:pPr lvl="1"/>
            <a:r>
              <a:rPr lang="en-US" dirty="0" smtClean="0"/>
              <a:t>the highest duty </a:t>
            </a:r>
          </a:p>
          <a:p>
            <a:r>
              <a:rPr lang="en-US" dirty="0" smtClean="0"/>
              <a:t>Illusion and reality: escaping from the scientific prison of the mind: determinism</a:t>
            </a:r>
          </a:p>
        </p:txBody>
      </p:sp>
      <p:sp>
        <p:nvSpPr>
          <p:cNvPr id="35844" name="Slide Number Placeholder 3"/>
          <p:cNvSpPr>
            <a:spLocks noGrp="1"/>
          </p:cNvSpPr>
          <p:nvPr>
            <p:ph type="sldNum" sz="quarter" idx="12"/>
          </p:nvPr>
        </p:nvSpPr>
        <p:spPr>
          <a:noFill/>
        </p:spPr>
        <p:txBody>
          <a:bodyPr/>
          <a:lstStyle/>
          <a:p>
            <a:fld id="{DB452A02-8B79-49F9-AA1D-E27FDA95C0AB}" type="slidenum">
              <a:rPr lang="en-US" smtClean="0"/>
              <a:pPr/>
              <a:t>2</a:t>
            </a:fld>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p:spPr>
        <p:txBody>
          <a:bodyPr/>
          <a:lstStyle/>
          <a:p>
            <a:fld id="{2C9EE3E4-F7A8-4195-BDE1-E065E92A2719}" type="slidenum">
              <a:rPr lang="en-US" smtClean="0"/>
              <a:pPr/>
              <a:t>20</a:t>
            </a:fld>
            <a:endParaRPr lang="en-US" smtClean="0"/>
          </a:p>
        </p:txBody>
      </p:sp>
      <p:sp>
        <p:nvSpPr>
          <p:cNvPr id="51203" name="Rectangle 2"/>
          <p:cNvSpPr>
            <a:spLocks noGrp="1" noChangeArrowheads="1"/>
          </p:cNvSpPr>
          <p:nvPr>
            <p:ph type="title"/>
          </p:nvPr>
        </p:nvSpPr>
        <p:spPr/>
        <p:txBody>
          <a:bodyPr/>
          <a:lstStyle/>
          <a:p>
            <a:pPr eaLnBrk="1" hangingPunct="1"/>
            <a:r>
              <a:rPr lang="en-US" smtClean="0"/>
              <a:t>Two projects of humanity</a:t>
            </a:r>
          </a:p>
        </p:txBody>
      </p:sp>
      <p:sp>
        <p:nvSpPr>
          <p:cNvPr id="51204" name="Rectangle 3"/>
          <p:cNvSpPr>
            <a:spLocks noGrp="1" noChangeArrowheads="1"/>
          </p:cNvSpPr>
          <p:nvPr>
            <p:ph type="body" idx="1"/>
          </p:nvPr>
        </p:nvSpPr>
        <p:spPr/>
        <p:txBody>
          <a:bodyPr/>
          <a:lstStyle/>
          <a:p>
            <a:pPr eaLnBrk="1" hangingPunct="1"/>
            <a:r>
              <a:rPr lang="en-US" dirty="0" smtClean="0"/>
              <a:t>1) each group, and eventually each person, sees itself as separate from the others</a:t>
            </a:r>
          </a:p>
          <a:p>
            <a:pPr lvl="1" eaLnBrk="1" hangingPunct="1"/>
            <a:r>
              <a:rPr lang="en-US" dirty="0" smtClean="0"/>
              <a:t>results in conflict, suffering, misery</a:t>
            </a:r>
          </a:p>
          <a:p>
            <a:pPr lvl="2"/>
            <a:r>
              <a:rPr lang="en-US" dirty="0" smtClean="0"/>
              <a:t>Hobbes: war of all against all</a:t>
            </a:r>
          </a:p>
          <a:p>
            <a:pPr lvl="2" eaLnBrk="1" hangingPunct="1"/>
            <a:r>
              <a:rPr lang="en-US" dirty="0" smtClean="0"/>
              <a:t>World of 1999</a:t>
            </a:r>
          </a:p>
          <a:p>
            <a:pPr eaLnBrk="1" hangingPunct="1"/>
            <a:r>
              <a:rPr lang="en-US" dirty="0" smtClean="0"/>
              <a:t>2) motivates the search for another way (like a splinter in the mind)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p:cNvSpPr>
            <a:spLocks noGrp="1"/>
          </p:cNvSpPr>
          <p:nvPr>
            <p:ph type="sldNum" sz="quarter" idx="12"/>
          </p:nvPr>
        </p:nvSpPr>
        <p:spPr>
          <a:noFill/>
        </p:spPr>
        <p:txBody>
          <a:bodyPr/>
          <a:lstStyle/>
          <a:p>
            <a:fld id="{052B6990-F30F-4BAE-B94F-7314308CEB4D}" type="slidenum">
              <a:rPr lang="en-US" smtClean="0"/>
              <a:pPr/>
              <a:t>21</a:t>
            </a:fld>
            <a:endParaRPr lang="en-US" smtClean="0"/>
          </a:p>
        </p:txBody>
      </p:sp>
      <p:sp>
        <p:nvSpPr>
          <p:cNvPr id="52227" name="Rectangle 2"/>
          <p:cNvSpPr>
            <a:spLocks noGrp="1" noChangeArrowheads="1"/>
          </p:cNvSpPr>
          <p:nvPr>
            <p:ph type="title"/>
          </p:nvPr>
        </p:nvSpPr>
        <p:spPr/>
        <p:txBody>
          <a:bodyPr/>
          <a:lstStyle/>
          <a:p>
            <a:pPr eaLnBrk="1" hangingPunct="1"/>
            <a:r>
              <a:rPr lang="en-US" smtClean="0"/>
              <a:t>What is reality?</a:t>
            </a:r>
          </a:p>
        </p:txBody>
      </p:sp>
      <p:sp>
        <p:nvSpPr>
          <p:cNvPr id="52228" name="Rectangle 3"/>
          <p:cNvSpPr>
            <a:spLocks noGrp="1" noChangeArrowheads="1"/>
          </p:cNvSpPr>
          <p:nvPr>
            <p:ph type="body" idx="1"/>
          </p:nvPr>
        </p:nvSpPr>
        <p:spPr/>
        <p:txBody>
          <a:bodyPr>
            <a:normAutofit lnSpcReduction="10000"/>
          </a:bodyPr>
          <a:lstStyle/>
          <a:p>
            <a:pPr eaLnBrk="1" hangingPunct="1">
              <a:lnSpc>
                <a:spcPct val="90000"/>
              </a:lnSpc>
            </a:pPr>
            <a:r>
              <a:rPr lang="en-US" dirty="0" smtClean="0"/>
              <a:t>Implicitly people create their own world</a:t>
            </a:r>
          </a:p>
          <a:p>
            <a:pPr eaLnBrk="1" hangingPunct="1">
              <a:lnSpc>
                <a:spcPct val="90000"/>
              </a:lnSpc>
            </a:pPr>
            <a:r>
              <a:rPr lang="en-US" dirty="0" smtClean="0"/>
              <a:t>&gt; world </a:t>
            </a:r>
            <a:r>
              <a:rPr lang="en-US" i="1" dirty="0" smtClean="0"/>
              <a:t>seemingly</a:t>
            </a:r>
            <a:r>
              <a:rPr lang="en-US" dirty="0" smtClean="0"/>
              <a:t> governed by external laws</a:t>
            </a:r>
          </a:p>
          <a:p>
            <a:pPr eaLnBrk="1" hangingPunct="1">
              <a:lnSpc>
                <a:spcPct val="90000"/>
              </a:lnSpc>
            </a:pPr>
            <a:r>
              <a:rPr lang="en-US" dirty="0" smtClean="0"/>
              <a:t>But choice is at the basis of this appearance</a:t>
            </a:r>
          </a:p>
          <a:p>
            <a:pPr eaLnBrk="1" hangingPunct="1">
              <a:lnSpc>
                <a:spcPct val="90000"/>
              </a:lnSpc>
            </a:pPr>
            <a:r>
              <a:rPr lang="en-US" dirty="0" smtClean="0"/>
              <a:t>We semi-consciously produce our own existence as governed by these laws</a:t>
            </a:r>
          </a:p>
          <a:p>
            <a:pPr eaLnBrk="1" hangingPunct="1">
              <a:lnSpc>
                <a:spcPct val="90000"/>
              </a:lnSpc>
            </a:pPr>
            <a:r>
              <a:rPr lang="en-US" dirty="0" smtClean="0"/>
              <a:t>Reality: collective humanity chains, enslaves itself</a:t>
            </a:r>
          </a:p>
          <a:p>
            <a:pPr eaLnBrk="1" hangingPunct="1">
              <a:lnSpc>
                <a:spcPct val="90000"/>
              </a:lnSpc>
            </a:pPr>
            <a:r>
              <a:rPr lang="en-US" dirty="0" smtClean="0"/>
              <a:t>Some individuals benefit from this slavery </a:t>
            </a:r>
            <a:r>
              <a:rPr lang="en-US" smtClean="0"/>
              <a:t>and manipulate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truth?</a:t>
            </a:r>
            <a:endParaRPr lang="en-US" dirty="0"/>
          </a:p>
        </p:txBody>
      </p:sp>
      <p:sp>
        <p:nvSpPr>
          <p:cNvPr id="3" name="Content Placeholder 2"/>
          <p:cNvSpPr>
            <a:spLocks noGrp="1"/>
          </p:cNvSpPr>
          <p:nvPr>
            <p:ph idx="1"/>
          </p:nvPr>
        </p:nvSpPr>
        <p:spPr/>
        <p:txBody>
          <a:bodyPr/>
          <a:lstStyle/>
          <a:p>
            <a:r>
              <a:rPr lang="en-US" dirty="0" smtClean="0"/>
              <a:t>What is the Answer to the Ultimate Question of Life, the Universe and Everything?</a:t>
            </a:r>
          </a:p>
          <a:p>
            <a:pPr lvl="1"/>
            <a:r>
              <a:rPr lang="en-US" dirty="0" smtClean="0"/>
              <a:t>Hitchhiker’s Guide to the Galaxy by Douglas Adams</a:t>
            </a:r>
          </a:p>
          <a:p>
            <a:r>
              <a:rPr lang="en-US" dirty="0" smtClean="0"/>
              <a:t>This Answer was first calculated by the supercomputer Deep Thought </a:t>
            </a:r>
          </a:p>
          <a:p>
            <a:pPr lvl="1"/>
            <a:r>
              <a:rPr lang="en-US" dirty="0" smtClean="0"/>
              <a:t>after seven and a half million years of calculation</a:t>
            </a:r>
          </a:p>
          <a:p>
            <a:r>
              <a:rPr lang="en-US" dirty="0" smtClean="0"/>
              <a:t>The answer is on the next slide:</a:t>
            </a:r>
            <a:endParaRPr lang="en-US" dirty="0"/>
          </a:p>
        </p:txBody>
      </p:sp>
    </p:spTree>
    <p:extLst>
      <p:ext uri="{BB962C8B-B14F-4D97-AF65-F5344CB8AC3E}">
        <p14:creationId xmlns:p14="http://schemas.microsoft.com/office/powerpoint/2010/main" val="3154955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47665" y="1160749"/>
            <a:ext cx="5904656" cy="4428492"/>
          </a:xfrm>
          <a:prstGeom prst="rect">
            <a:avLst/>
          </a:prstGeom>
        </p:spPr>
      </p:pic>
    </p:spTree>
    <p:extLst>
      <p:ext uri="{BB962C8B-B14F-4D97-AF65-F5344CB8AC3E}">
        <p14:creationId xmlns:p14="http://schemas.microsoft.com/office/powerpoint/2010/main" val="226262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6A2D20CB-C943-403E-8B47-3825F4979DB1}" type="slidenum">
              <a:rPr lang="en-US" smtClean="0"/>
              <a:pPr/>
              <a:t>5</a:t>
            </a:fld>
            <a:endParaRPr lang="en-US" smtClean="0"/>
          </a:p>
        </p:txBody>
      </p:sp>
      <p:sp>
        <p:nvSpPr>
          <p:cNvPr id="34819" name="Rectangle 2"/>
          <p:cNvSpPr>
            <a:spLocks noGrp="1" noChangeArrowheads="1"/>
          </p:cNvSpPr>
          <p:nvPr>
            <p:ph type="title"/>
          </p:nvPr>
        </p:nvSpPr>
        <p:spPr/>
        <p:txBody>
          <a:bodyPr/>
          <a:lstStyle/>
          <a:p>
            <a:pPr eaLnBrk="1" hangingPunct="1"/>
            <a:r>
              <a:rPr lang="en-US" smtClean="0"/>
              <a:t>Copernican revolution in science</a:t>
            </a:r>
          </a:p>
        </p:txBody>
      </p:sp>
      <p:sp>
        <p:nvSpPr>
          <p:cNvPr id="34820" name="Rectangle 3"/>
          <p:cNvSpPr>
            <a:spLocks noGrp="1" noChangeArrowheads="1"/>
          </p:cNvSpPr>
          <p:nvPr>
            <p:ph type="body" idx="1"/>
          </p:nvPr>
        </p:nvSpPr>
        <p:spPr/>
        <p:txBody>
          <a:bodyPr>
            <a:normAutofit lnSpcReduction="10000"/>
          </a:bodyPr>
          <a:lstStyle/>
          <a:p>
            <a:pPr eaLnBrk="1" hangingPunct="1">
              <a:lnSpc>
                <a:spcPct val="90000"/>
              </a:lnSpc>
            </a:pPr>
            <a:r>
              <a:rPr lang="en-US" sz="2800" dirty="0" smtClean="0"/>
              <a:t>Scientific revolution at the time of Descartes</a:t>
            </a:r>
          </a:p>
          <a:p>
            <a:pPr eaLnBrk="1" hangingPunct="1">
              <a:lnSpc>
                <a:spcPct val="90000"/>
              </a:lnSpc>
            </a:pPr>
            <a:r>
              <a:rPr lang="en-US" sz="2800" dirty="0" smtClean="0"/>
              <a:t>Old geocentric view of world</a:t>
            </a:r>
          </a:p>
          <a:p>
            <a:pPr lvl="1" eaLnBrk="1" hangingPunct="1">
              <a:lnSpc>
                <a:spcPct val="90000"/>
              </a:lnSpc>
            </a:pPr>
            <a:r>
              <a:rPr lang="en-US" sz="2200" dirty="0" smtClean="0"/>
              <a:t>Aristotle &gt; Ptolemy</a:t>
            </a:r>
          </a:p>
          <a:p>
            <a:pPr eaLnBrk="1" hangingPunct="1">
              <a:lnSpc>
                <a:spcPct val="90000"/>
              </a:lnSpc>
            </a:pPr>
            <a:r>
              <a:rPr lang="en-US" sz="2800" dirty="0" smtClean="0"/>
              <a:t>=World is the way it appears</a:t>
            </a:r>
          </a:p>
          <a:p>
            <a:pPr eaLnBrk="1" hangingPunct="1">
              <a:lnSpc>
                <a:spcPct val="90000"/>
              </a:lnSpc>
            </a:pPr>
            <a:r>
              <a:rPr lang="en-US" sz="2800" dirty="0" smtClean="0"/>
              <a:t>Copernican revolution: appearance is an illusion</a:t>
            </a:r>
          </a:p>
          <a:p>
            <a:pPr eaLnBrk="1" hangingPunct="1">
              <a:lnSpc>
                <a:spcPct val="90000"/>
              </a:lnSpc>
            </a:pPr>
            <a:r>
              <a:rPr lang="en-US" sz="2800" dirty="0" smtClean="0"/>
              <a:t>Reality is radically different </a:t>
            </a:r>
          </a:p>
          <a:p>
            <a:pPr eaLnBrk="1" hangingPunct="1">
              <a:lnSpc>
                <a:spcPct val="90000"/>
              </a:lnSpc>
            </a:pPr>
            <a:r>
              <a:rPr lang="en-US" sz="2800" dirty="0" smtClean="0"/>
              <a:t>Hence: Descartes’, doubt, his sense of living in a dream from which he tries to wake up</a:t>
            </a:r>
          </a:p>
          <a:p>
            <a:pPr lvl="1">
              <a:lnSpc>
                <a:spcPct val="90000"/>
              </a:lnSpc>
            </a:pPr>
            <a:r>
              <a:rPr lang="en-US" sz="2400" dirty="0" smtClean="0"/>
              <a:t>Not an artificial philosophical puzzle</a:t>
            </a:r>
          </a:p>
          <a:p>
            <a:pPr lvl="1">
              <a:lnSpc>
                <a:spcPct val="90000"/>
              </a:lnSpc>
            </a:pPr>
            <a:r>
              <a:rPr lang="en-US" sz="2400" dirty="0" smtClean="0"/>
              <a:t>But a burning experience, a waking up from a grand illusion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p>
            <a:fld id="{5A05822D-867E-4934-A42D-2A825FFEA9E3}" type="slidenum">
              <a:rPr lang="en-US" smtClean="0"/>
              <a:pPr/>
              <a:t>6</a:t>
            </a:fld>
            <a:endParaRPr lang="en-US" smtClean="0"/>
          </a:p>
        </p:txBody>
      </p:sp>
      <p:sp>
        <p:nvSpPr>
          <p:cNvPr id="36867" name="Rectangle 2"/>
          <p:cNvSpPr>
            <a:spLocks noGrp="1" noChangeArrowheads="1"/>
          </p:cNvSpPr>
          <p:nvPr>
            <p:ph type="title"/>
          </p:nvPr>
        </p:nvSpPr>
        <p:spPr/>
        <p:txBody>
          <a:bodyPr>
            <a:normAutofit fontScale="90000"/>
          </a:bodyPr>
          <a:lstStyle/>
          <a:p>
            <a:pPr eaLnBrk="1" hangingPunct="1"/>
            <a:r>
              <a:rPr lang="en-US" smtClean="0"/>
              <a:t>Scientific background: the Copernican Revolution</a:t>
            </a:r>
          </a:p>
        </p:txBody>
      </p:sp>
      <p:sp>
        <p:nvSpPr>
          <p:cNvPr id="36868" name="Rectangle 3"/>
          <p:cNvSpPr>
            <a:spLocks noGrp="1" noChangeArrowheads="1"/>
          </p:cNvSpPr>
          <p:nvPr>
            <p:ph type="body" idx="1"/>
          </p:nvPr>
        </p:nvSpPr>
        <p:spPr/>
        <p:txBody>
          <a:bodyPr/>
          <a:lstStyle/>
          <a:p>
            <a:pPr eaLnBrk="1" hangingPunct="1"/>
            <a:r>
              <a:rPr lang="en-US" dirty="0" smtClean="0"/>
              <a:t>What do we see? </a:t>
            </a:r>
          </a:p>
          <a:p>
            <a:pPr lvl="1" eaLnBrk="1" hangingPunct="1"/>
            <a:r>
              <a:rPr lang="en-US" dirty="0" smtClean="0"/>
              <a:t>Sky as a “vault” over a circular horizon. </a:t>
            </a:r>
          </a:p>
          <a:p>
            <a:pPr lvl="1" eaLnBrk="1" hangingPunct="1"/>
            <a:r>
              <a:rPr lang="en-US" dirty="0" smtClean="0"/>
              <a:t>The sun passes around this vault of the sky.</a:t>
            </a:r>
          </a:p>
          <a:p>
            <a:pPr eaLnBrk="1" hangingPunct="1"/>
            <a:r>
              <a:rPr lang="en-US" dirty="0" smtClean="0"/>
              <a:t>What is the reality?</a:t>
            </a:r>
          </a:p>
          <a:p>
            <a:pPr lvl="1" eaLnBrk="1" hangingPunct="1"/>
            <a:r>
              <a:rPr lang="en-US" dirty="0" smtClean="0"/>
              <a:t>The earth is moving around the sun</a:t>
            </a:r>
          </a:p>
          <a:p>
            <a:pPr lvl="1" eaLnBrk="1" hangingPunct="1"/>
            <a:r>
              <a:rPr lang="en-US" dirty="0" smtClean="0"/>
              <a:t>What we see is an appearance.</a:t>
            </a:r>
          </a:p>
          <a:p>
            <a:pPr lvl="1" eaLnBrk="1" hangingPunct="1"/>
            <a:r>
              <a:rPr lang="en-US" dirty="0" smtClean="0"/>
              <a:t>We do not see the reality.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p:spPr>
        <p:txBody>
          <a:bodyPr/>
          <a:lstStyle/>
          <a:p>
            <a:fld id="{E435E62F-78E7-4A57-A4A8-D9497DBDDC36}" type="slidenum">
              <a:rPr lang="en-US" smtClean="0"/>
              <a:pPr/>
              <a:t>7</a:t>
            </a:fld>
            <a:endParaRPr lang="en-US" smtClean="0"/>
          </a:p>
        </p:txBody>
      </p:sp>
      <p:sp>
        <p:nvSpPr>
          <p:cNvPr id="37891" name="Rectangle 2"/>
          <p:cNvSpPr>
            <a:spLocks noGrp="1" noChangeArrowheads="1"/>
          </p:cNvSpPr>
          <p:nvPr>
            <p:ph type="title"/>
          </p:nvPr>
        </p:nvSpPr>
        <p:spPr/>
        <p:txBody>
          <a:bodyPr/>
          <a:lstStyle/>
          <a:p>
            <a:pPr eaLnBrk="1" hangingPunct="1"/>
            <a:r>
              <a:rPr lang="en-US" smtClean="0"/>
              <a:t>Egocentric nature of perception</a:t>
            </a:r>
          </a:p>
        </p:txBody>
      </p:sp>
      <p:sp>
        <p:nvSpPr>
          <p:cNvPr id="37892" name="Rectangle 3"/>
          <p:cNvSpPr>
            <a:spLocks noGrp="1" noChangeArrowheads="1"/>
          </p:cNvSpPr>
          <p:nvPr>
            <p:ph type="body" idx="1"/>
          </p:nvPr>
        </p:nvSpPr>
        <p:spPr/>
        <p:txBody>
          <a:bodyPr/>
          <a:lstStyle/>
          <a:p>
            <a:pPr eaLnBrk="1" hangingPunct="1"/>
            <a:r>
              <a:rPr lang="en-US" dirty="0" smtClean="0"/>
              <a:t>What do we actually see?</a:t>
            </a:r>
          </a:p>
          <a:p>
            <a:pPr eaLnBrk="1" hangingPunct="1"/>
            <a:r>
              <a:rPr lang="en-US" dirty="0" smtClean="0"/>
              <a:t>Is this the reality in itself?</a:t>
            </a:r>
          </a:p>
          <a:p>
            <a:pPr eaLnBrk="1" hangingPunct="1"/>
            <a:r>
              <a:rPr lang="en-US" dirty="0" smtClean="0"/>
              <a:t>=egocentric nature of perception</a:t>
            </a:r>
          </a:p>
          <a:p>
            <a:pPr eaLnBrk="1" hangingPunct="1"/>
            <a:r>
              <a:rPr lang="en-US" dirty="0" smtClean="0"/>
              <a:t>Child’s view of the world</a:t>
            </a:r>
          </a:p>
          <a:p>
            <a:pPr eaLnBrk="1" hangingPunct="1"/>
            <a:r>
              <a:rPr lang="en-US" dirty="0" smtClean="0"/>
              <a:t>Adult’s geocentric view of pre-modern times.</a:t>
            </a:r>
          </a:p>
          <a:p>
            <a:pPr eaLnBrk="1" hangingPunct="1"/>
            <a:r>
              <a:rPr lang="en-US" dirty="0" smtClean="0"/>
              <a:t>Moral parallel: egotism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p>
            <a:fld id="{5750EF66-DEF8-4D0E-B6F8-93548A1C4F84}" type="slidenum">
              <a:rPr lang="en-US" smtClean="0"/>
              <a:pPr/>
              <a:t>8</a:t>
            </a:fld>
            <a:endParaRPr lang="en-US" smtClean="0"/>
          </a:p>
        </p:txBody>
      </p:sp>
      <p:sp>
        <p:nvSpPr>
          <p:cNvPr id="38915" name="Rectangle 2"/>
          <p:cNvSpPr>
            <a:spLocks noGrp="1" noChangeArrowheads="1"/>
          </p:cNvSpPr>
          <p:nvPr>
            <p:ph type="title"/>
          </p:nvPr>
        </p:nvSpPr>
        <p:spPr/>
        <p:txBody>
          <a:bodyPr/>
          <a:lstStyle/>
          <a:p>
            <a:pPr eaLnBrk="1" hangingPunct="1"/>
            <a:r>
              <a:rPr lang="en-US" i="1" smtClean="0"/>
              <a:t>We</a:t>
            </a:r>
            <a:r>
              <a:rPr lang="en-US" smtClean="0"/>
              <a:t> are the source of the illusion</a:t>
            </a:r>
          </a:p>
        </p:txBody>
      </p:sp>
      <p:sp>
        <p:nvSpPr>
          <p:cNvPr id="38916" name="Rectangle 3"/>
          <p:cNvSpPr>
            <a:spLocks noGrp="1" noChangeArrowheads="1"/>
          </p:cNvSpPr>
          <p:nvPr>
            <p:ph type="body" idx="1"/>
          </p:nvPr>
        </p:nvSpPr>
        <p:spPr/>
        <p:txBody>
          <a:bodyPr/>
          <a:lstStyle/>
          <a:p>
            <a:pPr eaLnBrk="1" hangingPunct="1">
              <a:lnSpc>
                <a:spcPct val="90000"/>
              </a:lnSpc>
            </a:pPr>
            <a:r>
              <a:rPr lang="en-US" dirty="0" smtClean="0"/>
              <a:t>Kant: </a:t>
            </a:r>
          </a:p>
          <a:p>
            <a:pPr lvl="1" eaLnBrk="1" hangingPunct="1">
              <a:lnSpc>
                <a:spcPct val="90000"/>
              </a:lnSpc>
            </a:pPr>
            <a:r>
              <a:rPr lang="en-US" dirty="0" smtClean="0"/>
              <a:t>1) our perceptual world is produced by our subjective forms of perceiving</a:t>
            </a:r>
          </a:p>
          <a:p>
            <a:pPr lvl="1" eaLnBrk="1" hangingPunct="1">
              <a:lnSpc>
                <a:spcPct val="90000"/>
              </a:lnSpc>
            </a:pPr>
            <a:r>
              <a:rPr lang="en-US" dirty="0" smtClean="0"/>
              <a:t>2) our practical world is produced by our choice to be </a:t>
            </a:r>
            <a:r>
              <a:rPr lang="en-US" smtClean="0"/>
              <a:t>separate egos </a:t>
            </a:r>
            <a:endParaRPr lang="en-US" dirty="0" smtClean="0"/>
          </a:p>
          <a:p>
            <a:pPr eaLnBrk="1" hangingPunct="1">
              <a:lnSpc>
                <a:spcPct val="90000"/>
              </a:lnSpc>
            </a:pPr>
            <a:r>
              <a:rPr lang="en-US" dirty="0" smtClean="0"/>
              <a:t>Two outcomes</a:t>
            </a:r>
          </a:p>
          <a:p>
            <a:pPr lvl="1" eaLnBrk="1" hangingPunct="1">
              <a:lnSpc>
                <a:spcPct val="90000"/>
              </a:lnSpc>
            </a:pPr>
            <a:r>
              <a:rPr lang="en-US" dirty="0" smtClean="0"/>
              <a:t>1) We implicitly create our own reality</a:t>
            </a:r>
          </a:p>
          <a:p>
            <a:pPr lvl="1" eaLnBrk="1" hangingPunct="1">
              <a:lnSpc>
                <a:spcPct val="90000"/>
              </a:lnSpc>
            </a:pPr>
            <a:r>
              <a:rPr lang="en-US" dirty="0" smtClean="0"/>
              <a:t>2) We normally believe that our reality is determined by forces that are independent of us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7552D571-79D9-4AD9-BC59-C000A79C8CE2}" type="slidenum">
              <a:rPr lang="en-US" smtClean="0"/>
              <a:pPr/>
              <a:t>9</a:t>
            </a:fld>
            <a:endParaRPr lang="en-US" smtClean="0"/>
          </a:p>
        </p:txBody>
      </p:sp>
      <p:sp>
        <p:nvSpPr>
          <p:cNvPr id="39939" name="Rectangle 2"/>
          <p:cNvSpPr>
            <a:spLocks noGrp="1" noChangeArrowheads="1"/>
          </p:cNvSpPr>
          <p:nvPr>
            <p:ph type="title"/>
          </p:nvPr>
        </p:nvSpPr>
        <p:spPr/>
        <p:txBody>
          <a:bodyPr/>
          <a:lstStyle/>
          <a:p>
            <a:pPr eaLnBrk="1" hangingPunct="1"/>
            <a:r>
              <a:rPr lang="en-US" smtClean="0"/>
              <a:t>What is real? </a:t>
            </a:r>
          </a:p>
        </p:txBody>
      </p:sp>
      <p:sp>
        <p:nvSpPr>
          <p:cNvPr id="39940" name="Rectangle 3"/>
          <p:cNvSpPr>
            <a:spLocks noGrp="1" noChangeArrowheads="1"/>
          </p:cNvSpPr>
          <p:nvPr>
            <p:ph type="body" idx="1"/>
          </p:nvPr>
        </p:nvSpPr>
        <p:spPr/>
        <p:txBody>
          <a:bodyPr/>
          <a:lstStyle/>
          <a:p>
            <a:pPr eaLnBrk="1" hangingPunct="1"/>
            <a:r>
              <a:rPr lang="en-US" dirty="0" smtClean="0"/>
              <a:t>Morpheus: What is real? How do you define real? If you're talking about what you can feel, what you can smell, what you can taste and see, then real is simply electrical signals interpreted by your brain.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984</Words>
  <Application>Microsoft Office PowerPoint</Application>
  <PresentationFormat>On-screen Show (4:3)</PresentationFormat>
  <Paragraphs>132</Paragraphs>
  <Slides>21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Arial Black</vt:lpstr>
      <vt:lpstr>Calibri</vt:lpstr>
      <vt:lpstr>Office Theme</vt:lpstr>
      <vt:lpstr>2 The Matrix</vt:lpstr>
      <vt:lpstr>Summary</vt:lpstr>
      <vt:lpstr>What is truth?</vt:lpstr>
      <vt:lpstr>PowerPoint Presentation</vt:lpstr>
      <vt:lpstr>Copernican revolution in science</vt:lpstr>
      <vt:lpstr>Scientific background: the Copernican Revolution</vt:lpstr>
      <vt:lpstr>Egocentric nature of perception</vt:lpstr>
      <vt:lpstr>We are the source of the illusion</vt:lpstr>
      <vt:lpstr>What is real? </vt:lpstr>
      <vt:lpstr>What is perception? </vt:lpstr>
      <vt:lpstr>Problems and possibilities</vt:lpstr>
      <vt:lpstr>Perception and reality</vt:lpstr>
      <vt:lpstr>Perception: What do I see?  Common sense realism (Aristotle)</vt:lpstr>
      <vt:lpstr>The real thing in itself (Kant)</vt:lpstr>
      <vt:lpstr>The Matrix</vt:lpstr>
      <vt:lpstr>What is real?</vt:lpstr>
      <vt:lpstr>Where is the mental image?</vt:lpstr>
      <vt:lpstr>Why red and not green?</vt:lpstr>
      <vt:lpstr>The Divine Programmer (Locke)</vt:lpstr>
      <vt:lpstr>Two projects of humanity</vt:lpstr>
      <vt:lpstr>What is reality?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The Matrix</dc:title>
  <dc:creator>JLawler</dc:creator>
  <cp:lastModifiedBy>Lawler, James</cp:lastModifiedBy>
  <cp:revision>7</cp:revision>
  <dcterms:created xsi:type="dcterms:W3CDTF">2009-09-14T19:35:49Z</dcterms:created>
  <dcterms:modified xsi:type="dcterms:W3CDTF">2018-09-26T17:21:32Z</dcterms:modified>
</cp:coreProperties>
</file>