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504" r:id="rId3"/>
    <p:sldId id="505" r:id="rId4"/>
    <p:sldId id="506" r:id="rId5"/>
    <p:sldId id="457"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520" r:id="rId20"/>
    <p:sldId id="521" r:id="rId21"/>
    <p:sldId id="270" r:id="rId22"/>
    <p:sldId id="503"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507" r:id="rId36"/>
    <p:sldId id="283" r:id="rId37"/>
    <p:sldId id="284" r:id="rId38"/>
    <p:sldId id="285" r:id="rId39"/>
    <p:sldId id="286" r:id="rId40"/>
    <p:sldId id="287" r:id="rId41"/>
    <p:sldId id="288" r:id="rId42"/>
    <p:sldId id="289" r:id="rId43"/>
    <p:sldId id="292" r:id="rId44"/>
    <p:sldId id="290" r:id="rId45"/>
    <p:sldId id="291" r:id="rId46"/>
    <p:sldId id="293" r:id="rId47"/>
    <p:sldId id="294" r:id="rId48"/>
    <p:sldId id="295" r:id="rId49"/>
    <p:sldId id="296" r:id="rId50"/>
    <p:sldId id="522" r:id="rId51"/>
    <p:sldId id="543" r:id="rId52"/>
    <p:sldId id="297" r:id="rId53"/>
    <p:sldId id="298" r:id="rId54"/>
    <p:sldId id="299" r:id="rId55"/>
    <p:sldId id="300" r:id="rId56"/>
    <p:sldId id="527" r:id="rId57"/>
    <p:sldId id="528" r:id="rId58"/>
    <p:sldId id="529" r:id="rId59"/>
    <p:sldId id="534" r:id="rId60"/>
    <p:sldId id="508" r:id="rId61"/>
    <p:sldId id="301" r:id="rId62"/>
    <p:sldId id="510" r:id="rId63"/>
    <p:sldId id="509" r:id="rId64"/>
    <p:sldId id="544" r:id="rId65"/>
    <p:sldId id="302" r:id="rId66"/>
    <p:sldId id="303" r:id="rId67"/>
    <p:sldId id="52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458" r:id="rId86"/>
    <p:sldId id="321" r:id="rId87"/>
    <p:sldId id="322" r:id="rId88"/>
    <p:sldId id="323" r:id="rId89"/>
    <p:sldId id="324" r:id="rId90"/>
    <p:sldId id="524" r:id="rId91"/>
    <p:sldId id="325" r:id="rId92"/>
    <p:sldId id="326" r:id="rId93"/>
    <p:sldId id="545" r:id="rId94"/>
    <p:sldId id="327" r:id="rId95"/>
    <p:sldId id="328" r:id="rId96"/>
    <p:sldId id="547" r:id="rId97"/>
    <p:sldId id="546" r:id="rId98"/>
    <p:sldId id="329" r:id="rId99"/>
    <p:sldId id="549" r:id="rId100"/>
    <p:sldId id="550" r:id="rId101"/>
    <p:sldId id="548" r:id="rId102"/>
    <p:sldId id="551" r:id="rId103"/>
    <p:sldId id="552" r:id="rId104"/>
    <p:sldId id="553" r:id="rId105"/>
    <p:sldId id="555" r:id="rId106"/>
    <p:sldId id="538" r:id="rId107"/>
    <p:sldId id="539" r:id="rId108"/>
    <p:sldId id="561" r:id="rId109"/>
    <p:sldId id="330" r:id="rId110"/>
    <p:sldId id="331" r:id="rId111"/>
    <p:sldId id="536" r:id="rId112"/>
    <p:sldId id="537" r:id="rId113"/>
    <p:sldId id="332" r:id="rId114"/>
    <p:sldId id="535" r:id="rId115"/>
    <p:sldId id="559" r:id="rId116"/>
    <p:sldId id="333" r:id="rId117"/>
    <p:sldId id="334" r:id="rId118"/>
    <p:sldId id="335" r:id="rId119"/>
    <p:sldId id="556" r:id="rId120"/>
    <p:sldId id="336" r:id="rId121"/>
    <p:sldId id="415" r:id="rId122"/>
    <p:sldId id="515" r:id="rId123"/>
    <p:sldId id="416" r:id="rId124"/>
    <p:sldId id="560" r:id="rId125"/>
    <p:sldId id="511" r:id="rId126"/>
    <p:sldId id="462" r:id="rId127"/>
    <p:sldId id="463" r:id="rId128"/>
    <p:sldId id="465" r:id="rId129"/>
    <p:sldId id="467" r:id="rId130"/>
    <p:sldId id="468" r:id="rId131"/>
    <p:sldId id="469" r:id="rId132"/>
    <p:sldId id="470" r:id="rId133"/>
    <p:sldId id="471" r:id="rId134"/>
    <p:sldId id="472" r:id="rId135"/>
    <p:sldId id="473" r:id="rId136"/>
    <p:sldId id="474" r:id="rId137"/>
    <p:sldId id="475" r:id="rId138"/>
    <p:sldId id="476" r:id="rId139"/>
    <p:sldId id="478" r:id="rId140"/>
    <p:sldId id="479" r:id="rId141"/>
    <p:sldId id="516" r:id="rId142"/>
    <p:sldId id="482" r:id="rId143"/>
    <p:sldId id="483" r:id="rId144"/>
    <p:sldId id="564" r:id="rId145"/>
    <p:sldId id="557" r:id="rId146"/>
    <p:sldId id="486" r:id="rId147"/>
    <p:sldId id="512" r:id="rId148"/>
    <p:sldId id="513" r:id="rId149"/>
    <p:sldId id="558" r:id="rId150"/>
    <p:sldId id="487" r:id="rId151"/>
    <p:sldId id="488" r:id="rId152"/>
    <p:sldId id="562" r:id="rId153"/>
    <p:sldId id="563" r:id="rId154"/>
    <p:sldId id="489" r:id="rId155"/>
    <p:sldId id="517" r:id="rId156"/>
    <p:sldId id="490" r:id="rId157"/>
    <p:sldId id="491" r:id="rId158"/>
    <p:sldId id="492" r:id="rId159"/>
    <p:sldId id="493" r:id="rId160"/>
    <p:sldId id="494" r:id="rId161"/>
    <p:sldId id="495" r:id="rId162"/>
    <p:sldId id="496"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90" d="100"/>
          <a:sy n="90" d="100"/>
        </p:scale>
        <p:origin x="7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909E2A-CE8B-4023-BA0E-21A1F03C8E9C}" type="datetimeFigureOut">
              <a:rPr lang="en-US" smtClean="0"/>
              <a:t>5/9/2019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7DB82-CCC1-453B-8CD8-646208A71B91}" type="slidenum">
              <a:rPr lang="en-US" smtClean="0"/>
              <a:t>‹#›</a:t>
            </a:fld>
            <a:endParaRPr lang="en-US"/>
          </a:p>
        </p:txBody>
      </p:sp>
    </p:spTree>
    <p:extLst>
      <p:ext uri="{BB962C8B-B14F-4D97-AF65-F5344CB8AC3E}">
        <p14:creationId xmlns:p14="http://schemas.microsoft.com/office/powerpoint/2010/main" val="322139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4712075-18E9-4D0C-AE0A-A63509D6BFD3}" type="slidenum">
              <a:rPr lang="en-US" smtClean="0"/>
              <a:pPr/>
              <a:t>100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72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E7DB82-CCC1-453B-8CD8-646208A71B91}" type="slidenum">
              <a:rPr lang="en-US" smtClean="0"/>
              <a:t>121</a:t>
            </a:fld>
            <a:endParaRPr lang="en-US"/>
          </a:p>
        </p:txBody>
      </p:sp>
    </p:spTree>
    <p:extLst>
      <p:ext uri="{BB962C8B-B14F-4D97-AF65-F5344CB8AC3E}">
        <p14:creationId xmlns:p14="http://schemas.microsoft.com/office/powerpoint/2010/main" val="389700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4D7B1-733D-44C2-B101-668B169DA8C8}" type="datetime1">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123051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71BB1-7BA0-43EE-9ADF-B94B1E17BE79}" type="datetime1">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6602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6101C-6048-41E3-8303-7D0A7108FB41}" type="datetime1">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23309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5AE3C-2ED3-4BA9-9757-335D1A157A6D}" type="datetime1">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82158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D8A990-BF35-4FAA-B1A7-241733442270}" type="datetime1">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40922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CEF29E-774D-4572-8B7A-C24D7F8FDC6A}" type="datetime1">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57162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A922D-01BC-40FE-BE28-065BF6526645}" type="datetime1">
              <a:rPr lang="en-US" smtClean="0"/>
              <a:t>5/9/2019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8209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5D9440-9A6F-440E-A4AC-10CB0808B38B}" type="datetime1">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190863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33431-853E-47EE-A7AD-3270F934D125}" type="datetime1">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270172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78C22-7FB1-41DF-BC08-D27896A70912}" type="datetime1">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422698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3B64A8-3062-4B74-AF2A-810310A6D1D4}" type="datetime1">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81AB3-5D8C-45CA-8411-AFFB7C0D96E9}" type="slidenum">
              <a:rPr lang="en-US" smtClean="0"/>
              <a:t>‹#›</a:t>
            </a:fld>
            <a:endParaRPr lang="en-US"/>
          </a:p>
        </p:txBody>
      </p:sp>
    </p:spTree>
    <p:extLst>
      <p:ext uri="{BB962C8B-B14F-4D97-AF65-F5344CB8AC3E}">
        <p14:creationId xmlns:p14="http://schemas.microsoft.com/office/powerpoint/2010/main" val="48618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2BC30-B1A4-45BD-8493-5AC40E681606}" type="datetime1">
              <a:rPr lang="en-US" smtClean="0"/>
              <a:t>5/9/2019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81AB3-5D8C-45CA-8411-AFFB7C0D96E9}" type="slidenum">
              <a:rPr lang="en-US" smtClean="0"/>
              <a:t>‹#›</a:t>
            </a:fld>
            <a:endParaRPr lang="en-US"/>
          </a:p>
        </p:txBody>
      </p:sp>
    </p:spTree>
    <p:extLst>
      <p:ext uri="{BB962C8B-B14F-4D97-AF65-F5344CB8AC3E}">
        <p14:creationId xmlns:p14="http://schemas.microsoft.com/office/powerpoint/2010/main" val="1121418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4 From Renaissance to Enlightenment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A781AB3-5D8C-45CA-8411-AFFB7C0D96E9}" type="slidenum">
              <a:rPr lang="en-US" smtClean="0"/>
              <a:t>1</a:t>
            </a:fld>
            <a:endParaRPr lang="en-US"/>
          </a:p>
        </p:txBody>
      </p:sp>
    </p:spTree>
    <p:extLst>
      <p:ext uri="{BB962C8B-B14F-4D97-AF65-F5344CB8AC3E}">
        <p14:creationId xmlns:p14="http://schemas.microsoft.com/office/powerpoint/2010/main" val="61554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humanism?</a:t>
            </a:r>
            <a:endParaRPr lang="en-US" dirty="0"/>
          </a:p>
        </p:txBody>
      </p:sp>
      <p:sp>
        <p:nvSpPr>
          <p:cNvPr id="3" name="Content Placeholder 2"/>
          <p:cNvSpPr>
            <a:spLocks noGrp="1"/>
          </p:cNvSpPr>
          <p:nvPr>
            <p:ph idx="1"/>
          </p:nvPr>
        </p:nvSpPr>
        <p:spPr/>
        <p:txBody>
          <a:bodyPr/>
          <a:lstStyle/>
          <a:p>
            <a:r>
              <a:rPr lang="en-CA" dirty="0" smtClean="0"/>
              <a:t>Stages of “humanism”</a:t>
            </a:r>
          </a:p>
          <a:p>
            <a:pPr lvl="1"/>
            <a:r>
              <a:rPr lang="en-CA" dirty="0" smtClean="0"/>
              <a:t>1) = Pursuit of the “humanities”: </a:t>
            </a:r>
          </a:p>
          <a:p>
            <a:pPr lvl="2"/>
            <a:r>
              <a:rPr lang="en-CA" dirty="0" smtClean="0"/>
              <a:t>poetics, rhetoric, and history</a:t>
            </a:r>
          </a:p>
          <a:p>
            <a:pPr lvl="2"/>
            <a:r>
              <a:rPr lang="en-CA" dirty="0"/>
              <a:t>v</a:t>
            </a:r>
            <a:r>
              <a:rPr lang="en-CA" dirty="0" smtClean="0"/>
              <a:t>ersus medieval emphasis on geometry, logic, and theology</a:t>
            </a:r>
          </a:p>
          <a:p>
            <a:pPr lvl="1"/>
            <a:r>
              <a:rPr lang="en-CA" dirty="0" smtClean="0"/>
              <a:t>2) a broad concern with the human situation and intellectual and imaginative enjoyment</a:t>
            </a:r>
          </a:p>
          <a:p>
            <a:pPr lvl="2"/>
            <a:r>
              <a:rPr lang="en-CA" dirty="0"/>
              <a:t>v</a:t>
            </a:r>
            <a:r>
              <a:rPr lang="en-CA" dirty="0" smtClean="0"/>
              <a:t>ersus the “futile curiosity” of scientific and philosophic enquiry</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10</a:t>
            </a:fld>
            <a:endParaRPr lang="en-US"/>
          </a:p>
        </p:txBody>
      </p:sp>
    </p:spTree>
    <p:extLst>
      <p:ext uri="{BB962C8B-B14F-4D97-AF65-F5344CB8AC3E}">
        <p14:creationId xmlns:p14="http://schemas.microsoft.com/office/powerpoint/2010/main" val="15623422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C7634A8B-0207-4498-8B07-4A18CC2E3749}" type="slidenum">
              <a:rPr lang="en-US" smtClean="0"/>
              <a:pPr/>
              <a:t>100</a:t>
            </a:fld>
            <a:endParaRPr lang="en-US" smtClean="0"/>
          </a:p>
        </p:txBody>
      </p:sp>
      <p:sp>
        <p:nvSpPr>
          <p:cNvPr id="17411" name="Rectangle 2"/>
          <p:cNvSpPr>
            <a:spLocks noGrp="1" noChangeArrowheads="1"/>
          </p:cNvSpPr>
          <p:nvPr>
            <p:ph type="title"/>
          </p:nvPr>
        </p:nvSpPr>
        <p:spPr/>
        <p:txBody>
          <a:bodyPr/>
          <a:lstStyle/>
          <a:p>
            <a:pPr eaLnBrk="1" hangingPunct="1"/>
            <a:r>
              <a:rPr lang="en-US" smtClean="0"/>
              <a:t>Why you are here</a:t>
            </a:r>
          </a:p>
        </p:txBody>
      </p:sp>
      <p:sp>
        <p:nvSpPr>
          <p:cNvPr id="17412" name="Rectangle 3"/>
          <p:cNvSpPr>
            <a:spLocks noGrp="1" noChangeArrowheads="1"/>
          </p:cNvSpPr>
          <p:nvPr>
            <p:ph type="body" idx="1"/>
          </p:nvPr>
        </p:nvSpPr>
        <p:spPr/>
        <p:txBody>
          <a:bodyPr>
            <a:noAutofit/>
          </a:bodyPr>
          <a:lstStyle/>
          <a:p>
            <a:pPr eaLnBrk="1" hangingPunct="1">
              <a:lnSpc>
                <a:spcPct val="90000"/>
              </a:lnSpc>
            </a:pPr>
            <a:r>
              <a:rPr lang="en-US" sz="2800" dirty="0" smtClean="0"/>
              <a:t>Morpheus: “Let me tell you why you're here. You're here because you know something. What you know you can't explain. But you feel it. You've felt it your entire life. That there's something wrong with the world. You don't know what it is but it’s there, like a splinter in your mind driving you mad. It is this feeling that has brought you to me. Do you know what I'm talking about?” </a:t>
            </a:r>
          </a:p>
          <a:p>
            <a:pPr eaLnBrk="1" hangingPunct="1">
              <a:lnSpc>
                <a:spcPct val="90000"/>
              </a:lnSpc>
            </a:pPr>
            <a:r>
              <a:rPr lang="en-US" dirty="0" smtClean="0"/>
              <a:t>Neo: The Matrix?</a:t>
            </a:r>
          </a:p>
          <a:p>
            <a:pPr lvl="1">
              <a:lnSpc>
                <a:spcPct val="90000"/>
              </a:lnSpc>
            </a:pPr>
            <a:r>
              <a:rPr lang="en-US" dirty="0" smtClean="0">
                <a:sym typeface="Wingdings" panose="05000000000000000000" pitchFamily="2" charset="2"/>
              </a:rPr>
              <a:t> Plato’s Cave</a:t>
            </a:r>
          </a:p>
          <a:p>
            <a:pPr lvl="1">
              <a:lnSpc>
                <a:spcPct val="90000"/>
              </a:lnSpc>
            </a:pPr>
            <a:r>
              <a:rPr lang="en-US" dirty="0" smtClean="0">
                <a:sym typeface="Wingdings" panose="05000000000000000000" pitchFamily="2" charset="2"/>
              </a:rPr>
              <a:t> The pre-Copernican world of direct experience</a:t>
            </a:r>
            <a:endParaRPr lang="en-US" dirty="0" smtClean="0"/>
          </a:p>
        </p:txBody>
      </p:sp>
    </p:spTree>
    <p:extLst>
      <p:ext uri="{BB962C8B-B14F-4D97-AF65-F5344CB8AC3E}">
        <p14:creationId xmlns:p14="http://schemas.microsoft.com/office/powerpoint/2010/main" val="22547100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Being in Itself</a:t>
            </a:r>
            <a:endParaRPr lang="en-US" dirty="0"/>
          </a:p>
        </p:txBody>
      </p:sp>
      <p:sp>
        <p:nvSpPr>
          <p:cNvPr id="3" name="Content Placeholder 2"/>
          <p:cNvSpPr>
            <a:spLocks noGrp="1"/>
          </p:cNvSpPr>
          <p:nvPr>
            <p:ph idx="1"/>
          </p:nvPr>
        </p:nvSpPr>
        <p:spPr/>
        <p:txBody>
          <a:bodyPr>
            <a:normAutofit/>
          </a:bodyPr>
          <a:lstStyle/>
          <a:p>
            <a:r>
              <a:rPr lang="en-CA" dirty="0" smtClean="0"/>
              <a:t>3) The idea or ideal of perfection must </a:t>
            </a:r>
            <a:r>
              <a:rPr lang="en-CA" dirty="0"/>
              <a:t>therefore have been placed in me by </a:t>
            </a:r>
            <a:r>
              <a:rPr lang="en-CA" dirty="0" smtClean="0"/>
              <a:t>Perfect </a:t>
            </a:r>
            <a:r>
              <a:rPr lang="en-CA" dirty="0"/>
              <a:t>Being Itself</a:t>
            </a:r>
          </a:p>
          <a:p>
            <a:pPr lvl="1"/>
            <a:r>
              <a:rPr lang="en-CA" dirty="0"/>
              <a:t>Who created me with His image stamped in </a:t>
            </a:r>
            <a:r>
              <a:rPr lang="en-CA" dirty="0" smtClean="0"/>
              <a:t>me</a:t>
            </a:r>
          </a:p>
          <a:p>
            <a:r>
              <a:rPr lang="en-CA" dirty="0" smtClean="0"/>
              <a:t>It is </a:t>
            </a:r>
            <a:r>
              <a:rPr lang="en-CA" u="sng" dirty="0" smtClean="0"/>
              <a:t>Being in itself</a:t>
            </a:r>
            <a:r>
              <a:rPr lang="en-CA" dirty="0" smtClean="0"/>
              <a:t>, unlimited by any essence, that is the basis in me of my discontent with all limitations</a:t>
            </a:r>
          </a:p>
          <a:p>
            <a:r>
              <a:rPr lang="en-CA" dirty="0" smtClean="0"/>
              <a:t>The name we give to this Being of beings: God</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101</a:t>
            </a:fld>
            <a:endParaRPr lang="en-US"/>
          </a:p>
        </p:txBody>
      </p:sp>
    </p:spTree>
    <p:extLst>
      <p:ext uri="{BB962C8B-B14F-4D97-AF65-F5344CB8AC3E}">
        <p14:creationId xmlns:p14="http://schemas.microsoft.com/office/powerpoint/2010/main" val="13815811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Descartes’ first proof for the existence of God</a:t>
            </a:r>
            <a:endParaRPr lang="en-US" dirty="0"/>
          </a:p>
        </p:txBody>
      </p:sp>
      <p:sp>
        <p:nvSpPr>
          <p:cNvPr id="3" name="Content Placeholder 2"/>
          <p:cNvSpPr>
            <a:spLocks noGrp="1"/>
          </p:cNvSpPr>
          <p:nvPr>
            <p:ph idx="1"/>
          </p:nvPr>
        </p:nvSpPr>
        <p:spPr/>
        <p:txBody>
          <a:bodyPr>
            <a:normAutofit lnSpcReduction="10000"/>
          </a:bodyPr>
          <a:lstStyle/>
          <a:p>
            <a:r>
              <a:rPr lang="en-CA" dirty="0"/>
              <a:t>=Descartes’ first proof for the existence of God</a:t>
            </a:r>
          </a:p>
          <a:p>
            <a:pPr lvl="1"/>
            <a:r>
              <a:rPr lang="en-US" dirty="0" smtClean="0"/>
              <a:t>I have in me an idea of perfection or of perfect being</a:t>
            </a:r>
          </a:p>
          <a:p>
            <a:pPr lvl="1"/>
            <a:r>
              <a:rPr lang="en-US" dirty="0" smtClean="0"/>
              <a:t>It cannot have been caused in me by the outside world</a:t>
            </a:r>
          </a:p>
          <a:p>
            <a:pPr lvl="1"/>
            <a:r>
              <a:rPr lang="en-US" dirty="0" smtClean="0"/>
              <a:t>Or by myself</a:t>
            </a:r>
          </a:p>
          <a:p>
            <a:r>
              <a:rPr lang="en-US" dirty="0" smtClean="0"/>
              <a:t>This idea can only have been caused in me by perfect being itself, “God”</a:t>
            </a:r>
          </a:p>
          <a:p>
            <a:r>
              <a:rPr lang="en-US" dirty="0" smtClean="0"/>
              <a:t>And so God must exist</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102</a:t>
            </a:fld>
            <a:endParaRPr lang="en-US"/>
          </a:p>
        </p:txBody>
      </p:sp>
    </p:spTree>
    <p:extLst>
      <p:ext uri="{BB962C8B-B14F-4D97-AF65-F5344CB8AC3E}">
        <p14:creationId xmlns:p14="http://schemas.microsoft.com/office/powerpoint/2010/main" val="7172541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argument: the Cause of my </a:t>
            </a:r>
            <a:r>
              <a:rPr lang="en-US" u="sng" dirty="0" smtClean="0"/>
              <a:t>being</a:t>
            </a:r>
            <a:endParaRPr lang="en-US" u="sng" dirty="0"/>
          </a:p>
        </p:txBody>
      </p:sp>
      <p:sp>
        <p:nvSpPr>
          <p:cNvPr id="3" name="Content Placeholder 2"/>
          <p:cNvSpPr>
            <a:spLocks noGrp="1"/>
          </p:cNvSpPr>
          <p:nvPr>
            <p:ph idx="1"/>
          </p:nvPr>
        </p:nvSpPr>
        <p:spPr/>
        <p:txBody>
          <a:bodyPr>
            <a:normAutofit fontScale="85000" lnSpcReduction="10000"/>
          </a:bodyPr>
          <a:lstStyle/>
          <a:p>
            <a:r>
              <a:rPr lang="en-US" dirty="0" smtClean="0"/>
              <a:t>I think, therefore I am</a:t>
            </a:r>
          </a:p>
          <a:p>
            <a:pPr lvl="1"/>
            <a:r>
              <a:rPr lang="en-US" dirty="0" smtClean="0"/>
              <a:t>Divides into two parts: 1) my thinking, and 2) my being</a:t>
            </a:r>
          </a:p>
          <a:p>
            <a:r>
              <a:rPr lang="en-US" dirty="0" smtClean="0"/>
              <a:t>1) My thinking involves a movement </a:t>
            </a:r>
          </a:p>
          <a:p>
            <a:pPr lvl="1"/>
            <a:r>
              <a:rPr lang="en-US" dirty="0" smtClean="0"/>
              <a:t>from ignorance and doubt to truth</a:t>
            </a:r>
          </a:p>
          <a:p>
            <a:pPr lvl="1"/>
            <a:r>
              <a:rPr lang="en-US" dirty="0" smtClean="0"/>
              <a:t>And from a little truth to greater truth with the progress of my knowledge</a:t>
            </a:r>
          </a:p>
          <a:p>
            <a:pPr lvl="1"/>
            <a:r>
              <a:rPr lang="en-US" dirty="0" smtClean="0"/>
              <a:t>My ultimate goal is to have perfect knowledge, to know everything there is to know, </a:t>
            </a:r>
          </a:p>
          <a:p>
            <a:pPr lvl="1"/>
            <a:r>
              <a:rPr lang="en-US" dirty="0" smtClean="0"/>
              <a:t>thanks to the idea of perfection, which is caused in me by a perfect being</a:t>
            </a:r>
          </a:p>
          <a:p>
            <a:r>
              <a:rPr lang="en-US" dirty="0" smtClean="0"/>
              <a:t>2) What then explains my being?</a:t>
            </a:r>
          </a:p>
        </p:txBody>
      </p:sp>
      <p:sp>
        <p:nvSpPr>
          <p:cNvPr id="4" name="Slide Number Placeholder 3"/>
          <p:cNvSpPr>
            <a:spLocks noGrp="1"/>
          </p:cNvSpPr>
          <p:nvPr>
            <p:ph type="sldNum" sz="quarter" idx="12"/>
          </p:nvPr>
        </p:nvSpPr>
        <p:spPr/>
        <p:txBody>
          <a:bodyPr/>
          <a:lstStyle/>
          <a:p>
            <a:fld id="{EA781AB3-5D8C-45CA-8411-AFFB7C0D96E9}" type="slidenum">
              <a:rPr lang="en-US" smtClean="0"/>
              <a:t>103</a:t>
            </a:fld>
            <a:endParaRPr lang="en-US"/>
          </a:p>
        </p:txBody>
      </p:sp>
    </p:spTree>
    <p:extLst>
      <p:ext uri="{BB962C8B-B14F-4D97-AF65-F5344CB8AC3E}">
        <p14:creationId xmlns:p14="http://schemas.microsoft.com/office/powerpoint/2010/main" val="7262320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ltLang="en-US" dirty="0" smtClean="0"/>
              <a:t>The chain of causes</a:t>
            </a:r>
          </a:p>
        </p:txBody>
      </p:sp>
      <p:sp>
        <p:nvSpPr>
          <p:cNvPr id="16387"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dirty="0" smtClean="0"/>
              <a:t>1) Explain present being from chain of causes going back to 1</a:t>
            </a:r>
            <a:r>
              <a:rPr lang="en-US" altLang="en-US" baseline="30000" dirty="0" smtClean="0"/>
              <a:t>st</a:t>
            </a:r>
            <a:r>
              <a:rPr lang="en-US" altLang="en-US" dirty="0" smtClean="0"/>
              <a:t> Uncaused Cause at time of creation</a:t>
            </a:r>
          </a:p>
          <a:p>
            <a:pPr lvl="1">
              <a:lnSpc>
                <a:spcPct val="90000"/>
              </a:lnSpc>
            </a:pPr>
            <a:r>
              <a:rPr lang="en-US" altLang="en-US" dirty="0" smtClean="0"/>
              <a:t>I am tall because my parents were tall (essence)</a:t>
            </a:r>
          </a:p>
          <a:p>
            <a:pPr lvl="1" eaLnBrk="1" hangingPunct="1">
              <a:lnSpc>
                <a:spcPct val="90000"/>
              </a:lnSpc>
            </a:pPr>
            <a:r>
              <a:rPr lang="en-US" altLang="en-US" dirty="0" smtClean="0"/>
              <a:t>Recall: Argument of Nyaya/</a:t>
            </a:r>
            <a:r>
              <a:rPr lang="en-US" altLang="en-US" dirty="0" err="1" smtClean="0"/>
              <a:t>Vaisheshika</a:t>
            </a:r>
            <a:endParaRPr lang="en-US" altLang="en-US" dirty="0" smtClean="0"/>
          </a:p>
          <a:p>
            <a:pPr>
              <a:lnSpc>
                <a:spcPct val="90000"/>
              </a:lnSpc>
            </a:pPr>
            <a:r>
              <a:rPr lang="en-US" altLang="en-US" dirty="0" smtClean="0"/>
              <a:t>But Being </a:t>
            </a:r>
            <a:r>
              <a:rPr lang="en-US" altLang="en-US" dirty="0"/>
              <a:t>(now) cannot come from some cause in the past, which no longer is: </a:t>
            </a:r>
          </a:p>
          <a:p>
            <a:pPr lvl="1">
              <a:lnSpc>
                <a:spcPct val="90000"/>
              </a:lnSpc>
            </a:pPr>
            <a:r>
              <a:rPr lang="en-US" altLang="en-US" dirty="0"/>
              <a:t>Something cannot come from nothing</a:t>
            </a:r>
          </a:p>
          <a:p>
            <a:pPr lvl="1">
              <a:lnSpc>
                <a:spcPct val="90000"/>
              </a:lnSpc>
            </a:pPr>
            <a:r>
              <a:rPr lang="en-US" altLang="en-US" dirty="0"/>
              <a:t>But the past no longer </a:t>
            </a:r>
            <a:r>
              <a:rPr lang="en-US" altLang="en-US" dirty="0" smtClean="0"/>
              <a:t>is</a:t>
            </a:r>
            <a:endParaRPr lang="en-US" altLang="en-US" dirty="0"/>
          </a:p>
          <a:p>
            <a:pPr lvl="1">
              <a:lnSpc>
                <a:spcPct val="90000"/>
              </a:lnSpc>
            </a:pPr>
            <a:r>
              <a:rPr lang="en-US" altLang="en-US" dirty="0"/>
              <a:t>And so a cause in the past cannot explain why something </a:t>
            </a:r>
            <a:r>
              <a:rPr lang="en-US" altLang="en-US" u="sng" dirty="0"/>
              <a:t>is</a:t>
            </a:r>
            <a:r>
              <a:rPr lang="en-US" altLang="en-US" dirty="0"/>
              <a:t> in the present (existence)</a:t>
            </a:r>
          </a:p>
          <a:p>
            <a:pPr>
              <a:lnSpc>
                <a:spcPct val="90000"/>
              </a:lnSpc>
            </a:pPr>
            <a:endParaRPr lang="en-US" altLang="en-US" dirty="0" smtClean="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814898-CA16-498E-9208-36CDFD2300AB}" type="slidenum">
              <a:rPr lang="en-US" altLang="en-US">
                <a:solidFill>
                  <a:srgbClr val="898989"/>
                </a:solidFill>
              </a:rPr>
              <a:pPr/>
              <a:t>104</a:t>
            </a:fld>
            <a:endParaRPr lang="en-US" altLang="en-US">
              <a:solidFill>
                <a:srgbClr val="898989"/>
              </a:solidFill>
            </a:endParaRPr>
          </a:p>
        </p:txBody>
      </p:sp>
    </p:spTree>
    <p:extLst>
      <p:ext uri="{BB962C8B-B14F-4D97-AF65-F5344CB8AC3E}">
        <p14:creationId xmlns:p14="http://schemas.microsoft.com/office/powerpoint/2010/main" val="4705272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myself either</a:t>
            </a:r>
            <a:endParaRPr lang="en-US" dirty="0"/>
          </a:p>
        </p:txBody>
      </p:sp>
      <p:sp>
        <p:nvSpPr>
          <p:cNvPr id="3" name="Content Placeholder 2"/>
          <p:cNvSpPr>
            <a:spLocks noGrp="1"/>
          </p:cNvSpPr>
          <p:nvPr>
            <p:ph idx="1"/>
          </p:nvPr>
        </p:nvSpPr>
        <p:spPr/>
        <p:txBody>
          <a:bodyPr/>
          <a:lstStyle/>
          <a:p>
            <a:pPr>
              <a:lnSpc>
                <a:spcPct val="90000"/>
              </a:lnSpc>
            </a:pPr>
            <a:r>
              <a:rPr lang="en-US" altLang="en-US" dirty="0" smtClean="0"/>
              <a:t>2) </a:t>
            </a:r>
            <a:r>
              <a:rPr lang="en-US" altLang="en-US" dirty="0"/>
              <a:t>I myself am not the cause of my being</a:t>
            </a:r>
          </a:p>
          <a:p>
            <a:pPr lvl="1">
              <a:lnSpc>
                <a:spcPct val="90000"/>
              </a:lnSpc>
            </a:pPr>
            <a:r>
              <a:rPr lang="en-US" altLang="en-US" dirty="0"/>
              <a:t>If I were, why would I not make myself better than I am? </a:t>
            </a:r>
          </a:p>
          <a:p>
            <a:pPr>
              <a:lnSpc>
                <a:spcPct val="90000"/>
              </a:lnSpc>
            </a:pPr>
            <a:r>
              <a:rPr lang="en-US" altLang="en-US" dirty="0" smtClean="0"/>
              <a:t>3) Only </a:t>
            </a:r>
            <a:r>
              <a:rPr lang="en-US" altLang="en-US" dirty="0"/>
              <a:t>a present </a:t>
            </a:r>
            <a:r>
              <a:rPr lang="en-US" altLang="en-US" dirty="0" smtClean="0"/>
              <a:t>Being </a:t>
            </a:r>
            <a:r>
              <a:rPr lang="en-US" altLang="en-US" dirty="0"/>
              <a:t>that is the cause of </a:t>
            </a:r>
            <a:r>
              <a:rPr lang="en-US" altLang="en-US" dirty="0" smtClean="0"/>
              <a:t>Its </a:t>
            </a:r>
            <a:r>
              <a:rPr lang="en-US" altLang="en-US" dirty="0"/>
              <a:t>own </a:t>
            </a:r>
            <a:r>
              <a:rPr lang="en-US" altLang="en-US" dirty="0" smtClean="0"/>
              <a:t>Being can </a:t>
            </a:r>
            <a:r>
              <a:rPr lang="en-US" altLang="en-US" dirty="0"/>
              <a:t>cause my being. </a:t>
            </a:r>
            <a:endParaRPr lang="en-US" altLang="en-US" dirty="0" smtClean="0"/>
          </a:p>
          <a:p>
            <a:pPr>
              <a:lnSpc>
                <a:spcPct val="90000"/>
              </a:lnSpc>
            </a:pPr>
            <a:r>
              <a:rPr lang="en-US" altLang="en-US" dirty="0" smtClean="0"/>
              <a:t>Therefore God (self-causing Being) exists</a:t>
            </a:r>
            <a:endParaRPr lang="en-US" alt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105</a:t>
            </a:fld>
            <a:endParaRPr lang="en-US"/>
          </a:p>
        </p:txBody>
      </p:sp>
    </p:spTree>
    <p:extLst>
      <p:ext uri="{BB962C8B-B14F-4D97-AF65-F5344CB8AC3E}">
        <p14:creationId xmlns:p14="http://schemas.microsoft.com/office/powerpoint/2010/main" val="39363856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Ontological argument </a:t>
            </a:r>
            <a:br>
              <a:rPr lang="en-US" dirty="0" smtClean="0"/>
            </a:br>
            <a:r>
              <a:rPr lang="en-US" dirty="0" smtClean="0"/>
              <a:t>for the existence of God</a:t>
            </a:r>
            <a:endParaRPr lang="en-US" dirty="0"/>
          </a:p>
        </p:txBody>
      </p:sp>
      <p:sp>
        <p:nvSpPr>
          <p:cNvPr id="3" name="Content Placeholder 2"/>
          <p:cNvSpPr>
            <a:spLocks noGrp="1"/>
          </p:cNvSpPr>
          <p:nvPr>
            <p:ph idx="1"/>
          </p:nvPr>
        </p:nvSpPr>
        <p:spPr/>
        <p:txBody>
          <a:bodyPr>
            <a:normAutofit/>
          </a:bodyPr>
          <a:lstStyle/>
          <a:p>
            <a:r>
              <a:rPr lang="en-CA" dirty="0" smtClean="0"/>
              <a:t>Recall the “ontological argument</a:t>
            </a:r>
            <a:r>
              <a:rPr lang="en-CA" dirty="0"/>
              <a:t>” of Pantanjali’s </a:t>
            </a:r>
            <a:r>
              <a:rPr lang="en-CA" dirty="0" smtClean="0"/>
              <a:t>Yoga (</a:t>
            </a:r>
            <a:r>
              <a:rPr lang="en-US" dirty="0" smtClean="0"/>
              <a:t>Samkhya/Yoga school)</a:t>
            </a:r>
            <a:endParaRPr lang="en-CA" dirty="0" smtClean="0"/>
          </a:p>
          <a:p>
            <a:pPr lvl="1"/>
            <a:r>
              <a:rPr lang="en-CA" dirty="0" smtClean="0"/>
              <a:t>proving the </a:t>
            </a:r>
            <a:r>
              <a:rPr lang="en-CA" i="1" dirty="0" smtClean="0"/>
              <a:t>being</a:t>
            </a:r>
            <a:r>
              <a:rPr lang="en-CA" dirty="0" smtClean="0"/>
              <a:t> (being= </a:t>
            </a:r>
            <a:r>
              <a:rPr lang="en-US" i="1" dirty="0" err="1" smtClean="0"/>
              <a:t>ōn</a:t>
            </a:r>
            <a:r>
              <a:rPr lang="en-US" i="1" dirty="0" smtClean="0"/>
              <a:t> </a:t>
            </a:r>
            <a:r>
              <a:rPr lang="en-CA" dirty="0" smtClean="0"/>
              <a:t>in Greek) of God from the logic of ideas about God</a:t>
            </a:r>
          </a:p>
          <a:p>
            <a:r>
              <a:rPr lang="en-CA" dirty="0" smtClean="0"/>
              <a:t>1) In moving toward liberation we have an </a:t>
            </a:r>
            <a:r>
              <a:rPr lang="en-CA" i="1" dirty="0" smtClean="0"/>
              <a:t>idea</a:t>
            </a:r>
            <a:r>
              <a:rPr lang="en-CA" dirty="0" smtClean="0"/>
              <a:t> of a perfect being</a:t>
            </a:r>
          </a:p>
          <a:p>
            <a:pPr lvl="1"/>
            <a:r>
              <a:rPr lang="en-CA" dirty="0" smtClean="0"/>
              <a:t>This idea is implicit in all our striving to be better than we are, our striving for happiness, liberation: an idea of Perfect being</a:t>
            </a:r>
          </a:p>
        </p:txBody>
      </p:sp>
      <p:sp>
        <p:nvSpPr>
          <p:cNvPr id="4" name="Slide Number Placeholder 3"/>
          <p:cNvSpPr>
            <a:spLocks noGrp="1"/>
          </p:cNvSpPr>
          <p:nvPr>
            <p:ph type="sldNum" sz="quarter" idx="12"/>
          </p:nvPr>
        </p:nvSpPr>
        <p:spPr/>
        <p:txBody>
          <a:bodyPr/>
          <a:lstStyle/>
          <a:p>
            <a:fld id="{36E3785A-DE9F-44BF-AED1-678CB50B1B1C}" type="slidenum">
              <a:rPr lang="en-US" smtClean="0"/>
              <a:t>106</a:t>
            </a:fld>
            <a:endParaRPr lang="en-US"/>
          </a:p>
        </p:txBody>
      </p:sp>
    </p:spTree>
    <p:extLst>
      <p:ext uri="{BB962C8B-B14F-4D97-AF65-F5344CB8AC3E}">
        <p14:creationId xmlns:p14="http://schemas.microsoft.com/office/powerpoint/2010/main" val="2524264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idea to being</a:t>
            </a:r>
            <a:endParaRPr lang="en-US" dirty="0"/>
          </a:p>
        </p:txBody>
      </p:sp>
      <p:sp>
        <p:nvSpPr>
          <p:cNvPr id="3" name="Content Placeholder 2"/>
          <p:cNvSpPr>
            <a:spLocks noGrp="1"/>
          </p:cNvSpPr>
          <p:nvPr>
            <p:ph idx="1"/>
          </p:nvPr>
        </p:nvSpPr>
        <p:spPr/>
        <p:txBody>
          <a:bodyPr>
            <a:normAutofit fontScale="92500" lnSpcReduction="20000"/>
          </a:bodyPr>
          <a:lstStyle/>
          <a:p>
            <a:r>
              <a:rPr lang="en-CA" dirty="0"/>
              <a:t>2) This idea implies the existence of such a </a:t>
            </a:r>
            <a:r>
              <a:rPr lang="en-CA" dirty="0" smtClean="0"/>
              <a:t>being for </a:t>
            </a:r>
            <a:r>
              <a:rPr lang="en-CA" dirty="0"/>
              <a:t>if it did not exist, it would not be perfect</a:t>
            </a:r>
          </a:p>
          <a:p>
            <a:pPr lvl="1"/>
            <a:r>
              <a:rPr lang="en-CA" dirty="0" smtClean="0"/>
              <a:t>(1) If </a:t>
            </a:r>
            <a:r>
              <a:rPr lang="en-CA" dirty="0"/>
              <a:t>our idea of the Perfect Being was not real</a:t>
            </a:r>
            <a:r>
              <a:rPr lang="en-CA" dirty="0" smtClean="0"/>
              <a:t>, did not exist </a:t>
            </a:r>
          </a:p>
          <a:p>
            <a:pPr lvl="1"/>
            <a:r>
              <a:rPr lang="en-CA" dirty="0" smtClean="0"/>
              <a:t>(2) then </a:t>
            </a:r>
            <a:r>
              <a:rPr lang="en-CA" dirty="0"/>
              <a:t>we could think of an even better being than the </a:t>
            </a:r>
            <a:r>
              <a:rPr lang="en-CA" dirty="0" smtClean="0"/>
              <a:t>non-existing Being </a:t>
            </a:r>
            <a:r>
              <a:rPr lang="en-CA" dirty="0"/>
              <a:t>we are thinking about: a Perfect Being that did exist. </a:t>
            </a:r>
            <a:endParaRPr lang="en-CA" dirty="0" smtClean="0"/>
          </a:p>
          <a:p>
            <a:pPr lvl="1"/>
            <a:r>
              <a:rPr lang="en-CA" dirty="0" smtClean="0"/>
              <a:t>(3) And </a:t>
            </a:r>
            <a:r>
              <a:rPr lang="en-CA" dirty="0"/>
              <a:t>so our </a:t>
            </a:r>
            <a:r>
              <a:rPr lang="en-CA" dirty="0" smtClean="0"/>
              <a:t>idea </a:t>
            </a:r>
            <a:r>
              <a:rPr lang="en-CA" dirty="0"/>
              <a:t>of the </a:t>
            </a:r>
            <a:r>
              <a:rPr lang="en-CA" dirty="0" smtClean="0"/>
              <a:t>non-existing Perfect </a:t>
            </a:r>
            <a:r>
              <a:rPr lang="en-CA" dirty="0"/>
              <a:t>Being would not have been an idea of a Perfect Being. </a:t>
            </a:r>
            <a:endParaRPr lang="en-CA" dirty="0" smtClean="0"/>
          </a:p>
          <a:p>
            <a:pPr lvl="1"/>
            <a:r>
              <a:rPr lang="en-CA" dirty="0" smtClean="0"/>
              <a:t>(4) And </a:t>
            </a:r>
            <a:r>
              <a:rPr lang="en-CA" dirty="0"/>
              <a:t>so </a:t>
            </a:r>
            <a:r>
              <a:rPr lang="en-CA" dirty="0" smtClean="0"/>
              <a:t>since </a:t>
            </a:r>
            <a:r>
              <a:rPr lang="en-CA" dirty="0"/>
              <a:t>we </a:t>
            </a:r>
            <a:r>
              <a:rPr lang="en-CA" dirty="0" smtClean="0"/>
              <a:t>do have </a:t>
            </a:r>
            <a:r>
              <a:rPr lang="en-CA" dirty="0"/>
              <a:t>an idea </a:t>
            </a:r>
            <a:r>
              <a:rPr lang="en-CA" dirty="0" smtClean="0"/>
              <a:t>of </a:t>
            </a:r>
            <a:r>
              <a:rPr lang="en-CA" dirty="0"/>
              <a:t>a Perfect Being, we must think of this Being as existing. </a:t>
            </a:r>
          </a:p>
          <a:p>
            <a:r>
              <a:rPr lang="en-CA" dirty="0"/>
              <a:t>3) Hence a perfect being, </a:t>
            </a:r>
            <a:r>
              <a:rPr lang="en-CA" dirty="0" smtClean="0"/>
              <a:t>God</a:t>
            </a:r>
            <a:r>
              <a:rPr lang="en-CA" dirty="0"/>
              <a:t>, must exist</a:t>
            </a:r>
          </a:p>
          <a:p>
            <a:endParaRPr lang="en-US" dirty="0"/>
          </a:p>
        </p:txBody>
      </p:sp>
      <p:sp>
        <p:nvSpPr>
          <p:cNvPr id="4" name="Slide Number Placeholder 3"/>
          <p:cNvSpPr>
            <a:spLocks noGrp="1"/>
          </p:cNvSpPr>
          <p:nvPr>
            <p:ph type="sldNum" sz="quarter" idx="12"/>
          </p:nvPr>
        </p:nvSpPr>
        <p:spPr/>
        <p:txBody>
          <a:bodyPr/>
          <a:lstStyle/>
          <a:p>
            <a:fld id="{36E3785A-DE9F-44BF-AED1-678CB50B1B1C}" type="slidenum">
              <a:rPr lang="en-US" smtClean="0"/>
              <a:t>107</a:t>
            </a:fld>
            <a:endParaRPr lang="en-US"/>
          </a:p>
        </p:txBody>
      </p:sp>
    </p:spTree>
    <p:extLst>
      <p:ext uri="{BB962C8B-B14F-4D97-AF65-F5344CB8AC3E}">
        <p14:creationId xmlns:p14="http://schemas.microsoft.com/office/powerpoint/2010/main" val="37878654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meaning </a:t>
            </a:r>
            <a:r>
              <a:rPr lang="en-US" smtClean="0"/>
              <a:t>of life</a:t>
            </a:r>
            <a:endParaRPr lang="en-US" dirty="0"/>
          </a:p>
        </p:txBody>
      </p:sp>
      <p:sp>
        <p:nvSpPr>
          <p:cNvPr id="3" name="Content Placeholder 2"/>
          <p:cNvSpPr>
            <a:spLocks noGrp="1"/>
          </p:cNvSpPr>
          <p:nvPr>
            <p:ph idx="1"/>
          </p:nvPr>
        </p:nvSpPr>
        <p:spPr/>
        <p:txBody>
          <a:bodyPr/>
          <a:lstStyle/>
          <a:p>
            <a:r>
              <a:rPr lang="en-US" dirty="0" smtClean="0"/>
              <a:t>Where are we going?</a:t>
            </a:r>
          </a:p>
          <a:p>
            <a:pPr lvl="1"/>
            <a:r>
              <a:rPr lang="en-US" dirty="0" smtClean="0"/>
              <a:t>Idea of perfection moves us on, like a splinter in the mind</a:t>
            </a:r>
          </a:p>
          <a:p>
            <a:pPr lvl="1"/>
            <a:r>
              <a:rPr lang="en-US" dirty="0" smtClean="0"/>
              <a:t>To go beyond what we are</a:t>
            </a:r>
          </a:p>
          <a:p>
            <a:pPr lvl="1"/>
            <a:r>
              <a:rPr lang="en-US" dirty="0" smtClean="0"/>
              <a:t>To know more</a:t>
            </a:r>
          </a:p>
          <a:p>
            <a:pPr lvl="1"/>
            <a:r>
              <a:rPr lang="en-US" dirty="0" smtClean="0"/>
              <a:t>To become better people</a:t>
            </a:r>
          </a:p>
          <a:p>
            <a:r>
              <a:rPr lang="en-US" dirty="0" smtClean="0">
                <a:sym typeface="Wingdings" panose="05000000000000000000" pitchFamily="2" charset="2"/>
              </a:rPr>
              <a:t> </a:t>
            </a:r>
            <a:r>
              <a:rPr lang="en-US" dirty="0" smtClean="0"/>
              <a:t>To </a:t>
            </a:r>
            <a:r>
              <a:rPr lang="en-US" u="sng" dirty="0" smtClean="0"/>
              <a:t>be</a:t>
            </a:r>
            <a:r>
              <a:rPr lang="en-US" dirty="0" smtClean="0"/>
              <a:t> more fully</a:t>
            </a:r>
          </a:p>
          <a:p>
            <a:pPr lvl="1"/>
            <a:r>
              <a:rPr lang="en-US" dirty="0"/>
              <a:t>i</a:t>
            </a:r>
            <a:r>
              <a:rPr lang="en-US" dirty="0" smtClean="0"/>
              <a:t>nspired by the Being that is within and around us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108</a:t>
            </a:fld>
            <a:endParaRPr lang="en-US"/>
          </a:p>
        </p:txBody>
      </p:sp>
    </p:spTree>
    <p:extLst>
      <p:ext uri="{BB962C8B-B14F-4D97-AF65-F5344CB8AC3E}">
        <p14:creationId xmlns:p14="http://schemas.microsoft.com/office/powerpoint/2010/main" val="2640097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external world must exist</a:t>
            </a:r>
            <a:endParaRPr lang="en-US" dirty="0"/>
          </a:p>
        </p:txBody>
      </p:sp>
      <p:sp>
        <p:nvSpPr>
          <p:cNvPr id="3" name="Content Placeholder 2"/>
          <p:cNvSpPr>
            <a:spLocks noGrp="1"/>
          </p:cNvSpPr>
          <p:nvPr>
            <p:ph idx="1"/>
          </p:nvPr>
        </p:nvSpPr>
        <p:spPr/>
        <p:txBody>
          <a:bodyPr>
            <a:normAutofit/>
          </a:bodyPr>
          <a:lstStyle/>
          <a:p>
            <a:r>
              <a:rPr lang="en-CA" dirty="0" smtClean="0"/>
              <a:t>A Perfect Being cannot be a deceiver</a:t>
            </a:r>
          </a:p>
          <a:p>
            <a:pPr lvl="1"/>
            <a:r>
              <a:rPr lang="en-CA" dirty="0" smtClean="0"/>
              <a:t>And so the notions of an external world, with the properties of extension and motion, </a:t>
            </a:r>
          </a:p>
          <a:p>
            <a:pPr lvl="2"/>
            <a:r>
              <a:rPr lang="en-CA" dirty="0" smtClean="0"/>
              <a:t>“as comprised within the subject-matter of pure mathematics” (the “primary” properties of things)</a:t>
            </a:r>
          </a:p>
          <a:p>
            <a:pPr lvl="1"/>
            <a:r>
              <a:rPr lang="en-CA" dirty="0" smtClean="0"/>
              <a:t>must be true</a:t>
            </a:r>
          </a:p>
          <a:p>
            <a:pPr lvl="2"/>
            <a:r>
              <a:rPr lang="en-CA" dirty="0" smtClean="0"/>
              <a:t>“I do not see how God could be understood to be anything but a deceiver if the ideas [of extension and motion] were transmitted from a source other than corporeal things”</a:t>
            </a:r>
          </a:p>
        </p:txBody>
      </p:sp>
      <p:sp>
        <p:nvSpPr>
          <p:cNvPr id="4" name="Slide Number Placeholder 3"/>
          <p:cNvSpPr>
            <a:spLocks noGrp="1"/>
          </p:cNvSpPr>
          <p:nvPr>
            <p:ph type="sldNum" sz="quarter" idx="12"/>
          </p:nvPr>
        </p:nvSpPr>
        <p:spPr/>
        <p:txBody>
          <a:bodyPr/>
          <a:lstStyle/>
          <a:p>
            <a:fld id="{EA781AB3-5D8C-45CA-8411-AFFB7C0D96E9}" type="slidenum">
              <a:rPr lang="en-US" smtClean="0"/>
              <a:t>109</a:t>
            </a:fld>
            <a:endParaRPr lang="en-US"/>
          </a:p>
        </p:txBody>
      </p:sp>
    </p:spTree>
    <p:extLst>
      <p:ext uri="{BB962C8B-B14F-4D97-AF65-F5344CB8AC3E}">
        <p14:creationId xmlns:p14="http://schemas.microsoft.com/office/powerpoint/2010/main" val="414301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Practical pursuits</a:t>
            </a:r>
            <a:endParaRPr lang="en-US" dirty="0"/>
          </a:p>
        </p:txBody>
      </p:sp>
      <p:sp>
        <p:nvSpPr>
          <p:cNvPr id="3" name="Content Placeholder 2"/>
          <p:cNvSpPr>
            <a:spLocks noGrp="1"/>
          </p:cNvSpPr>
          <p:nvPr>
            <p:ph idx="1"/>
          </p:nvPr>
        </p:nvSpPr>
        <p:spPr/>
        <p:txBody>
          <a:bodyPr>
            <a:normAutofit lnSpcReduction="10000"/>
          </a:bodyPr>
          <a:lstStyle/>
          <a:p>
            <a:r>
              <a:rPr lang="en-CA" dirty="0" smtClean="0"/>
              <a:t>Philosophy is displaced by emphasis on literature and the arts</a:t>
            </a:r>
          </a:p>
          <a:p>
            <a:pPr lvl="1"/>
            <a:r>
              <a:rPr lang="en-CA" dirty="0"/>
              <a:t>a</a:t>
            </a:r>
            <a:r>
              <a:rPr lang="en-CA" dirty="0" smtClean="0"/>
              <a:t>nd practical pursuits of education, politics, and rhetoric</a:t>
            </a:r>
          </a:p>
          <a:p>
            <a:pPr lvl="1"/>
            <a:r>
              <a:rPr lang="en-CA" dirty="0" smtClean="0"/>
              <a:t>=Humanist pursuits outside the universities</a:t>
            </a:r>
          </a:p>
          <a:p>
            <a:r>
              <a:rPr lang="en-CA" dirty="0" smtClean="0"/>
              <a:t>Medieval philosophy of Aristotle is rejected by the humanists</a:t>
            </a:r>
          </a:p>
          <a:p>
            <a:pPr lvl="1"/>
            <a:r>
              <a:rPr lang="en-CA" dirty="0" smtClean="0"/>
              <a:t>The universities continue to be dominated by scholastic Aristotelianism</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a:t>
            </a:fld>
            <a:endParaRPr lang="en-US"/>
          </a:p>
        </p:txBody>
      </p:sp>
    </p:spTree>
    <p:extLst>
      <p:ext uri="{BB962C8B-B14F-4D97-AF65-F5344CB8AC3E}">
        <p14:creationId xmlns:p14="http://schemas.microsoft.com/office/powerpoint/2010/main" val="21565594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really real out there?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Not everything in my experience however is real</a:t>
            </a:r>
          </a:p>
          <a:p>
            <a:pPr lvl="1"/>
            <a:r>
              <a:rPr lang="en-CA" dirty="0" smtClean="0"/>
              <a:t>I see the sun come up in the morning, but it is the earth that turns</a:t>
            </a:r>
          </a:p>
          <a:p>
            <a:pPr lvl="1"/>
            <a:r>
              <a:rPr lang="en-CA" dirty="0" smtClean="0"/>
              <a:t>Secondary properties of things, </a:t>
            </a:r>
            <a:r>
              <a:rPr lang="en-CA" dirty="0"/>
              <a:t>such as color and smell, are not objective realities. </a:t>
            </a:r>
          </a:p>
          <a:p>
            <a:pPr lvl="1"/>
            <a:r>
              <a:rPr lang="en-CA" dirty="0"/>
              <a:t>They are effects in </a:t>
            </a:r>
            <a:r>
              <a:rPr lang="en-CA" dirty="0" smtClean="0"/>
              <a:t>us produced </a:t>
            </a:r>
            <a:r>
              <a:rPr lang="en-CA" dirty="0"/>
              <a:t>by the things in their primary </a:t>
            </a:r>
            <a:r>
              <a:rPr lang="en-CA" dirty="0" smtClean="0"/>
              <a:t>properties, </a:t>
            </a:r>
            <a:r>
              <a:rPr lang="en-CA" dirty="0"/>
              <a:t>such as motion, extension, shape, number, etc. </a:t>
            </a:r>
            <a:endParaRPr lang="en-CA" dirty="0" smtClean="0"/>
          </a:p>
          <a:p>
            <a:pPr lvl="2"/>
            <a:r>
              <a:rPr lang="en-CA" dirty="0" smtClean="0"/>
              <a:t>– i.e., the properties of the world for the new sciences</a:t>
            </a:r>
            <a:endParaRPr lang="en-CA" dirty="0"/>
          </a:p>
          <a:p>
            <a:r>
              <a:rPr lang="en-CA" dirty="0" smtClean="0">
                <a:sym typeface="Wingdings" panose="05000000000000000000" pitchFamily="2" charset="2"/>
              </a:rPr>
              <a:t> </a:t>
            </a:r>
            <a:r>
              <a:rPr lang="en-CA" dirty="0" smtClean="0"/>
              <a:t>Only </a:t>
            </a:r>
            <a:r>
              <a:rPr lang="en-CA" dirty="0"/>
              <a:t>the material world as represented in the new </a:t>
            </a:r>
            <a:r>
              <a:rPr lang="en-CA" dirty="0" smtClean="0"/>
              <a:t>science is </a:t>
            </a:r>
            <a:r>
              <a:rPr lang="en-CA" dirty="0"/>
              <a:t>real </a:t>
            </a:r>
            <a:endParaRPr lang="en-CA" dirty="0" smtClean="0"/>
          </a:p>
          <a:p>
            <a:pPr lvl="1"/>
            <a:r>
              <a:rPr lang="en-CA" dirty="0"/>
              <a:t>I</a:t>
            </a:r>
            <a:r>
              <a:rPr lang="en-CA" dirty="0" smtClean="0"/>
              <a:t>.e., the </a:t>
            </a:r>
            <a:r>
              <a:rPr lang="en-CA" dirty="0"/>
              <a:t>post-Copernican world of </a:t>
            </a:r>
            <a:r>
              <a:rPr lang="en-CA" dirty="0" smtClean="0"/>
              <a:t>Galileo’s science</a:t>
            </a:r>
          </a:p>
          <a:p>
            <a:pPr lvl="1"/>
            <a:r>
              <a:rPr lang="en-CA" dirty="0" smtClean="0"/>
              <a:t>And later, Newton</a:t>
            </a:r>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110</a:t>
            </a:fld>
            <a:endParaRPr lang="en-US"/>
          </a:p>
        </p:txBody>
      </p:sp>
    </p:spTree>
    <p:extLst>
      <p:ext uri="{BB962C8B-B14F-4D97-AF65-F5344CB8AC3E}">
        <p14:creationId xmlns:p14="http://schemas.microsoft.com/office/powerpoint/2010/main" val="18098852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skeptical argument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ancient skeptical argument held that atomism makes knowledge impossible</a:t>
            </a:r>
          </a:p>
          <a:p>
            <a:pPr lvl="1"/>
            <a:r>
              <a:rPr lang="en-US" dirty="0"/>
              <a:t>b</a:t>
            </a:r>
            <a:r>
              <a:rPr lang="en-US" dirty="0" smtClean="0"/>
              <a:t>ecause our knowledge starts with sensory experience</a:t>
            </a:r>
          </a:p>
          <a:p>
            <a:r>
              <a:rPr lang="en-US" dirty="0" smtClean="0"/>
              <a:t>Hence atomism leads to skepticism (and relativism)</a:t>
            </a:r>
          </a:p>
          <a:p>
            <a:pPr lvl="1"/>
            <a:r>
              <a:rPr lang="en-US" dirty="0" smtClean="0"/>
              <a:t>Atomism holds that reality consists in atoms and the void (Democritus)</a:t>
            </a:r>
          </a:p>
          <a:p>
            <a:pPr lvl="1"/>
            <a:r>
              <a:rPr lang="en-US" dirty="0" smtClean="0"/>
              <a:t>But sensory experience is radically different</a:t>
            </a:r>
          </a:p>
          <a:p>
            <a:pPr lvl="1"/>
            <a:r>
              <a:rPr lang="en-US" dirty="0" smtClean="0"/>
              <a:t>How could atomism then be derived from sensory experience? </a:t>
            </a:r>
          </a:p>
          <a:p>
            <a:r>
              <a:rPr lang="en-US" dirty="0" smtClean="0"/>
              <a:t>Modern science even more strongly stresses the difference between </a:t>
            </a:r>
          </a:p>
          <a:p>
            <a:pPr lvl="1"/>
            <a:r>
              <a:rPr lang="en-US" dirty="0" smtClean="0"/>
              <a:t>how things appear (the sun seems to go around the earth)</a:t>
            </a:r>
          </a:p>
          <a:p>
            <a:pPr lvl="1"/>
            <a:r>
              <a:rPr lang="en-US" dirty="0"/>
              <a:t>a</a:t>
            </a:r>
            <a:r>
              <a:rPr lang="en-US" dirty="0" smtClean="0"/>
              <a:t>nd what is real (the earth goes around the sun)</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111</a:t>
            </a:fld>
            <a:endParaRPr lang="en-US"/>
          </a:p>
        </p:txBody>
      </p:sp>
    </p:spTree>
    <p:extLst>
      <p:ext uri="{BB962C8B-B14F-4D97-AF65-F5344CB8AC3E}">
        <p14:creationId xmlns:p14="http://schemas.microsoft.com/office/powerpoint/2010/main" val="797557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 reply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of our experience is purely subjective</a:t>
            </a:r>
          </a:p>
          <a:p>
            <a:pPr lvl="1"/>
            <a:r>
              <a:rPr lang="en-US" dirty="0" smtClean="0"/>
              <a:t>E.g., colors and smells</a:t>
            </a:r>
          </a:p>
          <a:p>
            <a:pPr lvl="1"/>
            <a:r>
              <a:rPr lang="en-US" dirty="0" smtClean="0"/>
              <a:t>= secondary properties produced by things in us our experience of the world</a:t>
            </a:r>
          </a:p>
          <a:p>
            <a:r>
              <a:rPr lang="en-US" dirty="0" smtClean="0"/>
              <a:t>But some of our direct sensory experience is objective</a:t>
            </a:r>
          </a:p>
          <a:p>
            <a:pPr lvl="1"/>
            <a:r>
              <a:rPr lang="en-US" dirty="0" smtClean="0"/>
              <a:t>E.g., </a:t>
            </a:r>
            <a:r>
              <a:rPr lang="en-CA" dirty="0"/>
              <a:t>motion, extension, shape, </a:t>
            </a:r>
            <a:r>
              <a:rPr lang="en-CA" dirty="0" smtClean="0"/>
              <a:t>number</a:t>
            </a:r>
          </a:p>
          <a:p>
            <a:r>
              <a:rPr lang="en-CA" dirty="0" smtClean="0"/>
              <a:t>Science can be built up from such properties</a:t>
            </a:r>
          </a:p>
          <a:p>
            <a:pPr lvl="1"/>
            <a:r>
              <a:rPr lang="en-CA" dirty="0"/>
              <a:t>r</a:t>
            </a:r>
            <a:r>
              <a:rPr lang="en-CA" dirty="0" smtClean="0"/>
              <a:t>elying on our reasoning ability</a:t>
            </a:r>
          </a:p>
          <a:p>
            <a:pPr lvl="1"/>
            <a:r>
              <a:rPr lang="en-CA" dirty="0"/>
              <a:t>w</a:t>
            </a:r>
            <a:r>
              <a:rPr lang="en-CA" dirty="0" smtClean="0"/>
              <a:t>hose reliability is guaranteed by the Perfect Being Who made us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112</a:t>
            </a:fld>
            <a:endParaRPr lang="en-US"/>
          </a:p>
        </p:txBody>
      </p:sp>
    </p:spTree>
    <p:extLst>
      <p:ext uri="{BB962C8B-B14F-4D97-AF65-F5344CB8AC3E}">
        <p14:creationId xmlns:p14="http://schemas.microsoft.com/office/powerpoint/2010/main" val="33304540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Arnaud’s Circle</a:t>
            </a:r>
            <a:endParaRPr lang="en-US" dirty="0"/>
          </a:p>
        </p:txBody>
      </p:sp>
      <p:sp>
        <p:nvSpPr>
          <p:cNvPr id="3" name="Content Placeholder 2"/>
          <p:cNvSpPr>
            <a:spLocks noGrp="1"/>
          </p:cNvSpPr>
          <p:nvPr>
            <p:ph idx="1"/>
          </p:nvPr>
        </p:nvSpPr>
        <p:spPr/>
        <p:txBody>
          <a:bodyPr>
            <a:normAutofit lnSpcReduction="10000"/>
          </a:bodyPr>
          <a:lstStyle/>
          <a:p>
            <a:r>
              <a:rPr lang="en-CA" dirty="0" smtClean="0"/>
              <a:t>Antoine Arnaud objected to this reasoning </a:t>
            </a:r>
          </a:p>
          <a:p>
            <a:pPr lvl="1"/>
            <a:r>
              <a:rPr lang="en-CA" dirty="0" smtClean="0"/>
              <a:t>1) Descartes argues that we need the existence of God to be certain that our reasoning is valid</a:t>
            </a:r>
          </a:p>
          <a:p>
            <a:pPr lvl="1"/>
            <a:r>
              <a:rPr lang="en-CA" dirty="0" smtClean="0"/>
              <a:t>2) But the proof for God’s existence is based on the validity of our reasoning in the first place</a:t>
            </a:r>
          </a:p>
          <a:p>
            <a:r>
              <a:rPr lang="en-CA" dirty="0" smtClean="0"/>
              <a:t>And so Descartes reasons in a circle</a:t>
            </a:r>
          </a:p>
          <a:p>
            <a:pPr lvl="1"/>
            <a:r>
              <a:rPr lang="en-CA" dirty="0" smtClean="0"/>
              <a:t>He bases the existence of God on certain prior ideas and reasoning about them</a:t>
            </a:r>
          </a:p>
          <a:p>
            <a:pPr lvl="1"/>
            <a:r>
              <a:rPr lang="en-CA" dirty="0" smtClean="0"/>
              <a:t>But then he argues that the truth of this reasoning presupposes the existence of God</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113</a:t>
            </a:fld>
            <a:endParaRPr lang="en-US"/>
          </a:p>
        </p:txBody>
      </p:sp>
    </p:spTree>
    <p:extLst>
      <p:ext uri="{BB962C8B-B14F-4D97-AF65-F5344CB8AC3E}">
        <p14:creationId xmlns:p14="http://schemas.microsoft.com/office/powerpoint/2010/main" val="33479176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and reason</a:t>
            </a:r>
            <a:endParaRPr lang="en-US" dirty="0"/>
          </a:p>
        </p:txBody>
      </p:sp>
      <p:sp>
        <p:nvSpPr>
          <p:cNvPr id="3" name="Content Placeholder 2"/>
          <p:cNvSpPr>
            <a:spLocks noGrp="1"/>
          </p:cNvSpPr>
          <p:nvPr>
            <p:ph idx="1"/>
          </p:nvPr>
        </p:nvSpPr>
        <p:spPr/>
        <p:txBody>
          <a:bodyPr>
            <a:normAutofit/>
          </a:bodyPr>
          <a:lstStyle/>
          <a:p>
            <a:r>
              <a:rPr lang="en-CA" dirty="0"/>
              <a:t>Descartes replies</a:t>
            </a:r>
          </a:p>
          <a:p>
            <a:pPr lvl="1"/>
            <a:r>
              <a:rPr lang="en-CA" dirty="0"/>
              <a:t>We have direct </a:t>
            </a:r>
            <a:r>
              <a:rPr lang="en-CA" i="1" dirty="0"/>
              <a:t>intuition</a:t>
            </a:r>
            <a:r>
              <a:rPr lang="en-CA" dirty="0"/>
              <a:t> of </a:t>
            </a:r>
            <a:r>
              <a:rPr lang="en-CA" dirty="0" smtClean="0"/>
              <a:t>the basic ideas. These ideas are not the </a:t>
            </a:r>
            <a:r>
              <a:rPr lang="en-CA" u="sng" dirty="0" smtClean="0"/>
              <a:t>result</a:t>
            </a:r>
            <a:r>
              <a:rPr lang="en-CA" dirty="0" smtClean="0"/>
              <a:t> of reasoning, but the basis of it.  </a:t>
            </a:r>
            <a:endParaRPr lang="en-CA" dirty="0"/>
          </a:p>
          <a:p>
            <a:pPr lvl="2"/>
            <a:r>
              <a:rPr lang="en-CA" dirty="0"/>
              <a:t>I think, therefore I am</a:t>
            </a:r>
          </a:p>
          <a:p>
            <a:pPr lvl="2"/>
            <a:r>
              <a:rPr lang="en-CA" dirty="0"/>
              <a:t>I am an imperfect being (I doubt) seeking perfection (I discover an indubitable truth)</a:t>
            </a:r>
          </a:p>
          <a:p>
            <a:pPr lvl="2"/>
            <a:r>
              <a:rPr lang="en-CA" dirty="0"/>
              <a:t>This idea of perfection is not invented by me, but found in </a:t>
            </a:r>
            <a:r>
              <a:rPr lang="en-CA" dirty="0" smtClean="0"/>
              <a:t>me</a:t>
            </a:r>
          </a:p>
        </p:txBody>
      </p:sp>
      <p:sp>
        <p:nvSpPr>
          <p:cNvPr id="4" name="Slide Number Placeholder 3"/>
          <p:cNvSpPr>
            <a:spLocks noGrp="1"/>
          </p:cNvSpPr>
          <p:nvPr>
            <p:ph type="sldNum" sz="quarter" idx="12"/>
          </p:nvPr>
        </p:nvSpPr>
        <p:spPr/>
        <p:txBody>
          <a:bodyPr/>
          <a:lstStyle/>
          <a:p>
            <a:fld id="{EA781AB3-5D8C-45CA-8411-AFFB7C0D96E9}" type="slidenum">
              <a:rPr lang="en-US" smtClean="0"/>
              <a:t>114</a:t>
            </a:fld>
            <a:endParaRPr lang="en-US"/>
          </a:p>
        </p:txBody>
      </p:sp>
    </p:spTree>
    <p:extLst>
      <p:ext uri="{BB962C8B-B14F-4D97-AF65-F5344CB8AC3E}">
        <p14:creationId xmlns:p14="http://schemas.microsoft.com/office/powerpoint/2010/main" val="35342451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knowledge of God</a:t>
            </a:r>
            <a:endParaRPr lang="en-US" dirty="0"/>
          </a:p>
        </p:txBody>
      </p:sp>
      <p:sp>
        <p:nvSpPr>
          <p:cNvPr id="3" name="Content Placeholder 2"/>
          <p:cNvSpPr>
            <a:spLocks noGrp="1"/>
          </p:cNvSpPr>
          <p:nvPr>
            <p:ph idx="1"/>
          </p:nvPr>
        </p:nvSpPr>
        <p:spPr/>
        <p:txBody>
          <a:bodyPr>
            <a:normAutofit lnSpcReduction="10000"/>
          </a:bodyPr>
          <a:lstStyle/>
          <a:p>
            <a:r>
              <a:rPr lang="en-CA" dirty="0" smtClean="0"/>
              <a:t>= I </a:t>
            </a:r>
            <a:r>
              <a:rPr lang="en-CA" dirty="0"/>
              <a:t>have a direct  intuition of </a:t>
            </a:r>
            <a:r>
              <a:rPr lang="en-CA" dirty="0" smtClean="0"/>
              <a:t>God</a:t>
            </a:r>
          </a:p>
          <a:p>
            <a:pPr lvl="1"/>
            <a:r>
              <a:rPr lang="en-CA" dirty="0" smtClean="0"/>
              <a:t>My being, my thinking are directly evident</a:t>
            </a:r>
          </a:p>
          <a:p>
            <a:pPr lvl="1"/>
            <a:r>
              <a:rPr lang="en-CA" dirty="0" smtClean="0"/>
              <a:t>Perfect Being is directly evident</a:t>
            </a:r>
          </a:p>
          <a:p>
            <a:pPr lvl="2"/>
            <a:r>
              <a:rPr lang="en-CA" dirty="0" smtClean="0"/>
              <a:t>In my thinking</a:t>
            </a:r>
          </a:p>
          <a:p>
            <a:pPr lvl="2"/>
            <a:r>
              <a:rPr lang="en-CA" dirty="0" smtClean="0"/>
              <a:t>In my being</a:t>
            </a:r>
          </a:p>
          <a:p>
            <a:pPr lvl="1"/>
            <a:r>
              <a:rPr lang="en-CA" dirty="0" smtClean="0"/>
              <a:t>Reasoning simply </a:t>
            </a:r>
            <a:r>
              <a:rPr lang="en-CA" u="sng" dirty="0" smtClean="0"/>
              <a:t>clarifies</a:t>
            </a:r>
            <a:r>
              <a:rPr lang="en-CA" dirty="0" smtClean="0"/>
              <a:t> what we directly know</a:t>
            </a:r>
            <a:endParaRPr lang="en-CA" dirty="0"/>
          </a:p>
          <a:p>
            <a:r>
              <a:rPr lang="en-CA" dirty="0"/>
              <a:t>It is the truths about the external world that we don’t directly intuit that require confidence in our reasoning abilities</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115</a:t>
            </a:fld>
            <a:endParaRPr lang="en-US"/>
          </a:p>
        </p:txBody>
      </p:sp>
    </p:spTree>
    <p:extLst>
      <p:ext uri="{BB962C8B-B14F-4D97-AF65-F5344CB8AC3E}">
        <p14:creationId xmlns:p14="http://schemas.microsoft.com/office/powerpoint/2010/main" val="1870009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weaknesses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How do we know when we have a clear and distinct idea? Some of Descartes’ examples of this may seem dubious:</a:t>
            </a:r>
          </a:p>
          <a:p>
            <a:r>
              <a:rPr lang="en-CA" dirty="0" smtClean="0"/>
              <a:t>1) “What is more perfect cannot be produced by what is less perfect”</a:t>
            </a:r>
          </a:p>
          <a:p>
            <a:pPr lvl="1"/>
            <a:r>
              <a:rPr lang="en-CA" dirty="0" smtClean="0"/>
              <a:t>E.g., can a body whose temperature is 100 degrees produce a body that is 120 degrees?</a:t>
            </a:r>
          </a:p>
          <a:p>
            <a:r>
              <a:rPr lang="en-CA" dirty="0" smtClean="0"/>
              <a:t>Denying this leads ultimately to the claim that something can come from nothing. But isn’t it obvious that this is impossible? </a:t>
            </a:r>
          </a:p>
          <a:p>
            <a:pPr lvl="1"/>
            <a:r>
              <a:rPr lang="en-CA" dirty="0" smtClean="0"/>
              <a:t>If there once was nothing, now there would be nothing, and so there always must have been something. Being is eternal! </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116</a:t>
            </a:fld>
            <a:endParaRPr lang="en-US"/>
          </a:p>
        </p:txBody>
      </p:sp>
    </p:spTree>
    <p:extLst>
      <p:ext uri="{BB962C8B-B14F-4D97-AF65-F5344CB8AC3E}">
        <p14:creationId xmlns:p14="http://schemas.microsoft.com/office/powerpoint/2010/main" val="14262604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judgments are free</a:t>
            </a:r>
            <a:endParaRPr lang="en-US" dirty="0"/>
          </a:p>
        </p:txBody>
      </p:sp>
      <p:sp>
        <p:nvSpPr>
          <p:cNvPr id="3" name="Content Placeholder 2"/>
          <p:cNvSpPr>
            <a:spLocks noGrp="1"/>
          </p:cNvSpPr>
          <p:nvPr>
            <p:ph idx="1"/>
          </p:nvPr>
        </p:nvSpPr>
        <p:spPr/>
        <p:txBody>
          <a:bodyPr>
            <a:normAutofit/>
          </a:bodyPr>
          <a:lstStyle/>
          <a:p>
            <a:r>
              <a:rPr lang="en-CA" dirty="0" smtClean="0"/>
              <a:t>2) Our judgments “are not determined by any external force”</a:t>
            </a:r>
          </a:p>
          <a:p>
            <a:pPr lvl="1"/>
            <a:r>
              <a:rPr lang="en-CA" dirty="0" smtClean="0"/>
              <a:t>= Descartes’ idea that our intellectual judgments are free—not produced in us by external causes</a:t>
            </a:r>
          </a:p>
          <a:p>
            <a:pPr lvl="1"/>
            <a:r>
              <a:rPr lang="en-CA" dirty="0" smtClean="0"/>
              <a:t>Sensation is produced in us by external causes</a:t>
            </a:r>
          </a:p>
          <a:p>
            <a:pPr lvl="2"/>
            <a:r>
              <a:rPr lang="en-CA" dirty="0" smtClean="0"/>
              <a:t>When looking in a certain direction I cannot help but see a tree</a:t>
            </a:r>
          </a:p>
          <a:p>
            <a:pPr lvl="1"/>
            <a:r>
              <a:rPr lang="en-CA" dirty="0" smtClean="0"/>
              <a:t>Are our rational judgments externally determined like this?</a:t>
            </a:r>
          </a:p>
        </p:txBody>
      </p:sp>
      <p:sp>
        <p:nvSpPr>
          <p:cNvPr id="4" name="Slide Number Placeholder 3"/>
          <p:cNvSpPr>
            <a:spLocks noGrp="1"/>
          </p:cNvSpPr>
          <p:nvPr>
            <p:ph type="sldNum" sz="quarter" idx="12"/>
          </p:nvPr>
        </p:nvSpPr>
        <p:spPr/>
        <p:txBody>
          <a:bodyPr/>
          <a:lstStyle/>
          <a:p>
            <a:fld id="{EA781AB3-5D8C-45CA-8411-AFFB7C0D96E9}" type="slidenum">
              <a:rPr lang="en-US" smtClean="0"/>
              <a:t>117</a:t>
            </a:fld>
            <a:endParaRPr lang="en-US"/>
          </a:p>
        </p:txBody>
      </p:sp>
    </p:spTree>
    <p:extLst>
      <p:ext uri="{BB962C8B-B14F-4D97-AF65-F5344CB8AC3E}">
        <p14:creationId xmlns:p14="http://schemas.microsoft.com/office/powerpoint/2010/main" val="36964629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Thinking is free</a:t>
            </a:r>
            <a:endParaRPr lang="en-US" dirty="0"/>
          </a:p>
        </p:txBody>
      </p:sp>
      <p:sp>
        <p:nvSpPr>
          <p:cNvPr id="3" name="Content Placeholder 2"/>
          <p:cNvSpPr>
            <a:spLocks noGrp="1"/>
          </p:cNvSpPr>
          <p:nvPr>
            <p:ph idx="1"/>
          </p:nvPr>
        </p:nvSpPr>
        <p:spPr/>
        <p:txBody>
          <a:bodyPr>
            <a:normAutofit/>
          </a:bodyPr>
          <a:lstStyle/>
          <a:p>
            <a:r>
              <a:rPr lang="en-CA" dirty="0"/>
              <a:t>But my judgments regarding the </a:t>
            </a:r>
            <a:r>
              <a:rPr lang="en-CA" dirty="0" smtClean="0"/>
              <a:t>tree</a:t>
            </a:r>
            <a:endParaRPr lang="en-CA" dirty="0"/>
          </a:p>
          <a:p>
            <a:pPr lvl="1"/>
            <a:r>
              <a:rPr lang="en-CA" dirty="0"/>
              <a:t>Does it really exist? </a:t>
            </a:r>
            <a:r>
              <a:rPr lang="en-CA" dirty="0" smtClean="0"/>
              <a:t>Are </a:t>
            </a:r>
            <a:r>
              <a:rPr lang="en-CA" dirty="0"/>
              <a:t>its leaves really green? </a:t>
            </a:r>
            <a:r>
              <a:rPr lang="en-CA" dirty="0" smtClean="0"/>
              <a:t>Does </a:t>
            </a:r>
            <a:r>
              <a:rPr lang="en-CA" dirty="0"/>
              <a:t>it move itself or is it produced by other things</a:t>
            </a:r>
            <a:r>
              <a:rPr lang="en-CA" dirty="0" smtClean="0"/>
              <a:t>?</a:t>
            </a:r>
          </a:p>
          <a:p>
            <a:r>
              <a:rPr lang="en-CA" dirty="0"/>
              <a:t>depend on my consciously following a method of </a:t>
            </a:r>
            <a:r>
              <a:rPr lang="en-CA" dirty="0" smtClean="0"/>
              <a:t>reasoning</a:t>
            </a:r>
          </a:p>
          <a:p>
            <a:pPr lvl="1"/>
            <a:r>
              <a:rPr lang="en-CA" dirty="0"/>
              <a:t>a</a:t>
            </a:r>
            <a:r>
              <a:rPr lang="en-CA" dirty="0" smtClean="0"/>
              <a:t>nd a </a:t>
            </a:r>
            <a:r>
              <a:rPr lang="en-CA" i="1" dirty="0" smtClean="0"/>
              <a:t>choice</a:t>
            </a:r>
            <a:r>
              <a:rPr lang="en-CA" dirty="0" smtClean="0"/>
              <a:t> on my part to do so. </a:t>
            </a:r>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118</a:t>
            </a:fld>
            <a:endParaRPr lang="en-US"/>
          </a:p>
        </p:txBody>
      </p:sp>
    </p:spTree>
    <p:extLst>
      <p:ext uri="{BB962C8B-B14F-4D97-AF65-F5344CB8AC3E}">
        <p14:creationId xmlns:p14="http://schemas.microsoft.com/office/powerpoint/2010/main" val="2978923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presupposes </a:t>
            </a:r>
            <a:br>
              <a:rPr lang="en-US" dirty="0" smtClean="0"/>
            </a:br>
            <a:r>
              <a:rPr lang="en-US" dirty="0" smtClean="0"/>
              <a:t>freedom of the thinker</a:t>
            </a:r>
            <a:endParaRPr lang="en-US" dirty="0"/>
          </a:p>
        </p:txBody>
      </p:sp>
      <p:sp>
        <p:nvSpPr>
          <p:cNvPr id="3" name="Content Placeholder 2"/>
          <p:cNvSpPr>
            <a:spLocks noGrp="1"/>
          </p:cNvSpPr>
          <p:nvPr>
            <p:ph idx="1"/>
          </p:nvPr>
        </p:nvSpPr>
        <p:spPr/>
        <p:txBody>
          <a:bodyPr>
            <a:normAutofit lnSpcReduction="10000"/>
          </a:bodyPr>
          <a:lstStyle/>
          <a:p>
            <a:r>
              <a:rPr lang="en-CA" dirty="0"/>
              <a:t>Science itself requires a free commitment to pursue the truth</a:t>
            </a:r>
          </a:p>
          <a:p>
            <a:pPr lvl="1"/>
            <a:r>
              <a:rPr lang="en-CA" dirty="0"/>
              <a:t>Modern science requires the freedom of thought to doubt </a:t>
            </a:r>
          </a:p>
          <a:p>
            <a:pPr lvl="1"/>
            <a:r>
              <a:rPr lang="en-CA" dirty="0"/>
              <a:t>to suspend belief in the direct evidence of senses (e.g., that the sun comes up) </a:t>
            </a:r>
          </a:p>
          <a:p>
            <a:pPr lvl="1"/>
            <a:r>
              <a:rPr lang="en-CA" dirty="0"/>
              <a:t>so as to situate the sensory data in a larger intellectual framework (the Copernican astronomy) created by thinking</a:t>
            </a:r>
          </a:p>
          <a:p>
            <a:r>
              <a:rPr lang="en-CA" dirty="0"/>
              <a:t>Recall Bacon’s method of the bee</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119</a:t>
            </a:fld>
            <a:endParaRPr lang="en-US"/>
          </a:p>
        </p:txBody>
      </p:sp>
    </p:spTree>
    <p:extLst>
      <p:ext uri="{BB962C8B-B14F-4D97-AF65-F5344CB8AC3E}">
        <p14:creationId xmlns:p14="http://schemas.microsoft.com/office/powerpoint/2010/main" val="90585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Shift to practical philosophies</a:t>
            </a:r>
            <a:endParaRPr lang="en-US" dirty="0"/>
          </a:p>
        </p:txBody>
      </p:sp>
      <p:sp>
        <p:nvSpPr>
          <p:cNvPr id="3" name="Content Placeholder 2"/>
          <p:cNvSpPr>
            <a:spLocks noGrp="1"/>
          </p:cNvSpPr>
          <p:nvPr>
            <p:ph idx="1"/>
          </p:nvPr>
        </p:nvSpPr>
        <p:spPr/>
        <p:txBody>
          <a:bodyPr>
            <a:normAutofit/>
          </a:bodyPr>
          <a:lstStyle/>
          <a:p>
            <a:r>
              <a:rPr lang="en-CA" dirty="0" smtClean="0"/>
              <a:t>Greatest northern humanist: Erasmus (1466-1536), whose goals are</a:t>
            </a:r>
          </a:p>
          <a:p>
            <a:pPr lvl="1"/>
            <a:r>
              <a:rPr lang="en-CA" dirty="0"/>
              <a:t>r</a:t>
            </a:r>
            <a:r>
              <a:rPr lang="en-CA" dirty="0" smtClean="0"/>
              <a:t>eforming education </a:t>
            </a:r>
          </a:p>
          <a:p>
            <a:pPr lvl="1"/>
            <a:r>
              <a:rPr lang="en-CA" dirty="0" smtClean="0"/>
              <a:t>and simplifying Christian teachings</a:t>
            </a:r>
          </a:p>
          <a:p>
            <a:r>
              <a:rPr lang="en-CA" dirty="0" smtClean="0"/>
              <a:t>Reborn interest in the practical philosophies of Stoicism and Epicureanism</a:t>
            </a:r>
          </a:p>
          <a:p>
            <a:pPr lvl="1"/>
            <a:r>
              <a:rPr lang="en-CA" dirty="0"/>
              <a:t>s</a:t>
            </a:r>
            <a:r>
              <a:rPr lang="en-CA" dirty="0" smtClean="0"/>
              <a:t>hifting emphasis from logic and metaphysics </a:t>
            </a:r>
          </a:p>
          <a:p>
            <a:pPr lvl="1"/>
            <a:r>
              <a:rPr lang="en-CA" dirty="0"/>
              <a:t>t</a:t>
            </a:r>
            <a:r>
              <a:rPr lang="en-CA" dirty="0" smtClean="0"/>
              <a:t>o ethics and political theory</a:t>
            </a:r>
          </a:p>
        </p:txBody>
      </p:sp>
      <p:sp>
        <p:nvSpPr>
          <p:cNvPr id="4" name="Slide Number Placeholder 3"/>
          <p:cNvSpPr>
            <a:spLocks noGrp="1"/>
          </p:cNvSpPr>
          <p:nvPr>
            <p:ph type="sldNum" sz="quarter" idx="12"/>
          </p:nvPr>
        </p:nvSpPr>
        <p:spPr/>
        <p:txBody>
          <a:bodyPr/>
          <a:lstStyle/>
          <a:p>
            <a:fld id="{EA781AB3-5D8C-45CA-8411-AFFB7C0D96E9}" type="slidenum">
              <a:rPr lang="en-US" smtClean="0"/>
              <a:t>12</a:t>
            </a:fld>
            <a:endParaRPr lang="en-US"/>
          </a:p>
        </p:txBody>
      </p:sp>
    </p:spTree>
    <p:extLst>
      <p:ext uri="{BB962C8B-B14F-4D97-AF65-F5344CB8AC3E}">
        <p14:creationId xmlns:p14="http://schemas.microsoft.com/office/powerpoint/2010/main" val="17313535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Could God deceive us?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3) “God is not a deceiver”</a:t>
            </a:r>
          </a:p>
          <a:p>
            <a:pPr lvl="1"/>
            <a:r>
              <a:rPr lang="en-CA" dirty="0" smtClean="0"/>
              <a:t>If God sometimes works in mysterious ways, why might he not sometimes deceive us? (Cooper)</a:t>
            </a:r>
          </a:p>
          <a:p>
            <a:r>
              <a:rPr lang="en-CA" dirty="0" smtClean="0"/>
              <a:t>But Descartes’s argument is that a Perfect Being would not create </a:t>
            </a:r>
          </a:p>
          <a:p>
            <a:pPr lvl="1"/>
            <a:r>
              <a:rPr lang="en-CA" dirty="0"/>
              <a:t>rational beings whose reason was not reliable, i.e., not rational</a:t>
            </a:r>
          </a:p>
          <a:p>
            <a:pPr lvl="1"/>
            <a:r>
              <a:rPr lang="en-CA" dirty="0" smtClean="0"/>
              <a:t>i.e</a:t>
            </a:r>
            <a:r>
              <a:rPr lang="en-CA" dirty="0"/>
              <a:t>., imperfect beings whose nature consists in striving for </a:t>
            </a:r>
            <a:r>
              <a:rPr lang="en-CA" dirty="0" smtClean="0"/>
              <a:t>perfect knowledge </a:t>
            </a:r>
            <a:r>
              <a:rPr lang="en-CA" dirty="0"/>
              <a:t>but </a:t>
            </a:r>
            <a:r>
              <a:rPr lang="en-CA" dirty="0" smtClean="0"/>
              <a:t>who, in exercising their reason following rational method, become less perfect rather than more so</a:t>
            </a:r>
          </a:p>
        </p:txBody>
      </p:sp>
      <p:sp>
        <p:nvSpPr>
          <p:cNvPr id="4" name="Slide Number Placeholder 3"/>
          <p:cNvSpPr>
            <a:spLocks noGrp="1"/>
          </p:cNvSpPr>
          <p:nvPr>
            <p:ph type="sldNum" sz="quarter" idx="12"/>
          </p:nvPr>
        </p:nvSpPr>
        <p:spPr/>
        <p:txBody>
          <a:bodyPr/>
          <a:lstStyle/>
          <a:p>
            <a:fld id="{EA781AB3-5D8C-45CA-8411-AFFB7C0D96E9}" type="slidenum">
              <a:rPr lang="en-US" smtClean="0"/>
              <a:t>120</a:t>
            </a:fld>
            <a:endParaRPr lang="en-US"/>
          </a:p>
        </p:txBody>
      </p:sp>
    </p:spTree>
    <p:extLst>
      <p:ext uri="{BB962C8B-B14F-4D97-AF65-F5344CB8AC3E}">
        <p14:creationId xmlns:p14="http://schemas.microsoft.com/office/powerpoint/2010/main" val="25253323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simple to complex</a:t>
            </a:r>
            <a:endParaRPr lang="en-US" dirty="0"/>
          </a:p>
        </p:txBody>
      </p:sp>
      <p:sp>
        <p:nvSpPr>
          <p:cNvPr id="3" name="Content Placeholder 2"/>
          <p:cNvSpPr>
            <a:spLocks noGrp="1"/>
          </p:cNvSpPr>
          <p:nvPr>
            <p:ph idx="1"/>
          </p:nvPr>
        </p:nvSpPr>
        <p:spPr/>
        <p:txBody>
          <a:bodyPr>
            <a:normAutofit fontScale="92500" lnSpcReduction="20000"/>
          </a:bodyPr>
          <a:lstStyle/>
          <a:p>
            <a:r>
              <a:rPr lang="en-CA" dirty="0"/>
              <a:t>Rational thought proceeds in steps </a:t>
            </a:r>
          </a:p>
          <a:p>
            <a:pPr lvl="1"/>
            <a:r>
              <a:rPr lang="en-CA" dirty="0"/>
              <a:t>from simple (I think) </a:t>
            </a:r>
          </a:p>
          <a:p>
            <a:pPr lvl="1"/>
            <a:r>
              <a:rPr lang="en-CA" dirty="0"/>
              <a:t>to complex (because of an idea of perfection within me …)</a:t>
            </a:r>
          </a:p>
          <a:p>
            <a:r>
              <a:rPr lang="en-CA" dirty="0" smtClean="0"/>
              <a:t>Since we can rely on the method of reasoning to understand the world outside of us</a:t>
            </a:r>
          </a:p>
          <a:p>
            <a:pPr lvl="1"/>
            <a:r>
              <a:rPr lang="en-CA" dirty="0"/>
              <a:t>t</a:t>
            </a:r>
            <a:r>
              <a:rPr lang="en-CA" dirty="0" smtClean="0"/>
              <a:t>he external world must develop in a manner that corresponds to the method of our thinking</a:t>
            </a:r>
          </a:p>
          <a:p>
            <a:pPr lvl="1"/>
            <a:r>
              <a:rPr lang="en-CA" dirty="0" smtClean="0"/>
              <a:t>Otherwise the way we think would be discordant with the way of the world itself</a:t>
            </a:r>
          </a:p>
          <a:p>
            <a:pPr lvl="1"/>
            <a:r>
              <a:rPr lang="en-CA" dirty="0" smtClean="0"/>
              <a:t>But then we could not understand it</a:t>
            </a:r>
          </a:p>
        </p:txBody>
      </p:sp>
      <p:sp>
        <p:nvSpPr>
          <p:cNvPr id="4" name="Slide Number Placeholder 3"/>
          <p:cNvSpPr>
            <a:spLocks noGrp="1"/>
          </p:cNvSpPr>
          <p:nvPr>
            <p:ph type="sldNum" sz="quarter" idx="12"/>
          </p:nvPr>
        </p:nvSpPr>
        <p:spPr/>
        <p:txBody>
          <a:bodyPr/>
          <a:lstStyle/>
          <a:p>
            <a:fld id="{EA781AB3-5D8C-45CA-8411-AFFB7C0D96E9}" type="slidenum">
              <a:rPr lang="en-US" smtClean="0"/>
              <a:t>121</a:t>
            </a:fld>
            <a:endParaRPr lang="en-US"/>
          </a:p>
        </p:txBody>
      </p:sp>
    </p:spTree>
    <p:extLst>
      <p:ext uri="{BB962C8B-B14F-4D97-AF65-F5344CB8AC3E}">
        <p14:creationId xmlns:p14="http://schemas.microsoft.com/office/powerpoint/2010/main" val="22244150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the world</a:t>
            </a:r>
            <a:endParaRPr lang="en-US" dirty="0"/>
          </a:p>
        </p:txBody>
      </p:sp>
      <p:sp>
        <p:nvSpPr>
          <p:cNvPr id="3" name="Content Placeholder 2"/>
          <p:cNvSpPr>
            <a:spLocks noGrp="1"/>
          </p:cNvSpPr>
          <p:nvPr>
            <p:ph idx="1"/>
          </p:nvPr>
        </p:nvSpPr>
        <p:spPr/>
        <p:txBody>
          <a:bodyPr>
            <a:normAutofit lnSpcReduction="10000"/>
          </a:bodyPr>
          <a:lstStyle/>
          <a:p>
            <a:r>
              <a:rPr lang="en-CA" dirty="0"/>
              <a:t>And so the world itself must evolve from simple to complex</a:t>
            </a:r>
          </a:p>
          <a:p>
            <a:pPr lvl="1"/>
            <a:r>
              <a:rPr lang="en-CA" dirty="0">
                <a:sym typeface="Wingdings" panose="05000000000000000000" pitchFamily="2" charset="2"/>
              </a:rPr>
              <a:t> Descartes’ cosmological work, </a:t>
            </a:r>
            <a:r>
              <a:rPr lang="en-CA" i="1" dirty="0">
                <a:sym typeface="Wingdings" panose="05000000000000000000" pitchFamily="2" charset="2"/>
              </a:rPr>
              <a:t>The </a:t>
            </a:r>
            <a:r>
              <a:rPr lang="en-CA" i="1" dirty="0" smtClean="0">
                <a:sym typeface="Wingdings" panose="05000000000000000000" pitchFamily="2" charset="2"/>
              </a:rPr>
              <a:t>World</a:t>
            </a:r>
            <a:endParaRPr lang="en-CA" dirty="0" smtClean="0"/>
          </a:p>
          <a:p>
            <a:r>
              <a:rPr lang="en-CA" dirty="0" smtClean="0"/>
              <a:t>The </a:t>
            </a:r>
            <a:r>
              <a:rPr lang="en-CA" dirty="0"/>
              <a:t>starting point of the universe must </a:t>
            </a:r>
            <a:r>
              <a:rPr lang="en-CA" dirty="0" smtClean="0"/>
              <a:t>also be </a:t>
            </a:r>
            <a:r>
              <a:rPr lang="en-CA" dirty="0"/>
              <a:t>simple elements, atoms or corpuscles</a:t>
            </a:r>
          </a:p>
          <a:p>
            <a:pPr lvl="1"/>
            <a:r>
              <a:rPr lang="en-CA" dirty="0"/>
              <a:t>which are moved by other corpuscles acting upon them in accord with physical law </a:t>
            </a:r>
            <a:endParaRPr lang="en-CA" dirty="0" smtClean="0"/>
          </a:p>
          <a:p>
            <a:pPr lvl="1"/>
            <a:r>
              <a:rPr lang="en-CA" dirty="0" smtClean="0"/>
              <a:t>External reality too moves from simple to complex: evolution!</a:t>
            </a:r>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122</a:t>
            </a:fld>
            <a:endParaRPr lang="en-US"/>
          </a:p>
        </p:txBody>
      </p:sp>
    </p:spTree>
    <p:extLst>
      <p:ext uri="{BB962C8B-B14F-4D97-AF65-F5344CB8AC3E}">
        <p14:creationId xmlns:p14="http://schemas.microsoft.com/office/powerpoint/2010/main" val="39716487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evolution of the universe</a:t>
            </a:r>
            <a:endParaRPr lang="en-US" dirty="0"/>
          </a:p>
        </p:txBody>
      </p:sp>
      <p:sp>
        <p:nvSpPr>
          <p:cNvPr id="3" name="Content Placeholder 2"/>
          <p:cNvSpPr>
            <a:spLocks noGrp="1"/>
          </p:cNvSpPr>
          <p:nvPr>
            <p:ph idx="1"/>
          </p:nvPr>
        </p:nvSpPr>
        <p:spPr/>
        <p:txBody>
          <a:bodyPr>
            <a:normAutofit/>
          </a:bodyPr>
          <a:lstStyle/>
          <a:p>
            <a:r>
              <a:rPr lang="en-CA" dirty="0" smtClean="0"/>
              <a:t>Their motion is not arbitrary swerving (Epicurus), but a lawful process</a:t>
            </a:r>
          </a:p>
          <a:p>
            <a:pPr lvl="1"/>
            <a:r>
              <a:rPr lang="en-CA" dirty="0" smtClean="0"/>
              <a:t>There are atoms, but there is no void! </a:t>
            </a:r>
          </a:p>
          <a:p>
            <a:pPr lvl="1"/>
            <a:r>
              <a:rPr lang="en-CA" dirty="0" smtClean="0"/>
              <a:t>“Nature abhors a vacuum,” and so the elementary particles are in contact with one another</a:t>
            </a:r>
          </a:p>
          <a:p>
            <a:pPr lvl="1"/>
            <a:r>
              <a:rPr lang="en-CA" dirty="0" smtClean="0"/>
              <a:t>As one moves another is drawn in to take its place</a:t>
            </a:r>
          </a:p>
        </p:txBody>
      </p:sp>
      <p:sp>
        <p:nvSpPr>
          <p:cNvPr id="4" name="Slide Number Placeholder 3"/>
          <p:cNvSpPr>
            <a:spLocks noGrp="1"/>
          </p:cNvSpPr>
          <p:nvPr>
            <p:ph type="sldNum" sz="quarter" idx="12"/>
          </p:nvPr>
        </p:nvSpPr>
        <p:spPr/>
        <p:txBody>
          <a:bodyPr/>
          <a:lstStyle/>
          <a:p>
            <a:fld id="{EA781AB3-5D8C-45CA-8411-AFFB7C0D96E9}" type="slidenum">
              <a:rPr lang="en-US" smtClean="0"/>
              <a:t>123</a:t>
            </a:fld>
            <a:endParaRPr lang="en-US"/>
          </a:p>
        </p:txBody>
      </p:sp>
    </p:spTree>
    <p:extLst>
      <p:ext uri="{BB962C8B-B14F-4D97-AF65-F5344CB8AC3E}">
        <p14:creationId xmlns:p14="http://schemas.microsoft.com/office/powerpoint/2010/main" val="824374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Vortices of swirling elements</a:t>
            </a:r>
            <a:endParaRPr lang="en-US" dirty="0"/>
          </a:p>
        </p:txBody>
      </p:sp>
      <p:sp>
        <p:nvSpPr>
          <p:cNvPr id="3" name="Content Placeholder 2"/>
          <p:cNvSpPr>
            <a:spLocks noGrp="1"/>
          </p:cNvSpPr>
          <p:nvPr>
            <p:ph idx="1"/>
          </p:nvPr>
        </p:nvSpPr>
        <p:spPr/>
        <p:txBody>
          <a:bodyPr>
            <a:normAutofit fontScale="92500" lnSpcReduction="10000"/>
          </a:bodyPr>
          <a:lstStyle/>
          <a:p>
            <a:r>
              <a:rPr lang="en-CA" dirty="0"/>
              <a:t>And the result of this movement consists of particles swirling around one another, producing great vortices</a:t>
            </a:r>
          </a:p>
          <a:p>
            <a:pPr lvl="1"/>
            <a:r>
              <a:rPr lang="en-CA" dirty="0"/>
              <a:t>in which the fundamental elements are drawn together, </a:t>
            </a:r>
            <a:endParaRPr lang="en-CA" dirty="0" smtClean="0"/>
          </a:p>
          <a:p>
            <a:pPr lvl="2"/>
            <a:r>
              <a:rPr lang="en-CA" dirty="0" smtClean="0"/>
              <a:t>Later science: this is the result of gravity</a:t>
            </a:r>
            <a:endParaRPr lang="en-CA" dirty="0"/>
          </a:p>
          <a:p>
            <a:pPr lvl="1"/>
            <a:r>
              <a:rPr lang="en-CA" dirty="0"/>
              <a:t>and through friction heat up, merge with one another, </a:t>
            </a:r>
          </a:p>
          <a:p>
            <a:pPr lvl="1"/>
            <a:r>
              <a:rPr lang="en-CA" dirty="0"/>
              <a:t>explode outward</a:t>
            </a:r>
          </a:p>
          <a:p>
            <a:pPr lvl="1"/>
            <a:r>
              <a:rPr lang="en-CA" dirty="0"/>
              <a:t>and evolve into the movements of galaxies, stars and planets of the Copernican system</a:t>
            </a:r>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124</a:t>
            </a:fld>
            <a:endParaRPr lang="en-US"/>
          </a:p>
        </p:txBody>
      </p:sp>
    </p:spTree>
    <p:extLst>
      <p:ext uri="{BB962C8B-B14F-4D97-AF65-F5344CB8AC3E}">
        <p14:creationId xmlns:p14="http://schemas.microsoft.com/office/powerpoint/2010/main" val="154013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Slide Number Placeholder 1"/>
          <p:cNvSpPr>
            <a:spLocks noGrp="1"/>
          </p:cNvSpPr>
          <p:nvPr>
            <p:ph type="sldNum" sz="quarter" idx="12"/>
          </p:nvPr>
        </p:nvSpPr>
        <p:spPr/>
        <p:txBody>
          <a:bodyPr/>
          <a:lstStyle/>
          <a:p>
            <a:fld id="{EA781AB3-5D8C-45CA-8411-AFFB7C0D96E9}" type="slidenum">
              <a:rPr lang="en-US" smtClean="0"/>
              <a:t>125</a:t>
            </a:fld>
            <a:endParaRPr lang="en-US"/>
          </a:p>
        </p:txBody>
      </p:sp>
    </p:spTree>
    <p:extLst>
      <p:ext uri="{BB962C8B-B14F-4D97-AF65-F5344CB8AC3E}">
        <p14:creationId xmlns:p14="http://schemas.microsoft.com/office/powerpoint/2010/main" val="25624704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normAutofit/>
          </a:bodyPr>
          <a:lstStyle/>
          <a:p>
            <a:pPr eaLnBrk="1" hangingPunct="1"/>
            <a:r>
              <a:rPr lang="en-US" altLang="en-US" dirty="0" smtClean="0"/>
              <a:t>Reason-based Maxims of Morality </a:t>
            </a:r>
          </a:p>
        </p:txBody>
      </p:sp>
      <p:sp>
        <p:nvSpPr>
          <p:cNvPr id="79875" name="Rectangle 3"/>
          <p:cNvSpPr>
            <a:spLocks noGrp="1" noChangeArrowheads="1"/>
          </p:cNvSpPr>
          <p:nvPr>
            <p:ph idx="1"/>
          </p:nvPr>
        </p:nvSpPr>
        <p:spPr/>
        <p:txBody>
          <a:bodyPr>
            <a:normAutofit lnSpcReduction="10000"/>
          </a:bodyPr>
          <a:lstStyle/>
          <a:p>
            <a:pPr eaLnBrk="1" hangingPunct="1"/>
            <a:r>
              <a:rPr lang="en-US" altLang="en-US" dirty="0" smtClean="0"/>
              <a:t>If we know what is good, we will love it, and act to realize the good</a:t>
            </a:r>
          </a:p>
          <a:p>
            <a:pPr lvl="1"/>
            <a:r>
              <a:rPr lang="en-US" altLang="en-US" dirty="0" smtClean="0"/>
              <a:t>Recall </a:t>
            </a:r>
            <a:r>
              <a:rPr lang="en-US" altLang="en-US" dirty="0" err="1" smtClean="0"/>
              <a:t>Diotema’s</a:t>
            </a:r>
            <a:r>
              <a:rPr lang="en-US" altLang="en-US" dirty="0" smtClean="0"/>
              <a:t> teaching to Socrates: philosophy begins with love</a:t>
            </a:r>
          </a:p>
          <a:p>
            <a:pPr eaLnBrk="1" hangingPunct="1"/>
            <a:r>
              <a:rPr lang="en-US" altLang="en-US" dirty="0" smtClean="0"/>
              <a:t>But at this early stage in the growth of science (the tree of knowledge) we know very little</a:t>
            </a:r>
          </a:p>
          <a:p>
            <a:pPr eaLnBrk="1" hangingPunct="1"/>
            <a:r>
              <a:rPr lang="en-US" altLang="en-US" dirty="0" smtClean="0"/>
              <a:t>Therefore we need a provisional morality</a:t>
            </a:r>
          </a:p>
          <a:p>
            <a:pPr lvl="1"/>
            <a:r>
              <a:rPr lang="en-US" altLang="en-US" dirty="0"/>
              <a:t>t</a:t>
            </a:r>
            <a:r>
              <a:rPr lang="en-US" altLang="en-US" dirty="0" smtClean="0"/>
              <a:t>o orient us while we develop our knowledge to greater levels</a:t>
            </a:r>
          </a:p>
        </p:txBody>
      </p:sp>
      <p:sp>
        <p:nvSpPr>
          <p:cNvPr id="6" name="Slide Number Placeholder 5"/>
          <p:cNvSpPr>
            <a:spLocks noGrp="1"/>
          </p:cNvSpPr>
          <p:nvPr>
            <p:ph type="sldNum" sz="quarter" idx="12"/>
          </p:nvPr>
        </p:nvSpPr>
        <p:spPr/>
        <p:txBody>
          <a:bodyPr/>
          <a:lstStyle/>
          <a:p>
            <a:pPr>
              <a:defRPr/>
            </a:pPr>
            <a:fld id="{97FE949B-9FC3-4B47-8099-28265F5A2B5E}" type="slidenum">
              <a:rPr lang="en-US"/>
              <a:pPr>
                <a:defRPr/>
              </a:pPr>
              <a:t>126</a:t>
            </a:fld>
            <a:endParaRPr lang="en-US"/>
          </a:p>
        </p:txBody>
      </p:sp>
    </p:spTree>
    <p:extLst>
      <p:ext uri="{BB962C8B-B14F-4D97-AF65-F5344CB8AC3E}">
        <p14:creationId xmlns:p14="http://schemas.microsoft.com/office/powerpoint/2010/main" val="40029666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pPr eaLnBrk="1" hangingPunct="1"/>
            <a:r>
              <a:rPr lang="en-US" altLang="en-US" smtClean="0"/>
              <a:t>Provisional morality #1</a:t>
            </a:r>
          </a:p>
        </p:txBody>
      </p:sp>
      <p:sp>
        <p:nvSpPr>
          <p:cNvPr id="81923" name="Rectangle 3"/>
          <p:cNvSpPr>
            <a:spLocks noGrp="1" noChangeArrowheads="1"/>
          </p:cNvSpPr>
          <p:nvPr>
            <p:ph idx="1"/>
          </p:nvPr>
        </p:nvSpPr>
        <p:spPr/>
        <p:txBody>
          <a:bodyPr>
            <a:normAutofit fontScale="92500" lnSpcReduction="20000"/>
          </a:bodyPr>
          <a:lstStyle/>
          <a:p>
            <a:pPr eaLnBrk="1" hangingPunct="1"/>
            <a:r>
              <a:rPr lang="en-CA" altLang="en-US" dirty="0" smtClean="0"/>
              <a:t>“to obey the laws and the customs of my country, adhering constantly to the religion in which by God’s grace I had been instructed since my childhood, </a:t>
            </a:r>
          </a:p>
          <a:p>
            <a:pPr eaLnBrk="1" hangingPunct="1"/>
            <a:r>
              <a:rPr lang="en-CA" altLang="en-US" dirty="0" smtClean="0"/>
              <a:t>and in all other things directing my conduct by opinions the most moderate in nature, and the farthest removed from excess in all those which are commonly received and acted upon by the most judicious of those with whom I might come in contact.”</a:t>
            </a:r>
          </a:p>
          <a:p>
            <a:pPr lvl="1"/>
            <a:r>
              <a:rPr lang="en-US" altLang="en-US" dirty="0" smtClean="0">
                <a:sym typeface="Wingdings" panose="05000000000000000000" pitchFamily="2" charset="2"/>
              </a:rPr>
              <a:t></a:t>
            </a:r>
            <a:r>
              <a:rPr lang="en-US" altLang="en-US" dirty="0" smtClean="0"/>
              <a:t>Apparent </a:t>
            </a:r>
            <a:r>
              <a:rPr lang="en-US" altLang="en-US" dirty="0"/>
              <a:t>conservativism of this initial </a:t>
            </a:r>
            <a:r>
              <a:rPr lang="en-US" altLang="en-US" dirty="0" smtClean="0"/>
              <a:t>maxim</a:t>
            </a:r>
            <a:endParaRPr lang="en-US" altLang="en-US" dirty="0"/>
          </a:p>
        </p:txBody>
      </p:sp>
      <p:sp>
        <p:nvSpPr>
          <p:cNvPr id="6" name="Slide Number Placeholder 5"/>
          <p:cNvSpPr>
            <a:spLocks noGrp="1"/>
          </p:cNvSpPr>
          <p:nvPr>
            <p:ph type="sldNum" sz="quarter" idx="12"/>
          </p:nvPr>
        </p:nvSpPr>
        <p:spPr/>
        <p:txBody>
          <a:bodyPr/>
          <a:lstStyle/>
          <a:p>
            <a:pPr>
              <a:defRPr/>
            </a:pPr>
            <a:fld id="{67DB3410-200D-4F50-8171-7DDA79B412B1}" type="slidenum">
              <a:rPr lang="en-US"/>
              <a:pPr>
                <a:defRPr/>
              </a:pPr>
              <a:t>127</a:t>
            </a:fld>
            <a:endParaRPr lang="en-US"/>
          </a:p>
        </p:txBody>
      </p:sp>
    </p:spTree>
    <p:extLst>
      <p:ext uri="{BB962C8B-B14F-4D97-AF65-F5344CB8AC3E}">
        <p14:creationId xmlns:p14="http://schemas.microsoft.com/office/powerpoint/2010/main" val="23556066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lstStyle/>
          <a:p>
            <a:pPr eaLnBrk="1" hangingPunct="1"/>
            <a:r>
              <a:rPr lang="en-US" altLang="en-US" smtClean="0"/>
              <a:t>Implicit revolutionary</a:t>
            </a:r>
          </a:p>
        </p:txBody>
      </p:sp>
      <p:sp>
        <p:nvSpPr>
          <p:cNvPr id="86019" name="Rectangle 3"/>
          <p:cNvSpPr>
            <a:spLocks noGrp="1" noChangeArrowheads="1"/>
          </p:cNvSpPr>
          <p:nvPr>
            <p:ph idx="1"/>
          </p:nvPr>
        </p:nvSpPr>
        <p:spPr/>
        <p:txBody>
          <a:bodyPr>
            <a:normAutofit fontScale="92500" lnSpcReduction="10000"/>
          </a:bodyPr>
          <a:lstStyle/>
          <a:p>
            <a:pPr eaLnBrk="1" hangingPunct="1">
              <a:defRPr/>
            </a:pPr>
            <a:r>
              <a:rPr lang="en-US" dirty="0" smtClean="0"/>
              <a:t>Descartes implicitly qualifies this conservativism in light of his position that truth is possible and motivational </a:t>
            </a:r>
          </a:p>
          <a:p>
            <a:pPr eaLnBrk="1" hangingPunct="1">
              <a:defRPr/>
            </a:pPr>
            <a:r>
              <a:rPr lang="en-US" dirty="0" smtClean="0"/>
              <a:t>Follow customs, laws, and religion until you know some truth, </a:t>
            </a:r>
            <a:r>
              <a:rPr lang="en-US" u="sng" dirty="0" smtClean="0"/>
              <a:t>and then follow</a:t>
            </a:r>
            <a:r>
              <a:rPr lang="en-US" dirty="0" smtClean="0"/>
              <a:t> </a:t>
            </a:r>
            <a:r>
              <a:rPr lang="en-US" u="sng" dirty="0" smtClean="0"/>
              <a:t>that</a:t>
            </a:r>
          </a:p>
          <a:p>
            <a:pPr eaLnBrk="1" hangingPunct="1">
              <a:defRPr/>
            </a:pPr>
            <a:r>
              <a:rPr lang="en-US" dirty="0" smtClean="0"/>
              <a:t>So his </a:t>
            </a:r>
            <a:r>
              <a:rPr lang="en-US" u="sng" dirty="0" smtClean="0"/>
              <a:t>apparently</a:t>
            </a:r>
            <a:r>
              <a:rPr lang="en-US" dirty="0" smtClean="0"/>
              <a:t> conservative ethics is </a:t>
            </a:r>
            <a:r>
              <a:rPr lang="en-US" u="sng" dirty="0" smtClean="0"/>
              <a:t>implicitly</a:t>
            </a:r>
            <a:r>
              <a:rPr lang="en-US" dirty="0" smtClean="0"/>
              <a:t> revolutionary</a:t>
            </a:r>
          </a:p>
          <a:p>
            <a:pPr eaLnBrk="1" hangingPunct="1">
              <a:defRPr/>
            </a:pPr>
            <a:r>
              <a:rPr lang="en-US" dirty="0" smtClean="0"/>
              <a:t>He protects himself from authorities while implicitly opposing “the corrupt state of our manners” </a:t>
            </a:r>
          </a:p>
        </p:txBody>
      </p:sp>
      <p:sp>
        <p:nvSpPr>
          <p:cNvPr id="6" name="Slide Number Placeholder 5"/>
          <p:cNvSpPr>
            <a:spLocks noGrp="1"/>
          </p:cNvSpPr>
          <p:nvPr>
            <p:ph type="sldNum" sz="quarter" idx="12"/>
          </p:nvPr>
        </p:nvSpPr>
        <p:spPr/>
        <p:txBody>
          <a:bodyPr/>
          <a:lstStyle/>
          <a:p>
            <a:pPr>
              <a:defRPr/>
            </a:pPr>
            <a:fld id="{CDCBBFFC-B339-4FF1-BAF9-0050C1904686}" type="slidenum">
              <a:rPr lang="en-US"/>
              <a:pPr>
                <a:defRPr/>
              </a:pPr>
              <a:t>128</a:t>
            </a:fld>
            <a:endParaRPr lang="en-US"/>
          </a:p>
        </p:txBody>
      </p:sp>
    </p:spTree>
    <p:extLst>
      <p:ext uri="{BB962C8B-B14F-4D97-AF65-F5344CB8AC3E}">
        <p14:creationId xmlns:p14="http://schemas.microsoft.com/office/powerpoint/2010/main" val="4147632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pPr eaLnBrk="1" hangingPunct="1"/>
            <a:r>
              <a:rPr lang="en-US" altLang="en-US" smtClean="0"/>
              <a:t>Qualifications to conservativism</a:t>
            </a:r>
          </a:p>
        </p:txBody>
      </p:sp>
      <p:sp>
        <p:nvSpPr>
          <p:cNvPr id="86019" name="Rectangle 3"/>
          <p:cNvSpPr>
            <a:spLocks noGrp="1" noChangeArrowheads="1"/>
          </p:cNvSpPr>
          <p:nvPr>
            <p:ph idx="1"/>
          </p:nvPr>
        </p:nvSpPr>
        <p:spPr/>
        <p:txBody>
          <a:bodyPr/>
          <a:lstStyle/>
          <a:p>
            <a:pPr eaLnBrk="1" hangingPunct="1"/>
            <a:r>
              <a:rPr lang="en-US" altLang="en-US" dirty="0" smtClean="0"/>
              <a:t>Don’t go to extremes (recall Aristotle’s ethics)</a:t>
            </a:r>
          </a:p>
          <a:p>
            <a:pPr lvl="1" eaLnBrk="1" hangingPunct="1"/>
            <a:r>
              <a:rPr lang="en-US" altLang="en-US" dirty="0" smtClean="0"/>
              <a:t>It is extreme to make agreements that limit one’s liberty</a:t>
            </a:r>
          </a:p>
          <a:p>
            <a:pPr eaLnBrk="1" hangingPunct="1"/>
            <a:r>
              <a:rPr lang="en-US" altLang="en-US" dirty="0" smtClean="0"/>
              <a:t>Imitate the most judicious individuals</a:t>
            </a:r>
          </a:p>
          <a:p>
            <a:pPr lvl="1" eaLnBrk="1" hangingPunct="1"/>
            <a:r>
              <a:rPr lang="en-US" altLang="en-US" u="sng" dirty="0" smtClean="0"/>
              <a:t>not</a:t>
            </a:r>
            <a:r>
              <a:rPr lang="en-US" altLang="en-US" dirty="0" smtClean="0"/>
              <a:t> the behavior of the majority</a:t>
            </a:r>
          </a:p>
          <a:p>
            <a:pPr eaLnBrk="1" hangingPunct="1"/>
            <a:r>
              <a:rPr lang="en-US" altLang="en-US" dirty="0" smtClean="0"/>
              <a:t>Follow a given practice only until a better one comes along</a:t>
            </a:r>
          </a:p>
          <a:p>
            <a:pPr eaLnBrk="1" hangingPunct="1"/>
            <a:endParaRPr lang="en-US" altLang="en-US" dirty="0" smtClean="0"/>
          </a:p>
        </p:txBody>
      </p:sp>
      <p:sp>
        <p:nvSpPr>
          <p:cNvPr id="6" name="Slide Number Placeholder 5"/>
          <p:cNvSpPr>
            <a:spLocks noGrp="1"/>
          </p:cNvSpPr>
          <p:nvPr>
            <p:ph type="sldNum" sz="quarter" idx="12"/>
          </p:nvPr>
        </p:nvSpPr>
        <p:spPr/>
        <p:txBody>
          <a:bodyPr/>
          <a:lstStyle/>
          <a:p>
            <a:pPr>
              <a:defRPr/>
            </a:pPr>
            <a:fld id="{4A6EB0CD-6B0E-46C5-AB28-9FCEC6B1B957}" type="slidenum">
              <a:rPr lang="en-US"/>
              <a:pPr>
                <a:defRPr/>
              </a:pPr>
              <a:t>129</a:t>
            </a:fld>
            <a:endParaRPr lang="en-US"/>
          </a:p>
        </p:txBody>
      </p:sp>
    </p:spTree>
    <p:extLst>
      <p:ext uri="{BB962C8B-B14F-4D97-AF65-F5344CB8AC3E}">
        <p14:creationId xmlns:p14="http://schemas.microsoft.com/office/powerpoint/2010/main" val="1217680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Against Aristotle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Against the Aristotelianism that had dominated medieval philosophy</a:t>
            </a:r>
          </a:p>
          <a:p>
            <a:pPr lvl="1"/>
            <a:r>
              <a:rPr lang="en-CA" dirty="0" smtClean="0"/>
              <a:t>Grown men discussing whether God could have incarnated in a vegetable rather than in Jesus</a:t>
            </a:r>
          </a:p>
          <a:p>
            <a:pPr lvl="1"/>
            <a:r>
              <a:rPr lang="en-CA" dirty="0" smtClean="0"/>
              <a:t>Petrarch called Aristotelianism the product of a “rabid dog”</a:t>
            </a:r>
          </a:p>
          <a:p>
            <a:pPr lvl="1"/>
            <a:r>
              <a:rPr lang="en-CA" dirty="0" smtClean="0"/>
              <a:t>Martin Luther said Aristotle was a “buffoon”</a:t>
            </a:r>
          </a:p>
          <a:p>
            <a:r>
              <a:rPr lang="en-CA" dirty="0" smtClean="0"/>
              <a:t>Erasmus: </a:t>
            </a:r>
          </a:p>
          <a:p>
            <a:pPr lvl="1"/>
            <a:r>
              <a:rPr lang="en-CA" dirty="0" smtClean="0"/>
              <a:t>“you could extricate yourself faster from a labyrinth than from the tortuous obscurities” of the medieval schools</a:t>
            </a:r>
          </a:p>
          <a:p>
            <a:pPr lvl="1"/>
            <a:r>
              <a:rPr lang="en-CA" dirty="0" smtClean="0"/>
              <a:t>They absurdly try to prove that it is worse to tell a lie than to let the whole world perish</a:t>
            </a:r>
          </a:p>
          <a:p>
            <a:pPr marL="457200" lvl="1" indent="0">
              <a:buNone/>
            </a:pP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13</a:t>
            </a:fld>
            <a:endParaRPr lang="en-US"/>
          </a:p>
        </p:txBody>
      </p:sp>
    </p:spTree>
    <p:extLst>
      <p:ext uri="{BB962C8B-B14F-4D97-AF65-F5344CB8AC3E}">
        <p14:creationId xmlns:p14="http://schemas.microsoft.com/office/powerpoint/2010/main" val="10935892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pPr eaLnBrk="1" hangingPunct="1"/>
            <a:r>
              <a:rPr lang="en-US" altLang="en-US" smtClean="0"/>
              <a:t>Maxim #2: Probable truth</a:t>
            </a:r>
          </a:p>
        </p:txBody>
      </p:sp>
      <p:sp>
        <p:nvSpPr>
          <p:cNvPr id="87043" name="Rectangle 3"/>
          <p:cNvSpPr>
            <a:spLocks noGrp="1" noChangeArrowheads="1"/>
          </p:cNvSpPr>
          <p:nvPr>
            <p:ph idx="1"/>
          </p:nvPr>
        </p:nvSpPr>
        <p:spPr/>
        <p:txBody>
          <a:bodyPr/>
          <a:lstStyle/>
          <a:p>
            <a:pPr eaLnBrk="1" hangingPunct="1"/>
            <a:r>
              <a:rPr lang="en-US" altLang="en-US" dirty="0" smtClean="0"/>
              <a:t>Decide what is good based on probability, </a:t>
            </a:r>
          </a:p>
          <a:p>
            <a:pPr lvl="1"/>
            <a:r>
              <a:rPr lang="en-US" altLang="en-US" dirty="0" smtClean="0"/>
              <a:t>not only when there is absolute certainty</a:t>
            </a:r>
          </a:p>
          <a:p>
            <a:pPr eaLnBrk="1" hangingPunct="1"/>
            <a:r>
              <a:rPr lang="en-US" altLang="en-US" dirty="0" smtClean="0"/>
              <a:t>And then act on this unwaveringly, </a:t>
            </a:r>
            <a:r>
              <a:rPr lang="en-US" altLang="en-US" u="sng" dirty="0" smtClean="0"/>
              <a:t>as if </a:t>
            </a:r>
            <a:r>
              <a:rPr lang="en-US" altLang="en-US" dirty="0" smtClean="0"/>
              <a:t>it were absolutely certain</a:t>
            </a:r>
          </a:p>
          <a:p>
            <a:pPr lvl="1" eaLnBrk="1" hangingPunct="1"/>
            <a:r>
              <a:rPr lang="en-US" altLang="en-US" dirty="0" smtClean="0"/>
              <a:t>If you are lost in a forest, go in one direction and you will eventually find your way out</a:t>
            </a:r>
          </a:p>
          <a:p>
            <a:pPr eaLnBrk="1" hangingPunct="1"/>
            <a:r>
              <a:rPr lang="en-US" altLang="en-US" dirty="0" smtClean="0"/>
              <a:t>This maxim produces (Stoic) calm</a:t>
            </a:r>
          </a:p>
        </p:txBody>
      </p:sp>
      <p:sp>
        <p:nvSpPr>
          <p:cNvPr id="6" name="Slide Number Placeholder 5"/>
          <p:cNvSpPr>
            <a:spLocks noGrp="1"/>
          </p:cNvSpPr>
          <p:nvPr>
            <p:ph type="sldNum" sz="quarter" idx="12"/>
          </p:nvPr>
        </p:nvSpPr>
        <p:spPr/>
        <p:txBody>
          <a:bodyPr/>
          <a:lstStyle/>
          <a:p>
            <a:pPr>
              <a:defRPr/>
            </a:pPr>
            <a:fld id="{22E2EE69-B484-47D9-8F1B-EE719CD5D1CC}" type="slidenum">
              <a:rPr lang="en-US"/>
              <a:pPr>
                <a:defRPr/>
              </a:pPr>
              <a:t>130</a:t>
            </a:fld>
            <a:endParaRPr lang="en-US"/>
          </a:p>
        </p:txBody>
      </p:sp>
    </p:spTree>
    <p:extLst>
      <p:ext uri="{BB962C8B-B14F-4D97-AF65-F5344CB8AC3E}">
        <p14:creationId xmlns:p14="http://schemas.microsoft.com/office/powerpoint/2010/main" val="31183095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pPr eaLnBrk="1" hangingPunct="1"/>
            <a:r>
              <a:rPr lang="en-US" altLang="en-US" dirty="0" smtClean="0"/>
              <a:t>Maxim #3: Descartes’ Stoicism?</a:t>
            </a:r>
          </a:p>
        </p:txBody>
      </p:sp>
      <p:sp>
        <p:nvSpPr>
          <p:cNvPr id="88067" name="Rectangle 3"/>
          <p:cNvSpPr>
            <a:spLocks noGrp="1" noChangeArrowheads="1"/>
          </p:cNvSpPr>
          <p:nvPr>
            <p:ph idx="1"/>
          </p:nvPr>
        </p:nvSpPr>
        <p:spPr/>
        <p:txBody>
          <a:bodyPr/>
          <a:lstStyle/>
          <a:p>
            <a:pPr eaLnBrk="1" hangingPunct="1">
              <a:lnSpc>
                <a:spcPct val="90000"/>
              </a:lnSpc>
            </a:pPr>
            <a:r>
              <a:rPr lang="en-US" altLang="en-US" dirty="0" smtClean="0"/>
              <a:t>Maxim #3: “to try always to conquer myself rather than fortune, and to alter my desires rather than change the order of the world, and generally to accustom myself to believe that there is nothing entirely within our power but our own thoughts: so that after we have done our best in regard to the things that are without us, our ill-success cannot possibly be failure on our part.”</a:t>
            </a:r>
          </a:p>
        </p:txBody>
      </p:sp>
      <p:sp>
        <p:nvSpPr>
          <p:cNvPr id="6" name="Slide Number Placeholder 5"/>
          <p:cNvSpPr>
            <a:spLocks noGrp="1"/>
          </p:cNvSpPr>
          <p:nvPr>
            <p:ph type="sldNum" sz="quarter" idx="12"/>
          </p:nvPr>
        </p:nvSpPr>
        <p:spPr/>
        <p:txBody>
          <a:bodyPr/>
          <a:lstStyle/>
          <a:p>
            <a:pPr>
              <a:defRPr/>
            </a:pPr>
            <a:fld id="{74B61F19-DCB9-4CEA-9D92-970787EE822B}" type="slidenum">
              <a:rPr lang="en-US"/>
              <a:pPr>
                <a:defRPr/>
              </a:pPr>
              <a:t>131</a:t>
            </a:fld>
            <a:endParaRPr lang="en-US"/>
          </a:p>
        </p:txBody>
      </p:sp>
    </p:spTree>
    <p:extLst>
      <p:ext uri="{BB962C8B-B14F-4D97-AF65-F5344CB8AC3E}">
        <p14:creationId xmlns:p14="http://schemas.microsoft.com/office/powerpoint/2010/main" val="39676347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pPr eaLnBrk="1" hangingPunct="1"/>
            <a:r>
              <a:rPr lang="en-US" altLang="en-US" smtClean="0"/>
              <a:t>Descartes’ Activism</a:t>
            </a:r>
          </a:p>
        </p:txBody>
      </p:sp>
      <p:sp>
        <p:nvSpPr>
          <p:cNvPr id="89091" name="Rectangle 3"/>
          <p:cNvSpPr>
            <a:spLocks noGrp="1" noChangeArrowheads="1"/>
          </p:cNvSpPr>
          <p:nvPr>
            <p:ph idx="1"/>
          </p:nvPr>
        </p:nvSpPr>
        <p:spPr/>
        <p:txBody>
          <a:bodyPr/>
          <a:lstStyle/>
          <a:p>
            <a:pPr eaLnBrk="1" hangingPunct="1"/>
            <a:r>
              <a:rPr lang="en-US" altLang="en-US" dirty="0" smtClean="0"/>
              <a:t>1) Begin by changing oneself: know the truth (even if only probable) and follow it</a:t>
            </a:r>
          </a:p>
          <a:p>
            <a:pPr eaLnBrk="1" hangingPunct="1"/>
            <a:r>
              <a:rPr lang="en-US" altLang="en-US" dirty="0" smtClean="0"/>
              <a:t>2) This leads to changing the world outside</a:t>
            </a:r>
          </a:p>
          <a:p>
            <a:pPr eaLnBrk="1" hangingPunct="1"/>
            <a:r>
              <a:rPr lang="en-US" altLang="en-US" dirty="0" smtClean="0"/>
              <a:t>3) We do our best to do what is right </a:t>
            </a:r>
          </a:p>
          <a:p>
            <a:pPr eaLnBrk="1" hangingPunct="1"/>
            <a:r>
              <a:rPr lang="en-US" altLang="en-US" dirty="0" smtClean="0"/>
              <a:t>4) and if we fail, we accept the results calmly (“philosophically,” Stoically</a:t>
            </a:r>
            <a:r>
              <a:rPr lang="en-US" altLang="en-US" dirty="0" smtClean="0"/>
              <a:t>)</a:t>
            </a:r>
          </a:p>
        </p:txBody>
      </p:sp>
      <p:sp>
        <p:nvSpPr>
          <p:cNvPr id="6" name="Slide Number Placeholder 5"/>
          <p:cNvSpPr>
            <a:spLocks noGrp="1"/>
          </p:cNvSpPr>
          <p:nvPr>
            <p:ph type="sldNum" sz="quarter" idx="12"/>
          </p:nvPr>
        </p:nvSpPr>
        <p:spPr/>
        <p:txBody>
          <a:bodyPr/>
          <a:lstStyle/>
          <a:p>
            <a:pPr>
              <a:defRPr/>
            </a:pPr>
            <a:fld id="{53416359-97D8-4CE6-9650-0CD8FADF390F}" type="slidenum">
              <a:rPr lang="en-US"/>
              <a:pPr>
                <a:defRPr/>
              </a:pPr>
              <a:t>132</a:t>
            </a:fld>
            <a:endParaRPr lang="en-US"/>
          </a:p>
        </p:txBody>
      </p:sp>
    </p:spTree>
    <p:extLst>
      <p:ext uri="{BB962C8B-B14F-4D97-AF65-F5344CB8AC3E}">
        <p14:creationId xmlns:p14="http://schemas.microsoft.com/office/powerpoint/2010/main" val="554849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CA" altLang="en-US" smtClean="0"/>
              <a:t>He’s not a Stoic</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smtClean="0"/>
              <a:t>This is not Stoical acquiescence in a world that is outside of our control, but an activism based on reason and choice</a:t>
            </a:r>
          </a:p>
          <a:p>
            <a:pPr lvl="1" eaLnBrk="1" hangingPunct="1">
              <a:defRPr/>
            </a:pPr>
            <a:r>
              <a:rPr lang="en-US" dirty="0" smtClean="0"/>
              <a:t>Resignation comes only after our efforts to change things for the better have failed</a:t>
            </a:r>
            <a:endParaRPr lang="en-CA" dirty="0" smtClean="0"/>
          </a:p>
          <a:p>
            <a:pPr>
              <a:defRPr/>
            </a:pPr>
            <a:r>
              <a:rPr lang="en-US" dirty="0" smtClean="0"/>
              <a:t>He does not advise Stoical (or Buddhist) detachment from desire and love, </a:t>
            </a:r>
          </a:p>
          <a:p>
            <a:pPr lvl="1">
              <a:defRPr/>
            </a:pPr>
            <a:r>
              <a:rPr lang="en-US" dirty="0" smtClean="0"/>
              <a:t>but altering the direction of our desires to accord with our thoughts </a:t>
            </a:r>
          </a:p>
          <a:p>
            <a:pPr lvl="1">
              <a:defRPr/>
            </a:pPr>
            <a:r>
              <a:rPr lang="en-US" dirty="0"/>
              <a:t>a</a:t>
            </a:r>
            <a:r>
              <a:rPr lang="en-US" dirty="0" smtClean="0"/>
              <a:t>ltering our thoughts in accord with truth</a:t>
            </a:r>
          </a:p>
          <a:p>
            <a:pPr lvl="1">
              <a:defRPr/>
            </a:pPr>
            <a:r>
              <a:rPr lang="en-US" dirty="0" smtClean="0"/>
              <a:t>and maintaining the highest degree of love for this truth</a:t>
            </a:r>
            <a:endParaRPr lang="en-CA" dirty="0" smtClean="0"/>
          </a:p>
          <a:p>
            <a:pPr>
              <a:defRPr/>
            </a:pPr>
            <a:r>
              <a:rPr lang="en-US" dirty="0" smtClean="0"/>
              <a:t>What the love-worthy objects are is determined by the fourth maxim</a:t>
            </a:r>
            <a:endParaRPr lang="en-CA" dirty="0" smtClean="0"/>
          </a:p>
          <a:p>
            <a:pPr>
              <a:defRPr/>
            </a:pPr>
            <a:endParaRPr lang="en-CA" dirty="0"/>
          </a:p>
        </p:txBody>
      </p:sp>
      <p:sp>
        <p:nvSpPr>
          <p:cNvPr id="4" name="Slide Number Placeholder 3"/>
          <p:cNvSpPr>
            <a:spLocks noGrp="1"/>
          </p:cNvSpPr>
          <p:nvPr>
            <p:ph type="sldNum" sz="quarter" idx="12"/>
          </p:nvPr>
        </p:nvSpPr>
        <p:spPr/>
        <p:txBody>
          <a:bodyPr/>
          <a:lstStyle/>
          <a:p>
            <a:pPr>
              <a:defRPr/>
            </a:pPr>
            <a:fld id="{81E9EBEB-1AD3-4520-B4E4-906D86BAED40}" type="slidenum">
              <a:rPr lang="en-US" smtClean="0"/>
              <a:pPr>
                <a:defRPr/>
              </a:pPr>
              <a:t>133</a:t>
            </a:fld>
            <a:endParaRPr lang="en-US"/>
          </a:p>
        </p:txBody>
      </p:sp>
    </p:spTree>
    <p:extLst>
      <p:ext uri="{BB962C8B-B14F-4D97-AF65-F5344CB8AC3E}">
        <p14:creationId xmlns:p14="http://schemas.microsoft.com/office/powerpoint/2010/main" val="8882589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pPr eaLnBrk="1" hangingPunct="1"/>
            <a:r>
              <a:rPr lang="en-US" altLang="en-US" smtClean="0"/>
              <a:t>Maxim #4 A life in pursuit of truth</a:t>
            </a:r>
          </a:p>
        </p:txBody>
      </p:sp>
      <p:sp>
        <p:nvSpPr>
          <p:cNvPr id="92163" name="Rectangle 3"/>
          <p:cNvSpPr>
            <a:spLocks noGrp="1" noChangeArrowheads="1"/>
          </p:cNvSpPr>
          <p:nvPr>
            <p:ph idx="1"/>
          </p:nvPr>
        </p:nvSpPr>
        <p:spPr/>
        <p:txBody>
          <a:bodyPr>
            <a:normAutofit lnSpcReduction="10000"/>
          </a:bodyPr>
          <a:lstStyle/>
          <a:p>
            <a:pPr eaLnBrk="1" hangingPunct="1">
              <a:defRPr/>
            </a:pPr>
            <a:r>
              <a:rPr lang="en-US" dirty="0" smtClean="0"/>
              <a:t>“And, besides, the three preceding maxims were founded solely on the plan which I had formed of continuing to instruct myself. For since God has given to each of us some light with which to distinguish truth from error, I could not believe that I ought for a single moment to content myself with accepting the opinions held by others unless I had in view the employment of my own judgment in examining them at the proper time; </a:t>
            </a:r>
          </a:p>
        </p:txBody>
      </p:sp>
      <p:sp>
        <p:nvSpPr>
          <p:cNvPr id="6" name="Slide Number Placeholder 5"/>
          <p:cNvSpPr>
            <a:spLocks noGrp="1"/>
          </p:cNvSpPr>
          <p:nvPr>
            <p:ph type="sldNum" sz="quarter" idx="12"/>
          </p:nvPr>
        </p:nvSpPr>
        <p:spPr/>
        <p:txBody>
          <a:bodyPr/>
          <a:lstStyle/>
          <a:p>
            <a:pPr>
              <a:defRPr/>
            </a:pPr>
            <a:fld id="{2F00E2A2-CCD4-4E08-9DA9-C9A0D3663D11}" type="slidenum">
              <a:rPr lang="en-US"/>
              <a:pPr>
                <a:defRPr/>
              </a:pPr>
              <a:t>134</a:t>
            </a:fld>
            <a:endParaRPr lang="en-US"/>
          </a:p>
        </p:txBody>
      </p:sp>
    </p:spTree>
    <p:extLst>
      <p:ext uri="{BB962C8B-B14F-4D97-AF65-F5344CB8AC3E}">
        <p14:creationId xmlns:p14="http://schemas.microsoft.com/office/powerpoint/2010/main" val="408971519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endParaRPr lang="en-US" altLang="en-US" smtClean="0"/>
          </a:p>
        </p:txBody>
      </p:sp>
      <p:sp>
        <p:nvSpPr>
          <p:cNvPr id="93187"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dirty="0" smtClean="0"/>
              <a:t>“and I could not have held myself free of scruple in following such opinions, if nevertheless I had not intended to lose no occasion of finding superior opinions, supposing them to exist; </a:t>
            </a:r>
          </a:p>
          <a:p>
            <a:pPr eaLnBrk="1" hangingPunct="1">
              <a:lnSpc>
                <a:spcPct val="90000"/>
              </a:lnSpc>
              <a:defRPr/>
            </a:pPr>
            <a:r>
              <a:rPr lang="en-US" dirty="0" smtClean="0"/>
              <a:t>and finally, I should not have been able to restrain my desires nor to remain content, if I had not followed a road by which, thinking that I should be certain to be able to acquire all the knowledge of which I was capable, I also thought I should likewise be certain of obtaining all the best things which could ever come within my power. </a:t>
            </a:r>
          </a:p>
        </p:txBody>
      </p:sp>
      <p:sp>
        <p:nvSpPr>
          <p:cNvPr id="6" name="Slide Number Placeholder 5"/>
          <p:cNvSpPr>
            <a:spLocks noGrp="1"/>
          </p:cNvSpPr>
          <p:nvPr>
            <p:ph type="sldNum" sz="quarter" idx="12"/>
          </p:nvPr>
        </p:nvSpPr>
        <p:spPr/>
        <p:txBody>
          <a:bodyPr/>
          <a:lstStyle/>
          <a:p>
            <a:pPr>
              <a:defRPr/>
            </a:pPr>
            <a:fld id="{F7568AC9-75A9-49EA-9907-D40C6FBE9E9D}" type="slidenum">
              <a:rPr lang="en-US"/>
              <a:pPr>
                <a:defRPr/>
              </a:pPr>
              <a:t>135</a:t>
            </a:fld>
            <a:endParaRPr lang="en-US"/>
          </a:p>
        </p:txBody>
      </p:sp>
    </p:spTree>
    <p:extLst>
      <p:ext uri="{BB962C8B-B14F-4D97-AF65-F5344CB8AC3E}">
        <p14:creationId xmlns:p14="http://schemas.microsoft.com/office/powerpoint/2010/main" val="35986794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en-US" altLang="en-US" smtClean="0"/>
          </a:p>
        </p:txBody>
      </p:sp>
      <p:sp>
        <p:nvSpPr>
          <p:cNvPr id="93187" name="Rectangle 3"/>
          <p:cNvSpPr>
            <a:spLocks noGrp="1" noChangeArrowheads="1"/>
          </p:cNvSpPr>
          <p:nvPr>
            <p:ph idx="1"/>
          </p:nvPr>
        </p:nvSpPr>
        <p:spPr/>
        <p:txBody>
          <a:bodyPr/>
          <a:lstStyle/>
          <a:p>
            <a:pPr eaLnBrk="1" hangingPunct="1"/>
            <a:r>
              <a:rPr lang="en-US" altLang="en-US" dirty="0" smtClean="0"/>
              <a:t>“And inasmuch as our will impels us neither to follow after nor to flee from anything, excepting as our understanding represents it as good or evil, it is sufficient to judge wisely in order to act well, and the best judgment brings the best action—that is to say, the acquisition of all the virtues and all the other good things that it is possible to attain.” </a:t>
            </a:r>
          </a:p>
        </p:txBody>
      </p:sp>
      <p:sp>
        <p:nvSpPr>
          <p:cNvPr id="6" name="Slide Number Placeholder 5"/>
          <p:cNvSpPr>
            <a:spLocks noGrp="1"/>
          </p:cNvSpPr>
          <p:nvPr>
            <p:ph type="sldNum" sz="quarter" idx="12"/>
          </p:nvPr>
        </p:nvSpPr>
        <p:spPr/>
        <p:txBody>
          <a:bodyPr/>
          <a:lstStyle/>
          <a:p>
            <a:pPr>
              <a:defRPr/>
            </a:pPr>
            <a:fld id="{B14E21AF-BE15-470C-AC7A-D9E77741A2BC}" type="slidenum">
              <a:rPr lang="en-US"/>
              <a:pPr>
                <a:defRPr/>
              </a:pPr>
              <a:t>136</a:t>
            </a:fld>
            <a:endParaRPr lang="en-US"/>
          </a:p>
        </p:txBody>
      </p:sp>
    </p:spTree>
    <p:extLst>
      <p:ext uri="{BB962C8B-B14F-4D97-AF65-F5344CB8AC3E}">
        <p14:creationId xmlns:p14="http://schemas.microsoft.com/office/powerpoint/2010/main" val="377486741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pPr eaLnBrk="1" hangingPunct="1"/>
            <a:r>
              <a:rPr lang="en-US" altLang="en-US" smtClean="0"/>
              <a:t>The sweetness of truth</a:t>
            </a:r>
          </a:p>
        </p:txBody>
      </p:sp>
      <p:sp>
        <p:nvSpPr>
          <p:cNvPr id="94211" name="Rectangle 3"/>
          <p:cNvSpPr>
            <a:spLocks noGrp="1" noChangeArrowheads="1"/>
          </p:cNvSpPr>
          <p:nvPr>
            <p:ph idx="1"/>
          </p:nvPr>
        </p:nvSpPr>
        <p:spPr/>
        <p:txBody>
          <a:bodyPr/>
          <a:lstStyle/>
          <a:p>
            <a:pPr eaLnBrk="1" hangingPunct="1">
              <a:lnSpc>
                <a:spcPct val="90000"/>
              </a:lnSpc>
            </a:pPr>
            <a:r>
              <a:rPr lang="en-CA" altLang="en-US" dirty="0" smtClean="0"/>
              <a:t>Conclusion: “I had experienced so much satisfaction since beginning to use this method, that I did not believe that any sweeter or more innocent could in this life be found—every day discovering by its means some truths which seemed to be sufficiently important, although commonly ignored by other men. The satisfaction that I had so filled my mind that all else seemed of no account.”</a:t>
            </a:r>
            <a:r>
              <a:rPr lang="en-US" altLang="en-US" dirty="0" smtClean="0"/>
              <a:t> </a:t>
            </a:r>
          </a:p>
        </p:txBody>
      </p:sp>
      <p:sp>
        <p:nvSpPr>
          <p:cNvPr id="6" name="Slide Number Placeholder 5"/>
          <p:cNvSpPr>
            <a:spLocks noGrp="1"/>
          </p:cNvSpPr>
          <p:nvPr>
            <p:ph type="sldNum" sz="quarter" idx="12"/>
          </p:nvPr>
        </p:nvSpPr>
        <p:spPr/>
        <p:txBody>
          <a:bodyPr/>
          <a:lstStyle/>
          <a:p>
            <a:pPr>
              <a:defRPr/>
            </a:pPr>
            <a:fld id="{7D6DB859-9B59-48B7-A8EF-742A16C829BE}" type="slidenum">
              <a:rPr lang="en-US"/>
              <a:pPr>
                <a:defRPr/>
              </a:pPr>
              <a:t>137</a:t>
            </a:fld>
            <a:endParaRPr lang="en-US"/>
          </a:p>
        </p:txBody>
      </p:sp>
    </p:spTree>
    <p:extLst>
      <p:ext uri="{BB962C8B-B14F-4D97-AF65-F5344CB8AC3E}">
        <p14:creationId xmlns:p14="http://schemas.microsoft.com/office/powerpoint/2010/main" val="353955307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pPr eaLnBrk="1" hangingPunct="1"/>
            <a:r>
              <a:rPr lang="en-US" altLang="en-US" smtClean="0"/>
              <a:t>True basis of morality</a:t>
            </a:r>
          </a:p>
        </p:txBody>
      </p:sp>
      <p:sp>
        <p:nvSpPr>
          <p:cNvPr id="95235" name="Rectangle 3"/>
          <p:cNvSpPr>
            <a:spLocks noGrp="1" noChangeArrowheads="1"/>
          </p:cNvSpPr>
          <p:nvPr>
            <p:ph idx="1"/>
          </p:nvPr>
        </p:nvSpPr>
        <p:spPr/>
        <p:txBody>
          <a:bodyPr/>
          <a:lstStyle/>
          <a:p>
            <a:pPr eaLnBrk="1" hangingPunct="1">
              <a:lnSpc>
                <a:spcPct val="90000"/>
              </a:lnSpc>
            </a:pPr>
            <a:r>
              <a:rPr lang="en-US" altLang="en-US" dirty="0" smtClean="0"/>
              <a:t>Our own self-determined understanding of truth to the extent we have attained it. </a:t>
            </a:r>
          </a:p>
          <a:p>
            <a:pPr lvl="1">
              <a:lnSpc>
                <a:spcPct val="90000"/>
              </a:lnSpc>
            </a:pPr>
            <a:r>
              <a:rPr lang="en-US" altLang="en-US" dirty="0" smtClean="0"/>
              <a:t>Not external customs, laws, and religious beliefs.</a:t>
            </a:r>
          </a:p>
          <a:p>
            <a:pPr eaLnBrk="1" hangingPunct="1">
              <a:lnSpc>
                <a:spcPct val="90000"/>
              </a:lnSpc>
            </a:pPr>
            <a:r>
              <a:rPr lang="en-US" altLang="en-US" dirty="0" smtClean="0"/>
              <a:t>An overriding moral imperative: </a:t>
            </a:r>
          </a:p>
          <a:p>
            <a:pPr lvl="1">
              <a:lnSpc>
                <a:spcPct val="90000"/>
              </a:lnSpc>
            </a:pPr>
            <a:r>
              <a:rPr lang="en-US" altLang="en-US" dirty="0" smtClean="0"/>
              <a:t>to devote himself to the pursuit of truth, </a:t>
            </a:r>
          </a:p>
          <a:p>
            <a:pPr lvl="1">
              <a:lnSpc>
                <a:spcPct val="90000"/>
              </a:lnSpc>
            </a:pPr>
            <a:r>
              <a:rPr lang="en-US" altLang="en-US" dirty="0" smtClean="0"/>
              <a:t>following scientific method</a:t>
            </a:r>
          </a:p>
          <a:p>
            <a:pPr eaLnBrk="1" hangingPunct="1">
              <a:lnSpc>
                <a:spcPct val="90000"/>
              </a:lnSpc>
            </a:pPr>
            <a:r>
              <a:rPr lang="en-US" altLang="en-US" dirty="0" smtClean="0"/>
              <a:t>Action follows inevitably</a:t>
            </a:r>
          </a:p>
        </p:txBody>
      </p:sp>
      <p:sp>
        <p:nvSpPr>
          <p:cNvPr id="6" name="Slide Number Placeholder 5"/>
          <p:cNvSpPr>
            <a:spLocks noGrp="1"/>
          </p:cNvSpPr>
          <p:nvPr>
            <p:ph type="sldNum" sz="quarter" idx="12"/>
          </p:nvPr>
        </p:nvSpPr>
        <p:spPr/>
        <p:txBody>
          <a:bodyPr/>
          <a:lstStyle/>
          <a:p>
            <a:pPr>
              <a:defRPr/>
            </a:pPr>
            <a:fld id="{AADA70FB-F59E-4B69-A863-B4A994534383}" type="slidenum">
              <a:rPr lang="en-US"/>
              <a:pPr>
                <a:defRPr/>
              </a:pPr>
              <a:t>138</a:t>
            </a:fld>
            <a:endParaRPr lang="en-US"/>
          </a:p>
        </p:txBody>
      </p:sp>
    </p:spTree>
    <p:extLst>
      <p:ext uri="{BB962C8B-B14F-4D97-AF65-F5344CB8AC3E}">
        <p14:creationId xmlns:p14="http://schemas.microsoft.com/office/powerpoint/2010/main" val="268227887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pPr eaLnBrk="1" hangingPunct="1"/>
            <a:r>
              <a:rPr lang="en-US" altLang="en-US" smtClean="0"/>
              <a:t>Knowledge and free will</a:t>
            </a:r>
          </a:p>
        </p:txBody>
      </p:sp>
      <p:sp>
        <p:nvSpPr>
          <p:cNvPr id="99331" name="Rectangle 3"/>
          <p:cNvSpPr>
            <a:spLocks noGrp="1" noChangeArrowheads="1"/>
          </p:cNvSpPr>
          <p:nvPr>
            <p:ph idx="1"/>
          </p:nvPr>
        </p:nvSpPr>
        <p:spPr/>
        <p:txBody>
          <a:bodyPr/>
          <a:lstStyle/>
          <a:p>
            <a:pPr eaLnBrk="1" hangingPunct="1">
              <a:lnSpc>
                <a:spcPct val="90000"/>
              </a:lnSpc>
            </a:pPr>
            <a:r>
              <a:rPr lang="en-US" altLang="en-US" dirty="0" smtClean="0"/>
              <a:t>Knowledge itself requires the virtues of persistence, self-discipline, and courage</a:t>
            </a:r>
          </a:p>
          <a:p>
            <a:pPr eaLnBrk="1" hangingPunct="1">
              <a:lnSpc>
                <a:spcPct val="90000"/>
              </a:lnSpc>
            </a:pPr>
            <a:r>
              <a:rPr lang="en-US" altLang="en-US" dirty="0" smtClean="0"/>
              <a:t>When we know something is true, we automatically love it, and want to pursue it</a:t>
            </a:r>
          </a:p>
          <a:p>
            <a:pPr eaLnBrk="1" hangingPunct="1">
              <a:lnSpc>
                <a:spcPct val="90000"/>
              </a:lnSpc>
            </a:pPr>
            <a:r>
              <a:rPr lang="en-US" altLang="en-US" dirty="0" smtClean="0"/>
              <a:t>But only as long as we keep our mind focused on this truth</a:t>
            </a:r>
          </a:p>
          <a:p>
            <a:pPr eaLnBrk="1" hangingPunct="1">
              <a:lnSpc>
                <a:spcPct val="90000"/>
              </a:lnSpc>
            </a:pPr>
            <a:r>
              <a:rPr lang="en-US" altLang="en-US" dirty="0" smtClean="0"/>
              <a:t>We must freely choose to do this</a:t>
            </a:r>
          </a:p>
          <a:p>
            <a:pPr eaLnBrk="1" hangingPunct="1">
              <a:lnSpc>
                <a:spcPct val="90000"/>
              </a:lnSpc>
            </a:pPr>
            <a:r>
              <a:rPr lang="en-US" altLang="en-US" dirty="0" smtClean="0"/>
              <a:t>We are free to turn away, abandon the quest</a:t>
            </a:r>
          </a:p>
        </p:txBody>
      </p:sp>
      <p:sp>
        <p:nvSpPr>
          <p:cNvPr id="6" name="Slide Number Placeholder 5"/>
          <p:cNvSpPr>
            <a:spLocks noGrp="1"/>
          </p:cNvSpPr>
          <p:nvPr>
            <p:ph type="sldNum" sz="quarter" idx="12"/>
          </p:nvPr>
        </p:nvSpPr>
        <p:spPr/>
        <p:txBody>
          <a:bodyPr/>
          <a:lstStyle/>
          <a:p>
            <a:pPr>
              <a:defRPr/>
            </a:pPr>
            <a:fld id="{349D6ED4-5B5C-43C1-BFBD-1674F62F7004}" type="slidenum">
              <a:rPr lang="en-US"/>
              <a:pPr>
                <a:defRPr/>
              </a:pPr>
              <a:t>139</a:t>
            </a:fld>
            <a:endParaRPr lang="en-US"/>
          </a:p>
        </p:txBody>
      </p:sp>
    </p:spTree>
    <p:extLst>
      <p:ext uri="{BB962C8B-B14F-4D97-AF65-F5344CB8AC3E}">
        <p14:creationId xmlns:p14="http://schemas.microsoft.com/office/powerpoint/2010/main" val="97548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themes that stand out</a:t>
            </a:r>
            <a:endParaRPr lang="en-US" dirty="0"/>
          </a:p>
        </p:txBody>
      </p:sp>
      <p:sp>
        <p:nvSpPr>
          <p:cNvPr id="3" name="Content Placeholder 2"/>
          <p:cNvSpPr>
            <a:spLocks noGrp="1"/>
          </p:cNvSpPr>
          <p:nvPr>
            <p:ph idx="1"/>
          </p:nvPr>
        </p:nvSpPr>
        <p:spPr/>
        <p:txBody>
          <a:bodyPr>
            <a:normAutofit lnSpcReduction="10000"/>
          </a:bodyPr>
          <a:lstStyle/>
          <a:p>
            <a:r>
              <a:rPr lang="en-CA" dirty="0" smtClean="0"/>
              <a:t>The rediscovered texts of Plato, Epicurus and the Stoics </a:t>
            </a:r>
          </a:p>
          <a:p>
            <a:pPr lvl="1"/>
            <a:r>
              <a:rPr lang="en-CA" dirty="0" smtClean="0"/>
              <a:t>turn to the emphasis on what makes the good life</a:t>
            </a:r>
          </a:p>
          <a:p>
            <a:pPr lvl="1"/>
            <a:r>
              <a:rPr lang="en-CA" dirty="0"/>
              <a:t>t</a:t>
            </a:r>
            <a:r>
              <a:rPr lang="en-CA" dirty="0" smtClean="0"/>
              <a:t>o ethical and political reflection</a:t>
            </a:r>
          </a:p>
          <a:p>
            <a:r>
              <a:rPr lang="en-CA" dirty="0" smtClean="0"/>
              <a:t>Three themes stand out in the profusion of intellectual movements</a:t>
            </a:r>
          </a:p>
          <a:p>
            <a:pPr lvl="1"/>
            <a:r>
              <a:rPr lang="en-CA" dirty="0" smtClean="0"/>
              <a:t>1) individualism and “the dignity of man”</a:t>
            </a:r>
          </a:p>
          <a:p>
            <a:pPr lvl="1"/>
            <a:r>
              <a:rPr lang="en-CA" dirty="0" smtClean="0"/>
              <a:t>2) human independence from the divine</a:t>
            </a:r>
          </a:p>
          <a:p>
            <a:pPr lvl="1"/>
            <a:r>
              <a:rPr lang="en-CA" dirty="0" smtClean="0"/>
              <a:t>3) human frailty</a:t>
            </a:r>
          </a:p>
          <a:p>
            <a:endParaRPr lang="en-CA" dirty="0" smtClean="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a:t>
            </a:fld>
            <a:endParaRPr lang="en-US"/>
          </a:p>
        </p:txBody>
      </p:sp>
    </p:spTree>
    <p:extLst>
      <p:ext uri="{BB962C8B-B14F-4D97-AF65-F5344CB8AC3E}">
        <p14:creationId xmlns:p14="http://schemas.microsoft.com/office/powerpoint/2010/main" val="26718858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CA" altLang="en-US" dirty="0" smtClean="0"/>
              <a:t>Proof of freedom in science</a:t>
            </a:r>
          </a:p>
        </p:txBody>
      </p:sp>
      <p:sp>
        <p:nvSpPr>
          <p:cNvPr id="3" name="Content Placeholder 2"/>
          <p:cNvSpPr>
            <a:spLocks noGrp="1"/>
          </p:cNvSpPr>
          <p:nvPr>
            <p:ph idx="1"/>
          </p:nvPr>
        </p:nvSpPr>
        <p:spPr/>
        <p:txBody>
          <a:bodyPr>
            <a:normAutofit fontScale="92500" lnSpcReduction="20000"/>
          </a:bodyPr>
          <a:lstStyle/>
          <a:p>
            <a:pPr>
              <a:defRPr/>
            </a:pPr>
            <a:r>
              <a:rPr lang="en-US" dirty="0" smtClean="0"/>
              <a:t>Objection: Where </a:t>
            </a:r>
            <a:r>
              <a:rPr lang="en-US" dirty="0" smtClean="0"/>
              <a:t>is the free choice if we </a:t>
            </a:r>
            <a:r>
              <a:rPr lang="en-US" i="1" dirty="0" smtClean="0"/>
              <a:t>must</a:t>
            </a:r>
            <a:r>
              <a:rPr lang="en-US" dirty="0" smtClean="0"/>
              <a:t> do that which we know to be good</a:t>
            </a:r>
            <a:r>
              <a:rPr lang="en-US" dirty="0" smtClean="0"/>
              <a:t>?</a:t>
            </a:r>
          </a:p>
          <a:p>
            <a:pPr>
              <a:defRPr/>
            </a:pPr>
            <a:r>
              <a:rPr lang="en-US" dirty="0" smtClean="0"/>
              <a:t>Reply:</a:t>
            </a:r>
            <a:endParaRPr lang="en-CA" dirty="0" smtClean="0"/>
          </a:p>
          <a:p>
            <a:pPr lvl="1">
              <a:defRPr/>
            </a:pPr>
            <a:r>
              <a:rPr lang="en-US" dirty="0" smtClean="0"/>
              <a:t>1) We can do that which we know is not good if we intend to demonstrate free will</a:t>
            </a:r>
            <a:endParaRPr lang="en-CA" dirty="0" smtClean="0"/>
          </a:p>
          <a:p>
            <a:pPr lvl="1">
              <a:defRPr/>
            </a:pPr>
            <a:r>
              <a:rPr lang="en-US" dirty="0" smtClean="0"/>
              <a:t>2) And, moved by fear, we can turn away from contemplation of the good and thereby fail to act under the power of love that it inspires in us</a:t>
            </a:r>
          </a:p>
          <a:p>
            <a:pPr>
              <a:defRPr/>
            </a:pPr>
            <a:r>
              <a:rPr lang="en-US" dirty="0" smtClean="0"/>
              <a:t>Recall the dwellers in Plato’s cave</a:t>
            </a:r>
          </a:p>
          <a:p>
            <a:pPr lvl="1">
              <a:defRPr/>
            </a:pPr>
            <a:r>
              <a:rPr lang="en-US" dirty="0" smtClean="0"/>
              <a:t>They turn around and their eyes hurt</a:t>
            </a:r>
          </a:p>
          <a:p>
            <a:pPr lvl="1">
              <a:defRPr/>
            </a:pPr>
            <a:r>
              <a:rPr lang="en-US" dirty="0" smtClean="0"/>
              <a:t>They are afraid of seeking the truth!</a:t>
            </a:r>
            <a:endParaRPr lang="en-CA" dirty="0" smtClean="0"/>
          </a:p>
        </p:txBody>
      </p:sp>
      <p:sp>
        <p:nvSpPr>
          <p:cNvPr id="4" name="Slide Number Placeholder 3"/>
          <p:cNvSpPr>
            <a:spLocks noGrp="1"/>
          </p:cNvSpPr>
          <p:nvPr>
            <p:ph type="sldNum" sz="quarter" idx="12"/>
          </p:nvPr>
        </p:nvSpPr>
        <p:spPr/>
        <p:txBody>
          <a:bodyPr/>
          <a:lstStyle/>
          <a:p>
            <a:pPr>
              <a:defRPr/>
            </a:pPr>
            <a:fld id="{D5548E1A-7335-4399-A60D-236685E849CC}" type="slidenum">
              <a:rPr lang="en-US" smtClean="0"/>
              <a:pPr>
                <a:defRPr/>
              </a:pPr>
              <a:t>140</a:t>
            </a:fld>
            <a:endParaRPr lang="en-US"/>
          </a:p>
        </p:txBody>
      </p:sp>
    </p:spTree>
    <p:extLst>
      <p:ext uri="{BB962C8B-B14F-4D97-AF65-F5344CB8AC3E}">
        <p14:creationId xmlns:p14="http://schemas.microsoft.com/office/powerpoint/2010/main" val="330185017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Courage and commitment</a:t>
            </a:r>
            <a:endParaRPr lang="en-US" dirty="0"/>
          </a:p>
        </p:txBody>
      </p:sp>
      <p:sp>
        <p:nvSpPr>
          <p:cNvPr id="3" name="Content Placeholder 2"/>
          <p:cNvSpPr>
            <a:spLocks noGrp="1"/>
          </p:cNvSpPr>
          <p:nvPr>
            <p:ph idx="1"/>
          </p:nvPr>
        </p:nvSpPr>
        <p:spPr/>
        <p:txBody>
          <a:bodyPr/>
          <a:lstStyle/>
          <a:p>
            <a:pPr>
              <a:defRPr/>
            </a:pPr>
            <a:r>
              <a:rPr lang="en-CA" dirty="0"/>
              <a:t>Hence to focus on truth, and to be inspired by the love of the good</a:t>
            </a:r>
          </a:p>
          <a:p>
            <a:pPr lvl="1">
              <a:defRPr/>
            </a:pPr>
            <a:r>
              <a:rPr lang="en-CA" dirty="0"/>
              <a:t>requires courage and </a:t>
            </a:r>
            <a:r>
              <a:rPr lang="en-CA" dirty="0" smtClean="0"/>
              <a:t>commitment</a:t>
            </a:r>
          </a:p>
          <a:p>
            <a:pPr>
              <a:defRPr/>
            </a:pPr>
            <a:r>
              <a:rPr lang="en-CA" dirty="0" smtClean="0"/>
              <a:t>And </a:t>
            </a:r>
            <a:r>
              <a:rPr lang="en-CA" dirty="0"/>
              <a:t>this presupposes the free will choice to focus on truth</a:t>
            </a:r>
          </a:p>
          <a:p>
            <a:pPr lvl="1">
              <a:defRPr/>
            </a:pPr>
            <a:r>
              <a:rPr lang="en-CA" dirty="0"/>
              <a:t>and so to love it, and thereby be moved by this love</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141</a:t>
            </a:fld>
            <a:endParaRPr lang="en-US"/>
          </a:p>
        </p:txBody>
      </p:sp>
    </p:spTree>
    <p:extLst>
      <p:ext uri="{BB962C8B-B14F-4D97-AF65-F5344CB8AC3E}">
        <p14:creationId xmlns:p14="http://schemas.microsoft.com/office/powerpoint/2010/main" val="13378945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pPr eaLnBrk="1" hangingPunct="1"/>
            <a:r>
              <a:rPr lang="en-US" altLang="en-US" dirty="0" smtClean="0"/>
              <a:t>Hume’s empiricism</a:t>
            </a:r>
          </a:p>
        </p:txBody>
      </p:sp>
      <p:sp>
        <p:nvSpPr>
          <p:cNvPr id="103427" name="Rectangle 3"/>
          <p:cNvSpPr>
            <a:spLocks noGrp="1" noChangeArrowheads="1"/>
          </p:cNvSpPr>
          <p:nvPr>
            <p:ph idx="1"/>
          </p:nvPr>
        </p:nvSpPr>
        <p:spPr>
          <a:xfrm>
            <a:off x="381000" y="1600200"/>
            <a:ext cx="8229600" cy="4525963"/>
          </a:xfrm>
        </p:spPr>
        <p:txBody>
          <a:bodyPr>
            <a:normAutofit fontScale="92500" lnSpcReduction="10000"/>
          </a:bodyPr>
          <a:lstStyle/>
          <a:p>
            <a:pPr eaLnBrk="1" hangingPunct="1">
              <a:defRPr/>
            </a:pPr>
            <a:r>
              <a:rPr lang="en-US" dirty="0" smtClean="0"/>
              <a:t>Hume’s empiricism </a:t>
            </a:r>
          </a:p>
          <a:p>
            <a:pPr lvl="1" eaLnBrk="1" hangingPunct="1">
              <a:defRPr/>
            </a:pPr>
            <a:r>
              <a:rPr lang="en-US" dirty="0" smtClean="0"/>
              <a:t>reason in human affairs consists in describing the sequence of impressions and ideas that pass within ourselves</a:t>
            </a:r>
          </a:p>
          <a:p>
            <a:pPr lvl="1" eaLnBrk="1" hangingPunct="1">
              <a:defRPr/>
            </a:pPr>
            <a:r>
              <a:rPr lang="en-US" dirty="0" smtClean="0"/>
              <a:t>We are incapable of knowing reality outside of ourselves</a:t>
            </a:r>
          </a:p>
          <a:p>
            <a:pPr eaLnBrk="1" hangingPunct="1">
              <a:defRPr/>
            </a:pPr>
            <a:r>
              <a:rPr lang="en-CA" dirty="0" smtClean="0">
                <a:sym typeface="Wingdings" panose="05000000000000000000" pitchFamily="2" charset="2"/>
              </a:rPr>
              <a:t> </a:t>
            </a:r>
            <a:r>
              <a:rPr lang="en-CA" dirty="0" smtClean="0"/>
              <a:t>All our knowledge of the world consists in associations of impressions, </a:t>
            </a:r>
          </a:p>
          <a:p>
            <a:pPr lvl="1" eaLnBrk="1" hangingPunct="1">
              <a:defRPr/>
            </a:pPr>
            <a:r>
              <a:rPr lang="en-CA" dirty="0" smtClean="0"/>
              <a:t>one happening to occur after another</a:t>
            </a:r>
          </a:p>
          <a:p>
            <a:pPr lvl="1" eaLnBrk="1" hangingPunct="1">
              <a:defRPr/>
            </a:pPr>
            <a:r>
              <a:rPr lang="en-CA" dirty="0" smtClean="0"/>
              <a:t>All our passions are formed in this manner</a:t>
            </a:r>
            <a:endParaRPr lang="en-US" dirty="0" smtClean="0"/>
          </a:p>
        </p:txBody>
      </p:sp>
      <p:sp>
        <p:nvSpPr>
          <p:cNvPr id="6" name="Slide Number Placeholder 5"/>
          <p:cNvSpPr>
            <a:spLocks noGrp="1"/>
          </p:cNvSpPr>
          <p:nvPr>
            <p:ph type="sldNum" sz="quarter" idx="12"/>
          </p:nvPr>
        </p:nvSpPr>
        <p:spPr/>
        <p:txBody>
          <a:bodyPr/>
          <a:lstStyle/>
          <a:p>
            <a:pPr>
              <a:defRPr/>
            </a:pPr>
            <a:fld id="{9FD385FE-9B44-43F5-A413-C404FE430BCB}" type="slidenum">
              <a:rPr lang="en-US"/>
              <a:pPr>
                <a:defRPr/>
              </a:pPr>
              <a:t>142</a:t>
            </a:fld>
            <a:endParaRPr lang="en-US"/>
          </a:p>
        </p:txBody>
      </p:sp>
    </p:spTree>
    <p:extLst>
      <p:ext uri="{BB962C8B-B14F-4D97-AF65-F5344CB8AC3E}">
        <p14:creationId xmlns:p14="http://schemas.microsoft.com/office/powerpoint/2010/main" val="293898488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CA" altLang="en-US" dirty="0" smtClean="0"/>
              <a:t>Descartes’ rationalism</a:t>
            </a:r>
            <a:endParaRPr lang="en-US" altLang="en-US" dirty="0" smtClean="0"/>
          </a:p>
        </p:txBody>
      </p:sp>
      <p:sp>
        <p:nvSpPr>
          <p:cNvPr id="104451" name="Content Placeholder 2"/>
          <p:cNvSpPr>
            <a:spLocks noGrp="1"/>
          </p:cNvSpPr>
          <p:nvPr>
            <p:ph idx="1"/>
          </p:nvPr>
        </p:nvSpPr>
        <p:spPr/>
        <p:txBody>
          <a:bodyPr>
            <a:normAutofit fontScale="92500" lnSpcReduction="10000"/>
          </a:bodyPr>
          <a:lstStyle/>
          <a:p>
            <a:pPr eaLnBrk="1" hangingPunct="1"/>
            <a:r>
              <a:rPr lang="en-US" altLang="en-US" dirty="0" smtClean="0"/>
              <a:t>Descartes’ rationalism</a:t>
            </a:r>
          </a:p>
          <a:p>
            <a:pPr lvl="1" eaLnBrk="1" hangingPunct="1"/>
            <a:r>
              <a:rPr lang="en-US" altLang="en-US" dirty="0" smtClean="0"/>
              <a:t>Overcoming the appearances stemming from sensory impressions</a:t>
            </a:r>
          </a:p>
          <a:p>
            <a:r>
              <a:rPr lang="en-US" altLang="en-US" dirty="0" smtClean="0"/>
              <a:t>1) We begin with a confused awareness of the world before us</a:t>
            </a:r>
          </a:p>
          <a:p>
            <a:r>
              <a:rPr lang="en-US" altLang="en-US" dirty="0"/>
              <a:t>2</a:t>
            </a:r>
            <a:r>
              <a:rPr lang="en-US" altLang="en-US" dirty="0" smtClean="0"/>
              <a:t>) We break it down it into its parts--analysis</a:t>
            </a:r>
          </a:p>
          <a:p>
            <a:r>
              <a:rPr lang="en-US" altLang="en-US" dirty="0"/>
              <a:t>3</a:t>
            </a:r>
            <a:r>
              <a:rPr lang="en-US" altLang="en-US" dirty="0" smtClean="0"/>
              <a:t>) and then build up--synthesis</a:t>
            </a:r>
          </a:p>
          <a:p>
            <a:pPr lvl="1"/>
            <a:r>
              <a:rPr lang="en-US" altLang="en-US" dirty="0" smtClean="0"/>
              <a:t>Going from simple to complex, </a:t>
            </a:r>
          </a:p>
          <a:p>
            <a:pPr lvl="1"/>
            <a:r>
              <a:rPr lang="en-US" altLang="en-US" dirty="0" smtClean="0"/>
              <a:t>from approximate and probable to more and more complete and certain.</a:t>
            </a:r>
          </a:p>
          <a:p>
            <a:pPr eaLnBrk="1" hangingPunct="1"/>
            <a:endParaRPr lang="en-US" altLang="en-US" dirty="0" smtClean="0"/>
          </a:p>
          <a:p>
            <a:pPr eaLnBrk="1" hangingPunct="1"/>
            <a:endParaRPr lang="en-US" altLang="en-US" dirty="0" smtClean="0"/>
          </a:p>
          <a:p>
            <a:endParaRPr lang="en-US" altLang="en-US" dirty="0" smtClean="0"/>
          </a:p>
        </p:txBody>
      </p:sp>
      <p:sp>
        <p:nvSpPr>
          <p:cNvPr id="4" name="Slide Number Placeholder 3"/>
          <p:cNvSpPr>
            <a:spLocks noGrp="1"/>
          </p:cNvSpPr>
          <p:nvPr>
            <p:ph type="sldNum" sz="quarter" idx="12"/>
          </p:nvPr>
        </p:nvSpPr>
        <p:spPr/>
        <p:txBody>
          <a:bodyPr/>
          <a:lstStyle/>
          <a:p>
            <a:pPr>
              <a:defRPr/>
            </a:pPr>
            <a:fld id="{21F1E9C8-A4A3-44FE-8A54-FB34B2E08CBC}" type="slidenum">
              <a:rPr lang="en-US" smtClean="0"/>
              <a:pPr>
                <a:defRPr/>
              </a:pPr>
              <a:t>143</a:t>
            </a:fld>
            <a:endParaRPr lang="en-US"/>
          </a:p>
        </p:txBody>
      </p:sp>
    </p:spTree>
    <p:extLst>
      <p:ext uri="{BB962C8B-B14F-4D97-AF65-F5344CB8AC3E}">
        <p14:creationId xmlns:p14="http://schemas.microsoft.com/office/powerpoint/2010/main" val="42484255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the bee</a:t>
            </a:r>
            <a:endParaRPr lang="en-US" dirty="0"/>
          </a:p>
        </p:txBody>
      </p:sp>
      <p:sp>
        <p:nvSpPr>
          <p:cNvPr id="3" name="Content Placeholder 2"/>
          <p:cNvSpPr>
            <a:spLocks noGrp="1"/>
          </p:cNvSpPr>
          <p:nvPr>
            <p:ph idx="1"/>
          </p:nvPr>
        </p:nvSpPr>
        <p:spPr/>
        <p:txBody>
          <a:bodyPr/>
          <a:lstStyle/>
          <a:p>
            <a:r>
              <a:rPr lang="en-US" altLang="en-US" dirty="0"/>
              <a:t>4) and at last return to the world of direct experience, which we now comprehend scientifically</a:t>
            </a:r>
          </a:p>
          <a:p>
            <a:r>
              <a:rPr lang="en-US" altLang="en-US" dirty="0"/>
              <a:t>= Bacon’s method of the </a:t>
            </a:r>
            <a:r>
              <a:rPr lang="en-US" altLang="en-US" dirty="0" smtClean="0"/>
              <a:t>bee</a:t>
            </a:r>
          </a:p>
          <a:p>
            <a:pPr lvl="1"/>
            <a:r>
              <a:rPr lang="en-US" altLang="en-US" dirty="0" smtClean="0"/>
              <a:t>Sensory data from outside of us (pollen)</a:t>
            </a:r>
          </a:p>
          <a:p>
            <a:pPr lvl="1"/>
            <a:r>
              <a:rPr lang="en-US" altLang="en-US" dirty="0" smtClean="0"/>
              <a:t>Reorganized by a rational method coming from inside us (inner transformation)</a:t>
            </a:r>
          </a:p>
          <a:p>
            <a:pPr lvl="1"/>
            <a:r>
              <a:rPr lang="en-US" altLang="en-US" dirty="0" smtClean="0"/>
              <a:t>Producing the honey of knowledge</a:t>
            </a:r>
            <a:endParaRPr lang="en-US" alt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144</a:t>
            </a:fld>
            <a:endParaRPr lang="en-US"/>
          </a:p>
        </p:txBody>
      </p:sp>
    </p:spTree>
    <p:extLst>
      <p:ext uri="{BB962C8B-B14F-4D97-AF65-F5344CB8AC3E}">
        <p14:creationId xmlns:p14="http://schemas.microsoft.com/office/powerpoint/2010/main" val="31026731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Loving a cross-eyed girl</a:t>
            </a:r>
            <a:endParaRPr lang="en-US" dirty="0"/>
          </a:p>
        </p:txBody>
      </p:sp>
      <p:sp>
        <p:nvSpPr>
          <p:cNvPr id="3" name="Content Placeholder 2"/>
          <p:cNvSpPr>
            <a:spLocks noGrp="1"/>
          </p:cNvSpPr>
          <p:nvPr>
            <p:ph idx="1"/>
          </p:nvPr>
        </p:nvSpPr>
        <p:spPr/>
        <p:txBody>
          <a:bodyPr>
            <a:normAutofit fontScale="85000" lnSpcReduction="10000"/>
          </a:bodyPr>
          <a:lstStyle/>
          <a:p>
            <a:r>
              <a:rPr lang="en-CA" altLang="en-US" dirty="0" smtClean="0"/>
              <a:t>Descartes says he used to love cross-eyed women</a:t>
            </a:r>
          </a:p>
          <a:p>
            <a:r>
              <a:rPr lang="en-CA" altLang="en-US" dirty="0" smtClean="0"/>
              <a:t>He remembered that the first girl he loved was cross-eyed. </a:t>
            </a:r>
          </a:p>
          <a:p>
            <a:r>
              <a:rPr lang="en-CA" altLang="en-US" dirty="0" smtClean="0"/>
              <a:t>He then recognized </a:t>
            </a:r>
            <a:r>
              <a:rPr lang="en-CA" altLang="en-US" dirty="0"/>
              <a:t>that </a:t>
            </a:r>
            <a:endParaRPr lang="en-CA" altLang="en-US" dirty="0" smtClean="0"/>
          </a:p>
          <a:p>
            <a:pPr lvl="1"/>
            <a:r>
              <a:rPr lang="en-CA" altLang="en-US" dirty="0" smtClean="0"/>
              <a:t>he </a:t>
            </a:r>
            <a:r>
              <a:rPr lang="en-CA" altLang="en-US" dirty="0"/>
              <a:t>has formed an habitual association between the appearance of cross-eyed women and the feeling of </a:t>
            </a:r>
            <a:r>
              <a:rPr lang="en-CA" altLang="en-US" dirty="0" smtClean="0"/>
              <a:t>love</a:t>
            </a:r>
          </a:p>
          <a:p>
            <a:pPr lvl="1"/>
            <a:r>
              <a:rPr lang="en-CA" altLang="en-US" dirty="0" smtClean="0"/>
              <a:t>(as in Hume’s empiricism)</a:t>
            </a:r>
            <a:endParaRPr lang="en-CA" altLang="en-US" dirty="0"/>
          </a:p>
          <a:p>
            <a:r>
              <a:rPr lang="en-CA" altLang="en-US" dirty="0" smtClean="0"/>
              <a:t>This </a:t>
            </a:r>
            <a:r>
              <a:rPr lang="en-CA" altLang="en-US" dirty="0"/>
              <a:t>knowledge </a:t>
            </a:r>
            <a:r>
              <a:rPr lang="en-CA" altLang="en-US" dirty="0" smtClean="0"/>
              <a:t>freed </a:t>
            </a:r>
            <a:r>
              <a:rPr lang="en-CA" altLang="en-US" dirty="0"/>
              <a:t>him </a:t>
            </a:r>
            <a:r>
              <a:rPr lang="en-CA" altLang="en-US" dirty="0" smtClean="0"/>
              <a:t>from </a:t>
            </a:r>
            <a:r>
              <a:rPr lang="en-CA" altLang="en-US" dirty="0"/>
              <a:t>the association</a:t>
            </a:r>
          </a:p>
          <a:p>
            <a:r>
              <a:rPr lang="en-CA" altLang="en-US" dirty="0" smtClean="0"/>
              <a:t>And so he </a:t>
            </a:r>
            <a:r>
              <a:rPr lang="en-CA" altLang="en-US" dirty="0"/>
              <a:t>is </a:t>
            </a:r>
            <a:r>
              <a:rPr lang="en-CA" altLang="en-US" dirty="0" smtClean="0"/>
              <a:t>now able to </a:t>
            </a:r>
            <a:r>
              <a:rPr lang="en-CA" altLang="en-US" dirty="0"/>
              <a:t>love for more worthy </a:t>
            </a:r>
            <a:r>
              <a:rPr lang="en-CA" altLang="en-US" dirty="0" smtClean="0"/>
              <a:t>reasons</a:t>
            </a:r>
          </a:p>
          <a:p>
            <a:pPr lvl="1"/>
            <a:r>
              <a:rPr lang="en-CA" altLang="en-US" dirty="0" smtClean="0"/>
              <a:t>Thanks to this knowledge</a:t>
            </a:r>
            <a:endParaRPr lang="en-US" alt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145</a:t>
            </a:fld>
            <a:endParaRPr lang="en-US"/>
          </a:p>
        </p:txBody>
      </p:sp>
    </p:spTree>
    <p:extLst>
      <p:ext uri="{BB962C8B-B14F-4D97-AF65-F5344CB8AC3E}">
        <p14:creationId xmlns:p14="http://schemas.microsoft.com/office/powerpoint/2010/main" val="35838515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Grp="1" noChangeArrowheads="1"/>
          </p:cNvSpPr>
          <p:nvPr>
            <p:ph type="title"/>
          </p:nvPr>
        </p:nvSpPr>
        <p:spPr/>
        <p:txBody>
          <a:bodyPr/>
          <a:lstStyle/>
          <a:p>
            <a:pPr eaLnBrk="1" hangingPunct="1"/>
            <a:r>
              <a:rPr lang="en-US" altLang="en-US" dirty="0" smtClean="0"/>
              <a:t>The Goods of Body and Soul </a:t>
            </a:r>
          </a:p>
        </p:txBody>
      </p:sp>
      <p:sp>
        <p:nvSpPr>
          <p:cNvPr id="107523" name="Rectangle 3"/>
          <p:cNvSpPr>
            <a:spLocks noGrp="1" noChangeArrowheads="1"/>
          </p:cNvSpPr>
          <p:nvPr>
            <p:ph idx="1"/>
          </p:nvPr>
        </p:nvSpPr>
        <p:spPr/>
        <p:txBody>
          <a:bodyPr>
            <a:normAutofit fontScale="92500" lnSpcReduction="10000"/>
          </a:bodyPr>
          <a:lstStyle/>
          <a:p>
            <a:pPr eaLnBrk="1" hangingPunct="1"/>
            <a:r>
              <a:rPr lang="en-US" altLang="en-US" dirty="0" smtClean="0"/>
              <a:t>Materialism: primacy of the body</a:t>
            </a:r>
          </a:p>
          <a:p>
            <a:pPr lvl="1"/>
            <a:r>
              <a:rPr lang="en-US" altLang="en-US" dirty="0" smtClean="0">
                <a:sym typeface="Wingdings" panose="05000000000000000000" pitchFamily="2" charset="2"/>
              </a:rPr>
              <a:t> </a:t>
            </a:r>
            <a:r>
              <a:rPr lang="en-US" altLang="en-US" dirty="0" smtClean="0"/>
              <a:t>From </a:t>
            </a:r>
            <a:r>
              <a:rPr lang="en-US" altLang="en-US" dirty="0" smtClean="0"/>
              <a:t>Hobbes to Adam Smith: primacy of the self-interested </a:t>
            </a:r>
            <a:r>
              <a:rPr lang="en-US" altLang="en-US" dirty="0" smtClean="0"/>
              <a:t>individual</a:t>
            </a:r>
          </a:p>
          <a:p>
            <a:pPr lvl="1"/>
            <a:r>
              <a:rPr lang="en-US" altLang="en-US" dirty="0" smtClean="0"/>
              <a:t>Individualism of the modern commercial society</a:t>
            </a:r>
            <a:endParaRPr lang="en-US" altLang="en-US" dirty="0" smtClean="0"/>
          </a:p>
          <a:p>
            <a:pPr eaLnBrk="1" hangingPunct="1"/>
            <a:r>
              <a:rPr lang="en-US" altLang="en-US" dirty="0" smtClean="0"/>
              <a:t>But Descartes begins his science with spirit, not matter</a:t>
            </a:r>
          </a:p>
          <a:p>
            <a:pPr lvl="1"/>
            <a:r>
              <a:rPr lang="en-US" altLang="en-US" dirty="0" smtClean="0"/>
              <a:t>Goods </a:t>
            </a:r>
            <a:r>
              <a:rPr lang="en-US" altLang="en-US" dirty="0" smtClean="0"/>
              <a:t>of spirit take precedence over goods of </a:t>
            </a:r>
            <a:r>
              <a:rPr lang="en-US" altLang="en-US" dirty="0" smtClean="0"/>
              <a:t>body</a:t>
            </a:r>
          </a:p>
          <a:p>
            <a:pPr lvl="1"/>
            <a:r>
              <a:rPr lang="en-US" altLang="en-US" dirty="0" smtClean="0"/>
              <a:t>Begin with “I,” the individual, but go beyond this “I”</a:t>
            </a:r>
            <a:endParaRPr lang="en-US" altLang="en-US" dirty="0" smtClean="0"/>
          </a:p>
          <a:p>
            <a:pPr lvl="1"/>
            <a:r>
              <a:rPr lang="en-US" altLang="en-US" dirty="0" smtClean="0">
                <a:sym typeface="Wingdings" panose="05000000000000000000" pitchFamily="2" charset="2"/>
              </a:rPr>
              <a:t> Primacy of the whole over the part</a:t>
            </a:r>
          </a:p>
          <a:p>
            <a:pPr lvl="1"/>
            <a:r>
              <a:rPr lang="en-US" altLang="en-US" dirty="0" smtClean="0">
                <a:sym typeface="Wingdings" panose="05000000000000000000" pitchFamily="2" charset="2"/>
              </a:rPr>
              <a:t> overcoming the individualism of his social world</a:t>
            </a:r>
            <a:endParaRPr lang="en-US" altLang="en-US" dirty="0" smtClean="0"/>
          </a:p>
        </p:txBody>
      </p:sp>
      <p:sp>
        <p:nvSpPr>
          <p:cNvPr id="6" name="Slide Number Placeholder 5"/>
          <p:cNvSpPr>
            <a:spLocks noGrp="1"/>
          </p:cNvSpPr>
          <p:nvPr>
            <p:ph type="sldNum" sz="quarter" idx="12"/>
          </p:nvPr>
        </p:nvSpPr>
        <p:spPr/>
        <p:txBody>
          <a:bodyPr/>
          <a:lstStyle/>
          <a:p>
            <a:pPr>
              <a:defRPr/>
            </a:pPr>
            <a:fld id="{6543611A-61BE-4E1B-AF87-D2D7771DCCE5}" type="slidenum">
              <a:rPr lang="en-US"/>
              <a:pPr>
                <a:defRPr/>
              </a:pPr>
              <a:t>146</a:t>
            </a:fld>
            <a:endParaRPr lang="en-US"/>
          </a:p>
        </p:txBody>
      </p:sp>
    </p:spTree>
    <p:extLst>
      <p:ext uri="{BB962C8B-B14F-4D97-AF65-F5344CB8AC3E}">
        <p14:creationId xmlns:p14="http://schemas.microsoft.com/office/powerpoint/2010/main" val="236908948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Atomism and relativism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Recall the ancient atomists posit a world quite different from the world of sensory experience</a:t>
            </a:r>
          </a:p>
          <a:p>
            <a:pPr lvl="1"/>
            <a:r>
              <a:rPr lang="en-US" dirty="0" smtClean="0"/>
              <a:t>And so how can we rely on sensory experience to know the atoms?</a:t>
            </a:r>
          </a:p>
          <a:p>
            <a:r>
              <a:rPr lang="en-US" dirty="0" smtClean="0"/>
              <a:t>Descartes replies:</a:t>
            </a:r>
          </a:p>
          <a:p>
            <a:r>
              <a:rPr lang="en-US" dirty="0" smtClean="0"/>
              <a:t>1) begin with sensory experience</a:t>
            </a:r>
          </a:p>
          <a:p>
            <a:r>
              <a:rPr lang="en-US" dirty="0" smtClean="0"/>
              <a:t>2) break this down into its elements by </a:t>
            </a:r>
            <a:r>
              <a:rPr lang="en-US" i="1" dirty="0" smtClean="0"/>
              <a:t>analysis</a:t>
            </a:r>
            <a:r>
              <a:rPr lang="en-US" dirty="0" smtClean="0"/>
              <a:t> to fundamental starting points</a:t>
            </a:r>
          </a:p>
          <a:p>
            <a:r>
              <a:rPr lang="en-US" dirty="0" smtClean="0"/>
              <a:t>3) build up from solid foundation in steps</a:t>
            </a:r>
          </a:p>
          <a:p>
            <a:pPr lvl="1"/>
            <a:r>
              <a:rPr lang="en-US" dirty="0" smtClean="0"/>
              <a:t>Subjective experience (spirit): I think </a:t>
            </a:r>
            <a:r>
              <a:rPr lang="en-US" dirty="0" smtClean="0">
                <a:sym typeface="Wingdings" panose="05000000000000000000" pitchFamily="2" charset="2"/>
              </a:rPr>
              <a:t> I am  I am imperfect  I have an idea of perfection  </a:t>
            </a:r>
          </a:p>
          <a:p>
            <a:pPr lvl="1"/>
            <a:r>
              <a:rPr lang="en-US" dirty="0" smtClean="0">
                <a:sym typeface="Wingdings" panose="05000000000000000000" pitchFamily="2" charset="2"/>
              </a:rPr>
              <a:t>Objective world (matter): atoms  swirling around each other  exploding outward  galaxies, stars, planets </a:t>
            </a:r>
          </a:p>
        </p:txBody>
      </p:sp>
      <p:sp>
        <p:nvSpPr>
          <p:cNvPr id="4" name="Slide Number Placeholder 3"/>
          <p:cNvSpPr>
            <a:spLocks noGrp="1"/>
          </p:cNvSpPr>
          <p:nvPr>
            <p:ph type="sldNum" sz="quarter" idx="12"/>
          </p:nvPr>
        </p:nvSpPr>
        <p:spPr/>
        <p:txBody>
          <a:bodyPr/>
          <a:lstStyle/>
          <a:p>
            <a:fld id="{EA781AB3-5D8C-45CA-8411-AFFB7C0D96E9}" type="slidenum">
              <a:rPr lang="en-US" smtClean="0"/>
              <a:t>147</a:t>
            </a:fld>
            <a:endParaRPr lang="en-US"/>
          </a:p>
        </p:txBody>
      </p:sp>
    </p:spTree>
    <p:extLst>
      <p:ext uri="{BB962C8B-B14F-4D97-AF65-F5344CB8AC3E}">
        <p14:creationId xmlns:p14="http://schemas.microsoft.com/office/powerpoint/2010/main" val="2700910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Comprehending the world</a:t>
            </a:r>
            <a:endParaRPr lang="en-US" dirty="0"/>
          </a:p>
        </p:txBody>
      </p:sp>
      <p:sp>
        <p:nvSpPr>
          <p:cNvPr id="3" name="Content Placeholder 2"/>
          <p:cNvSpPr>
            <a:spLocks noGrp="1"/>
          </p:cNvSpPr>
          <p:nvPr>
            <p:ph idx="1"/>
          </p:nvPr>
        </p:nvSpPr>
        <p:spPr/>
        <p:txBody>
          <a:bodyPr>
            <a:normAutofit/>
          </a:bodyPr>
          <a:lstStyle/>
          <a:p>
            <a:r>
              <a:rPr lang="en-US" dirty="0">
                <a:sym typeface="Wingdings" panose="05000000000000000000" pitchFamily="2" charset="2"/>
              </a:rPr>
              <a:t>4</a:t>
            </a:r>
            <a:r>
              <a:rPr lang="en-US" dirty="0" smtClean="0">
                <a:sym typeface="Wingdings" panose="05000000000000000000" pitchFamily="2" charset="2"/>
              </a:rPr>
              <a:t>) </a:t>
            </a:r>
            <a:r>
              <a:rPr lang="en-US" dirty="0">
                <a:sym typeface="Wingdings" panose="05000000000000000000" pitchFamily="2" charset="2"/>
              </a:rPr>
              <a:t>Come back to the world of sensory experience in steps going from simple to complex (synthesis)</a:t>
            </a:r>
          </a:p>
          <a:p>
            <a:pPr lvl="1"/>
            <a:r>
              <a:rPr lang="en-US" dirty="0">
                <a:sym typeface="Wingdings" panose="05000000000000000000" pitchFamily="2" charset="2"/>
              </a:rPr>
              <a:t> </a:t>
            </a:r>
            <a:r>
              <a:rPr lang="en-US" dirty="0" smtClean="0">
                <a:sym typeface="Wingdings" panose="05000000000000000000" pitchFamily="2" charset="2"/>
              </a:rPr>
              <a:t>On the side of consciousness: Development </a:t>
            </a:r>
            <a:r>
              <a:rPr lang="en-US" dirty="0">
                <a:sym typeface="Wingdings" panose="05000000000000000000" pitchFamily="2" charset="2"/>
              </a:rPr>
              <a:t>of scientific </a:t>
            </a:r>
            <a:r>
              <a:rPr lang="en-US" dirty="0" smtClean="0">
                <a:sym typeface="Wingdings" panose="05000000000000000000" pitchFamily="2" charset="2"/>
              </a:rPr>
              <a:t>knowledge from simple to complex</a:t>
            </a:r>
            <a:endParaRPr lang="en-US" dirty="0">
              <a:sym typeface="Wingdings" panose="05000000000000000000" pitchFamily="2" charset="2"/>
            </a:endParaRPr>
          </a:p>
          <a:p>
            <a:pPr lvl="1"/>
            <a:r>
              <a:rPr lang="en-US" dirty="0">
                <a:sym typeface="Wingdings" panose="05000000000000000000" pitchFamily="2" charset="2"/>
              </a:rPr>
              <a:t> </a:t>
            </a:r>
            <a:r>
              <a:rPr lang="en-US" dirty="0" smtClean="0">
                <a:sym typeface="Wingdings" panose="05000000000000000000" pitchFamily="2" charset="2"/>
              </a:rPr>
              <a:t>On the side of external reality: Evolution </a:t>
            </a:r>
            <a:r>
              <a:rPr lang="en-US" dirty="0">
                <a:sym typeface="Wingdings" panose="05000000000000000000" pitchFamily="2" charset="2"/>
              </a:rPr>
              <a:t>of the universe from </a:t>
            </a:r>
            <a:r>
              <a:rPr lang="en-US" dirty="0" smtClean="0">
                <a:sym typeface="Wingdings" panose="05000000000000000000" pitchFamily="2" charset="2"/>
              </a:rPr>
              <a:t>the simple elements </a:t>
            </a:r>
            <a:r>
              <a:rPr lang="en-US" dirty="0">
                <a:sym typeface="Wingdings" panose="05000000000000000000" pitchFamily="2" charset="2"/>
              </a:rPr>
              <a:t>of matter to </a:t>
            </a:r>
            <a:r>
              <a:rPr lang="en-US" dirty="0" smtClean="0">
                <a:sym typeface="Wingdings" panose="05000000000000000000" pitchFamily="2" charset="2"/>
              </a:rPr>
              <a:t>the complexity of galaxies</a:t>
            </a:r>
            <a:r>
              <a:rPr lang="en-US" dirty="0">
                <a:sym typeface="Wingdings" panose="05000000000000000000" pitchFamily="2" charset="2"/>
              </a:rPr>
              <a:t>, stars and planets of our present </a:t>
            </a:r>
            <a:r>
              <a:rPr lang="en-US" dirty="0" smtClean="0">
                <a:sym typeface="Wingdings" panose="05000000000000000000" pitchFamily="2" charset="2"/>
              </a:rPr>
              <a:t>world</a:t>
            </a:r>
          </a:p>
          <a:p>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148</a:t>
            </a:fld>
            <a:endParaRPr lang="en-US"/>
          </a:p>
        </p:txBody>
      </p:sp>
    </p:spTree>
    <p:extLst>
      <p:ext uri="{BB962C8B-B14F-4D97-AF65-F5344CB8AC3E}">
        <p14:creationId xmlns:p14="http://schemas.microsoft.com/office/powerpoint/2010/main" val="55206251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beginning</a:t>
            </a:r>
            <a:endParaRPr lang="en-US" dirty="0"/>
          </a:p>
        </p:txBody>
      </p:sp>
      <p:sp>
        <p:nvSpPr>
          <p:cNvPr id="3" name="Content Placeholder 2"/>
          <p:cNvSpPr>
            <a:spLocks noGrp="1"/>
          </p:cNvSpPr>
          <p:nvPr>
            <p:ph idx="1"/>
          </p:nvPr>
        </p:nvSpPr>
        <p:spPr/>
        <p:txBody>
          <a:bodyPr/>
          <a:lstStyle/>
          <a:p>
            <a:r>
              <a:rPr lang="en-US" dirty="0">
                <a:sym typeface="Wingdings" panose="05000000000000000000" pitchFamily="2" charset="2"/>
              </a:rPr>
              <a:t>I.e., we begin </a:t>
            </a:r>
          </a:p>
          <a:p>
            <a:pPr lvl="1"/>
            <a:r>
              <a:rPr lang="en-US" dirty="0">
                <a:sym typeface="Wingdings" panose="05000000000000000000" pitchFamily="2" charset="2"/>
              </a:rPr>
              <a:t>with the confused impressions of the sensory world of direct experience</a:t>
            </a:r>
          </a:p>
          <a:p>
            <a:r>
              <a:rPr lang="en-US" dirty="0">
                <a:sym typeface="Wingdings" panose="05000000000000000000" pitchFamily="2" charset="2"/>
              </a:rPr>
              <a:t>And then, thanks to scientific method of analysis and synthesis</a:t>
            </a:r>
          </a:p>
          <a:p>
            <a:pPr lvl="1"/>
            <a:r>
              <a:rPr lang="en-US" dirty="0">
                <a:sym typeface="Wingdings" panose="05000000000000000000" pitchFamily="2" charset="2"/>
              </a:rPr>
              <a:t>we come back to this world </a:t>
            </a:r>
            <a:r>
              <a:rPr lang="en-US" dirty="0" smtClean="0">
                <a:sym typeface="Wingdings" panose="05000000000000000000" pitchFamily="2" charset="2"/>
              </a:rPr>
              <a:t>in direct experience clearly </a:t>
            </a:r>
            <a:r>
              <a:rPr lang="en-US" dirty="0">
                <a:sym typeface="Wingdings" panose="05000000000000000000" pitchFamily="2" charset="2"/>
              </a:rPr>
              <a:t>comprehended in thought</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149</a:t>
            </a:fld>
            <a:endParaRPr lang="en-US"/>
          </a:p>
        </p:txBody>
      </p:sp>
    </p:spTree>
    <p:extLst>
      <p:ext uri="{BB962C8B-B14F-4D97-AF65-F5344CB8AC3E}">
        <p14:creationId xmlns:p14="http://schemas.microsoft.com/office/powerpoint/2010/main" val="103245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dignity</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1) individualism and “the dignity of man”</a:t>
            </a:r>
          </a:p>
          <a:p>
            <a:pPr lvl="1"/>
            <a:r>
              <a:rPr lang="en-CA" dirty="0" smtClean="0"/>
              <a:t>Pico </a:t>
            </a:r>
            <a:r>
              <a:rPr lang="en-CA" dirty="0" err="1" smtClean="0"/>
              <a:t>della</a:t>
            </a:r>
            <a:r>
              <a:rPr lang="en-CA" dirty="0" smtClean="0"/>
              <a:t> </a:t>
            </a:r>
            <a:r>
              <a:rPr lang="en-CA" dirty="0" err="1" smtClean="0"/>
              <a:t>Mirandola</a:t>
            </a:r>
            <a:r>
              <a:rPr lang="en-CA" dirty="0" smtClean="0"/>
              <a:t>: man is “a great miracle and a being worth of all admiration”</a:t>
            </a:r>
          </a:p>
          <a:p>
            <a:pPr lvl="1"/>
            <a:r>
              <a:rPr lang="en-CA" dirty="0" smtClean="0"/>
              <a:t>Individual responsibility for one’s own life</a:t>
            </a:r>
          </a:p>
          <a:p>
            <a:pPr lvl="2"/>
            <a:r>
              <a:rPr lang="en-CA" dirty="0"/>
              <a:t>v</a:t>
            </a:r>
            <a:r>
              <a:rPr lang="en-CA" dirty="0" smtClean="0"/>
              <a:t>ersus doctrines of predestination and grace of Lutherans and Calvinists</a:t>
            </a:r>
          </a:p>
          <a:p>
            <a:pPr lvl="1"/>
            <a:r>
              <a:rPr lang="en-CA" dirty="0" smtClean="0"/>
              <a:t>Individuals are unique and interesting, with their different feelings, tastes, and aspirations</a:t>
            </a:r>
          </a:p>
          <a:p>
            <a:pPr lvl="2"/>
            <a:r>
              <a:rPr lang="en-CA" dirty="0" smtClean="0">
                <a:sym typeface="Wingdings" panose="05000000000000000000" pitchFamily="2" charset="2"/>
              </a:rPr>
              <a:t></a:t>
            </a:r>
            <a:r>
              <a:rPr lang="en-CA" dirty="0" smtClean="0"/>
              <a:t>Interest in letters, confessions, memoirs, biographies</a:t>
            </a:r>
          </a:p>
          <a:p>
            <a:r>
              <a:rPr lang="en-CA" dirty="0" smtClean="0"/>
              <a:t>Historical context: </a:t>
            </a:r>
          </a:p>
          <a:p>
            <a:pPr lvl="1"/>
            <a:r>
              <a:rPr lang="en-CA" dirty="0" smtClean="0"/>
              <a:t>Citizen state of Athens </a:t>
            </a:r>
            <a:r>
              <a:rPr lang="en-CA" dirty="0" smtClean="0">
                <a:sym typeface="Wingdings" panose="05000000000000000000" pitchFamily="2" charset="2"/>
              </a:rPr>
              <a:t> Italian city states</a:t>
            </a:r>
            <a:endParaRPr lang="en-CA" dirty="0" smtClean="0"/>
          </a:p>
          <a:p>
            <a:pPr lvl="1"/>
            <a:r>
              <a:rPr lang="en-CA" i="1" dirty="0" smtClean="0"/>
              <a:t>Intensified</a:t>
            </a:r>
            <a:r>
              <a:rPr lang="en-CA" dirty="0" smtClean="0"/>
              <a:t> individualism of the merchant (always hungering)</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15</a:t>
            </a:fld>
            <a:endParaRPr lang="en-US"/>
          </a:p>
        </p:txBody>
      </p:sp>
    </p:spTree>
    <p:extLst>
      <p:ext uri="{BB962C8B-B14F-4D97-AF65-F5344CB8AC3E}">
        <p14:creationId xmlns:p14="http://schemas.microsoft.com/office/powerpoint/2010/main" val="13603072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p:txBody>
          <a:bodyPr/>
          <a:lstStyle/>
          <a:p>
            <a:pPr eaLnBrk="1" hangingPunct="1"/>
            <a:r>
              <a:rPr lang="en-US" altLang="en-US" smtClean="0"/>
              <a:t>Real beginning: a unity</a:t>
            </a:r>
          </a:p>
        </p:txBody>
      </p:sp>
      <p:sp>
        <p:nvSpPr>
          <p:cNvPr id="108547" name="Rectangle 3"/>
          <p:cNvSpPr>
            <a:spLocks noGrp="1" noChangeArrowheads="1"/>
          </p:cNvSpPr>
          <p:nvPr>
            <p:ph idx="1"/>
          </p:nvPr>
        </p:nvSpPr>
        <p:spPr/>
        <p:txBody>
          <a:bodyPr>
            <a:normAutofit fontScale="92500"/>
          </a:bodyPr>
          <a:lstStyle/>
          <a:p>
            <a:pPr eaLnBrk="1" hangingPunct="1"/>
            <a:r>
              <a:rPr lang="en-US" altLang="en-US" sz="2800" dirty="0" smtClean="0"/>
              <a:t>Begin with the confused whole given in immediate experience and analyze it down to its elements</a:t>
            </a:r>
          </a:p>
          <a:p>
            <a:pPr eaLnBrk="1" hangingPunct="1"/>
            <a:r>
              <a:rPr lang="en-US" altLang="en-US" sz="2800" dirty="0" smtClean="0"/>
              <a:t>Synthetic method moves </a:t>
            </a:r>
          </a:p>
          <a:p>
            <a:pPr lvl="1" eaLnBrk="1" hangingPunct="1"/>
            <a:r>
              <a:rPr lang="en-US" altLang="en-US" sz="2400" dirty="0"/>
              <a:t>f</a:t>
            </a:r>
            <a:r>
              <a:rPr lang="en-US" altLang="en-US" sz="2400" dirty="0" smtClean="0"/>
              <a:t>rom the spirit of the knower </a:t>
            </a:r>
            <a:r>
              <a:rPr lang="en-US" altLang="en-US" sz="2400" dirty="0" smtClean="0"/>
              <a:t>“I” (movement </a:t>
            </a:r>
            <a:r>
              <a:rPr lang="en-US" altLang="en-US" sz="2400" dirty="0" smtClean="0"/>
              <a:t>of consciousness) </a:t>
            </a:r>
          </a:p>
          <a:p>
            <a:pPr lvl="1" eaLnBrk="1" hangingPunct="1"/>
            <a:r>
              <a:rPr lang="en-US" altLang="en-US" sz="2400" dirty="0" smtClean="0"/>
              <a:t>to the development of matter (evolution of the natural world)</a:t>
            </a:r>
          </a:p>
          <a:p>
            <a:pPr lvl="1" eaLnBrk="1" hangingPunct="1"/>
            <a:r>
              <a:rPr lang="en-US" altLang="en-US" sz="2400" dirty="0" smtClean="0"/>
              <a:t>and back to the human being, as a unity of spirit and matter</a:t>
            </a:r>
          </a:p>
          <a:p>
            <a:r>
              <a:rPr lang="en-US" altLang="en-US" sz="2800" dirty="0"/>
              <a:t>Both the </a:t>
            </a:r>
            <a:r>
              <a:rPr lang="en-US" altLang="en-US" sz="2800" dirty="0" smtClean="0"/>
              <a:t>starting </a:t>
            </a:r>
            <a:r>
              <a:rPr lang="en-US" altLang="en-US" sz="2800" dirty="0"/>
              <a:t>point and the final result of science </a:t>
            </a:r>
          </a:p>
          <a:p>
            <a:pPr lvl="1"/>
            <a:r>
              <a:rPr lang="en-US" altLang="en-US" sz="2400" dirty="0"/>
              <a:t>is the human being </a:t>
            </a:r>
          </a:p>
          <a:p>
            <a:pPr lvl="1"/>
            <a:r>
              <a:rPr lang="en-US" altLang="en-US" sz="2400" dirty="0"/>
              <a:t>as a unity of soul and </a:t>
            </a:r>
            <a:r>
              <a:rPr lang="en-US" altLang="en-US" sz="2400" dirty="0" smtClean="0"/>
              <a:t>body</a:t>
            </a:r>
            <a:endParaRPr lang="en-US" altLang="en-US" sz="2400" dirty="0"/>
          </a:p>
        </p:txBody>
      </p:sp>
      <p:sp>
        <p:nvSpPr>
          <p:cNvPr id="6" name="Slide Number Placeholder 5"/>
          <p:cNvSpPr>
            <a:spLocks noGrp="1"/>
          </p:cNvSpPr>
          <p:nvPr>
            <p:ph type="sldNum" sz="quarter" idx="12"/>
          </p:nvPr>
        </p:nvSpPr>
        <p:spPr/>
        <p:txBody>
          <a:bodyPr/>
          <a:lstStyle/>
          <a:p>
            <a:pPr>
              <a:defRPr/>
            </a:pPr>
            <a:fld id="{F9D3CBB0-BEFC-498E-AD81-A6D946718DE7}" type="slidenum">
              <a:rPr lang="en-US"/>
              <a:pPr>
                <a:defRPr/>
              </a:pPr>
              <a:t>150</a:t>
            </a:fld>
            <a:endParaRPr lang="en-US"/>
          </a:p>
        </p:txBody>
      </p:sp>
    </p:spTree>
    <p:extLst>
      <p:ext uri="{BB962C8B-B14F-4D97-AF65-F5344CB8AC3E}">
        <p14:creationId xmlns:p14="http://schemas.microsoft.com/office/powerpoint/2010/main" val="15856902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AutoShape 2"/>
          <p:cNvSpPr>
            <a:spLocks noGrp="1" noChangeArrowheads="1"/>
          </p:cNvSpPr>
          <p:nvPr>
            <p:ph type="title"/>
          </p:nvPr>
        </p:nvSpPr>
        <p:spPr/>
        <p:txBody>
          <a:bodyPr/>
          <a:lstStyle/>
          <a:p>
            <a:pPr eaLnBrk="1" hangingPunct="1"/>
            <a:r>
              <a:rPr lang="en-US" altLang="en-US" smtClean="0"/>
              <a:t>Begin with the joy of existence</a:t>
            </a:r>
          </a:p>
        </p:txBody>
      </p:sp>
      <p:sp>
        <p:nvSpPr>
          <p:cNvPr id="109571" name="Rectangle 3"/>
          <p:cNvSpPr>
            <a:spLocks noGrp="1" noChangeArrowheads="1"/>
          </p:cNvSpPr>
          <p:nvPr>
            <p:ph idx="1"/>
          </p:nvPr>
        </p:nvSpPr>
        <p:spPr/>
        <p:txBody>
          <a:bodyPr/>
          <a:lstStyle/>
          <a:p>
            <a:pPr eaLnBrk="1" hangingPunct="1"/>
            <a:r>
              <a:rPr lang="en-US" altLang="en-US" dirty="0" smtClean="0"/>
              <a:t>“I think that the soul’s first passion was joy, because it is not credible that the soul was put into the body at a time when the body was not in a good condition; and a good condition of the body naturally gives us joy.”</a:t>
            </a:r>
          </a:p>
          <a:p>
            <a:pPr eaLnBrk="1" hangingPunct="1"/>
            <a:r>
              <a:rPr lang="en-US" altLang="en-US" dirty="0" smtClean="0"/>
              <a:t>Starting point of science of the human being: joyful incarnation of the soul in the body</a:t>
            </a:r>
          </a:p>
        </p:txBody>
      </p:sp>
      <p:sp>
        <p:nvSpPr>
          <p:cNvPr id="6" name="Slide Number Placeholder 5"/>
          <p:cNvSpPr>
            <a:spLocks noGrp="1"/>
          </p:cNvSpPr>
          <p:nvPr>
            <p:ph type="sldNum" sz="quarter" idx="12"/>
          </p:nvPr>
        </p:nvSpPr>
        <p:spPr/>
        <p:txBody>
          <a:bodyPr/>
          <a:lstStyle/>
          <a:p>
            <a:pPr>
              <a:defRPr/>
            </a:pPr>
            <a:fld id="{57B727AE-589C-43A8-92B1-BAEF5ADA29F7}" type="slidenum">
              <a:rPr lang="en-US"/>
              <a:pPr>
                <a:defRPr/>
              </a:pPr>
              <a:t>151</a:t>
            </a:fld>
            <a:endParaRPr lang="en-US"/>
          </a:p>
        </p:txBody>
      </p:sp>
    </p:spTree>
    <p:extLst>
      <p:ext uri="{BB962C8B-B14F-4D97-AF65-F5344CB8AC3E}">
        <p14:creationId xmlns:p14="http://schemas.microsoft.com/office/powerpoint/2010/main" val="95957747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Descartes’ dualism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Matter is governed by outside causes</a:t>
            </a:r>
          </a:p>
          <a:p>
            <a:pPr lvl="1"/>
            <a:r>
              <a:rPr lang="en-US" dirty="0" smtClean="0"/>
              <a:t>Galileo’s principle of inertia</a:t>
            </a:r>
          </a:p>
          <a:p>
            <a:pPr lvl="1"/>
            <a:r>
              <a:rPr lang="en-US" dirty="0" smtClean="0"/>
              <a:t>Everything moves in straight lines until something else causes it to change</a:t>
            </a:r>
          </a:p>
          <a:p>
            <a:pPr lvl="1"/>
            <a:r>
              <a:rPr lang="en-US" dirty="0" smtClean="0"/>
              <a:t>= all change of motion is due to outside causes</a:t>
            </a:r>
          </a:p>
          <a:p>
            <a:r>
              <a:rPr lang="en-US" dirty="0" smtClean="0"/>
              <a:t>But human beings freely move themselves</a:t>
            </a:r>
          </a:p>
          <a:p>
            <a:pPr lvl="1"/>
            <a:r>
              <a:rPr lang="en-US" dirty="0" smtClean="0"/>
              <a:t>We are free to change our minds</a:t>
            </a:r>
          </a:p>
          <a:p>
            <a:pPr lvl="1"/>
            <a:r>
              <a:rPr lang="en-US" dirty="0" smtClean="0"/>
              <a:t>We receive impressions on our senses from the outside world</a:t>
            </a:r>
          </a:p>
          <a:p>
            <a:pPr lvl="2"/>
            <a:r>
              <a:rPr lang="en-US" dirty="0" smtClean="0"/>
              <a:t>The sun comes up in the east</a:t>
            </a:r>
          </a:p>
          <a:p>
            <a:pPr lvl="1"/>
            <a:r>
              <a:rPr lang="en-US" dirty="0" smtClean="0"/>
              <a:t>And then we reorganize our experience to understand it</a:t>
            </a:r>
          </a:p>
          <a:p>
            <a:pPr lvl="2"/>
            <a:r>
              <a:rPr lang="en-US" dirty="0" smtClean="0"/>
              <a:t>The earth turns</a:t>
            </a:r>
          </a:p>
          <a:p>
            <a:pPr lvl="2"/>
            <a:r>
              <a:rPr lang="en-US" dirty="0" smtClean="0"/>
              <a:t>And so we get the appearance of the sun coming up in the east</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152</a:t>
            </a:fld>
            <a:endParaRPr lang="en-US"/>
          </a:p>
        </p:txBody>
      </p:sp>
    </p:spTree>
    <p:extLst>
      <p:ext uri="{BB962C8B-B14F-4D97-AF65-F5344CB8AC3E}">
        <p14:creationId xmlns:p14="http://schemas.microsoft.com/office/powerpoint/2010/main" val="13364615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and soul</a:t>
            </a:r>
            <a:endParaRPr lang="en-US" dirty="0"/>
          </a:p>
        </p:txBody>
      </p:sp>
      <p:sp>
        <p:nvSpPr>
          <p:cNvPr id="3" name="Content Placeholder 2"/>
          <p:cNvSpPr>
            <a:spLocks noGrp="1"/>
          </p:cNvSpPr>
          <p:nvPr>
            <p:ph idx="1"/>
          </p:nvPr>
        </p:nvSpPr>
        <p:spPr/>
        <p:txBody>
          <a:bodyPr>
            <a:normAutofit lnSpcReduction="10000"/>
          </a:bodyPr>
          <a:lstStyle/>
          <a:p>
            <a:r>
              <a:rPr lang="en-US" dirty="0" smtClean="0"/>
              <a:t>But the human being is a unity of</a:t>
            </a:r>
          </a:p>
          <a:p>
            <a:pPr lvl="1"/>
            <a:r>
              <a:rPr lang="en-US" dirty="0" smtClean="0"/>
              <a:t>Soul, which is </a:t>
            </a:r>
            <a:r>
              <a:rPr lang="en-US" dirty="0" smtClean="0"/>
              <a:t>free</a:t>
            </a:r>
          </a:p>
          <a:p>
            <a:pPr lvl="2"/>
            <a:r>
              <a:rPr lang="en-US" dirty="0" smtClean="0"/>
              <a:t>Indivisible</a:t>
            </a:r>
          </a:p>
          <a:p>
            <a:pPr lvl="2"/>
            <a:r>
              <a:rPr lang="en-US" dirty="0" smtClean="0"/>
              <a:t>Self-determining</a:t>
            </a:r>
          </a:p>
          <a:p>
            <a:pPr lvl="2"/>
            <a:r>
              <a:rPr lang="en-US" dirty="0" smtClean="0"/>
              <a:t>Immortal</a:t>
            </a:r>
            <a:endParaRPr lang="en-US" dirty="0" smtClean="0"/>
          </a:p>
          <a:p>
            <a:pPr lvl="1"/>
            <a:r>
              <a:rPr lang="en-US" dirty="0" smtClean="0"/>
              <a:t>Body, which is </a:t>
            </a:r>
            <a:r>
              <a:rPr lang="en-US" dirty="0" smtClean="0"/>
              <a:t>determined</a:t>
            </a:r>
          </a:p>
          <a:p>
            <a:pPr lvl="2"/>
            <a:r>
              <a:rPr lang="en-US" dirty="0" smtClean="0"/>
              <a:t>Divisible</a:t>
            </a:r>
          </a:p>
          <a:p>
            <a:pPr lvl="2"/>
            <a:r>
              <a:rPr lang="en-US" dirty="0" smtClean="0"/>
              <a:t>Externally determined</a:t>
            </a:r>
          </a:p>
          <a:p>
            <a:pPr lvl="2"/>
            <a:r>
              <a:rPr lang="en-US" dirty="0" smtClean="0"/>
              <a:t>Mortal</a:t>
            </a:r>
            <a:endParaRPr lang="en-US" dirty="0" smtClean="0"/>
          </a:p>
          <a:p>
            <a:r>
              <a:rPr lang="en-US" dirty="0" smtClean="0"/>
              <a:t>How can we be both of these things?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153</a:t>
            </a:fld>
            <a:endParaRPr lang="en-US"/>
          </a:p>
        </p:txBody>
      </p:sp>
    </p:spTree>
    <p:extLst>
      <p:ext uri="{BB962C8B-B14F-4D97-AF65-F5344CB8AC3E}">
        <p14:creationId xmlns:p14="http://schemas.microsoft.com/office/powerpoint/2010/main" val="14332177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AutoShape 2"/>
          <p:cNvSpPr>
            <a:spLocks noGrp="1" noChangeArrowheads="1"/>
          </p:cNvSpPr>
          <p:nvPr>
            <p:ph type="title"/>
          </p:nvPr>
        </p:nvSpPr>
        <p:spPr/>
        <p:txBody>
          <a:bodyPr/>
          <a:lstStyle/>
          <a:p>
            <a:pPr eaLnBrk="1" hangingPunct="1"/>
            <a:r>
              <a:rPr lang="en-US" altLang="en-US" smtClean="0"/>
              <a:t>Science and ethics of health care</a:t>
            </a:r>
          </a:p>
        </p:txBody>
      </p:sp>
      <p:sp>
        <p:nvSpPr>
          <p:cNvPr id="107523" name="Rectangle 3"/>
          <p:cNvSpPr>
            <a:spLocks noGrp="1" noChangeArrowheads="1"/>
          </p:cNvSpPr>
          <p:nvPr>
            <p:ph idx="1"/>
          </p:nvPr>
        </p:nvSpPr>
        <p:spPr/>
        <p:txBody>
          <a:bodyPr>
            <a:normAutofit fontScale="85000" lnSpcReduction="20000"/>
          </a:bodyPr>
          <a:lstStyle/>
          <a:p>
            <a:pPr eaLnBrk="1" hangingPunct="1">
              <a:defRPr/>
            </a:pPr>
            <a:r>
              <a:rPr lang="en-US" dirty="0" smtClean="0"/>
              <a:t>1) I desire to eat certain foods (conditioning, </a:t>
            </a:r>
            <a:r>
              <a:rPr lang="en-US" dirty="0" smtClean="0"/>
              <a:t>determinism, caused by external forces and conditioning)</a:t>
            </a:r>
            <a:endParaRPr lang="en-US" dirty="0" smtClean="0"/>
          </a:p>
          <a:p>
            <a:pPr lvl="1">
              <a:defRPr/>
            </a:pPr>
            <a:r>
              <a:rPr lang="en-US" dirty="0" smtClean="0"/>
              <a:t>E.g., sweet founds naturally cause me to desire them</a:t>
            </a:r>
          </a:p>
          <a:p>
            <a:pPr lvl="1">
              <a:defRPr/>
            </a:pPr>
            <a:r>
              <a:rPr lang="en-US" dirty="0" smtClean="0"/>
              <a:t>I love cream puffs</a:t>
            </a:r>
          </a:p>
          <a:p>
            <a:pPr eaLnBrk="1" hangingPunct="1">
              <a:defRPr/>
            </a:pPr>
            <a:r>
              <a:rPr lang="en-US" dirty="0" smtClean="0"/>
              <a:t>2) I come to understand (medical science) that such foods can be harmful to me.</a:t>
            </a:r>
          </a:p>
          <a:p>
            <a:pPr lvl="1">
              <a:defRPr/>
            </a:pPr>
            <a:r>
              <a:rPr lang="en-US" dirty="0" smtClean="0"/>
              <a:t>Recall science requires free choice to follow a method of thinking </a:t>
            </a:r>
          </a:p>
          <a:p>
            <a:pPr eaLnBrk="1" hangingPunct="1">
              <a:defRPr/>
            </a:pPr>
            <a:r>
              <a:rPr lang="en-US" dirty="0" smtClean="0"/>
              <a:t>3) My feelings for these harmful foods changes: I become ambiguous, conflicted</a:t>
            </a:r>
          </a:p>
          <a:p>
            <a:pPr lvl="1">
              <a:defRPr/>
            </a:pPr>
            <a:r>
              <a:rPr lang="en-US" dirty="0" smtClean="0"/>
              <a:t>Now the sight of cream puffs is not as attractive as before</a:t>
            </a:r>
          </a:p>
        </p:txBody>
      </p:sp>
      <p:sp>
        <p:nvSpPr>
          <p:cNvPr id="6" name="Slide Number Placeholder 5"/>
          <p:cNvSpPr>
            <a:spLocks noGrp="1"/>
          </p:cNvSpPr>
          <p:nvPr>
            <p:ph type="sldNum" sz="quarter" idx="12"/>
          </p:nvPr>
        </p:nvSpPr>
        <p:spPr/>
        <p:txBody>
          <a:bodyPr/>
          <a:lstStyle/>
          <a:p>
            <a:pPr>
              <a:defRPr/>
            </a:pPr>
            <a:fld id="{B5F2DC68-E6CB-4FAB-B87C-1D0496A719D9}" type="slidenum">
              <a:rPr lang="en-US"/>
              <a:pPr>
                <a:defRPr/>
              </a:pPr>
              <a:t>154</a:t>
            </a:fld>
            <a:endParaRPr lang="en-US"/>
          </a:p>
        </p:txBody>
      </p:sp>
    </p:spTree>
    <p:extLst>
      <p:ext uri="{BB962C8B-B14F-4D97-AF65-F5344CB8AC3E}">
        <p14:creationId xmlns:p14="http://schemas.microsoft.com/office/powerpoint/2010/main" val="28432337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habits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a:t>4) I begin to change my habits, directing my attention to more beneficial foods, </a:t>
            </a:r>
          </a:p>
          <a:p>
            <a:pPr lvl="1">
              <a:defRPr/>
            </a:pPr>
            <a:r>
              <a:rPr lang="en-US" dirty="0"/>
              <a:t>loving them more because of their healthful </a:t>
            </a:r>
            <a:r>
              <a:rPr lang="en-US" dirty="0" smtClean="0"/>
              <a:t>characteristics</a:t>
            </a:r>
          </a:p>
          <a:p>
            <a:pPr lvl="1">
              <a:defRPr/>
            </a:pPr>
            <a:r>
              <a:rPr lang="en-US" dirty="0" smtClean="0"/>
              <a:t>Apples taste good too </a:t>
            </a:r>
            <a:endParaRPr lang="en-US" dirty="0" smtClean="0"/>
          </a:p>
          <a:p>
            <a:pPr lvl="1">
              <a:defRPr/>
            </a:pPr>
            <a:r>
              <a:rPr lang="en-US" dirty="0" smtClean="0"/>
              <a:t>And so new desires arise in me</a:t>
            </a:r>
            <a:endParaRPr lang="en-US" dirty="0"/>
          </a:p>
          <a:p>
            <a:pPr>
              <a:defRPr/>
            </a:pPr>
            <a:r>
              <a:rPr lang="en-US" dirty="0" smtClean="0">
                <a:sym typeface="Wingdings" panose="05000000000000000000" pitchFamily="2" charset="2"/>
              </a:rPr>
              <a:t>The g</a:t>
            </a:r>
            <a:r>
              <a:rPr lang="en-US" dirty="0" smtClean="0"/>
              <a:t>oods </a:t>
            </a:r>
            <a:r>
              <a:rPr lang="en-US" dirty="0"/>
              <a:t>of the body depends on the goods of </a:t>
            </a:r>
            <a:r>
              <a:rPr lang="en-US" dirty="0" smtClean="0"/>
              <a:t>soul: </a:t>
            </a:r>
            <a:endParaRPr lang="en-US" dirty="0"/>
          </a:p>
          <a:p>
            <a:pPr lvl="1">
              <a:defRPr/>
            </a:pPr>
            <a:r>
              <a:rPr lang="en-US" dirty="0"/>
              <a:t>above all: knowledge</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155</a:t>
            </a:fld>
            <a:endParaRPr lang="en-US"/>
          </a:p>
        </p:txBody>
      </p:sp>
    </p:spTree>
    <p:extLst>
      <p:ext uri="{BB962C8B-B14F-4D97-AF65-F5344CB8AC3E}">
        <p14:creationId xmlns:p14="http://schemas.microsoft.com/office/powerpoint/2010/main" val="22769582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p:txBody>
          <a:bodyPr/>
          <a:lstStyle/>
          <a:p>
            <a:pPr eaLnBrk="1" hangingPunct="1"/>
            <a:r>
              <a:rPr lang="en-US" altLang="en-US" smtClean="0"/>
              <a:t>Bodies separate, spirits unite</a:t>
            </a:r>
          </a:p>
        </p:txBody>
      </p:sp>
      <p:sp>
        <p:nvSpPr>
          <p:cNvPr id="111619" name="Rectangle 3"/>
          <p:cNvSpPr>
            <a:spLocks noGrp="1" noChangeArrowheads="1"/>
          </p:cNvSpPr>
          <p:nvPr>
            <p:ph idx="1"/>
          </p:nvPr>
        </p:nvSpPr>
        <p:spPr/>
        <p:txBody>
          <a:bodyPr/>
          <a:lstStyle/>
          <a:p>
            <a:pPr eaLnBrk="1" hangingPunct="1">
              <a:lnSpc>
                <a:spcPct val="90000"/>
              </a:lnSpc>
            </a:pPr>
            <a:r>
              <a:rPr lang="en-US" altLang="en-US" dirty="0" smtClean="0"/>
              <a:t>A body occupies space, separate from that of other bodies.</a:t>
            </a:r>
          </a:p>
          <a:p>
            <a:pPr lvl="1">
              <a:lnSpc>
                <a:spcPct val="90000"/>
              </a:lnSpc>
            </a:pPr>
            <a:r>
              <a:rPr lang="en-US" altLang="en-US" dirty="0" smtClean="0">
                <a:sym typeface="Wingdings" panose="05000000000000000000" pitchFamily="2" charset="2"/>
              </a:rPr>
              <a:t></a:t>
            </a:r>
            <a:r>
              <a:rPr lang="en-US" altLang="en-US" dirty="0" smtClean="0"/>
              <a:t>Focusing on one’s body separates us</a:t>
            </a:r>
          </a:p>
          <a:p>
            <a:pPr eaLnBrk="1" hangingPunct="1">
              <a:lnSpc>
                <a:spcPct val="90000"/>
              </a:lnSpc>
            </a:pPr>
            <a:r>
              <a:rPr lang="en-US" altLang="en-US" dirty="0" smtClean="0"/>
              <a:t>Knowledge transcends spatial limits</a:t>
            </a:r>
          </a:p>
          <a:p>
            <a:pPr eaLnBrk="1" hangingPunct="1">
              <a:lnSpc>
                <a:spcPct val="90000"/>
              </a:lnSpc>
            </a:pPr>
            <a:r>
              <a:rPr lang="en-US" altLang="en-US" dirty="0" smtClean="0">
                <a:sym typeface="Wingdings" panose="05000000000000000000" pitchFamily="2" charset="2"/>
              </a:rPr>
              <a:t></a:t>
            </a:r>
            <a:r>
              <a:rPr lang="en-US" altLang="en-US" dirty="0" smtClean="0"/>
              <a:t>I can know the universe as an expanding whole</a:t>
            </a:r>
          </a:p>
          <a:p>
            <a:pPr lvl="1">
              <a:lnSpc>
                <a:spcPct val="90000"/>
              </a:lnSpc>
            </a:pPr>
            <a:r>
              <a:rPr lang="en-US" altLang="en-US" dirty="0" smtClean="0"/>
              <a:t>Recall Pascal: “The universe knows none of this.”</a:t>
            </a:r>
          </a:p>
          <a:p>
            <a:pPr eaLnBrk="1" hangingPunct="1">
              <a:lnSpc>
                <a:spcPct val="90000"/>
              </a:lnSpc>
            </a:pPr>
            <a:r>
              <a:rPr lang="en-US" altLang="en-US" dirty="0" smtClean="0"/>
              <a:t>In that knowledge I feel an identity with this whole (love)</a:t>
            </a:r>
          </a:p>
        </p:txBody>
      </p:sp>
      <p:sp>
        <p:nvSpPr>
          <p:cNvPr id="6" name="Slide Number Placeholder 5"/>
          <p:cNvSpPr>
            <a:spLocks noGrp="1"/>
          </p:cNvSpPr>
          <p:nvPr>
            <p:ph type="sldNum" sz="quarter" idx="12"/>
          </p:nvPr>
        </p:nvSpPr>
        <p:spPr/>
        <p:txBody>
          <a:bodyPr/>
          <a:lstStyle/>
          <a:p>
            <a:pPr>
              <a:defRPr/>
            </a:pPr>
            <a:fld id="{9C35F5F5-EF08-4E70-9F88-A94C0904695A}" type="slidenum">
              <a:rPr lang="en-US"/>
              <a:pPr>
                <a:defRPr/>
              </a:pPr>
              <a:t>156</a:t>
            </a:fld>
            <a:endParaRPr lang="en-US"/>
          </a:p>
        </p:txBody>
      </p:sp>
    </p:spTree>
    <p:extLst>
      <p:ext uri="{BB962C8B-B14F-4D97-AF65-F5344CB8AC3E}">
        <p14:creationId xmlns:p14="http://schemas.microsoft.com/office/powerpoint/2010/main" val="19937003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mtClean="0"/>
              <a:t>The nature of love</a:t>
            </a:r>
          </a:p>
        </p:txBody>
      </p:sp>
      <p:sp>
        <p:nvSpPr>
          <p:cNvPr id="109571" name="Rectangle 3"/>
          <p:cNvSpPr>
            <a:spLocks noGrp="1" noChangeArrowheads="1"/>
          </p:cNvSpPr>
          <p:nvPr>
            <p:ph idx="1"/>
          </p:nvPr>
        </p:nvSpPr>
        <p:spPr/>
        <p:txBody>
          <a:bodyPr>
            <a:normAutofit fontScale="92500" lnSpcReduction="10000"/>
          </a:bodyPr>
          <a:lstStyle/>
          <a:p>
            <a:pPr eaLnBrk="1" hangingPunct="1">
              <a:defRPr/>
            </a:pPr>
            <a:r>
              <a:rPr lang="en-US" dirty="0" smtClean="0"/>
              <a:t>“It is the nature of love to make one consider oneself and the object loved as a single whole of which one is but a part; and to transfer the care one previously took of oneself to the preservation of this whole. </a:t>
            </a:r>
          </a:p>
          <a:p>
            <a:pPr eaLnBrk="1" hangingPunct="1">
              <a:defRPr/>
            </a:pPr>
            <a:r>
              <a:rPr lang="en-US" dirty="0" smtClean="0"/>
              <a:t>One keeps for oneself only a part of one’s care, a part which is great or little in proportion to whether one thinks oneself a larger or smaller part of the whole to which one has given one’s affection…”</a:t>
            </a:r>
          </a:p>
        </p:txBody>
      </p:sp>
      <p:sp>
        <p:nvSpPr>
          <p:cNvPr id="6" name="Slide Number Placeholder 5"/>
          <p:cNvSpPr>
            <a:spLocks noGrp="1"/>
          </p:cNvSpPr>
          <p:nvPr>
            <p:ph type="sldNum" sz="quarter" idx="12"/>
          </p:nvPr>
        </p:nvSpPr>
        <p:spPr/>
        <p:txBody>
          <a:bodyPr/>
          <a:lstStyle/>
          <a:p>
            <a:pPr>
              <a:defRPr/>
            </a:pPr>
            <a:fld id="{F7A8C4FD-A51C-4523-ACE7-969D7D84C473}" type="slidenum">
              <a:rPr lang="en-US"/>
              <a:pPr>
                <a:defRPr/>
              </a:pPr>
              <a:t>157</a:t>
            </a:fld>
            <a:endParaRPr lang="en-US"/>
          </a:p>
        </p:txBody>
      </p:sp>
    </p:spTree>
    <p:extLst>
      <p:ext uri="{BB962C8B-B14F-4D97-AF65-F5344CB8AC3E}">
        <p14:creationId xmlns:p14="http://schemas.microsoft.com/office/powerpoint/2010/main" val="172868942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pPr eaLnBrk="1" hangingPunct="1"/>
            <a:r>
              <a:rPr lang="en-US" altLang="en-US" smtClean="0"/>
              <a:t>How large is the self? </a:t>
            </a:r>
          </a:p>
        </p:txBody>
      </p:sp>
      <p:sp>
        <p:nvSpPr>
          <p:cNvPr id="110595" name="Rectangle 3"/>
          <p:cNvSpPr>
            <a:spLocks noGrp="1" noChangeArrowheads="1"/>
          </p:cNvSpPr>
          <p:nvPr>
            <p:ph idx="1"/>
          </p:nvPr>
        </p:nvSpPr>
        <p:spPr/>
        <p:txBody>
          <a:bodyPr>
            <a:normAutofit lnSpcReduction="10000"/>
          </a:bodyPr>
          <a:lstStyle/>
          <a:p>
            <a:pPr eaLnBrk="1" hangingPunct="1">
              <a:lnSpc>
                <a:spcPct val="90000"/>
              </a:lnSpc>
              <a:defRPr/>
            </a:pPr>
            <a:r>
              <a:rPr lang="en-US" dirty="0" smtClean="0"/>
              <a:t>I surround myself with beautiful things</a:t>
            </a:r>
          </a:p>
          <a:p>
            <a:pPr lvl="1">
              <a:lnSpc>
                <a:spcPct val="90000"/>
              </a:lnSpc>
              <a:defRPr/>
            </a:pPr>
            <a:r>
              <a:rPr lang="en-US" dirty="0" smtClean="0"/>
              <a:t>But in a fire I recognize that I am greater than these things and abandon them to save myself</a:t>
            </a:r>
          </a:p>
          <a:p>
            <a:pPr lvl="1">
              <a:lnSpc>
                <a:spcPct val="90000"/>
              </a:lnSpc>
              <a:defRPr/>
            </a:pPr>
            <a:r>
              <a:rPr lang="en-US" dirty="0" smtClean="0"/>
              <a:t>If I give my affection to another person, I am ready to sacrifice myself for that person.</a:t>
            </a:r>
          </a:p>
          <a:p>
            <a:pPr eaLnBrk="1" hangingPunct="1">
              <a:lnSpc>
                <a:spcPct val="90000"/>
              </a:lnSpc>
              <a:defRPr/>
            </a:pPr>
            <a:r>
              <a:rPr lang="en-US" dirty="0" smtClean="0"/>
              <a:t>The greater the whole with which I identify myself, the greater I feel myself to be</a:t>
            </a:r>
          </a:p>
          <a:p>
            <a:pPr lvl="1" eaLnBrk="1" hangingPunct="1">
              <a:lnSpc>
                <a:spcPct val="90000"/>
              </a:lnSpc>
              <a:defRPr/>
            </a:pPr>
            <a:r>
              <a:rPr lang="en-CA" dirty="0" smtClean="0"/>
              <a:t>Recall: our aspiration to be </a:t>
            </a:r>
            <a:r>
              <a:rPr lang="en-CA" dirty="0" smtClean="0"/>
              <a:t>perfect</a:t>
            </a:r>
          </a:p>
          <a:p>
            <a:pPr lvl="1" eaLnBrk="1" hangingPunct="1">
              <a:lnSpc>
                <a:spcPct val="90000"/>
              </a:lnSpc>
              <a:defRPr/>
            </a:pPr>
            <a:r>
              <a:rPr lang="en-CA" dirty="0" smtClean="0">
                <a:sym typeface="Wingdings" panose="05000000000000000000" pitchFamily="2" charset="2"/>
              </a:rPr>
              <a:t> become more than what we are through knowledge and love</a:t>
            </a:r>
            <a:endParaRPr lang="en-US" dirty="0" smtClean="0"/>
          </a:p>
        </p:txBody>
      </p:sp>
      <p:sp>
        <p:nvSpPr>
          <p:cNvPr id="6" name="Slide Number Placeholder 5"/>
          <p:cNvSpPr>
            <a:spLocks noGrp="1"/>
          </p:cNvSpPr>
          <p:nvPr>
            <p:ph type="sldNum" sz="quarter" idx="12"/>
          </p:nvPr>
        </p:nvSpPr>
        <p:spPr/>
        <p:txBody>
          <a:bodyPr/>
          <a:lstStyle/>
          <a:p>
            <a:pPr>
              <a:defRPr/>
            </a:pPr>
            <a:fld id="{E443CE3B-8D01-42FC-BA84-60BDA66046CD}" type="slidenum">
              <a:rPr lang="en-US"/>
              <a:pPr>
                <a:defRPr/>
              </a:pPr>
              <a:t>158</a:t>
            </a:fld>
            <a:endParaRPr lang="en-US"/>
          </a:p>
        </p:txBody>
      </p:sp>
    </p:spTree>
    <p:extLst>
      <p:ext uri="{BB962C8B-B14F-4D97-AF65-F5344CB8AC3E}">
        <p14:creationId xmlns:p14="http://schemas.microsoft.com/office/powerpoint/2010/main" val="277338984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pPr eaLnBrk="1" hangingPunct="1"/>
            <a:r>
              <a:rPr lang="en-US" altLang="en-US" smtClean="0"/>
              <a:t>Two kinds of goods</a:t>
            </a:r>
          </a:p>
        </p:txBody>
      </p:sp>
      <p:sp>
        <p:nvSpPr>
          <p:cNvPr id="114691" name="Rectangle 3"/>
          <p:cNvSpPr>
            <a:spLocks noGrp="1" noChangeArrowheads="1"/>
          </p:cNvSpPr>
          <p:nvPr>
            <p:ph idx="1"/>
          </p:nvPr>
        </p:nvSpPr>
        <p:spPr/>
        <p:txBody>
          <a:bodyPr>
            <a:normAutofit fontScale="92500"/>
          </a:bodyPr>
          <a:lstStyle/>
          <a:p>
            <a:pPr eaLnBrk="1" hangingPunct="1"/>
            <a:r>
              <a:rPr lang="en-US" altLang="en-US" dirty="0" smtClean="0"/>
              <a:t>“But I distinguish between those of our goods which can be lessened through others possessing the like, and those which cannot be so lessened. </a:t>
            </a:r>
          </a:p>
          <a:p>
            <a:pPr eaLnBrk="1" hangingPunct="1"/>
            <a:r>
              <a:rPr lang="en-US" altLang="en-US" dirty="0" smtClean="0"/>
              <a:t>A man who has only a thousand </a:t>
            </a:r>
            <a:r>
              <a:rPr lang="en-US" altLang="en-US" dirty="0" err="1" smtClean="0"/>
              <a:t>pistoles</a:t>
            </a:r>
            <a:r>
              <a:rPr lang="en-US" altLang="en-US" dirty="0" smtClean="0"/>
              <a:t> would be very rich if there were no one else in the world who had as much; and the same man would be very poor if everyone else had much more. </a:t>
            </a:r>
          </a:p>
          <a:p>
            <a:pPr lvl="1"/>
            <a:r>
              <a:rPr lang="en-US" altLang="en-US" dirty="0" err="1" smtClean="0"/>
              <a:t>Pistole</a:t>
            </a:r>
            <a:r>
              <a:rPr lang="en-US" altLang="en-US" dirty="0" smtClean="0"/>
              <a:t>: gold coin worth about $30</a:t>
            </a:r>
          </a:p>
          <a:p>
            <a:pPr lvl="1"/>
            <a:r>
              <a:rPr lang="en-US" altLang="en-US" dirty="0" smtClean="0"/>
              <a:t>1000 pistols = $30,000</a:t>
            </a:r>
          </a:p>
        </p:txBody>
      </p:sp>
      <p:sp>
        <p:nvSpPr>
          <p:cNvPr id="6" name="Slide Number Placeholder 5"/>
          <p:cNvSpPr>
            <a:spLocks noGrp="1"/>
          </p:cNvSpPr>
          <p:nvPr>
            <p:ph type="sldNum" sz="quarter" idx="12"/>
          </p:nvPr>
        </p:nvSpPr>
        <p:spPr/>
        <p:txBody>
          <a:bodyPr/>
          <a:lstStyle/>
          <a:p>
            <a:pPr>
              <a:defRPr/>
            </a:pPr>
            <a:fld id="{A916B0EB-EE53-4E02-A602-E2DBB9B60A65}" type="slidenum">
              <a:rPr lang="en-US"/>
              <a:pPr>
                <a:defRPr/>
              </a:pPr>
              <a:t>159</a:t>
            </a:fld>
            <a:endParaRPr lang="en-US"/>
          </a:p>
        </p:txBody>
      </p:sp>
    </p:spTree>
    <p:extLst>
      <p:ext uri="{BB962C8B-B14F-4D97-AF65-F5344CB8AC3E}">
        <p14:creationId xmlns:p14="http://schemas.microsoft.com/office/powerpoint/2010/main" val="1529934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man of </a:t>
            </a:r>
            <a:r>
              <a:rPr lang="en-CA" i="1" dirty="0" err="1" smtClean="0"/>
              <a:t>virtu</a:t>
            </a:r>
            <a:endParaRPr lang="en-US" i="1" dirty="0"/>
          </a:p>
        </p:txBody>
      </p:sp>
      <p:sp>
        <p:nvSpPr>
          <p:cNvPr id="3" name="Content Placeholder 2"/>
          <p:cNvSpPr>
            <a:spLocks noGrp="1"/>
          </p:cNvSpPr>
          <p:nvPr>
            <p:ph idx="1"/>
          </p:nvPr>
        </p:nvSpPr>
        <p:spPr/>
        <p:txBody>
          <a:bodyPr>
            <a:normAutofit lnSpcReduction="10000"/>
          </a:bodyPr>
          <a:lstStyle/>
          <a:p>
            <a:r>
              <a:rPr lang="en-CA" dirty="0" smtClean="0"/>
              <a:t>E.g., Vasari’s </a:t>
            </a:r>
            <a:r>
              <a:rPr lang="en-CA" i="1" dirty="0" smtClean="0"/>
              <a:t>Lives </a:t>
            </a:r>
            <a:r>
              <a:rPr lang="en-CA" dirty="0" smtClean="0"/>
              <a:t>of artists: </a:t>
            </a:r>
            <a:r>
              <a:rPr lang="en-CA" dirty="0" err="1" smtClean="0"/>
              <a:t>Michaelangelo</a:t>
            </a:r>
            <a:r>
              <a:rPr lang="en-CA" dirty="0" smtClean="0"/>
              <a:t> as the man of </a:t>
            </a:r>
            <a:r>
              <a:rPr lang="en-CA" i="1" dirty="0" err="1" smtClean="0"/>
              <a:t>virtu</a:t>
            </a:r>
            <a:r>
              <a:rPr lang="en-CA" dirty="0" smtClean="0"/>
              <a:t>: </a:t>
            </a:r>
          </a:p>
          <a:p>
            <a:pPr lvl="1"/>
            <a:r>
              <a:rPr lang="en-CA" dirty="0" smtClean="0"/>
              <a:t>not Christian virtue, </a:t>
            </a:r>
          </a:p>
          <a:p>
            <a:pPr lvl="1"/>
            <a:r>
              <a:rPr lang="en-CA" dirty="0" smtClean="0"/>
              <a:t>but glory and renown through creative endeavor</a:t>
            </a:r>
          </a:p>
          <a:p>
            <a:r>
              <a:rPr lang="en-CA" dirty="0" smtClean="0"/>
              <a:t>Also depictions of </a:t>
            </a:r>
            <a:r>
              <a:rPr lang="en-CA" i="1" dirty="0" err="1" smtClean="0"/>
              <a:t>virtu</a:t>
            </a:r>
            <a:r>
              <a:rPr lang="en-CA" dirty="0" smtClean="0"/>
              <a:t>: </a:t>
            </a:r>
          </a:p>
          <a:p>
            <a:pPr lvl="1"/>
            <a:r>
              <a:rPr lang="en-CA" dirty="0" err="1" smtClean="0"/>
              <a:t>Michangelo’s</a:t>
            </a:r>
            <a:r>
              <a:rPr lang="en-CA" dirty="0" smtClean="0"/>
              <a:t> sculpture of Lorenzo de Medici</a:t>
            </a:r>
          </a:p>
          <a:p>
            <a:pPr lvl="1"/>
            <a:r>
              <a:rPr lang="en-CA" dirty="0" smtClean="0"/>
              <a:t>Titian’s portrait of Andrea </a:t>
            </a:r>
            <a:r>
              <a:rPr lang="en-CA" dirty="0" err="1" smtClean="0"/>
              <a:t>Gritti</a:t>
            </a:r>
            <a:endParaRPr lang="en-CA" dirty="0" smtClean="0"/>
          </a:p>
          <a:p>
            <a:r>
              <a:rPr lang="en-CA" dirty="0" smtClean="0"/>
              <a:t>Faces that show independence and pride</a:t>
            </a:r>
          </a:p>
          <a:p>
            <a:pPr lvl="1"/>
            <a:r>
              <a:rPr lang="en-CA" dirty="0"/>
              <a:t>a</a:t>
            </a:r>
            <a:r>
              <a:rPr lang="en-CA" dirty="0" smtClean="0"/>
              <a:t>bsent from medieval icons</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16</a:t>
            </a:fld>
            <a:endParaRPr lang="en-US"/>
          </a:p>
        </p:txBody>
      </p:sp>
    </p:spTree>
    <p:extLst>
      <p:ext uri="{BB962C8B-B14F-4D97-AF65-F5344CB8AC3E}">
        <p14:creationId xmlns:p14="http://schemas.microsoft.com/office/powerpoint/2010/main" val="12283555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endParaRPr lang="en-US" altLang="en-US" smtClean="0"/>
          </a:p>
        </p:txBody>
      </p:sp>
      <p:sp>
        <p:nvSpPr>
          <p:cNvPr id="115715" name="Rectangle 3"/>
          <p:cNvSpPr>
            <a:spLocks noGrp="1" noChangeArrowheads="1"/>
          </p:cNvSpPr>
          <p:nvPr>
            <p:ph idx="1"/>
          </p:nvPr>
        </p:nvSpPr>
        <p:spPr/>
        <p:txBody>
          <a:bodyPr/>
          <a:lstStyle/>
          <a:p>
            <a:pPr eaLnBrk="1" hangingPunct="1"/>
            <a:r>
              <a:rPr lang="en-US" altLang="en-US" dirty="0" smtClean="0"/>
              <a:t>“Similarly, all praise-worthy qualities give so much more glory to those who have them, the fewer the people who share them; that is why we commonly envy the glory and riches of others. </a:t>
            </a:r>
          </a:p>
        </p:txBody>
      </p:sp>
      <p:sp>
        <p:nvSpPr>
          <p:cNvPr id="6" name="Slide Number Placeholder 5"/>
          <p:cNvSpPr>
            <a:spLocks noGrp="1"/>
          </p:cNvSpPr>
          <p:nvPr>
            <p:ph type="sldNum" sz="quarter" idx="12"/>
          </p:nvPr>
        </p:nvSpPr>
        <p:spPr/>
        <p:txBody>
          <a:bodyPr/>
          <a:lstStyle/>
          <a:p>
            <a:pPr>
              <a:defRPr/>
            </a:pPr>
            <a:fld id="{C8C670B6-D92D-4E73-9CED-193886C533D1}" type="slidenum">
              <a:rPr lang="en-US"/>
              <a:pPr>
                <a:defRPr/>
              </a:pPr>
              <a:t>160</a:t>
            </a:fld>
            <a:endParaRPr lang="en-US"/>
          </a:p>
        </p:txBody>
      </p:sp>
    </p:spTree>
    <p:extLst>
      <p:ext uri="{BB962C8B-B14F-4D97-AF65-F5344CB8AC3E}">
        <p14:creationId xmlns:p14="http://schemas.microsoft.com/office/powerpoint/2010/main" val="38711085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endParaRPr lang="en-US" altLang="en-US" smtClean="0"/>
          </a:p>
        </p:txBody>
      </p:sp>
      <p:sp>
        <p:nvSpPr>
          <p:cNvPr id="116739" name="Rectangle 3"/>
          <p:cNvSpPr>
            <a:spLocks noGrp="1" noChangeArrowheads="1"/>
          </p:cNvSpPr>
          <p:nvPr>
            <p:ph idx="1"/>
          </p:nvPr>
        </p:nvSpPr>
        <p:spPr/>
        <p:txBody>
          <a:bodyPr/>
          <a:lstStyle/>
          <a:p>
            <a:pPr eaLnBrk="1" hangingPunct="1"/>
            <a:r>
              <a:rPr lang="en-US" altLang="en-US" dirty="0" smtClean="0"/>
              <a:t>“But virtue, knowledge, health, and in general all other goods considered in themselves without regard to glory are not in any way lessened in us through being found in many others; and so we have no grounds for being distressed because they are shared by others.” </a:t>
            </a:r>
          </a:p>
        </p:txBody>
      </p:sp>
      <p:sp>
        <p:nvSpPr>
          <p:cNvPr id="6" name="Slide Number Placeholder 5"/>
          <p:cNvSpPr>
            <a:spLocks noGrp="1"/>
          </p:cNvSpPr>
          <p:nvPr>
            <p:ph type="sldNum" sz="quarter" idx="12"/>
          </p:nvPr>
        </p:nvSpPr>
        <p:spPr/>
        <p:txBody>
          <a:bodyPr/>
          <a:lstStyle/>
          <a:p>
            <a:pPr>
              <a:defRPr/>
            </a:pPr>
            <a:fld id="{3A210BF4-7401-478B-A08E-3D66308F9AC5}" type="slidenum">
              <a:rPr lang="en-US"/>
              <a:pPr>
                <a:defRPr/>
              </a:pPr>
              <a:t>161</a:t>
            </a:fld>
            <a:endParaRPr lang="en-US"/>
          </a:p>
        </p:txBody>
      </p:sp>
    </p:spTree>
    <p:extLst>
      <p:ext uri="{BB962C8B-B14F-4D97-AF65-F5344CB8AC3E}">
        <p14:creationId xmlns:p14="http://schemas.microsoft.com/office/powerpoint/2010/main" val="11364130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pPr eaLnBrk="1" hangingPunct="1"/>
            <a:r>
              <a:rPr lang="en-US" altLang="en-US" smtClean="0"/>
              <a:t>Final meta-ethical principle</a:t>
            </a:r>
          </a:p>
        </p:txBody>
      </p:sp>
      <p:sp>
        <p:nvSpPr>
          <p:cNvPr id="117763" name="Rectangle 3"/>
          <p:cNvSpPr>
            <a:spLocks noGrp="1" noChangeArrowheads="1"/>
          </p:cNvSpPr>
          <p:nvPr>
            <p:ph idx="1"/>
          </p:nvPr>
        </p:nvSpPr>
        <p:spPr/>
        <p:txBody>
          <a:bodyPr>
            <a:normAutofit fontScale="92500" lnSpcReduction="10000"/>
          </a:bodyPr>
          <a:lstStyle/>
          <a:p>
            <a:pPr>
              <a:lnSpc>
                <a:spcPct val="90000"/>
              </a:lnSpc>
            </a:pPr>
            <a:r>
              <a:rPr lang="en-US" altLang="en-US" dirty="0" smtClean="0"/>
              <a:t>1) </a:t>
            </a:r>
            <a:r>
              <a:rPr lang="en-US" altLang="en-US" dirty="0"/>
              <a:t>Material goods</a:t>
            </a:r>
          </a:p>
          <a:p>
            <a:pPr lvl="1">
              <a:lnSpc>
                <a:spcPct val="90000"/>
              </a:lnSpc>
            </a:pPr>
            <a:r>
              <a:rPr lang="en-US" altLang="en-US" dirty="0" smtClean="0"/>
              <a:t>Goods that diminish when compared with the goods of others, or shared with others: </a:t>
            </a:r>
          </a:p>
          <a:p>
            <a:pPr>
              <a:lnSpc>
                <a:spcPct val="90000"/>
              </a:lnSpc>
            </a:pPr>
            <a:r>
              <a:rPr lang="en-US" altLang="en-US" dirty="0" smtClean="0"/>
              <a:t>2) </a:t>
            </a:r>
            <a:r>
              <a:rPr lang="en-US" altLang="en-US" dirty="0"/>
              <a:t>Spiritual </a:t>
            </a:r>
            <a:r>
              <a:rPr lang="en-US" altLang="en-US" dirty="0" smtClean="0"/>
              <a:t>goods</a:t>
            </a:r>
          </a:p>
          <a:p>
            <a:pPr lvl="1">
              <a:lnSpc>
                <a:spcPct val="90000"/>
              </a:lnSpc>
            </a:pPr>
            <a:r>
              <a:rPr lang="en-US" altLang="en-US" dirty="0" smtClean="0"/>
              <a:t>Goods that increase when shared: knowledge, health, virtue:</a:t>
            </a:r>
          </a:p>
          <a:p>
            <a:pPr eaLnBrk="1" hangingPunct="1">
              <a:lnSpc>
                <a:spcPct val="90000"/>
              </a:lnSpc>
            </a:pPr>
            <a:r>
              <a:rPr lang="en-US" altLang="en-US" dirty="0" smtClean="0"/>
              <a:t>Therefore, pursue the goods of spirit </a:t>
            </a:r>
          </a:p>
          <a:p>
            <a:pPr lvl="1">
              <a:lnSpc>
                <a:spcPct val="90000"/>
              </a:lnSpc>
            </a:pPr>
            <a:r>
              <a:rPr lang="en-US" altLang="en-US" dirty="0" smtClean="0"/>
              <a:t>that do not diminish when shared, </a:t>
            </a:r>
          </a:p>
          <a:p>
            <a:pPr eaLnBrk="1" hangingPunct="1">
              <a:lnSpc>
                <a:spcPct val="90000"/>
              </a:lnSpc>
            </a:pPr>
            <a:r>
              <a:rPr lang="en-US" altLang="en-US" dirty="0" smtClean="0"/>
              <a:t>above the goods of the body </a:t>
            </a:r>
          </a:p>
          <a:p>
            <a:pPr lvl="1">
              <a:lnSpc>
                <a:spcPct val="90000"/>
              </a:lnSpc>
            </a:pPr>
            <a:r>
              <a:rPr lang="en-US" altLang="en-US" dirty="0" smtClean="0"/>
              <a:t>that separate us and diminish when shared physically or compared.</a:t>
            </a:r>
          </a:p>
        </p:txBody>
      </p:sp>
      <p:sp>
        <p:nvSpPr>
          <p:cNvPr id="6" name="Slide Number Placeholder 5"/>
          <p:cNvSpPr>
            <a:spLocks noGrp="1"/>
          </p:cNvSpPr>
          <p:nvPr>
            <p:ph type="sldNum" sz="quarter" idx="12"/>
          </p:nvPr>
        </p:nvSpPr>
        <p:spPr/>
        <p:txBody>
          <a:bodyPr/>
          <a:lstStyle/>
          <a:p>
            <a:pPr>
              <a:defRPr/>
            </a:pPr>
            <a:fld id="{8ADB32BC-8809-42DC-AD64-AF9A9001FD1E}" type="slidenum">
              <a:rPr lang="en-US"/>
              <a:pPr>
                <a:defRPr/>
              </a:pPr>
              <a:t>162</a:t>
            </a:fld>
            <a:endParaRPr lang="en-US"/>
          </a:p>
        </p:txBody>
      </p:sp>
    </p:spTree>
    <p:extLst>
      <p:ext uri="{BB962C8B-B14F-4D97-AF65-F5344CB8AC3E}">
        <p14:creationId xmlns:p14="http://schemas.microsoft.com/office/powerpoint/2010/main" val="217656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52" y="1197903"/>
            <a:ext cx="2669282" cy="532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3" y="476672"/>
            <a:ext cx="8246343" cy="553998"/>
          </a:xfrm>
          <a:prstGeom prst="rect">
            <a:avLst/>
          </a:prstGeom>
          <a:noFill/>
        </p:spPr>
        <p:txBody>
          <a:bodyPr wrap="square" rtlCol="0">
            <a:spAutoFit/>
          </a:bodyPr>
          <a:lstStyle/>
          <a:p>
            <a:r>
              <a:rPr lang="en-CA" sz="3000" dirty="0" smtClean="0">
                <a:effectLst/>
              </a:rPr>
              <a:t>Saint Francis Receiving the Stigmata (Giotto, 1300)</a:t>
            </a:r>
            <a:endParaRPr lang="en-US" sz="3000" dirty="0"/>
          </a:p>
        </p:txBody>
      </p:sp>
      <p:pic>
        <p:nvPicPr>
          <p:cNvPr id="1028" name="Picture 4" descr="Image result for giotto st. franc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28800"/>
            <a:ext cx="5005983" cy="37527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A781AB3-5D8C-45CA-8411-AFFB7C0D96E9}" type="slidenum">
              <a:rPr lang="en-US" smtClean="0"/>
              <a:t>17</a:t>
            </a:fld>
            <a:endParaRPr lang="en-US"/>
          </a:p>
        </p:txBody>
      </p:sp>
    </p:spTree>
    <p:extLst>
      <p:ext uri="{BB962C8B-B14F-4D97-AF65-F5344CB8AC3E}">
        <p14:creationId xmlns:p14="http://schemas.microsoft.com/office/powerpoint/2010/main" val="11053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764704"/>
            <a:ext cx="7632848" cy="584775"/>
          </a:xfrm>
          <a:prstGeom prst="rect">
            <a:avLst/>
          </a:prstGeom>
          <a:noFill/>
        </p:spPr>
        <p:txBody>
          <a:bodyPr wrap="square" rtlCol="0">
            <a:spAutoFit/>
          </a:bodyPr>
          <a:lstStyle/>
          <a:p>
            <a:r>
              <a:rPr lang="en-CA" sz="3200" dirty="0" smtClean="0"/>
              <a:t>Titian’s portrait of Doge Andrea </a:t>
            </a:r>
            <a:r>
              <a:rPr lang="en-CA" sz="3200" dirty="0" err="1" smtClean="0"/>
              <a:t>Gritti</a:t>
            </a:r>
            <a:r>
              <a:rPr lang="en-CA" sz="3200" dirty="0" smtClean="0"/>
              <a:t> (1545)</a:t>
            </a:r>
            <a:endParaRPr lang="en-US"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00808"/>
            <a:ext cx="3318557" cy="4312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781AB3-5D8C-45CA-8411-AFFB7C0D96E9}" type="slidenum">
              <a:rPr lang="en-US" smtClean="0"/>
              <a:t>18</a:t>
            </a:fld>
            <a:endParaRPr lang="en-US"/>
          </a:p>
        </p:txBody>
      </p:sp>
    </p:spTree>
    <p:extLst>
      <p:ext uri="{BB962C8B-B14F-4D97-AF65-F5344CB8AC3E}">
        <p14:creationId xmlns:p14="http://schemas.microsoft.com/office/powerpoint/2010/main" val="246569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China</a:t>
            </a:r>
            <a:endParaRPr lang="en-US" dirty="0"/>
          </a:p>
        </p:txBody>
      </p:sp>
      <p:sp>
        <p:nvSpPr>
          <p:cNvPr id="3" name="Content Placeholder 2"/>
          <p:cNvSpPr>
            <a:spLocks noGrp="1"/>
          </p:cNvSpPr>
          <p:nvPr>
            <p:ph idx="1"/>
          </p:nvPr>
        </p:nvSpPr>
        <p:spPr/>
        <p:txBody>
          <a:bodyPr/>
          <a:lstStyle/>
          <a:p>
            <a:r>
              <a:rPr lang="en-US" dirty="0" smtClean="0"/>
              <a:t>Recall the picture of the individual human being in Daoism.</a:t>
            </a:r>
          </a:p>
          <a:p>
            <a:pPr lvl="1"/>
            <a:r>
              <a:rPr lang="en-US" dirty="0" smtClean="0"/>
              <a:t>The individual, the sage, is almost swallowed up in the cosmic whole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19</a:t>
            </a:fld>
            <a:endParaRPr lang="en-US"/>
          </a:p>
        </p:txBody>
      </p:sp>
    </p:spTree>
    <p:extLst>
      <p:ext uri="{BB962C8B-B14F-4D97-AF65-F5344CB8AC3E}">
        <p14:creationId xmlns:p14="http://schemas.microsoft.com/office/powerpoint/2010/main" val="345973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a:t>
            </a:r>
            <a:r>
              <a:rPr lang="en-US" dirty="0"/>
              <a:t>h</a:t>
            </a:r>
            <a:r>
              <a:rPr lang="en-US" dirty="0" smtClean="0"/>
              <a:t>istorical </a:t>
            </a:r>
            <a:r>
              <a:rPr lang="en-US" dirty="0"/>
              <a:t>c</a:t>
            </a:r>
            <a:r>
              <a:rPr lang="en-US" dirty="0" smtClean="0"/>
              <a:t>ontext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“Renaissance” = “rebirth”</a:t>
            </a:r>
          </a:p>
          <a:p>
            <a:pPr lvl="1"/>
            <a:r>
              <a:rPr lang="en-US" dirty="0" smtClean="0"/>
              <a:t>Return to Greek and Roman philosophy and culture</a:t>
            </a:r>
          </a:p>
          <a:p>
            <a:r>
              <a:rPr lang="en-US" dirty="0"/>
              <a:t>a</a:t>
            </a:r>
            <a:r>
              <a:rPr lang="en-US" dirty="0" smtClean="0"/>
              <a:t>fter the “Middle Ages” or “medieval” period </a:t>
            </a:r>
          </a:p>
          <a:p>
            <a:pPr lvl="1"/>
            <a:r>
              <a:rPr lang="en-US" dirty="0" smtClean="0"/>
              <a:t>in which religion and the authority of the Catholic Church dominated thought</a:t>
            </a:r>
          </a:p>
          <a:p>
            <a:pPr lvl="1"/>
            <a:r>
              <a:rPr lang="en-US" dirty="0"/>
              <a:t>a</a:t>
            </a:r>
            <a:r>
              <a:rPr lang="en-US" dirty="0" smtClean="0"/>
              <a:t>nd feudal lords who received their power from birth ruled an agriculturally based world</a:t>
            </a:r>
          </a:p>
          <a:p>
            <a:r>
              <a:rPr lang="en-US" dirty="0" smtClean="0"/>
              <a:t>New cities emerged engaged in international trade</a:t>
            </a:r>
          </a:p>
          <a:p>
            <a:pPr lvl="1"/>
            <a:r>
              <a:rPr lang="en-US" dirty="0"/>
              <a:t>s</a:t>
            </a:r>
            <a:r>
              <a:rPr lang="en-US" dirty="0" smtClean="0"/>
              <a:t>tarting with the merchant republics of Italy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a:t>
            </a:fld>
            <a:endParaRPr lang="en-US"/>
          </a:p>
        </p:txBody>
      </p:sp>
    </p:spTree>
    <p:extLst>
      <p:ext uri="{BB962C8B-B14F-4D97-AF65-F5344CB8AC3E}">
        <p14:creationId xmlns:p14="http://schemas.microsoft.com/office/powerpoint/2010/main" val="68861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633" y="1556792"/>
            <a:ext cx="6107720" cy="389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32633" y="620688"/>
            <a:ext cx="5675671" cy="584775"/>
          </a:xfrm>
          <a:prstGeom prst="rect">
            <a:avLst/>
          </a:prstGeom>
          <a:noFill/>
        </p:spPr>
        <p:txBody>
          <a:bodyPr wrap="square" rtlCol="0">
            <a:spAutoFit/>
          </a:bodyPr>
          <a:lstStyle/>
          <a:p>
            <a:pPr algn="ctr"/>
            <a:r>
              <a:rPr lang="en-CA" sz="3200" dirty="0" smtClean="0"/>
              <a:t>Wild Man </a:t>
            </a:r>
            <a:r>
              <a:rPr lang="en-CA" sz="3200" dirty="0"/>
              <a:t>of the </a:t>
            </a:r>
            <a:r>
              <a:rPr lang="en-CA" sz="3200" dirty="0" smtClean="0"/>
              <a:t>Mountain</a:t>
            </a:r>
            <a:endParaRPr lang="en-US" sz="3200" dirty="0"/>
          </a:p>
        </p:txBody>
      </p:sp>
      <p:sp>
        <p:nvSpPr>
          <p:cNvPr id="2" name="Slide Number Placeholder 1"/>
          <p:cNvSpPr>
            <a:spLocks noGrp="1"/>
          </p:cNvSpPr>
          <p:nvPr>
            <p:ph type="sldNum" sz="quarter" idx="12"/>
          </p:nvPr>
        </p:nvSpPr>
        <p:spPr/>
        <p:txBody>
          <a:bodyPr/>
          <a:lstStyle/>
          <a:p>
            <a:fld id="{9B85FC21-06E1-4C21-91FD-B3B99E9D3468}" type="slidenum">
              <a:rPr lang="en-US" smtClean="0"/>
              <a:t>20</a:t>
            </a:fld>
            <a:endParaRPr lang="en-US"/>
          </a:p>
        </p:txBody>
      </p:sp>
    </p:spTree>
    <p:extLst>
      <p:ext uri="{BB962C8B-B14F-4D97-AF65-F5344CB8AC3E}">
        <p14:creationId xmlns:p14="http://schemas.microsoft.com/office/powerpoint/2010/main" val="1104954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Independence from God</a:t>
            </a:r>
            <a:endParaRPr lang="en-US" dirty="0"/>
          </a:p>
        </p:txBody>
      </p:sp>
      <p:sp>
        <p:nvSpPr>
          <p:cNvPr id="3" name="Content Placeholder 2"/>
          <p:cNvSpPr>
            <a:spLocks noGrp="1"/>
          </p:cNvSpPr>
          <p:nvPr>
            <p:ph idx="1"/>
          </p:nvPr>
        </p:nvSpPr>
        <p:spPr/>
        <p:txBody>
          <a:bodyPr>
            <a:normAutofit lnSpcReduction="10000"/>
          </a:bodyPr>
          <a:lstStyle/>
          <a:p>
            <a:r>
              <a:rPr lang="en-CA" dirty="0" smtClean="0"/>
              <a:t>2) Independence from the divine</a:t>
            </a:r>
          </a:p>
          <a:p>
            <a:pPr lvl="1"/>
            <a:r>
              <a:rPr lang="en-CA" dirty="0" err="1" smtClean="0"/>
              <a:t>Medievals</a:t>
            </a:r>
            <a:r>
              <a:rPr lang="en-CA" dirty="0" smtClean="0"/>
              <a:t> saw human importance in relation to God</a:t>
            </a:r>
          </a:p>
          <a:p>
            <a:pPr lvl="2"/>
            <a:r>
              <a:rPr lang="en-CA" dirty="0" smtClean="0"/>
              <a:t>Aquinas</a:t>
            </a:r>
            <a:r>
              <a:rPr lang="en-CA" dirty="0"/>
              <a:t>: happiness as acquaintance with God (which is what Aristotle said)</a:t>
            </a:r>
          </a:p>
          <a:p>
            <a:pPr lvl="1"/>
            <a:r>
              <a:rPr lang="en-CA" dirty="0"/>
              <a:t>But Christian thinkers such as Erasmus saw happiness as “being willing to be what you are”</a:t>
            </a:r>
          </a:p>
          <a:p>
            <a:pPr lvl="1"/>
            <a:r>
              <a:rPr lang="en-CA" dirty="0" smtClean="0"/>
              <a:t>Renaissance atheists (Machiavelli and </a:t>
            </a:r>
            <a:r>
              <a:rPr lang="en-CA" dirty="0" err="1" smtClean="0"/>
              <a:t>Pomponazzi</a:t>
            </a:r>
            <a:r>
              <a:rPr lang="en-CA" dirty="0" smtClean="0"/>
              <a:t>) saw the rise of religions as natural historical phenomena</a:t>
            </a:r>
          </a:p>
        </p:txBody>
      </p:sp>
      <p:sp>
        <p:nvSpPr>
          <p:cNvPr id="4" name="Slide Number Placeholder 3"/>
          <p:cNvSpPr>
            <a:spLocks noGrp="1"/>
          </p:cNvSpPr>
          <p:nvPr>
            <p:ph type="sldNum" sz="quarter" idx="12"/>
          </p:nvPr>
        </p:nvSpPr>
        <p:spPr/>
        <p:txBody>
          <a:bodyPr/>
          <a:lstStyle/>
          <a:p>
            <a:fld id="{EA781AB3-5D8C-45CA-8411-AFFB7C0D96E9}" type="slidenum">
              <a:rPr lang="en-US" smtClean="0"/>
              <a:t>21</a:t>
            </a:fld>
            <a:endParaRPr lang="en-US"/>
          </a:p>
        </p:txBody>
      </p:sp>
    </p:spTree>
    <p:extLst>
      <p:ext uri="{BB962C8B-B14F-4D97-AF65-F5344CB8AC3E}">
        <p14:creationId xmlns:p14="http://schemas.microsoft.com/office/powerpoint/2010/main" val="378852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whole man”</a:t>
            </a:r>
            <a:endParaRPr lang="en-US" dirty="0"/>
          </a:p>
        </p:txBody>
      </p:sp>
      <p:sp>
        <p:nvSpPr>
          <p:cNvPr id="3" name="Content Placeholder 2"/>
          <p:cNvSpPr>
            <a:spLocks noGrp="1"/>
          </p:cNvSpPr>
          <p:nvPr>
            <p:ph idx="1"/>
          </p:nvPr>
        </p:nvSpPr>
        <p:spPr/>
        <p:txBody>
          <a:bodyPr/>
          <a:lstStyle/>
          <a:p>
            <a:r>
              <a:rPr lang="en-CA" dirty="0"/>
              <a:t>Humanist ideal of the “whole man”: unity of spirit, character and body</a:t>
            </a:r>
          </a:p>
          <a:p>
            <a:pPr lvl="1"/>
            <a:r>
              <a:rPr lang="en-CA" dirty="0" smtClean="0"/>
              <a:t>versus </a:t>
            </a:r>
            <a:r>
              <a:rPr lang="en-CA" dirty="0"/>
              <a:t>emphasis on </a:t>
            </a:r>
            <a:r>
              <a:rPr lang="en-CA" dirty="0" smtClean="0"/>
              <a:t>the highest part: the </a:t>
            </a:r>
            <a:r>
              <a:rPr lang="en-CA" dirty="0"/>
              <a:t>“active intellect” of Aristotle as the human essence</a:t>
            </a:r>
          </a:p>
          <a:p>
            <a:r>
              <a:rPr lang="en-CA" dirty="0">
                <a:sym typeface="Wingdings" panose="05000000000000000000" pitchFamily="2" charset="2"/>
              </a:rPr>
              <a:t></a:t>
            </a:r>
            <a:r>
              <a:rPr lang="en-CA" dirty="0"/>
              <a:t>Leonardo da Vinci’s studies of human </a:t>
            </a:r>
            <a:r>
              <a:rPr lang="en-CA" dirty="0" smtClean="0"/>
              <a:t>anatomy</a:t>
            </a:r>
          </a:p>
          <a:p>
            <a:pPr lvl="1"/>
            <a:r>
              <a:rPr lang="en-CA" dirty="0" smtClean="0"/>
              <a:t>Famous </a:t>
            </a:r>
            <a:r>
              <a:rPr lang="en-US" dirty="0"/>
              <a:t>Vitruvian </a:t>
            </a:r>
            <a:r>
              <a:rPr lang="en-US" dirty="0" smtClean="0"/>
              <a:t>Man</a:t>
            </a:r>
          </a:p>
          <a:p>
            <a:pPr lvl="1"/>
            <a:r>
              <a:rPr lang="en-US" dirty="0" smtClean="0"/>
              <a:t>Note: geometrical perfection of the human body</a:t>
            </a:r>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22</a:t>
            </a:fld>
            <a:endParaRPr lang="en-US"/>
          </a:p>
        </p:txBody>
      </p:sp>
    </p:spTree>
    <p:extLst>
      <p:ext uri="{BB962C8B-B14F-4D97-AF65-F5344CB8AC3E}">
        <p14:creationId xmlns:p14="http://schemas.microsoft.com/office/powerpoint/2010/main" val="122795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76672"/>
            <a:ext cx="7416824" cy="584775"/>
          </a:xfrm>
          <a:prstGeom prst="rect">
            <a:avLst/>
          </a:prstGeom>
          <a:noFill/>
        </p:spPr>
        <p:txBody>
          <a:bodyPr wrap="square" rtlCol="0">
            <a:spAutoFit/>
          </a:bodyPr>
          <a:lstStyle/>
          <a:p>
            <a:r>
              <a:rPr lang="en-US" sz="3200" dirty="0" smtClean="0"/>
              <a:t>Vitruvian Man by Leonardo da Vinci (1490)</a:t>
            </a:r>
            <a:endParaRPr lang="en-US" sz="3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09713"/>
            <a:ext cx="38100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781AB3-5D8C-45CA-8411-AFFB7C0D96E9}" type="slidenum">
              <a:rPr lang="en-US" smtClean="0"/>
              <a:t>23</a:t>
            </a:fld>
            <a:endParaRPr lang="en-US"/>
          </a:p>
        </p:txBody>
      </p:sp>
    </p:spTree>
    <p:extLst>
      <p:ext uri="{BB962C8B-B14F-4D97-AF65-F5344CB8AC3E}">
        <p14:creationId xmlns:p14="http://schemas.microsoft.com/office/powerpoint/2010/main" val="136521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folly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3) Human being warts and all</a:t>
            </a:r>
          </a:p>
          <a:p>
            <a:pPr lvl="1"/>
            <a:r>
              <a:rPr lang="en-CA" dirty="0" smtClean="0"/>
              <a:t>Desiderius Erasmus’ </a:t>
            </a:r>
            <a:r>
              <a:rPr lang="en-CA" i="1" dirty="0" smtClean="0"/>
              <a:t>The Praise of Folly </a:t>
            </a:r>
            <a:r>
              <a:rPr lang="en-CA" dirty="0" smtClean="0"/>
              <a:t>(1511)</a:t>
            </a:r>
          </a:p>
          <a:p>
            <a:pPr lvl="1"/>
            <a:r>
              <a:rPr lang="en-CA" dirty="0" smtClean="0"/>
              <a:t>Especially focusing on inability to know God</a:t>
            </a:r>
          </a:p>
          <a:p>
            <a:pPr lvl="1"/>
            <a:r>
              <a:rPr lang="en-CA" dirty="0" smtClean="0">
                <a:sym typeface="Wingdings" panose="05000000000000000000" pitchFamily="2" charset="2"/>
              </a:rPr>
              <a:t></a:t>
            </a:r>
            <a:r>
              <a:rPr lang="en-CA" dirty="0" smtClean="0"/>
              <a:t>Scepticism, reinforced by rediscovery of the Greek sceptics</a:t>
            </a:r>
          </a:p>
          <a:p>
            <a:pPr lvl="2"/>
            <a:r>
              <a:rPr lang="en-CA" dirty="0" smtClean="0"/>
              <a:t>And by traveller’s tales of foreign customs and exotic beliefs</a:t>
            </a:r>
          </a:p>
          <a:p>
            <a:r>
              <a:rPr lang="en-CA" dirty="0" smtClean="0"/>
              <a:t>The virtuous individual must recognize </a:t>
            </a:r>
          </a:p>
          <a:p>
            <a:pPr lvl="1"/>
            <a:r>
              <a:rPr lang="en-CA" dirty="0" smtClean="0"/>
              <a:t>the limitations of life in the real world </a:t>
            </a:r>
          </a:p>
          <a:p>
            <a:pPr lvl="1"/>
            <a:r>
              <a:rPr lang="en-CA" dirty="0"/>
              <a:t>a</a:t>
            </a:r>
            <a:r>
              <a:rPr lang="en-CA" dirty="0" smtClean="0"/>
              <a:t>nd human frailty</a:t>
            </a:r>
          </a:p>
          <a:p>
            <a:pPr lvl="1"/>
            <a:r>
              <a:rPr lang="en-CA" dirty="0" smtClean="0">
                <a:sym typeface="Wingdings" panose="05000000000000000000" pitchFamily="2" charset="2"/>
              </a:rPr>
              <a:t> </a:t>
            </a:r>
            <a:r>
              <a:rPr lang="en-CA" dirty="0" smtClean="0"/>
              <a:t>Da Vinci’s Mona Lisa (1503): what is she smiling about?</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24</a:t>
            </a:fld>
            <a:endParaRPr lang="en-US"/>
          </a:p>
        </p:txBody>
      </p:sp>
    </p:spTree>
    <p:extLst>
      <p:ext uri="{BB962C8B-B14F-4D97-AF65-F5344CB8AC3E}">
        <p14:creationId xmlns:p14="http://schemas.microsoft.com/office/powerpoint/2010/main" val="2259887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4664"/>
            <a:ext cx="42100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781AB3-5D8C-45CA-8411-AFFB7C0D96E9}" type="slidenum">
              <a:rPr lang="en-US" smtClean="0"/>
              <a:t>25</a:t>
            </a:fld>
            <a:endParaRPr lang="en-US"/>
          </a:p>
        </p:txBody>
      </p:sp>
    </p:spTree>
    <p:extLst>
      <p:ext uri="{BB962C8B-B14F-4D97-AF65-F5344CB8AC3E}">
        <p14:creationId xmlns:p14="http://schemas.microsoft.com/office/powerpoint/2010/main" val="12744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Pico’s 900 theses</a:t>
            </a:r>
            <a:endParaRPr lang="en-US" dirty="0"/>
          </a:p>
        </p:txBody>
      </p:sp>
      <p:sp>
        <p:nvSpPr>
          <p:cNvPr id="3" name="Content Placeholder 2"/>
          <p:cNvSpPr>
            <a:spLocks noGrp="1"/>
          </p:cNvSpPr>
          <p:nvPr>
            <p:ph idx="1"/>
          </p:nvPr>
        </p:nvSpPr>
        <p:spPr/>
        <p:txBody>
          <a:bodyPr>
            <a:normAutofit fontScale="92500"/>
          </a:bodyPr>
          <a:lstStyle/>
          <a:p>
            <a:r>
              <a:rPr lang="en-CA" dirty="0" smtClean="0"/>
              <a:t>Two variants of the Renaissance man</a:t>
            </a:r>
          </a:p>
          <a:p>
            <a:pPr lvl="1"/>
            <a:r>
              <a:rPr lang="en-CA" dirty="0" smtClean="0"/>
              <a:t>Giovanni Pico Della </a:t>
            </a:r>
            <a:r>
              <a:rPr lang="en-CA" dirty="0" err="1" smtClean="0"/>
              <a:t>Mirandola</a:t>
            </a:r>
            <a:r>
              <a:rPr lang="en-CA" dirty="0" smtClean="0"/>
              <a:t> (Pico, 1463-94)</a:t>
            </a:r>
          </a:p>
          <a:p>
            <a:pPr lvl="1"/>
            <a:r>
              <a:rPr lang="en-CA" dirty="0" err="1" smtClean="0"/>
              <a:t>Niccolo</a:t>
            </a:r>
            <a:r>
              <a:rPr lang="en-CA" dirty="0" smtClean="0"/>
              <a:t> Machiavelli (1469-1527)</a:t>
            </a:r>
          </a:p>
          <a:p>
            <a:r>
              <a:rPr lang="en-CA" dirty="0" smtClean="0"/>
              <a:t>In 1486, at the age of 23, Pico arrived in Rome announcing 900 theses (Luther—1517) had 95)</a:t>
            </a:r>
          </a:p>
          <a:p>
            <a:pPr lvl="1"/>
            <a:r>
              <a:rPr lang="en-CA" dirty="0" smtClean="0"/>
              <a:t>“to resolve any question proposed … in natural philosophy or theology”</a:t>
            </a:r>
          </a:p>
          <a:p>
            <a:pPr lvl="2"/>
            <a:r>
              <a:rPr lang="en-CA" dirty="0" smtClean="0"/>
              <a:t>At first, 13 were condemned by the Pope</a:t>
            </a:r>
          </a:p>
          <a:p>
            <a:pPr lvl="2"/>
            <a:r>
              <a:rPr lang="en-CA" dirty="0" smtClean="0"/>
              <a:t>When Pico publicly defended these, the other 887 were also condemned</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26</a:t>
            </a:fld>
            <a:endParaRPr lang="en-US"/>
          </a:p>
        </p:txBody>
      </p:sp>
    </p:spTree>
    <p:extLst>
      <p:ext uri="{BB962C8B-B14F-4D97-AF65-F5344CB8AC3E}">
        <p14:creationId xmlns:p14="http://schemas.microsoft.com/office/powerpoint/2010/main" val="188322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dignity</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Pico draws on Orphic mysteries, hermetic, Kabbalistic, and magical sources</a:t>
            </a:r>
          </a:p>
          <a:p>
            <a:r>
              <a:rPr lang="en-CA" i="1" dirty="0" smtClean="0"/>
              <a:t>Oration on the Dignity of Man</a:t>
            </a:r>
          </a:p>
          <a:p>
            <a:pPr lvl="1"/>
            <a:r>
              <a:rPr lang="en-CA" dirty="0" smtClean="0"/>
              <a:t>God says to Adam: “The nature of other creatures is defined and restricted …; you, by contrast, … may, by your own free will, … trace for yourself the lineaments of your own nature … </a:t>
            </a:r>
          </a:p>
          <a:p>
            <a:pPr lvl="1"/>
            <a:r>
              <a:rPr lang="en-CA" dirty="0" smtClean="0"/>
              <a:t>“We have made you a creature neither of heaven nor of earth … in order that you may as the free and proud shaper of your own being, fashion yourself in the form you may prefer.”</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27</a:t>
            </a:fld>
            <a:endParaRPr lang="en-US"/>
          </a:p>
        </p:txBody>
      </p:sp>
    </p:spTree>
    <p:extLst>
      <p:ext uri="{BB962C8B-B14F-4D97-AF65-F5344CB8AC3E}">
        <p14:creationId xmlns:p14="http://schemas.microsoft.com/office/powerpoint/2010/main" val="2099645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make ourselves</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Human dignity is due </a:t>
            </a:r>
          </a:p>
          <a:p>
            <a:pPr lvl="1"/>
            <a:r>
              <a:rPr lang="en-CA" dirty="0" smtClean="0"/>
              <a:t>not to the </a:t>
            </a:r>
            <a:r>
              <a:rPr lang="en-CA" i="1" dirty="0" smtClean="0"/>
              <a:t>nature</a:t>
            </a:r>
            <a:r>
              <a:rPr lang="en-CA" dirty="0" smtClean="0"/>
              <a:t> of the human being (“essentialism”)</a:t>
            </a:r>
          </a:p>
          <a:p>
            <a:pPr lvl="1"/>
            <a:r>
              <a:rPr lang="en-CA" dirty="0"/>
              <a:t>b</a:t>
            </a:r>
            <a:r>
              <a:rPr lang="en-CA" dirty="0" smtClean="0"/>
              <a:t>ut to </a:t>
            </a:r>
            <a:r>
              <a:rPr lang="en-CA" i="1" dirty="0" smtClean="0"/>
              <a:t>freedom</a:t>
            </a:r>
            <a:r>
              <a:rPr lang="en-CA" dirty="0" smtClean="0"/>
              <a:t> </a:t>
            </a:r>
            <a:r>
              <a:rPr lang="en-CA" i="1" dirty="0" smtClean="0"/>
              <a:t>of the individual </a:t>
            </a:r>
            <a:r>
              <a:rPr lang="en-CA" dirty="0" smtClean="0"/>
              <a:t>to make his/her own nature (“existentialism”)</a:t>
            </a:r>
          </a:p>
          <a:p>
            <a:pPr lvl="2"/>
            <a:r>
              <a:rPr lang="en-CA" dirty="0" smtClean="0"/>
              <a:t>“whether to the lower, brutish forms of life”</a:t>
            </a:r>
          </a:p>
          <a:p>
            <a:pPr lvl="2"/>
            <a:r>
              <a:rPr lang="en-CA" dirty="0"/>
              <a:t>o</a:t>
            </a:r>
            <a:r>
              <a:rPr lang="en-CA" dirty="0" smtClean="0"/>
              <a:t>r to rise to “the superior orders”</a:t>
            </a:r>
          </a:p>
          <a:p>
            <a:r>
              <a:rPr lang="en-CA" dirty="0" smtClean="0"/>
              <a:t>This promethean ideal</a:t>
            </a:r>
          </a:p>
          <a:p>
            <a:pPr lvl="1"/>
            <a:r>
              <a:rPr lang="en-CA" dirty="0" smtClean="0">
                <a:sym typeface="Wingdings" panose="05000000000000000000" pitchFamily="2" charset="2"/>
              </a:rPr>
              <a:t> enthusiasm for magic, alchemy</a:t>
            </a:r>
          </a:p>
          <a:p>
            <a:pPr lvl="2"/>
            <a:r>
              <a:rPr lang="en-CA" dirty="0" smtClean="0">
                <a:sym typeface="Wingdings" panose="05000000000000000000" pitchFamily="2" charset="2"/>
              </a:rPr>
              <a:t>“good magic” [by which] a person makes himself “lord and master over the powers that threaten his autonomy”</a:t>
            </a:r>
          </a:p>
          <a:p>
            <a:pPr lvl="1"/>
            <a:r>
              <a:rPr lang="en-CA" dirty="0">
                <a:sym typeface="Wingdings" panose="05000000000000000000" pitchFamily="2" charset="2"/>
              </a:rPr>
              <a:t>b</a:t>
            </a:r>
            <a:r>
              <a:rPr lang="en-CA" dirty="0" smtClean="0">
                <a:sym typeface="Wingdings" panose="05000000000000000000" pitchFamily="2" charset="2"/>
              </a:rPr>
              <a:t>ut hostility to astrology</a:t>
            </a:r>
          </a:p>
          <a:p>
            <a:pPr lvl="2"/>
            <a:r>
              <a:rPr lang="en-CA" dirty="0">
                <a:sym typeface="Wingdings" panose="05000000000000000000" pitchFamily="2" charset="2"/>
              </a:rPr>
              <a:t>t</a:t>
            </a:r>
            <a:r>
              <a:rPr lang="en-CA" dirty="0" smtClean="0">
                <a:sym typeface="Wingdings" panose="05000000000000000000" pitchFamily="2" charset="2"/>
              </a:rPr>
              <a:t>he belief that our lives are governed by the stars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28</a:t>
            </a:fld>
            <a:endParaRPr lang="en-US"/>
          </a:p>
        </p:txBody>
      </p:sp>
    </p:spTree>
    <p:extLst>
      <p:ext uri="{BB962C8B-B14F-4D97-AF65-F5344CB8AC3E}">
        <p14:creationId xmlns:p14="http://schemas.microsoft.com/office/powerpoint/2010/main" val="201101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divine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Dignity does not come from sharing the nature of God</a:t>
            </a:r>
          </a:p>
          <a:p>
            <a:pPr lvl="1"/>
            <a:r>
              <a:rPr lang="en-CA" dirty="0" smtClean="0"/>
              <a:t>Human beings are a distinctive kind</a:t>
            </a:r>
          </a:p>
          <a:p>
            <a:pPr lvl="2"/>
            <a:r>
              <a:rPr lang="en-CA" dirty="0"/>
              <a:t>n</a:t>
            </a:r>
            <a:r>
              <a:rPr lang="en-CA" dirty="0" smtClean="0"/>
              <a:t>ot like animals, not like angels, not like God</a:t>
            </a:r>
          </a:p>
          <a:p>
            <a:pPr lvl="1"/>
            <a:r>
              <a:rPr lang="en-CA" dirty="0" smtClean="0"/>
              <a:t>Through contemplation we can make ourselves like God (as Plato and Aristotle argue)</a:t>
            </a:r>
          </a:p>
          <a:p>
            <a:pPr lvl="2"/>
            <a:r>
              <a:rPr lang="en-CA" dirty="0"/>
              <a:t>b</a:t>
            </a:r>
            <a:r>
              <a:rPr lang="en-CA" dirty="0" smtClean="0"/>
              <a:t>ut then we cease to be human, but instead become “some higher divinity, clothed with human flesh”</a:t>
            </a:r>
          </a:p>
          <a:p>
            <a:pPr lvl="1"/>
            <a:r>
              <a:rPr lang="en-CA" dirty="0" smtClean="0"/>
              <a:t>To be human is to make a compromise:</a:t>
            </a:r>
          </a:p>
          <a:p>
            <a:pPr lvl="2"/>
            <a:r>
              <a:rPr lang="en-CA" dirty="0" smtClean="0"/>
              <a:t>“an inviolable compact of peace between the flesh and the spirit”</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29</a:t>
            </a:fld>
            <a:endParaRPr lang="en-US"/>
          </a:p>
        </p:txBody>
      </p:sp>
    </p:spTree>
    <p:extLst>
      <p:ext uri="{BB962C8B-B14F-4D97-AF65-F5344CB8AC3E}">
        <p14:creationId xmlns:p14="http://schemas.microsoft.com/office/powerpoint/2010/main" val="313449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and Art</a:t>
            </a:r>
            <a:endParaRPr lang="en-US" dirty="0"/>
          </a:p>
        </p:txBody>
      </p:sp>
      <p:sp>
        <p:nvSpPr>
          <p:cNvPr id="3" name="Content Placeholder 2"/>
          <p:cNvSpPr>
            <a:spLocks noGrp="1"/>
          </p:cNvSpPr>
          <p:nvPr>
            <p:ph idx="1"/>
          </p:nvPr>
        </p:nvSpPr>
        <p:spPr/>
        <p:txBody>
          <a:bodyPr>
            <a:normAutofit/>
          </a:bodyPr>
          <a:lstStyle/>
          <a:p>
            <a:r>
              <a:rPr lang="en-US" dirty="0" smtClean="0"/>
              <a:t>From feudal aristocracy to greater equality of merchant republics</a:t>
            </a:r>
          </a:p>
          <a:p>
            <a:pPr lvl="1"/>
            <a:r>
              <a:rPr lang="en-US" dirty="0" smtClean="0"/>
              <a:t>“During </a:t>
            </a:r>
            <a:r>
              <a:rPr lang="en-US" dirty="0"/>
              <a:t>the Renaissance, money and art went hand in hand. Artists depended entirely on patrons while the patrons needed money to foster artistic talent. Wealth was brought to Italy in the 14th, 15th, and 16th centuries by expanding trade into Asia and Europe</a:t>
            </a:r>
            <a:r>
              <a:rPr lang="en-US" dirty="0" smtClean="0"/>
              <a:t>.” Wikipedia: Renaissance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a:t>
            </a:fld>
            <a:endParaRPr lang="en-US"/>
          </a:p>
        </p:txBody>
      </p:sp>
    </p:spTree>
    <p:extLst>
      <p:ext uri="{BB962C8B-B14F-4D97-AF65-F5344CB8AC3E}">
        <p14:creationId xmlns:p14="http://schemas.microsoft.com/office/powerpoint/2010/main" val="3632456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Human frailty</a:t>
            </a:r>
            <a:endParaRPr lang="en-US" dirty="0"/>
          </a:p>
        </p:txBody>
      </p:sp>
      <p:sp>
        <p:nvSpPr>
          <p:cNvPr id="3" name="Content Placeholder 2"/>
          <p:cNvSpPr>
            <a:spLocks noGrp="1"/>
          </p:cNvSpPr>
          <p:nvPr>
            <p:ph idx="1"/>
          </p:nvPr>
        </p:nvSpPr>
        <p:spPr/>
        <p:txBody>
          <a:bodyPr>
            <a:normAutofit fontScale="92500"/>
          </a:bodyPr>
          <a:lstStyle/>
          <a:p>
            <a:r>
              <a:rPr lang="en-CA" dirty="0" smtClean="0"/>
              <a:t>Human frailty impedes our capacity to make the best of ourselves</a:t>
            </a:r>
          </a:p>
          <a:p>
            <a:pPr lvl="1"/>
            <a:r>
              <a:rPr lang="en-CA" dirty="0" smtClean="0"/>
              <a:t>“It is not granted to us” “flesh as we are” to attain knowledge of the highest things “by our own efforts”</a:t>
            </a:r>
          </a:p>
          <a:p>
            <a:pPr lvl="1"/>
            <a:r>
              <a:rPr lang="en-CA" dirty="0" smtClean="0"/>
              <a:t>And so we should look at all the sources of wisdom available to us, learning from them all</a:t>
            </a:r>
          </a:p>
          <a:p>
            <a:pPr lvl="2"/>
            <a:r>
              <a:rPr lang="en-CA" dirty="0" smtClean="0"/>
              <a:t>Pythagoras, Hermes, the Bible, Plato and Aristotle … </a:t>
            </a:r>
          </a:p>
          <a:p>
            <a:pPr lvl="2"/>
            <a:r>
              <a:rPr lang="en-CA" dirty="0" smtClean="0"/>
              <a:t>“The confrontation of many schools … might illuminate our minds more clearly, like the sun rising from the sea”</a:t>
            </a:r>
          </a:p>
          <a:p>
            <a:pPr lvl="1"/>
            <a:r>
              <a:rPr lang="en-CA" dirty="0" smtClean="0"/>
              <a:t>All this wisdom is ultimately the same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30</a:t>
            </a:fld>
            <a:endParaRPr lang="en-US"/>
          </a:p>
        </p:txBody>
      </p:sp>
    </p:spTree>
    <p:extLst>
      <p:ext uri="{BB962C8B-B14F-4D97-AF65-F5344CB8AC3E}">
        <p14:creationId xmlns:p14="http://schemas.microsoft.com/office/powerpoint/2010/main" val="358121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recipe book for power and glory</a:t>
            </a:r>
            <a:endParaRPr lang="en-US" dirty="0"/>
          </a:p>
        </p:txBody>
      </p:sp>
      <p:sp>
        <p:nvSpPr>
          <p:cNvPr id="3" name="Content Placeholder 2"/>
          <p:cNvSpPr>
            <a:spLocks noGrp="1"/>
          </p:cNvSpPr>
          <p:nvPr>
            <p:ph idx="1"/>
          </p:nvPr>
        </p:nvSpPr>
        <p:spPr/>
        <p:txBody>
          <a:bodyPr>
            <a:normAutofit fontScale="92500" lnSpcReduction="10000"/>
          </a:bodyPr>
          <a:lstStyle/>
          <a:p>
            <a:r>
              <a:rPr lang="en-CA" dirty="0" err="1" smtClean="0"/>
              <a:t>Niccolo</a:t>
            </a:r>
            <a:r>
              <a:rPr lang="en-CA" dirty="0" smtClean="0"/>
              <a:t> Machiavelli (1460-1527)</a:t>
            </a:r>
          </a:p>
          <a:p>
            <a:pPr lvl="1"/>
            <a:r>
              <a:rPr lang="en-CA" i="1" dirty="0" smtClean="0"/>
              <a:t>The Prince</a:t>
            </a:r>
            <a:r>
              <a:rPr lang="en-CA" dirty="0" smtClean="0"/>
              <a:t>: sinister advocacy of </a:t>
            </a:r>
            <a:r>
              <a:rPr lang="en-CA" i="1" dirty="0" smtClean="0"/>
              <a:t>Realpolitik</a:t>
            </a:r>
          </a:p>
          <a:p>
            <a:pPr lvl="2"/>
            <a:r>
              <a:rPr lang="en-CA" dirty="0" smtClean="0"/>
              <a:t>The work of an avowed republican who supports the tyranny of the Medici family</a:t>
            </a:r>
          </a:p>
          <a:p>
            <a:pPr lvl="1"/>
            <a:r>
              <a:rPr lang="en-CA" dirty="0" smtClean="0"/>
              <a:t>A recipe for power and glory</a:t>
            </a:r>
          </a:p>
          <a:p>
            <a:pPr lvl="2"/>
            <a:r>
              <a:rPr lang="en-CA" dirty="0" smtClean="0"/>
              <a:t>“A wise lord ought not to keep faith when such observance may be turned against him”</a:t>
            </a:r>
          </a:p>
          <a:p>
            <a:pPr lvl="2"/>
            <a:r>
              <a:rPr lang="en-CA" dirty="0" smtClean="0"/>
              <a:t>“it is necessary … to be a great pretender and dissembler”</a:t>
            </a:r>
          </a:p>
          <a:p>
            <a:pPr lvl="1"/>
            <a:r>
              <a:rPr lang="en-CA" dirty="0" smtClean="0"/>
              <a:t>His hero for imitating: Caesar Borgia</a:t>
            </a:r>
          </a:p>
          <a:p>
            <a:pPr lvl="2"/>
            <a:r>
              <a:rPr lang="en-CA" dirty="0"/>
              <a:t>w</a:t>
            </a:r>
            <a:r>
              <a:rPr lang="en-CA" dirty="0" smtClean="0"/>
              <a:t>ho appoints a henchman to do his dirty work</a:t>
            </a:r>
          </a:p>
          <a:p>
            <a:pPr lvl="2"/>
            <a:r>
              <a:rPr lang="en-CA" dirty="0"/>
              <a:t>a</a:t>
            </a:r>
            <a:r>
              <a:rPr lang="en-CA" dirty="0" smtClean="0"/>
              <a:t>nd then has him executed to divert criticism from himself</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31</a:t>
            </a:fld>
            <a:endParaRPr lang="en-US"/>
          </a:p>
        </p:txBody>
      </p:sp>
    </p:spTree>
    <p:extLst>
      <p:ext uri="{BB962C8B-B14F-4D97-AF65-F5344CB8AC3E}">
        <p14:creationId xmlns:p14="http://schemas.microsoft.com/office/powerpoint/2010/main" val="3962043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only looks like vice</a:t>
            </a:r>
            <a:endParaRPr lang="en-US" dirty="0"/>
          </a:p>
        </p:txBody>
      </p:sp>
      <p:sp>
        <p:nvSpPr>
          <p:cNvPr id="3" name="Content Placeholder 2"/>
          <p:cNvSpPr>
            <a:spLocks noGrp="1"/>
          </p:cNvSpPr>
          <p:nvPr>
            <p:ph idx="1"/>
          </p:nvPr>
        </p:nvSpPr>
        <p:spPr/>
        <p:txBody>
          <a:bodyPr>
            <a:normAutofit lnSpcReduction="10000"/>
          </a:bodyPr>
          <a:lstStyle/>
          <a:p>
            <a:r>
              <a:rPr lang="en-CA" dirty="0" smtClean="0"/>
              <a:t>But isn’t this true?</a:t>
            </a:r>
          </a:p>
          <a:p>
            <a:pPr lvl="1"/>
            <a:r>
              <a:rPr lang="en-CA" dirty="0" smtClean="0"/>
              <a:t>In times of war, the society is better off when ruled by a cruel and devious, but resolute leader</a:t>
            </a:r>
          </a:p>
          <a:p>
            <a:pPr lvl="2"/>
            <a:r>
              <a:rPr lang="en-CA" dirty="0" smtClean="0">
                <a:sym typeface="Wingdings" panose="05000000000000000000" pitchFamily="2" charset="2"/>
              </a:rPr>
              <a:t> security and prosperity for the people</a:t>
            </a:r>
          </a:p>
          <a:p>
            <a:pPr lvl="1"/>
            <a:r>
              <a:rPr lang="en-CA" dirty="0" smtClean="0">
                <a:sym typeface="Wingdings" panose="05000000000000000000" pitchFamily="2" charset="2"/>
              </a:rPr>
              <a:t>Since most people are bad, they “will not keep faith with you,” and so “you too are not bound to observe it with them.”</a:t>
            </a:r>
          </a:p>
          <a:p>
            <a:r>
              <a:rPr lang="en-CA" dirty="0" smtClean="0">
                <a:sym typeface="Wingdings" panose="05000000000000000000" pitchFamily="2" charset="2"/>
              </a:rPr>
              <a:t>This is really </a:t>
            </a:r>
            <a:r>
              <a:rPr lang="en-CA" i="1" dirty="0" err="1" smtClean="0">
                <a:sym typeface="Wingdings" panose="05000000000000000000" pitchFamily="2" charset="2"/>
              </a:rPr>
              <a:t>virtu</a:t>
            </a:r>
            <a:r>
              <a:rPr lang="en-CA" dirty="0" smtClean="0">
                <a:sym typeface="Wingdings" panose="05000000000000000000" pitchFamily="2" charset="2"/>
              </a:rPr>
              <a:t>: </a:t>
            </a:r>
          </a:p>
          <a:p>
            <a:pPr lvl="1"/>
            <a:r>
              <a:rPr lang="en-CA" dirty="0" smtClean="0">
                <a:sym typeface="Wingdings" panose="05000000000000000000" pitchFamily="2" charset="2"/>
              </a:rPr>
              <a:t>it “looks like vice” only when we overlook the real-life context</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32</a:t>
            </a:fld>
            <a:endParaRPr lang="en-US"/>
          </a:p>
        </p:txBody>
      </p:sp>
    </p:spTree>
    <p:extLst>
      <p:ext uri="{BB962C8B-B14F-4D97-AF65-F5344CB8AC3E}">
        <p14:creationId xmlns:p14="http://schemas.microsoft.com/office/powerpoint/2010/main" val="904536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Versus Aristotle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Contrary to Aristotle</a:t>
            </a:r>
          </a:p>
          <a:p>
            <a:pPr lvl="1"/>
            <a:r>
              <a:rPr lang="en-CA" dirty="0"/>
              <a:t>t</a:t>
            </a:r>
            <a:r>
              <a:rPr lang="en-CA" dirty="0" smtClean="0"/>
              <a:t>here is nothing naturally virtuous in living as a social being</a:t>
            </a:r>
          </a:p>
          <a:p>
            <a:pPr lvl="1"/>
            <a:r>
              <a:rPr lang="en-CA" dirty="0" smtClean="0"/>
              <a:t>Society and its morals are </a:t>
            </a:r>
          </a:p>
          <a:p>
            <a:pPr lvl="2"/>
            <a:r>
              <a:rPr lang="en-CA" dirty="0" smtClean="0"/>
              <a:t>artificial products </a:t>
            </a:r>
          </a:p>
          <a:p>
            <a:pPr lvl="2"/>
            <a:r>
              <a:rPr lang="en-CA" dirty="0" smtClean="0"/>
              <a:t>for satisfying individuals’ selfish desires with minimal strife</a:t>
            </a:r>
          </a:p>
          <a:p>
            <a:r>
              <a:rPr lang="en-CA" dirty="0" smtClean="0"/>
              <a:t>Recall context</a:t>
            </a:r>
          </a:p>
          <a:p>
            <a:pPr lvl="1"/>
            <a:r>
              <a:rPr lang="en-CA" dirty="0" smtClean="0"/>
              <a:t>Rise of capitalism in Europe</a:t>
            </a:r>
          </a:p>
          <a:p>
            <a:pPr lvl="1"/>
            <a:r>
              <a:rPr lang="en-CA" dirty="0" smtClean="0"/>
              <a:t>The rule of the merchants: individuals ever hungering for more (as Plato said)</a:t>
            </a:r>
          </a:p>
        </p:txBody>
      </p:sp>
      <p:sp>
        <p:nvSpPr>
          <p:cNvPr id="4" name="Slide Number Placeholder 3"/>
          <p:cNvSpPr>
            <a:spLocks noGrp="1"/>
          </p:cNvSpPr>
          <p:nvPr>
            <p:ph type="sldNum" sz="quarter" idx="12"/>
          </p:nvPr>
        </p:nvSpPr>
        <p:spPr/>
        <p:txBody>
          <a:bodyPr/>
          <a:lstStyle/>
          <a:p>
            <a:fld id="{EA781AB3-5D8C-45CA-8411-AFFB7C0D96E9}" type="slidenum">
              <a:rPr lang="en-US" smtClean="0"/>
              <a:t>33</a:t>
            </a:fld>
            <a:endParaRPr lang="en-US"/>
          </a:p>
        </p:txBody>
      </p:sp>
    </p:spTree>
    <p:extLst>
      <p:ext uri="{BB962C8B-B14F-4D97-AF65-F5344CB8AC3E}">
        <p14:creationId xmlns:p14="http://schemas.microsoft.com/office/powerpoint/2010/main" val="2760364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main goal in life: success</a:t>
            </a:r>
            <a:endParaRPr lang="en-US" dirty="0"/>
          </a:p>
        </p:txBody>
      </p:sp>
      <p:sp>
        <p:nvSpPr>
          <p:cNvPr id="3" name="Content Placeholder 2"/>
          <p:cNvSpPr>
            <a:spLocks noGrp="1"/>
          </p:cNvSpPr>
          <p:nvPr>
            <p:ph idx="1"/>
          </p:nvPr>
        </p:nvSpPr>
        <p:spPr/>
        <p:txBody>
          <a:bodyPr>
            <a:normAutofit fontScale="92500" lnSpcReduction="20000"/>
          </a:bodyPr>
          <a:lstStyle/>
          <a:p>
            <a:r>
              <a:rPr lang="en-CA" dirty="0"/>
              <a:t>Since the “sole end which every man has before him is glory and riches”</a:t>
            </a:r>
          </a:p>
          <a:p>
            <a:pPr lvl="1"/>
            <a:r>
              <a:rPr lang="en-CA" dirty="0"/>
              <a:t>The man of </a:t>
            </a:r>
            <a:r>
              <a:rPr lang="en-CA" i="1" dirty="0" err="1"/>
              <a:t>virtu</a:t>
            </a:r>
            <a:r>
              <a:rPr lang="en-CA" dirty="0"/>
              <a:t> is not distinguished by his </a:t>
            </a:r>
            <a:r>
              <a:rPr lang="en-CA" i="1" dirty="0"/>
              <a:t>goals</a:t>
            </a:r>
          </a:p>
          <a:p>
            <a:pPr lvl="1"/>
            <a:r>
              <a:rPr lang="en-CA" dirty="0"/>
              <a:t>but by his </a:t>
            </a:r>
            <a:r>
              <a:rPr lang="en-CA" i="1" dirty="0"/>
              <a:t>success</a:t>
            </a:r>
            <a:r>
              <a:rPr lang="en-CA" dirty="0"/>
              <a:t> in pursing them</a:t>
            </a:r>
          </a:p>
          <a:p>
            <a:pPr lvl="1"/>
            <a:r>
              <a:rPr lang="en-CA" dirty="0"/>
              <a:t>which depend on the nature of the times</a:t>
            </a:r>
            <a:endParaRPr lang="en-US" dirty="0"/>
          </a:p>
          <a:p>
            <a:r>
              <a:rPr lang="en-CA" dirty="0" smtClean="0"/>
              <a:t>Realism requires a sense of history</a:t>
            </a:r>
          </a:p>
          <a:p>
            <a:pPr lvl="1"/>
            <a:r>
              <a:rPr lang="en-CA" dirty="0" smtClean="0"/>
              <a:t>Not just a recognition of the discrepancy between</a:t>
            </a:r>
          </a:p>
          <a:p>
            <a:pPr lvl="2"/>
            <a:r>
              <a:rPr lang="en-CA" dirty="0"/>
              <a:t>h</a:t>
            </a:r>
            <a:r>
              <a:rPr lang="en-CA" dirty="0" smtClean="0"/>
              <a:t>ow things really are</a:t>
            </a:r>
          </a:p>
          <a:p>
            <a:pPr lvl="2"/>
            <a:r>
              <a:rPr lang="en-CA" dirty="0"/>
              <a:t>a</a:t>
            </a:r>
            <a:r>
              <a:rPr lang="en-CA" dirty="0" smtClean="0"/>
              <a:t>nd how they might ideally be</a:t>
            </a:r>
          </a:p>
          <a:p>
            <a:pPr lvl="1"/>
            <a:r>
              <a:rPr lang="en-CA" dirty="0" smtClean="0"/>
              <a:t>But an understanding of the cyclical rhythms of the world due to the stars </a:t>
            </a:r>
          </a:p>
        </p:txBody>
      </p:sp>
      <p:sp>
        <p:nvSpPr>
          <p:cNvPr id="4" name="Slide Number Placeholder 3"/>
          <p:cNvSpPr>
            <a:spLocks noGrp="1"/>
          </p:cNvSpPr>
          <p:nvPr>
            <p:ph type="sldNum" sz="quarter" idx="12"/>
          </p:nvPr>
        </p:nvSpPr>
        <p:spPr/>
        <p:txBody>
          <a:bodyPr/>
          <a:lstStyle/>
          <a:p>
            <a:fld id="{EA781AB3-5D8C-45CA-8411-AFFB7C0D96E9}" type="slidenum">
              <a:rPr lang="en-US" smtClean="0"/>
              <a:t>34</a:t>
            </a:fld>
            <a:endParaRPr lang="en-US"/>
          </a:p>
        </p:txBody>
      </p:sp>
    </p:spTree>
    <p:extLst>
      <p:ext uri="{BB962C8B-B14F-4D97-AF65-F5344CB8AC3E}">
        <p14:creationId xmlns:p14="http://schemas.microsoft.com/office/powerpoint/2010/main" val="3587781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Fortune favors the brave</a:t>
            </a:r>
            <a:endParaRPr lang="en-US" dirty="0"/>
          </a:p>
        </p:txBody>
      </p:sp>
      <p:sp>
        <p:nvSpPr>
          <p:cNvPr id="3" name="Content Placeholder 2"/>
          <p:cNvSpPr>
            <a:spLocks noGrp="1"/>
          </p:cNvSpPr>
          <p:nvPr>
            <p:ph idx="1"/>
          </p:nvPr>
        </p:nvSpPr>
        <p:spPr/>
        <p:txBody>
          <a:bodyPr/>
          <a:lstStyle/>
          <a:p>
            <a:r>
              <a:rPr lang="en-CA" dirty="0"/>
              <a:t>We can do nothing about fate or fortune</a:t>
            </a:r>
          </a:p>
          <a:p>
            <a:pPr lvl="1"/>
            <a:r>
              <a:rPr lang="en-CA" dirty="0"/>
              <a:t>or our own innate temperament</a:t>
            </a:r>
          </a:p>
          <a:p>
            <a:pPr lvl="1"/>
            <a:r>
              <a:rPr lang="en-CA" dirty="0"/>
              <a:t>But with this knowledge we should be resolute and bold</a:t>
            </a:r>
            <a:endParaRPr lang="en-US" dirty="0"/>
          </a:p>
          <a:p>
            <a:r>
              <a:rPr lang="en-US" dirty="0" smtClean="0"/>
              <a:t>“Fortune is a woman”</a:t>
            </a:r>
          </a:p>
          <a:p>
            <a:pPr lvl="1"/>
            <a:r>
              <a:rPr lang="en-US" dirty="0" smtClean="0"/>
              <a:t>And like most women, she favors the brave</a:t>
            </a:r>
          </a:p>
          <a:p>
            <a:pPr lvl="1"/>
            <a:r>
              <a:rPr lang="en-US" dirty="0" smtClean="0">
                <a:sym typeface="Wingdings" panose="05000000000000000000" pitchFamily="2" charset="2"/>
              </a:rPr>
              <a:t> adventurous merchant, risking investments on ships and markets to make huge fortunes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35</a:t>
            </a:fld>
            <a:endParaRPr lang="en-US"/>
          </a:p>
        </p:txBody>
      </p:sp>
    </p:spTree>
    <p:extLst>
      <p:ext uri="{BB962C8B-B14F-4D97-AF65-F5344CB8AC3E}">
        <p14:creationId xmlns:p14="http://schemas.microsoft.com/office/powerpoint/2010/main" val="1492957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harsher variant</a:t>
            </a:r>
            <a:endParaRPr lang="en-US" dirty="0"/>
          </a:p>
        </p:txBody>
      </p:sp>
      <p:sp>
        <p:nvSpPr>
          <p:cNvPr id="3" name="Content Placeholder 2"/>
          <p:cNvSpPr>
            <a:spLocks noGrp="1"/>
          </p:cNvSpPr>
          <p:nvPr>
            <p:ph idx="1"/>
          </p:nvPr>
        </p:nvSpPr>
        <p:spPr/>
        <p:txBody>
          <a:bodyPr>
            <a:normAutofit lnSpcReduction="10000"/>
          </a:bodyPr>
          <a:lstStyle/>
          <a:p>
            <a:r>
              <a:rPr lang="en-CA" dirty="0" smtClean="0"/>
              <a:t>Here too are the three themes of humanism, but with a harsher tone</a:t>
            </a:r>
          </a:p>
          <a:p>
            <a:pPr lvl="1"/>
            <a:r>
              <a:rPr lang="en-CA" dirty="0" smtClean="0"/>
              <a:t>1) individualism</a:t>
            </a:r>
          </a:p>
          <a:p>
            <a:pPr lvl="2"/>
            <a:r>
              <a:rPr lang="en-CA" dirty="0" smtClean="0"/>
              <a:t>Humans are “atoms” </a:t>
            </a:r>
          </a:p>
          <a:p>
            <a:pPr lvl="2"/>
            <a:r>
              <a:rPr lang="en-CA" dirty="0" smtClean="0"/>
              <a:t>with preformed desires for purely individual satisfaction</a:t>
            </a:r>
          </a:p>
          <a:p>
            <a:pPr lvl="1"/>
            <a:r>
              <a:rPr lang="en-CA" dirty="0" smtClean="0"/>
              <a:t>2) God/morality is completely absent from this picture</a:t>
            </a:r>
          </a:p>
          <a:p>
            <a:pPr lvl="1"/>
            <a:r>
              <a:rPr lang="en-CA" dirty="0" smtClean="0"/>
              <a:t>3) Human frailty is seen in man’s subjection to cosmic forces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36</a:t>
            </a:fld>
            <a:endParaRPr lang="en-US"/>
          </a:p>
        </p:txBody>
      </p:sp>
    </p:spTree>
    <p:extLst>
      <p:ext uri="{BB962C8B-B14F-4D97-AF65-F5344CB8AC3E}">
        <p14:creationId xmlns:p14="http://schemas.microsoft.com/office/powerpoint/2010/main" val="418395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Copernicus to Descartes</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In 1543, Fr. Nicolaus Copernicus published his hypothesis</a:t>
            </a:r>
          </a:p>
          <a:p>
            <a:pPr lvl="1"/>
            <a:r>
              <a:rPr lang="en-CA" dirty="0"/>
              <a:t>t</a:t>
            </a:r>
            <a:r>
              <a:rPr lang="en-CA" dirty="0" smtClean="0"/>
              <a:t>hat the earth, revolving around its axis, revolves around the sun</a:t>
            </a:r>
          </a:p>
          <a:p>
            <a:r>
              <a:rPr lang="en-CA" dirty="0" smtClean="0"/>
              <a:t>In 1641, Descartes published his </a:t>
            </a:r>
            <a:r>
              <a:rPr lang="en-CA" i="1" dirty="0" smtClean="0"/>
              <a:t>Meditations</a:t>
            </a:r>
          </a:p>
          <a:p>
            <a:r>
              <a:rPr lang="en-CA" dirty="0" smtClean="0"/>
              <a:t>Between these dates</a:t>
            </a:r>
          </a:p>
          <a:p>
            <a:pPr lvl="1"/>
            <a:r>
              <a:rPr lang="en-CA" dirty="0" smtClean="0"/>
              <a:t>Gilbert presented his theory of magnetism</a:t>
            </a:r>
          </a:p>
          <a:p>
            <a:pPr lvl="1"/>
            <a:r>
              <a:rPr lang="en-CA" dirty="0" smtClean="0"/>
              <a:t>Galileo established the laws of falling bodies and inertia</a:t>
            </a:r>
          </a:p>
          <a:p>
            <a:pPr lvl="1"/>
            <a:r>
              <a:rPr lang="en-CA" dirty="0" smtClean="0"/>
              <a:t>Kepler showed that the planets moved in ellipses</a:t>
            </a:r>
          </a:p>
          <a:p>
            <a:pPr lvl="1"/>
            <a:r>
              <a:rPr lang="en-CA" dirty="0" smtClean="0"/>
              <a:t>Harvey demonstrated that blood circulated the body</a:t>
            </a:r>
          </a:p>
          <a:p>
            <a:r>
              <a:rPr lang="en-CA" dirty="0" smtClean="0">
                <a:sym typeface="Wingdings" panose="05000000000000000000" pitchFamily="2" charset="2"/>
              </a:rPr>
              <a:t> The rise of modern science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37</a:t>
            </a:fld>
            <a:endParaRPr lang="en-US"/>
          </a:p>
        </p:txBody>
      </p:sp>
    </p:spTree>
    <p:extLst>
      <p:ext uri="{BB962C8B-B14F-4D97-AF65-F5344CB8AC3E}">
        <p14:creationId xmlns:p14="http://schemas.microsoft.com/office/powerpoint/2010/main" val="394849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are the scientists important for philosophy?</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At the same time, there were striking technological successes</a:t>
            </a:r>
          </a:p>
          <a:p>
            <a:pPr lvl="1"/>
            <a:r>
              <a:rPr lang="en-CA" dirty="0"/>
              <a:t>i</a:t>
            </a:r>
            <a:r>
              <a:rPr lang="en-CA" dirty="0" smtClean="0"/>
              <a:t>n printing, optics, sailing, and warfare</a:t>
            </a:r>
          </a:p>
          <a:p>
            <a:pPr lvl="1"/>
            <a:r>
              <a:rPr lang="en-CA" dirty="0"/>
              <a:t>t</a:t>
            </a:r>
            <a:r>
              <a:rPr lang="en-CA" dirty="0" smtClean="0"/>
              <a:t>echnology involved in and favoring the expansion of commerce</a:t>
            </a:r>
          </a:p>
          <a:p>
            <a:r>
              <a:rPr lang="en-CA" dirty="0" smtClean="0"/>
              <a:t>The names of the early scientists are important for philosophy</a:t>
            </a:r>
          </a:p>
          <a:p>
            <a:pPr lvl="1"/>
            <a:r>
              <a:rPr lang="en-CA" dirty="0"/>
              <a:t>n</a:t>
            </a:r>
            <a:r>
              <a:rPr lang="en-CA" dirty="0" smtClean="0"/>
              <a:t>ot because they were themselves philosophers</a:t>
            </a:r>
          </a:p>
          <a:p>
            <a:pPr lvl="1"/>
            <a:r>
              <a:rPr lang="en-CA" dirty="0"/>
              <a:t>b</a:t>
            </a:r>
            <a:r>
              <a:rPr lang="en-CA" dirty="0" smtClean="0"/>
              <a:t>ut because of the impact of their methods and discoveries on the great philosophers of the 17</a:t>
            </a:r>
            <a:r>
              <a:rPr lang="en-CA" baseline="30000" dirty="0" smtClean="0"/>
              <a:t>th</a:t>
            </a:r>
            <a:r>
              <a:rPr lang="en-CA" dirty="0" smtClean="0"/>
              <a:t> c</a:t>
            </a:r>
          </a:p>
          <a:p>
            <a:pPr lvl="2"/>
            <a:r>
              <a:rPr lang="en-CA" dirty="0" smtClean="0"/>
              <a:t>Descartes, Hobbes, Locke …</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38</a:t>
            </a:fld>
            <a:endParaRPr lang="en-US"/>
          </a:p>
        </p:txBody>
      </p:sp>
    </p:spTree>
    <p:extLst>
      <p:ext uri="{BB962C8B-B14F-4D97-AF65-F5344CB8AC3E}">
        <p14:creationId xmlns:p14="http://schemas.microsoft.com/office/powerpoint/2010/main" val="2285162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Francis Bacon: wisest and meanest</a:t>
            </a:r>
            <a:endParaRPr lang="en-US" dirty="0"/>
          </a:p>
        </p:txBody>
      </p:sp>
      <p:sp>
        <p:nvSpPr>
          <p:cNvPr id="3" name="Content Placeholder 2"/>
          <p:cNvSpPr>
            <a:spLocks noGrp="1"/>
          </p:cNvSpPr>
          <p:nvPr>
            <p:ph idx="1"/>
          </p:nvPr>
        </p:nvSpPr>
        <p:spPr/>
        <p:txBody>
          <a:bodyPr/>
          <a:lstStyle/>
          <a:p>
            <a:r>
              <a:rPr lang="en-CA" dirty="0" smtClean="0"/>
              <a:t>Francis Bacon (1561-1626), Lord Chancellor of England </a:t>
            </a:r>
          </a:p>
          <a:p>
            <a:pPr lvl="1"/>
            <a:r>
              <a:rPr lang="en-CA" dirty="0" smtClean="0"/>
              <a:t>The </a:t>
            </a:r>
            <a:r>
              <a:rPr lang="en-CA" dirty="0"/>
              <a:t>first </a:t>
            </a:r>
            <a:r>
              <a:rPr lang="en-CA" dirty="0" smtClean="0"/>
              <a:t>major philosopher to regard scientific inquiry (as he understood this) as the best prospect for securing knowledge and the “commodity of human life”</a:t>
            </a:r>
          </a:p>
          <a:p>
            <a:pPr lvl="1"/>
            <a:r>
              <a:rPr lang="en-CA" dirty="0" smtClean="0"/>
              <a:t>Bacon was “the wisest, brightest, meanest of mankind” (Alexander Pope)</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39</a:t>
            </a:fld>
            <a:endParaRPr lang="en-US"/>
          </a:p>
        </p:txBody>
      </p:sp>
    </p:spTree>
    <p:extLst>
      <p:ext uri="{BB962C8B-B14F-4D97-AF65-F5344CB8AC3E}">
        <p14:creationId xmlns:p14="http://schemas.microsoft.com/office/powerpoint/2010/main" val="388895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with Greece and Rome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Recall Plato: excluding the merchants from the Republic</a:t>
            </a:r>
          </a:p>
          <a:p>
            <a:pPr lvl="1"/>
            <a:r>
              <a:rPr lang="en-US" dirty="0" smtClean="0"/>
              <a:t>“</a:t>
            </a:r>
            <a:r>
              <a:rPr lang="en-US" altLang="en-US" dirty="0"/>
              <a:t>Must not they be truly unfortunate whose souls are compelled to pass through life always hungering?” </a:t>
            </a:r>
          </a:p>
          <a:p>
            <a:r>
              <a:rPr lang="en-US" dirty="0" smtClean="0"/>
              <a:t>Social order of Greece and Rome</a:t>
            </a:r>
          </a:p>
          <a:p>
            <a:pPr lvl="1"/>
            <a:r>
              <a:rPr lang="en-US" dirty="0" smtClean="0"/>
              <a:t>1) Legal order of individual citizens</a:t>
            </a:r>
          </a:p>
          <a:p>
            <a:pPr lvl="1"/>
            <a:r>
              <a:rPr lang="en-US" dirty="0" smtClean="0"/>
              <a:t>2) Loss of republics with rise of empire, kingdoms</a:t>
            </a:r>
          </a:p>
          <a:p>
            <a:r>
              <a:rPr lang="en-US" dirty="0" smtClean="0"/>
              <a:t>Renaissance: return of independent republics </a:t>
            </a:r>
          </a:p>
          <a:p>
            <a:pPr lvl="1"/>
            <a:r>
              <a:rPr lang="en-US" dirty="0" smtClean="0"/>
              <a:t>But different: founded by merchants</a:t>
            </a:r>
          </a:p>
          <a:p>
            <a:pPr lvl="1"/>
            <a:r>
              <a:rPr lang="en-US" dirty="0" smtClean="0">
                <a:sym typeface="Wingdings" panose="05000000000000000000" pitchFamily="2" charset="2"/>
              </a:rPr>
              <a:t> Plato’s “always hungering” individuals become the center of social and intellectual life</a:t>
            </a:r>
            <a:endParaRPr lang="en-US" dirty="0" smtClean="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a:t>
            </a:fld>
            <a:endParaRPr lang="en-US"/>
          </a:p>
        </p:txBody>
      </p:sp>
    </p:spTree>
    <p:extLst>
      <p:ext uri="{BB962C8B-B14F-4D97-AF65-F5344CB8AC3E}">
        <p14:creationId xmlns:p14="http://schemas.microsoft.com/office/powerpoint/2010/main" val="1401484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Bacon opposes …</a:t>
            </a:r>
            <a:endParaRPr lang="en-US" dirty="0"/>
          </a:p>
        </p:txBody>
      </p:sp>
      <p:sp>
        <p:nvSpPr>
          <p:cNvPr id="3" name="Content Placeholder 2"/>
          <p:cNvSpPr>
            <a:spLocks noGrp="1"/>
          </p:cNvSpPr>
          <p:nvPr>
            <p:ph idx="1"/>
          </p:nvPr>
        </p:nvSpPr>
        <p:spPr/>
        <p:txBody>
          <a:bodyPr/>
          <a:lstStyle/>
          <a:p>
            <a:r>
              <a:rPr lang="en-CA" dirty="0" smtClean="0"/>
              <a:t>In the name of observation and experiment, Bacon diatribes </a:t>
            </a:r>
          </a:p>
          <a:p>
            <a:pPr lvl="1"/>
            <a:r>
              <a:rPr lang="en-CA" dirty="0" smtClean="0"/>
              <a:t>against the Aristotelian influence</a:t>
            </a:r>
          </a:p>
          <a:p>
            <a:pPr lvl="1"/>
            <a:r>
              <a:rPr lang="en-CA" dirty="0"/>
              <a:t>a</a:t>
            </a:r>
            <a:r>
              <a:rPr lang="en-CA" dirty="0" smtClean="0"/>
              <a:t>gainst the Italian followers of magic and alchemy (e.g., Pico)</a:t>
            </a:r>
          </a:p>
          <a:p>
            <a:pPr lvl="1"/>
            <a:r>
              <a:rPr lang="en-CA" dirty="0"/>
              <a:t>a</a:t>
            </a:r>
            <a:r>
              <a:rPr lang="en-CA" dirty="0" smtClean="0"/>
              <a:t>gainst neo-Platonic and Pythagorean number mysticism</a:t>
            </a:r>
          </a:p>
          <a:p>
            <a:pPr lvl="1"/>
            <a:r>
              <a:rPr lang="en-CA" dirty="0"/>
              <a:t>a</a:t>
            </a:r>
            <a:r>
              <a:rPr lang="en-CA" dirty="0" smtClean="0"/>
              <a:t>gainst magicians such as Paracelsus </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40</a:t>
            </a:fld>
            <a:endParaRPr lang="en-US"/>
          </a:p>
        </p:txBody>
      </p:sp>
    </p:spTree>
    <p:extLst>
      <p:ext uri="{BB962C8B-B14F-4D97-AF65-F5344CB8AC3E}">
        <p14:creationId xmlns:p14="http://schemas.microsoft.com/office/powerpoint/2010/main" val="1039101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Theoretical basis for magic</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Theoretical basis for magic in doctrines of “sympathies” and “signs”</a:t>
            </a:r>
          </a:p>
          <a:p>
            <a:pPr lvl="1"/>
            <a:r>
              <a:rPr lang="en-CA" dirty="0" smtClean="0"/>
              <a:t>If everything emanates from the One (Neo-Platonism)</a:t>
            </a:r>
          </a:p>
          <a:p>
            <a:pPr lvl="1"/>
            <a:r>
              <a:rPr lang="en-CA" dirty="0"/>
              <a:t>t</a:t>
            </a:r>
            <a:r>
              <a:rPr lang="en-CA" dirty="0" smtClean="0"/>
              <a:t>here must be concordances between very different things</a:t>
            </a:r>
          </a:p>
          <a:p>
            <a:pPr lvl="2"/>
            <a:r>
              <a:rPr lang="en-CA" dirty="0"/>
              <a:t>e</a:t>
            </a:r>
            <a:r>
              <a:rPr lang="en-CA" dirty="0" smtClean="0"/>
              <a:t>.g., between stars and human faces</a:t>
            </a:r>
          </a:p>
          <a:p>
            <a:r>
              <a:rPr lang="en-CA" dirty="0" smtClean="0"/>
              <a:t>One who knows how to read “the book of Nature”</a:t>
            </a:r>
          </a:p>
          <a:p>
            <a:pPr lvl="1"/>
            <a:r>
              <a:rPr lang="en-CA" dirty="0" smtClean="0"/>
              <a:t>sees sympathies manifest through resemblances between things, which are signs for one another</a:t>
            </a:r>
          </a:p>
          <a:p>
            <a:pPr lvl="1"/>
            <a:r>
              <a:rPr lang="en-CA" dirty="0" smtClean="0"/>
              <a:t>E.g., The brain resembles a walnut, so by operating on the walnut one may cure a headache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41</a:t>
            </a:fld>
            <a:endParaRPr lang="en-US"/>
          </a:p>
        </p:txBody>
      </p:sp>
    </p:spTree>
    <p:extLst>
      <p:ext uri="{BB962C8B-B14F-4D97-AF65-F5344CB8AC3E}">
        <p14:creationId xmlns:p14="http://schemas.microsoft.com/office/powerpoint/2010/main" val="564621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Bruno</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Giordano Bruno (1548-1600)</a:t>
            </a:r>
          </a:p>
          <a:p>
            <a:pPr lvl="1"/>
            <a:r>
              <a:rPr lang="en-CA" dirty="0" smtClean="0"/>
              <a:t>Copernicus was right that the earth moves</a:t>
            </a:r>
          </a:p>
          <a:p>
            <a:pPr lvl="1"/>
            <a:r>
              <a:rPr lang="en-CA" dirty="0" smtClean="0"/>
              <a:t>not because of the mathematical simplicity and elegance of the theory</a:t>
            </a:r>
          </a:p>
          <a:p>
            <a:pPr lvl="1"/>
            <a:r>
              <a:rPr lang="en-CA" dirty="0"/>
              <a:t>b</a:t>
            </a:r>
            <a:r>
              <a:rPr lang="en-CA" dirty="0" smtClean="0"/>
              <a:t>ut because there are infinite universes, and each is a living whole in which everything moves</a:t>
            </a:r>
          </a:p>
          <a:p>
            <a:r>
              <a:rPr lang="en-CA" dirty="0" smtClean="0"/>
              <a:t>We should consult the ancient Egyptian </a:t>
            </a:r>
            <a:r>
              <a:rPr lang="en-CA" dirty="0" err="1" smtClean="0"/>
              <a:t>hermeticists</a:t>
            </a:r>
            <a:r>
              <a:rPr lang="en-CA" dirty="0" smtClean="0"/>
              <a:t> </a:t>
            </a:r>
          </a:p>
          <a:p>
            <a:pPr lvl="1"/>
            <a:r>
              <a:rPr lang="en-CA" dirty="0" smtClean="0"/>
              <a:t>who “with magic and divine rites … ascended to … the divinity by that same scale of nature by which the divinity descends to the smallest things by the communication of itself.”</a:t>
            </a:r>
          </a:p>
        </p:txBody>
      </p:sp>
      <p:sp>
        <p:nvSpPr>
          <p:cNvPr id="4" name="Slide Number Placeholder 3"/>
          <p:cNvSpPr>
            <a:spLocks noGrp="1"/>
          </p:cNvSpPr>
          <p:nvPr>
            <p:ph type="sldNum" sz="quarter" idx="12"/>
          </p:nvPr>
        </p:nvSpPr>
        <p:spPr/>
        <p:txBody>
          <a:bodyPr/>
          <a:lstStyle/>
          <a:p>
            <a:fld id="{EA781AB3-5D8C-45CA-8411-AFFB7C0D96E9}" type="slidenum">
              <a:rPr lang="en-US" smtClean="0"/>
              <a:t>42</a:t>
            </a:fld>
            <a:endParaRPr lang="en-US"/>
          </a:p>
        </p:txBody>
      </p:sp>
    </p:spTree>
    <p:extLst>
      <p:ext uri="{BB962C8B-B14F-4D97-AF65-F5344CB8AC3E}">
        <p14:creationId xmlns:p14="http://schemas.microsoft.com/office/powerpoint/2010/main" val="69540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martyr to science and romantics</a:t>
            </a:r>
            <a:endParaRPr lang="en-US" dirty="0"/>
          </a:p>
        </p:txBody>
      </p:sp>
      <p:sp>
        <p:nvSpPr>
          <p:cNvPr id="3" name="Content Placeholder 2"/>
          <p:cNvSpPr>
            <a:spLocks noGrp="1"/>
          </p:cNvSpPr>
          <p:nvPr>
            <p:ph idx="1"/>
          </p:nvPr>
        </p:nvSpPr>
        <p:spPr/>
        <p:txBody>
          <a:bodyPr>
            <a:normAutofit fontScale="92500" lnSpcReduction="20000"/>
          </a:bodyPr>
          <a:lstStyle/>
          <a:p>
            <a:r>
              <a:rPr lang="en-CA" dirty="0"/>
              <a:t>= We can ascend to God because God has descended to us through the Incarnation of His Son </a:t>
            </a:r>
          </a:p>
          <a:p>
            <a:pPr lvl="1"/>
            <a:r>
              <a:rPr lang="en-CA" dirty="0"/>
              <a:t>I.e., God is not </a:t>
            </a:r>
            <a:r>
              <a:rPr lang="en-CA" u="sng" dirty="0"/>
              <a:t>beyond</a:t>
            </a:r>
            <a:r>
              <a:rPr lang="en-CA" dirty="0"/>
              <a:t> this world</a:t>
            </a:r>
          </a:p>
          <a:p>
            <a:pPr lvl="1"/>
            <a:r>
              <a:rPr lang="en-CA" dirty="0" smtClean="0"/>
              <a:t>but </a:t>
            </a:r>
            <a:r>
              <a:rPr lang="en-CA" dirty="0"/>
              <a:t>is to be found within </a:t>
            </a:r>
            <a:r>
              <a:rPr lang="en-CA" dirty="0" smtClean="0"/>
              <a:t>it: </a:t>
            </a:r>
          </a:p>
          <a:p>
            <a:pPr lvl="1"/>
            <a:r>
              <a:rPr lang="en-CA" dirty="0" smtClean="0"/>
              <a:t>and so we should study </a:t>
            </a:r>
            <a:r>
              <a:rPr lang="en-CA" i="1" dirty="0" smtClean="0"/>
              <a:t>this</a:t>
            </a:r>
            <a:r>
              <a:rPr lang="en-CA" dirty="0" smtClean="0"/>
              <a:t> world itself</a:t>
            </a:r>
            <a:endParaRPr lang="en-CA" dirty="0" smtClean="0">
              <a:sym typeface="Wingdings" panose="05000000000000000000" pitchFamily="2" charset="2"/>
            </a:endParaRPr>
          </a:p>
          <a:p>
            <a:r>
              <a:rPr lang="en-CA" dirty="0" smtClean="0">
                <a:sym typeface="Wingdings" panose="05000000000000000000" pitchFamily="2" charset="2"/>
              </a:rPr>
              <a:t></a:t>
            </a:r>
            <a:r>
              <a:rPr lang="en-CA" dirty="0" smtClean="0"/>
              <a:t>In </a:t>
            </a:r>
            <a:r>
              <a:rPr lang="en-CA" dirty="0"/>
              <a:t>1600 he was burned at the stake in Rome by the Catholic authorities for his heresy</a:t>
            </a:r>
          </a:p>
          <a:p>
            <a:pPr lvl="1"/>
            <a:r>
              <a:rPr lang="en-CA" dirty="0" smtClean="0"/>
              <a:t>becoming </a:t>
            </a:r>
            <a:r>
              <a:rPr lang="en-CA" dirty="0"/>
              <a:t>a martyr to the cause of science</a:t>
            </a:r>
          </a:p>
          <a:p>
            <a:pPr lvl="1"/>
            <a:r>
              <a:rPr lang="en-CA" dirty="0" smtClean="0"/>
              <a:t>and </a:t>
            </a:r>
            <a:r>
              <a:rPr lang="en-CA" dirty="0"/>
              <a:t>a martyr to the romantics against a merely scientific view of the world</a:t>
            </a:r>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43</a:t>
            </a:fld>
            <a:endParaRPr lang="en-US"/>
          </a:p>
        </p:txBody>
      </p:sp>
    </p:spTree>
    <p:extLst>
      <p:ext uri="{BB962C8B-B14F-4D97-AF65-F5344CB8AC3E}">
        <p14:creationId xmlns:p14="http://schemas.microsoft.com/office/powerpoint/2010/main" val="686645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Rivals to commanding nature</a:t>
            </a:r>
            <a:endParaRPr lang="en-US" dirty="0"/>
          </a:p>
        </p:txBody>
      </p:sp>
      <p:sp>
        <p:nvSpPr>
          <p:cNvPr id="3" name="Content Placeholder 2"/>
          <p:cNvSpPr>
            <a:spLocks noGrp="1"/>
          </p:cNvSpPr>
          <p:nvPr>
            <p:ph idx="1"/>
          </p:nvPr>
        </p:nvSpPr>
        <p:spPr/>
        <p:txBody>
          <a:bodyPr>
            <a:normAutofit/>
          </a:bodyPr>
          <a:lstStyle/>
          <a:p>
            <a:r>
              <a:rPr lang="en-CA" dirty="0" smtClean="0"/>
              <a:t>Both magic and science aimed </a:t>
            </a:r>
          </a:p>
          <a:p>
            <a:pPr lvl="1"/>
            <a:r>
              <a:rPr lang="en-CA" dirty="0"/>
              <a:t>t</a:t>
            </a:r>
            <a:r>
              <a:rPr lang="en-CA" dirty="0" smtClean="0"/>
              <a:t>o “command nature in action” </a:t>
            </a:r>
          </a:p>
          <a:p>
            <a:pPr lvl="1"/>
            <a:r>
              <a:rPr lang="en-CA" dirty="0" smtClean="0"/>
              <a:t>and contribute to “human utility and power”</a:t>
            </a:r>
          </a:p>
          <a:p>
            <a:r>
              <a:rPr lang="en-CA" dirty="0" smtClean="0"/>
              <a:t>Magic failed in part because of its secrecy</a:t>
            </a:r>
          </a:p>
          <a:p>
            <a:pPr lvl="1"/>
            <a:r>
              <a:rPr lang="en-CA" dirty="0" smtClean="0"/>
              <a:t>What is needed is a </a:t>
            </a:r>
            <a:r>
              <a:rPr lang="en-CA" i="1" dirty="0" smtClean="0"/>
              <a:t>public</a:t>
            </a:r>
            <a:r>
              <a:rPr lang="en-CA" dirty="0" smtClean="0"/>
              <a:t> science, where clearly expressed ideas can be tested by others</a:t>
            </a:r>
          </a:p>
          <a:p>
            <a:pPr lvl="1"/>
            <a:r>
              <a:rPr lang="en-CA" dirty="0"/>
              <a:t>a</a:t>
            </a:r>
            <a:r>
              <a:rPr lang="en-CA" dirty="0" smtClean="0"/>
              <a:t>s Bacon writes in his </a:t>
            </a:r>
            <a:r>
              <a:rPr lang="en-CA" i="1" dirty="0" smtClean="0"/>
              <a:t>New Atlantis </a:t>
            </a:r>
            <a:r>
              <a:rPr lang="en-CA" dirty="0" smtClean="0"/>
              <a:t>describing a utopian scientific community, “the House of Solomon”</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44</a:t>
            </a:fld>
            <a:endParaRPr lang="en-US"/>
          </a:p>
        </p:txBody>
      </p:sp>
    </p:spTree>
    <p:extLst>
      <p:ext uri="{BB962C8B-B14F-4D97-AF65-F5344CB8AC3E}">
        <p14:creationId xmlns:p14="http://schemas.microsoft.com/office/powerpoint/2010/main" val="2198486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wrong and right model</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For Bacon, these “magi” and “philosophers of nature” followed the wrong model of knowledge</a:t>
            </a:r>
          </a:p>
          <a:p>
            <a:pPr lvl="1"/>
            <a:r>
              <a:rPr lang="en-CA" dirty="0"/>
              <a:t>a</a:t>
            </a:r>
            <a:r>
              <a:rPr lang="en-CA" dirty="0" smtClean="0"/>
              <a:t>ccording to which to know things it is necessary </a:t>
            </a:r>
            <a:r>
              <a:rPr lang="en-CA" i="1" dirty="0" smtClean="0"/>
              <a:t>to gather the whole </a:t>
            </a:r>
            <a:r>
              <a:rPr lang="en-CA" dirty="0" smtClean="0"/>
              <a:t>dense layer of signs that covers them (holism)</a:t>
            </a:r>
          </a:p>
          <a:p>
            <a:pPr lvl="1"/>
            <a:r>
              <a:rPr lang="en-CA" dirty="0" smtClean="0"/>
              <a:t>i.e., nature as a language of signs with hidden meanings for the gifted reader of this book</a:t>
            </a:r>
          </a:p>
          <a:p>
            <a:r>
              <a:rPr lang="en-CA" dirty="0" smtClean="0"/>
              <a:t>Bacon replies: </a:t>
            </a:r>
          </a:p>
          <a:p>
            <a:pPr lvl="1"/>
            <a:r>
              <a:rPr lang="en-CA" dirty="0" smtClean="0"/>
              <a:t>He rejects this “enchanted” view of nature</a:t>
            </a:r>
          </a:p>
          <a:p>
            <a:pPr lvl="1"/>
            <a:r>
              <a:rPr lang="en-CA" dirty="0" smtClean="0"/>
              <a:t>He examine the processes and structures </a:t>
            </a:r>
            <a:r>
              <a:rPr lang="en-CA" i="1" dirty="0" smtClean="0"/>
              <a:t>piecemeal</a:t>
            </a:r>
            <a:r>
              <a:rPr lang="en-CA" dirty="0" smtClean="0"/>
              <a:t> and in their own right: not holism but particularism</a:t>
            </a:r>
          </a:p>
          <a:p>
            <a:pPr lvl="1"/>
            <a:r>
              <a:rPr lang="en-CA" dirty="0" smtClean="0"/>
              <a:t>It is </a:t>
            </a:r>
            <a:r>
              <a:rPr lang="en-CA" i="1" dirty="0" smtClean="0"/>
              <a:t>human</a:t>
            </a:r>
            <a:r>
              <a:rPr lang="en-CA" dirty="0" smtClean="0"/>
              <a:t> language that “wonderfully obstructs the understanding” and must be reformed</a:t>
            </a:r>
          </a:p>
        </p:txBody>
      </p:sp>
      <p:sp>
        <p:nvSpPr>
          <p:cNvPr id="4" name="Slide Number Placeholder 3"/>
          <p:cNvSpPr>
            <a:spLocks noGrp="1"/>
          </p:cNvSpPr>
          <p:nvPr>
            <p:ph type="sldNum" sz="quarter" idx="12"/>
          </p:nvPr>
        </p:nvSpPr>
        <p:spPr/>
        <p:txBody>
          <a:bodyPr/>
          <a:lstStyle/>
          <a:p>
            <a:fld id="{EA781AB3-5D8C-45CA-8411-AFFB7C0D96E9}" type="slidenum">
              <a:rPr lang="en-US" smtClean="0"/>
              <a:t>45</a:t>
            </a:fld>
            <a:endParaRPr lang="en-US"/>
          </a:p>
        </p:txBody>
      </p:sp>
    </p:spTree>
    <p:extLst>
      <p:ext uri="{BB962C8B-B14F-4D97-AF65-F5344CB8AC3E}">
        <p14:creationId xmlns:p14="http://schemas.microsoft.com/office/powerpoint/2010/main" val="31376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Moving toward God through science</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In the medieval times, religion dominated science</a:t>
            </a:r>
          </a:p>
          <a:p>
            <a:pPr lvl="1"/>
            <a:r>
              <a:rPr lang="en-CA" dirty="0" smtClean="0"/>
              <a:t>Now when the new science arises, most of the scientists were still religious: e.g., Newton</a:t>
            </a:r>
          </a:p>
          <a:p>
            <a:pPr lvl="1"/>
            <a:r>
              <a:rPr lang="en-CA" dirty="0"/>
              <a:t>w</a:t>
            </a:r>
            <a:r>
              <a:rPr lang="en-CA" dirty="0" smtClean="0"/>
              <a:t>ho hold that the wonderful mechanisms of nature were the work of the divine designer</a:t>
            </a:r>
          </a:p>
          <a:p>
            <a:r>
              <a:rPr lang="en-CA" dirty="0" smtClean="0"/>
              <a:t>Bacon: scientific enquiry would confirm God’s existence and “advance our reason to the divine truth”</a:t>
            </a:r>
          </a:p>
          <a:p>
            <a:pPr lvl="1"/>
            <a:r>
              <a:rPr lang="en-CA" dirty="0" smtClean="0"/>
              <a:t>With the knowledge and power of science “man is a god to man”</a:t>
            </a:r>
          </a:p>
          <a:p>
            <a:r>
              <a:rPr lang="en-CA" dirty="0" smtClean="0"/>
              <a:t>Galileo: “With regard to these few [truths] which the human intellect does understand, I believe that its knowledge equals the divine in objective certainty, for here it succeeds in understanding necessity.”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46</a:t>
            </a:fld>
            <a:endParaRPr lang="en-US"/>
          </a:p>
        </p:txBody>
      </p:sp>
    </p:spTree>
    <p:extLst>
      <p:ext uri="{BB962C8B-B14F-4D97-AF65-F5344CB8AC3E}">
        <p14:creationId xmlns:p14="http://schemas.microsoft.com/office/powerpoint/2010/main" val="946788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confirming religion</a:t>
            </a:r>
            <a:endParaRPr lang="en-US" dirty="0"/>
          </a:p>
        </p:txBody>
      </p:sp>
      <p:sp>
        <p:nvSpPr>
          <p:cNvPr id="3" name="Content Placeholder 2"/>
          <p:cNvSpPr>
            <a:spLocks noGrp="1"/>
          </p:cNvSpPr>
          <p:nvPr>
            <p:ph idx="1"/>
          </p:nvPr>
        </p:nvSpPr>
        <p:spPr/>
        <p:txBody>
          <a:bodyPr>
            <a:normAutofit lnSpcReduction="10000"/>
          </a:bodyPr>
          <a:lstStyle/>
          <a:p>
            <a:r>
              <a:rPr lang="en-CA" dirty="0" smtClean="0"/>
              <a:t>Scientists argue that science confirms religion</a:t>
            </a:r>
          </a:p>
          <a:p>
            <a:pPr lvl="1"/>
            <a:r>
              <a:rPr lang="en-CA" dirty="0" smtClean="0"/>
              <a:t>Bible: Joshua commanded the sun to stand still</a:t>
            </a:r>
          </a:p>
          <a:p>
            <a:pPr lvl="2"/>
            <a:r>
              <a:rPr lang="en-CA" dirty="0" smtClean="0"/>
              <a:t>The Catholic Church authorities: this is proof that religion implies that the sun moves around the earth</a:t>
            </a:r>
          </a:p>
          <a:p>
            <a:pPr lvl="1"/>
            <a:r>
              <a:rPr lang="en-CA" dirty="0" smtClean="0"/>
              <a:t>Galileo replies: </a:t>
            </a:r>
          </a:p>
          <a:p>
            <a:pPr lvl="2"/>
            <a:r>
              <a:rPr lang="en-CA" dirty="0" smtClean="0"/>
              <a:t>This is much easier to justify in the Copernican picture (where the sun doesn’t move anyway)</a:t>
            </a:r>
          </a:p>
          <a:p>
            <a:r>
              <a:rPr lang="en-CA" dirty="0" smtClean="0"/>
              <a:t>Theology: God is immutable</a:t>
            </a:r>
          </a:p>
          <a:p>
            <a:pPr lvl="1"/>
            <a:r>
              <a:rPr lang="en-CA" dirty="0" smtClean="0"/>
              <a:t>Descartes: The quantity of motion in the universe must be constant (law of conservation of energy)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47</a:t>
            </a:fld>
            <a:endParaRPr lang="en-US"/>
          </a:p>
        </p:txBody>
      </p:sp>
    </p:spTree>
    <p:extLst>
      <p:ext uri="{BB962C8B-B14F-4D97-AF65-F5344CB8AC3E}">
        <p14:creationId xmlns:p14="http://schemas.microsoft.com/office/powerpoint/2010/main" val="3714590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 divorce but differentiation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There is no </a:t>
            </a:r>
            <a:r>
              <a:rPr lang="en-CA" i="1" dirty="0" smtClean="0"/>
              <a:t>separation</a:t>
            </a:r>
            <a:r>
              <a:rPr lang="en-CA" dirty="0" smtClean="0"/>
              <a:t> or divorce between science and religion</a:t>
            </a:r>
          </a:p>
          <a:p>
            <a:pPr lvl="1"/>
            <a:r>
              <a:rPr lang="en-CA" dirty="0" smtClean="0"/>
              <a:t>But there is a growing </a:t>
            </a:r>
            <a:r>
              <a:rPr lang="en-CA" i="1" dirty="0" smtClean="0"/>
              <a:t>differentiation</a:t>
            </a:r>
            <a:r>
              <a:rPr lang="en-CA" dirty="0" smtClean="0"/>
              <a:t> of their spheres</a:t>
            </a:r>
          </a:p>
          <a:p>
            <a:pPr lvl="2"/>
            <a:r>
              <a:rPr lang="en-CA" dirty="0" smtClean="0"/>
              <a:t>Galileo: the Bible teaches us how to go to heaven, </a:t>
            </a:r>
          </a:p>
          <a:p>
            <a:pPr lvl="2"/>
            <a:r>
              <a:rPr lang="en-CA" dirty="0" smtClean="0"/>
              <a:t>not how the heavens go</a:t>
            </a:r>
          </a:p>
          <a:p>
            <a:pPr lvl="1"/>
            <a:r>
              <a:rPr lang="en-CA" dirty="0" smtClean="0"/>
              <a:t>Medieval scientists were reluctant to reject plausible hypotheses because they conflict with religion</a:t>
            </a:r>
          </a:p>
          <a:p>
            <a:pPr lvl="2"/>
            <a:r>
              <a:rPr lang="en-CA" dirty="0" smtClean="0"/>
              <a:t>Nicole Oresme (1320-1382): The reasonableness of the idea that the earth turns—and so flatly contradicting revealed truths—dramatically shows how reason requires aid from revelation</a:t>
            </a:r>
          </a:p>
          <a:p>
            <a:pPr lvl="1"/>
            <a:r>
              <a:rPr lang="en-CA" dirty="0" smtClean="0"/>
              <a:t>But now, science needs its own space: Bacon: “give to faith that only which is faith’s”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48</a:t>
            </a:fld>
            <a:endParaRPr lang="en-US"/>
          </a:p>
        </p:txBody>
      </p:sp>
    </p:spTree>
    <p:extLst>
      <p:ext uri="{BB962C8B-B14F-4D97-AF65-F5344CB8AC3E}">
        <p14:creationId xmlns:p14="http://schemas.microsoft.com/office/powerpoint/2010/main" val="3050396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Against Aristotle’s teleology</a:t>
            </a:r>
            <a:endParaRPr lang="en-US" dirty="0"/>
          </a:p>
        </p:txBody>
      </p:sp>
      <p:sp>
        <p:nvSpPr>
          <p:cNvPr id="3" name="Content Placeholder 2"/>
          <p:cNvSpPr>
            <a:spLocks noGrp="1"/>
          </p:cNvSpPr>
          <p:nvPr>
            <p:ph idx="1"/>
          </p:nvPr>
        </p:nvSpPr>
        <p:spPr/>
        <p:txBody>
          <a:bodyPr>
            <a:normAutofit/>
          </a:bodyPr>
          <a:lstStyle/>
          <a:p>
            <a:r>
              <a:rPr lang="en-CA" dirty="0" smtClean="0">
                <a:sym typeface="Wingdings" panose="05000000000000000000" pitchFamily="2" charset="2"/>
              </a:rPr>
              <a:t> abandonment of Aristotle’s final causes (teleological form)</a:t>
            </a:r>
          </a:p>
          <a:p>
            <a:pPr lvl="1"/>
            <a:r>
              <a:rPr lang="en-CA" dirty="0" smtClean="0">
                <a:sym typeface="Wingdings" panose="05000000000000000000" pitchFamily="2" charset="2"/>
              </a:rPr>
              <a:t>The purposes in things that were said to be set by God</a:t>
            </a:r>
          </a:p>
          <a:p>
            <a:r>
              <a:rPr lang="en-CA" dirty="0" smtClean="0">
                <a:sym typeface="Wingdings" panose="05000000000000000000" pitchFamily="2" charset="2"/>
              </a:rPr>
              <a:t>Bacon: the search for final causes “intercepted the … diligent enquiry of all real and physical causes … to the great arrest … of further discovery.”</a:t>
            </a:r>
          </a:p>
        </p:txBody>
      </p:sp>
      <p:sp>
        <p:nvSpPr>
          <p:cNvPr id="4" name="Slide Number Placeholder 3"/>
          <p:cNvSpPr>
            <a:spLocks noGrp="1"/>
          </p:cNvSpPr>
          <p:nvPr>
            <p:ph type="sldNum" sz="quarter" idx="12"/>
          </p:nvPr>
        </p:nvSpPr>
        <p:spPr/>
        <p:txBody>
          <a:bodyPr/>
          <a:lstStyle/>
          <a:p>
            <a:fld id="{EA781AB3-5D8C-45CA-8411-AFFB7C0D96E9}" type="slidenum">
              <a:rPr lang="en-US" smtClean="0"/>
              <a:t>49</a:t>
            </a:fld>
            <a:endParaRPr lang="en-US"/>
          </a:p>
        </p:txBody>
      </p:sp>
    </p:spTree>
    <p:extLst>
      <p:ext uri="{BB962C8B-B14F-4D97-AF65-F5344CB8AC3E}">
        <p14:creationId xmlns:p14="http://schemas.microsoft.com/office/powerpoint/2010/main" val="355496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Humanism and the Rise of Modern Science</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EA781AB3-5D8C-45CA-8411-AFFB7C0D96E9}" type="slidenum">
              <a:rPr lang="en-US" smtClean="0"/>
              <a:t>5</a:t>
            </a:fld>
            <a:endParaRPr lang="en-US"/>
          </a:p>
        </p:txBody>
      </p:sp>
    </p:spTree>
    <p:extLst>
      <p:ext uri="{BB962C8B-B14F-4D97-AF65-F5344CB8AC3E}">
        <p14:creationId xmlns:p14="http://schemas.microsoft.com/office/powerpoint/2010/main" val="3876946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heavy things fall down?</a:t>
            </a:r>
            <a:endParaRPr lang="en-US" dirty="0"/>
          </a:p>
        </p:txBody>
      </p:sp>
      <p:sp>
        <p:nvSpPr>
          <p:cNvPr id="3" name="Content Placeholder 2"/>
          <p:cNvSpPr>
            <a:spLocks noGrp="1"/>
          </p:cNvSpPr>
          <p:nvPr>
            <p:ph idx="1"/>
          </p:nvPr>
        </p:nvSpPr>
        <p:spPr/>
        <p:txBody>
          <a:bodyPr>
            <a:normAutofit lnSpcReduction="10000"/>
          </a:bodyPr>
          <a:lstStyle/>
          <a:p>
            <a:r>
              <a:rPr lang="en-CA" dirty="0">
                <a:sym typeface="Wingdings" panose="05000000000000000000" pitchFamily="2" charset="2"/>
              </a:rPr>
              <a:t>E.g., why do heavy things fall down? </a:t>
            </a:r>
          </a:p>
          <a:p>
            <a:pPr lvl="1"/>
            <a:r>
              <a:rPr lang="en-CA" dirty="0">
                <a:sym typeface="Wingdings" panose="05000000000000000000" pitchFamily="2" charset="2"/>
              </a:rPr>
              <a:t>Aristotle: because they have the inner purpose (telos) for falling toward their natural place beneath the </a:t>
            </a:r>
            <a:r>
              <a:rPr lang="en-CA" dirty="0" smtClean="0">
                <a:sym typeface="Wingdings" panose="05000000000000000000" pitchFamily="2" charset="2"/>
              </a:rPr>
              <a:t>earth</a:t>
            </a:r>
          </a:p>
          <a:p>
            <a:pPr lvl="2"/>
            <a:r>
              <a:rPr lang="en-CA" dirty="0" smtClean="0">
                <a:sym typeface="Wingdings" panose="05000000000000000000" pitchFamily="2" charset="2"/>
              </a:rPr>
              <a:t>Why then does the thrown object go forward?</a:t>
            </a:r>
            <a:endParaRPr lang="en-CA" dirty="0">
              <a:sym typeface="Wingdings" panose="05000000000000000000" pitchFamily="2" charset="2"/>
            </a:endParaRPr>
          </a:p>
          <a:p>
            <a:pPr lvl="1"/>
            <a:r>
              <a:rPr lang="en-CA" dirty="0">
                <a:sym typeface="Wingdings" panose="05000000000000000000" pitchFamily="2" charset="2"/>
              </a:rPr>
              <a:t>Modern science: the real cause is the law of gravity operating on things </a:t>
            </a:r>
            <a:r>
              <a:rPr lang="en-CA" i="1" dirty="0">
                <a:sym typeface="Wingdings" panose="05000000000000000000" pitchFamily="2" charset="2"/>
              </a:rPr>
              <a:t>mechanically </a:t>
            </a:r>
            <a:endParaRPr lang="en-CA" i="1" dirty="0" smtClean="0">
              <a:sym typeface="Wingdings" panose="05000000000000000000" pitchFamily="2" charset="2"/>
            </a:endParaRPr>
          </a:p>
          <a:p>
            <a:pPr lvl="2"/>
            <a:r>
              <a:rPr lang="en-CA" dirty="0" smtClean="0">
                <a:sym typeface="Wingdings" panose="05000000000000000000" pitchFamily="2" charset="2"/>
              </a:rPr>
              <a:t>Why does the thrown object </a:t>
            </a:r>
            <a:r>
              <a:rPr lang="en-CA" i="1" dirty="0" smtClean="0">
                <a:sym typeface="Wingdings" panose="05000000000000000000" pitchFamily="2" charset="2"/>
              </a:rPr>
              <a:t>ever</a:t>
            </a:r>
            <a:r>
              <a:rPr lang="en-CA" dirty="0" smtClean="0">
                <a:sym typeface="Wingdings" panose="05000000000000000000" pitchFamily="2" charset="2"/>
              </a:rPr>
              <a:t> go down? </a:t>
            </a:r>
          </a:p>
          <a:p>
            <a:pPr lvl="2"/>
            <a:r>
              <a:rPr lang="en-CA" dirty="0" smtClean="0">
                <a:sym typeface="Wingdings" panose="05000000000000000000" pitchFamily="2" charset="2"/>
              </a:rPr>
              <a:t>Galileo’s law of inertia (Newton’s first law)</a:t>
            </a:r>
            <a:endParaRPr lang="en-CA" dirty="0">
              <a:sym typeface="Wingdings" panose="05000000000000000000" pitchFamily="2" charset="2"/>
            </a:endParaRPr>
          </a:p>
          <a:p>
            <a:r>
              <a:rPr lang="en-CA" dirty="0" smtClean="0">
                <a:sym typeface="Wingdings" panose="05000000000000000000" pitchFamily="2" charset="2"/>
              </a:rPr>
              <a:t> Aristotle’s “efficient cause” </a:t>
            </a:r>
            <a:r>
              <a:rPr lang="en-CA" dirty="0">
                <a:sym typeface="Wingdings" panose="05000000000000000000" pitchFamily="2" charset="2"/>
              </a:rPr>
              <a:t>is the only one</a:t>
            </a:r>
            <a:endParaRPr lang="en-CA" i="1"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50</a:t>
            </a:fld>
            <a:endParaRPr lang="en-US"/>
          </a:p>
        </p:txBody>
      </p:sp>
    </p:spTree>
    <p:extLst>
      <p:ext uri="{BB962C8B-B14F-4D97-AF65-F5344CB8AC3E}">
        <p14:creationId xmlns:p14="http://schemas.microsoft.com/office/powerpoint/2010/main" val="2220817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81AB3-5D8C-45CA-8411-AFFB7C0D96E9}" type="slidenum">
              <a:rPr lang="en-US" smtClean="0"/>
              <a:t>51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895350"/>
            <a:ext cx="6743700" cy="5067300"/>
          </a:xfrm>
          <a:prstGeom prst="rect">
            <a:avLst/>
          </a:prstGeom>
        </p:spPr>
      </p:pic>
    </p:spTree>
    <p:extLst>
      <p:ext uri="{BB962C8B-B14F-4D97-AF65-F5344CB8AC3E}">
        <p14:creationId xmlns:p14="http://schemas.microsoft.com/office/powerpoint/2010/main" val="2778768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Does a mechanistic world require God?</a:t>
            </a:r>
            <a:endParaRPr lang="en-US" dirty="0"/>
          </a:p>
        </p:txBody>
      </p:sp>
      <p:sp>
        <p:nvSpPr>
          <p:cNvPr id="3" name="Content Placeholder 2"/>
          <p:cNvSpPr>
            <a:spLocks noGrp="1"/>
          </p:cNvSpPr>
          <p:nvPr>
            <p:ph idx="1"/>
          </p:nvPr>
        </p:nvSpPr>
        <p:spPr/>
        <p:txBody>
          <a:bodyPr>
            <a:normAutofit fontScale="92500" lnSpcReduction="20000"/>
          </a:bodyPr>
          <a:lstStyle/>
          <a:p>
            <a:r>
              <a:rPr lang="en-CA" dirty="0">
                <a:sym typeface="Wingdings" panose="05000000000000000000" pitchFamily="2" charset="2"/>
              </a:rPr>
              <a:t>For </a:t>
            </a:r>
            <a:r>
              <a:rPr lang="en-CA" dirty="0" smtClean="0">
                <a:sym typeface="Wingdings" panose="05000000000000000000" pitchFamily="2" charset="2"/>
              </a:rPr>
              <a:t>most, </a:t>
            </a:r>
            <a:r>
              <a:rPr lang="en-CA" dirty="0">
                <a:sym typeface="Wingdings" panose="05000000000000000000" pitchFamily="2" charset="2"/>
              </a:rPr>
              <a:t>God is still necessary in a mechanistic </a:t>
            </a:r>
            <a:r>
              <a:rPr lang="en-CA" dirty="0" smtClean="0">
                <a:sym typeface="Wingdings" panose="05000000000000000000" pitchFamily="2" charset="2"/>
              </a:rPr>
              <a:t>world</a:t>
            </a:r>
          </a:p>
          <a:p>
            <a:pPr lvl="1"/>
            <a:r>
              <a:rPr lang="en-CA" dirty="0" smtClean="0">
                <a:sym typeface="Wingdings" panose="05000000000000000000" pitchFamily="2" charset="2"/>
              </a:rPr>
              <a:t>God creates the clock of nature, and winds it up</a:t>
            </a:r>
          </a:p>
          <a:p>
            <a:pPr lvl="1"/>
            <a:r>
              <a:rPr lang="en-CA" dirty="0" smtClean="0">
                <a:sym typeface="Wingdings" panose="05000000000000000000" pitchFamily="2" charset="2"/>
              </a:rPr>
              <a:t>Then we can ignore God and study the working of the clock: “deism”</a:t>
            </a:r>
            <a:endParaRPr lang="en-CA" dirty="0">
              <a:sym typeface="Wingdings" panose="05000000000000000000" pitchFamily="2" charset="2"/>
            </a:endParaRPr>
          </a:p>
          <a:p>
            <a:r>
              <a:rPr lang="en-CA" dirty="0" smtClean="0">
                <a:sym typeface="Wingdings" panose="05000000000000000000" pitchFamily="2" charset="2"/>
              </a:rPr>
              <a:t>For </a:t>
            </a:r>
            <a:r>
              <a:rPr lang="en-CA" dirty="0">
                <a:sym typeface="Wingdings" panose="05000000000000000000" pitchFamily="2" charset="2"/>
              </a:rPr>
              <a:t>Thomas </a:t>
            </a:r>
            <a:r>
              <a:rPr lang="en-CA" dirty="0" smtClean="0">
                <a:sym typeface="Wingdings" panose="05000000000000000000" pitchFamily="2" charset="2"/>
              </a:rPr>
              <a:t>Browne (1605-82) </a:t>
            </a:r>
            <a:r>
              <a:rPr lang="en-CA" dirty="0">
                <a:sym typeface="Wingdings" panose="05000000000000000000" pitchFamily="2" charset="2"/>
              </a:rPr>
              <a:t>the providence of God depends on the existence of a purposeful world</a:t>
            </a:r>
          </a:p>
          <a:p>
            <a:pPr lvl="1"/>
            <a:r>
              <a:rPr lang="en-CA" dirty="0">
                <a:sym typeface="Wingdings" panose="05000000000000000000" pitchFamily="2" charset="2"/>
              </a:rPr>
              <a:t>And a mechanistic world operating by its own laws, discoverable by man-as-scientist approximating to God, might lead to a notion of human dignity without reference to God</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52</a:t>
            </a:fld>
            <a:endParaRPr lang="en-US"/>
          </a:p>
        </p:txBody>
      </p:sp>
    </p:spTree>
    <p:extLst>
      <p:ext uri="{BB962C8B-B14F-4D97-AF65-F5344CB8AC3E}">
        <p14:creationId xmlns:p14="http://schemas.microsoft.com/office/powerpoint/2010/main" val="2664321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Bacon’s Method of the bee</a:t>
            </a:r>
            <a:endParaRPr lang="en-US" dirty="0"/>
          </a:p>
        </p:txBody>
      </p:sp>
      <p:sp>
        <p:nvSpPr>
          <p:cNvPr id="3" name="Content Placeholder 2"/>
          <p:cNvSpPr>
            <a:spLocks noGrp="1"/>
          </p:cNvSpPr>
          <p:nvPr>
            <p:ph idx="1"/>
          </p:nvPr>
        </p:nvSpPr>
        <p:spPr/>
        <p:txBody>
          <a:bodyPr>
            <a:normAutofit fontScale="77500" lnSpcReduction="20000"/>
          </a:bodyPr>
          <a:lstStyle/>
          <a:p>
            <a:r>
              <a:rPr lang="en-CA" dirty="0"/>
              <a:t>For science to thrive </a:t>
            </a:r>
            <a:r>
              <a:rPr lang="en-CA" dirty="0" smtClean="0"/>
              <a:t>“</a:t>
            </a:r>
            <a:r>
              <a:rPr lang="en-CA" dirty="0"/>
              <a:t>idols” of the mind must be </a:t>
            </a:r>
            <a:r>
              <a:rPr lang="en-CA" dirty="0" smtClean="0"/>
              <a:t>overthrown</a:t>
            </a:r>
          </a:p>
          <a:p>
            <a:pPr lvl="1"/>
            <a:r>
              <a:rPr lang="en-CA" dirty="0" smtClean="0"/>
              <a:t>Personal prejudices</a:t>
            </a:r>
            <a:endParaRPr lang="en-CA" dirty="0"/>
          </a:p>
          <a:p>
            <a:pPr lvl="1"/>
            <a:r>
              <a:rPr lang="en-CA" dirty="0"/>
              <a:t>Insensitivity to counter-evidence</a:t>
            </a:r>
          </a:p>
          <a:p>
            <a:pPr lvl="1"/>
            <a:r>
              <a:rPr lang="en-CA" dirty="0"/>
              <a:t>Over-confidence in supposed first principles </a:t>
            </a:r>
            <a:endParaRPr lang="en-US" dirty="0"/>
          </a:p>
          <a:p>
            <a:r>
              <a:rPr lang="en-CA" dirty="0" smtClean="0"/>
              <a:t>The methods for establishing knowledge</a:t>
            </a:r>
          </a:p>
          <a:p>
            <a:pPr lvl="1"/>
            <a:r>
              <a:rPr lang="en-CA" dirty="0"/>
              <a:t>n</a:t>
            </a:r>
            <a:r>
              <a:rPr lang="en-CA" dirty="0" smtClean="0"/>
              <a:t>ot the method of the ant (accumulating bits of knowledge—Aristotle, empiricism)</a:t>
            </a:r>
          </a:p>
          <a:p>
            <a:pPr lvl="1"/>
            <a:r>
              <a:rPr lang="en-CA" dirty="0"/>
              <a:t>n</a:t>
            </a:r>
            <a:r>
              <a:rPr lang="en-CA" dirty="0" smtClean="0"/>
              <a:t>or the method of the spider (spinning ideas out of ones own head—Plato’s recollection)</a:t>
            </a:r>
          </a:p>
          <a:p>
            <a:pPr lvl="1"/>
            <a:r>
              <a:rPr lang="en-CA" dirty="0" smtClean="0"/>
              <a:t>But the method of the bee: taking data from the empirical world, and transforming it through rational thought (as in Copernicus’ rethinking of the data of planetary movement, taking the sun as the point of reference)</a:t>
            </a:r>
          </a:p>
        </p:txBody>
      </p:sp>
      <p:sp>
        <p:nvSpPr>
          <p:cNvPr id="4" name="Slide Number Placeholder 3"/>
          <p:cNvSpPr>
            <a:spLocks noGrp="1"/>
          </p:cNvSpPr>
          <p:nvPr>
            <p:ph type="sldNum" sz="quarter" idx="12"/>
          </p:nvPr>
        </p:nvSpPr>
        <p:spPr/>
        <p:txBody>
          <a:bodyPr/>
          <a:lstStyle/>
          <a:p>
            <a:fld id="{EA781AB3-5D8C-45CA-8411-AFFB7C0D96E9}" type="slidenum">
              <a:rPr lang="en-US" smtClean="0"/>
              <a:t>53</a:t>
            </a:fld>
            <a:endParaRPr lang="en-US"/>
          </a:p>
        </p:txBody>
      </p:sp>
    </p:spTree>
    <p:extLst>
      <p:ext uri="{BB962C8B-B14F-4D97-AF65-F5344CB8AC3E}">
        <p14:creationId xmlns:p14="http://schemas.microsoft.com/office/powerpoint/2010/main" val="2432199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fresh beginning needed</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Bacon: A new beginning is needed, with the strictest objectivity and attention to method</a:t>
            </a:r>
          </a:p>
          <a:p>
            <a:pPr lvl="1"/>
            <a:r>
              <a:rPr lang="en-CA" dirty="0" smtClean="0"/>
              <a:t>“the entire work of the understanding must be commenced afresh, and the mind … guided at every step; and the business done as if by machinery”</a:t>
            </a:r>
          </a:p>
          <a:p>
            <a:r>
              <a:rPr lang="en-CA" dirty="0" smtClean="0">
                <a:sym typeface="Wingdings" panose="05000000000000000000" pitchFamily="2" charset="2"/>
              </a:rPr>
              <a:t>a complicated procedure of induction</a:t>
            </a:r>
            <a:endParaRPr lang="en-CA" dirty="0" smtClean="0"/>
          </a:p>
          <a:p>
            <a:pPr lvl="1"/>
            <a:r>
              <a:rPr lang="en-CA" dirty="0" smtClean="0"/>
              <a:t>The data must be carefully organized, </a:t>
            </a:r>
          </a:p>
          <a:p>
            <a:pPr lvl="1"/>
            <a:r>
              <a:rPr lang="en-CA" dirty="0" smtClean="0"/>
              <a:t>and natural histories acquired, </a:t>
            </a:r>
          </a:p>
          <a:p>
            <a:pPr lvl="1"/>
            <a:r>
              <a:rPr lang="en-CA" dirty="0" smtClean="0"/>
              <a:t>to identify the “forms” or “essences” of “natures” </a:t>
            </a:r>
          </a:p>
          <a:p>
            <a:pPr lvl="2"/>
            <a:r>
              <a:rPr lang="en-CA" dirty="0" smtClean="0"/>
              <a:t>such as heat and color</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54</a:t>
            </a:fld>
            <a:endParaRPr lang="en-US"/>
          </a:p>
        </p:txBody>
      </p:sp>
    </p:spTree>
    <p:extLst>
      <p:ext uri="{BB962C8B-B14F-4D97-AF65-F5344CB8AC3E}">
        <p14:creationId xmlns:p14="http://schemas.microsoft.com/office/powerpoint/2010/main" val="2860612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forms of things</a:t>
            </a:r>
            <a:endParaRPr lang="en-US" dirty="0"/>
          </a:p>
        </p:txBody>
      </p:sp>
      <p:sp>
        <p:nvSpPr>
          <p:cNvPr id="3" name="Content Placeholder 2"/>
          <p:cNvSpPr>
            <a:spLocks noGrp="1"/>
          </p:cNvSpPr>
          <p:nvPr>
            <p:ph idx="1"/>
          </p:nvPr>
        </p:nvSpPr>
        <p:spPr/>
        <p:txBody>
          <a:bodyPr>
            <a:normAutofit fontScale="92500"/>
          </a:bodyPr>
          <a:lstStyle/>
          <a:p>
            <a:r>
              <a:rPr lang="en-CA" dirty="0" smtClean="0"/>
              <a:t>“Form” or “essences” ? </a:t>
            </a:r>
          </a:p>
          <a:p>
            <a:pPr lvl="1"/>
            <a:r>
              <a:rPr lang="en-CA" dirty="0" smtClean="0"/>
              <a:t>Not those of Plato and Aristotle, which lie close to the surface of things, and shape the matter of things </a:t>
            </a:r>
          </a:p>
          <a:p>
            <a:pPr lvl="2"/>
            <a:r>
              <a:rPr lang="en-CA" dirty="0"/>
              <a:t>Y</a:t>
            </a:r>
            <a:r>
              <a:rPr lang="en-CA" dirty="0" smtClean="0"/>
              <a:t>ou see the fire rising up</a:t>
            </a:r>
          </a:p>
          <a:p>
            <a:pPr lvl="2"/>
            <a:r>
              <a:rPr lang="en-CA" dirty="0" smtClean="0"/>
              <a:t>You suppose an inner telos that explains its purpose of going to a higher sphere of fire surrounding he earth</a:t>
            </a:r>
          </a:p>
          <a:p>
            <a:r>
              <a:rPr lang="en-CA" dirty="0" smtClean="0"/>
              <a:t>i.e., the old science of </a:t>
            </a:r>
            <a:r>
              <a:rPr lang="en-CA" dirty="0"/>
              <a:t>A</a:t>
            </a:r>
            <a:r>
              <a:rPr lang="en-CA" dirty="0" smtClean="0"/>
              <a:t>ristotle was close to the appearances of things: </a:t>
            </a:r>
          </a:p>
          <a:p>
            <a:pPr lvl="1"/>
            <a:r>
              <a:rPr lang="en-CA" dirty="0"/>
              <a:t>a</a:t>
            </a:r>
            <a:r>
              <a:rPr lang="en-CA" dirty="0" smtClean="0"/>
              <a:t>ssuming that the world fundamentally is the way it appears to be</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55</a:t>
            </a:fld>
            <a:endParaRPr lang="en-US"/>
          </a:p>
        </p:txBody>
      </p:sp>
    </p:spTree>
    <p:extLst>
      <p:ext uri="{BB962C8B-B14F-4D97-AF65-F5344CB8AC3E}">
        <p14:creationId xmlns:p14="http://schemas.microsoft.com/office/powerpoint/2010/main" val="1701548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Correspondences of the elements</a:t>
            </a:r>
            <a:endParaRPr lang="en-US" dirty="0"/>
          </a:p>
        </p:txBody>
      </p:sp>
      <p:sp>
        <p:nvSpPr>
          <p:cNvPr id="3" name="Content Placeholder 2"/>
          <p:cNvSpPr>
            <a:spLocks noGrp="1"/>
          </p:cNvSpPr>
          <p:nvPr>
            <p:ph idx="1"/>
          </p:nvPr>
        </p:nvSpPr>
        <p:spPr/>
        <p:txBody>
          <a:bodyPr/>
          <a:lstStyle/>
          <a:p>
            <a:r>
              <a:rPr lang="en-US" dirty="0" smtClean="0"/>
              <a:t>Recall Chinese symbolic thinking:</a:t>
            </a:r>
          </a:p>
          <a:p>
            <a:r>
              <a:rPr lang="en-CA" dirty="0"/>
              <a:t>Doctrine of systematic correspondences of the elements</a:t>
            </a:r>
          </a:p>
          <a:p>
            <a:pPr lvl="1"/>
            <a:r>
              <a:rPr lang="en-CA" dirty="0"/>
              <a:t>applied to government (Tung Chung-Shu)</a:t>
            </a:r>
          </a:p>
          <a:p>
            <a:pPr lvl="2"/>
            <a:r>
              <a:rPr lang="en-CA" dirty="0"/>
              <a:t>wood is the agent of the Minister of Agriculture</a:t>
            </a:r>
          </a:p>
          <a:p>
            <a:pPr lvl="2"/>
            <a:r>
              <a:rPr lang="en-CA" dirty="0"/>
              <a:t>metal is that of the Ministry of the Interior</a:t>
            </a:r>
          </a:p>
          <a:p>
            <a:pPr lvl="1"/>
            <a:r>
              <a:rPr lang="en-CA" dirty="0"/>
              <a:t>Because metal cuts down trees</a:t>
            </a:r>
          </a:p>
          <a:p>
            <a:pPr lvl="2"/>
            <a:r>
              <a:rPr lang="en-CA" dirty="0"/>
              <a:t>It is the duty of the latter to punish corrupt officials in the former</a:t>
            </a:r>
            <a:endParaRPr lang="en-US" dirty="0"/>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56</a:t>
            </a:fld>
            <a:endParaRPr lang="en-US"/>
          </a:p>
        </p:txBody>
      </p:sp>
    </p:spTree>
    <p:extLst>
      <p:ext uri="{BB962C8B-B14F-4D97-AF65-F5344CB8AC3E}">
        <p14:creationId xmlns:p14="http://schemas.microsoft.com/office/powerpoint/2010/main" val="1710102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Burning Bruno</a:t>
            </a:r>
            <a:endParaRPr lang="en-US" dirty="0"/>
          </a:p>
        </p:txBody>
      </p:sp>
      <p:sp>
        <p:nvSpPr>
          <p:cNvPr id="3" name="Content Placeholder 2"/>
          <p:cNvSpPr>
            <a:spLocks noGrp="1"/>
          </p:cNvSpPr>
          <p:nvPr>
            <p:ph idx="1"/>
          </p:nvPr>
        </p:nvSpPr>
        <p:spPr/>
        <p:txBody>
          <a:bodyPr>
            <a:normAutofit/>
          </a:bodyPr>
          <a:lstStyle/>
          <a:p>
            <a:r>
              <a:rPr lang="en-US" dirty="0" smtClean="0"/>
              <a:t>Division of Renaissance thinkers:</a:t>
            </a:r>
          </a:p>
          <a:p>
            <a:pPr lvl="1"/>
            <a:r>
              <a:rPr lang="en-US" dirty="0" smtClean="0"/>
              <a:t>Bruno held that since God became a human being the natural world itself is sacred,</a:t>
            </a:r>
          </a:p>
          <a:p>
            <a:pPr lvl="1"/>
            <a:r>
              <a:rPr lang="en-US" dirty="0" smtClean="0"/>
              <a:t>And should be studied is intrinsically good</a:t>
            </a:r>
          </a:p>
          <a:p>
            <a:pPr lvl="1"/>
            <a:r>
              <a:rPr lang="en-US" dirty="0" smtClean="0"/>
              <a:t>Versus otherworldly Christianity</a:t>
            </a:r>
          </a:p>
          <a:p>
            <a:r>
              <a:rPr lang="en-US" dirty="0">
                <a:sym typeface="Wingdings" panose="05000000000000000000" pitchFamily="2" charset="2"/>
              </a:rPr>
              <a:t> Return to the animism of our earliest ancestors</a:t>
            </a:r>
          </a:p>
          <a:p>
            <a:pPr lvl="1"/>
            <a:r>
              <a:rPr lang="en-US" dirty="0">
                <a:sym typeface="Wingdings" panose="05000000000000000000" pitchFamily="2" charset="2"/>
              </a:rPr>
              <a:t>Later: Romanic poets of the 19</a:t>
            </a:r>
            <a:r>
              <a:rPr lang="en-US" baseline="30000" dirty="0">
                <a:sym typeface="Wingdings" panose="05000000000000000000" pitchFamily="2" charset="2"/>
              </a:rPr>
              <a:t>th</a:t>
            </a:r>
            <a:r>
              <a:rPr lang="en-US" dirty="0">
                <a:sym typeface="Wingdings" panose="05000000000000000000" pitchFamily="2" charset="2"/>
              </a:rPr>
              <a:t> </a:t>
            </a:r>
            <a:r>
              <a:rPr lang="en-US" dirty="0" smtClean="0">
                <a:sym typeface="Wingdings" panose="05000000000000000000" pitchFamily="2" charset="2"/>
              </a:rPr>
              <a:t>century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57</a:t>
            </a:fld>
            <a:endParaRPr lang="en-US"/>
          </a:p>
        </p:txBody>
      </p:sp>
    </p:spTree>
    <p:extLst>
      <p:ext uri="{BB962C8B-B14F-4D97-AF65-F5344CB8AC3E}">
        <p14:creationId xmlns:p14="http://schemas.microsoft.com/office/powerpoint/2010/main" val="3418700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nature, to childhood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My heart leaps up when I behold</a:t>
            </a:r>
          </a:p>
          <a:p>
            <a:r>
              <a:rPr lang="en-US" dirty="0"/>
              <a:t> </a:t>
            </a:r>
            <a:r>
              <a:rPr lang="en-US" dirty="0" smtClean="0"/>
              <a:t>  A rainbow in the sky;</a:t>
            </a:r>
          </a:p>
          <a:p>
            <a:r>
              <a:rPr lang="en-US" dirty="0" smtClean="0"/>
              <a:t>So was it when my life began;</a:t>
            </a:r>
          </a:p>
          <a:p>
            <a:r>
              <a:rPr lang="en-US" dirty="0" smtClean="0"/>
              <a:t>So is it now I am a man</a:t>
            </a:r>
          </a:p>
          <a:p>
            <a:r>
              <a:rPr lang="en-US" dirty="0" smtClean="0"/>
              <a:t>So be it when I grow old,</a:t>
            </a:r>
          </a:p>
          <a:p>
            <a:r>
              <a:rPr lang="en-US" dirty="0"/>
              <a:t> </a:t>
            </a:r>
            <a:r>
              <a:rPr lang="en-US" dirty="0" smtClean="0"/>
              <a:t>  Or let me die!</a:t>
            </a:r>
          </a:p>
          <a:p>
            <a:r>
              <a:rPr lang="en-US" dirty="0" smtClean="0"/>
              <a:t>The Child is father of the Man;</a:t>
            </a:r>
          </a:p>
          <a:p>
            <a:r>
              <a:rPr lang="en-US" dirty="0" smtClean="0"/>
              <a:t>And I could wish my days to be</a:t>
            </a:r>
          </a:p>
          <a:p>
            <a:r>
              <a:rPr lang="en-US" dirty="0" smtClean="0"/>
              <a:t>Bound each to each by natural piety.</a:t>
            </a:r>
          </a:p>
          <a:p>
            <a:pPr lvl="1"/>
            <a:r>
              <a:rPr lang="en-US" dirty="0" smtClean="0"/>
              <a:t>William Wordsworth, 1802</a:t>
            </a:r>
          </a:p>
          <a:p>
            <a:pPr lvl="1"/>
            <a:r>
              <a:rPr lang="en-US" dirty="0" smtClean="0"/>
              <a:t>Ode: Intimations of Immortality </a:t>
            </a:r>
          </a:p>
        </p:txBody>
      </p:sp>
      <p:sp>
        <p:nvSpPr>
          <p:cNvPr id="4" name="Slide Number Placeholder 3"/>
          <p:cNvSpPr>
            <a:spLocks noGrp="1"/>
          </p:cNvSpPr>
          <p:nvPr>
            <p:ph type="sldNum" sz="quarter" idx="12"/>
          </p:nvPr>
        </p:nvSpPr>
        <p:spPr/>
        <p:txBody>
          <a:bodyPr/>
          <a:lstStyle/>
          <a:p>
            <a:fld id="{EA781AB3-5D8C-45CA-8411-AFFB7C0D96E9}" type="slidenum">
              <a:rPr lang="en-US" smtClean="0"/>
              <a:t>58</a:t>
            </a:fld>
            <a:endParaRPr lang="en-US"/>
          </a:p>
        </p:txBody>
      </p:sp>
    </p:spTree>
    <p:extLst>
      <p:ext uri="{BB962C8B-B14F-4D97-AF65-F5344CB8AC3E}">
        <p14:creationId xmlns:p14="http://schemas.microsoft.com/office/powerpoint/2010/main" val="1508952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Disenchantment of nature</a:t>
            </a:r>
            <a:endParaRPr lang="en-US" dirty="0"/>
          </a:p>
        </p:txBody>
      </p:sp>
      <p:sp>
        <p:nvSpPr>
          <p:cNvPr id="3" name="Content Placeholder 2"/>
          <p:cNvSpPr>
            <a:spLocks noGrp="1"/>
          </p:cNvSpPr>
          <p:nvPr>
            <p:ph idx="1"/>
          </p:nvPr>
        </p:nvSpPr>
        <p:spPr/>
        <p:txBody>
          <a:bodyPr/>
          <a:lstStyle/>
          <a:p>
            <a:r>
              <a:rPr lang="en-US" dirty="0"/>
              <a:t>Bruno was burned at the stake for heresy</a:t>
            </a:r>
          </a:p>
          <a:p>
            <a:r>
              <a:rPr lang="en-US" dirty="0"/>
              <a:t>Bacon argued for a different approach</a:t>
            </a:r>
          </a:p>
          <a:p>
            <a:pPr lvl="1"/>
            <a:r>
              <a:rPr lang="en-CA" dirty="0" smtClean="0"/>
              <a:t>He </a:t>
            </a:r>
            <a:r>
              <a:rPr lang="en-CA" dirty="0"/>
              <a:t>rejects this “enchanted” view of nature</a:t>
            </a:r>
          </a:p>
          <a:p>
            <a:pPr lvl="1"/>
            <a:r>
              <a:rPr lang="en-CA" dirty="0"/>
              <a:t>He </a:t>
            </a:r>
            <a:r>
              <a:rPr lang="en-CA" dirty="0" smtClean="0"/>
              <a:t>examines </a:t>
            </a:r>
            <a:r>
              <a:rPr lang="en-CA" dirty="0"/>
              <a:t>the processes and structures </a:t>
            </a:r>
            <a:r>
              <a:rPr lang="en-CA" i="1" dirty="0"/>
              <a:t>piecemeal</a:t>
            </a:r>
            <a:r>
              <a:rPr lang="en-CA" dirty="0"/>
              <a:t> and in their own </a:t>
            </a:r>
            <a:r>
              <a:rPr lang="en-CA" dirty="0" smtClean="0"/>
              <a:t>right</a:t>
            </a:r>
          </a:p>
          <a:p>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59</a:t>
            </a:fld>
            <a:endParaRPr lang="en-US"/>
          </a:p>
        </p:txBody>
      </p:sp>
    </p:spTree>
    <p:extLst>
      <p:ext uri="{BB962C8B-B14F-4D97-AF65-F5344CB8AC3E}">
        <p14:creationId xmlns:p14="http://schemas.microsoft.com/office/powerpoint/2010/main" val="120276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Periods of early modern philosophy</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This first period of European philosophy </a:t>
            </a:r>
          </a:p>
          <a:p>
            <a:pPr lvl="1"/>
            <a:r>
              <a:rPr lang="en-CA" dirty="0" smtClean="0"/>
              <a:t>400 years from 1400 to 1800</a:t>
            </a:r>
          </a:p>
          <a:p>
            <a:pPr lvl="1"/>
            <a:r>
              <a:rPr lang="en-CA" dirty="0" smtClean="0"/>
              <a:t>Especially 1600 to 1800: the period of the great philosophers starting with Descartes, “the father of modern philosophy”</a:t>
            </a:r>
          </a:p>
          <a:p>
            <a:r>
              <a:rPr lang="en-CA" dirty="0" smtClean="0"/>
              <a:t>Renaissance philosophy: 1400 to 1600: opposing trends</a:t>
            </a:r>
          </a:p>
          <a:p>
            <a:pPr lvl="1"/>
            <a:r>
              <a:rPr lang="en-CA" dirty="0" smtClean="0"/>
              <a:t>Humanism</a:t>
            </a:r>
          </a:p>
          <a:p>
            <a:pPr lvl="2"/>
            <a:r>
              <a:rPr lang="en-CA" dirty="0" smtClean="0"/>
              <a:t>Emphasizing the uniqueness of the individual, and the subjective side of experience, relativity and moral responsibility</a:t>
            </a:r>
          </a:p>
          <a:p>
            <a:pPr lvl="1"/>
            <a:r>
              <a:rPr lang="en-CA" dirty="0" smtClean="0"/>
              <a:t>Rise of science</a:t>
            </a:r>
          </a:p>
          <a:p>
            <a:pPr lvl="2"/>
            <a:r>
              <a:rPr lang="en-CA" dirty="0" smtClean="0"/>
              <a:t>The universe as a mechanism</a:t>
            </a:r>
          </a:p>
          <a:p>
            <a:pPr lvl="2"/>
            <a:r>
              <a:rPr lang="en-CA" dirty="0" smtClean="0"/>
              <a:t>Following the right methods one could arrive at a complete and objective account of the world</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a:t>
            </a:fld>
            <a:endParaRPr lang="en-US"/>
          </a:p>
        </p:txBody>
      </p:sp>
    </p:spTree>
    <p:extLst>
      <p:ext uri="{BB962C8B-B14F-4D97-AF65-F5344CB8AC3E}">
        <p14:creationId xmlns:p14="http://schemas.microsoft.com/office/powerpoint/2010/main" val="2833600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fire go up?</a:t>
            </a:r>
            <a:endParaRPr lang="en-US" dirty="0"/>
          </a:p>
        </p:txBody>
      </p:sp>
      <p:sp>
        <p:nvSpPr>
          <p:cNvPr id="3" name="Content Placeholder 2"/>
          <p:cNvSpPr>
            <a:spLocks noGrp="1"/>
          </p:cNvSpPr>
          <p:nvPr>
            <p:ph idx="1"/>
          </p:nvPr>
        </p:nvSpPr>
        <p:spPr/>
        <p:txBody>
          <a:bodyPr>
            <a:normAutofit lnSpcReduction="10000"/>
          </a:bodyPr>
          <a:lstStyle/>
          <a:p>
            <a:r>
              <a:rPr lang="en-CA" dirty="0" smtClean="0"/>
              <a:t>The </a:t>
            </a:r>
            <a:r>
              <a:rPr lang="en-CA" dirty="0"/>
              <a:t>new sciences break sharply from the appearances</a:t>
            </a:r>
          </a:p>
          <a:p>
            <a:pPr lvl="1"/>
            <a:r>
              <a:rPr lang="en-CA" dirty="0"/>
              <a:t>E.g., the form of heat is “a motion acting upon the smaller particles or bodies”</a:t>
            </a:r>
          </a:p>
          <a:p>
            <a:pPr lvl="2"/>
            <a:r>
              <a:rPr lang="en-CA" dirty="0"/>
              <a:t>inner “latent processes” or structures of things</a:t>
            </a:r>
          </a:p>
          <a:p>
            <a:pPr lvl="2"/>
            <a:r>
              <a:rPr lang="en-CA" dirty="0"/>
              <a:t>invisible to ordinary perception</a:t>
            </a:r>
          </a:p>
          <a:p>
            <a:pPr lvl="1"/>
            <a:r>
              <a:rPr lang="en-US" dirty="0" smtClean="0"/>
              <a:t>These particles or atoms don’t necessarily go up or down, but in all sorts of direction dependent on how they are impacted</a:t>
            </a:r>
          </a:p>
          <a:p>
            <a:pPr lvl="1"/>
            <a:r>
              <a:rPr lang="en-US" dirty="0" smtClean="0"/>
              <a:t>The result might be a general upward </a:t>
            </a:r>
            <a:r>
              <a:rPr lang="en-US" u="sng" dirty="0" smtClean="0"/>
              <a:t>appearance</a:t>
            </a:r>
            <a:endParaRPr lang="en-US" u="sng" dirty="0"/>
          </a:p>
        </p:txBody>
      </p:sp>
      <p:sp>
        <p:nvSpPr>
          <p:cNvPr id="4" name="Slide Number Placeholder 3"/>
          <p:cNvSpPr>
            <a:spLocks noGrp="1"/>
          </p:cNvSpPr>
          <p:nvPr>
            <p:ph type="sldNum" sz="quarter" idx="12"/>
          </p:nvPr>
        </p:nvSpPr>
        <p:spPr/>
        <p:txBody>
          <a:bodyPr/>
          <a:lstStyle/>
          <a:p>
            <a:fld id="{EA781AB3-5D8C-45CA-8411-AFFB7C0D96E9}" type="slidenum">
              <a:rPr lang="en-US" smtClean="0"/>
              <a:t>60</a:t>
            </a:fld>
            <a:endParaRPr lang="en-US"/>
          </a:p>
        </p:txBody>
      </p:sp>
    </p:spTree>
    <p:extLst>
      <p:ext uri="{BB962C8B-B14F-4D97-AF65-F5344CB8AC3E}">
        <p14:creationId xmlns:p14="http://schemas.microsoft.com/office/powerpoint/2010/main" val="1936779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Reality and appearance</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form of the thing </a:t>
            </a:r>
            <a:r>
              <a:rPr lang="en-CA" i="1" dirty="0" smtClean="0"/>
              <a:t>is</a:t>
            </a:r>
            <a:r>
              <a:rPr lang="en-CA" dirty="0" smtClean="0"/>
              <a:t> the very thing itself”</a:t>
            </a:r>
          </a:p>
          <a:p>
            <a:pPr lvl="1"/>
            <a:r>
              <a:rPr lang="en-CA" dirty="0" smtClean="0"/>
              <a:t>“the thing in reference to man,” the “apparent thing, is quite different from the thing itself” (Bacon)</a:t>
            </a:r>
          </a:p>
          <a:p>
            <a:r>
              <a:rPr lang="en-CA" dirty="0" smtClean="0">
                <a:sym typeface="Wingdings" panose="05000000000000000000" pitchFamily="2" charset="2"/>
              </a:rPr>
              <a:t> The real world is very different from what it appears to be.</a:t>
            </a:r>
          </a:p>
          <a:p>
            <a:r>
              <a:rPr lang="en-CA" dirty="0" smtClean="0">
                <a:sym typeface="Wingdings" panose="05000000000000000000" pitchFamily="2" charset="2"/>
              </a:rPr>
              <a:t>= sharp break from animistic outlook</a:t>
            </a:r>
          </a:p>
          <a:p>
            <a:pPr lvl="1"/>
            <a:r>
              <a:rPr lang="en-CA" dirty="0">
                <a:sym typeface="Wingdings" panose="05000000000000000000" pitchFamily="2" charset="2"/>
              </a:rPr>
              <a:t>w</a:t>
            </a:r>
            <a:r>
              <a:rPr lang="en-CA" dirty="0" smtClean="0">
                <a:sym typeface="Wingdings" panose="05000000000000000000" pitchFamily="2" charset="2"/>
              </a:rPr>
              <a:t>hich sees a unifying Spirit in the apparent movements of all things</a:t>
            </a:r>
          </a:p>
          <a:p>
            <a:r>
              <a:rPr lang="en-CA" dirty="0" smtClean="0">
                <a:sym typeface="Wingdings" panose="05000000000000000000" pitchFamily="2" charset="2"/>
              </a:rPr>
              <a:t>But if reality is different from appearances, how do we ever know it? </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61</a:t>
            </a:fld>
            <a:endParaRPr lang="en-US"/>
          </a:p>
        </p:txBody>
      </p:sp>
    </p:spTree>
    <p:extLst>
      <p:ext uri="{BB962C8B-B14F-4D97-AF65-F5344CB8AC3E}">
        <p14:creationId xmlns:p14="http://schemas.microsoft.com/office/powerpoint/2010/main" val="29223031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from “chaos”</a:t>
            </a:r>
            <a:endParaRPr lang="en-US" dirty="0"/>
          </a:p>
        </p:txBody>
      </p:sp>
      <p:sp>
        <p:nvSpPr>
          <p:cNvPr id="3" name="Content Placeholder 2"/>
          <p:cNvSpPr>
            <a:spLocks noGrp="1"/>
          </p:cNvSpPr>
          <p:nvPr>
            <p:ph idx="1"/>
          </p:nvPr>
        </p:nvSpPr>
        <p:spPr/>
        <p:txBody>
          <a:bodyPr>
            <a:normAutofit fontScale="92500" lnSpcReduction="20000"/>
          </a:bodyPr>
          <a:lstStyle/>
          <a:p>
            <a:r>
              <a:rPr lang="en-CA" dirty="0">
                <a:sym typeface="Wingdings" panose="05000000000000000000" pitchFamily="2" charset="2"/>
              </a:rPr>
              <a:t>Recall: ancient atomism  relativism</a:t>
            </a:r>
          </a:p>
          <a:p>
            <a:pPr lvl="1"/>
            <a:r>
              <a:rPr lang="en-CA" dirty="0" smtClean="0">
                <a:sym typeface="Wingdings" panose="05000000000000000000" pitchFamily="2" charset="2"/>
              </a:rPr>
              <a:t>Answer of Plato </a:t>
            </a:r>
            <a:r>
              <a:rPr lang="en-CA" dirty="0">
                <a:sym typeface="Wingdings" panose="05000000000000000000" pitchFamily="2" charset="2"/>
              </a:rPr>
              <a:t>and Aristotle: matter is an unintelligible chaos</a:t>
            </a:r>
          </a:p>
          <a:p>
            <a:pPr lvl="1"/>
            <a:r>
              <a:rPr lang="en-CA" dirty="0">
                <a:sym typeface="Wingdings" panose="05000000000000000000" pitchFamily="2" charset="2"/>
              </a:rPr>
              <a:t>Modern philosophy seeks to solve this problem through scientific method </a:t>
            </a:r>
            <a:r>
              <a:rPr lang="en-CA" dirty="0" smtClean="0">
                <a:sym typeface="Wingdings" panose="05000000000000000000" pitchFamily="2" charset="2"/>
              </a:rPr>
              <a:t>(Bacon’s method of the bee)</a:t>
            </a:r>
            <a:endParaRPr lang="en-CA" dirty="0"/>
          </a:p>
          <a:p>
            <a:r>
              <a:rPr lang="en-CA" dirty="0" smtClean="0">
                <a:sym typeface="Wingdings" panose="05000000000000000000" pitchFamily="2" charset="2"/>
              </a:rPr>
              <a:t>The </a:t>
            </a:r>
            <a:r>
              <a:rPr lang="en-CA" dirty="0">
                <a:sym typeface="Wingdings" panose="05000000000000000000" pitchFamily="2" charset="2"/>
              </a:rPr>
              <a:t>new </a:t>
            </a:r>
            <a:r>
              <a:rPr lang="en-CA" dirty="0" smtClean="0">
                <a:sym typeface="Wingdings" panose="05000000000000000000" pitchFamily="2" charset="2"/>
              </a:rPr>
              <a:t>philosophies </a:t>
            </a:r>
            <a:r>
              <a:rPr lang="en-CA" dirty="0">
                <a:sym typeface="Wingdings" panose="05000000000000000000" pitchFamily="2" charset="2"/>
              </a:rPr>
              <a:t>of science </a:t>
            </a:r>
            <a:r>
              <a:rPr lang="en-CA" dirty="0" smtClean="0">
                <a:sym typeface="Wingdings" panose="05000000000000000000" pitchFamily="2" charset="2"/>
              </a:rPr>
              <a:t>are </a:t>
            </a:r>
            <a:r>
              <a:rPr lang="en-CA" dirty="0">
                <a:sym typeface="Wingdings" panose="05000000000000000000" pitchFamily="2" charset="2"/>
              </a:rPr>
              <a:t>atomistic</a:t>
            </a:r>
          </a:p>
          <a:p>
            <a:pPr lvl="1"/>
            <a:r>
              <a:rPr lang="en-CA" dirty="0" smtClean="0">
                <a:sym typeface="Wingdings" panose="05000000000000000000" pitchFamily="2" charset="2"/>
              </a:rPr>
              <a:t>Social-historical context: This is a world of competing, conflicting separate individuals (i.e., the world of merchants)</a:t>
            </a:r>
          </a:p>
          <a:p>
            <a:r>
              <a:rPr lang="en-CA" dirty="0" smtClean="0">
                <a:sym typeface="Wingdings" panose="05000000000000000000" pitchFamily="2" charset="2"/>
              </a:rPr>
              <a:t>Yet in this seeming chaos, there is order, lawfulness</a:t>
            </a:r>
            <a:endParaRPr lang="en-CA"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62</a:t>
            </a:fld>
            <a:endParaRPr lang="en-US"/>
          </a:p>
        </p:txBody>
      </p:sp>
    </p:spTree>
    <p:extLst>
      <p:ext uri="{BB962C8B-B14F-4D97-AF65-F5344CB8AC3E}">
        <p14:creationId xmlns:p14="http://schemas.microsoft.com/office/powerpoint/2010/main" val="4069443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 colors are subjective, </a:t>
            </a:r>
            <a:br>
              <a:rPr lang="en-US" dirty="0" smtClean="0"/>
            </a:br>
            <a:r>
              <a:rPr lang="en-US" dirty="0" smtClean="0"/>
              <a:t>but not everything</a:t>
            </a:r>
            <a:endParaRPr lang="en-US" dirty="0"/>
          </a:p>
        </p:txBody>
      </p:sp>
      <p:sp>
        <p:nvSpPr>
          <p:cNvPr id="3" name="Content Placeholder 2"/>
          <p:cNvSpPr>
            <a:spLocks noGrp="1"/>
          </p:cNvSpPr>
          <p:nvPr>
            <p:ph idx="1"/>
          </p:nvPr>
        </p:nvSpPr>
        <p:spPr/>
        <p:txBody>
          <a:bodyPr>
            <a:normAutofit fontScale="92500" lnSpcReduction="20000"/>
          </a:bodyPr>
          <a:lstStyle/>
          <a:p>
            <a:r>
              <a:rPr lang="en-CA" dirty="0"/>
              <a:t>Next step: Galileo’s idea that </a:t>
            </a:r>
            <a:r>
              <a:rPr lang="en-CA" i="1" dirty="0" smtClean="0"/>
              <a:t>some</a:t>
            </a:r>
            <a:r>
              <a:rPr lang="en-CA" dirty="0" smtClean="0"/>
              <a:t> properties </a:t>
            </a:r>
            <a:r>
              <a:rPr lang="en-CA" dirty="0"/>
              <a:t>like color and odor are merely subjective,</a:t>
            </a:r>
          </a:p>
          <a:p>
            <a:pPr lvl="1"/>
            <a:r>
              <a:rPr lang="en-CA" dirty="0"/>
              <a:t>Locke: “secondary qualities” </a:t>
            </a:r>
          </a:p>
          <a:p>
            <a:r>
              <a:rPr lang="en-CA" dirty="0" smtClean="0"/>
              <a:t>But there are </a:t>
            </a:r>
            <a:r>
              <a:rPr lang="en-CA" i="1" dirty="0" smtClean="0"/>
              <a:t>also</a:t>
            </a:r>
            <a:r>
              <a:rPr lang="en-CA" dirty="0" smtClean="0"/>
              <a:t> </a:t>
            </a:r>
            <a:r>
              <a:rPr lang="en-CA" dirty="0"/>
              <a:t>objective properties are those like motion and shape that can be treated by mathematics and geometry</a:t>
            </a:r>
          </a:p>
          <a:p>
            <a:pPr lvl="1"/>
            <a:r>
              <a:rPr lang="en-CA" dirty="0"/>
              <a:t>Locke: “primary qualities</a:t>
            </a:r>
            <a:r>
              <a:rPr lang="en-CA" dirty="0" smtClean="0"/>
              <a:t>”:</a:t>
            </a:r>
          </a:p>
          <a:p>
            <a:pPr lvl="1"/>
            <a:r>
              <a:rPr lang="en-CA" u="sng" dirty="0" smtClean="0"/>
              <a:t>Some</a:t>
            </a:r>
            <a:r>
              <a:rPr lang="en-CA" dirty="0" smtClean="0"/>
              <a:t> features of the surface of things resemble the basic structures of things (motion, shape, number …)</a:t>
            </a:r>
          </a:p>
          <a:p>
            <a:pPr lvl="1"/>
            <a:r>
              <a:rPr lang="en-CA" dirty="0" smtClean="0"/>
              <a:t>and so we </a:t>
            </a:r>
            <a:r>
              <a:rPr lang="en-CA" u="sng" dirty="0" smtClean="0"/>
              <a:t>can</a:t>
            </a:r>
            <a:r>
              <a:rPr lang="en-CA" dirty="0" smtClean="0"/>
              <a:t> know these basic elements on the basis of sensory experience</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63</a:t>
            </a:fld>
            <a:endParaRPr lang="en-US"/>
          </a:p>
        </p:txBody>
      </p:sp>
    </p:spTree>
    <p:extLst>
      <p:ext uri="{BB962C8B-B14F-4D97-AF65-F5344CB8AC3E}">
        <p14:creationId xmlns:p14="http://schemas.microsoft.com/office/powerpoint/2010/main" val="4358097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debate</a:t>
            </a:r>
            <a:endParaRPr lang="en-US" dirty="0"/>
          </a:p>
        </p:txBody>
      </p:sp>
      <p:sp>
        <p:nvSpPr>
          <p:cNvPr id="3" name="Content Placeholder 2"/>
          <p:cNvSpPr>
            <a:spLocks noGrp="1"/>
          </p:cNvSpPr>
          <p:nvPr>
            <p:ph idx="1"/>
          </p:nvPr>
        </p:nvSpPr>
        <p:spPr/>
        <p:txBody>
          <a:bodyPr/>
          <a:lstStyle/>
          <a:p>
            <a:r>
              <a:rPr lang="en-CA" dirty="0">
                <a:sym typeface="Wingdings" panose="05000000000000000000" pitchFamily="2" charset="2"/>
              </a:rPr>
              <a:t> </a:t>
            </a:r>
            <a:r>
              <a:rPr lang="en-CA" dirty="0"/>
              <a:t>Debate between </a:t>
            </a:r>
            <a:r>
              <a:rPr lang="en-CA" dirty="0" smtClean="0"/>
              <a:t>“</a:t>
            </a:r>
            <a:r>
              <a:rPr lang="en-CA" dirty="0"/>
              <a:t>those who could and those who couldn’t stomach the apparently depressing thought that the world is, in large part, a very different place from how it appears to be.” (Cooper 252)</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64</a:t>
            </a:fld>
            <a:endParaRPr lang="en-US"/>
          </a:p>
        </p:txBody>
      </p:sp>
    </p:spTree>
    <p:extLst>
      <p:ext uri="{BB962C8B-B14F-4D97-AF65-F5344CB8AC3E}">
        <p14:creationId xmlns:p14="http://schemas.microsoft.com/office/powerpoint/2010/main" val="1752457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Revival of scepticism</a:t>
            </a:r>
            <a:endParaRPr lang="en-US" dirty="0"/>
          </a:p>
        </p:txBody>
      </p:sp>
      <p:sp>
        <p:nvSpPr>
          <p:cNvPr id="3" name="Content Placeholder 2"/>
          <p:cNvSpPr>
            <a:spLocks noGrp="1"/>
          </p:cNvSpPr>
          <p:nvPr>
            <p:ph idx="1"/>
          </p:nvPr>
        </p:nvSpPr>
        <p:spPr/>
        <p:txBody>
          <a:bodyPr>
            <a:normAutofit lnSpcReduction="10000"/>
          </a:bodyPr>
          <a:lstStyle/>
          <a:p>
            <a:r>
              <a:rPr lang="en-CA" dirty="0" smtClean="0"/>
              <a:t>16</a:t>
            </a:r>
            <a:r>
              <a:rPr lang="en-CA" baseline="30000" dirty="0" smtClean="0"/>
              <a:t>th</a:t>
            </a:r>
            <a:r>
              <a:rPr lang="en-CA" dirty="0" smtClean="0"/>
              <a:t> c revival of scepticism</a:t>
            </a:r>
          </a:p>
          <a:p>
            <a:pPr lvl="1"/>
            <a:r>
              <a:rPr lang="en-CA" dirty="0" smtClean="0"/>
              <a:t>After 1500 years in which this was no matter of concern because of the authority of religion</a:t>
            </a:r>
          </a:p>
          <a:p>
            <a:r>
              <a:rPr lang="en-CA" dirty="0" smtClean="0">
                <a:sym typeface="Wingdings" panose="05000000000000000000" pitchFamily="2" charset="2"/>
              </a:rPr>
              <a:t></a:t>
            </a:r>
            <a:r>
              <a:rPr lang="en-CA" dirty="0" smtClean="0"/>
              <a:t>Modern philosophy from Descartes to Kant: </a:t>
            </a:r>
          </a:p>
          <a:p>
            <a:pPr lvl="1"/>
            <a:r>
              <a:rPr lang="en-CA" dirty="0" smtClean="0"/>
              <a:t>Attempts to answer the challenge of modern scepticism</a:t>
            </a:r>
          </a:p>
          <a:p>
            <a:pPr lvl="1"/>
            <a:r>
              <a:rPr lang="en-CA" dirty="0"/>
              <a:t>o</a:t>
            </a:r>
            <a:r>
              <a:rPr lang="en-CA" dirty="0" smtClean="0"/>
              <a:t>r to live with it</a:t>
            </a:r>
          </a:p>
          <a:p>
            <a:r>
              <a:rPr lang="en-CA" dirty="0" smtClean="0"/>
              <a:t>Is scepticism a futile intellectual game?</a:t>
            </a:r>
          </a:p>
          <a:p>
            <a:pPr lvl="1"/>
            <a:r>
              <a:rPr lang="en-CA" dirty="0"/>
              <a:t>o</a:t>
            </a:r>
            <a:r>
              <a:rPr lang="en-CA" dirty="0" smtClean="0"/>
              <a:t>r an urgent and momentous issue?</a:t>
            </a:r>
          </a:p>
        </p:txBody>
      </p:sp>
      <p:sp>
        <p:nvSpPr>
          <p:cNvPr id="4" name="Slide Number Placeholder 3"/>
          <p:cNvSpPr>
            <a:spLocks noGrp="1"/>
          </p:cNvSpPr>
          <p:nvPr>
            <p:ph type="sldNum" sz="quarter" idx="12"/>
          </p:nvPr>
        </p:nvSpPr>
        <p:spPr/>
        <p:txBody>
          <a:bodyPr/>
          <a:lstStyle/>
          <a:p>
            <a:fld id="{EA781AB3-5D8C-45CA-8411-AFFB7C0D96E9}" type="slidenum">
              <a:rPr lang="en-US" smtClean="0"/>
              <a:t>65</a:t>
            </a:fld>
            <a:endParaRPr lang="en-US"/>
          </a:p>
        </p:txBody>
      </p:sp>
    </p:spTree>
    <p:extLst>
      <p:ext uri="{BB962C8B-B14F-4D97-AF65-F5344CB8AC3E}">
        <p14:creationId xmlns:p14="http://schemas.microsoft.com/office/powerpoint/2010/main" val="4035513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Attack on orthodox religion</a:t>
            </a:r>
            <a:endParaRPr lang="en-US" dirty="0"/>
          </a:p>
        </p:txBody>
      </p:sp>
      <p:sp>
        <p:nvSpPr>
          <p:cNvPr id="3" name="Content Placeholder 2"/>
          <p:cNvSpPr>
            <a:spLocks noGrp="1"/>
          </p:cNvSpPr>
          <p:nvPr>
            <p:ph idx="1"/>
          </p:nvPr>
        </p:nvSpPr>
        <p:spPr/>
        <p:txBody>
          <a:bodyPr>
            <a:normAutofit/>
          </a:bodyPr>
          <a:lstStyle/>
          <a:p>
            <a:r>
              <a:rPr lang="en-CA" dirty="0" smtClean="0"/>
              <a:t>Reasons for this urgency</a:t>
            </a:r>
          </a:p>
          <a:p>
            <a:r>
              <a:rPr lang="en-CA" dirty="0" smtClean="0"/>
              <a:t>1) The new sciences had yet to prove themselves</a:t>
            </a:r>
          </a:p>
          <a:p>
            <a:r>
              <a:rPr lang="en-CA" dirty="0" smtClean="0"/>
              <a:t>2) This was a deeply religious time, but one in which orthodox Catholic beliefs were under attack </a:t>
            </a:r>
          </a:p>
          <a:p>
            <a:pPr lvl="1"/>
            <a:r>
              <a:rPr lang="en-CA" dirty="0"/>
              <a:t>f</a:t>
            </a:r>
            <a:r>
              <a:rPr lang="en-CA" dirty="0" smtClean="0"/>
              <a:t>rom atheism and Protestantism, </a:t>
            </a:r>
          </a:p>
          <a:p>
            <a:pPr lvl="1"/>
            <a:r>
              <a:rPr lang="en-CA" dirty="0" smtClean="0"/>
              <a:t>and scientific deism</a:t>
            </a:r>
          </a:p>
        </p:txBody>
      </p:sp>
      <p:sp>
        <p:nvSpPr>
          <p:cNvPr id="4" name="Slide Number Placeholder 3"/>
          <p:cNvSpPr>
            <a:spLocks noGrp="1"/>
          </p:cNvSpPr>
          <p:nvPr>
            <p:ph type="sldNum" sz="quarter" idx="12"/>
          </p:nvPr>
        </p:nvSpPr>
        <p:spPr/>
        <p:txBody>
          <a:bodyPr/>
          <a:lstStyle/>
          <a:p>
            <a:fld id="{EA781AB3-5D8C-45CA-8411-AFFB7C0D96E9}" type="slidenum">
              <a:rPr lang="en-US" smtClean="0"/>
              <a:t>66</a:t>
            </a:fld>
            <a:endParaRPr lang="en-US"/>
          </a:p>
        </p:txBody>
      </p:sp>
    </p:spTree>
    <p:extLst>
      <p:ext uri="{BB962C8B-B14F-4D97-AF65-F5344CB8AC3E}">
        <p14:creationId xmlns:p14="http://schemas.microsoft.com/office/powerpoint/2010/main" val="3594379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of Deism</a:t>
            </a:r>
            <a:endParaRPr lang="en-US" dirty="0"/>
          </a:p>
        </p:txBody>
      </p:sp>
      <p:sp>
        <p:nvSpPr>
          <p:cNvPr id="3" name="Content Placeholder 2"/>
          <p:cNvSpPr>
            <a:spLocks noGrp="1"/>
          </p:cNvSpPr>
          <p:nvPr>
            <p:ph idx="1"/>
          </p:nvPr>
        </p:nvSpPr>
        <p:spPr/>
        <p:txBody>
          <a:bodyPr>
            <a:normAutofit lnSpcReduction="10000"/>
          </a:bodyPr>
          <a:lstStyle/>
          <a:p>
            <a:r>
              <a:rPr lang="en-CA" dirty="0" smtClean="0"/>
              <a:t>Deism</a:t>
            </a:r>
          </a:p>
          <a:p>
            <a:pPr lvl="1"/>
            <a:r>
              <a:rPr lang="en-CA" dirty="0" smtClean="0"/>
              <a:t>accepted </a:t>
            </a:r>
            <a:r>
              <a:rPr lang="en-CA" dirty="0"/>
              <a:t>the existence of God as creator of the world, </a:t>
            </a:r>
          </a:p>
          <a:p>
            <a:pPr lvl="1"/>
            <a:r>
              <a:rPr lang="en-CA" dirty="0"/>
              <a:t>but denied God’s involvement in the world and human life</a:t>
            </a:r>
          </a:p>
          <a:p>
            <a:pPr lvl="1"/>
            <a:r>
              <a:rPr lang="en-CA" dirty="0"/>
              <a:t>A believer in a God who at “a flick of the fingers … set the world in motion; after that he [has] no more use for God.” (Pascal)</a:t>
            </a:r>
          </a:p>
          <a:p>
            <a:r>
              <a:rPr lang="en-CA" dirty="0">
                <a:sym typeface="Wingdings" panose="05000000000000000000" pitchFamily="2" charset="2"/>
              </a:rPr>
              <a:t> </a:t>
            </a:r>
            <a:r>
              <a:rPr lang="en-CA" dirty="0"/>
              <a:t>a movement to defend the traditional faith by enlisting scepticism on its behalf</a:t>
            </a:r>
            <a:endParaRPr lang="en-US"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67</a:t>
            </a:fld>
            <a:endParaRPr lang="en-US"/>
          </a:p>
        </p:txBody>
      </p:sp>
    </p:spTree>
    <p:extLst>
      <p:ext uri="{BB962C8B-B14F-4D97-AF65-F5344CB8AC3E}">
        <p14:creationId xmlns:p14="http://schemas.microsoft.com/office/powerpoint/2010/main" val="3749453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Defending human dignity</a:t>
            </a:r>
            <a:endParaRPr lang="en-US" dirty="0"/>
          </a:p>
        </p:txBody>
      </p:sp>
      <p:sp>
        <p:nvSpPr>
          <p:cNvPr id="3" name="Content Placeholder 2"/>
          <p:cNvSpPr>
            <a:spLocks noGrp="1"/>
          </p:cNvSpPr>
          <p:nvPr>
            <p:ph idx="1"/>
          </p:nvPr>
        </p:nvSpPr>
        <p:spPr/>
        <p:txBody>
          <a:bodyPr/>
          <a:lstStyle/>
          <a:p>
            <a:r>
              <a:rPr lang="en-CA" dirty="0" smtClean="0"/>
              <a:t>Recall renaissance themes of human dignity and human frailty</a:t>
            </a:r>
          </a:p>
          <a:p>
            <a:pPr lvl="1"/>
            <a:r>
              <a:rPr lang="en-CA" dirty="0" smtClean="0"/>
              <a:t>Montaigne and Pascal stress the frailty of human knowledge</a:t>
            </a:r>
          </a:p>
          <a:p>
            <a:r>
              <a:rPr lang="en-CA" dirty="0" smtClean="0"/>
              <a:t>And so to defend human dignity requires</a:t>
            </a:r>
          </a:p>
          <a:p>
            <a:pPr lvl="1"/>
            <a:r>
              <a:rPr lang="en-CA" dirty="0"/>
              <a:t>e</a:t>
            </a:r>
            <a:r>
              <a:rPr lang="en-CA" dirty="0" smtClean="0"/>
              <a:t>ither a less sceptical view of the human intellect </a:t>
            </a:r>
          </a:p>
          <a:p>
            <a:pPr lvl="1"/>
            <a:r>
              <a:rPr lang="en-CA" dirty="0" smtClean="0"/>
              <a:t>or a seeking of greatness in our wretchedness itself (Pascal)</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68</a:t>
            </a:fld>
            <a:endParaRPr lang="en-US"/>
          </a:p>
        </p:txBody>
      </p:sp>
    </p:spTree>
    <p:extLst>
      <p:ext uri="{BB962C8B-B14F-4D97-AF65-F5344CB8AC3E}">
        <p14:creationId xmlns:p14="http://schemas.microsoft.com/office/powerpoint/2010/main" val="159770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Pyrrhonist</a:t>
            </a:r>
            <a:r>
              <a:rPr lang="en-CA" dirty="0" smtClean="0"/>
              <a:t> scepticism</a:t>
            </a:r>
            <a:endParaRPr lang="en-US" dirty="0"/>
          </a:p>
        </p:txBody>
      </p:sp>
      <p:sp>
        <p:nvSpPr>
          <p:cNvPr id="3" name="Content Placeholder 2"/>
          <p:cNvSpPr>
            <a:spLocks noGrp="1"/>
          </p:cNvSpPr>
          <p:nvPr>
            <p:ph idx="1"/>
          </p:nvPr>
        </p:nvSpPr>
        <p:spPr/>
        <p:txBody>
          <a:bodyPr/>
          <a:lstStyle/>
          <a:p>
            <a:r>
              <a:rPr lang="en-CA" dirty="0" smtClean="0"/>
              <a:t>The scepticism that was influential in the ancient world was </a:t>
            </a:r>
            <a:r>
              <a:rPr lang="en-CA" dirty="0" err="1" smtClean="0"/>
              <a:t>Pyrrhonism</a:t>
            </a:r>
            <a:endParaRPr lang="en-CA" dirty="0" smtClean="0"/>
          </a:p>
          <a:p>
            <a:pPr lvl="1"/>
            <a:r>
              <a:rPr lang="en-CA" dirty="0" smtClean="0"/>
              <a:t>A recipe for a happy life </a:t>
            </a:r>
          </a:p>
          <a:p>
            <a:pPr lvl="1"/>
            <a:r>
              <a:rPr lang="en-CA" dirty="0"/>
              <a:t>b</a:t>
            </a:r>
            <a:r>
              <a:rPr lang="en-CA" dirty="0" smtClean="0"/>
              <a:t>y accepting the limits of our knowledge</a:t>
            </a:r>
          </a:p>
          <a:p>
            <a:r>
              <a:rPr lang="en-CA" dirty="0" smtClean="0"/>
              <a:t>By going along with the existing beliefs</a:t>
            </a:r>
          </a:p>
          <a:p>
            <a:pPr lvl="1"/>
            <a:r>
              <a:rPr lang="en-CA" dirty="0"/>
              <a:t>o</a:t>
            </a:r>
            <a:r>
              <a:rPr lang="en-CA" dirty="0" smtClean="0"/>
              <a:t>ne experienced less distress</a:t>
            </a:r>
          </a:p>
          <a:p>
            <a:pPr lvl="1"/>
            <a:r>
              <a:rPr lang="en-CA" dirty="0"/>
              <a:t>w</a:t>
            </a:r>
            <a:r>
              <a:rPr lang="en-CA" dirty="0" smtClean="0"/>
              <a:t>hereas seeking certain truth leads to confusion and unhappiness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69</a:t>
            </a:fld>
            <a:endParaRPr lang="en-US"/>
          </a:p>
        </p:txBody>
      </p:sp>
    </p:spTree>
    <p:extLst>
      <p:ext uri="{BB962C8B-B14F-4D97-AF65-F5344CB8AC3E}">
        <p14:creationId xmlns:p14="http://schemas.microsoft.com/office/powerpoint/2010/main" val="183207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Two sets of issues: </a:t>
            </a:r>
            <a:br>
              <a:rPr lang="en-CA" dirty="0" smtClean="0"/>
            </a:br>
            <a:r>
              <a:rPr lang="en-CA" dirty="0" smtClean="0"/>
              <a:t>epistemic and metaphysical</a:t>
            </a:r>
            <a:endParaRPr lang="en-US" dirty="0"/>
          </a:p>
        </p:txBody>
      </p:sp>
      <p:sp>
        <p:nvSpPr>
          <p:cNvPr id="3" name="Content Placeholder 2"/>
          <p:cNvSpPr>
            <a:spLocks noGrp="1"/>
          </p:cNvSpPr>
          <p:nvPr>
            <p:ph idx="1"/>
          </p:nvPr>
        </p:nvSpPr>
        <p:spPr/>
        <p:txBody>
          <a:bodyPr/>
          <a:lstStyle/>
          <a:p>
            <a:r>
              <a:rPr lang="en-CA" dirty="0" smtClean="0"/>
              <a:t>Two large issues emerge by 1600s</a:t>
            </a:r>
          </a:p>
          <a:p>
            <a:pPr lvl="1"/>
            <a:r>
              <a:rPr lang="en-CA" dirty="0" smtClean="0"/>
              <a:t>1) Epistemic situation: </a:t>
            </a:r>
          </a:p>
          <a:p>
            <a:pPr lvl="2"/>
            <a:r>
              <a:rPr lang="en-CA" dirty="0" smtClean="0"/>
              <a:t>(1) what can we know with certainty? </a:t>
            </a:r>
          </a:p>
          <a:p>
            <a:pPr lvl="2"/>
            <a:r>
              <a:rPr lang="en-CA" dirty="0" smtClean="0"/>
              <a:t>(2) How can we live with uncertainty?</a:t>
            </a:r>
          </a:p>
          <a:p>
            <a:pPr lvl="1"/>
            <a:r>
              <a:rPr lang="en-CA" dirty="0" smtClean="0"/>
              <a:t>2) Metaphysical status of human beings</a:t>
            </a:r>
          </a:p>
          <a:p>
            <a:pPr lvl="2"/>
            <a:r>
              <a:rPr lang="en-CA" dirty="0" smtClean="0"/>
              <a:t>(1) Are human beings made in “the image of God”?</a:t>
            </a:r>
          </a:p>
          <a:p>
            <a:pPr lvl="2"/>
            <a:r>
              <a:rPr lang="en-CA" dirty="0" smtClean="0"/>
              <a:t>(2) or a speck of dust in a mechanistic universe?</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a:t>
            </a:fld>
            <a:endParaRPr lang="en-US"/>
          </a:p>
        </p:txBody>
      </p:sp>
    </p:spTree>
    <p:extLst>
      <p:ext uri="{BB962C8B-B14F-4D97-AF65-F5344CB8AC3E}">
        <p14:creationId xmlns:p14="http://schemas.microsoft.com/office/powerpoint/2010/main" val="3666602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itself demands scepticism</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The new sciences themselves teach that we cannot trust ordinary sense experience</a:t>
            </a:r>
          </a:p>
          <a:p>
            <a:pPr lvl="1"/>
            <a:r>
              <a:rPr lang="en-CA" dirty="0"/>
              <a:t>t</a:t>
            </a:r>
            <a:r>
              <a:rPr lang="en-CA" dirty="0" smtClean="0"/>
              <a:t>he sun seems to go around the earth</a:t>
            </a:r>
          </a:p>
          <a:p>
            <a:pPr lvl="1"/>
            <a:r>
              <a:rPr lang="en-CA" dirty="0"/>
              <a:t>b</a:t>
            </a:r>
            <a:r>
              <a:rPr lang="en-CA" dirty="0" smtClean="0"/>
              <a:t>ut the Copernicans and Galileans say it is just the opposite!</a:t>
            </a:r>
          </a:p>
          <a:p>
            <a:r>
              <a:rPr lang="en-CA" dirty="0" smtClean="0"/>
              <a:t>If we cannot trust sensory experience how is it possible to have scientific knowledge in the first place?</a:t>
            </a:r>
          </a:p>
          <a:p>
            <a:pPr lvl="1"/>
            <a:r>
              <a:rPr lang="en-CA" dirty="0" smtClean="0">
                <a:sym typeface="Wingdings" panose="05000000000000000000" pitchFamily="2" charset="2"/>
              </a:rPr>
              <a:t></a:t>
            </a:r>
            <a:r>
              <a:rPr lang="en-CA" dirty="0" smtClean="0"/>
              <a:t>Descartes’ methodological doubt as the path to certain knowledge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70</a:t>
            </a:fld>
            <a:endParaRPr lang="en-US"/>
          </a:p>
        </p:txBody>
      </p:sp>
    </p:spTree>
    <p:extLst>
      <p:ext uri="{BB962C8B-B14F-4D97-AF65-F5344CB8AC3E}">
        <p14:creationId xmlns:p14="http://schemas.microsoft.com/office/powerpoint/2010/main" val="31984084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Scepticism in defense of religion: fideism</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“Scepticism” today means not believing in God or religion</a:t>
            </a:r>
          </a:p>
          <a:p>
            <a:pPr lvl="1"/>
            <a:r>
              <a:rPr lang="en-CA" dirty="0" smtClean="0"/>
              <a:t>But then, it was used in the defense of the orthodox religion (Catholicism)</a:t>
            </a:r>
          </a:p>
          <a:p>
            <a:pPr lvl="2"/>
            <a:r>
              <a:rPr lang="en-CA" dirty="0"/>
              <a:t>a</a:t>
            </a:r>
            <a:r>
              <a:rPr lang="en-CA" dirty="0" smtClean="0"/>
              <a:t>fter the Counter-Reformation</a:t>
            </a:r>
          </a:p>
          <a:p>
            <a:r>
              <a:rPr lang="en-CA" dirty="0" smtClean="0"/>
              <a:t>Because the opponents of religion appealed to reason, </a:t>
            </a:r>
          </a:p>
          <a:p>
            <a:pPr lvl="1"/>
            <a:r>
              <a:rPr lang="en-CA" dirty="0" smtClean="0"/>
              <a:t>and Protestants appealed to the “inner light” or the “voice of conscience” against the traditional belief </a:t>
            </a:r>
          </a:p>
          <a:p>
            <a:r>
              <a:rPr lang="en-CA" dirty="0"/>
              <a:t>d</a:t>
            </a:r>
            <a:r>
              <a:rPr lang="en-CA" dirty="0" smtClean="0"/>
              <a:t>efenders of Catholicism appealed to skepticism</a:t>
            </a:r>
            <a:endParaRPr lang="en-US" dirty="0" smtClean="0"/>
          </a:p>
        </p:txBody>
      </p:sp>
      <p:sp>
        <p:nvSpPr>
          <p:cNvPr id="4" name="Slide Number Placeholder 3"/>
          <p:cNvSpPr>
            <a:spLocks noGrp="1"/>
          </p:cNvSpPr>
          <p:nvPr>
            <p:ph type="sldNum" sz="quarter" idx="12"/>
          </p:nvPr>
        </p:nvSpPr>
        <p:spPr/>
        <p:txBody>
          <a:bodyPr/>
          <a:lstStyle/>
          <a:p>
            <a:fld id="{EA781AB3-5D8C-45CA-8411-AFFB7C0D96E9}" type="slidenum">
              <a:rPr lang="en-US" smtClean="0"/>
              <a:t>71</a:t>
            </a:fld>
            <a:endParaRPr lang="en-US"/>
          </a:p>
        </p:txBody>
      </p:sp>
    </p:spTree>
    <p:extLst>
      <p:ext uri="{BB962C8B-B14F-4D97-AF65-F5344CB8AC3E}">
        <p14:creationId xmlns:p14="http://schemas.microsoft.com/office/powerpoint/2010/main" val="2216017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believe in the Catholic Church?</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Why stick with Catholicism</a:t>
            </a:r>
          </a:p>
          <a:p>
            <a:pPr lvl="1"/>
            <a:r>
              <a:rPr lang="en-CA" dirty="0"/>
              <a:t>a</a:t>
            </a:r>
            <a:r>
              <a:rPr lang="en-CA" dirty="0" smtClean="0"/>
              <a:t>nd not abandon religion altogether?</a:t>
            </a:r>
          </a:p>
          <a:p>
            <a:r>
              <a:rPr lang="en-CA" dirty="0" smtClean="0"/>
              <a:t>1) in the </a:t>
            </a:r>
            <a:r>
              <a:rPr lang="en-CA" dirty="0" err="1" smtClean="0"/>
              <a:t>Pyrrhonian</a:t>
            </a:r>
            <a:r>
              <a:rPr lang="en-CA" dirty="0" smtClean="0"/>
              <a:t> spirit</a:t>
            </a:r>
          </a:p>
          <a:p>
            <a:pPr lvl="1"/>
            <a:r>
              <a:rPr lang="en-CA" dirty="0" smtClean="0"/>
              <a:t>A relaxed, </a:t>
            </a:r>
            <a:r>
              <a:rPr lang="en-CA" dirty="0" err="1" smtClean="0"/>
              <a:t>unfanatical</a:t>
            </a:r>
            <a:r>
              <a:rPr lang="en-CA" dirty="0" smtClean="0"/>
              <a:t> conformity with the prevailing, traditional faith </a:t>
            </a:r>
          </a:p>
          <a:p>
            <a:pPr lvl="1"/>
            <a:r>
              <a:rPr lang="en-CA" dirty="0" smtClean="0">
                <a:sym typeface="Wingdings" panose="05000000000000000000" pitchFamily="2" charset="2"/>
              </a:rPr>
              <a:t> peace of mind (</a:t>
            </a:r>
            <a:r>
              <a:rPr lang="en-CA" i="1" dirty="0" err="1" smtClean="0"/>
              <a:t>ataraxia</a:t>
            </a:r>
            <a:r>
              <a:rPr lang="en-CA" i="1" dirty="0" smtClean="0"/>
              <a:t>, </a:t>
            </a:r>
            <a:r>
              <a:rPr lang="en-CA" dirty="0" smtClean="0">
                <a:sym typeface="Wingdings" panose="05000000000000000000" pitchFamily="2" charset="2"/>
              </a:rPr>
              <a:t>“apathy” or indifference) of the ancient sceptics</a:t>
            </a:r>
          </a:p>
          <a:p>
            <a:r>
              <a:rPr lang="en-CA" dirty="0" smtClean="0">
                <a:sym typeface="Wingdings" panose="05000000000000000000" pitchFamily="2" charset="2"/>
              </a:rPr>
              <a:t>2) Scepticism leads to a “leap of faith”</a:t>
            </a:r>
          </a:p>
          <a:p>
            <a:pPr lvl="1"/>
            <a:r>
              <a:rPr lang="en-CA" dirty="0" smtClean="0">
                <a:sym typeface="Wingdings" panose="05000000000000000000" pitchFamily="2" charset="2"/>
              </a:rPr>
              <a:t>In the direction of Christianity </a:t>
            </a:r>
          </a:p>
          <a:p>
            <a:pPr lvl="1"/>
            <a:r>
              <a:rPr lang="en-CA" dirty="0" smtClean="0">
                <a:sym typeface="Wingdings" panose="05000000000000000000" pitchFamily="2" charset="2"/>
              </a:rPr>
              <a:t>and the Church that has for so long protected Christianity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72</a:t>
            </a:fld>
            <a:endParaRPr lang="en-US"/>
          </a:p>
        </p:txBody>
      </p:sp>
    </p:spTree>
    <p:extLst>
      <p:ext uri="{BB962C8B-B14F-4D97-AF65-F5344CB8AC3E}">
        <p14:creationId xmlns:p14="http://schemas.microsoft.com/office/powerpoint/2010/main" val="3040184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Two sceptical religious philosophers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Two major French philosophers who practiced a form of scepticism on behalf of religion</a:t>
            </a:r>
          </a:p>
          <a:p>
            <a:pPr lvl="1"/>
            <a:r>
              <a:rPr lang="en-CA" dirty="0" smtClean="0"/>
              <a:t>Michel de Montaigne (1533-92)</a:t>
            </a:r>
          </a:p>
          <a:p>
            <a:pPr lvl="2"/>
            <a:r>
              <a:rPr lang="en-CA" dirty="0" smtClean="0"/>
              <a:t>Goal of his </a:t>
            </a:r>
            <a:r>
              <a:rPr lang="en-CA" i="1" dirty="0" smtClean="0"/>
              <a:t>Essays</a:t>
            </a:r>
            <a:r>
              <a:rPr lang="en-CA" dirty="0" smtClean="0"/>
              <a:t>: to “only look for knowledge of myself”</a:t>
            </a:r>
          </a:p>
          <a:p>
            <a:pPr lvl="2"/>
            <a:r>
              <a:rPr lang="en-CA" dirty="0" smtClean="0"/>
              <a:t>Culminating in Renaissance individualism and anticipating Descartes’ “solipsistic turn”</a:t>
            </a:r>
          </a:p>
          <a:p>
            <a:pPr lvl="1"/>
            <a:r>
              <a:rPr lang="en-CA" dirty="0" smtClean="0"/>
              <a:t>Blaise Pascal (1623-62) </a:t>
            </a:r>
          </a:p>
          <a:p>
            <a:pPr lvl="2"/>
            <a:r>
              <a:rPr lang="en-CA" dirty="0" smtClean="0"/>
              <a:t>Invented the calculating machine, and important work in geometry and mechanics</a:t>
            </a:r>
          </a:p>
          <a:p>
            <a:pPr lvl="2"/>
            <a:r>
              <a:rPr lang="en-CA" dirty="0" smtClean="0"/>
              <a:t>Converted from focus on science in 1654 through an intense religious experience </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73</a:t>
            </a:fld>
            <a:endParaRPr lang="en-US"/>
          </a:p>
        </p:txBody>
      </p:sp>
    </p:spTree>
    <p:extLst>
      <p:ext uri="{BB962C8B-B14F-4D97-AF65-F5344CB8AC3E}">
        <p14:creationId xmlns:p14="http://schemas.microsoft.com/office/powerpoint/2010/main" val="2349978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Pascal’s thinking reed</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anose="020B0604020202020204" pitchFamily="34" charset="0"/>
              <a:buChar char="•"/>
            </a:pPr>
            <a:r>
              <a:rPr lang="en-CA" dirty="0" smtClean="0"/>
              <a:t>Human frailty (</a:t>
            </a:r>
            <a:r>
              <a:rPr lang="en-CA" dirty="0"/>
              <a:t>Pascal)</a:t>
            </a:r>
          </a:p>
          <a:p>
            <a:pPr lvl="1"/>
            <a:r>
              <a:rPr lang="en-CA" dirty="0" smtClean="0"/>
              <a:t>“Man is only a reed, the weakest in nature, but he is a thinking reed” </a:t>
            </a:r>
          </a:p>
          <a:p>
            <a:pPr lvl="2"/>
            <a:r>
              <a:rPr lang="en-CA" dirty="0" smtClean="0"/>
              <a:t>“equally incapable of knowing and not desiring to know”</a:t>
            </a:r>
          </a:p>
          <a:p>
            <a:pPr lvl="2"/>
            <a:r>
              <a:rPr lang="en-CA" dirty="0" smtClean="0"/>
              <a:t>“nothing shows man the truth, everything deceives him”</a:t>
            </a:r>
          </a:p>
          <a:p>
            <a:pPr lvl="1"/>
            <a:r>
              <a:rPr lang="en-CA" dirty="0" smtClean="0"/>
              <a:t>There are intuitive certainties of the “heart”</a:t>
            </a:r>
          </a:p>
          <a:p>
            <a:pPr lvl="2"/>
            <a:r>
              <a:rPr lang="en-CA" dirty="0" smtClean="0"/>
              <a:t>E.g., the axioms of geometry</a:t>
            </a:r>
          </a:p>
          <a:p>
            <a:pPr lvl="2"/>
            <a:r>
              <a:rPr lang="en-CA" dirty="0" smtClean="0"/>
              <a:t>But they are legitimate only if we assume that it is God who is “moving our heart”</a:t>
            </a:r>
          </a:p>
        </p:txBody>
      </p:sp>
      <p:sp>
        <p:nvSpPr>
          <p:cNvPr id="2" name="Slide Number Placeholder 1"/>
          <p:cNvSpPr>
            <a:spLocks noGrp="1"/>
          </p:cNvSpPr>
          <p:nvPr>
            <p:ph type="sldNum" sz="quarter" idx="12"/>
          </p:nvPr>
        </p:nvSpPr>
        <p:spPr/>
        <p:txBody>
          <a:bodyPr/>
          <a:lstStyle/>
          <a:p>
            <a:fld id="{EA781AB3-5D8C-45CA-8411-AFFB7C0D96E9}" type="slidenum">
              <a:rPr lang="en-US" smtClean="0"/>
              <a:t>74</a:t>
            </a:fld>
            <a:endParaRPr lang="en-US"/>
          </a:p>
        </p:txBody>
      </p:sp>
    </p:spTree>
    <p:extLst>
      <p:ext uri="{BB962C8B-B14F-4D97-AF65-F5344CB8AC3E}">
        <p14:creationId xmlns:p14="http://schemas.microsoft.com/office/powerpoint/2010/main" val="640635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5112568" cy="629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A781AB3-5D8C-45CA-8411-AFFB7C0D96E9}" type="slidenum">
              <a:rPr lang="en-US" smtClean="0"/>
              <a:t>75</a:t>
            </a:fld>
            <a:endParaRPr lang="en-US"/>
          </a:p>
        </p:txBody>
      </p:sp>
    </p:spTree>
    <p:extLst>
      <p:ext uri="{BB962C8B-B14F-4D97-AF65-F5344CB8AC3E}">
        <p14:creationId xmlns:p14="http://schemas.microsoft.com/office/powerpoint/2010/main" val="381458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 without God is pitiful</a:t>
            </a:r>
            <a:endParaRPr lang="en-US" dirty="0"/>
          </a:p>
        </p:txBody>
      </p:sp>
      <p:sp>
        <p:nvSpPr>
          <p:cNvPr id="3" name="Content Placeholder 2"/>
          <p:cNvSpPr>
            <a:spLocks noGrp="1"/>
          </p:cNvSpPr>
          <p:nvPr>
            <p:ph idx="1"/>
          </p:nvPr>
        </p:nvSpPr>
        <p:spPr/>
        <p:txBody>
          <a:bodyPr>
            <a:normAutofit lnSpcReduction="10000"/>
          </a:bodyPr>
          <a:lstStyle/>
          <a:p>
            <a:r>
              <a:rPr lang="en-CA" dirty="0" smtClean="0"/>
              <a:t>Montaigne: Stripped </a:t>
            </a:r>
            <a:r>
              <a:rPr lang="en-CA" dirty="0"/>
              <a:t>of knowledge of God, man is a “pitiful, wretched creature” barely superior to the beasts, </a:t>
            </a:r>
            <a:endParaRPr lang="en-CA" dirty="0" smtClean="0"/>
          </a:p>
          <a:p>
            <a:pPr lvl="1"/>
            <a:r>
              <a:rPr lang="en-CA" dirty="0" smtClean="0"/>
              <a:t>above </a:t>
            </a:r>
            <a:r>
              <a:rPr lang="en-CA" dirty="0"/>
              <a:t>which he wrongly exults himself </a:t>
            </a:r>
            <a:endParaRPr lang="en-CA" dirty="0" smtClean="0"/>
          </a:p>
          <a:p>
            <a:pPr lvl="1"/>
            <a:r>
              <a:rPr lang="en-CA" dirty="0" smtClean="0"/>
              <a:t>“</a:t>
            </a:r>
            <a:r>
              <a:rPr lang="en-CA" dirty="0"/>
              <a:t>There is no single proposition which is not subject to controversy</a:t>
            </a:r>
            <a:r>
              <a:rPr lang="en-CA" dirty="0" smtClean="0"/>
              <a:t>”</a:t>
            </a:r>
          </a:p>
          <a:p>
            <a:r>
              <a:rPr lang="en-CA" dirty="0" smtClean="0"/>
              <a:t>Cultural differences</a:t>
            </a:r>
          </a:p>
          <a:p>
            <a:pPr lvl="1"/>
            <a:r>
              <a:rPr lang="en-CA" dirty="0" smtClean="0"/>
              <a:t>“Another region, other witnesses would stamp a contrary belief on us”</a:t>
            </a:r>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76</a:t>
            </a:fld>
            <a:endParaRPr lang="en-US"/>
          </a:p>
        </p:txBody>
      </p:sp>
    </p:spTree>
    <p:extLst>
      <p:ext uri="{BB962C8B-B14F-4D97-AF65-F5344CB8AC3E}">
        <p14:creationId xmlns:p14="http://schemas.microsoft.com/office/powerpoint/2010/main" val="10623205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Doubting the senses</a:t>
            </a:r>
            <a:endParaRPr lang="en-US" dirty="0"/>
          </a:p>
        </p:txBody>
      </p:sp>
      <p:sp>
        <p:nvSpPr>
          <p:cNvPr id="3" name="Content Placeholder 2"/>
          <p:cNvSpPr>
            <a:spLocks noGrp="1"/>
          </p:cNvSpPr>
          <p:nvPr>
            <p:ph idx="1"/>
          </p:nvPr>
        </p:nvSpPr>
        <p:spPr/>
        <p:txBody>
          <a:bodyPr>
            <a:normAutofit lnSpcReduction="10000"/>
          </a:bodyPr>
          <a:lstStyle/>
          <a:p>
            <a:r>
              <a:rPr lang="en-CA" dirty="0" smtClean="0"/>
              <a:t>What about the evidence of the senses?</a:t>
            </a:r>
          </a:p>
          <a:p>
            <a:pPr lvl="1"/>
            <a:r>
              <a:rPr lang="en-CA" dirty="0" smtClean="0"/>
              <a:t>The different opinions of individuals based on sensing convinces Montaigne that “the senses do not embrace an outside object but only their own impressions of it”</a:t>
            </a:r>
          </a:p>
          <a:p>
            <a:pPr lvl="2"/>
            <a:r>
              <a:rPr lang="en-CA" dirty="0" smtClean="0"/>
              <a:t>I.e., we see the world through sensory impressions inside ourselves</a:t>
            </a:r>
          </a:p>
          <a:p>
            <a:pPr lvl="1"/>
            <a:r>
              <a:rPr lang="en-CA" dirty="0" smtClean="0"/>
              <a:t>In our knowledge of the world, we are like the person who only has a portrait of an unknown individual</a:t>
            </a:r>
          </a:p>
          <a:p>
            <a:pPr lvl="2"/>
            <a:r>
              <a:rPr lang="en-CA" dirty="0" smtClean="0"/>
              <a:t>unable to tell if the portrait resembles the original</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77</a:t>
            </a:fld>
            <a:endParaRPr lang="en-US"/>
          </a:p>
        </p:txBody>
      </p:sp>
    </p:spTree>
    <p:extLst>
      <p:ext uri="{BB962C8B-B14F-4D97-AF65-F5344CB8AC3E}">
        <p14:creationId xmlns:p14="http://schemas.microsoft.com/office/powerpoint/2010/main" val="1765044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Doubting reason</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It is argued that reason can establish whether our impressions properly represent the world</a:t>
            </a:r>
          </a:p>
          <a:p>
            <a:pPr lvl="1"/>
            <a:r>
              <a:rPr lang="en-CA" dirty="0" smtClean="0"/>
              <a:t>1) But reason rests on intuitive certainties of the heart, </a:t>
            </a:r>
          </a:p>
          <a:p>
            <a:pPr lvl="2"/>
            <a:r>
              <a:rPr lang="en-CA" dirty="0" smtClean="0"/>
              <a:t>and these are in question (Pascal)</a:t>
            </a:r>
          </a:p>
          <a:p>
            <a:pPr lvl="1"/>
            <a:r>
              <a:rPr lang="en-CA" dirty="0" smtClean="0"/>
              <a:t>2) “Reason and the senses … are engaged in mutual deception” (Pascal)</a:t>
            </a:r>
          </a:p>
          <a:p>
            <a:pPr lvl="2"/>
            <a:r>
              <a:rPr lang="en-CA" dirty="0" smtClean="0"/>
              <a:t>E.g., what we see can be distorted by what we think we ought to be seeing</a:t>
            </a:r>
          </a:p>
          <a:p>
            <a:pPr lvl="2"/>
            <a:r>
              <a:rPr lang="en-CA" dirty="0" smtClean="0"/>
              <a:t>We </a:t>
            </a:r>
            <a:r>
              <a:rPr lang="en-CA" i="1" dirty="0" smtClean="0"/>
              <a:t>see</a:t>
            </a:r>
            <a:r>
              <a:rPr lang="en-CA" dirty="0" smtClean="0"/>
              <a:t> the sun move, but </a:t>
            </a:r>
            <a:r>
              <a:rPr lang="en-CA" i="1" dirty="0" smtClean="0"/>
              <a:t>reason</a:t>
            </a:r>
            <a:r>
              <a:rPr lang="en-CA" dirty="0" smtClean="0"/>
              <a:t> says it is the earth that moves</a:t>
            </a:r>
          </a:p>
          <a:p>
            <a:pPr lvl="1"/>
            <a:r>
              <a:rPr lang="en-CA" dirty="0" smtClean="0"/>
              <a:t>3) People disagree over what they consider rational principles</a:t>
            </a:r>
          </a:p>
          <a:p>
            <a:pPr lvl="2"/>
            <a:r>
              <a:rPr lang="en-CA" dirty="0" smtClean="0"/>
              <a:t>“No reason can be established except by another reason. We retreat into infinity.” (Montaigne)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78</a:t>
            </a:fld>
            <a:endParaRPr lang="en-US"/>
          </a:p>
        </p:txBody>
      </p:sp>
    </p:spTree>
    <p:extLst>
      <p:ext uri="{BB962C8B-B14F-4D97-AF65-F5344CB8AC3E}">
        <p14:creationId xmlns:p14="http://schemas.microsoft.com/office/powerpoint/2010/main" val="3129229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Proofs for God’s existence</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What about philosophical proofs for the existence of God of “natural theology”?</a:t>
            </a:r>
          </a:p>
          <a:p>
            <a:pPr lvl="1"/>
            <a:r>
              <a:rPr lang="en-CA" dirty="0" smtClean="0"/>
              <a:t>At most these are “finger posts … an elementary guide on the road to knowledge” (Montaigne)</a:t>
            </a:r>
          </a:p>
          <a:p>
            <a:r>
              <a:rPr lang="en-CA" dirty="0" smtClean="0"/>
              <a:t>Pascal:</a:t>
            </a:r>
          </a:p>
          <a:p>
            <a:pPr lvl="1"/>
            <a:r>
              <a:rPr lang="en-CA" dirty="0" smtClean="0"/>
              <a:t>The world is full of signs of God’s presence, </a:t>
            </a:r>
          </a:p>
          <a:p>
            <a:pPr lvl="2"/>
            <a:r>
              <a:rPr lang="en-CA" dirty="0" smtClean="0"/>
              <a:t>but these can only be read by those who are already committed in their faith. </a:t>
            </a:r>
          </a:p>
          <a:p>
            <a:pPr lvl="1"/>
            <a:r>
              <a:rPr lang="en-CA" dirty="0" smtClean="0"/>
              <a:t>The “proofs” are forgotten after an hour, and they only establish the “God of the philosophers and scholars” </a:t>
            </a:r>
          </a:p>
          <a:p>
            <a:pPr lvl="2"/>
            <a:r>
              <a:rPr lang="en-CA" dirty="0" smtClean="0"/>
              <a:t>not the God of Abraham, Isaac, and Jacob </a:t>
            </a:r>
          </a:p>
          <a:p>
            <a:pPr lvl="1"/>
            <a:r>
              <a:rPr lang="en-CA" dirty="0" smtClean="0"/>
              <a:t>i.e., they establish only deism, which is “almost equally abhorrent to Christianity” as is atheism</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79</a:t>
            </a:fld>
            <a:endParaRPr lang="en-US"/>
          </a:p>
        </p:txBody>
      </p:sp>
    </p:spTree>
    <p:extLst>
      <p:ext uri="{BB962C8B-B14F-4D97-AF65-F5344CB8AC3E}">
        <p14:creationId xmlns:p14="http://schemas.microsoft.com/office/powerpoint/2010/main" val="358202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large tendencies</a:t>
            </a:r>
            <a:endParaRPr lang="en-US" dirty="0"/>
          </a:p>
        </p:txBody>
      </p:sp>
      <p:sp>
        <p:nvSpPr>
          <p:cNvPr id="3" name="Content Placeholder 2"/>
          <p:cNvSpPr>
            <a:spLocks noGrp="1"/>
          </p:cNvSpPr>
          <p:nvPr>
            <p:ph idx="1"/>
          </p:nvPr>
        </p:nvSpPr>
        <p:spPr/>
        <p:txBody>
          <a:bodyPr>
            <a:normAutofit/>
          </a:bodyPr>
          <a:lstStyle/>
          <a:p>
            <a:r>
              <a:rPr lang="en-CA" dirty="0" smtClean="0"/>
              <a:t>By 1750: Two large tendencies emerged</a:t>
            </a:r>
          </a:p>
          <a:p>
            <a:pPr lvl="1"/>
            <a:r>
              <a:rPr lang="en-CA" dirty="0" smtClean="0"/>
              <a:t>1) “Age of Reason”: Enlightenment </a:t>
            </a:r>
            <a:r>
              <a:rPr lang="en-CA" i="1" dirty="0" smtClean="0"/>
              <a:t>philosophes</a:t>
            </a:r>
            <a:r>
              <a:rPr lang="en-CA" dirty="0" smtClean="0"/>
              <a:t> for whom </a:t>
            </a:r>
          </a:p>
          <a:p>
            <a:pPr lvl="2"/>
            <a:r>
              <a:rPr lang="en-CA" dirty="0" smtClean="0"/>
              <a:t>human beings are elements in an ordered universe </a:t>
            </a:r>
          </a:p>
          <a:p>
            <a:pPr lvl="2"/>
            <a:r>
              <a:rPr lang="en-CA" dirty="0"/>
              <a:t>t</a:t>
            </a:r>
            <a:r>
              <a:rPr lang="en-CA" dirty="0" smtClean="0"/>
              <a:t>hat is transparent to educated understanding</a:t>
            </a:r>
          </a:p>
          <a:p>
            <a:pPr lvl="2"/>
            <a:r>
              <a:rPr lang="en-CA" dirty="0"/>
              <a:t>w</a:t>
            </a:r>
            <a:r>
              <a:rPr lang="en-CA" dirty="0" smtClean="0"/>
              <a:t>hich generates rational and universal principles of moral behavior</a:t>
            </a:r>
          </a:p>
          <a:p>
            <a:pPr lvl="1"/>
            <a:r>
              <a:rPr lang="en-CA" dirty="0" smtClean="0"/>
              <a:t>2) Romantics reject these claims</a:t>
            </a:r>
          </a:p>
          <a:p>
            <a:pPr lvl="2"/>
            <a:r>
              <a:rPr lang="en-CA" dirty="0"/>
              <a:t>c</a:t>
            </a:r>
            <a:r>
              <a:rPr lang="en-CA" dirty="0" smtClean="0"/>
              <a:t>ontinuing the humanist trend</a:t>
            </a:r>
          </a:p>
          <a:p>
            <a:pPr lvl="2"/>
            <a:endParaRPr lang="en-CA" dirty="0" smtClean="0"/>
          </a:p>
          <a:p>
            <a:pPr lvl="1"/>
            <a:endParaRPr lang="en-CA" dirty="0" smtClean="0"/>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a:t>
            </a:fld>
            <a:endParaRPr lang="en-US"/>
          </a:p>
        </p:txBody>
      </p:sp>
    </p:spTree>
    <p:extLst>
      <p:ext uri="{BB962C8B-B14F-4D97-AF65-F5344CB8AC3E}">
        <p14:creationId xmlns:p14="http://schemas.microsoft.com/office/powerpoint/2010/main" val="26375572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Following Erasmus’ fideism</a:t>
            </a:r>
            <a:endParaRPr lang="en-US" dirty="0"/>
          </a:p>
        </p:txBody>
      </p:sp>
      <p:sp>
        <p:nvSpPr>
          <p:cNvPr id="3" name="Content Placeholder 2"/>
          <p:cNvSpPr>
            <a:spLocks noGrp="1"/>
          </p:cNvSpPr>
          <p:nvPr>
            <p:ph idx="1"/>
          </p:nvPr>
        </p:nvSpPr>
        <p:spPr/>
        <p:txBody>
          <a:bodyPr>
            <a:normAutofit fontScale="85000" lnSpcReduction="20000"/>
          </a:bodyPr>
          <a:lstStyle/>
          <a:p>
            <a:r>
              <a:rPr lang="en-CA" dirty="0" smtClean="0"/>
              <a:t>Montaigne follows Erasmus, who, in his combat with Luther said he would </a:t>
            </a:r>
          </a:p>
          <a:p>
            <a:pPr lvl="1"/>
            <a:r>
              <a:rPr lang="en-CA" dirty="0" smtClean="0"/>
              <a:t>“readily take refuge in the opinion of the sceptics wherever this is allowed by … the Holy Scriptures and the decrees of the Church, to which I … willingly submit”</a:t>
            </a:r>
          </a:p>
          <a:p>
            <a:pPr lvl="1"/>
            <a:r>
              <a:rPr lang="en-CA" dirty="0" smtClean="0"/>
              <a:t>When reason strays from “the beaten track traced for us by the Church, she … becomes inextricably lost; she whirls aimlessly about”</a:t>
            </a:r>
          </a:p>
          <a:p>
            <a:pPr lvl="1"/>
            <a:r>
              <a:rPr lang="en-CA" dirty="0" smtClean="0"/>
              <a:t>To save myself from “endlessly rolling,” to be “led back home,” I must accept the Church's “choice and remain where God put me”</a:t>
            </a:r>
          </a:p>
          <a:p>
            <a:r>
              <a:rPr lang="en-CA" dirty="0" smtClean="0"/>
              <a:t>From the </a:t>
            </a:r>
            <a:r>
              <a:rPr lang="en-CA" dirty="0" err="1" smtClean="0"/>
              <a:t>Pyrrhonian</a:t>
            </a:r>
            <a:r>
              <a:rPr lang="en-CA" dirty="0" smtClean="0"/>
              <a:t> sceptical position, this is </a:t>
            </a:r>
            <a:r>
              <a:rPr lang="en-CA" i="1" dirty="0" smtClean="0"/>
              <a:t>the more rational</a:t>
            </a:r>
            <a:r>
              <a:rPr lang="en-CA" dirty="0" smtClean="0"/>
              <a:t> choice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80</a:t>
            </a:fld>
            <a:endParaRPr lang="en-US"/>
          </a:p>
        </p:txBody>
      </p:sp>
    </p:spTree>
    <p:extLst>
      <p:ext uri="{BB962C8B-B14F-4D97-AF65-F5344CB8AC3E}">
        <p14:creationId xmlns:p14="http://schemas.microsoft.com/office/powerpoint/2010/main" val="3511634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Pascal rejects conformism</a:t>
            </a:r>
            <a:endParaRPr lang="en-US" dirty="0"/>
          </a:p>
        </p:txBody>
      </p:sp>
      <p:sp>
        <p:nvSpPr>
          <p:cNvPr id="3" name="Content Placeholder 2"/>
          <p:cNvSpPr>
            <a:spLocks noGrp="1"/>
          </p:cNvSpPr>
          <p:nvPr>
            <p:ph idx="1"/>
          </p:nvPr>
        </p:nvSpPr>
        <p:spPr/>
        <p:txBody>
          <a:bodyPr>
            <a:normAutofit lnSpcReduction="10000"/>
          </a:bodyPr>
          <a:lstStyle/>
          <a:p>
            <a:r>
              <a:rPr lang="en-CA" dirty="0" smtClean="0"/>
              <a:t>Pascal however was critical of Catholic orthodoxy</a:t>
            </a:r>
          </a:p>
          <a:p>
            <a:pPr lvl="1"/>
            <a:r>
              <a:rPr lang="en-CA" dirty="0"/>
              <a:t>r</a:t>
            </a:r>
            <a:r>
              <a:rPr lang="en-CA" dirty="0" smtClean="0"/>
              <a:t>ejecting Montaigne’s half-hearted conformism</a:t>
            </a:r>
          </a:p>
          <a:p>
            <a:pPr lvl="1"/>
            <a:r>
              <a:rPr lang="en-CA" dirty="0"/>
              <a:t>w</a:t>
            </a:r>
            <a:r>
              <a:rPr lang="en-CA" dirty="0" smtClean="0"/>
              <a:t>hich would equally justify Islam for Muslims to the East</a:t>
            </a:r>
          </a:p>
          <a:p>
            <a:r>
              <a:rPr lang="en-CA" dirty="0" smtClean="0"/>
              <a:t>In 1654 he experienced “total submission to Jesus Christ” as the only proper one</a:t>
            </a:r>
          </a:p>
          <a:p>
            <a:pPr lvl="1"/>
            <a:r>
              <a:rPr lang="en-CA" dirty="0" smtClean="0"/>
              <a:t>But his wager argument is good for </a:t>
            </a:r>
            <a:r>
              <a:rPr lang="en-CA" i="1" dirty="0" smtClean="0"/>
              <a:t>any</a:t>
            </a:r>
            <a:r>
              <a:rPr lang="en-CA" dirty="0" smtClean="0"/>
              <a:t> religion that promises eternal reward, including Islam</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81</a:t>
            </a:fld>
            <a:endParaRPr lang="en-US"/>
          </a:p>
        </p:txBody>
      </p:sp>
    </p:spTree>
    <p:extLst>
      <p:ext uri="{BB962C8B-B14F-4D97-AF65-F5344CB8AC3E}">
        <p14:creationId xmlns:p14="http://schemas.microsoft.com/office/powerpoint/2010/main" val="1327655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Pascal’s Wager</a:t>
            </a:r>
            <a:endParaRPr lang="en-US" dirty="0"/>
          </a:p>
        </p:txBody>
      </p:sp>
      <p:sp>
        <p:nvSpPr>
          <p:cNvPr id="3" name="Content Placeholder 2"/>
          <p:cNvSpPr>
            <a:spLocks noGrp="1"/>
          </p:cNvSpPr>
          <p:nvPr>
            <p:ph idx="1"/>
          </p:nvPr>
        </p:nvSpPr>
        <p:spPr/>
        <p:txBody>
          <a:bodyPr>
            <a:normAutofit lnSpcReduction="10000"/>
          </a:bodyPr>
          <a:lstStyle/>
          <a:p>
            <a:r>
              <a:rPr lang="en-CA" dirty="0" smtClean="0"/>
              <a:t>Since reason cannot decide whether God exists, we must wager, but rationally</a:t>
            </a:r>
          </a:p>
          <a:p>
            <a:pPr lvl="1"/>
            <a:r>
              <a:rPr lang="en-CA" dirty="0" smtClean="0"/>
              <a:t>1) If we don’t believe, and God exists, </a:t>
            </a:r>
          </a:p>
          <a:p>
            <a:pPr lvl="2"/>
            <a:r>
              <a:rPr lang="en-CA" dirty="0" smtClean="0"/>
              <a:t>we could lose eternal happiness in the next life</a:t>
            </a:r>
          </a:p>
          <a:p>
            <a:pPr lvl="1"/>
            <a:r>
              <a:rPr lang="en-CA" dirty="0" smtClean="0"/>
              <a:t>2) If we do believe, but there is no such eternal life,</a:t>
            </a:r>
          </a:p>
          <a:p>
            <a:pPr lvl="2"/>
            <a:r>
              <a:rPr lang="en-CA" dirty="0"/>
              <a:t>w</a:t>
            </a:r>
            <a:r>
              <a:rPr lang="en-CA" dirty="0" smtClean="0"/>
              <a:t>e lose nothing when we die, because then for the dead person there </a:t>
            </a:r>
            <a:r>
              <a:rPr lang="en-CA" i="1" dirty="0" smtClean="0"/>
              <a:t>is</a:t>
            </a:r>
            <a:r>
              <a:rPr lang="en-CA" dirty="0" smtClean="0"/>
              <a:t> nothing</a:t>
            </a:r>
          </a:p>
          <a:p>
            <a:pPr lvl="2"/>
            <a:r>
              <a:rPr lang="en-CA" dirty="0"/>
              <a:t>b</a:t>
            </a:r>
            <a:r>
              <a:rPr lang="en-CA" dirty="0" smtClean="0"/>
              <a:t>ut while we live we “gain even in this life” </a:t>
            </a:r>
          </a:p>
          <a:p>
            <a:pPr lvl="3"/>
            <a:r>
              <a:rPr lang="en-CA" dirty="0" smtClean="0"/>
              <a:t>by confident expectation of a happy afterlife </a:t>
            </a:r>
          </a:p>
          <a:p>
            <a:pPr lvl="3"/>
            <a:r>
              <a:rPr lang="en-CA" dirty="0" smtClean="0"/>
              <a:t>and by avoiding “noxious pleasures”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82</a:t>
            </a:fld>
            <a:endParaRPr lang="en-US"/>
          </a:p>
        </p:txBody>
      </p:sp>
    </p:spTree>
    <p:extLst>
      <p:ext uri="{BB962C8B-B14F-4D97-AF65-F5344CB8AC3E}">
        <p14:creationId xmlns:p14="http://schemas.microsoft.com/office/powerpoint/2010/main" val="138247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Dignity in our wretchedness</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A second argument of Pascal for the </a:t>
            </a:r>
            <a:r>
              <a:rPr lang="en-CA" i="1" dirty="0" smtClean="0"/>
              <a:t>Christian</a:t>
            </a:r>
            <a:r>
              <a:rPr lang="en-CA" dirty="0" smtClean="0"/>
              <a:t> religion: </a:t>
            </a:r>
          </a:p>
          <a:p>
            <a:r>
              <a:rPr lang="en-CA" dirty="0" smtClean="0"/>
              <a:t>Awareness of our wretchedness leads to a higher truth</a:t>
            </a:r>
          </a:p>
          <a:p>
            <a:pPr lvl="1"/>
            <a:r>
              <a:rPr lang="en-CA" dirty="0" smtClean="0"/>
              <a:t>It puts us above the animals (admired by Montaigne) who are unaware that they die</a:t>
            </a:r>
          </a:p>
          <a:p>
            <a:pPr lvl="1"/>
            <a:r>
              <a:rPr lang="en-CA" dirty="0" smtClean="0"/>
              <a:t>Our state of wretchedness is a sign that we “must have fallen from some better state”</a:t>
            </a:r>
          </a:p>
          <a:p>
            <a:pPr lvl="1"/>
            <a:r>
              <a:rPr lang="en-CA" dirty="0" smtClean="0"/>
              <a:t>Our yearning for this better state is a sign that redemption is possible</a:t>
            </a:r>
          </a:p>
          <a:p>
            <a:r>
              <a:rPr lang="en-CA" dirty="0" smtClean="0"/>
              <a:t>Hence, two blazing truths of Christianity:</a:t>
            </a:r>
          </a:p>
          <a:p>
            <a:pPr lvl="1"/>
            <a:r>
              <a:rPr lang="en-CA" dirty="0"/>
              <a:t>o</a:t>
            </a:r>
            <a:r>
              <a:rPr lang="en-CA" dirty="0" smtClean="0"/>
              <a:t>ur fall into corruption</a:t>
            </a:r>
          </a:p>
          <a:p>
            <a:pPr lvl="1"/>
            <a:r>
              <a:rPr lang="en-CA" dirty="0"/>
              <a:t>a</a:t>
            </a:r>
            <a:r>
              <a:rPr lang="en-CA" dirty="0" smtClean="0"/>
              <a:t>nd the promise of redemption</a:t>
            </a:r>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83</a:t>
            </a:fld>
            <a:endParaRPr lang="en-US"/>
          </a:p>
        </p:txBody>
      </p:sp>
    </p:spTree>
    <p:extLst>
      <p:ext uri="{BB962C8B-B14F-4D97-AF65-F5344CB8AC3E}">
        <p14:creationId xmlns:p14="http://schemas.microsoft.com/office/powerpoint/2010/main" val="329530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Pascal rejects Descartes</a:t>
            </a:r>
            <a:endParaRPr lang="en-US" dirty="0"/>
          </a:p>
        </p:txBody>
      </p:sp>
      <p:sp>
        <p:nvSpPr>
          <p:cNvPr id="3" name="Content Placeholder 2"/>
          <p:cNvSpPr>
            <a:spLocks noGrp="1"/>
          </p:cNvSpPr>
          <p:nvPr>
            <p:ph idx="1"/>
          </p:nvPr>
        </p:nvSpPr>
        <p:spPr/>
        <p:txBody>
          <a:bodyPr>
            <a:normAutofit fontScale="92500" lnSpcReduction="10000"/>
          </a:bodyPr>
          <a:lstStyle/>
          <a:p>
            <a:r>
              <a:rPr lang="en-CA" dirty="0" smtClean="0"/>
              <a:t>In Jesus Christ the “hidden God” reveals himself </a:t>
            </a:r>
          </a:p>
          <a:p>
            <a:pPr lvl="1"/>
            <a:r>
              <a:rPr lang="en-CA" dirty="0"/>
              <a:t>t</a:t>
            </a:r>
            <a:r>
              <a:rPr lang="en-CA" dirty="0" smtClean="0"/>
              <a:t>o those “who seek Him with all their heart”</a:t>
            </a:r>
          </a:p>
          <a:p>
            <a:pPr lvl="1"/>
            <a:r>
              <a:rPr lang="en-CA" dirty="0" smtClean="0"/>
              <a:t>The signs of God’s presence are there for those who are committed to finding him</a:t>
            </a:r>
          </a:p>
          <a:p>
            <a:r>
              <a:rPr lang="en-CA" dirty="0" smtClean="0"/>
              <a:t>But they will mean nothing to those who take an abstract, rational approach, </a:t>
            </a:r>
          </a:p>
          <a:p>
            <a:pPr lvl="1"/>
            <a:r>
              <a:rPr lang="en-CA" dirty="0" smtClean="0"/>
              <a:t>like Descartes, whom he cannot forgive for his conception of a God Who</a:t>
            </a:r>
          </a:p>
          <a:p>
            <a:pPr lvl="1"/>
            <a:r>
              <a:rPr lang="en-CA" dirty="0" smtClean="0"/>
              <a:t>“at the flick of the fingers … set the world in motion” and “after that he has no more use for God”</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84</a:t>
            </a:fld>
            <a:endParaRPr lang="en-US"/>
          </a:p>
        </p:txBody>
      </p:sp>
    </p:spTree>
    <p:extLst>
      <p:ext uri="{BB962C8B-B14F-4D97-AF65-F5344CB8AC3E}">
        <p14:creationId xmlns:p14="http://schemas.microsoft.com/office/powerpoint/2010/main" val="1536166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Descartes’ Dualism of </a:t>
            </a:r>
            <a:br>
              <a:rPr lang="en-CA" dirty="0" smtClean="0"/>
            </a:br>
            <a:r>
              <a:rPr lang="en-CA" dirty="0" smtClean="0"/>
              <a:t>Spirit and Matter </a:t>
            </a:r>
            <a:endParaRPr lang="en-US"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EA781AB3-5D8C-45CA-8411-AFFB7C0D96E9}" type="slidenum">
              <a:rPr lang="en-US" smtClean="0"/>
              <a:t>85</a:t>
            </a:fld>
            <a:endParaRPr lang="en-US"/>
          </a:p>
        </p:txBody>
      </p:sp>
    </p:spTree>
    <p:extLst>
      <p:ext uri="{BB962C8B-B14F-4D97-AF65-F5344CB8AC3E}">
        <p14:creationId xmlns:p14="http://schemas.microsoft.com/office/powerpoint/2010/main" val="819461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Descartes’ greatest joy: </a:t>
            </a:r>
            <a:br>
              <a:rPr lang="en-CA" dirty="0" smtClean="0"/>
            </a:br>
            <a:r>
              <a:rPr lang="en-CA" dirty="0" smtClean="0"/>
              <a:t>contemplating God</a:t>
            </a:r>
            <a:endParaRPr lang="en-US" dirty="0"/>
          </a:p>
        </p:txBody>
      </p:sp>
      <p:sp>
        <p:nvSpPr>
          <p:cNvPr id="3" name="Content Placeholder 2"/>
          <p:cNvSpPr>
            <a:spLocks noGrp="1"/>
          </p:cNvSpPr>
          <p:nvPr>
            <p:ph idx="1"/>
          </p:nvPr>
        </p:nvSpPr>
        <p:spPr/>
        <p:txBody>
          <a:bodyPr>
            <a:normAutofit fontScale="85000" lnSpcReduction="10000"/>
          </a:bodyPr>
          <a:lstStyle/>
          <a:p>
            <a:r>
              <a:rPr lang="en-CA" dirty="0" smtClean="0"/>
              <a:t>René Descartes (1596-1650) responds to scepticism</a:t>
            </a:r>
          </a:p>
          <a:p>
            <a:pPr lvl="1"/>
            <a:r>
              <a:rPr lang="en-CA" dirty="0" smtClean="0"/>
              <a:t>The new science of Copernicus and Galileo was not widely established, and could easily be shot down</a:t>
            </a:r>
          </a:p>
          <a:p>
            <a:pPr lvl="1"/>
            <a:r>
              <a:rPr lang="en-CA" dirty="0" smtClean="0"/>
              <a:t>Belief in God and immortality were also under attack—sometimes in the name of science</a:t>
            </a:r>
          </a:p>
          <a:p>
            <a:r>
              <a:rPr lang="en-CA" dirty="0" smtClean="0"/>
              <a:t>But it is in “the contemplation of the divine majesty” that resides  “the supreme happiness in the next life”</a:t>
            </a:r>
          </a:p>
          <a:p>
            <a:pPr lvl="1"/>
            <a:r>
              <a:rPr lang="en-CA" dirty="0" smtClean="0"/>
              <a:t>And “the greatest joy of which we are capable in this life” </a:t>
            </a:r>
          </a:p>
          <a:p>
            <a:r>
              <a:rPr lang="en-CA" dirty="0" smtClean="0"/>
              <a:t>(Pascal must have misunderstood Descartes’ thought </a:t>
            </a:r>
          </a:p>
          <a:p>
            <a:pPr lvl="1"/>
            <a:r>
              <a:rPr lang="en-CA" dirty="0" smtClean="0"/>
              <a:t>that God just gives </a:t>
            </a:r>
            <a:r>
              <a:rPr lang="en-CA" dirty="0"/>
              <a:t>the world </a:t>
            </a:r>
            <a:r>
              <a:rPr lang="en-CA" dirty="0" smtClean="0"/>
              <a:t>a “flick” to start it off </a:t>
            </a:r>
          </a:p>
          <a:p>
            <a:pPr lvl="1"/>
            <a:r>
              <a:rPr lang="en-CA" dirty="0" smtClean="0"/>
              <a:t>and then we can ignore God)</a:t>
            </a:r>
          </a:p>
        </p:txBody>
      </p:sp>
      <p:sp>
        <p:nvSpPr>
          <p:cNvPr id="4" name="Slide Number Placeholder 3"/>
          <p:cNvSpPr>
            <a:spLocks noGrp="1"/>
          </p:cNvSpPr>
          <p:nvPr>
            <p:ph type="sldNum" sz="quarter" idx="12"/>
          </p:nvPr>
        </p:nvSpPr>
        <p:spPr/>
        <p:txBody>
          <a:bodyPr/>
          <a:lstStyle/>
          <a:p>
            <a:fld id="{EA781AB3-5D8C-45CA-8411-AFFB7C0D96E9}" type="slidenum">
              <a:rPr lang="en-US" smtClean="0"/>
              <a:t>86</a:t>
            </a:fld>
            <a:endParaRPr lang="en-US"/>
          </a:p>
        </p:txBody>
      </p:sp>
    </p:spTree>
    <p:extLst>
      <p:ext uri="{BB962C8B-B14F-4D97-AF65-F5344CB8AC3E}">
        <p14:creationId xmlns:p14="http://schemas.microsoft.com/office/powerpoint/2010/main" val="21017696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solid foundation of his own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The version of scepticism that Descartes refutes is more radical than any previous one</a:t>
            </a:r>
          </a:p>
          <a:p>
            <a:pPr lvl="1"/>
            <a:r>
              <a:rPr lang="en-CA" dirty="0" smtClean="0"/>
              <a:t>Even addressed to beliefs which “no sane man has every seriously doubted”</a:t>
            </a:r>
          </a:p>
          <a:p>
            <a:pPr lvl="2"/>
            <a:r>
              <a:rPr lang="en-CA" dirty="0" smtClean="0"/>
              <a:t>E.g., the existence of a world outside of our own thoughts</a:t>
            </a:r>
          </a:p>
          <a:p>
            <a:r>
              <a:rPr lang="en-CA" dirty="0" smtClean="0"/>
              <a:t>Descartes aims at resting knowledge on “a foundation which is all my own”</a:t>
            </a:r>
          </a:p>
          <a:p>
            <a:pPr lvl="1"/>
            <a:r>
              <a:rPr lang="en-CA" dirty="0" smtClean="0"/>
              <a:t>And so “cast aside the loose earth and sand so as to come upon rock or clay”</a:t>
            </a:r>
          </a:p>
          <a:p>
            <a:pPr lvl="1"/>
            <a:r>
              <a:rPr lang="en-CA" dirty="0" smtClean="0"/>
              <a:t>And then building from this solid ground by “small but certain steps”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87</a:t>
            </a:fld>
            <a:endParaRPr lang="en-US"/>
          </a:p>
        </p:txBody>
      </p:sp>
    </p:spTree>
    <p:extLst>
      <p:ext uri="{BB962C8B-B14F-4D97-AF65-F5344CB8AC3E}">
        <p14:creationId xmlns:p14="http://schemas.microsoft.com/office/powerpoint/2010/main" val="3420250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senses can deceive us</a:t>
            </a:r>
            <a:endParaRPr lang="en-US" dirty="0"/>
          </a:p>
        </p:txBody>
      </p:sp>
      <p:sp>
        <p:nvSpPr>
          <p:cNvPr id="3" name="Content Placeholder 2"/>
          <p:cNvSpPr>
            <a:spLocks noGrp="1"/>
          </p:cNvSpPr>
          <p:nvPr>
            <p:ph idx="1"/>
          </p:nvPr>
        </p:nvSpPr>
        <p:spPr/>
        <p:txBody>
          <a:bodyPr/>
          <a:lstStyle/>
          <a:p>
            <a:r>
              <a:rPr lang="en-CA" dirty="0" smtClean="0"/>
              <a:t>But first he presents the sceptic’s position as coherently and as forcefully as possible</a:t>
            </a:r>
          </a:p>
          <a:p>
            <a:pPr lvl="1"/>
            <a:r>
              <a:rPr lang="en-CA" dirty="0"/>
              <a:t>r</a:t>
            </a:r>
            <a:r>
              <a:rPr lang="en-CA" dirty="0" smtClean="0"/>
              <a:t>esolving to “reject as if absolutely false everything in which I could imagine the least doubt”</a:t>
            </a:r>
          </a:p>
          <a:p>
            <a:r>
              <a:rPr lang="en-CA" dirty="0" smtClean="0"/>
              <a:t>1) The senses sometimes deceive us</a:t>
            </a:r>
          </a:p>
          <a:p>
            <a:pPr lvl="1"/>
            <a:r>
              <a:rPr lang="en-CA" dirty="0" smtClean="0"/>
              <a:t>E.g. A person with jaundice perceives something white as yellow</a:t>
            </a:r>
          </a:p>
          <a:p>
            <a:pPr lvl="1"/>
            <a:r>
              <a:rPr lang="en-CA" dirty="0" smtClean="0"/>
              <a:t>And so it is prudent “never to trust” them</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88</a:t>
            </a:fld>
            <a:endParaRPr lang="en-US"/>
          </a:p>
        </p:txBody>
      </p:sp>
    </p:spTree>
    <p:extLst>
      <p:ext uri="{BB962C8B-B14F-4D97-AF65-F5344CB8AC3E}">
        <p14:creationId xmlns:p14="http://schemas.microsoft.com/office/powerpoint/2010/main" val="8454469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could be dreaming</a:t>
            </a:r>
            <a:endParaRPr lang="en-US" dirty="0"/>
          </a:p>
        </p:txBody>
      </p:sp>
      <p:sp>
        <p:nvSpPr>
          <p:cNvPr id="3" name="Content Placeholder 2"/>
          <p:cNvSpPr>
            <a:spLocks noGrp="1"/>
          </p:cNvSpPr>
          <p:nvPr>
            <p:ph idx="1"/>
          </p:nvPr>
        </p:nvSpPr>
        <p:spPr/>
        <p:txBody>
          <a:bodyPr/>
          <a:lstStyle/>
          <a:p>
            <a:r>
              <a:rPr lang="en-CA" dirty="0" smtClean="0"/>
              <a:t>2) I could be dreaming</a:t>
            </a:r>
          </a:p>
          <a:p>
            <a:pPr lvl="1"/>
            <a:r>
              <a:rPr lang="en-CA" dirty="0" smtClean="0"/>
              <a:t>I am having a vivid experience of myself “sitting by the fire, wearing a winter dressing gown”</a:t>
            </a:r>
          </a:p>
          <a:p>
            <a:pPr lvl="1"/>
            <a:r>
              <a:rPr lang="en-CA" dirty="0" smtClean="0"/>
              <a:t>But I have had similar vivid experiences in dreams</a:t>
            </a:r>
          </a:p>
          <a:p>
            <a:pPr lvl="1"/>
            <a:r>
              <a:rPr lang="en-CA" dirty="0" smtClean="0"/>
              <a:t>And so since there are “never any sure signs” of waking experiences versus dreaming ones, I can never be certain of even such vivid experiences</a:t>
            </a:r>
          </a:p>
          <a:p>
            <a:r>
              <a:rPr lang="en-CA" dirty="0" smtClean="0"/>
              <a:t>Recall Chuang-</a:t>
            </a:r>
            <a:r>
              <a:rPr lang="en-CA" dirty="0" err="1" smtClean="0"/>
              <a:t>tzu’s</a:t>
            </a:r>
            <a:r>
              <a:rPr lang="en-CA" dirty="0" smtClean="0"/>
              <a:t> dream of being a butterfly</a:t>
            </a:r>
          </a:p>
          <a:p>
            <a:pPr marL="457200" lvl="1" indent="0">
              <a:buNone/>
            </a:pP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89</a:t>
            </a:fld>
            <a:endParaRPr lang="en-US"/>
          </a:p>
        </p:txBody>
      </p:sp>
    </p:spTree>
    <p:extLst>
      <p:ext uri="{BB962C8B-B14F-4D97-AF65-F5344CB8AC3E}">
        <p14:creationId xmlns:p14="http://schemas.microsoft.com/office/powerpoint/2010/main" val="37954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Intellectual and Imaginative Enjoyment</a:t>
            </a:r>
            <a:endParaRPr lang="en-US" dirty="0"/>
          </a:p>
        </p:txBody>
      </p:sp>
      <p:sp>
        <p:nvSpPr>
          <p:cNvPr id="3" name="Content Placeholder 2"/>
          <p:cNvSpPr>
            <a:spLocks noGrp="1"/>
          </p:cNvSpPr>
          <p:nvPr>
            <p:ph idx="1"/>
          </p:nvPr>
        </p:nvSpPr>
        <p:spPr/>
        <p:txBody>
          <a:bodyPr>
            <a:normAutofit/>
          </a:bodyPr>
          <a:lstStyle/>
          <a:p>
            <a:r>
              <a:rPr lang="en-CA" dirty="0" smtClean="0"/>
              <a:t>Renaissance humanism</a:t>
            </a:r>
          </a:p>
          <a:p>
            <a:pPr lvl="1"/>
            <a:r>
              <a:rPr lang="en-CA" dirty="0" smtClean="0"/>
              <a:t>Love of things of the intellect and imagination for their own sake</a:t>
            </a:r>
          </a:p>
          <a:p>
            <a:pPr lvl="1"/>
            <a:r>
              <a:rPr lang="en-CA" dirty="0"/>
              <a:t>i</a:t>
            </a:r>
            <a:r>
              <a:rPr lang="en-CA" dirty="0" smtClean="0"/>
              <a:t>nspiring the search for intellectual and imaginative enjoyment</a:t>
            </a:r>
          </a:p>
          <a:p>
            <a:r>
              <a:rPr lang="en-CA" dirty="0" smtClean="0"/>
              <a:t>New sources for doing so are discovered</a:t>
            </a:r>
          </a:p>
          <a:p>
            <a:pPr lvl="1"/>
            <a:r>
              <a:rPr lang="en-CA" dirty="0" smtClean="0"/>
              <a:t>From classical antiquity: Plato, Lucretius (materialism), </a:t>
            </a:r>
            <a:r>
              <a:rPr lang="en-CA" dirty="0" err="1" smtClean="0"/>
              <a:t>Sextus</a:t>
            </a:r>
            <a:r>
              <a:rPr lang="en-CA" dirty="0" smtClean="0"/>
              <a:t> </a:t>
            </a:r>
            <a:r>
              <a:rPr lang="en-CA" dirty="0" err="1" smtClean="0"/>
              <a:t>Empiricus</a:t>
            </a:r>
            <a:r>
              <a:rPr lang="en-CA" dirty="0" smtClean="0"/>
              <a:t> (scepticism)</a:t>
            </a:r>
          </a:p>
          <a:p>
            <a:pPr lvl="1"/>
            <a:r>
              <a:rPr lang="en-CA" dirty="0" smtClean="0"/>
              <a:t>versus medieval emphasis on Aristotle</a:t>
            </a:r>
          </a:p>
        </p:txBody>
      </p:sp>
      <p:sp>
        <p:nvSpPr>
          <p:cNvPr id="4" name="Slide Number Placeholder 3"/>
          <p:cNvSpPr>
            <a:spLocks noGrp="1"/>
          </p:cNvSpPr>
          <p:nvPr>
            <p:ph type="sldNum" sz="quarter" idx="12"/>
          </p:nvPr>
        </p:nvSpPr>
        <p:spPr/>
        <p:txBody>
          <a:bodyPr/>
          <a:lstStyle/>
          <a:p>
            <a:fld id="{EA781AB3-5D8C-45CA-8411-AFFB7C0D96E9}" type="slidenum">
              <a:rPr lang="en-US" smtClean="0"/>
              <a:t>9</a:t>
            </a:fld>
            <a:endParaRPr lang="en-US"/>
          </a:p>
        </p:txBody>
      </p:sp>
    </p:spTree>
    <p:extLst>
      <p:ext uri="{BB962C8B-B14F-4D97-AF65-F5344CB8AC3E}">
        <p14:creationId xmlns:p14="http://schemas.microsoft.com/office/powerpoint/2010/main" val="1129402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85FC21-06E1-4C21-91FD-B3B99E9D3468}" type="slidenum">
              <a:rPr lang="en-US" smtClean="0"/>
              <a:t>90</a:t>
            </a:fld>
            <a:endParaRPr lang="en-US"/>
          </a:p>
        </p:txBody>
      </p:sp>
      <p:pic>
        <p:nvPicPr>
          <p:cNvPr id="5" name="Picture 4"/>
          <p:cNvPicPr>
            <a:picLocks noChangeAspect="1"/>
          </p:cNvPicPr>
          <p:nvPr/>
        </p:nvPicPr>
        <p:blipFill>
          <a:blip r:embed="rId2"/>
          <a:stretch>
            <a:fillRect/>
          </a:stretch>
        </p:blipFill>
        <p:spPr>
          <a:xfrm>
            <a:off x="-47625" y="628650"/>
            <a:ext cx="9239250" cy="5600700"/>
          </a:xfrm>
          <a:prstGeom prst="rect">
            <a:avLst/>
          </a:prstGeom>
        </p:spPr>
      </p:pic>
    </p:spTree>
    <p:extLst>
      <p:ext uri="{BB962C8B-B14F-4D97-AF65-F5344CB8AC3E}">
        <p14:creationId xmlns:p14="http://schemas.microsoft.com/office/powerpoint/2010/main" val="13092462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might be deceived by a demon</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3) But for me to dream surely there must exist a corporeal world with extension and shape</a:t>
            </a:r>
          </a:p>
          <a:p>
            <a:pPr lvl="1"/>
            <a:r>
              <a:rPr lang="en-CA" dirty="0"/>
              <a:t>t</a:t>
            </a:r>
            <a:r>
              <a:rPr lang="en-CA" dirty="0" smtClean="0"/>
              <a:t>o provide the materials for my dreams</a:t>
            </a:r>
          </a:p>
          <a:p>
            <a:r>
              <a:rPr lang="en-CA" dirty="0" smtClean="0"/>
              <a:t>But suppose that God, or “a malicious demon of the utmost power and cunning” “has employed all his energies in order to deceive me”</a:t>
            </a:r>
          </a:p>
          <a:p>
            <a:pPr lvl="1"/>
            <a:r>
              <a:rPr lang="en-CA" dirty="0" smtClean="0"/>
              <a:t>He could have invented these ideas of sky, earth, flesh and blood—to which nothing corresponds in external reality</a:t>
            </a:r>
          </a:p>
          <a:p>
            <a:pPr lvl="1"/>
            <a:r>
              <a:rPr lang="en-CA" dirty="0" smtClean="0"/>
              <a:t>He could have made me “go wrong every time I add two and three or count the sides of a square”</a:t>
            </a:r>
          </a:p>
        </p:txBody>
      </p:sp>
      <p:sp>
        <p:nvSpPr>
          <p:cNvPr id="4" name="Slide Number Placeholder 3"/>
          <p:cNvSpPr>
            <a:spLocks noGrp="1"/>
          </p:cNvSpPr>
          <p:nvPr>
            <p:ph type="sldNum" sz="quarter" idx="12"/>
          </p:nvPr>
        </p:nvSpPr>
        <p:spPr/>
        <p:txBody>
          <a:bodyPr/>
          <a:lstStyle/>
          <a:p>
            <a:fld id="{EA781AB3-5D8C-45CA-8411-AFFB7C0D96E9}" type="slidenum">
              <a:rPr lang="en-US" smtClean="0"/>
              <a:t>91</a:t>
            </a:fld>
            <a:endParaRPr lang="en-US"/>
          </a:p>
        </p:txBody>
      </p:sp>
    </p:spTree>
    <p:extLst>
      <p:ext uri="{BB962C8B-B14F-4D97-AF65-F5344CB8AC3E}">
        <p14:creationId xmlns:p14="http://schemas.microsoft.com/office/powerpoint/2010/main" val="40092643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Cogito </a:t>
            </a:r>
            <a:r>
              <a:rPr lang="en-CA" dirty="0"/>
              <a:t>ergo sum</a:t>
            </a:r>
            <a:endParaRPr lang="en-US" dirty="0"/>
          </a:p>
        </p:txBody>
      </p:sp>
      <p:sp>
        <p:nvSpPr>
          <p:cNvPr id="3" name="Content Placeholder 2"/>
          <p:cNvSpPr>
            <a:spLocks noGrp="1"/>
          </p:cNvSpPr>
          <p:nvPr>
            <p:ph idx="1"/>
          </p:nvPr>
        </p:nvSpPr>
        <p:spPr>
          <a:xfrm>
            <a:off x="395536" y="1772816"/>
            <a:ext cx="8229600" cy="4525963"/>
          </a:xfrm>
        </p:spPr>
        <p:txBody>
          <a:bodyPr>
            <a:normAutofit fontScale="92500" lnSpcReduction="20000"/>
          </a:bodyPr>
          <a:lstStyle/>
          <a:p>
            <a:r>
              <a:rPr lang="en-CA" dirty="0" smtClean="0"/>
              <a:t>And so he must “reject as if absolutely false” all his previous beliefs about the world</a:t>
            </a:r>
          </a:p>
          <a:p>
            <a:pPr lvl="1"/>
            <a:r>
              <a:rPr lang="en-CA" dirty="0" smtClean="0"/>
              <a:t>including its geometry and mathematics </a:t>
            </a:r>
          </a:p>
          <a:p>
            <a:r>
              <a:rPr lang="en-CA" dirty="0" smtClean="0"/>
              <a:t>But there is one thing that he cannot reject:</a:t>
            </a:r>
          </a:p>
          <a:p>
            <a:pPr lvl="1"/>
            <a:r>
              <a:rPr lang="en-CA" dirty="0" smtClean="0"/>
              <a:t>“We cannot suppose … that we, who are having such [doubts] are nothing. For it is a contradiction to suppose that what thinks does not, at the very time when it is thinking, exist. </a:t>
            </a:r>
          </a:p>
          <a:p>
            <a:pPr lvl="1"/>
            <a:r>
              <a:rPr lang="en-CA" dirty="0" smtClean="0"/>
              <a:t>“Accordingly, this piece of knowledge</a:t>
            </a:r>
            <a:r>
              <a:rPr lang="en-CA" i="1" dirty="0" smtClean="0"/>
              <a:t>—I am thinking, therefore I exist </a:t>
            </a:r>
            <a:r>
              <a:rPr lang="en-CA" dirty="0" smtClean="0"/>
              <a:t>[</a:t>
            </a:r>
            <a:r>
              <a:rPr lang="en-CA" i="1" dirty="0" smtClean="0"/>
              <a:t>cogito ergo sum</a:t>
            </a:r>
            <a:r>
              <a:rPr lang="en-CA" dirty="0" smtClean="0"/>
              <a:t>]—is the first and most certain of all to occur to anyone who philosophizes in an orderly way”</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92</a:t>
            </a:fld>
            <a:endParaRPr lang="en-US"/>
          </a:p>
        </p:txBody>
      </p:sp>
    </p:spTree>
    <p:extLst>
      <p:ext uri="{BB962C8B-B14F-4D97-AF65-F5344CB8AC3E}">
        <p14:creationId xmlns:p14="http://schemas.microsoft.com/office/powerpoint/2010/main" val="18141341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am and that I am</a:t>
            </a:r>
            <a:endParaRPr lang="en-US" dirty="0"/>
          </a:p>
        </p:txBody>
      </p:sp>
      <p:sp>
        <p:nvSpPr>
          <p:cNvPr id="3" name="Content Placeholder 2"/>
          <p:cNvSpPr>
            <a:spLocks noGrp="1"/>
          </p:cNvSpPr>
          <p:nvPr>
            <p:ph idx="1"/>
          </p:nvPr>
        </p:nvSpPr>
        <p:spPr/>
        <p:txBody>
          <a:bodyPr>
            <a:normAutofit lnSpcReduction="10000"/>
          </a:bodyPr>
          <a:lstStyle/>
          <a:p>
            <a:r>
              <a:rPr lang="en-US" u="sng" dirty="0" smtClean="0"/>
              <a:t>What</a:t>
            </a:r>
            <a:r>
              <a:rPr lang="en-US" dirty="0" smtClean="0"/>
              <a:t> I am is still in doubt</a:t>
            </a:r>
          </a:p>
          <a:p>
            <a:pPr lvl="1"/>
            <a:r>
              <a:rPr lang="en-US" dirty="0"/>
              <a:t>My </a:t>
            </a:r>
            <a:r>
              <a:rPr lang="en-US" dirty="0" smtClean="0"/>
              <a:t>“essence”</a:t>
            </a:r>
            <a:endParaRPr lang="en-US" dirty="0"/>
          </a:p>
          <a:p>
            <a:pPr lvl="1"/>
            <a:r>
              <a:rPr lang="en-US" dirty="0" smtClean="0"/>
              <a:t>Maybe I am a butterfly</a:t>
            </a:r>
          </a:p>
          <a:p>
            <a:r>
              <a:rPr lang="en-US" dirty="0" smtClean="0"/>
              <a:t>But </a:t>
            </a:r>
            <a:r>
              <a:rPr lang="en-US" u="sng" dirty="0" smtClean="0"/>
              <a:t>that</a:t>
            </a:r>
            <a:r>
              <a:rPr lang="en-US" dirty="0" smtClean="0"/>
              <a:t> I am cannot be doubted</a:t>
            </a:r>
          </a:p>
          <a:p>
            <a:pPr lvl="1"/>
            <a:r>
              <a:rPr lang="en-US" dirty="0" smtClean="0"/>
              <a:t>My existence or being</a:t>
            </a:r>
          </a:p>
          <a:p>
            <a:pPr lvl="1"/>
            <a:r>
              <a:rPr lang="en-US" dirty="0" smtClean="0"/>
              <a:t>What is being? Recall previous thought:</a:t>
            </a:r>
          </a:p>
          <a:p>
            <a:pPr lvl="2"/>
            <a:r>
              <a:rPr lang="en-US" dirty="0" smtClean="0"/>
              <a:t>It vanishes before you can even grasp it (Heraclitus)</a:t>
            </a:r>
          </a:p>
          <a:p>
            <a:pPr lvl="2"/>
            <a:r>
              <a:rPr lang="en-US" dirty="0" smtClean="0"/>
              <a:t>It is the unmoving framework or movie screen within which your life takes place (</a:t>
            </a:r>
            <a:r>
              <a:rPr lang="en-US" dirty="0" err="1" smtClean="0"/>
              <a:t>Avaita</a:t>
            </a:r>
            <a:r>
              <a:rPr lang="en-US" dirty="0" smtClean="0"/>
              <a:t> Vedanta, Parmenides)</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93</a:t>
            </a:fld>
            <a:endParaRPr lang="en-US"/>
          </a:p>
        </p:txBody>
      </p:sp>
    </p:spTree>
    <p:extLst>
      <p:ext uri="{BB962C8B-B14F-4D97-AF65-F5344CB8AC3E}">
        <p14:creationId xmlns:p14="http://schemas.microsoft.com/office/powerpoint/2010/main" val="38453068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Clear and distinct ideas</a:t>
            </a:r>
            <a:endParaRPr lang="en-US" dirty="0"/>
          </a:p>
        </p:txBody>
      </p:sp>
      <p:sp>
        <p:nvSpPr>
          <p:cNvPr id="3" name="Content Placeholder 2"/>
          <p:cNvSpPr>
            <a:spLocks noGrp="1"/>
          </p:cNvSpPr>
          <p:nvPr>
            <p:ph idx="1"/>
          </p:nvPr>
        </p:nvSpPr>
        <p:spPr/>
        <p:txBody>
          <a:bodyPr/>
          <a:lstStyle/>
          <a:p>
            <a:r>
              <a:rPr lang="en-CA" dirty="0" smtClean="0"/>
              <a:t>This concept, that I am thinking (or dreaming) and therefore I am, is clear and distinct</a:t>
            </a:r>
          </a:p>
          <a:p>
            <a:pPr lvl="1"/>
            <a:r>
              <a:rPr lang="en-CA" dirty="0" smtClean="0"/>
              <a:t>I.e., directly evident (clear) to me, </a:t>
            </a:r>
          </a:p>
          <a:p>
            <a:pPr lvl="1"/>
            <a:r>
              <a:rPr lang="en-CA" dirty="0" smtClean="0"/>
              <a:t>and stands out distinctly from all the beliefs he previously held in a confused way</a:t>
            </a:r>
          </a:p>
          <a:p>
            <a:pPr lvl="1"/>
            <a:r>
              <a:rPr lang="en-CA" dirty="0" smtClean="0"/>
              <a:t>He therefore adopts “a general rule that the things we conceive very clearly and very distinctly are all true”</a:t>
            </a:r>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94</a:t>
            </a:fld>
            <a:endParaRPr lang="en-US"/>
          </a:p>
        </p:txBody>
      </p:sp>
    </p:spTree>
    <p:extLst>
      <p:ext uri="{BB962C8B-B14F-4D97-AF65-F5344CB8AC3E}">
        <p14:creationId xmlns:p14="http://schemas.microsoft.com/office/powerpoint/2010/main" val="26239266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From imperfection toward perfection</a:t>
            </a:r>
            <a:endParaRPr lang="en-US" dirty="0"/>
          </a:p>
        </p:txBody>
      </p:sp>
      <p:sp>
        <p:nvSpPr>
          <p:cNvPr id="3" name="Content Placeholder 2"/>
          <p:cNvSpPr>
            <a:spLocks noGrp="1"/>
          </p:cNvSpPr>
          <p:nvPr>
            <p:ph idx="1"/>
          </p:nvPr>
        </p:nvSpPr>
        <p:spPr/>
        <p:txBody>
          <a:bodyPr>
            <a:normAutofit lnSpcReduction="10000"/>
          </a:bodyPr>
          <a:lstStyle/>
          <a:p>
            <a:r>
              <a:rPr lang="en-CA" dirty="0" smtClean="0"/>
              <a:t>There is another such clear and distinct idea to be extracted here</a:t>
            </a:r>
          </a:p>
          <a:p>
            <a:pPr lvl="1"/>
            <a:r>
              <a:rPr lang="en-CA" dirty="0" smtClean="0"/>
              <a:t>I was doubting and uncertain, and so an imperfect being</a:t>
            </a:r>
          </a:p>
          <a:p>
            <a:pPr lvl="1"/>
            <a:r>
              <a:rPr lang="en-CA" dirty="0" smtClean="0"/>
              <a:t>But I arrived at an indubitable truth, and seek to find more such so as to perfect my knowledge and my life</a:t>
            </a:r>
          </a:p>
          <a:p>
            <a:pPr lvl="1"/>
            <a:r>
              <a:rPr lang="en-CA" dirty="0" smtClean="0"/>
              <a:t>I am therefore a being who is capable of moving from imperfection to greater perfection: </a:t>
            </a:r>
          </a:p>
          <a:p>
            <a:pPr lvl="2"/>
            <a:r>
              <a:rPr lang="en-CA" dirty="0" smtClean="0"/>
              <a:t>I.e., I am striving to become all-knowing, God-like</a:t>
            </a:r>
          </a:p>
        </p:txBody>
      </p:sp>
      <p:sp>
        <p:nvSpPr>
          <p:cNvPr id="4" name="Slide Number Placeholder 3"/>
          <p:cNvSpPr>
            <a:spLocks noGrp="1"/>
          </p:cNvSpPr>
          <p:nvPr>
            <p:ph type="sldNum" sz="quarter" idx="12"/>
          </p:nvPr>
        </p:nvSpPr>
        <p:spPr/>
        <p:txBody>
          <a:bodyPr/>
          <a:lstStyle/>
          <a:p>
            <a:fld id="{EA781AB3-5D8C-45CA-8411-AFFB7C0D96E9}" type="slidenum">
              <a:rPr lang="en-US" smtClean="0"/>
              <a:t>95</a:t>
            </a:fld>
            <a:endParaRPr lang="en-US"/>
          </a:p>
        </p:txBody>
      </p:sp>
    </p:spTree>
    <p:extLst>
      <p:ext uri="{BB962C8B-B14F-4D97-AF65-F5344CB8AC3E}">
        <p14:creationId xmlns:p14="http://schemas.microsoft.com/office/powerpoint/2010/main" val="35405593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are different</a:t>
            </a:r>
            <a:endParaRPr lang="en-US" dirty="0"/>
          </a:p>
        </p:txBody>
      </p:sp>
      <p:sp>
        <p:nvSpPr>
          <p:cNvPr id="3" name="Content Placeholder 2"/>
          <p:cNvSpPr>
            <a:spLocks noGrp="1"/>
          </p:cNvSpPr>
          <p:nvPr>
            <p:ph idx="1"/>
          </p:nvPr>
        </p:nvSpPr>
        <p:spPr/>
        <p:txBody>
          <a:bodyPr>
            <a:normAutofit fontScale="92500"/>
          </a:bodyPr>
          <a:lstStyle/>
          <a:p>
            <a:r>
              <a:rPr lang="en-US" dirty="0" smtClean="0"/>
              <a:t>Do butterflies doubt, worry about what is true? </a:t>
            </a:r>
          </a:p>
          <a:p>
            <a:pPr lvl="1"/>
            <a:r>
              <a:rPr lang="en-US" dirty="0" smtClean="0"/>
              <a:t>Plants and animals simply are what they are.</a:t>
            </a:r>
          </a:p>
          <a:p>
            <a:pPr lvl="1"/>
            <a:r>
              <a:rPr lang="en-US" dirty="0" smtClean="0"/>
              <a:t>Cows eat grass and chew their cud. They do not worry about whether the grass is real or an illusion</a:t>
            </a:r>
          </a:p>
          <a:p>
            <a:r>
              <a:rPr lang="en-US" dirty="0" smtClean="0"/>
              <a:t>It is the nature of human beings to have such worries, to doubt and strive to truth</a:t>
            </a:r>
          </a:p>
          <a:p>
            <a:pPr lvl="1"/>
            <a:r>
              <a:rPr lang="en-US" dirty="0" smtClean="0"/>
              <a:t>I.e., we want to be more than what we are: we are/exist but have no fixed essence</a:t>
            </a:r>
          </a:p>
          <a:p>
            <a:pPr lvl="1"/>
            <a:r>
              <a:rPr lang="en-US" dirty="0" smtClean="0"/>
              <a:t>Not “essentialism” but “existentialism” or “</a:t>
            </a:r>
            <a:r>
              <a:rPr lang="en-US" dirty="0" err="1" smtClean="0"/>
              <a:t>beingism</a:t>
            </a:r>
            <a:r>
              <a:rPr lang="en-US" dirty="0" smtClean="0"/>
              <a:t>”</a:t>
            </a:r>
          </a:p>
        </p:txBody>
      </p:sp>
      <p:sp>
        <p:nvSpPr>
          <p:cNvPr id="4" name="Slide Number Placeholder 3"/>
          <p:cNvSpPr>
            <a:spLocks noGrp="1"/>
          </p:cNvSpPr>
          <p:nvPr>
            <p:ph type="sldNum" sz="quarter" idx="12"/>
          </p:nvPr>
        </p:nvSpPr>
        <p:spPr/>
        <p:txBody>
          <a:bodyPr/>
          <a:lstStyle/>
          <a:p>
            <a:fld id="{EA781AB3-5D8C-45CA-8411-AFFB7C0D96E9}" type="slidenum">
              <a:rPr lang="en-US" smtClean="0"/>
              <a:t>96</a:t>
            </a:fld>
            <a:endParaRPr lang="en-US"/>
          </a:p>
        </p:txBody>
      </p:sp>
    </p:spTree>
    <p:extLst>
      <p:ext uri="{BB962C8B-B14F-4D97-AF65-F5344CB8AC3E}">
        <p14:creationId xmlns:p14="http://schemas.microsoft.com/office/powerpoint/2010/main" val="17296077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want?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Implicit conclusion: </a:t>
            </a:r>
            <a:endParaRPr lang="en-US" dirty="0" smtClean="0"/>
          </a:p>
          <a:p>
            <a:pPr lvl="1"/>
            <a:r>
              <a:rPr lang="en-US" dirty="0" smtClean="0"/>
              <a:t>I </a:t>
            </a:r>
            <a:r>
              <a:rPr lang="en-US" dirty="0"/>
              <a:t>am an evolving, aspiring human being, </a:t>
            </a:r>
            <a:endParaRPr lang="en-US" dirty="0" smtClean="0"/>
          </a:p>
          <a:p>
            <a:pPr lvl="1"/>
            <a:r>
              <a:rPr lang="en-US" dirty="0" smtClean="0"/>
              <a:t>not </a:t>
            </a:r>
            <a:r>
              <a:rPr lang="en-US" dirty="0"/>
              <a:t>a contented butterfly or a </a:t>
            </a:r>
            <a:r>
              <a:rPr lang="en-US" dirty="0" smtClean="0"/>
              <a:t>cow, not a plant or an animal</a:t>
            </a:r>
            <a:endParaRPr lang="en-CA" dirty="0" smtClean="0"/>
          </a:p>
          <a:p>
            <a:r>
              <a:rPr lang="en-CA" dirty="0" smtClean="0"/>
              <a:t>There </a:t>
            </a:r>
            <a:r>
              <a:rPr lang="en-CA" dirty="0"/>
              <a:t>is in me therefore an idea of </a:t>
            </a:r>
            <a:r>
              <a:rPr lang="en-CA" dirty="0" smtClean="0"/>
              <a:t>perfection, an ideal </a:t>
            </a:r>
            <a:r>
              <a:rPr lang="en-CA" dirty="0"/>
              <a:t>that stimulates this process of my </a:t>
            </a:r>
            <a:r>
              <a:rPr lang="en-CA" dirty="0" smtClean="0"/>
              <a:t>thinking</a:t>
            </a:r>
          </a:p>
          <a:p>
            <a:pPr lvl="1"/>
            <a:r>
              <a:rPr lang="en-CA" dirty="0" smtClean="0"/>
              <a:t>I want to be more than what I am. How much more? </a:t>
            </a:r>
          </a:p>
          <a:p>
            <a:pPr lvl="1"/>
            <a:r>
              <a:rPr lang="en-CA" dirty="0" smtClean="0"/>
              <a:t>There is no fixed limit: We humans want to go beyond all limits</a:t>
            </a:r>
          </a:p>
          <a:p>
            <a:pPr lvl="1"/>
            <a:r>
              <a:rPr lang="en-CA" dirty="0" smtClean="0"/>
              <a:t>We aspire to perfect, unlimited being beyond all restricting essences, going “where no man has ever gone before” (Star Trek)</a:t>
            </a:r>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97</a:t>
            </a:fld>
            <a:endParaRPr lang="en-US"/>
          </a:p>
        </p:txBody>
      </p:sp>
    </p:spTree>
    <p:extLst>
      <p:ext uri="{BB962C8B-B14F-4D97-AF65-F5344CB8AC3E}">
        <p14:creationId xmlns:p14="http://schemas.microsoft.com/office/powerpoint/2010/main" val="29467684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the cause of this idea or ideal?</a:t>
            </a:r>
            <a:endParaRPr lang="en-US" dirty="0"/>
          </a:p>
        </p:txBody>
      </p:sp>
      <p:sp>
        <p:nvSpPr>
          <p:cNvPr id="3" name="Content Placeholder 2"/>
          <p:cNvSpPr>
            <a:spLocks noGrp="1"/>
          </p:cNvSpPr>
          <p:nvPr>
            <p:ph idx="1"/>
          </p:nvPr>
        </p:nvSpPr>
        <p:spPr/>
        <p:txBody>
          <a:bodyPr>
            <a:normAutofit fontScale="92500" lnSpcReduction="20000"/>
          </a:bodyPr>
          <a:lstStyle/>
          <a:p>
            <a:r>
              <a:rPr lang="en-CA" dirty="0"/>
              <a:t>I then ask: where does this idea come from</a:t>
            </a:r>
            <a:r>
              <a:rPr lang="en-CA" dirty="0" smtClean="0"/>
              <a:t>?</a:t>
            </a:r>
          </a:p>
          <a:p>
            <a:pPr lvl="1"/>
            <a:r>
              <a:rPr lang="en-CA" dirty="0" smtClean="0"/>
              <a:t>1) from the world outside me?</a:t>
            </a:r>
          </a:p>
          <a:p>
            <a:pPr lvl="1"/>
            <a:r>
              <a:rPr lang="en-CA" dirty="0" smtClean="0"/>
              <a:t>2) from myself? </a:t>
            </a:r>
          </a:p>
          <a:p>
            <a:r>
              <a:rPr lang="en-CA" dirty="0" smtClean="0"/>
              <a:t>1) Does this idea of perfection or perfect being come from my experience of the world?</a:t>
            </a:r>
          </a:p>
          <a:p>
            <a:pPr lvl="1"/>
            <a:r>
              <a:rPr lang="en-CA" dirty="0" smtClean="0"/>
              <a:t>But this experience of the world outside me was doubtful, i.e., imperfect</a:t>
            </a:r>
          </a:p>
          <a:p>
            <a:pPr lvl="1"/>
            <a:r>
              <a:rPr lang="en-CA" dirty="0" smtClean="0"/>
              <a:t>It was the idea of perfection that made me discontented with given ideas about the world</a:t>
            </a:r>
          </a:p>
          <a:p>
            <a:pPr lvl="1"/>
            <a:r>
              <a:rPr lang="en-CA" dirty="0" smtClean="0"/>
              <a:t>I recognize that my ideas about the world are imperfect because of the idea of perfection within me</a:t>
            </a:r>
          </a:p>
          <a:p>
            <a:pPr lvl="1"/>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98</a:t>
            </a:fld>
            <a:endParaRPr lang="en-US"/>
          </a:p>
        </p:txBody>
      </p:sp>
    </p:spTree>
    <p:extLst>
      <p:ext uri="{BB962C8B-B14F-4D97-AF65-F5344CB8AC3E}">
        <p14:creationId xmlns:p14="http://schemas.microsoft.com/office/powerpoint/2010/main" val="8597433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don’t create </a:t>
            </a:r>
            <a:r>
              <a:rPr lang="en-US" dirty="0" smtClean="0"/>
              <a:t>it;</a:t>
            </a:r>
            <a:r>
              <a:rPr lang="en-US" dirty="0"/>
              <a:t/>
            </a:r>
            <a:br>
              <a:rPr lang="en-US" dirty="0"/>
            </a:br>
            <a:r>
              <a:rPr lang="en-US" dirty="0"/>
              <a:t>I </a:t>
            </a:r>
            <a:r>
              <a:rPr lang="en-US" u="sng" dirty="0" smtClean="0"/>
              <a:t>find</a:t>
            </a:r>
            <a:r>
              <a:rPr lang="en-US" dirty="0" smtClean="0"/>
              <a:t> it in myself </a:t>
            </a:r>
            <a:endParaRPr lang="en-US" dirty="0"/>
          </a:p>
        </p:txBody>
      </p:sp>
      <p:sp>
        <p:nvSpPr>
          <p:cNvPr id="3" name="Content Placeholder 2"/>
          <p:cNvSpPr>
            <a:spLocks noGrp="1"/>
          </p:cNvSpPr>
          <p:nvPr>
            <p:ph idx="1"/>
          </p:nvPr>
        </p:nvSpPr>
        <p:spPr/>
        <p:txBody>
          <a:bodyPr/>
          <a:lstStyle/>
          <a:p>
            <a:r>
              <a:rPr lang="en-CA" dirty="0" smtClean="0"/>
              <a:t>2) Does </a:t>
            </a:r>
            <a:r>
              <a:rPr lang="en-CA" dirty="0"/>
              <a:t>it come from me myself?</a:t>
            </a:r>
          </a:p>
          <a:p>
            <a:pPr lvl="1"/>
            <a:r>
              <a:rPr lang="en-CA" dirty="0"/>
              <a:t>But I too am imperfect, and yet I am not content with this imperfection because of the ideal of perfection that I find </a:t>
            </a:r>
            <a:r>
              <a:rPr lang="en-CA" dirty="0" smtClean="0"/>
              <a:t>within </a:t>
            </a:r>
            <a:r>
              <a:rPr lang="en-CA" dirty="0"/>
              <a:t>myself</a:t>
            </a:r>
          </a:p>
          <a:p>
            <a:pPr lvl="1"/>
            <a:r>
              <a:rPr lang="en-CA" dirty="0"/>
              <a:t>It is evident that “what is more perfect cannot be produced … by what is less perfect</a:t>
            </a:r>
            <a:r>
              <a:rPr lang="en-CA" dirty="0" smtClean="0"/>
              <a:t>”</a:t>
            </a:r>
          </a:p>
          <a:p>
            <a:endParaRPr lang="en-CA" dirty="0"/>
          </a:p>
          <a:p>
            <a:endParaRPr lang="en-US" dirty="0"/>
          </a:p>
        </p:txBody>
      </p:sp>
      <p:sp>
        <p:nvSpPr>
          <p:cNvPr id="4" name="Slide Number Placeholder 3"/>
          <p:cNvSpPr>
            <a:spLocks noGrp="1"/>
          </p:cNvSpPr>
          <p:nvPr>
            <p:ph type="sldNum" sz="quarter" idx="12"/>
          </p:nvPr>
        </p:nvSpPr>
        <p:spPr/>
        <p:txBody>
          <a:bodyPr/>
          <a:lstStyle/>
          <a:p>
            <a:fld id="{EA781AB3-5D8C-45CA-8411-AFFB7C0D96E9}" type="slidenum">
              <a:rPr lang="en-US" smtClean="0"/>
              <a:t>99</a:t>
            </a:fld>
            <a:endParaRPr lang="en-US"/>
          </a:p>
        </p:txBody>
      </p:sp>
    </p:spTree>
    <p:extLst>
      <p:ext uri="{BB962C8B-B14F-4D97-AF65-F5344CB8AC3E}">
        <p14:creationId xmlns:p14="http://schemas.microsoft.com/office/powerpoint/2010/main" val="2032022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4012</TotalTime>
  <Words>11541</Words>
  <Application>Microsoft Office PowerPoint</Application>
  <PresentationFormat>On-screen Show (4:3)</PresentationFormat>
  <Paragraphs>1197</Paragraphs>
  <Slides>162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162</vt:i4>
      </vt:variant>
    </vt:vector>
  </HeadingPairs>
  <TitlesOfParts>
    <vt:vector size="166" baseType="lpstr">
      <vt:lpstr>Arial</vt:lpstr>
      <vt:lpstr>Calibri</vt:lpstr>
      <vt:lpstr>Wingdings</vt:lpstr>
      <vt:lpstr>Office Theme</vt:lpstr>
      <vt:lpstr>4 From Renaissance to Enlightenment</vt:lpstr>
      <vt:lpstr>Larger historical context</vt:lpstr>
      <vt:lpstr>Money and Art</vt:lpstr>
      <vt:lpstr>Contrast with Greece and Rome</vt:lpstr>
      <vt:lpstr>Humanism and the Rise of Modern Science</vt:lpstr>
      <vt:lpstr>Periods of early modern philosophy</vt:lpstr>
      <vt:lpstr>Two sets of issues:  epistemic and metaphysical</vt:lpstr>
      <vt:lpstr>Two large tendencies</vt:lpstr>
      <vt:lpstr>Intellectual and Imaginative Enjoyment</vt:lpstr>
      <vt:lpstr>What is humanism?</vt:lpstr>
      <vt:lpstr>Practical pursuits</vt:lpstr>
      <vt:lpstr>Shift to practical philosophies</vt:lpstr>
      <vt:lpstr>Against Aristotle</vt:lpstr>
      <vt:lpstr>Three themes that stand out</vt:lpstr>
      <vt:lpstr>Human dignity</vt:lpstr>
      <vt:lpstr>The man of virtu</vt:lpstr>
      <vt:lpstr>PowerPoint Presentation</vt:lpstr>
      <vt:lpstr>PowerPoint Presentation</vt:lpstr>
      <vt:lpstr>Recall China</vt:lpstr>
      <vt:lpstr>PowerPoint Presentation</vt:lpstr>
      <vt:lpstr>Independence from God</vt:lpstr>
      <vt:lpstr>“The whole man”</vt:lpstr>
      <vt:lpstr>PowerPoint Presentation</vt:lpstr>
      <vt:lpstr>Human folly</vt:lpstr>
      <vt:lpstr>PowerPoint Presentation</vt:lpstr>
      <vt:lpstr>Pico’s 900 theses</vt:lpstr>
      <vt:lpstr>Human dignity</vt:lpstr>
      <vt:lpstr>We make ourselves</vt:lpstr>
      <vt:lpstr>Not divine</vt:lpstr>
      <vt:lpstr>Human frailty</vt:lpstr>
      <vt:lpstr>A recipe book for power and glory</vt:lpstr>
      <vt:lpstr>It only looks like vice</vt:lpstr>
      <vt:lpstr>Versus Aristotle</vt:lpstr>
      <vt:lpstr>The main goal in life: success</vt:lpstr>
      <vt:lpstr>Fortune favors the brave</vt:lpstr>
      <vt:lpstr>A harsher variant</vt:lpstr>
      <vt:lpstr>From Copernicus to Descartes</vt:lpstr>
      <vt:lpstr>Why are the scientists important for philosophy?</vt:lpstr>
      <vt:lpstr>Francis Bacon: wisest and meanest</vt:lpstr>
      <vt:lpstr>Bacon opposes …</vt:lpstr>
      <vt:lpstr>Theoretical basis for magic</vt:lpstr>
      <vt:lpstr>Bruno</vt:lpstr>
      <vt:lpstr>A martyr to science and romantics</vt:lpstr>
      <vt:lpstr>Rivals to commanding nature</vt:lpstr>
      <vt:lpstr>The wrong and right model</vt:lpstr>
      <vt:lpstr>Moving toward God through science</vt:lpstr>
      <vt:lpstr>Science confirming religion</vt:lpstr>
      <vt:lpstr>Not divorce but differentiation</vt:lpstr>
      <vt:lpstr>Against Aristotle’s teleology</vt:lpstr>
      <vt:lpstr>Why do heavy things fall down?</vt:lpstr>
      <vt:lpstr>PowerPoint Presentation</vt:lpstr>
      <vt:lpstr>Does a mechanistic world require God?</vt:lpstr>
      <vt:lpstr>Bacon’s Method of the bee</vt:lpstr>
      <vt:lpstr>A fresh beginning needed</vt:lpstr>
      <vt:lpstr>The new forms of things</vt:lpstr>
      <vt:lpstr>Correspondences of the elements</vt:lpstr>
      <vt:lpstr>Burning Bruno</vt:lpstr>
      <vt:lpstr>Return to nature, to childhood</vt:lpstr>
      <vt:lpstr>Disenchantment of nature</vt:lpstr>
      <vt:lpstr>Why does fire go up?</vt:lpstr>
      <vt:lpstr>Reality and appearance</vt:lpstr>
      <vt:lpstr>Order from “chaos”</vt:lpstr>
      <vt:lpstr>Next step: colors are subjective,  but not everything</vt:lpstr>
      <vt:lpstr>The debate</vt:lpstr>
      <vt:lpstr>Revival of scepticism</vt:lpstr>
      <vt:lpstr>Attack on orthodox religion</vt:lpstr>
      <vt:lpstr>The challenge of Deism</vt:lpstr>
      <vt:lpstr>Defending human dignity</vt:lpstr>
      <vt:lpstr>Pyrrhonist scepticism</vt:lpstr>
      <vt:lpstr>Science itself demands scepticism</vt:lpstr>
      <vt:lpstr>Scepticism in defense of religion: fideism</vt:lpstr>
      <vt:lpstr>Why believe in the Catholic Church?</vt:lpstr>
      <vt:lpstr>Two sceptical religious philosophers</vt:lpstr>
      <vt:lpstr>Pascal’s thinking reed</vt:lpstr>
      <vt:lpstr>PowerPoint Presentation</vt:lpstr>
      <vt:lpstr>Man without God is pitiful</vt:lpstr>
      <vt:lpstr>Doubting the senses</vt:lpstr>
      <vt:lpstr>Doubting reason</vt:lpstr>
      <vt:lpstr>Proofs for God’s existence</vt:lpstr>
      <vt:lpstr>Following Erasmus’ fideism</vt:lpstr>
      <vt:lpstr>Pascal rejects conformism</vt:lpstr>
      <vt:lpstr>Pascal’s Wager</vt:lpstr>
      <vt:lpstr>Dignity in our wretchedness</vt:lpstr>
      <vt:lpstr>Pascal rejects Descartes</vt:lpstr>
      <vt:lpstr>Descartes’ Dualism of  Spirit and Matter </vt:lpstr>
      <vt:lpstr>Descartes’ greatest joy:  contemplating God</vt:lpstr>
      <vt:lpstr>A solid foundation of his own</vt:lpstr>
      <vt:lpstr>The senses can deceive us</vt:lpstr>
      <vt:lpstr>I could be dreaming</vt:lpstr>
      <vt:lpstr>PowerPoint Presentation</vt:lpstr>
      <vt:lpstr>I might be deceived by a demon</vt:lpstr>
      <vt:lpstr>Cogito ergo sum</vt:lpstr>
      <vt:lpstr>What I am and that I am</vt:lpstr>
      <vt:lpstr>Clear and distinct ideas</vt:lpstr>
      <vt:lpstr>From imperfection toward perfection</vt:lpstr>
      <vt:lpstr>Humans are different</vt:lpstr>
      <vt:lpstr>What do I want?</vt:lpstr>
      <vt:lpstr>What is the cause of this idea or ideal?</vt:lpstr>
      <vt:lpstr>I don’t create it; I find it in myself </vt:lpstr>
      <vt:lpstr>Why you are here</vt:lpstr>
      <vt:lpstr>Perfect Being in Itself</vt:lpstr>
      <vt:lpstr>Descartes’ first proof for the existence of God</vt:lpstr>
      <vt:lpstr>2nd argument: the Cause of my being</vt:lpstr>
      <vt:lpstr>The chain of causes</vt:lpstr>
      <vt:lpstr>Not myself either</vt:lpstr>
      <vt:lpstr>Ontological argument  for the existence of God</vt:lpstr>
      <vt:lpstr>From idea to being</vt:lpstr>
      <vt:lpstr>The meaning of life</vt:lpstr>
      <vt:lpstr>The external world must exist</vt:lpstr>
      <vt:lpstr>What is really real out there?</vt:lpstr>
      <vt:lpstr>The skeptical argument</vt:lpstr>
      <vt:lpstr>Descartes’ reply</vt:lpstr>
      <vt:lpstr>Arnaud’s Circle</vt:lpstr>
      <vt:lpstr>Intuition and reason</vt:lpstr>
      <vt:lpstr>Direct knowledge of God</vt:lpstr>
      <vt:lpstr>Other weaknesses</vt:lpstr>
      <vt:lpstr>Our judgments are free</vt:lpstr>
      <vt:lpstr>Thinking is free</vt:lpstr>
      <vt:lpstr>Science presupposes  freedom of the thinker</vt:lpstr>
      <vt:lpstr>Could God deceive us?</vt:lpstr>
      <vt:lpstr>From simple to complex</vt:lpstr>
      <vt:lpstr>The beginning of the world</vt:lpstr>
      <vt:lpstr>The evolution of the universe</vt:lpstr>
      <vt:lpstr>Vortices of swirling elements</vt:lpstr>
      <vt:lpstr>PowerPoint Presentation</vt:lpstr>
      <vt:lpstr>Reason-based Maxims of Morality </vt:lpstr>
      <vt:lpstr>Provisional morality #1</vt:lpstr>
      <vt:lpstr>Implicit revolutionary</vt:lpstr>
      <vt:lpstr>Qualifications to conservativism</vt:lpstr>
      <vt:lpstr>Maxim #2: Probable truth</vt:lpstr>
      <vt:lpstr>Maxim #3: Descartes’ Stoicism?</vt:lpstr>
      <vt:lpstr>Descartes’ Activism</vt:lpstr>
      <vt:lpstr>He’s not a Stoic</vt:lpstr>
      <vt:lpstr>Maxim #4 A life in pursuit of truth</vt:lpstr>
      <vt:lpstr>PowerPoint Presentation</vt:lpstr>
      <vt:lpstr>PowerPoint Presentation</vt:lpstr>
      <vt:lpstr>The sweetness of truth</vt:lpstr>
      <vt:lpstr>True basis of morality</vt:lpstr>
      <vt:lpstr>Knowledge and free will</vt:lpstr>
      <vt:lpstr>Proof of freedom in science</vt:lpstr>
      <vt:lpstr>Courage and commitment</vt:lpstr>
      <vt:lpstr>Hume’s empiricism</vt:lpstr>
      <vt:lpstr>Descartes’ rationalism</vt:lpstr>
      <vt:lpstr>Method of the bee</vt:lpstr>
      <vt:lpstr>Loving a cross-eyed girl</vt:lpstr>
      <vt:lpstr>The Goods of Body and Soul </vt:lpstr>
      <vt:lpstr>Recall: Atomism and relativism</vt:lpstr>
      <vt:lpstr>Comprehending the world</vt:lpstr>
      <vt:lpstr>Return to the beginning</vt:lpstr>
      <vt:lpstr>Real beginning: a unity</vt:lpstr>
      <vt:lpstr>Begin with the joy of existence</vt:lpstr>
      <vt:lpstr>Descartes’ dualism</vt:lpstr>
      <vt:lpstr>Body and soul</vt:lpstr>
      <vt:lpstr>Science and ethics of health care</vt:lpstr>
      <vt:lpstr>Changing habits</vt:lpstr>
      <vt:lpstr>Bodies separate, spirits unite</vt:lpstr>
      <vt:lpstr>The nature of love</vt:lpstr>
      <vt:lpstr>How large is the self? </vt:lpstr>
      <vt:lpstr>Two kinds of goods</vt:lpstr>
      <vt:lpstr>PowerPoint Presentation</vt:lpstr>
      <vt:lpstr>PowerPoint Presentation</vt:lpstr>
      <vt:lpstr>Final meta-ethical principle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From Renaissance to Enlightenment</dc:title>
  <dc:creator>User</dc:creator>
  <cp:lastModifiedBy>Lawler, James</cp:lastModifiedBy>
  <cp:revision>287</cp:revision>
  <dcterms:created xsi:type="dcterms:W3CDTF">2016-11-17T20:32:36Z</dcterms:created>
  <dcterms:modified xsi:type="dcterms:W3CDTF">2019-05-09T14:22:15Z</dcterms:modified>
</cp:coreProperties>
</file>