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364" r:id="rId2"/>
    <p:sldId id="366" r:id="rId3"/>
    <p:sldId id="388" r:id="rId4"/>
    <p:sldId id="367" r:id="rId5"/>
    <p:sldId id="368" r:id="rId6"/>
    <p:sldId id="369" r:id="rId7"/>
    <p:sldId id="370" r:id="rId8"/>
    <p:sldId id="371" r:id="rId9"/>
    <p:sldId id="372" r:id="rId10"/>
    <p:sldId id="373" r:id="rId11"/>
    <p:sldId id="375" r:id="rId12"/>
    <p:sldId id="374" r:id="rId13"/>
    <p:sldId id="376" r:id="rId14"/>
    <p:sldId id="377" r:id="rId15"/>
    <p:sldId id="378" r:id="rId16"/>
    <p:sldId id="380" r:id="rId17"/>
    <p:sldId id="381" r:id="rId18"/>
    <p:sldId id="382" r:id="rId19"/>
    <p:sldId id="383" r:id="rId20"/>
    <p:sldId id="385" r:id="rId21"/>
    <p:sldId id="386" r:id="rId22"/>
    <p:sldId id="387" r:id="rId23"/>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397" r:id="rId38"/>
    <p:sldId id="270" r:id="rId39"/>
    <p:sldId id="398" r:id="rId40"/>
    <p:sldId id="271" r:id="rId41"/>
    <p:sldId id="272" r:id="rId42"/>
    <p:sldId id="273" r:id="rId43"/>
    <p:sldId id="389" r:id="rId44"/>
    <p:sldId id="274" r:id="rId45"/>
    <p:sldId id="280" r:id="rId46"/>
    <p:sldId id="275" r:id="rId47"/>
    <p:sldId id="276" r:id="rId48"/>
    <p:sldId id="277" r:id="rId49"/>
    <p:sldId id="278" r:id="rId50"/>
    <p:sldId id="279"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8" r:id="rId68"/>
    <p:sldId id="297" r:id="rId69"/>
    <p:sldId id="299" r:id="rId70"/>
    <p:sldId id="300" r:id="rId71"/>
    <p:sldId id="301" r:id="rId72"/>
    <p:sldId id="302" r:id="rId73"/>
    <p:sldId id="399" r:id="rId74"/>
    <p:sldId id="303" r:id="rId75"/>
    <p:sldId id="309" r:id="rId76"/>
    <p:sldId id="304" r:id="rId77"/>
    <p:sldId id="305" r:id="rId78"/>
    <p:sldId id="310" r:id="rId79"/>
    <p:sldId id="306" r:id="rId80"/>
    <p:sldId id="307" r:id="rId81"/>
    <p:sldId id="308" r:id="rId82"/>
    <p:sldId id="311" r:id="rId83"/>
    <p:sldId id="312" r:id="rId84"/>
    <p:sldId id="390" r:id="rId85"/>
    <p:sldId id="313" r:id="rId86"/>
    <p:sldId id="314" r:id="rId87"/>
    <p:sldId id="315" r:id="rId88"/>
    <p:sldId id="316" r:id="rId89"/>
    <p:sldId id="317" r:id="rId90"/>
    <p:sldId id="318" r:id="rId91"/>
    <p:sldId id="322" r:id="rId92"/>
    <p:sldId id="319" r:id="rId93"/>
    <p:sldId id="320" r:id="rId94"/>
    <p:sldId id="321" r:id="rId95"/>
    <p:sldId id="323" r:id="rId96"/>
    <p:sldId id="324" r:id="rId97"/>
    <p:sldId id="325" r:id="rId98"/>
    <p:sldId id="326" r:id="rId99"/>
    <p:sldId id="327" r:id="rId100"/>
    <p:sldId id="391" r:id="rId101"/>
    <p:sldId id="328" r:id="rId102"/>
    <p:sldId id="331" r:id="rId103"/>
    <p:sldId id="329" r:id="rId104"/>
    <p:sldId id="330" r:id="rId105"/>
    <p:sldId id="332" r:id="rId106"/>
    <p:sldId id="333" r:id="rId107"/>
    <p:sldId id="334" r:id="rId108"/>
    <p:sldId id="335" r:id="rId109"/>
    <p:sldId id="401" r:id="rId110"/>
    <p:sldId id="400" r:id="rId111"/>
    <p:sldId id="336" r:id="rId112"/>
    <p:sldId id="337" r:id="rId113"/>
    <p:sldId id="338" r:id="rId114"/>
    <p:sldId id="339" r:id="rId115"/>
    <p:sldId id="395" r:id="rId116"/>
    <p:sldId id="403" r:id="rId117"/>
    <p:sldId id="402" r:id="rId118"/>
    <p:sldId id="340" r:id="rId119"/>
    <p:sldId id="392" r:id="rId120"/>
    <p:sldId id="396" r:id="rId121"/>
    <p:sldId id="341" r:id="rId122"/>
    <p:sldId id="342" r:id="rId123"/>
    <p:sldId id="343" r:id="rId124"/>
    <p:sldId id="404" r:id="rId125"/>
    <p:sldId id="345" r:id="rId126"/>
    <p:sldId id="346" r:id="rId127"/>
    <p:sldId id="347" r:id="rId128"/>
    <p:sldId id="348" r:id="rId129"/>
    <p:sldId id="349" r:id="rId130"/>
    <p:sldId id="393" r:id="rId131"/>
    <p:sldId id="350" r:id="rId132"/>
    <p:sldId id="351" r:id="rId133"/>
    <p:sldId id="352" r:id="rId134"/>
    <p:sldId id="353" r:id="rId135"/>
    <p:sldId id="394" r:id="rId136"/>
    <p:sldId id="354" r:id="rId137"/>
    <p:sldId id="355" r:id="rId138"/>
    <p:sldId id="356" r:id="rId139"/>
    <p:sldId id="357" r:id="rId140"/>
    <p:sldId id="358" r:id="rId141"/>
    <p:sldId id="360" r:id="rId142"/>
    <p:sldId id="361" r:id="rId143"/>
    <p:sldId id="359" r:id="rId144"/>
    <p:sldId id="363" r:id="rId145"/>
    <p:sldId id="362"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p:cViewPr varScale="1">
        <p:scale>
          <a:sx n="88" d="100"/>
          <a:sy n="88" d="100"/>
        </p:scale>
        <p:origin x="77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E4F94-4D64-4344-A7D7-6362168F7810}" type="datetimeFigureOut">
              <a:rPr lang="en-US" smtClean="0"/>
              <a:t>2/14/2019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2A6085-39F8-453B-8E47-281CE3F01D98}" type="slidenum">
              <a:rPr lang="en-US" smtClean="0"/>
              <a:t>‹#›</a:t>
            </a:fld>
            <a:endParaRPr lang="en-US"/>
          </a:p>
        </p:txBody>
      </p:sp>
    </p:spTree>
    <p:extLst>
      <p:ext uri="{BB962C8B-B14F-4D97-AF65-F5344CB8AC3E}">
        <p14:creationId xmlns:p14="http://schemas.microsoft.com/office/powerpoint/2010/main" val="77620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2E23B6-158B-4293-90B7-64EAAA6F9494}" type="slidenum">
              <a:rPr lang="en-CA" altLang="en-US" smtClean="0"/>
              <a:pPr eaLnBrk="1" hangingPunct="1">
                <a:spcBef>
                  <a:spcPct val="0"/>
                </a:spcBef>
              </a:pPr>
              <a:t>2</a:t>
            </a:fld>
            <a:endParaRPr lang="en-CA"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4C913C-E5C7-46DA-8E83-33C72CAD79B8}" type="slidenum">
              <a:rPr lang="en-CA" altLang="en-US" smtClean="0"/>
              <a:pPr eaLnBrk="1" hangingPunct="1">
                <a:spcBef>
                  <a:spcPct val="0"/>
                </a:spcBef>
              </a:pPr>
              <a:t>4</a:t>
            </a:fld>
            <a:endParaRPr lang="en-CA"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B16FA3-515E-4A13-8490-BDB182EF2D0D}" type="slidenum">
              <a:rPr lang="en-US" altLang="en-US" sz="1200" smtClean="0"/>
              <a:pPr/>
              <a:t>11</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F2D446-E0E5-4F83-9CD2-96E8094952C8}" type="slidenum">
              <a:rPr lang="en-US" altLang="en-US" sz="1200" smtClean="0"/>
              <a:pPr/>
              <a:t>13</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1022C0-4B37-46D9-B481-FCD7DB3F55AD}" type="slidenum">
              <a:rPr lang="en-US" altLang="en-US" sz="1200" smtClean="0"/>
              <a:pPr/>
              <a:t>15</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7EE9D8-D279-46A2-B718-87460C1F01D0}" type="slidenum">
              <a:rPr lang="en-US" altLang="en-US" sz="1200" smtClean="0"/>
              <a:pPr/>
              <a:t>16</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C94EE0-47CA-4139-B52E-90C90209AE84}" type="slidenum">
              <a:rPr lang="en-CA" altLang="en-US" smtClean="0"/>
              <a:pPr eaLnBrk="1" hangingPunct="1">
                <a:spcBef>
                  <a:spcPct val="0"/>
                </a:spcBef>
              </a:pPr>
              <a:t>19</a:t>
            </a:fld>
            <a:endParaRPr lang="en-CA"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3C1AA-2954-4FF3-8A31-FA277F143199}"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121127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6E881-48F6-4868-A713-7400C00142CD}"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411395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501C2F-F43D-4271-8518-50BC55D0A469}"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32799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3DC1-99FC-4C8D-BBFB-58D26E71B4A1}"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406508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2E18C-0B07-490D-A154-614FC3553EF3}" type="datetime1">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117149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88660A-2402-4D17-9385-60E15932FCB8}"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349544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0D6AE-BD9F-4932-81DB-968B73494449}" type="datetime1">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426944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E5712-D428-4C39-938D-BCE10DB92DA8}" type="datetime1">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164570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99612-2E19-492E-860A-D34465BC91D5}" type="datetime1">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293342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75731-2BDE-467E-88C2-0A9ABBD9882E}"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86987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1FCF4-C136-4949-8260-F56FFF0B1DCA}" type="datetime1">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FC21-06E1-4C21-91FD-B3B99E9D3468}" type="slidenum">
              <a:rPr lang="en-US" smtClean="0"/>
              <a:t>‹#›</a:t>
            </a:fld>
            <a:endParaRPr lang="en-US"/>
          </a:p>
        </p:txBody>
      </p:sp>
    </p:spTree>
    <p:extLst>
      <p:ext uri="{BB962C8B-B14F-4D97-AF65-F5344CB8AC3E}">
        <p14:creationId xmlns:p14="http://schemas.microsoft.com/office/powerpoint/2010/main" val="401612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52D65-A9D6-40BD-BE78-9336EE9D9BD5}" type="datetime1">
              <a:rPr lang="en-US" smtClean="0"/>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FC21-06E1-4C21-91FD-B3B99E9D3468}" type="slidenum">
              <a:rPr lang="en-US" smtClean="0"/>
              <a:t>‹#›</a:t>
            </a:fld>
            <a:endParaRPr lang="en-US"/>
          </a:p>
        </p:txBody>
      </p:sp>
    </p:spTree>
    <p:extLst>
      <p:ext uri="{BB962C8B-B14F-4D97-AF65-F5344CB8AC3E}">
        <p14:creationId xmlns:p14="http://schemas.microsoft.com/office/powerpoint/2010/main" val="200574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youtube.com/watch?v=LgZ73Lc5VS8"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www.youtube.com/watch?v=2xDzVZcqtYI"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skj69i5usg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youtube.com/watch?v=Iv9dNqrLrhQ"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youtube.com/watch?v=KXIJv1NoXmo"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World-Historical Background</a:t>
            </a:r>
            <a:endParaRPr lang="en-US" dirty="0"/>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9B85FC21-06E1-4C21-91FD-B3B99E9D3468}" type="slidenum">
              <a:rPr lang="en-US" smtClean="0"/>
              <a:t>1</a:t>
            </a:fld>
            <a:endParaRPr lang="en-US"/>
          </a:p>
        </p:txBody>
      </p:sp>
    </p:spTree>
    <p:extLst>
      <p:ext uri="{BB962C8B-B14F-4D97-AF65-F5344CB8AC3E}">
        <p14:creationId xmlns:p14="http://schemas.microsoft.com/office/powerpoint/2010/main" val="248519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Rise of Inequality</a:t>
            </a:r>
          </a:p>
        </p:txBody>
      </p:sp>
      <p:sp>
        <p:nvSpPr>
          <p:cNvPr id="24579" name="Rectangle 3"/>
          <p:cNvSpPr>
            <a:spLocks noGrp="1" noChangeArrowheads="1"/>
          </p:cNvSpPr>
          <p:nvPr>
            <p:ph idx="1"/>
          </p:nvPr>
        </p:nvSpPr>
        <p:spPr/>
        <p:txBody>
          <a:bodyPr/>
          <a:lstStyle/>
          <a:p>
            <a:pPr eaLnBrk="1" hangingPunct="1"/>
            <a:r>
              <a:rPr lang="en-US" altLang="en-US" sz="2800" dirty="0" smtClean="0"/>
              <a:t>3) Hierarchical Middle-Eastern state society</a:t>
            </a:r>
          </a:p>
          <a:p>
            <a:pPr lvl="1" eaLnBrk="1" hangingPunct="1"/>
            <a:r>
              <a:rPr lang="en-US" altLang="en-US" dirty="0" smtClean="0"/>
              <a:t>Sharp class divisions; slavery (separation from tools!)</a:t>
            </a:r>
          </a:p>
          <a:p>
            <a:pPr lvl="1" eaLnBrk="1" hangingPunct="1"/>
            <a:r>
              <a:rPr lang="en-US" altLang="en-US" dirty="0" smtClean="0"/>
              <a:t>Hereditary rulers over the people</a:t>
            </a:r>
          </a:p>
          <a:p>
            <a:pPr lvl="1" eaLnBrk="1" hangingPunct="1"/>
            <a:r>
              <a:rPr lang="en-US" altLang="en-US" dirty="0" smtClean="0"/>
              <a:t>Subordination of women to men</a:t>
            </a:r>
          </a:p>
          <a:p>
            <a:endParaRPr lang="en-US" altLang="en-US" dirty="0" smtClean="0"/>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DD159A7-9600-4E34-8D5F-C0561BB6D8A5}" type="slidenum">
              <a:rPr lang="en-CA" altLang="en-US" sz="1200" smtClean="0">
                <a:solidFill>
                  <a:srgbClr val="898989"/>
                </a:solidFill>
                <a:latin typeface="Times New Roman" pitchFamily="18" charset="0"/>
              </a:rPr>
              <a:pPr eaLnBrk="1" hangingPunct="1">
                <a:spcBef>
                  <a:spcPct val="0"/>
                </a:spcBef>
                <a:buFontTx/>
                <a:buNone/>
              </a:pPr>
              <a:t>10</a:t>
            </a:fld>
            <a:endParaRPr lang="en-CA"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13827693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Imitate water</a:t>
            </a:r>
            <a:endParaRPr lang="en-US" dirty="0"/>
          </a:p>
        </p:txBody>
      </p:sp>
      <p:sp>
        <p:nvSpPr>
          <p:cNvPr id="3" name="Content Placeholder 2"/>
          <p:cNvSpPr>
            <a:spLocks noGrp="1"/>
          </p:cNvSpPr>
          <p:nvPr>
            <p:ph idx="1"/>
          </p:nvPr>
        </p:nvSpPr>
        <p:spPr/>
        <p:txBody>
          <a:bodyPr/>
          <a:lstStyle/>
          <a:p>
            <a:r>
              <a:rPr lang="en-CA" dirty="0"/>
              <a:t>Like water, the Way influences “without dominating”</a:t>
            </a:r>
          </a:p>
          <a:p>
            <a:pPr lvl="1"/>
            <a:r>
              <a:rPr lang="en-CA" dirty="0" smtClean="0"/>
              <a:t>The Way is the </a:t>
            </a:r>
            <a:r>
              <a:rPr lang="en-CA" dirty="0"/>
              <a:t>source and sustainer of life</a:t>
            </a:r>
          </a:p>
          <a:p>
            <a:pPr lvl="1"/>
            <a:r>
              <a:rPr lang="en-CA" dirty="0"/>
              <a:t>But does not interfere with it</a:t>
            </a:r>
          </a:p>
          <a:p>
            <a:r>
              <a:rPr lang="en-CA" dirty="0"/>
              <a:t>“To let oneself be is to follow the Way.” Chuang Tzu (22e)</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100</a:t>
            </a:fld>
            <a:endParaRPr lang="en-US"/>
          </a:p>
        </p:txBody>
      </p:sp>
    </p:spTree>
    <p:extLst>
      <p:ext uri="{BB962C8B-B14F-4D97-AF65-F5344CB8AC3E}">
        <p14:creationId xmlns:p14="http://schemas.microsoft.com/office/powerpoint/2010/main" val="25253508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Pragmatism</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Pragmatic advantages of </a:t>
            </a:r>
            <a:r>
              <a:rPr lang="en-CA" dirty="0" err="1" smtClean="0"/>
              <a:t>wu</a:t>
            </a:r>
            <a:r>
              <a:rPr lang="en-CA" dirty="0" smtClean="0"/>
              <a:t> </a:t>
            </a:r>
            <a:r>
              <a:rPr lang="en-CA" dirty="0" err="1" smtClean="0"/>
              <a:t>wei</a:t>
            </a:r>
            <a:r>
              <a:rPr lang="en-CA" dirty="0" smtClean="0"/>
              <a:t> in Lao Tzu</a:t>
            </a:r>
          </a:p>
          <a:p>
            <a:pPr lvl="1"/>
            <a:r>
              <a:rPr lang="en-CA" dirty="0" smtClean="0"/>
              <a:t>“the person who goes against the Way will come to an early end” (55)</a:t>
            </a:r>
          </a:p>
          <a:p>
            <a:pPr lvl="1"/>
            <a:r>
              <a:rPr lang="en-CA" dirty="0" smtClean="0"/>
              <a:t>by not contending “you will meet with no danger. You can then endure.” (44)</a:t>
            </a:r>
          </a:p>
          <a:p>
            <a:pPr lvl="1"/>
            <a:r>
              <a:rPr lang="en-CA" dirty="0" smtClean="0"/>
              <a:t>= a philosophy of survival during violent times?</a:t>
            </a:r>
          </a:p>
          <a:p>
            <a:r>
              <a:rPr lang="en-CA" dirty="0" smtClean="0"/>
              <a:t>Deeper truth: the </a:t>
            </a:r>
            <a:r>
              <a:rPr lang="en-CA" i="1" dirty="0" smtClean="0"/>
              <a:t>power</a:t>
            </a:r>
            <a:r>
              <a:rPr lang="en-CA" dirty="0" smtClean="0"/>
              <a:t> of “weakness”</a:t>
            </a:r>
          </a:p>
          <a:p>
            <a:pPr lvl="1"/>
            <a:r>
              <a:rPr lang="en-CA" dirty="0" smtClean="0"/>
              <a:t>“If you would take from a thing, you must  first give to it. … </a:t>
            </a:r>
          </a:p>
          <a:p>
            <a:pPr lvl="1"/>
            <a:r>
              <a:rPr lang="en-CA" dirty="0" smtClean="0"/>
              <a:t>The submissive and the weak will overcome the hard and the strong” (36)</a:t>
            </a:r>
          </a:p>
        </p:txBody>
      </p:sp>
      <p:sp>
        <p:nvSpPr>
          <p:cNvPr id="4" name="Slide Number Placeholder 3"/>
          <p:cNvSpPr>
            <a:spLocks noGrp="1"/>
          </p:cNvSpPr>
          <p:nvPr>
            <p:ph type="sldNum" sz="quarter" idx="12"/>
          </p:nvPr>
        </p:nvSpPr>
        <p:spPr/>
        <p:txBody>
          <a:bodyPr/>
          <a:lstStyle/>
          <a:p>
            <a:fld id="{9B85FC21-06E1-4C21-91FD-B3B99E9D3468}" type="slidenum">
              <a:rPr lang="en-US" smtClean="0"/>
              <a:t>101</a:t>
            </a:fld>
            <a:endParaRPr lang="en-US"/>
          </a:p>
        </p:txBody>
      </p:sp>
    </p:spTree>
    <p:extLst>
      <p:ext uri="{BB962C8B-B14F-4D97-AF65-F5344CB8AC3E}">
        <p14:creationId xmlns:p14="http://schemas.microsoft.com/office/powerpoint/2010/main" val="3260754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cynicism, but natural law</a:t>
            </a:r>
            <a:endParaRPr lang="en-US" dirty="0"/>
          </a:p>
        </p:txBody>
      </p:sp>
      <p:sp>
        <p:nvSpPr>
          <p:cNvPr id="3" name="Content Placeholder 2"/>
          <p:cNvSpPr>
            <a:spLocks noGrp="1"/>
          </p:cNvSpPr>
          <p:nvPr>
            <p:ph idx="1"/>
          </p:nvPr>
        </p:nvSpPr>
        <p:spPr/>
        <p:txBody>
          <a:bodyPr>
            <a:normAutofit fontScale="92500"/>
          </a:bodyPr>
          <a:lstStyle/>
          <a:p>
            <a:r>
              <a:rPr lang="en-CA" dirty="0" smtClean="0"/>
              <a:t>Not cynicism, not cunning strategy in hard times, </a:t>
            </a:r>
          </a:p>
          <a:p>
            <a:pPr lvl="1"/>
            <a:r>
              <a:rPr lang="en-CA" dirty="0" smtClean="0"/>
              <a:t>but natural truth, and a fact of social life</a:t>
            </a:r>
          </a:p>
          <a:p>
            <a:r>
              <a:rPr lang="en-CA" dirty="0" smtClean="0"/>
              <a:t>Laws of nature</a:t>
            </a:r>
          </a:p>
          <a:p>
            <a:pPr lvl="1"/>
            <a:r>
              <a:rPr lang="en-CA" dirty="0"/>
              <a:t>Water finally dissolves the </a:t>
            </a:r>
            <a:r>
              <a:rPr lang="en-CA" dirty="0" smtClean="0"/>
              <a:t>stone</a:t>
            </a:r>
          </a:p>
          <a:p>
            <a:pPr lvl="1"/>
            <a:r>
              <a:rPr lang="en-CA" dirty="0" smtClean="0"/>
              <a:t>Newton’s 3</a:t>
            </a:r>
            <a:r>
              <a:rPr lang="en-CA" baseline="30000" dirty="0" smtClean="0"/>
              <a:t>rd</a:t>
            </a:r>
            <a:r>
              <a:rPr lang="en-CA" dirty="0" smtClean="0"/>
              <a:t> law: for every action there is an equal and opposite reaction. If you push against the stone, the stone pushes back against you.</a:t>
            </a:r>
          </a:p>
          <a:p>
            <a:pPr lvl="1"/>
            <a:r>
              <a:rPr lang="en-CA" dirty="0" smtClean="0"/>
              <a:t>Magnetism, electricity: equal forces repel one another; opposites attract</a:t>
            </a:r>
            <a:endParaRPr lang="en-US" dirty="0"/>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102</a:t>
            </a:fld>
            <a:endParaRPr lang="en-US"/>
          </a:p>
        </p:txBody>
      </p:sp>
    </p:spTree>
    <p:extLst>
      <p:ext uri="{BB962C8B-B14F-4D97-AF65-F5344CB8AC3E}">
        <p14:creationId xmlns:p14="http://schemas.microsoft.com/office/powerpoint/2010/main" val="5328666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Nations should be like women</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large country should take the low place like a great watershed, </a:t>
            </a:r>
            <a:r>
              <a:rPr lang="en-US" dirty="0" smtClean="0"/>
              <a:t>which </a:t>
            </a:r>
            <a:r>
              <a:rPr lang="en-US" dirty="0"/>
              <a:t>from its low position assumes the female role. </a:t>
            </a:r>
            <a:br>
              <a:rPr lang="en-US" dirty="0"/>
            </a:br>
            <a:r>
              <a:rPr lang="en-US" dirty="0"/>
              <a:t>The female overcomes the male by the power of her position. </a:t>
            </a:r>
            <a:r>
              <a:rPr lang="en-US" dirty="0" smtClean="0"/>
              <a:t>Her </a:t>
            </a:r>
            <a:r>
              <a:rPr lang="en-US" dirty="0"/>
              <a:t>tranquility gives rise to her humility. </a:t>
            </a:r>
            <a:br>
              <a:rPr lang="en-US" dirty="0"/>
            </a:br>
            <a:r>
              <a:rPr lang="en-US" dirty="0"/>
              <a:t/>
            </a:r>
            <a:br>
              <a:rPr lang="en-US" dirty="0"/>
            </a:br>
            <a:r>
              <a:rPr lang="en-US" dirty="0"/>
              <a:t>If a large country takes the low position, </a:t>
            </a:r>
            <a:br>
              <a:rPr lang="en-US" dirty="0"/>
            </a:br>
            <a:r>
              <a:rPr lang="en-US" dirty="0"/>
              <a:t>it will be able to influence smaller countries. </a:t>
            </a:r>
            <a:br>
              <a:rPr lang="en-US" dirty="0"/>
            </a:br>
            <a:r>
              <a:rPr lang="en-US" dirty="0"/>
              <a:t>If smaller countries take the lower position, </a:t>
            </a:r>
            <a:br>
              <a:rPr lang="en-US" dirty="0"/>
            </a:br>
            <a:r>
              <a:rPr lang="en-US" dirty="0"/>
              <a:t>then they can allow themselves to be influenced. </a:t>
            </a:r>
            <a:br>
              <a:rPr lang="en-US" dirty="0"/>
            </a:br>
            <a:r>
              <a:rPr lang="en-US" dirty="0"/>
              <a:t>So both seek to take the lower position </a:t>
            </a:r>
            <a:br>
              <a:rPr lang="en-US" dirty="0"/>
            </a:br>
            <a:r>
              <a:rPr lang="en-US" dirty="0"/>
              <a:t>in order to influence the other, or be influenced. </a:t>
            </a:r>
            <a:endParaRPr lang="en-US" dirty="0" smtClean="0"/>
          </a:p>
          <a:p>
            <a:pPr lvl="1"/>
            <a:r>
              <a:rPr lang="en-US" dirty="0" smtClean="0"/>
              <a:t>Lao Tzu, 61</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103</a:t>
            </a:fld>
            <a:endParaRPr lang="en-US"/>
          </a:p>
        </p:txBody>
      </p:sp>
    </p:spTree>
    <p:extLst>
      <p:ext uri="{BB962C8B-B14F-4D97-AF65-F5344CB8AC3E}">
        <p14:creationId xmlns:p14="http://schemas.microsoft.com/office/powerpoint/2010/main" val="49416048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 Wei</a:t>
            </a:r>
            <a:endParaRPr lang="en-US" dirty="0"/>
          </a:p>
        </p:txBody>
      </p:sp>
      <p:sp>
        <p:nvSpPr>
          <p:cNvPr id="3" name="Content Placeholder 2"/>
          <p:cNvSpPr>
            <a:spLocks noGrp="1"/>
          </p:cNvSpPr>
          <p:nvPr>
            <p:ph idx="1"/>
          </p:nvPr>
        </p:nvSpPr>
        <p:spPr/>
        <p:txBody>
          <a:bodyPr/>
          <a:lstStyle/>
          <a:p>
            <a:r>
              <a:rPr lang="en-CA" dirty="0" smtClean="0"/>
              <a:t>For Chuang Tzu, </a:t>
            </a:r>
            <a:r>
              <a:rPr lang="en-CA" i="1" dirty="0" err="1" smtClean="0"/>
              <a:t>wu</a:t>
            </a:r>
            <a:r>
              <a:rPr lang="en-CA" i="1" dirty="0" smtClean="0"/>
              <a:t> </a:t>
            </a:r>
            <a:r>
              <a:rPr lang="en-CA" i="1" dirty="0" err="1" smtClean="0"/>
              <a:t>wei</a:t>
            </a:r>
            <a:r>
              <a:rPr lang="en-CA" i="1" dirty="0"/>
              <a:t> </a:t>
            </a:r>
            <a:r>
              <a:rPr lang="en-CA" dirty="0" smtClean="0">
                <a:sym typeface="Wingdings" panose="05000000000000000000" pitchFamily="2" charset="2"/>
              </a:rPr>
              <a:t></a:t>
            </a:r>
            <a:endParaRPr lang="en-CA" dirty="0" smtClean="0"/>
          </a:p>
          <a:p>
            <a:pPr lvl="1"/>
            <a:r>
              <a:rPr lang="en-CA" dirty="0" smtClean="0"/>
              <a:t>“Supreme contentment” (18a)</a:t>
            </a:r>
          </a:p>
          <a:p>
            <a:pPr lvl="1"/>
            <a:r>
              <a:rPr lang="en-CA" dirty="0" smtClean="0"/>
              <a:t>A resurgence of vitality (19a)</a:t>
            </a:r>
          </a:p>
          <a:p>
            <a:pPr lvl="1"/>
            <a:r>
              <a:rPr lang="en-CA" dirty="0" smtClean="0"/>
              <a:t>“non-action does not wear one out” (7f)</a:t>
            </a:r>
          </a:p>
          <a:p>
            <a:r>
              <a:rPr lang="en-CA" dirty="0" smtClean="0"/>
              <a:t>Alan Watts on Wu Wei</a:t>
            </a:r>
          </a:p>
          <a:p>
            <a:pPr lvl="1"/>
            <a:r>
              <a:rPr lang="en-CA" dirty="0">
                <a:hlinkClick r:id="rId2"/>
              </a:rPr>
              <a:t>https://</a:t>
            </a:r>
            <a:r>
              <a:rPr lang="en-CA" dirty="0" smtClean="0">
                <a:hlinkClick r:id="rId2"/>
              </a:rPr>
              <a:t>www.youtube.com/watch?v=LgZ73Lc5VS8</a:t>
            </a:r>
            <a:endParaRPr lang="en-CA" dirty="0" smtClean="0"/>
          </a:p>
          <a:p>
            <a:pPr lvl="1"/>
            <a:endParaRPr lang="en-CA" dirty="0" smtClean="0"/>
          </a:p>
        </p:txBody>
      </p:sp>
      <p:sp>
        <p:nvSpPr>
          <p:cNvPr id="4" name="Slide Number Placeholder 3"/>
          <p:cNvSpPr>
            <a:spLocks noGrp="1"/>
          </p:cNvSpPr>
          <p:nvPr>
            <p:ph type="sldNum" sz="quarter" idx="12"/>
          </p:nvPr>
        </p:nvSpPr>
        <p:spPr/>
        <p:txBody>
          <a:bodyPr/>
          <a:lstStyle/>
          <a:p>
            <a:fld id="{9B85FC21-06E1-4C21-91FD-B3B99E9D3468}" type="slidenum">
              <a:rPr lang="en-US" smtClean="0"/>
              <a:t>104</a:t>
            </a:fld>
            <a:endParaRPr lang="en-US"/>
          </a:p>
        </p:txBody>
      </p:sp>
    </p:spTree>
    <p:extLst>
      <p:ext uri="{BB962C8B-B14F-4D97-AF65-F5344CB8AC3E}">
        <p14:creationId xmlns:p14="http://schemas.microsoft.com/office/powerpoint/2010/main" val="3407134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Dextrous Butcher</a:t>
            </a:r>
            <a:endParaRPr lang="en-US" dirty="0"/>
          </a:p>
        </p:txBody>
      </p:sp>
      <p:sp>
        <p:nvSpPr>
          <p:cNvPr id="3" name="Content Placeholder 2"/>
          <p:cNvSpPr>
            <a:spLocks noGrp="1"/>
          </p:cNvSpPr>
          <p:nvPr>
            <p:ph idx="1"/>
          </p:nvPr>
        </p:nvSpPr>
        <p:spPr/>
        <p:txBody>
          <a:bodyPr>
            <a:normAutofit fontScale="85000" lnSpcReduction="10000"/>
          </a:bodyPr>
          <a:lstStyle/>
          <a:p>
            <a:r>
              <a:rPr lang="en-CA" dirty="0"/>
              <a:t>Ting the cook was cutting meat free from the bones of an ox for Lord Wen-hui. His hands danced as his shoulders turned with the step of his foot and bending of his knee. With a shush and a hush, the blade sang following his lead, never missing a note. Ting and his blade moved as though dancing to “The Mulberry Grove,” or as if conducting the “Ching-</a:t>
            </a:r>
            <a:r>
              <a:rPr lang="en-CA" dirty="0" err="1"/>
              <a:t>shou</a:t>
            </a:r>
            <a:r>
              <a:rPr lang="en-CA" dirty="0"/>
              <a:t>” with a full orchestra.</a:t>
            </a:r>
          </a:p>
          <a:p>
            <a:r>
              <a:rPr lang="en-CA" dirty="0"/>
              <a:t>Lord Wen-hui exclaimed, “What a joy! It’s good, is it not, that such a simple craft can be so elevated?”</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105</a:t>
            </a:fld>
            <a:endParaRPr lang="en-US"/>
          </a:p>
        </p:txBody>
      </p:sp>
    </p:spTree>
    <p:extLst>
      <p:ext uri="{BB962C8B-B14F-4D97-AF65-F5344CB8AC3E}">
        <p14:creationId xmlns:p14="http://schemas.microsoft.com/office/powerpoint/2010/main" val="8129058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CA" dirty="0"/>
              <a:t>Ting laid aside his knife. “All I care about is the Way. If find it in my craft, that’s all. When I first butchered an ox, I saw nothing but ox meat. It took three years for me to see the whole ox. Now I go out to meet it with my whole spirit and don’t think only about what meets the eye. Sensing and knowing stop. The spirit goes where it will, following the natural contours, revealing large cavities, leading the blade through openings, moving onward according to actual form — yet not touching the central arteries or tendons and ligaments, much less touching bone.</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106</a:t>
            </a:fld>
            <a:endParaRPr lang="en-US"/>
          </a:p>
        </p:txBody>
      </p:sp>
    </p:spTree>
    <p:extLst>
      <p:ext uri="{BB962C8B-B14F-4D97-AF65-F5344CB8AC3E}">
        <p14:creationId xmlns:p14="http://schemas.microsoft.com/office/powerpoint/2010/main" val="27725065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CA" dirty="0"/>
              <a:t>“A good cook need sharpen his blade but once a year. He cuts cleanly. An awkward cook sharpens his knife every month. He chops. I’ve used this knife for nineteen years, carving thousands of oxen. Still the blade is as sharp as the first time it was lifted from the whetstone. At the joints there are spaces, and the blade has no thickness. Entering with no thickness where there is space, the blade may move freely where it will: there’s plenty of room to move. Thus, after nineteen years, my knife remains as sharp as it was that first day</a:t>
            </a:r>
            <a:r>
              <a:rPr lang="en-CA" dirty="0" smtClean="0"/>
              <a:t>.”</a:t>
            </a:r>
            <a:endParaRPr lang="en-CA" dirty="0"/>
          </a:p>
          <a:p>
            <a:pPr lvl="1"/>
            <a:r>
              <a:rPr lang="en-CA" i="1" dirty="0" smtClean="0"/>
              <a:t>Chuang Tzu</a:t>
            </a:r>
            <a:r>
              <a:rPr lang="en-CA" dirty="0" smtClean="0"/>
              <a:t>, Chapter 3</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107</a:t>
            </a:fld>
            <a:endParaRPr lang="en-US"/>
          </a:p>
        </p:txBody>
      </p:sp>
    </p:spTree>
    <p:extLst>
      <p:ext uri="{BB962C8B-B14F-4D97-AF65-F5344CB8AC3E}">
        <p14:creationId xmlns:p14="http://schemas.microsoft.com/office/powerpoint/2010/main" val="40215140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Dream of a Butterfly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Deeper ethical understanding in Chuang Tzu:</a:t>
            </a:r>
          </a:p>
          <a:p>
            <a:pPr lvl="1"/>
            <a:r>
              <a:rPr lang="en-CA" dirty="0" smtClean="0"/>
              <a:t>“perfect freedom”</a:t>
            </a:r>
          </a:p>
          <a:p>
            <a:pPr lvl="1"/>
            <a:r>
              <a:rPr lang="en-CA" dirty="0" smtClean="0"/>
              <a:t>Return to one’s “true being”</a:t>
            </a:r>
          </a:p>
          <a:p>
            <a:r>
              <a:rPr lang="en-CA" dirty="0" smtClean="0"/>
              <a:t>Versus his alleged “relativism” as in </a:t>
            </a:r>
          </a:p>
          <a:p>
            <a:pPr lvl="1"/>
            <a:r>
              <a:rPr lang="en-US" b="1" dirty="0"/>
              <a:t>“Once upon a time, I dreamt I was a butterfly, fluttering hither and thither, to all intents and purposes a butterfly. I was conscious only of my happiness as a butterfly, unaware that I was myself. Soon I awaked, and there I was, veritably myself again. Now I do not know whether I was then a man dreaming I was a butterfly, or whether I am now a butterfly, dreaming I am a man.” </a:t>
            </a:r>
            <a:endParaRPr lang="en-US" b="1" dirty="0" smtClean="0"/>
          </a:p>
          <a:p>
            <a:pPr marL="0" indent="0">
              <a:buNone/>
            </a:pPr>
            <a:endParaRPr lang="en-US" b="1" dirty="0"/>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108</a:t>
            </a:fld>
            <a:endParaRPr lang="en-US"/>
          </a:p>
        </p:txBody>
      </p:sp>
    </p:spTree>
    <p:extLst>
      <p:ext uri="{BB962C8B-B14F-4D97-AF65-F5344CB8AC3E}">
        <p14:creationId xmlns:p14="http://schemas.microsoft.com/office/powerpoint/2010/main" val="37824040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85FC21-06E1-4C21-91FD-B3B99E9D3468}" type="slidenum">
              <a:rPr lang="en-US" smtClean="0"/>
              <a:t>109</a:t>
            </a:fld>
            <a:endParaRPr lang="en-US"/>
          </a:p>
        </p:txBody>
      </p:sp>
      <p:pic>
        <p:nvPicPr>
          <p:cNvPr id="5" name="Picture 4"/>
          <p:cNvPicPr>
            <a:picLocks noChangeAspect="1"/>
          </p:cNvPicPr>
          <p:nvPr/>
        </p:nvPicPr>
        <p:blipFill>
          <a:blip r:embed="rId2"/>
          <a:stretch>
            <a:fillRect/>
          </a:stretch>
        </p:blipFill>
        <p:spPr>
          <a:xfrm>
            <a:off x="-47625" y="628650"/>
            <a:ext cx="9239250" cy="5600700"/>
          </a:xfrm>
          <a:prstGeom prst="rect">
            <a:avLst/>
          </a:prstGeom>
        </p:spPr>
      </p:pic>
    </p:spTree>
    <p:extLst>
      <p:ext uri="{BB962C8B-B14F-4D97-AF65-F5344CB8AC3E}">
        <p14:creationId xmlns:p14="http://schemas.microsoft.com/office/powerpoint/2010/main" val="230894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Oneness with Nature/God</a:t>
            </a:r>
            <a:endParaRPr lang="en-CA" altLang="en-US" smtClean="0"/>
          </a:p>
        </p:txBody>
      </p:sp>
      <p:sp>
        <p:nvSpPr>
          <p:cNvPr id="32771" name="Rectangle 3"/>
          <p:cNvSpPr>
            <a:spLocks noGrp="1" noChangeArrowheads="1"/>
          </p:cNvSpPr>
          <p:nvPr>
            <p:ph idx="1"/>
          </p:nvPr>
        </p:nvSpPr>
        <p:spPr/>
        <p:txBody>
          <a:bodyPr>
            <a:normAutofit/>
          </a:bodyPr>
          <a:lstStyle/>
          <a:p>
            <a:pPr eaLnBrk="1" hangingPunct="1">
              <a:lnSpc>
                <a:spcPct val="90000"/>
              </a:lnSpc>
            </a:pPr>
            <a:r>
              <a:rPr lang="en-US" altLang="en-US" sz="2800" dirty="0" smtClean="0"/>
              <a:t>Religion of hunter-gatherers: animism</a:t>
            </a:r>
          </a:p>
          <a:p>
            <a:pPr lvl="1" eaLnBrk="1" hangingPunct="1">
              <a:lnSpc>
                <a:spcPct val="90000"/>
              </a:lnSpc>
            </a:pPr>
            <a:r>
              <a:rPr lang="en-US" altLang="en-US" sz="2400" dirty="0" smtClean="0"/>
              <a:t>Divine </a:t>
            </a:r>
            <a:r>
              <a:rPr lang="en-US" altLang="en-US" sz="2400" i="1" dirty="0" smtClean="0"/>
              <a:t>in</a:t>
            </a:r>
            <a:r>
              <a:rPr lang="en-US" altLang="en-US" sz="2400" dirty="0" smtClean="0"/>
              <a:t> nature</a:t>
            </a:r>
          </a:p>
          <a:p>
            <a:pPr lvl="1" eaLnBrk="1" hangingPunct="1">
              <a:lnSpc>
                <a:spcPct val="90000"/>
              </a:lnSpc>
            </a:pPr>
            <a:r>
              <a:rPr lang="en-US" altLang="en-US" sz="2400" dirty="0" smtClean="0"/>
              <a:t>Harmony of divine and human</a:t>
            </a:r>
          </a:p>
          <a:p>
            <a:pPr>
              <a:lnSpc>
                <a:spcPct val="90000"/>
              </a:lnSpc>
            </a:pPr>
            <a:r>
              <a:rPr lang="en-US" altLang="en-US" dirty="0" smtClean="0"/>
              <a:t>Cave paintings: </a:t>
            </a:r>
            <a:r>
              <a:rPr lang="en-US" altLang="en-US" sz="3200" dirty="0" smtClean="0"/>
              <a:t>Why deep in caves?</a:t>
            </a:r>
          </a:p>
          <a:p>
            <a:pPr lvl="1" eaLnBrk="1" hangingPunct="1">
              <a:lnSpc>
                <a:spcPct val="90000"/>
              </a:lnSpc>
            </a:pPr>
            <a:r>
              <a:rPr lang="en-US" altLang="en-US" sz="2400" dirty="0" smtClean="0"/>
              <a:t>Cave as uterus of world; Earth Mother (Gaia)</a:t>
            </a:r>
          </a:p>
          <a:p>
            <a:pPr lvl="1" eaLnBrk="1" hangingPunct="1">
              <a:lnSpc>
                <a:spcPct val="90000"/>
              </a:lnSpc>
            </a:pPr>
            <a:r>
              <a:rPr lang="en-US" altLang="en-US" sz="2400" dirty="0" smtClean="0"/>
              <a:t>Shamanism: humans </a:t>
            </a:r>
            <a:r>
              <a:rPr lang="en-US" altLang="en-US" sz="2400" i="1" dirty="0" smtClean="0"/>
              <a:t>participate</a:t>
            </a:r>
            <a:r>
              <a:rPr lang="en-US" altLang="en-US" sz="2400" dirty="0" smtClean="0"/>
              <a:t> in creation</a:t>
            </a:r>
          </a:p>
          <a:p>
            <a:pPr eaLnBrk="1" hangingPunct="1">
              <a:lnSpc>
                <a:spcPct val="90000"/>
              </a:lnSpc>
            </a:pPr>
            <a:r>
              <a:rPr lang="en-US" altLang="en-US" sz="2800" dirty="0" smtClean="0"/>
              <a:t>=Oneness of humans with “God” </a:t>
            </a:r>
          </a:p>
          <a:p>
            <a:pPr lvl="1" eaLnBrk="1" hangingPunct="1">
              <a:lnSpc>
                <a:spcPct val="90000"/>
              </a:lnSpc>
            </a:pPr>
            <a:r>
              <a:rPr lang="en-US" altLang="en-US" sz="2400" dirty="0" smtClean="0"/>
              <a:t>Genesis: Adam and Eve walked with God in the Garden of Eden</a:t>
            </a:r>
            <a:endParaRPr lang="en-CA" altLang="en-US" sz="2400" dirty="0" smtClean="0"/>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0D27D66-A629-4527-B629-33A7C5FC3D7D}" type="slidenum">
              <a:rPr lang="en-US" altLang="en-US" sz="1200" smtClean="0">
                <a:solidFill>
                  <a:srgbClr val="898989"/>
                </a:solidFill>
                <a:latin typeface="Times New Roman" pitchFamily="18" charset="0"/>
              </a:rPr>
              <a:pPr>
                <a:spcBef>
                  <a:spcPct val="0"/>
                </a:spcBef>
                <a:buFontTx/>
                <a:buNone/>
              </a:pPr>
              <a:t>11</a:t>
            </a:fld>
            <a:endParaRPr lang="en-US"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40920498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Opposites are one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Man or butterfly? What is the answer?</a:t>
            </a:r>
          </a:p>
          <a:p>
            <a:pPr lvl="1"/>
            <a:r>
              <a:rPr lang="en-CA" dirty="0" smtClean="0"/>
              <a:t>One or the other?</a:t>
            </a:r>
          </a:p>
          <a:p>
            <a:pPr lvl="1"/>
            <a:r>
              <a:rPr lang="en-CA" dirty="0" smtClean="0"/>
              <a:t>But opposites are one for Taoism</a:t>
            </a:r>
          </a:p>
          <a:p>
            <a:r>
              <a:rPr lang="en-CA" dirty="0" smtClean="0"/>
              <a:t>Difference </a:t>
            </a:r>
            <a:r>
              <a:rPr lang="en-CA" dirty="0"/>
              <a:t>from Lao Tzu re opposition of Yin and Yang</a:t>
            </a:r>
          </a:p>
          <a:p>
            <a:pPr lvl="1"/>
            <a:r>
              <a:rPr lang="en-CA" dirty="0"/>
              <a:t>“heaven and earth are one, the yin and the yang are one, and likewise the opposed aspects of all contraries”</a:t>
            </a:r>
          </a:p>
          <a:p>
            <a:pPr lvl="1"/>
            <a:r>
              <a:rPr lang="en-CA" dirty="0"/>
              <a:t>Since in reality “there is no contrast” it follows that “there is no distinction” either (2a)</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110</a:t>
            </a:fld>
            <a:endParaRPr lang="en-US"/>
          </a:p>
        </p:txBody>
      </p:sp>
    </p:spTree>
    <p:extLst>
      <p:ext uri="{BB962C8B-B14F-4D97-AF65-F5344CB8AC3E}">
        <p14:creationId xmlns:p14="http://schemas.microsoft.com/office/powerpoint/2010/main" val="17537926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Arguments for this relativism</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But it is only “in an absolute sense” that there is neither great nor small, good nor evil</a:t>
            </a:r>
          </a:p>
          <a:p>
            <a:pPr lvl="1"/>
            <a:r>
              <a:rPr lang="en-CA" dirty="0" smtClean="0"/>
              <a:t>that “things are relative” (17a)</a:t>
            </a:r>
          </a:p>
          <a:p>
            <a:r>
              <a:rPr lang="en-CA" dirty="0" smtClean="0"/>
              <a:t>1) A person’s opinions change</a:t>
            </a:r>
          </a:p>
          <a:p>
            <a:pPr lvl="1"/>
            <a:r>
              <a:rPr lang="en-CA" dirty="0" smtClean="0"/>
              <a:t>How know that the 60</a:t>
            </a:r>
            <a:r>
              <a:rPr lang="en-CA" baseline="30000" dirty="0" smtClean="0"/>
              <a:t>th</a:t>
            </a:r>
            <a:r>
              <a:rPr lang="en-CA" dirty="0" smtClean="0"/>
              <a:t> is any more correct than the 59</a:t>
            </a:r>
            <a:r>
              <a:rPr lang="en-CA" baseline="30000" dirty="0" smtClean="0"/>
              <a:t>th</a:t>
            </a:r>
            <a:r>
              <a:rPr lang="en-CA" dirty="0" smtClean="0"/>
              <a:t>?</a:t>
            </a:r>
          </a:p>
          <a:p>
            <a:pPr lvl="1"/>
            <a:r>
              <a:rPr lang="en-CA" dirty="0" smtClean="0"/>
              <a:t>But this doesn’t show that </a:t>
            </a:r>
            <a:r>
              <a:rPr lang="en-CA" i="1" dirty="0" smtClean="0"/>
              <a:t>no</a:t>
            </a:r>
            <a:r>
              <a:rPr lang="en-CA" dirty="0" smtClean="0"/>
              <a:t> opinion is correct</a:t>
            </a:r>
          </a:p>
          <a:p>
            <a:r>
              <a:rPr lang="en-CA" dirty="0" smtClean="0"/>
              <a:t>2) Opposites quickly pass into one another</a:t>
            </a:r>
            <a:r>
              <a:rPr lang="en-US" dirty="0" smtClean="0"/>
              <a:t>: pleasure into pain, action into laziness …</a:t>
            </a:r>
          </a:p>
          <a:p>
            <a:pPr lvl="1"/>
            <a:r>
              <a:rPr lang="en-CA" dirty="0" smtClean="0"/>
              <a:t>But this supposes the opposites are real</a:t>
            </a:r>
            <a:endParaRPr lang="en-US" dirty="0" smtClean="0"/>
          </a:p>
        </p:txBody>
      </p:sp>
      <p:sp>
        <p:nvSpPr>
          <p:cNvPr id="4" name="Slide Number Placeholder 3"/>
          <p:cNvSpPr>
            <a:spLocks noGrp="1"/>
          </p:cNvSpPr>
          <p:nvPr>
            <p:ph type="sldNum" sz="quarter" idx="12"/>
          </p:nvPr>
        </p:nvSpPr>
        <p:spPr/>
        <p:txBody>
          <a:bodyPr/>
          <a:lstStyle/>
          <a:p>
            <a:fld id="{9B85FC21-06E1-4C21-91FD-B3B99E9D3468}" type="slidenum">
              <a:rPr lang="en-US" smtClean="0"/>
              <a:t>111</a:t>
            </a:fld>
            <a:endParaRPr lang="en-US"/>
          </a:p>
        </p:txBody>
      </p:sp>
    </p:spTree>
    <p:extLst>
      <p:ext uri="{BB962C8B-B14F-4D97-AF65-F5344CB8AC3E}">
        <p14:creationId xmlns:p14="http://schemas.microsoft.com/office/powerpoint/2010/main" val="11152309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CA" dirty="0"/>
              <a:t>3) What is great and good in one circumstance can be petty or evil in another</a:t>
            </a:r>
          </a:p>
          <a:p>
            <a:pPr lvl="1"/>
            <a:r>
              <a:rPr lang="en-CA" dirty="0"/>
              <a:t>And so “there is no absolute morality, but only opportunist expedience” (17a)</a:t>
            </a:r>
          </a:p>
          <a:p>
            <a:pPr lvl="1"/>
            <a:r>
              <a:rPr lang="en-CA" dirty="0"/>
              <a:t>But everybody agrees that the rightness of an </a:t>
            </a:r>
            <a:r>
              <a:rPr lang="en-CA" dirty="0" smtClean="0"/>
              <a:t>action depends </a:t>
            </a:r>
            <a:r>
              <a:rPr lang="en-CA" dirty="0"/>
              <a:t>on </a:t>
            </a:r>
            <a:r>
              <a:rPr lang="en-CA" dirty="0" smtClean="0"/>
              <a:t>circumstances</a:t>
            </a:r>
          </a:p>
          <a:p>
            <a:r>
              <a:rPr lang="en-CA" dirty="0" smtClean="0"/>
              <a:t>4) Appeal to linguistic relativism</a:t>
            </a:r>
          </a:p>
          <a:p>
            <a:pPr lvl="1"/>
            <a:r>
              <a:rPr lang="en-CA" dirty="0" smtClean="0"/>
              <a:t>“There is, in reality, neither truth nor error … nor other distinctions … There are only diverse aspects, which depend on the point of view” (2c)</a:t>
            </a:r>
          </a:p>
          <a:p>
            <a:pPr lvl="1"/>
            <a:r>
              <a:rPr lang="en-CA" dirty="0" smtClean="0"/>
              <a:t>Because all judgments are functions of language</a:t>
            </a:r>
            <a:endParaRPr lang="en-CA"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112</a:t>
            </a:fld>
            <a:endParaRPr lang="en-US"/>
          </a:p>
        </p:txBody>
      </p:sp>
    </p:spTree>
    <p:extLst>
      <p:ext uri="{BB962C8B-B14F-4D97-AF65-F5344CB8AC3E}">
        <p14:creationId xmlns:p14="http://schemas.microsoft.com/office/powerpoint/2010/main" val="3594621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Immersion in language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Things we ordinarily distinguish</a:t>
            </a:r>
            <a:r>
              <a:rPr lang="en-US" dirty="0" smtClean="0"/>
              <a:t> are </a:t>
            </a:r>
          </a:p>
          <a:p>
            <a:pPr lvl="1"/>
            <a:r>
              <a:rPr lang="en-US" dirty="0" smtClean="0"/>
              <a:t>“designated by words to which nothing corresponds in reality” (2e)</a:t>
            </a:r>
          </a:p>
          <a:p>
            <a:pPr lvl="1"/>
            <a:r>
              <a:rPr lang="en-CA" dirty="0" smtClean="0"/>
              <a:t>Hence our distinctions are “no better than a clacking of hens” (2c)</a:t>
            </a:r>
          </a:p>
          <a:p>
            <a:r>
              <a:rPr lang="en-CA" dirty="0" smtClean="0"/>
              <a:t>Language is a practical device</a:t>
            </a:r>
          </a:p>
          <a:p>
            <a:pPr lvl="1"/>
            <a:r>
              <a:rPr lang="en-CA" dirty="0"/>
              <a:t>t</a:t>
            </a:r>
            <a:r>
              <a:rPr lang="en-CA" dirty="0" smtClean="0"/>
              <a:t>ested by success of communication</a:t>
            </a:r>
          </a:p>
          <a:p>
            <a:pPr lvl="1"/>
            <a:r>
              <a:rPr lang="en-CA" dirty="0"/>
              <a:t>n</a:t>
            </a:r>
            <a:r>
              <a:rPr lang="en-CA" dirty="0" smtClean="0"/>
              <a:t>ot by accurate portrayal of reality</a:t>
            </a:r>
          </a:p>
          <a:p>
            <a:r>
              <a:rPr lang="en-CA" dirty="0" smtClean="0"/>
              <a:t>Since we are immersed in our language</a:t>
            </a:r>
          </a:p>
          <a:p>
            <a:pPr lvl="1"/>
            <a:r>
              <a:rPr lang="en-CA" dirty="0"/>
              <a:t>i</a:t>
            </a:r>
            <a:r>
              <a:rPr lang="en-CA" dirty="0" smtClean="0"/>
              <a:t>t seems that we could never know reality outside of it</a:t>
            </a:r>
          </a:p>
        </p:txBody>
      </p:sp>
      <p:sp>
        <p:nvSpPr>
          <p:cNvPr id="4" name="Slide Number Placeholder 3"/>
          <p:cNvSpPr>
            <a:spLocks noGrp="1"/>
          </p:cNvSpPr>
          <p:nvPr>
            <p:ph type="sldNum" sz="quarter" idx="12"/>
          </p:nvPr>
        </p:nvSpPr>
        <p:spPr/>
        <p:txBody>
          <a:bodyPr/>
          <a:lstStyle/>
          <a:p>
            <a:fld id="{9B85FC21-06E1-4C21-91FD-B3B99E9D3468}" type="slidenum">
              <a:rPr lang="en-US" smtClean="0"/>
              <a:t>113</a:t>
            </a:fld>
            <a:endParaRPr lang="en-US"/>
          </a:p>
        </p:txBody>
      </p:sp>
    </p:spTree>
    <p:extLst>
      <p:ext uri="{BB962C8B-B14F-4D97-AF65-F5344CB8AC3E}">
        <p14:creationId xmlns:p14="http://schemas.microsoft.com/office/powerpoint/2010/main" val="33704418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Don’t impose your views on others</a:t>
            </a:r>
            <a:br>
              <a:rPr lang="en-CA" sz="3200" dirty="0" smtClean="0"/>
            </a:br>
            <a:r>
              <a:rPr lang="en-CA" sz="3200" dirty="0" smtClean="0"/>
              <a:t>but also don’t impose them on yourself</a:t>
            </a:r>
            <a:endParaRPr lang="en-US" sz="3200" dirty="0"/>
          </a:p>
        </p:txBody>
      </p:sp>
      <p:sp>
        <p:nvSpPr>
          <p:cNvPr id="3" name="Content Placeholder 2"/>
          <p:cNvSpPr>
            <a:spLocks noGrp="1"/>
          </p:cNvSpPr>
          <p:nvPr>
            <p:ph idx="1"/>
          </p:nvPr>
        </p:nvSpPr>
        <p:spPr/>
        <p:txBody>
          <a:bodyPr>
            <a:normAutofit lnSpcReduction="10000"/>
          </a:bodyPr>
          <a:lstStyle/>
          <a:p>
            <a:r>
              <a:rPr lang="en-CA" dirty="0" smtClean="0"/>
              <a:t>Chuang Tzu does not provide arguments for defending this view</a:t>
            </a:r>
          </a:p>
          <a:p>
            <a:pPr lvl="1"/>
            <a:r>
              <a:rPr lang="en-CA" dirty="0" smtClean="0"/>
              <a:t>Perhaps because it was commonplace for Chinese thought</a:t>
            </a:r>
          </a:p>
          <a:p>
            <a:r>
              <a:rPr lang="en-CA" dirty="0" smtClean="0"/>
              <a:t>He focuses on the implications for human freedom and authenticity</a:t>
            </a:r>
          </a:p>
          <a:p>
            <a:pPr lvl="1"/>
            <a:r>
              <a:rPr lang="en-CA" dirty="0" smtClean="0">
                <a:sym typeface="Wingdings" panose="05000000000000000000" pitchFamily="2" charset="2"/>
              </a:rPr>
              <a:t></a:t>
            </a:r>
            <a:r>
              <a:rPr lang="en-CA" dirty="0" smtClean="0"/>
              <a:t>Refusal to impose a language-relative perspective on other people</a:t>
            </a:r>
          </a:p>
          <a:p>
            <a:pPr lvl="1"/>
            <a:r>
              <a:rPr lang="en-CA" dirty="0" smtClean="0"/>
              <a:t>But also on oneself as well</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114</a:t>
            </a:fld>
            <a:endParaRPr lang="en-US"/>
          </a:p>
        </p:txBody>
      </p:sp>
    </p:spTree>
    <p:extLst>
      <p:ext uri="{BB962C8B-B14F-4D97-AF65-F5344CB8AC3E}">
        <p14:creationId xmlns:p14="http://schemas.microsoft.com/office/powerpoint/2010/main" val="8719505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Against brain bashing</a:t>
            </a:r>
            <a:endParaRPr lang="en-US" dirty="0"/>
          </a:p>
        </p:txBody>
      </p:sp>
      <p:sp>
        <p:nvSpPr>
          <p:cNvPr id="3" name="Content Placeholder 2"/>
          <p:cNvSpPr>
            <a:spLocks noGrp="1"/>
          </p:cNvSpPr>
          <p:nvPr>
            <p:ph idx="1"/>
          </p:nvPr>
        </p:nvSpPr>
        <p:spPr/>
        <p:txBody>
          <a:bodyPr>
            <a:normAutofit/>
          </a:bodyPr>
          <a:lstStyle/>
          <a:p>
            <a:r>
              <a:rPr lang="en-US" dirty="0" smtClean="0"/>
              <a:t>From </a:t>
            </a:r>
            <a:r>
              <a:rPr lang="en-US" i="1" dirty="0" smtClean="0"/>
              <a:t>The Chuang-Tzu</a:t>
            </a:r>
            <a:r>
              <a:rPr lang="en-US" dirty="0"/>
              <a:t>:</a:t>
            </a:r>
            <a:endParaRPr lang="en-US" dirty="0" smtClean="0"/>
          </a:p>
          <a:p>
            <a:r>
              <a:rPr lang="en-US" dirty="0" smtClean="0"/>
              <a:t>‘But </a:t>
            </a:r>
            <a:r>
              <a:rPr lang="en-US" dirty="0"/>
              <a:t>to wear out your brain trying to make things into one without realizing that they are all the </a:t>
            </a:r>
            <a:r>
              <a:rPr lang="en-US" dirty="0" smtClean="0"/>
              <a:t>same—this </a:t>
            </a:r>
            <a:r>
              <a:rPr lang="en-US" dirty="0"/>
              <a:t>is called “three in the morning.” </a:t>
            </a:r>
            <a:endParaRPr lang="en-US" dirty="0" smtClean="0"/>
          </a:p>
          <a:p>
            <a:pPr lvl="1"/>
            <a:r>
              <a:rPr lang="en-US" dirty="0" smtClean="0"/>
              <a:t>Recall Bertrand Russell on “brain bashing”</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115</a:t>
            </a:fld>
            <a:endParaRPr lang="en-US"/>
          </a:p>
        </p:txBody>
      </p:sp>
    </p:spTree>
    <p:extLst>
      <p:ext uri="{BB962C8B-B14F-4D97-AF65-F5344CB8AC3E}">
        <p14:creationId xmlns:p14="http://schemas.microsoft.com/office/powerpoint/2010/main" val="73765331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in the morning”</a:t>
            </a:r>
          </a:p>
        </p:txBody>
      </p:sp>
      <p:sp>
        <p:nvSpPr>
          <p:cNvPr id="3" name="Content Placeholder 2"/>
          <p:cNvSpPr>
            <a:spLocks noGrp="1"/>
          </p:cNvSpPr>
          <p:nvPr>
            <p:ph idx="1"/>
          </p:nvPr>
        </p:nvSpPr>
        <p:spPr/>
        <p:txBody>
          <a:bodyPr/>
          <a:lstStyle/>
          <a:p>
            <a:r>
              <a:rPr lang="en-US" dirty="0" smtClean="0"/>
              <a:t>‘What </a:t>
            </a:r>
            <a:r>
              <a:rPr lang="en-US" dirty="0"/>
              <a:t>do I mean by “three in the morning”? When the monkey trainer was handing out acorns, he said, “You get three in the morning and four at night,” This made all the monkeys furious. “Well, then,” he said, “you get four in the morning and three at night.” The monkeys were all delighted. </a:t>
            </a:r>
            <a:br>
              <a:rPr lang="en-US" dirty="0"/>
            </a:b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116</a:t>
            </a:fld>
            <a:endParaRPr lang="en-US"/>
          </a:p>
        </p:txBody>
      </p:sp>
    </p:spTree>
    <p:extLst>
      <p:ext uri="{BB962C8B-B14F-4D97-AF65-F5344CB8AC3E}">
        <p14:creationId xmlns:p14="http://schemas.microsoft.com/office/powerpoint/2010/main" val="2902229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two roads</a:t>
            </a:r>
            <a:endParaRPr lang="en-US" dirty="0"/>
          </a:p>
        </p:txBody>
      </p:sp>
      <p:sp>
        <p:nvSpPr>
          <p:cNvPr id="3" name="Content Placeholder 2"/>
          <p:cNvSpPr>
            <a:spLocks noGrp="1"/>
          </p:cNvSpPr>
          <p:nvPr>
            <p:ph idx="1"/>
          </p:nvPr>
        </p:nvSpPr>
        <p:spPr/>
        <p:txBody>
          <a:bodyPr/>
          <a:lstStyle/>
          <a:p>
            <a:r>
              <a:rPr lang="en-US" dirty="0" smtClean="0"/>
              <a:t>‘There </a:t>
            </a:r>
            <a:r>
              <a:rPr lang="en-US" dirty="0"/>
              <a:t>was no change in the reality behind the words, and yet the monkeys responded with joy and anger. Let them, if they want to. So the sage harmonizes with both right and wrong and rests in Heaven the Equalizer. This is called walking two roads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117</a:t>
            </a:fld>
            <a:endParaRPr lang="en-US"/>
          </a:p>
        </p:txBody>
      </p:sp>
    </p:spTree>
    <p:extLst>
      <p:ext uri="{BB962C8B-B14F-4D97-AF65-F5344CB8AC3E}">
        <p14:creationId xmlns:p14="http://schemas.microsoft.com/office/powerpoint/2010/main" val="34723975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Angry monkeys</a:t>
            </a:r>
            <a:endParaRPr lang="en-US" dirty="0"/>
          </a:p>
        </p:txBody>
      </p:sp>
      <p:sp>
        <p:nvSpPr>
          <p:cNvPr id="3" name="Content Placeholder 2"/>
          <p:cNvSpPr>
            <a:spLocks noGrp="1"/>
          </p:cNvSpPr>
          <p:nvPr>
            <p:ph idx="1"/>
          </p:nvPr>
        </p:nvSpPr>
        <p:spPr/>
        <p:txBody>
          <a:bodyPr>
            <a:normAutofit fontScale="92500"/>
          </a:bodyPr>
          <a:lstStyle/>
          <a:p>
            <a:r>
              <a:rPr lang="en-CA" dirty="0" smtClean="0"/>
              <a:t>Story of the monkeys angry at getting three roots in the morning and four in the evening</a:t>
            </a:r>
          </a:p>
          <a:p>
            <a:pPr lvl="1"/>
            <a:r>
              <a:rPr lang="en-CA" dirty="0" smtClean="0"/>
              <a:t>But happy to get four in the morning and three in the evening</a:t>
            </a:r>
          </a:p>
          <a:p>
            <a:pPr lvl="1"/>
            <a:r>
              <a:rPr lang="en-CA" dirty="0" smtClean="0"/>
              <a:t>Our competing perspectives are no better than that!</a:t>
            </a:r>
          </a:p>
          <a:p>
            <a:r>
              <a:rPr lang="en-CA" dirty="0" smtClean="0"/>
              <a:t>We should neglect these distinctions</a:t>
            </a:r>
          </a:p>
          <a:p>
            <a:pPr lvl="1"/>
            <a:r>
              <a:rPr lang="en-CA" dirty="0"/>
              <a:t>e</a:t>
            </a:r>
            <a:r>
              <a:rPr lang="en-CA" dirty="0" smtClean="0"/>
              <a:t>xcept for ordinary pragmatic considerations</a:t>
            </a:r>
          </a:p>
          <a:p>
            <a:pPr lvl="1"/>
            <a:r>
              <a:rPr lang="en-CA" dirty="0"/>
              <a:t>n</a:t>
            </a:r>
            <a:r>
              <a:rPr lang="en-CA" dirty="0" smtClean="0"/>
              <a:t>ot let them “penetrate the palace of the mind” (5e)</a:t>
            </a:r>
          </a:p>
        </p:txBody>
      </p:sp>
      <p:sp>
        <p:nvSpPr>
          <p:cNvPr id="4" name="Slide Number Placeholder 3"/>
          <p:cNvSpPr>
            <a:spLocks noGrp="1"/>
          </p:cNvSpPr>
          <p:nvPr>
            <p:ph type="sldNum" sz="quarter" idx="12"/>
          </p:nvPr>
        </p:nvSpPr>
        <p:spPr/>
        <p:txBody>
          <a:bodyPr/>
          <a:lstStyle/>
          <a:p>
            <a:fld id="{9B85FC21-06E1-4C21-91FD-B3B99E9D3468}" type="slidenum">
              <a:rPr lang="en-US" smtClean="0"/>
              <a:t>118</a:t>
            </a:fld>
            <a:endParaRPr lang="en-US"/>
          </a:p>
        </p:txBody>
      </p:sp>
    </p:spTree>
    <p:extLst>
      <p:ext uri="{BB962C8B-B14F-4D97-AF65-F5344CB8AC3E}">
        <p14:creationId xmlns:p14="http://schemas.microsoft.com/office/powerpoint/2010/main" val="11058596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Respect tradition, but …</a:t>
            </a:r>
            <a:endParaRPr lang="en-US" dirty="0"/>
          </a:p>
        </p:txBody>
      </p:sp>
      <p:sp>
        <p:nvSpPr>
          <p:cNvPr id="3" name="Content Placeholder 2"/>
          <p:cNvSpPr>
            <a:spLocks noGrp="1"/>
          </p:cNvSpPr>
          <p:nvPr>
            <p:ph idx="1"/>
          </p:nvPr>
        </p:nvSpPr>
        <p:spPr/>
        <p:txBody>
          <a:bodyPr>
            <a:normAutofit fontScale="92500" lnSpcReduction="20000"/>
          </a:bodyPr>
          <a:lstStyle/>
          <a:p>
            <a:r>
              <a:rPr lang="en-CA" dirty="0"/>
              <a:t>Respect the traditional concepts and traditions of the villages</a:t>
            </a:r>
          </a:p>
          <a:p>
            <a:pPr lvl="1"/>
            <a:r>
              <a:rPr lang="en-CA" dirty="0"/>
              <a:t>But it would be wrong if the villagers thought these represented the Way</a:t>
            </a:r>
          </a:p>
          <a:p>
            <a:pPr lvl="1"/>
            <a:r>
              <a:rPr lang="en-CA" dirty="0"/>
              <a:t>because they do not “extend to the affairs of other earthly beings” with different ways of “coordinating social interaction</a:t>
            </a:r>
            <a:r>
              <a:rPr lang="en-CA" dirty="0" smtClean="0"/>
              <a:t>”</a:t>
            </a:r>
          </a:p>
          <a:p>
            <a:r>
              <a:rPr lang="en-CA" dirty="0" smtClean="0"/>
              <a:t>Recall Confucius:</a:t>
            </a:r>
          </a:p>
          <a:p>
            <a:pPr lvl="1"/>
            <a:r>
              <a:rPr lang="en-CA" dirty="0" smtClean="0"/>
              <a:t>Li: the external ways of acting, which differ for different relations</a:t>
            </a:r>
          </a:p>
          <a:p>
            <a:pPr lvl="1"/>
            <a:r>
              <a:rPr lang="en-CA" dirty="0" smtClean="0"/>
              <a:t>Jen: the inner moral force or spirit, which is expressed in these different ways</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119</a:t>
            </a:fld>
            <a:endParaRPr lang="en-US"/>
          </a:p>
        </p:txBody>
      </p:sp>
    </p:spTree>
    <p:extLst>
      <p:ext uri="{BB962C8B-B14F-4D97-AF65-F5344CB8AC3E}">
        <p14:creationId xmlns:p14="http://schemas.microsoft.com/office/powerpoint/2010/main" val="1427277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9CB18EC-3AEF-4E54-9A60-F3B5F931FE11}" type="slidenum">
              <a:rPr lang="en-US" altLang="en-US" sz="1200" smtClean="0">
                <a:solidFill>
                  <a:srgbClr val="898989"/>
                </a:solidFill>
                <a:latin typeface="Times New Roman" pitchFamily="18" charset="0"/>
              </a:rPr>
              <a:pPr>
                <a:spcBef>
                  <a:spcPct val="0"/>
                </a:spcBef>
                <a:buFontTx/>
                <a:buNone/>
              </a:pPr>
              <a:t>12</a:t>
            </a:fld>
            <a:endParaRPr lang="en-US" altLang="en-US" sz="1200" smtClean="0">
              <a:solidFill>
                <a:srgbClr val="898989"/>
              </a:solidFill>
              <a:latin typeface="Times New Roman" pitchFamily="18" charset="0"/>
            </a:endParaRPr>
          </a:p>
        </p:txBody>
      </p:sp>
      <p:pic>
        <p:nvPicPr>
          <p:cNvPr id="30723" name="Picture 2" descr="Chauvet Cave--b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1001375" cy="829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9802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Confucianism and Daoism: </a:t>
            </a:r>
            <a:br>
              <a:rPr lang="en-US" dirty="0" smtClean="0"/>
            </a:br>
            <a:r>
              <a:rPr lang="en-US" dirty="0" smtClean="0"/>
              <a:t>What is the difference?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Confucius is focused on Morality</a:t>
            </a:r>
          </a:p>
          <a:p>
            <a:pPr lvl="1"/>
            <a:r>
              <a:rPr lang="en-US" dirty="0" smtClean="0"/>
              <a:t>External </a:t>
            </a:r>
            <a:r>
              <a:rPr lang="en-US" dirty="0" err="1" smtClean="0"/>
              <a:t>behaviours</a:t>
            </a:r>
            <a:r>
              <a:rPr lang="en-US" dirty="0" smtClean="0"/>
              <a:t> (Li) are relative</a:t>
            </a:r>
          </a:p>
          <a:p>
            <a:pPr lvl="2"/>
            <a:r>
              <a:rPr lang="en-US" dirty="0" smtClean="0"/>
              <a:t>But it is important to know them so as to relate to others in a way that expresses respect</a:t>
            </a:r>
          </a:p>
          <a:p>
            <a:pPr lvl="1"/>
            <a:r>
              <a:rPr lang="en-US" dirty="0" smtClean="0"/>
              <a:t>The inner moral force is universal</a:t>
            </a:r>
          </a:p>
          <a:p>
            <a:r>
              <a:rPr lang="en-US" dirty="0" smtClean="0"/>
              <a:t>Chuang-Tzu is focused on the nature of reality or Metaphysics</a:t>
            </a:r>
          </a:p>
          <a:p>
            <a:pPr lvl="1"/>
            <a:r>
              <a:rPr lang="en-US" dirty="0" smtClean="0"/>
              <a:t>People’s ideas of what is true are relative </a:t>
            </a:r>
          </a:p>
          <a:p>
            <a:pPr lvl="2"/>
            <a:r>
              <a:rPr lang="en-US" dirty="0"/>
              <a:t>b</a:t>
            </a:r>
            <a:r>
              <a:rPr lang="en-US" dirty="0" smtClean="0"/>
              <a:t>ecause of language, circumstances, etc.</a:t>
            </a:r>
          </a:p>
          <a:p>
            <a:pPr lvl="2"/>
            <a:r>
              <a:rPr lang="en-US" dirty="0" smtClean="0"/>
              <a:t>Accept these differences</a:t>
            </a:r>
          </a:p>
          <a:p>
            <a:pPr lvl="1"/>
            <a:r>
              <a:rPr lang="en-US" dirty="0" smtClean="0"/>
              <a:t>But reality (the Way, the Dao) is beyond these limited views: </a:t>
            </a:r>
          </a:p>
          <a:p>
            <a:pPr lvl="2"/>
            <a:r>
              <a:rPr lang="en-US" dirty="0" smtClean="0"/>
              <a:t>Be aware of that too!</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120</a:t>
            </a:fld>
            <a:endParaRPr lang="en-US"/>
          </a:p>
        </p:txBody>
      </p:sp>
    </p:spTree>
    <p:extLst>
      <p:ext uri="{BB962C8B-B14F-4D97-AF65-F5344CB8AC3E}">
        <p14:creationId xmlns:p14="http://schemas.microsoft.com/office/powerpoint/2010/main" val="34667681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Way allows a variety of perspectives</a:t>
            </a:r>
            <a:endParaRPr lang="en-US" dirty="0"/>
          </a:p>
        </p:txBody>
      </p:sp>
      <p:sp>
        <p:nvSpPr>
          <p:cNvPr id="3" name="Content Placeholder 2"/>
          <p:cNvSpPr>
            <a:spLocks noGrp="1"/>
          </p:cNvSpPr>
          <p:nvPr>
            <p:ph idx="1"/>
          </p:nvPr>
        </p:nvSpPr>
        <p:spPr/>
        <p:txBody>
          <a:bodyPr/>
          <a:lstStyle/>
          <a:p>
            <a:r>
              <a:rPr lang="en-CA" dirty="0" smtClean="0"/>
              <a:t>The Way allows for a variety of perspectives</a:t>
            </a:r>
          </a:p>
          <a:p>
            <a:pPr lvl="1"/>
            <a:r>
              <a:rPr lang="en-CA" dirty="0" smtClean="0"/>
              <a:t>So this </a:t>
            </a:r>
            <a:r>
              <a:rPr lang="en-CA" i="1" dirty="0" smtClean="0"/>
              <a:t>laissez-faire</a:t>
            </a:r>
            <a:r>
              <a:rPr lang="en-CA" dirty="0" smtClean="0"/>
              <a:t> attitude follows the Way</a:t>
            </a:r>
          </a:p>
          <a:p>
            <a:r>
              <a:rPr lang="en-CA" dirty="0" smtClean="0"/>
              <a:t>The Way influences everything</a:t>
            </a:r>
          </a:p>
          <a:p>
            <a:pPr lvl="1"/>
            <a:r>
              <a:rPr lang="en-CA" dirty="0" smtClean="0"/>
              <a:t>By making it possible to speak and think in cooperation</a:t>
            </a:r>
          </a:p>
          <a:p>
            <a:r>
              <a:rPr lang="en-CA" dirty="0" smtClean="0"/>
              <a:t>“whilst remaining indifferent” to particular schemes of speech and thought</a:t>
            </a:r>
          </a:p>
          <a:p>
            <a:pPr lvl="1"/>
            <a:r>
              <a:rPr lang="en-CA" dirty="0"/>
              <a:t>w</a:t>
            </a:r>
            <a:r>
              <a:rPr lang="en-CA" dirty="0" smtClean="0"/>
              <a:t>ithout imposing anything</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121</a:t>
            </a:fld>
            <a:endParaRPr lang="en-US"/>
          </a:p>
        </p:txBody>
      </p:sp>
    </p:spTree>
    <p:extLst>
      <p:ext uri="{BB962C8B-B14F-4D97-AF65-F5344CB8AC3E}">
        <p14:creationId xmlns:p14="http://schemas.microsoft.com/office/powerpoint/2010/main" val="32710457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Freedom as non-dependence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Freedom</a:t>
            </a:r>
          </a:p>
          <a:p>
            <a:pPr lvl="1"/>
            <a:r>
              <a:rPr lang="en-CA" dirty="0"/>
              <a:t>n</a:t>
            </a:r>
            <a:r>
              <a:rPr lang="en-CA" dirty="0" smtClean="0"/>
              <a:t>ot Promethean imposition of will</a:t>
            </a:r>
          </a:p>
          <a:p>
            <a:pPr lvl="1"/>
            <a:r>
              <a:rPr lang="en-CA" dirty="0"/>
              <a:t>b</a:t>
            </a:r>
            <a:r>
              <a:rPr lang="en-CA" dirty="0" smtClean="0"/>
              <a:t>ut Stoic “non-dependence”</a:t>
            </a:r>
          </a:p>
          <a:p>
            <a:r>
              <a:rPr lang="en-CA" dirty="0" smtClean="0"/>
              <a:t>The sage is perfectly free because </a:t>
            </a:r>
          </a:p>
          <a:p>
            <a:pPr lvl="1"/>
            <a:r>
              <a:rPr lang="en-CA" dirty="0" smtClean="0"/>
              <a:t>he “no longer depends on anything” (1c)</a:t>
            </a:r>
          </a:p>
          <a:p>
            <a:r>
              <a:rPr lang="en-CA" dirty="0" smtClean="0"/>
              <a:t>“Do not be enslaved to the world” (28j)</a:t>
            </a:r>
          </a:p>
          <a:p>
            <a:pPr lvl="1"/>
            <a:r>
              <a:rPr lang="en-CA" dirty="0"/>
              <a:t>e</a:t>
            </a:r>
            <a:r>
              <a:rPr lang="en-CA" dirty="0" smtClean="0"/>
              <a:t>.g., by excessive pursuit of honors</a:t>
            </a:r>
          </a:p>
          <a:p>
            <a:pPr lvl="1"/>
            <a:r>
              <a:rPr lang="en-CA" dirty="0"/>
              <a:t>f</a:t>
            </a:r>
            <a:r>
              <a:rPr lang="en-CA" dirty="0" smtClean="0"/>
              <a:t>or in another context these “honors” would be objects of distain or ridicule</a:t>
            </a:r>
          </a:p>
          <a:p>
            <a:r>
              <a:rPr lang="en-CA" dirty="0" smtClean="0"/>
              <a:t>The sage is free because he </a:t>
            </a:r>
          </a:p>
          <a:p>
            <a:pPr lvl="1"/>
            <a:r>
              <a:rPr lang="en-CA" dirty="0" smtClean="0"/>
              <a:t>“lets the cosmic wheel turn”</a:t>
            </a:r>
          </a:p>
          <a:p>
            <a:pPr lvl="1"/>
            <a:r>
              <a:rPr lang="en-CA" dirty="0" smtClean="0"/>
              <a:t>“The superior man is touched by nothing”</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122</a:t>
            </a:fld>
            <a:endParaRPr lang="en-US"/>
          </a:p>
        </p:txBody>
      </p:sp>
    </p:spTree>
    <p:extLst>
      <p:ext uri="{BB962C8B-B14F-4D97-AF65-F5344CB8AC3E}">
        <p14:creationId xmlns:p14="http://schemas.microsoft.com/office/powerpoint/2010/main" val="17274150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Being true to yourself </a:t>
            </a:r>
            <a:br>
              <a:rPr lang="en-CA" dirty="0" smtClean="0"/>
            </a:br>
            <a:r>
              <a:rPr lang="en-CA" dirty="0" smtClean="0"/>
              <a:t>= not having a self</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Here is “truth to oneself,”</a:t>
            </a:r>
          </a:p>
          <a:p>
            <a:pPr lvl="1"/>
            <a:r>
              <a:rPr lang="en-CA" dirty="0" smtClean="0"/>
              <a:t>He is indifferent to himself</a:t>
            </a:r>
          </a:p>
          <a:p>
            <a:pPr lvl="1"/>
            <a:r>
              <a:rPr lang="en-CA" dirty="0"/>
              <a:t>f</a:t>
            </a:r>
            <a:r>
              <a:rPr lang="en-CA" dirty="0" smtClean="0"/>
              <a:t>or he does not distinguish between different persons, including himself</a:t>
            </a:r>
          </a:p>
          <a:p>
            <a:r>
              <a:rPr lang="en-CA" dirty="0" smtClean="0"/>
              <a:t>“There are no such things as distinct beings … there does not exist, in reality, this something closer which one calls mine, and this something further away which one calls yours” (2b)</a:t>
            </a:r>
          </a:p>
          <a:p>
            <a:pPr lvl="1"/>
            <a:r>
              <a:rPr lang="en-CA" dirty="0" smtClean="0"/>
              <a:t>Refusal to “artificially distinguish individual human cases” “makes a true man”</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123</a:t>
            </a:fld>
            <a:endParaRPr lang="en-US"/>
          </a:p>
        </p:txBody>
      </p:sp>
    </p:spTree>
    <p:extLst>
      <p:ext uri="{BB962C8B-B14F-4D97-AF65-F5344CB8AC3E}">
        <p14:creationId xmlns:p14="http://schemas.microsoft.com/office/powerpoint/2010/main" val="22431809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t>
            </a:r>
            <a:r>
              <a:rPr lang="en-US" dirty="0" smtClean="0"/>
              <a:t>issue: </a:t>
            </a:r>
            <a:br>
              <a:rPr lang="en-US" dirty="0" smtClean="0"/>
            </a:br>
            <a:r>
              <a:rPr lang="en-US" dirty="0" smtClean="0"/>
              <a:t>Confucianism and Daoism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Apply Chuang-</a:t>
            </a:r>
            <a:r>
              <a:rPr lang="en-US" dirty="0" err="1" smtClean="0"/>
              <a:t>tzu’s</a:t>
            </a:r>
            <a:r>
              <a:rPr lang="en-US" dirty="0" smtClean="0"/>
              <a:t> “three in the morning” parable to Confucius’ saying about the Governor of She</a:t>
            </a:r>
          </a:p>
          <a:p>
            <a:pPr lvl="1"/>
            <a:r>
              <a:rPr lang="en-US" dirty="0" smtClean="0"/>
              <a:t>She: in my village …</a:t>
            </a:r>
          </a:p>
          <a:p>
            <a:pPr lvl="2"/>
            <a:r>
              <a:rPr lang="en-US" dirty="0" smtClean="0"/>
              <a:t>= the state is more important than family ties</a:t>
            </a:r>
          </a:p>
          <a:p>
            <a:pPr lvl="2"/>
            <a:r>
              <a:rPr lang="en-US" dirty="0" smtClean="0"/>
              <a:t>But the family too is important, surely</a:t>
            </a:r>
          </a:p>
          <a:p>
            <a:pPr lvl="1"/>
            <a:r>
              <a:rPr lang="en-US" dirty="0" smtClean="0"/>
              <a:t>Master Kung: in my village …</a:t>
            </a:r>
          </a:p>
          <a:p>
            <a:pPr lvl="2"/>
            <a:r>
              <a:rPr lang="en-US" dirty="0" smtClean="0"/>
              <a:t>= family ties are more important than the state</a:t>
            </a:r>
          </a:p>
          <a:p>
            <a:pPr lvl="2"/>
            <a:r>
              <a:rPr lang="en-US" dirty="0" smtClean="0"/>
              <a:t>But the state too is important, surely</a:t>
            </a:r>
          </a:p>
          <a:p>
            <a:r>
              <a:rPr lang="en-US" dirty="0" smtClean="0"/>
              <a:t>Chuang-</a:t>
            </a:r>
            <a:r>
              <a:rPr lang="en-US" dirty="0" err="1" smtClean="0"/>
              <a:t>tzu’s</a:t>
            </a:r>
            <a:r>
              <a:rPr lang="en-US" dirty="0" smtClean="0"/>
              <a:t> message: it’s all relative? No.</a:t>
            </a:r>
          </a:p>
          <a:p>
            <a:pPr lvl="1"/>
            <a:r>
              <a:rPr lang="en-US" dirty="0" smtClean="0"/>
              <a:t>There </a:t>
            </a:r>
            <a:r>
              <a:rPr lang="en-US" u="sng" dirty="0" smtClean="0"/>
              <a:t>are</a:t>
            </a:r>
            <a:r>
              <a:rPr lang="en-US" dirty="0" smtClean="0"/>
              <a:t> </a:t>
            </a:r>
            <a:r>
              <a:rPr lang="en-US" dirty="0" smtClean="0"/>
              <a:t>differences</a:t>
            </a:r>
            <a:endParaRPr lang="en-US" dirty="0" smtClean="0"/>
          </a:p>
          <a:p>
            <a:pPr lvl="1"/>
            <a:r>
              <a:rPr lang="en-US" dirty="0" smtClean="0"/>
              <a:t>But they are not as important as people generally think</a:t>
            </a:r>
          </a:p>
          <a:p>
            <a:pPr lvl="1"/>
            <a:r>
              <a:rPr lang="en-US" dirty="0" smtClean="0"/>
              <a:t>There is a deeper reality that can unite all of us</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124</a:t>
            </a:fld>
            <a:endParaRPr lang="en-US"/>
          </a:p>
        </p:txBody>
      </p:sp>
    </p:spTree>
    <p:extLst>
      <p:ext uri="{BB962C8B-B14F-4D97-AF65-F5344CB8AC3E}">
        <p14:creationId xmlns:p14="http://schemas.microsoft.com/office/powerpoint/2010/main" val="2156882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versions of the true person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true human </a:t>
            </a:r>
            <a:r>
              <a:rPr lang="en-CA" dirty="0" smtClean="0"/>
              <a:t>being</a:t>
            </a:r>
            <a:endParaRPr lang="en-CA" dirty="0" smtClean="0"/>
          </a:p>
          <a:p>
            <a:pPr lvl="1"/>
            <a:r>
              <a:rPr lang="en-CA" dirty="0" smtClean="0"/>
              <a:t>1) is the contemplative sage who abstracts from the empirical world</a:t>
            </a:r>
          </a:p>
          <a:p>
            <a:pPr lvl="2"/>
            <a:r>
              <a:rPr lang="en-CA" dirty="0"/>
              <a:t>f</a:t>
            </a:r>
            <a:r>
              <a:rPr lang="en-CA" dirty="0" smtClean="0"/>
              <a:t>ully occupied with discerning the Way</a:t>
            </a:r>
          </a:p>
          <a:p>
            <a:pPr lvl="1"/>
            <a:r>
              <a:rPr lang="en-CA" dirty="0" smtClean="0"/>
              <a:t>2) but also the dextrous craftsman immersed in his or her trade</a:t>
            </a:r>
          </a:p>
          <a:p>
            <a:r>
              <a:rPr lang="en-CA" dirty="0" smtClean="0"/>
              <a:t>In common to both: </a:t>
            </a:r>
          </a:p>
          <a:p>
            <a:pPr lvl="1"/>
            <a:r>
              <a:rPr lang="en-CA" dirty="0" smtClean="0"/>
              <a:t>setting aside conventional distinctions of everyday life and forceful ways</a:t>
            </a:r>
          </a:p>
          <a:p>
            <a:pPr lvl="1"/>
            <a:r>
              <a:rPr lang="en-CA" dirty="0" smtClean="0"/>
              <a:t>“ecstatic contemplation” bringing “all the parts together into one” (17a)</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125</a:t>
            </a:fld>
            <a:endParaRPr lang="en-US"/>
          </a:p>
        </p:txBody>
      </p:sp>
    </p:spTree>
    <p:extLst>
      <p:ext uri="{BB962C8B-B14F-4D97-AF65-F5344CB8AC3E}">
        <p14:creationId xmlns:p14="http://schemas.microsoft.com/office/powerpoint/2010/main" val="21343930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Rising above artificial conventions</a:t>
            </a:r>
            <a:br>
              <a:rPr lang="en-CA" dirty="0" smtClean="0"/>
            </a:br>
            <a:r>
              <a:rPr lang="en-CA" dirty="0" smtClean="0"/>
              <a:t>or going </a:t>
            </a:r>
            <a:r>
              <a:rPr lang="en-CA" smtClean="0"/>
              <a:t>beneath them</a:t>
            </a:r>
            <a:endParaRPr lang="en-US" dirty="0"/>
          </a:p>
        </p:txBody>
      </p:sp>
      <p:sp>
        <p:nvSpPr>
          <p:cNvPr id="3" name="Content Placeholder 2"/>
          <p:cNvSpPr>
            <a:spLocks noGrp="1"/>
          </p:cNvSpPr>
          <p:nvPr>
            <p:ph idx="1"/>
          </p:nvPr>
        </p:nvSpPr>
        <p:spPr/>
        <p:txBody>
          <a:bodyPr>
            <a:normAutofit lnSpcReduction="10000"/>
          </a:bodyPr>
          <a:lstStyle/>
          <a:p>
            <a:r>
              <a:rPr lang="en-CA" dirty="0"/>
              <a:t>The wood sculptor, </a:t>
            </a:r>
            <a:endParaRPr lang="en-CA" dirty="0" smtClean="0"/>
          </a:p>
          <a:p>
            <a:pPr lvl="1"/>
            <a:r>
              <a:rPr lang="en-CA" dirty="0" smtClean="0"/>
              <a:t>through </a:t>
            </a:r>
            <a:r>
              <a:rPr lang="en-CA" dirty="0"/>
              <a:t>the “fusion of [his] nature into one with that of the trees</a:t>
            </a:r>
            <a:r>
              <a:rPr lang="en-CA" dirty="0" smtClean="0"/>
              <a:t>,” </a:t>
            </a:r>
          </a:p>
          <a:p>
            <a:pPr lvl="1"/>
            <a:r>
              <a:rPr lang="en-CA" dirty="0" smtClean="0"/>
              <a:t>loses </a:t>
            </a:r>
            <a:r>
              <a:rPr lang="en-CA" dirty="0"/>
              <a:t>all concern for himself and “even the notion of his own body</a:t>
            </a:r>
            <a:r>
              <a:rPr lang="en-CA" dirty="0" smtClean="0"/>
              <a:t>”</a:t>
            </a:r>
          </a:p>
          <a:p>
            <a:r>
              <a:rPr lang="en-CA" dirty="0" smtClean="0"/>
              <a:t>How?</a:t>
            </a:r>
          </a:p>
          <a:p>
            <a:pPr lvl="1"/>
            <a:r>
              <a:rPr lang="en-CA" dirty="0" smtClean="0"/>
              <a:t>Through a vision that rises above the world of artificial distinctions</a:t>
            </a:r>
          </a:p>
          <a:p>
            <a:pPr lvl="1"/>
            <a:r>
              <a:rPr lang="en-CA" dirty="0" smtClean="0"/>
              <a:t>Or a practical immersion that takes him deeply into things </a:t>
            </a:r>
            <a:endParaRPr lang="en-CA"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126</a:t>
            </a:fld>
            <a:endParaRPr lang="en-US"/>
          </a:p>
        </p:txBody>
      </p:sp>
    </p:spTree>
    <p:extLst>
      <p:ext uri="{BB962C8B-B14F-4D97-AF65-F5344CB8AC3E}">
        <p14:creationId xmlns:p14="http://schemas.microsoft.com/office/powerpoint/2010/main" val="23648633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Tao? </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There is agreement of the Taoist Masters Lao Tzu and Chuang Tzu  </a:t>
            </a:r>
          </a:p>
          <a:p>
            <a:r>
              <a:rPr lang="en-CA" dirty="0" smtClean="0"/>
              <a:t>1) It is not “the way of the world”</a:t>
            </a:r>
          </a:p>
          <a:p>
            <a:pPr lvl="1"/>
            <a:r>
              <a:rPr lang="en-CA" dirty="0"/>
              <a:t>a</a:t>
            </a:r>
            <a:r>
              <a:rPr lang="en-CA" dirty="0" smtClean="0"/>
              <a:t> tendency that things just have</a:t>
            </a:r>
          </a:p>
          <a:p>
            <a:r>
              <a:rPr lang="en-CA" dirty="0" smtClean="0"/>
              <a:t>2) It is the source of things</a:t>
            </a:r>
          </a:p>
          <a:p>
            <a:pPr lvl="1"/>
            <a:r>
              <a:rPr lang="en-CA" dirty="0" smtClean="0"/>
              <a:t>“the beginning of heaven and earth … the mother of the myriad creatures” (Lao Tzu, 1) </a:t>
            </a:r>
          </a:p>
          <a:p>
            <a:r>
              <a:rPr lang="en-CA" dirty="0" smtClean="0"/>
              <a:t>3) It is not a creator </a:t>
            </a:r>
            <a:r>
              <a:rPr lang="en-CA" dirty="0" smtClean="0"/>
              <a:t>God, but it is “divine”</a:t>
            </a:r>
            <a:endParaRPr lang="en-CA" dirty="0" smtClean="0"/>
          </a:p>
          <a:p>
            <a:pPr lvl="1"/>
            <a:r>
              <a:rPr lang="en-CA" dirty="0"/>
              <a:t>f</a:t>
            </a:r>
            <a:r>
              <a:rPr lang="en-CA" dirty="0" smtClean="0"/>
              <a:t>or it is “without substance” of its own</a:t>
            </a:r>
          </a:p>
          <a:p>
            <a:pPr lvl="1"/>
            <a:r>
              <a:rPr lang="en-CA" dirty="0" smtClean="0"/>
              <a:t>The </a:t>
            </a:r>
            <a:r>
              <a:rPr lang="en-CA" dirty="0"/>
              <a:t>W</a:t>
            </a:r>
            <a:r>
              <a:rPr lang="en-CA" dirty="0" smtClean="0"/>
              <a:t>ay “from which beings emanate cannot properly be called the author of these beings” (Chuang Tzu, 25j)</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127</a:t>
            </a:fld>
            <a:endParaRPr lang="en-US"/>
          </a:p>
        </p:txBody>
      </p:sp>
    </p:spTree>
    <p:extLst>
      <p:ext uri="{BB962C8B-B14F-4D97-AF65-F5344CB8AC3E}">
        <p14:creationId xmlns:p14="http://schemas.microsoft.com/office/powerpoint/2010/main" val="6770922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Ineffability</a:t>
            </a:r>
            <a:endParaRPr lang="en-US" dirty="0"/>
          </a:p>
        </p:txBody>
      </p:sp>
      <p:sp>
        <p:nvSpPr>
          <p:cNvPr id="3" name="Content Placeholder 2"/>
          <p:cNvSpPr>
            <a:spLocks noGrp="1"/>
          </p:cNvSpPr>
          <p:nvPr>
            <p:ph idx="1"/>
          </p:nvPr>
        </p:nvSpPr>
        <p:spPr/>
        <p:txBody>
          <a:bodyPr/>
          <a:lstStyle/>
          <a:p>
            <a:r>
              <a:rPr lang="en-CA" dirty="0" smtClean="0"/>
              <a:t>4) The Way is ineffable</a:t>
            </a:r>
          </a:p>
          <a:p>
            <a:pPr lvl="1"/>
            <a:r>
              <a:rPr lang="en-CA" dirty="0" smtClean="0"/>
              <a:t>“The Way that can be spoken of is not the constant Way.” (Lao Tzu, 1)</a:t>
            </a:r>
          </a:p>
          <a:p>
            <a:pPr lvl="1"/>
            <a:r>
              <a:rPr lang="en-CA" dirty="0" smtClean="0"/>
              <a:t>“What is the good of looking for impossible terms to express an ineffable being?” (Chuang Tzu, 2e)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128</a:t>
            </a:fld>
            <a:endParaRPr lang="en-US"/>
          </a:p>
        </p:txBody>
      </p:sp>
    </p:spTree>
    <p:extLst>
      <p:ext uri="{BB962C8B-B14F-4D97-AF65-F5344CB8AC3E}">
        <p14:creationId xmlns:p14="http://schemas.microsoft.com/office/powerpoint/2010/main" val="30731814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Beginning of the Tao </a:t>
            </a:r>
            <a:r>
              <a:rPr lang="en-CA" dirty="0" err="1" smtClean="0"/>
              <a:t>Te</a:t>
            </a:r>
            <a:r>
              <a:rPr lang="en-CA" dirty="0" smtClean="0"/>
              <a:t> 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t>
            </a:r>
            <a:r>
              <a:rPr lang="en-US" dirty="0" err="1"/>
              <a:t>tao</a:t>
            </a:r>
            <a:r>
              <a:rPr lang="en-US" dirty="0"/>
              <a:t> that can be described </a:t>
            </a:r>
            <a:br>
              <a:rPr lang="en-US" dirty="0"/>
            </a:br>
            <a:r>
              <a:rPr lang="en-US" dirty="0"/>
              <a:t>is not the eternal Tao. </a:t>
            </a:r>
            <a:br>
              <a:rPr lang="en-US" dirty="0"/>
            </a:br>
            <a:r>
              <a:rPr lang="en-US" dirty="0"/>
              <a:t>The name that can be spoken </a:t>
            </a:r>
            <a:br>
              <a:rPr lang="en-US" dirty="0"/>
            </a:br>
            <a:r>
              <a:rPr lang="en-US" dirty="0"/>
              <a:t>is not the eternal Name. </a:t>
            </a:r>
            <a:br>
              <a:rPr lang="en-US" dirty="0"/>
            </a:br>
            <a:r>
              <a:rPr lang="en-US" dirty="0"/>
              <a:t/>
            </a:r>
            <a:br>
              <a:rPr lang="en-US" dirty="0"/>
            </a:br>
            <a:r>
              <a:rPr lang="en-US" dirty="0"/>
              <a:t>The nameless is the boundary of Heaven and Earth. </a:t>
            </a:r>
            <a:br>
              <a:rPr lang="en-US" dirty="0"/>
            </a:br>
            <a:r>
              <a:rPr lang="en-US" dirty="0"/>
              <a:t>The named is the mother of creation. </a:t>
            </a:r>
            <a:r>
              <a:rPr lang="en-US" b="1" dirty="0"/>
              <a:t/>
            </a:r>
            <a:br>
              <a:rPr lang="en-US" b="1" dirty="0"/>
            </a:br>
            <a:r>
              <a:rPr lang="en-US" b="1" dirty="0"/>
              <a:t/>
            </a:r>
            <a:br>
              <a:rPr lang="en-US" b="1" dirty="0"/>
            </a:br>
            <a:endParaRPr lang="en-US" b="1" dirty="0"/>
          </a:p>
        </p:txBody>
      </p:sp>
      <p:sp>
        <p:nvSpPr>
          <p:cNvPr id="4" name="Slide Number Placeholder 3"/>
          <p:cNvSpPr>
            <a:spLocks noGrp="1"/>
          </p:cNvSpPr>
          <p:nvPr>
            <p:ph type="sldNum" sz="quarter" idx="12"/>
          </p:nvPr>
        </p:nvSpPr>
        <p:spPr/>
        <p:txBody>
          <a:bodyPr/>
          <a:lstStyle/>
          <a:p>
            <a:fld id="{9B85FC21-06E1-4C21-91FD-B3B99E9D3468}" type="slidenum">
              <a:rPr lang="en-US" smtClean="0"/>
              <a:t>129</a:t>
            </a:fld>
            <a:endParaRPr lang="en-US"/>
          </a:p>
        </p:txBody>
      </p:sp>
    </p:spTree>
    <p:extLst>
      <p:ext uri="{BB962C8B-B14F-4D97-AF65-F5344CB8AC3E}">
        <p14:creationId xmlns:p14="http://schemas.microsoft.com/office/powerpoint/2010/main" val="29697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“Natural” (kinship) society </a:t>
            </a:r>
            <a:endParaRPr lang="en-CA" altLang="en-US" smtClean="0"/>
          </a:p>
        </p:txBody>
      </p:sp>
      <p:sp>
        <p:nvSpPr>
          <p:cNvPr id="33795" name="Rectangle 3"/>
          <p:cNvSpPr>
            <a:spLocks noGrp="1" noChangeArrowheads="1"/>
          </p:cNvSpPr>
          <p:nvPr>
            <p:ph idx="1"/>
          </p:nvPr>
        </p:nvSpPr>
        <p:spPr/>
        <p:txBody>
          <a:bodyPr>
            <a:normAutofit lnSpcReduction="10000"/>
          </a:bodyPr>
          <a:lstStyle/>
          <a:p>
            <a:pPr eaLnBrk="1" hangingPunct="1"/>
            <a:r>
              <a:rPr lang="en-US" altLang="en-US" dirty="0" smtClean="0"/>
              <a:t>Technological dependence on independent nature: </a:t>
            </a:r>
          </a:p>
          <a:p>
            <a:pPr lvl="1" eaLnBrk="1" hangingPunct="1"/>
            <a:r>
              <a:rPr lang="en-US" altLang="en-US" dirty="0" smtClean="0"/>
              <a:t>Animals (hunting, men)</a:t>
            </a:r>
          </a:p>
          <a:p>
            <a:pPr lvl="1" eaLnBrk="1" hangingPunct="1"/>
            <a:r>
              <a:rPr lang="en-US" altLang="en-US" dirty="0" smtClean="0"/>
              <a:t>Plants (gathering, women)</a:t>
            </a:r>
          </a:p>
          <a:p>
            <a:pPr eaLnBrk="1" hangingPunct="1"/>
            <a:r>
              <a:rPr lang="en-US" altLang="en-US" dirty="0" smtClean="0"/>
              <a:t>Kinship as natural unity of people</a:t>
            </a:r>
          </a:p>
          <a:p>
            <a:pPr eaLnBrk="1" hangingPunct="1"/>
            <a:r>
              <a:rPr lang="en-US" altLang="en-US" dirty="0" smtClean="0"/>
              <a:t>Religion of nature – animism </a:t>
            </a:r>
          </a:p>
          <a:p>
            <a:pPr lvl="1" eaLnBrk="1" hangingPunct="1"/>
            <a:r>
              <a:rPr lang="en-US" altLang="en-US" dirty="0" smtClean="0"/>
              <a:t>Not passive, active: </a:t>
            </a:r>
            <a:r>
              <a:rPr lang="en-US" altLang="en-US" i="1" dirty="0" smtClean="0"/>
              <a:t>participation with/in divine</a:t>
            </a:r>
          </a:p>
          <a:p>
            <a:pPr lvl="1" eaLnBrk="1" hangingPunct="1"/>
            <a:r>
              <a:rPr lang="en-US" altLang="en-US" dirty="0" smtClean="0"/>
              <a:t>Symbolic exchange between humans and gods, not domination of gods over humans</a:t>
            </a:r>
          </a:p>
        </p:txBody>
      </p:sp>
      <p:sp>
        <p:nvSpPr>
          <p:cNvPr id="337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9C475B8-5077-4383-B133-265299F1A3D3}" type="slidenum">
              <a:rPr lang="en-US" altLang="en-US" sz="1200" smtClean="0">
                <a:solidFill>
                  <a:srgbClr val="898989"/>
                </a:solidFill>
                <a:latin typeface="Times New Roman" pitchFamily="18" charset="0"/>
              </a:rPr>
              <a:pPr>
                <a:spcBef>
                  <a:spcPct val="0"/>
                </a:spcBef>
                <a:buFontTx/>
                <a:buNone/>
              </a:pPr>
              <a:t>13</a:t>
            </a:fld>
            <a:endParaRPr lang="en-US"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21229309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Darkness is the beginning of all</a:t>
            </a:r>
            <a:endParaRPr lang="en-US" dirty="0"/>
          </a:p>
        </p:txBody>
      </p:sp>
      <p:sp>
        <p:nvSpPr>
          <p:cNvPr id="3" name="Content Placeholder 2"/>
          <p:cNvSpPr>
            <a:spLocks noGrp="1"/>
          </p:cNvSpPr>
          <p:nvPr>
            <p:ph idx="1"/>
          </p:nvPr>
        </p:nvSpPr>
        <p:spPr/>
        <p:txBody>
          <a:bodyPr>
            <a:normAutofit fontScale="85000" lnSpcReduction="20000"/>
          </a:bodyPr>
          <a:lstStyle/>
          <a:p>
            <a:r>
              <a:rPr lang="en-US" dirty="0"/>
              <a:t>Freed from desire, you can see the hidden mystery. </a:t>
            </a:r>
            <a:br>
              <a:rPr lang="en-US" dirty="0"/>
            </a:br>
            <a:r>
              <a:rPr lang="en-US" dirty="0"/>
              <a:t>By having desire, you can only see what is visibly real. </a:t>
            </a:r>
            <a:br>
              <a:rPr lang="en-US" dirty="0"/>
            </a:br>
            <a:r>
              <a:rPr lang="en-US" dirty="0"/>
              <a:t/>
            </a:r>
            <a:br>
              <a:rPr lang="en-US" dirty="0"/>
            </a:br>
            <a:r>
              <a:rPr lang="en-US" dirty="0"/>
              <a:t>Yet mystery and reality </a:t>
            </a:r>
            <a:br>
              <a:rPr lang="en-US" dirty="0"/>
            </a:br>
            <a:r>
              <a:rPr lang="en-US" dirty="0"/>
              <a:t>emerge from the same source. </a:t>
            </a:r>
            <a:br>
              <a:rPr lang="en-US" dirty="0"/>
            </a:br>
            <a:r>
              <a:rPr lang="en-US" dirty="0"/>
              <a:t>This source is called darkness. </a:t>
            </a:r>
            <a:br>
              <a:rPr lang="en-US" dirty="0"/>
            </a:br>
            <a:r>
              <a:rPr lang="en-US" dirty="0"/>
              <a:t/>
            </a:r>
            <a:br>
              <a:rPr lang="en-US" dirty="0"/>
            </a:br>
            <a:r>
              <a:rPr lang="en-US" dirty="0"/>
              <a:t>Darkness born from darkness. </a:t>
            </a:r>
            <a:br>
              <a:rPr lang="en-US" dirty="0"/>
            </a:br>
            <a:r>
              <a:rPr lang="en-US" dirty="0"/>
              <a:t>The beginning of all understanding. </a:t>
            </a:r>
          </a:p>
          <a:p>
            <a:pPr lvl="1"/>
            <a:r>
              <a:rPr lang="en-US" dirty="0"/>
              <a:t>Tao </a:t>
            </a:r>
            <a:r>
              <a:rPr lang="en-US" dirty="0" err="1"/>
              <a:t>Te</a:t>
            </a:r>
            <a:r>
              <a:rPr lang="en-US" dirty="0"/>
              <a:t> Ching, </a:t>
            </a:r>
            <a:r>
              <a:rPr lang="en-US" dirty="0" smtClean="0"/>
              <a:t>1</a:t>
            </a:r>
          </a:p>
          <a:p>
            <a:r>
              <a:rPr lang="en-US" dirty="0" smtClean="0"/>
              <a:t>Darkness: male or female? </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130</a:t>
            </a:fld>
            <a:endParaRPr lang="en-US"/>
          </a:p>
        </p:txBody>
      </p:sp>
    </p:spTree>
    <p:extLst>
      <p:ext uri="{BB962C8B-B14F-4D97-AF65-F5344CB8AC3E}">
        <p14:creationId xmlns:p14="http://schemas.microsoft.com/office/powerpoint/2010/main" val="75013801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the Tao ineffable? 1</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Disagreement of the Taoist masters over </a:t>
            </a:r>
            <a:r>
              <a:rPr lang="en-CA" u="sng" dirty="0" smtClean="0"/>
              <a:t>why</a:t>
            </a:r>
            <a:r>
              <a:rPr lang="en-CA" dirty="0" smtClean="0"/>
              <a:t> the Tao is ineffable</a:t>
            </a:r>
          </a:p>
          <a:p>
            <a:r>
              <a:rPr lang="en-CA" dirty="0" smtClean="0"/>
              <a:t>Lao Tzu:</a:t>
            </a:r>
          </a:p>
          <a:p>
            <a:pPr lvl="1"/>
            <a:r>
              <a:rPr lang="en-CA" dirty="0" smtClean="0"/>
              <a:t>For every property, X, there is also non-X</a:t>
            </a:r>
          </a:p>
          <a:p>
            <a:pPr lvl="1"/>
            <a:r>
              <a:rPr lang="en-CA" dirty="0" smtClean="0"/>
              <a:t>The Tao is the source of both</a:t>
            </a:r>
          </a:p>
          <a:p>
            <a:pPr lvl="1"/>
            <a:r>
              <a:rPr lang="en-CA" dirty="0" smtClean="0"/>
              <a:t>So if it were X, it would not be non-X</a:t>
            </a:r>
          </a:p>
          <a:p>
            <a:pPr lvl="1"/>
            <a:r>
              <a:rPr lang="en-CA" dirty="0" smtClean="0"/>
              <a:t>Hence the Tao cannot be described by any one of the properties of things</a:t>
            </a:r>
          </a:p>
          <a:p>
            <a:pPr lvl="1"/>
            <a:r>
              <a:rPr lang="en-CA" dirty="0" smtClean="0"/>
              <a:t>The </a:t>
            </a:r>
            <a:r>
              <a:rPr lang="en-CA" dirty="0" smtClean="0"/>
              <a:t>names of language always describe one property as opposed to another</a:t>
            </a:r>
          </a:p>
          <a:p>
            <a:pPr lvl="1"/>
            <a:r>
              <a:rPr lang="en-CA" dirty="0" smtClean="0"/>
              <a:t>Hence the Tao cannot be named</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131</a:t>
            </a:fld>
            <a:endParaRPr lang="en-US"/>
          </a:p>
        </p:txBody>
      </p:sp>
    </p:spTree>
    <p:extLst>
      <p:ext uri="{BB962C8B-B14F-4D97-AF65-F5344CB8AC3E}">
        <p14:creationId xmlns:p14="http://schemas.microsoft.com/office/powerpoint/2010/main" val="1491036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is the Tao ineffable? </a:t>
            </a:r>
            <a:r>
              <a:rPr lang="en-CA" dirty="0" smtClean="0"/>
              <a:t>2</a:t>
            </a:r>
            <a:endParaRPr lang="en-US" dirty="0"/>
          </a:p>
        </p:txBody>
      </p:sp>
      <p:sp>
        <p:nvSpPr>
          <p:cNvPr id="3" name="Content Placeholder 2"/>
          <p:cNvSpPr>
            <a:spLocks noGrp="1"/>
          </p:cNvSpPr>
          <p:nvPr>
            <p:ph idx="1"/>
          </p:nvPr>
        </p:nvSpPr>
        <p:spPr/>
        <p:txBody>
          <a:bodyPr/>
          <a:lstStyle/>
          <a:p>
            <a:r>
              <a:rPr lang="en-CA" dirty="0" smtClean="0"/>
              <a:t>For Chuang Tzu the ineffability is a consequence of his “linguistic relativism”</a:t>
            </a:r>
          </a:p>
          <a:p>
            <a:pPr lvl="1"/>
            <a:r>
              <a:rPr lang="en-CA" dirty="0" smtClean="0"/>
              <a:t>All the properties of the world are imposed on it by means of our linguistic conventions</a:t>
            </a:r>
          </a:p>
          <a:p>
            <a:pPr lvl="1"/>
            <a:r>
              <a:rPr lang="en-CA" dirty="0" smtClean="0"/>
              <a:t>But if the Way has any features, these would really belong to it</a:t>
            </a:r>
          </a:p>
          <a:p>
            <a:pPr lvl="1"/>
            <a:r>
              <a:rPr lang="en-CA" dirty="0"/>
              <a:t>a</a:t>
            </a:r>
            <a:r>
              <a:rPr lang="en-CA" dirty="0" smtClean="0"/>
              <a:t>nd </a:t>
            </a:r>
            <a:r>
              <a:rPr lang="en-CA" dirty="0" smtClean="0"/>
              <a:t>not merely be ascribed to it by our human conventions</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132</a:t>
            </a:fld>
            <a:endParaRPr lang="en-US"/>
          </a:p>
        </p:txBody>
      </p:sp>
    </p:spTree>
    <p:extLst>
      <p:ext uri="{BB962C8B-B14F-4D97-AF65-F5344CB8AC3E}">
        <p14:creationId xmlns:p14="http://schemas.microsoft.com/office/powerpoint/2010/main" val="6760087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Non-being, not a being</a:t>
            </a:r>
            <a:endParaRPr lang="en-US" dirty="0"/>
          </a:p>
        </p:txBody>
      </p:sp>
      <p:sp>
        <p:nvSpPr>
          <p:cNvPr id="3" name="Content Placeholder 2"/>
          <p:cNvSpPr>
            <a:spLocks noGrp="1"/>
          </p:cNvSpPr>
          <p:nvPr>
            <p:ph idx="1"/>
          </p:nvPr>
        </p:nvSpPr>
        <p:spPr/>
        <p:txBody>
          <a:bodyPr>
            <a:normAutofit/>
          </a:bodyPr>
          <a:lstStyle/>
          <a:p>
            <a:r>
              <a:rPr lang="en-CA" dirty="0" smtClean="0"/>
              <a:t>Asking what is the Way </a:t>
            </a:r>
          </a:p>
          <a:p>
            <a:pPr lvl="1"/>
            <a:r>
              <a:rPr lang="en-CA" dirty="0"/>
              <a:t>w</a:t>
            </a:r>
            <a:r>
              <a:rPr lang="en-CA" dirty="0" smtClean="0"/>
              <a:t>ith which the sage and the craftsman are acquainted</a:t>
            </a:r>
          </a:p>
          <a:p>
            <a:pPr lvl="1"/>
            <a:r>
              <a:rPr lang="en-CA" dirty="0"/>
              <a:t>p</a:t>
            </a:r>
            <a:r>
              <a:rPr lang="en-CA" dirty="0" smtClean="0"/>
              <a:t>repares us to think of the Way as some kind of thing or being</a:t>
            </a:r>
          </a:p>
          <a:p>
            <a:pPr lvl="1"/>
            <a:r>
              <a:rPr lang="en-CA" dirty="0"/>
              <a:t>a</a:t>
            </a:r>
            <a:r>
              <a:rPr lang="en-CA" dirty="0" smtClean="0"/>
              <a:t>lthough a very special “deep” kind of being</a:t>
            </a:r>
          </a:p>
          <a:p>
            <a:r>
              <a:rPr lang="en-CA" dirty="0" smtClean="0"/>
              <a:t>The masters however speak in negatives: </a:t>
            </a:r>
          </a:p>
          <a:p>
            <a:pPr lvl="1"/>
            <a:r>
              <a:rPr lang="en-CA" dirty="0" smtClean="0"/>
              <a:t>non-being, void, empty, between being and nothing</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133</a:t>
            </a:fld>
            <a:endParaRPr lang="en-US"/>
          </a:p>
        </p:txBody>
      </p:sp>
    </p:spTree>
    <p:extLst>
      <p:ext uri="{BB962C8B-B14F-4D97-AF65-F5344CB8AC3E}">
        <p14:creationId xmlns:p14="http://schemas.microsoft.com/office/powerpoint/2010/main" val="25610957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Perhaps it’s just living free from the social conventions</a:t>
            </a:r>
            <a:endParaRPr lang="en-US" dirty="0"/>
          </a:p>
        </p:txBody>
      </p:sp>
      <p:sp>
        <p:nvSpPr>
          <p:cNvPr id="3" name="Content Placeholder 2"/>
          <p:cNvSpPr>
            <a:spLocks noGrp="1"/>
          </p:cNvSpPr>
          <p:nvPr>
            <p:ph idx="1"/>
          </p:nvPr>
        </p:nvSpPr>
        <p:spPr/>
        <p:txBody>
          <a:bodyPr>
            <a:normAutofit lnSpcReduction="10000"/>
          </a:bodyPr>
          <a:lstStyle/>
          <a:p>
            <a:r>
              <a:rPr lang="en-CA" dirty="0" smtClean="0"/>
              <a:t>Alternative interpretation: Perhaps our thought is taking the wrong way around this issue</a:t>
            </a:r>
          </a:p>
          <a:p>
            <a:pPr lvl="1"/>
            <a:r>
              <a:rPr lang="en-CA" dirty="0" smtClean="0"/>
              <a:t>We think of the Way as what </a:t>
            </a:r>
            <a:r>
              <a:rPr lang="en-CA" u="sng" dirty="0" smtClean="0"/>
              <a:t>explains</a:t>
            </a:r>
            <a:r>
              <a:rPr lang="en-CA" dirty="0" smtClean="0"/>
              <a:t> the wisdom of the sage or the skill of the craftsman</a:t>
            </a:r>
          </a:p>
          <a:p>
            <a:r>
              <a:rPr lang="en-CA" dirty="0" smtClean="0"/>
              <a:t>But instead perhaps we should think that the Way just </a:t>
            </a:r>
            <a:r>
              <a:rPr lang="en-CA" u="sng" dirty="0" smtClean="0"/>
              <a:t>is</a:t>
            </a:r>
            <a:r>
              <a:rPr lang="en-CA" dirty="0" smtClean="0"/>
              <a:t> these matters: </a:t>
            </a:r>
          </a:p>
          <a:p>
            <a:pPr lvl="1"/>
            <a:r>
              <a:rPr lang="en-CA" dirty="0"/>
              <a:t>I</a:t>
            </a:r>
            <a:r>
              <a:rPr lang="en-CA" dirty="0" smtClean="0"/>
              <a:t>t just </a:t>
            </a:r>
            <a:r>
              <a:rPr lang="en-CA" u="sng" dirty="0" smtClean="0"/>
              <a:t>is</a:t>
            </a:r>
            <a:r>
              <a:rPr lang="en-CA" dirty="0" smtClean="0"/>
              <a:t> the abstracted state of the sage</a:t>
            </a:r>
          </a:p>
          <a:p>
            <a:pPr lvl="1"/>
            <a:r>
              <a:rPr lang="en-CA" dirty="0" smtClean="0"/>
              <a:t>Or the immersed activity of the craftsman</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134</a:t>
            </a:fld>
            <a:endParaRPr lang="en-US"/>
          </a:p>
        </p:txBody>
      </p:sp>
    </p:spTree>
    <p:extLst>
      <p:ext uri="{BB962C8B-B14F-4D97-AF65-F5344CB8AC3E}">
        <p14:creationId xmlns:p14="http://schemas.microsoft.com/office/powerpoint/2010/main" val="11446856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Reducing the Way to being free of conventions</a:t>
            </a:r>
            <a:endParaRPr lang="en-US" dirty="0"/>
          </a:p>
        </p:txBody>
      </p:sp>
      <p:sp>
        <p:nvSpPr>
          <p:cNvPr id="3" name="Content Placeholder 2"/>
          <p:cNvSpPr>
            <a:spLocks noGrp="1"/>
          </p:cNvSpPr>
          <p:nvPr>
            <p:ph idx="1"/>
          </p:nvPr>
        </p:nvSpPr>
        <p:spPr/>
        <p:txBody>
          <a:bodyPr/>
          <a:lstStyle/>
          <a:p>
            <a:r>
              <a:rPr lang="en-CA" dirty="0"/>
              <a:t>Both have set aside everyday distinctions</a:t>
            </a:r>
          </a:p>
          <a:p>
            <a:pPr lvl="1"/>
            <a:r>
              <a:rPr lang="en-CA" dirty="0" smtClean="0"/>
              <a:t>rising </a:t>
            </a:r>
            <a:r>
              <a:rPr lang="en-CA" dirty="0"/>
              <a:t>above them</a:t>
            </a:r>
          </a:p>
          <a:p>
            <a:pPr lvl="1"/>
            <a:r>
              <a:rPr lang="en-CA" dirty="0" smtClean="0"/>
              <a:t>or </a:t>
            </a:r>
            <a:r>
              <a:rPr lang="en-CA" dirty="0"/>
              <a:t>going below them by fusing with things</a:t>
            </a:r>
          </a:p>
          <a:p>
            <a:r>
              <a:rPr lang="en-CA" dirty="0"/>
              <a:t>Following the way just </a:t>
            </a:r>
            <a:r>
              <a:rPr lang="en-CA" i="1" dirty="0"/>
              <a:t>reduces</a:t>
            </a:r>
            <a:r>
              <a:rPr lang="en-CA" dirty="0"/>
              <a:t> to living free from the conventions, </a:t>
            </a:r>
            <a:endParaRPr lang="en-CA" dirty="0" smtClean="0"/>
          </a:p>
          <a:p>
            <a:pPr lvl="1"/>
            <a:r>
              <a:rPr lang="en-CA" dirty="0" smtClean="0"/>
              <a:t>the </a:t>
            </a:r>
            <a:r>
              <a:rPr lang="en-CA" dirty="0"/>
              <a:t>linguistic and conceptual schemes of everyday social business</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135</a:t>
            </a:fld>
            <a:endParaRPr lang="en-US"/>
          </a:p>
        </p:txBody>
      </p:sp>
    </p:spTree>
    <p:extLst>
      <p:ext uri="{BB962C8B-B14F-4D97-AF65-F5344CB8AC3E}">
        <p14:creationId xmlns:p14="http://schemas.microsoft.com/office/powerpoint/2010/main" val="317108489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“the Way”? </a:t>
            </a:r>
            <a:endParaRPr lang="en-US" dirty="0"/>
          </a:p>
        </p:txBody>
      </p:sp>
      <p:sp>
        <p:nvSpPr>
          <p:cNvPr id="3" name="Content Placeholder 2"/>
          <p:cNvSpPr>
            <a:spLocks noGrp="1"/>
          </p:cNvSpPr>
          <p:nvPr>
            <p:ph idx="1"/>
          </p:nvPr>
        </p:nvSpPr>
        <p:spPr/>
        <p:txBody>
          <a:bodyPr/>
          <a:lstStyle/>
          <a:p>
            <a:r>
              <a:rPr lang="en-CA" dirty="0" smtClean="0"/>
              <a:t>But the Taoist says more than this:</a:t>
            </a:r>
          </a:p>
          <a:p>
            <a:pPr lvl="1"/>
            <a:r>
              <a:rPr lang="en-CA" dirty="0" smtClean="0"/>
              <a:t>The Tao is the </a:t>
            </a:r>
            <a:r>
              <a:rPr lang="en-CA" u="sng" dirty="0" smtClean="0"/>
              <a:t>source</a:t>
            </a:r>
            <a:r>
              <a:rPr lang="en-CA" dirty="0" smtClean="0"/>
              <a:t> of things</a:t>
            </a:r>
          </a:p>
          <a:p>
            <a:pPr lvl="1"/>
            <a:r>
              <a:rPr lang="en-CA" dirty="0" smtClean="0"/>
              <a:t>It confers on them their destiny</a:t>
            </a:r>
          </a:p>
          <a:p>
            <a:pPr lvl="1"/>
            <a:r>
              <a:rPr lang="en-CA" dirty="0" smtClean="0"/>
              <a:t>It is a mystery</a:t>
            </a:r>
          </a:p>
          <a:p>
            <a:r>
              <a:rPr lang="en-CA" dirty="0" smtClean="0"/>
              <a:t>But why is this mystery called the </a:t>
            </a:r>
            <a:r>
              <a:rPr lang="en-CA" u="sng" dirty="0" smtClean="0"/>
              <a:t>Way</a:t>
            </a:r>
            <a:r>
              <a:rPr lang="en-CA" dirty="0" smtClean="0"/>
              <a:t>?</a:t>
            </a:r>
          </a:p>
          <a:p>
            <a:pPr lvl="1"/>
            <a:r>
              <a:rPr lang="en-CA" dirty="0" smtClean="0"/>
              <a:t>And not the One, the Absolute, Pure Being, etc.</a:t>
            </a:r>
          </a:p>
        </p:txBody>
      </p:sp>
      <p:sp>
        <p:nvSpPr>
          <p:cNvPr id="4" name="Slide Number Placeholder 3"/>
          <p:cNvSpPr>
            <a:spLocks noGrp="1"/>
          </p:cNvSpPr>
          <p:nvPr>
            <p:ph type="sldNum" sz="quarter" idx="12"/>
          </p:nvPr>
        </p:nvSpPr>
        <p:spPr/>
        <p:txBody>
          <a:bodyPr/>
          <a:lstStyle/>
          <a:p>
            <a:fld id="{9B85FC21-06E1-4C21-91FD-B3B99E9D3468}" type="slidenum">
              <a:rPr lang="en-US" smtClean="0"/>
              <a:t>136</a:t>
            </a:fld>
            <a:endParaRPr lang="en-US"/>
          </a:p>
        </p:txBody>
      </p:sp>
    </p:spTree>
    <p:extLst>
      <p:ext uri="{BB962C8B-B14F-4D97-AF65-F5344CB8AC3E}">
        <p14:creationId xmlns:p14="http://schemas.microsoft.com/office/powerpoint/2010/main" val="35750235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Way that gives all ways</a:t>
            </a:r>
            <a:endParaRPr lang="en-US" dirty="0"/>
          </a:p>
        </p:txBody>
      </p:sp>
      <p:sp>
        <p:nvSpPr>
          <p:cNvPr id="3" name="Content Placeholder 2"/>
          <p:cNvSpPr>
            <a:spLocks noGrp="1"/>
          </p:cNvSpPr>
          <p:nvPr>
            <p:ph idx="1"/>
          </p:nvPr>
        </p:nvSpPr>
        <p:spPr/>
        <p:txBody>
          <a:bodyPr>
            <a:normAutofit fontScale="85000" lnSpcReduction="10000"/>
          </a:bodyPr>
          <a:lstStyle/>
          <a:p>
            <a:r>
              <a:rPr lang="en-CA" dirty="0"/>
              <a:t>Martin Heidegger: “</a:t>
            </a:r>
            <a:r>
              <a:rPr lang="en-CA" i="1" dirty="0" err="1"/>
              <a:t>tao</a:t>
            </a:r>
            <a:r>
              <a:rPr lang="en-CA" dirty="0"/>
              <a:t> could be the way that gives all ways”</a:t>
            </a:r>
            <a:endParaRPr lang="en-US" dirty="0"/>
          </a:p>
          <a:p>
            <a:pPr lvl="1"/>
            <a:r>
              <a:rPr lang="en-CA" dirty="0" smtClean="0"/>
              <a:t>I.e., it gives all the perspectives and conceptual schemes</a:t>
            </a:r>
          </a:p>
          <a:p>
            <a:pPr lvl="1"/>
            <a:r>
              <a:rPr lang="en-CA" dirty="0" smtClean="0"/>
              <a:t>And so gives or allows the emergence of the objects spoken of through these schemes</a:t>
            </a:r>
          </a:p>
          <a:p>
            <a:r>
              <a:rPr lang="en-CA" dirty="0" smtClean="0"/>
              <a:t>But then this source could not </a:t>
            </a:r>
            <a:r>
              <a:rPr lang="en-CA" dirty="0" smtClean="0"/>
              <a:t>even be </a:t>
            </a:r>
            <a:r>
              <a:rPr lang="en-CA" dirty="0" smtClean="0"/>
              <a:t>spoken of</a:t>
            </a:r>
          </a:p>
          <a:p>
            <a:pPr lvl="1"/>
            <a:r>
              <a:rPr lang="en-CA" dirty="0"/>
              <a:t>b</a:t>
            </a:r>
            <a:r>
              <a:rPr lang="en-CA" dirty="0" smtClean="0"/>
              <a:t>ecause all the terms come </a:t>
            </a:r>
            <a:r>
              <a:rPr lang="en-CA" u="sng" dirty="0" smtClean="0"/>
              <a:t>from within </a:t>
            </a:r>
            <a:r>
              <a:rPr lang="en-CA" dirty="0" smtClean="0"/>
              <a:t>these conceptual or linguistic schemes</a:t>
            </a:r>
          </a:p>
          <a:p>
            <a:pPr lvl="1"/>
            <a:r>
              <a:rPr lang="en-CA" dirty="0"/>
              <a:t>a</a:t>
            </a:r>
            <a:r>
              <a:rPr lang="en-CA" dirty="0" smtClean="0"/>
              <a:t>nd so do not provide access to their source</a:t>
            </a:r>
          </a:p>
          <a:p>
            <a:r>
              <a:rPr lang="en-CA" dirty="0" smtClean="0"/>
              <a:t>And yet the Taoist Master </a:t>
            </a:r>
            <a:r>
              <a:rPr lang="en-CA" u="sng" dirty="0" smtClean="0"/>
              <a:t>does</a:t>
            </a:r>
            <a:r>
              <a:rPr lang="en-CA" dirty="0" smtClean="0"/>
              <a:t> speak about the Way</a:t>
            </a:r>
          </a:p>
          <a:p>
            <a:pPr lvl="1"/>
            <a:r>
              <a:rPr lang="en-CA" dirty="0" smtClean="0"/>
              <a:t>How is this possible?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137</a:t>
            </a:fld>
            <a:endParaRPr lang="en-US"/>
          </a:p>
        </p:txBody>
      </p:sp>
    </p:spTree>
    <p:extLst>
      <p:ext uri="{BB962C8B-B14F-4D97-AF65-F5344CB8AC3E}">
        <p14:creationId xmlns:p14="http://schemas.microsoft.com/office/powerpoint/2010/main" val="25667872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Chuang Tzu: vibrating with the harmony in all beings</a:t>
            </a:r>
            <a:endParaRPr lang="en-US" dirty="0"/>
          </a:p>
        </p:txBody>
      </p:sp>
      <p:sp>
        <p:nvSpPr>
          <p:cNvPr id="3" name="Content Placeholder 2"/>
          <p:cNvSpPr>
            <a:spLocks noGrp="1"/>
          </p:cNvSpPr>
          <p:nvPr>
            <p:ph idx="1"/>
          </p:nvPr>
        </p:nvSpPr>
        <p:spPr/>
        <p:txBody>
          <a:bodyPr/>
          <a:lstStyle/>
          <a:p>
            <a:r>
              <a:rPr lang="en-CA" dirty="0" smtClean="0"/>
              <a:t>“I have spoken without art, naturally, according to the impulse of my inner sense … Preliminary to all discourses, there pre-exists an innate harmony in all beings, their nature. From the fact of this pre-existing harmony, my speech, if it is natural, will make others vibrate, with few or no words.”</a:t>
            </a:r>
          </a:p>
          <a:p>
            <a:pPr lvl="1"/>
            <a:r>
              <a:rPr lang="en-CA" dirty="0" smtClean="0"/>
              <a:t>Chuang Tzu 27a</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138</a:t>
            </a:fld>
            <a:endParaRPr lang="en-US"/>
          </a:p>
        </p:txBody>
      </p:sp>
    </p:spTree>
    <p:extLst>
      <p:ext uri="{BB962C8B-B14F-4D97-AF65-F5344CB8AC3E}">
        <p14:creationId xmlns:p14="http://schemas.microsoft.com/office/powerpoint/2010/main" val="55849507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Natural speech</a:t>
            </a:r>
            <a:endParaRPr lang="en-US" dirty="0"/>
          </a:p>
        </p:txBody>
      </p:sp>
      <p:sp>
        <p:nvSpPr>
          <p:cNvPr id="3" name="Content Placeholder 2"/>
          <p:cNvSpPr>
            <a:spLocks noGrp="1"/>
          </p:cNvSpPr>
          <p:nvPr>
            <p:ph idx="1"/>
          </p:nvPr>
        </p:nvSpPr>
        <p:spPr/>
        <p:txBody>
          <a:bodyPr/>
          <a:lstStyle/>
          <a:p>
            <a:r>
              <a:rPr lang="en-CA" dirty="0" smtClean="0"/>
              <a:t>1) There may be a form of speech that is a natural response to the world</a:t>
            </a:r>
          </a:p>
          <a:p>
            <a:r>
              <a:rPr lang="en-CA" dirty="0" smtClean="0"/>
              <a:t>2) This speech communicates by vibration</a:t>
            </a:r>
          </a:p>
          <a:p>
            <a:pPr lvl="1"/>
            <a:r>
              <a:rPr lang="en-CA" dirty="0"/>
              <a:t>n</a:t>
            </a:r>
            <a:r>
              <a:rPr lang="en-CA" dirty="0" smtClean="0"/>
              <a:t>ot </a:t>
            </a:r>
            <a:r>
              <a:rPr lang="en-CA" dirty="0" smtClean="0"/>
              <a:t>by informative propositions</a:t>
            </a:r>
          </a:p>
          <a:p>
            <a:r>
              <a:rPr lang="en-CA" dirty="0" smtClean="0"/>
              <a:t>3) Such natural speech need not be verbal, for it can be “spoken without words</a:t>
            </a:r>
            <a:r>
              <a:rPr lang="en-CA" dirty="0" smtClean="0"/>
              <a:t>”</a:t>
            </a:r>
          </a:p>
          <a:p>
            <a:pPr lvl="1"/>
            <a:r>
              <a:rPr lang="en-CA" dirty="0"/>
              <a:t>m</a:t>
            </a:r>
            <a:r>
              <a:rPr lang="en-CA" dirty="0" smtClean="0"/>
              <a:t>ore like music</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139</a:t>
            </a:fld>
            <a:endParaRPr lang="en-US"/>
          </a:p>
        </p:txBody>
      </p:sp>
    </p:spTree>
    <p:extLst>
      <p:ext uri="{BB962C8B-B14F-4D97-AF65-F5344CB8AC3E}">
        <p14:creationId xmlns:p14="http://schemas.microsoft.com/office/powerpoint/2010/main" val="83272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EF261D9-1829-415E-AB48-8B1204420103}" type="slidenum">
              <a:rPr lang="en-US" altLang="en-US" sz="1200" smtClean="0">
                <a:solidFill>
                  <a:srgbClr val="898989"/>
                </a:solidFill>
                <a:latin typeface="Times New Roman" pitchFamily="18" charset="0"/>
              </a:rPr>
              <a:pPr>
                <a:spcBef>
                  <a:spcPct val="0"/>
                </a:spcBef>
                <a:buFontTx/>
                <a:buNone/>
              </a:pPr>
              <a:t>14</a:t>
            </a:fld>
            <a:endParaRPr lang="en-US" altLang="en-US" sz="1200" smtClean="0">
              <a:solidFill>
                <a:srgbClr val="898989"/>
              </a:solidFill>
              <a:latin typeface="Times New Roman" pitchFamily="18" charset="0"/>
            </a:endParaRPr>
          </a:p>
        </p:txBody>
      </p:sp>
      <p:pic>
        <p:nvPicPr>
          <p:cNvPr id="34819" name="Picture 2" descr="http://www.duhaime.org/Portals/duhaime/images/Hammurabi_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0838"/>
            <a:ext cx="4876800"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91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Letting things be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The various perspectives or ways we talk about things</a:t>
            </a:r>
          </a:p>
          <a:p>
            <a:pPr lvl="1"/>
            <a:r>
              <a:rPr lang="en-CA" dirty="0"/>
              <a:t>a</a:t>
            </a:r>
            <a:r>
              <a:rPr lang="en-CA" dirty="0" smtClean="0"/>
              <a:t>nd so the things talked about</a:t>
            </a:r>
          </a:p>
          <a:p>
            <a:pPr lvl="1"/>
            <a:r>
              <a:rPr lang="en-CA" dirty="0" smtClean="0"/>
              <a:t>presuppose a source or ground: the Way</a:t>
            </a:r>
          </a:p>
          <a:p>
            <a:r>
              <a:rPr lang="en-CA" dirty="0" smtClean="0"/>
              <a:t>2) These ways of talking are pragmatic devices</a:t>
            </a:r>
          </a:p>
          <a:p>
            <a:pPr lvl="1"/>
            <a:r>
              <a:rPr lang="en-CA" dirty="0"/>
              <a:t>b</a:t>
            </a:r>
            <a:r>
              <a:rPr lang="en-CA" dirty="0" smtClean="0"/>
              <a:t>ut people mistakenly think they are accurate representations of reality</a:t>
            </a:r>
          </a:p>
          <a:p>
            <a:r>
              <a:rPr lang="en-CA" dirty="0" smtClean="0"/>
              <a:t>3) There is another kind of speech</a:t>
            </a:r>
          </a:p>
          <a:p>
            <a:pPr lvl="1"/>
            <a:r>
              <a:rPr lang="en-CA" dirty="0"/>
              <a:t>l</a:t>
            </a:r>
            <a:r>
              <a:rPr lang="en-CA" dirty="0" smtClean="0"/>
              <a:t>ess imposing</a:t>
            </a:r>
          </a:p>
          <a:p>
            <a:pPr lvl="1"/>
            <a:r>
              <a:rPr lang="en-CA" dirty="0"/>
              <a:t>a</a:t>
            </a:r>
            <a:r>
              <a:rPr lang="en-CA" dirty="0" smtClean="0"/>
              <a:t> natural response to things in accord with their essence or destiny</a:t>
            </a:r>
          </a:p>
          <a:p>
            <a:pPr lvl="1"/>
            <a:r>
              <a:rPr lang="en-CA" dirty="0"/>
              <a:t>l</a:t>
            </a:r>
            <a:r>
              <a:rPr lang="en-CA" dirty="0" smtClean="0"/>
              <a:t>etting things be what they essentially are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140</a:t>
            </a:fld>
            <a:endParaRPr lang="en-US"/>
          </a:p>
        </p:txBody>
      </p:sp>
    </p:spTree>
    <p:extLst>
      <p:ext uri="{BB962C8B-B14F-4D97-AF65-F5344CB8AC3E}">
        <p14:creationId xmlns:p14="http://schemas.microsoft.com/office/powerpoint/2010/main" val="348729735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More than setting aside convention</a:t>
            </a:r>
            <a:endParaRPr lang="en-US" dirty="0"/>
          </a:p>
        </p:txBody>
      </p:sp>
      <p:sp>
        <p:nvSpPr>
          <p:cNvPr id="3" name="Content Placeholder 2"/>
          <p:cNvSpPr>
            <a:spLocks noGrp="1"/>
          </p:cNvSpPr>
          <p:nvPr>
            <p:ph idx="1"/>
          </p:nvPr>
        </p:nvSpPr>
        <p:spPr/>
        <p:txBody>
          <a:bodyPr/>
          <a:lstStyle/>
          <a:p>
            <a:r>
              <a:rPr lang="en-CA" dirty="0" smtClean="0"/>
              <a:t>It is not just a matter of setting aside conventions</a:t>
            </a:r>
          </a:p>
          <a:p>
            <a:r>
              <a:rPr lang="en-CA" dirty="0"/>
              <a:t>b</a:t>
            </a:r>
            <a:r>
              <a:rPr lang="en-CA" dirty="0" smtClean="0"/>
              <a:t>ut a quiet and patient readiness</a:t>
            </a:r>
          </a:p>
          <a:p>
            <a:pPr lvl="1"/>
            <a:r>
              <a:rPr lang="en-CA" dirty="0"/>
              <a:t>t</a:t>
            </a:r>
            <a:r>
              <a:rPr lang="en-CA" dirty="0" smtClean="0"/>
              <a:t>o fit one’s words and actions to the world</a:t>
            </a:r>
          </a:p>
          <a:p>
            <a:pPr lvl="1"/>
            <a:r>
              <a:rPr lang="en-CA" dirty="0"/>
              <a:t>t</a:t>
            </a:r>
            <a:r>
              <a:rPr lang="en-CA" dirty="0" smtClean="0"/>
              <a:t>o vibrate with the pre-existing inner harmony</a:t>
            </a:r>
          </a:p>
          <a:p>
            <a:r>
              <a:rPr lang="en-CA" dirty="0" smtClean="0"/>
              <a:t>This is the essence of </a:t>
            </a:r>
            <a:r>
              <a:rPr lang="en-CA" i="1" dirty="0" err="1" smtClean="0"/>
              <a:t>wu</a:t>
            </a:r>
            <a:r>
              <a:rPr lang="en-CA" i="1" dirty="0" smtClean="0"/>
              <a:t> </a:t>
            </a:r>
            <a:r>
              <a:rPr lang="en-CA" i="1" dirty="0" err="1" smtClean="0"/>
              <a:t>wei</a:t>
            </a:r>
            <a:endParaRPr lang="en-CA" i="1" dirty="0" smtClean="0"/>
          </a:p>
        </p:txBody>
      </p:sp>
      <p:sp>
        <p:nvSpPr>
          <p:cNvPr id="4" name="Slide Number Placeholder 3"/>
          <p:cNvSpPr>
            <a:spLocks noGrp="1"/>
          </p:cNvSpPr>
          <p:nvPr>
            <p:ph type="sldNum" sz="quarter" idx="12"/>
          </p:nvPr>
        </p:nvSpPr>
        <p:spPr/>
        <p:txBody>
          <a:bodyPr/>
          <a:lstStyle/>
          <a:p>
            <a:fld id="{9B85FC21-06E1-4C21-91FD-B3B99E9D3468}" type="slidenum">
              <a:rPr lang="en-US" smtClean="0"/>
              <a:t>141</a:t>
            </a:fld>
            <a:endParaRPr lang="en-US"/>
          </a:p>
        </p:txBody>
      </p:sp>
    </p:spTree>
    <p:extLst>
      <p:ext uri="{BB962C8B-B14F-4D97-AF65-F5344CB8AC3E}">
        <p14:creationId xmlns:p14="http://schemas.microsoft.com/office/powerpoint/2010/main" val="2388163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Two Ways of the Way</a:t>
            </a:r>
            <a:endParaRPr lang="en-US" dirty="0"/>
          </a:p>
        </p:txBody>
      </p:sp>
      <p:sp>
        <p:nvSpPr>
          <p:cNvPr id="3" name="Content Placeholder 2"/>
          <p:cNvSpPr>
            <a:spLocks noGrp="1"/>
          </p:cNvSpPr>
          <p:nvPr>
            <p:ph idx="1"/>
          </p:nvPr>
        </p:nvSpPr>
        <p:spPr/>
        <p:txBody>
          <a:bodyPr>
            <a:normAutofit fontScale="77500" lnSpcReduction="20000"/>
          </a:bodyPr>
          <a:lstStyle/>
          <a:p>
            <a:r>
              <a:rPr lang="en-CA" dirty="0"/>
              <a:t>Two possibilities for following the Way</a:t>
            </a:r>
          </a:p>
          <a:p>
            <a:r>
              <a:rPr lang="en-CA" dirty="0"/>
              <a:t>The simple words of the </a:t>
            </a:r>
            <a:r>
              <a:rPr lang="en-CA" dirty="0" smtClean="0"/>
              <a:t>sage</a:t>
            </a:r>
          </a:p>
          <a:p>
            <a:pPr lvl="1"/>
            <a:r>
              <a:rPr lang="en-CA" dirty="0" smtClean="0"/>
              <a:t>“without art”</a:t>
            </a:r>
          </a:p>
          <a:p>
            <a:pPr lvl="1"/>
            <a:r>
              <a:rPr lang="en-CA" dirty="0" smtClean="0"/>
              <a:t>“perceived spontaneously” to be “fitting”</a:t>
            </a:r>
          </a:p>
          <a:p>
            <a:r>
              <a:rPr lang="en-CA" dirty="0" smtClean="0"/>
              <a:t>The way of the craftsman </a:t>
            </a:r>
          </a:p>
          <a:p>
            <a:pPr lvl="1"/>
            <a:r>
              <a:rPr lang="en-CA" dirty="0" smtClean="0"/>
              <a:t>or the swimmer who follows the current</a:t>
            </a:r>
          </a:p>
          <a:p>
            <a:pPr lvl="1"/>
            <a:r>
              <a:rPr lang="en-CA" dirty="0" smtClean="0"/>
              <a:t>Speech “without words”: </a:t>
            </a:r>
          </a:p>
          <a:p>
            <a:pPr lvl="1"/>
            <a:r>
              <a:rPr lang="en-CA" dirty="0" smtClean="0"/>
              <a:t>acting on things without contending with them or imposing on them</a:t>
            </a:r>
          </a:p>
          <a:p>
            <a:pPr lvl="1"/>
            <a:r>
              <a:rPr lang="en-CA" dirty="0" smtClean="0"/>
              <a:t>An easy response to one’s materials or environment that anyone “with a natural sense of right and wrong” can see at once to be “fitting”</a:t>
            </a:r>
          </a:p>
          <a:p>
            <a:r>
              <a:rPr lang="en-US" dirty="0">
                <a:hlinkClick r:id="rId2"/>
              </a:rPr>
              <a:t>https://</a:t>
            </a:r>
            <a:r>
              <a:rPr lang="en-US" dirty="0" smtClean="0">
                <a:hlinkClick r:id="rId2"/>
              </a:rPr>
              <a:t>www.youtube.com/watch?v=2xDzVZcqtYI</a:t>
            </a:r>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142</a:t>
            </a:fld>
            <a:endParaRPr lang="en-US"/>
          </a:p>
        </p:txBody>
      </p:sp>
    </p:spTree>
    <p:extLst>
      <p:ext uri="{BB962C8B-B14F-4D97-AF65-F5344CB8AC3E}">
        <p14:creationId xmlns:p14="http://schemas.microsoft.com/office/powerpoint/2010/main" val="370375979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980728"/>
            <a:ext cx="6120680" cy="5386090"/>
          </a:xfrm>
          <a:prstGeom prst="rect">
            <a:avLst/>
          </a:prstGeom>
        </p:spPr>
        <p:txBody>
          <a:bodyPr wrap="square">
            <a:spAutoFit/>
          </a:bodyPr>
          <a:lstStyle/>
          <a:p>
            <a:pPr algn="ctr"/>
            <a:r>
              <a:rPr lang="en-CA" sz="3600" dirty="0" smtClean="0"/>
              <a:t>Beatles: Let It Be</a:t>
            </a:r>
          </a:p>
          <a:p>
            <a:endParaRPr lang="en-CA" sz="2800" dirty="0"/>
          </a:p>
          <a:p>
            <a:r>
              <a:rPr lang="en-CA" sz="2800" dirty="0" smtClean="0"/>
              <a:t>When </a:t>
            </a:r>
            <a:r>
              <a:rPr lang="en-CA" sz="2800" dirty="0"/>
              <a:t>I find myself in times of trouble, </a:t>
            </a:r>
            <a:endParaRPr lang="en-CA" sz="2800" dirty="0" smtClean="0"/>
          </a:p>
          <a:p>
            <a:r>
              <a:rPr lang="en-CA" sz="2800" dirty="0" smtClean="0"/>
              <a:t>Mother </a:t>
            </a:r>
            <a:r>
              <a:rPr lang="en-CA" sz="2800" dirty="0"/>
              <a:t>Mary comes to me</a:t>
            </a:r>
          </a:p>
          <a:p>
            <a:r>
              <a:rPr lang="en-CA" sz="2800" dirty="0"/>
              <a:t>Speaking words of wisdom, let it be</a:t>
            </a:r>
          </a:p>
          <a:p>
            <a:r>
              <a:rPr lang="en-CA" sz="2800" dirty="0"/>
              <a:t>And in my hour of darkness </a:t>
            </a:r>
            <a:endParaRPr lang="en-CA" sz="2800" dirty="0" smtClean="0"/>
          </a:p>
          <a:p>
            <a:r>
              <a:rPr lang="en-CA" sz="2800" dirty="0" smtClean="0"/>
              <a:t>she </a:t>
            </a:r>
            <a:r>
              <a:rPr lang="en-CA" sz="2800" dirty="0"/>
              <a:t>is standing right in front of me</a:t>
            </a:r>
          </a:p>
          <a:p>
            <a:r>
              <a:rPr lang="en-CA" sz="2800" dirty="0"/>
              <a:t>Speaking words of wisdom, let it be</a:t>
            </a:r>
          </a:p>
          <a:p>
            <a:r>
              <a:rPr lang="en-CA" sz="2800" dirty="0"/>
              <a:t>Let it be, let it be, let it be, let it be</a:t>
            </a:r>
          </a:p>
          <a:p>
            <a:r>
              <a:rPr lang="en-CA" sz="2800" dirty="0"/>
              <a:t>Whisper words of wisdom, let it </a:t>
            </a:r>
            <a:r>
              <a:rPr lang="en-CA" sz="2800" dirty="0" smtClean="0"/>
              <a:t>be</a:t>
            </a:r>
            <a:endParaRPr lang="en-CA" sz="2800" dirty="0"/>
          </a:p>
          <a:p>
            <a:endParaRPr lang="en-CA" sz="2800" dirty="0"/>
          </a:p>
          <a:p>
            <a:endParaRPr lang="en-CA" sz="2800" dirty="0"/>
          </a:p>
        </p:txBody>
      </p:sp>
      <p:sp>
        <p:nvSpPr>
          <p:cNvPr id="2" name="Slide Number Placeholder 1"/>
          <p:cNvSpPr>
            <a:spLocks noGrp="1"/>
          </p:cNvSpPr>
          <p:nvPr>
            <p:ph type="sldNum" sz="quarter" idx="12"/>
          </p:nvPr>
        </p:nvSpPr>
        <p:spPr/>
        <p:txBody>
          <a:bodyPr/>
          <a:lstStyle/>
          <a:p>
            <a:fld id="{9B85FC21-06E1-4C21-91FD-B3B99E9D3468}" type="slidenum">
              <a:rPr lang="en-US" smtClean="0"/>
              <a:t>143</a:t>
            </a:fld>
            <a:endParaRPr lang="en-US"/>
          </a:p>
        </p:txBody>
      </p:sp>
    </p:spTree>
    <p:extLst>
      <p:ext uri="{BB962C8B-B14F-4D97-AF65-F5344CB8AC3E}">
        <p14:creationId xmlns:p14="http://schemas.microsoft.com/office/powerpoint/2010/main" val="384122057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88840"/>
            <a:ext cx="6120680" cy="2677656"/>
          </a:xfrm>
          <a:prstGeom prst="rect">
            <a:avLst/>
          </a:prstGeom>
        </p:spPr>
        <p:txBody>
          <a:bodyPr wrap="square">
            <a:spAutoFit/>
          </a:bodyPr>
          <a:lstStyle/>
          <a:p>
            <a:r>
              <a:rPr lang="en-CA" sz="2800" dirty="0"/>
              <a:t>And when the broken hearted people </a:t>
            </a:r>
          </a:p>
          <a:p>
            <a:r>
              <a:rPr lang="en-CA" sz="2800" dirty="0"/>
              <a:t>living in the world agree</a:t>
            </a:r>
          </a:p>
          <a:p>
            <a:r>
              <a:rPr lang="en-CA" sz="2800" dirty="0"/>
              <a:t>There will be an answer, let it be</a:t>
            </a:r>
          </a:p>
          <a:p>
            <a:r>
              <a:rPr lang="en-CA" sz="2800" dirty="0"/>
              <a:t>For though they may be parted, </a:t>
            </a:r>
          </a:p>
          <a:p>
            <a:r>
              <a:rPr lang="en-CA" sz="2800" dirty="0"/>
              <a:t>there is still a chance that they will see</a:t>
            </a:r>
          </a:p>
          <a:p>
            <a:r>
              <a:rPr lang="en-CA" sz="2800" dirty="0"/>
              <a:t>There will be an answer, let it be</a:t>
            </a:r>
          </a:p>
        </p:txBody>
      </p:sp>
      <p:sp>
        <p:nvSpPr>
          <p:cNvPr id="3" name="Slide Number Placeholder 2"/>
          <p:cNvSpPr>
            <a:spLocks noGrp="1"/>
          </p:cNvSpPr>
          <p:nvPr>
            <p:ph type="sldNum" sz="quarter" idx="12"/>
          </p:nvPr>
        </p:nvSpPr>
        <p:spPr/>
        <p:txBody>
          <a:bodyPr/>
          <a:lstStyle/>
          <a:p>
            <a:fld id="{9B85FC21-06E1-4C21-91FD-B3B99E9D3468}" type="slidenum">
              <a:rPr lang="en-US" smtClean="0"/>
              <a:t>144</a:t>
            </a:fld>
            <a:endParaRPr lang="en-US"/>
          </a:p>
        </p:txBody>
      </p:sp>
    </p:spTree>
    <p:extLst>
      <p:ext uri="{BB962C8B-B14F-4D97-AF65-F5344CB8AC3E}">
        <p14:creationId xmlns:p14="http://schemas.microsoft.com/office/powerpoint/2010/main" val="246954554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268760"/>
            <a:ext cx="7416824" cy="4401205"/>
          </a:xfrm>
          <a:prstGeom prst="rect">
            <a:avLst/>
          </a:prstGeom>
        </p:spPr>
        <p:txBody>
          <a:bodyPr wrap="square">
            <a:spAutoFit/>
          </a:bodyPr>
          <a:lstStyle/>
          <a:p>
            <a:r>
              <a:rPr lang="en-CA" sz="2800" dirty="0" smtClean="0"/>
              <a:t>And </a:t>
            </a:r>
            <a:r>
              <a:rPr lang="en-CA" sz="2800" dirty="0"/>
              <a:t>when the night is cloudy </a:t>
            </a:r>
            <a:endParaRPr lang="en-CA" sz="2800" dirty="0" smtClean="0"/>
          </a:p>
          <a:p>
            <a:r>
              <a:rPr lang="en-CA" sz="2800" dirty="0" smtClean="0"/>
              <a:t>there </a:t>
            </a:r>
            <a:r>
              <a:rPr lang="en-CA" sz="2800" dirty="0"/>
              <a:t>is still a light that shines on me</a:t>
            </a:r>
          </a:p>
          <a:p>
            <a:r>
              <a:rPr lang="en-CA" sz="2800" dirty="0"/>
              <a:t>Shine until tomorrow, let it be</a:t>
            </a:r>
          </a:p>
          <a:p>
            <a:r>
              <a:rPr lang="en-CA" sz="2800" dirty="0"/>
              <a:t>I wake up to the sound of music, </a:t>
            </a:r>
            <a:endParaRPr lang="en-CA" sz="2800" dirty="0" smtClean="0"/>
          </a:p>
          <a:p>
            <a:r>
              <a:rPr lang="en-CA" sz="2800" dirty="0" smtClean="0"/>
              <a:t>Mother </a:t>
            </a:r>
            <a:r>
              <a:rPr lang="en-CA" sz="2800" dirty="0"/>
              <a:t>Mary comes to me</a:t>
            </a:r>
          </a:p>
          <a:p>
            <a:r>
              <a:rPr lang="en-CA" sz="2800" dirty="0"/>
              <a:t>Speaking words of wisdom, let it be</a:t>
            </a:r>
          </a:p>
          <a:p>
            <a:r>
              <a:rPr lang="en-CA" sz="2800" dirty="0"/>
              <a:t>Let it be, let it be, let it be, yeah, let it be</a:t>
            </a:r>
          </a:p>
          <a:p>
            <a:r>
              <a:rPr lang="en-CA" sz="2800" dirty="0"/>
              <a:t>There will be an answer, let it be</a:t>
            </a:r>
          </a:p>
          <a:p>
            <a:r>
              <a:rPr lang="en-CA" sz="2800" dirty="0"/>
              <a:t>Let it be, let it be, let it be, yeah, let it be</a:t>
            </a:r>
          </a:p>
          <a:p>
            <a:r>
              <a:rPr lang="en-CA" sz="2800" dirty="0"/>
              <a:t>Whisper words of wisdom, let it be</a:t>
            </a:r>
          </a:p>
        </p:txBody>
      </p:sp>
      <p:sp>
        <p:nvSpPr>
          <p:cNvPr id="3" name="Slide Number Placeholder 2"/>
          <p:cNvSpPr>
            <a:spLocks noGrp="1"/>
          </p:cNvSpPr>
          <p:nvPr>
            <p:ph type="sldNum" sz="quarter" idx="12"/>
          </p:nvPr>
        </p:nvSpPr>
        <p:spPr/>
        <p:txBody>
          <a:bodyPr/>
          <a:lstStyle/>
          <a:p>
            <a:fld id="{9B85FC21-06E1-4C21-91FD-B3B99E9D3468}" type="slidenum">
              <a:rPr lang="en-US" smtClean="0"/>
              <a:t>145</a:t>
            </a:fld>
            <a:endParaRPr lang="en-US"/>
          </a:p>
        </p:txBody>
      </p:sp>
    </p:spTree>
    <p:extLst>
      <p:ext uri="{BB962C8B-B14F-4D97-AF65-F5344CB8AC3E}">
        <p14:creationId xmlns:p14="http://schemas.microsoft.com/office/powerpoint/2010/main" val="842826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Shamash and Hammurabi</a:t>
            </a:r>
            <a:endParaRPr lang="en-CA" altLang="en-US" smtClean="0"/>
          </a:p>
        </p:txBody>
      </p:sp>
      <p:sp>
        <p:nvSpPr>
          <p:cNvPr id="35843" name="Rectangle 3"/>
          <p:cNvSpPr>
            <a:spLocks noGrp="1" noChangeArrowheads="1"/>
          </p:cNvSpPr>
          <p:nvPr>
            <p:ph idx="1"/>
          </p:nvPr>
        </p:nvSpPr>
        <p:spPr/>
        <p:txBody>
          <a:bodyPr/>
          <a:lstStyle/>
          <a:p>
            <a:pPr eaLnBrk="1" hangingPunct="1"/>
            <a:r>
              <a:rPr lang="en-US" altLang="en-US" dirty="0" smtClean="0"/>
              <a:t>Which is which? (</a:t>
            </a:r>
            <a:r>
              <a:rPr lang="en-US" altLang="en-US" dirty="0" err="1" smtClean="0"/>
              <a:t>Spodek</a:t>
            </a:r>
            <a:r>
              <a:rPr lang="en-US" altLang="en-US" dirty="0" smtClean="0"/>
              <a:t>, 59)</a:t>
            </a:r>
          </a:p>
          <a:p>
            <a:pPr eaLnBrk="1" hangingPunct="1"/>
            <a:r>
              <a:rPr lang="en-US" altLang="en-US" dirty="0" smtClean="0"/>
              <a:t>Gods look like kings (and vice versa)</a:t>
            </a:r>
          </a:p>
          <a:p>
            <a:pPr eaLnBrk="1" hangingPunct="1"/>
            <a:r>
              <a:rPr lang="en-US" altLang="en-US" dirty="0" smtClean="0"/>
              <a:t>Separation of ruler from ruled </a:t>
            </a:r>
          </a:p>
          <a:p>
            <a:pPr eaLnBrk="1" hangingPunct="1"/>
            <a:r>
              <a:rPr lang="en-US" altLang="en-US" dirty="0" smtClean="0"/>
              <a:t>Separation of divine from human</a:t>
            </a:r>
          </a:p>
          <a:p>
            <a:pPr eaLnBrk="1" hangingPunct="1"/>
            <a:r>
              <a:rPr lang="en-US" altLang="en-US" dirty="0" smtClean="0"/>
              <a:t>God-given laws cement human divisions</a:t>
            </a:r>
          </a:p>
          <a:p>
            <a:pPr lvl="1" eaLnBrk="1" hangingPunct="1"/>
            <a:r>
              <a:rPr lang="en-US" altLang="en-US" dirty="0" smtClean="0"/>
              <a:t>Rich and poor</a:t>
            </a:r>
          </a:p>
          <a:p>
            <a:pPr lvl="1" eaLnBrk="1" hangingPunct="1"/>
            <a:r>
              <a:rPr lang="en-US" altLang="en-US" dirty="0" smtClean="0"/>
              <a:t>Men and women</a:t>
            </a:r>
            <a:endParaRPr lang="en-CA" altLang="en-US" dirty="0" smtClean="0"/>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30EF2E-040E-4EE7-A6B4-F606594D6866}" type="slidenum">
              <a:rPr lang="en-US" altLang="en-US" sz="1200" smtClean="0">
                <a:solidFill>
                  <a:srgbClr val="898989"/>
                </a:solidFill>
                <a:latin typeface="Times New Roman" pitchFamily="18" charset="0"/>
              </a:rPr>
              <a:pPr>
                <a:spcBef>
                  <a:spcPct val="0"/>
                </a:spcBef>
                <a:buFontTx/>
                <a:buNone/>
              </a:pPr>
              <a:t>15</a:t>
            </a:fld>
            <a:endParaRPr lang="en-US"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3522366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Historical “fall” (summary)</a:t>
            </a:r>
          </a:p>
        </p:txBody>
      </p:sp>
      <p:sp>
        <p:nvSpPr>
          <p:cNvPr id="37891" name="Rectangle 3"/>
          <p:cNvSpPr>
            <a:spLocks noGrp="1" noChangeArrowheads="1"/>
          </p:cNvSpPr>
          <p:nvPr>
            <p:ph idx="1"/>
          </p:nvPr>
        </p:nvSpPr>
        <p:spPr/>
        <p:txBody>
          <a:bodyPr>
            <a:normAutofit lnSpcReduction="10000"/>
          </a:bodyPr>
          <a:lstStyle/>
          <a:p>
            <a:pPr eaLnBrk="1" hangingPunct="1"/>
            <a:r>
              <a:rPr lang="en-US" altLang="en-US" sz="2800" dirty="0" smtClean="0"/>
              <a:t>On technological level</a:t>
            </a:r>
          </a:p>
          <a:p>
            <a:pPr lvl="1" eaLnBrk="1" hangingPunct="1"/>
            <a:r>
              <a:rPr lang="en-US" altLang="en-US" sz="2400" dirty="0" smtClean="0"/>
              <a:t>from dependence on independent nature</a:t>
            </a:r>
          </a:p>
          <a:p>
            <a:pPr lvl="1" eaLnBrk="1" hangingPunct="1"/>
            <a:r>
              <a:rPr lang="en-US" altLang="en-US" sz="2400" dirty="0" smtClean="0"/>
              <a:t>to control over nature</a:t>
            </a:r>
          </a:p>
          <a:p>
            <a:pPr eaLnBrk="1" hangingPunct="1"/>
            <a:r>
              <a:rPr lang="en-US" altLang="en-US" sz="2800" dirty="0" smtClean="0"/>
              <a:t>On social level</a:t>
            </a:r>
          </a:p>
          <a:p>
            <a:pPr lvl="1" eaLnBrk="1" hangingPunct="1"/>
            <a:r>
              <a:rPr lang="en-US" altLang="en-US" sz="2400" dirty="0" smtClean="0"/>
              <a:t>from family-based, egalitarian society</a:t>
            </a:r>
          </a:p>
          <a:p>
            <a:pPr lvl="1" eaLnBrk="1" hangingPunct="1"/>
            <a:r>
              <a:rPr lang="en-US" altLang="en-US" sz="2400" dirty="0" smtClean="0"/>
              <a:t>to class-based, male dominant society</a:t>
            </a:r>
          </a:p>
          <a:p>
            <a:pPr lvl="1" eaLnBrk="1" hangingPunct="1"/>
            <a:r>
              <a:rPr lang="en-US" altLang="en-US" sz="2400" dirty="0" smtClean="0"/>
              <a:t>rulers are all powerful</a:t>
            </a:r>
          </a:p>
          <a:p>
            <a:pPr eaLnBrk="1" hangingPunct="1"/>
            <a:r>
              <a:rPr lang="en-US" altLang="en-US" sz="2800" dirty="0" smtClean="0"/>
              <a:t>On consciousness level</a:t>
            </a:r>
          </a:p>
          <a:p>
            <a:pPr lvl="1" eaLnBrk="1" hangingPunct="1"/>
            <a:r>
              <a:rPr lang="en-US" altLang="en-US" sz="2400" dirty="0" smtClean="0"/>
              <a:t>Animist oneness &gt; Gods/priests/kings are all powerful ruling over the common people</a:t>
            </a:r>
          </a:p>
        </p:txBody>
      </p:sp>
      <p:sp>
        <p:nvSpPr>
          <p:cNvPr id="378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1284A1-63E8-4252-8D7B-360492116BFB}" type="slidenum">
              <a:rPr lang="en-US" altLang="en-US" sz="1200" smtClean="0">
                <a:solidFill>
                  <a:srgbClr val="898989"/>
                </a:solidFill>
                <a:latin typeface="Times New Roman" pitchFamily="18" charset="0"/>
              </a:rPr>
              <a:pPr>
                <a:spcBef>
                  <a:spcPct val="0"/>
                </a:spcBef>
                <a:buFontTx/>
                <a:buNone/>
              </a:pPr>
              <a:t>16</a:t>
            </a:fld>
            <a:endParaRPr lang="en-US"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319548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Neo-Kinship Society of China</a:t>
            </a:r>
            <a:endParaRPr lang="en-CA" altLang="en-US" dirty="0" smtClean="0"/>
          </a:p>
        </p:txBody>
      </p:sp>
      <p:sp>
        <p:nvSpPr>
          <p:cNvPr id="8195" name="Rectangle 3"/>
          <p:cNvSpPr>
            <a:spLocks noGrp="1" noChangeArrowheads="1"/>
          </p:cNvSpPr>
          <p:nvPr>
            <p:ph idx="1"/>
          </p:nvPr>
        </p:nvSpPr>
        <p:spPr/>
        <p:txBody>
          <a:bodyPr>
            <a:normAutofit lnSpcReduction="10000"/>
          </a:bodyPr>
          <a:lstStyle/>
          <a:p>
            <a:pPr eaLnBrk="1" hangingPunct="1"/>
            <a:r>
              <a:rPr lang="en-US" altLang="en-US" dirty="0" smtClean="0"/>
              <a:t>One clan group conquers others</a:t>
            </a:r>
          </a:p>
          <a:p>
            <a:pPr lvl="1" eaLnBrk="1" hangingPunct="1"/>
            <a:r>
              <a:rPr lang="en-US" altLang="en-US" dirty="0" smtClean="0"/>
              <a:t>Contrast with Western model: internal warrior, like Gilgamesh, </a:t>
            </a:r>
          </a:p>
          <a:p>
            <a:pPr lvl="1" eaLnBrk="1" hangingPunct="1"/>
            <a:r>
              <a:rPr lang="en-US" altLang="en-US" dirty="0" smtClean="0"/>
              <a:t>breaks with clan democracy, imposes his own rules: “law,” legalism</a:t>
            </a:r>
          </a:p>
          <a:p>
            <a:pPr eaLnBrk="1" hangingPunct="1"/>
            <a:r>
              <a:rPr lang="en-US" altLang="en-US" dirty="0" smtClean="0"/>
              <a:t>Head of clan &gt; king of society</a:t>
            </a:r>
          </a:p>
          <a:p>
            <a:pPr eaLnBrk="1" hangingPunct="1"/>
            <a:r>
              <a:rPr lang="en-US" altLang="en-US" dirty="0" smtClean="0"/>
              <a:t>Kinship + hierarchy</a:t>
            </a:r>
          </a:p>
          <a:p>
            <a:pPr eaLnBrk="1" hangingPunct="1"/>
            <a:r>
              <a:rPr lang="en-US" altLang="en-US" dirty="0" smtClean="0"/>
              <a:t>= Kinship system adapts to civilization</a:t>
            </a:r>
          </a:p>
          <a:p>
            <a:pPr eaLnBrk="1" hangingPunct="1"/>
            <a:r>
              <a:rPr lang="en-US" altLang="en-US" dirty="0" smtClean="0"/>
              <a:t>Kinship is </a:t>
            </a:r>
            <a:r>
              <a:rPr lang="en-US" altLang="en-US" u="sng" dirty="0" smtClean="0"/>
              <a:t>not</a:t>
            </a:r>
            <a:r>
              <a:rPr lang="en-US" altLang="en-US" dirty="0" smtClean="0"/>
              <a:t> replaced by legal order</a:t>
            </a:r>
            <a:endParaRPr lang="en-CA" altLang="en-US" dirty="0" smtClean="0"/>
          </a:p>
        </p:txBody>
      </p:sp>
      <p:sp>
        <p:nvSpPr>
          <p:cNvPr id="2" name="Slide Number Placeholder 5"/>
          <p:cNvSpPr>
            <a:spLocks noGrp="1"/>
          </p:cNvSpPr>
          <p:nvPr>
            <p:ph type="sldNum" sz="quarter" idx="12"/>
          </p:nvPr>
        </p:nvSpPr>
        <p:spPr/>
        <p:txBody>
          <a:bodyPr/>
          <a:lstStyle/>
          <a:p>
            <a:pPr>
              <a:defRPr/>
            </a:pPr>
            <a:fld id="{47B4AF66-BF19-4AA6-B064-303663F07C0A}" type="slidenum">
              <a:rPr lang="en-CA"/>
              <a:pPr>
                <a:defRPr/>
              </a:pPr>
              <a:t>17</a:t>
            </a:fld>
            <a:endParaRPr lang="en-CA"/>
          </a:p>
        </p:txBody>
      </p:sp>
    </p:spTree>
    <p:extLst>
      <p:ext uri="{BB962C8B-B14F-4D97-AF65-F5344CB8AC3E}">
        <p14:creationId xmlns:p14="http://schemas.microsoft.com/office/powerpoint/2010/main" val="411850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Early ancestor worship</a:t>
            </a:r>
            <a:endParaRPr lang="en-CA" altLang="en-US" smtClean="0"/>
          </a:p>
        </p:txBody>
      </p:sp>
      <p:sp>
        <p:nvSpPr>
          <p:cNvPr id="9219" name="Content Placeholder 2"/>
          <p:cNvSpPr>
            <a:spLocks noGrp="1"/>
          </p:cNvSpPr>
          <p:nvPr>
            <p:ph idx="1"/>
          </p:nvPr>
        </p:nvSpPr>
        <p:spPr/>
        <p:txBody>
          <a:bodyPr>
            <a:normAutofit lnSpcReduction="10000"/>
          </a:bodyPr>
          <a:lstStyle/>
          <a:p>
            <a:pPr eaLnBrk="1" hangingPunct="1"/>
            <a:r>
              <a:rPr lang="en-US" altLang="en-US" dirty="0" smtClean="0"/>
              <a:t>Father of family is “priest”: </a:t>
            </a:r>
          </a:p>
          <a:p>
            <a:pPr lvl="1" eaLnBrk="1" hangingPunct="1"/>
            <a:r>
              <a:rPr lang="en-US" altLang="en-US" dirty="0" smtClean="0"/>
              <a:t>mediator with Heaven</a:t>
            </a:r>
          </a:p>
          <a:p>
            <a:pPr eaLnBrk="1" hangingPunct="1"/>
            <a:r>
              <a:rPr lang="en-US" altLang="en-US" dirty="0" smtClean="0"/>
              <a:t>The “gods” include great grandmother!</a:t>
            </a:r>
          </a:p>
          <a:p>
            <a:pPr lvl="1" eaLnBrk="1" hangingPunct="1"/>
            <a:r>
              <a:rPr lang="en-CA" altLang="en-US" dirty="0" smtClean="0"/>
              <a:t>i.e., not alien, arbitrary rulers, as in the West</a:t>
            </a:r>
            <a:endParaRPr lang="en-US" altLang="en-US" dirty="0" smtClean="0"/>
          </a:p>
          <a:p>
            <a:pPr eaLnBrk="1" hangingPunct="1"/>
            <a:r>
              <a:rPr lang="en-US" altLang="en-US" dirty="0" smtClean="0"/>
              <a:t>Religion = ritual exchange between living and spirits of the dead</a:t>
            </a:r>
          </a:p>
          <a:p>
            <a:pPr eaLnBrk="1" hangingPunct="1"/>
            <a:r>
              <a:rPr lang="en-CA" altLang="en-US" dirty="0" smtClean="0"/>
              <a:t>=&gt; a religion of kinship</a:t>
            </a:r>
          </a:p>
          <a:p>
            <a:pPr lvl="1" eaLnBrk="1" hangingPunct="1"/>
            <a:r>
              <a:rPr lang="en-CA" altLang="en-US" dirty="0" smtClean="0"/>
              <a:t>Also in nature: Heaven and the Earth as cosmic father and mother</a:t>
            </a:r>
            <a:endParaRPr lang="en-US" altLang="en-US" dirty="0" smtClean="0"/>
          </a:p>
          <a:p>
            <a:endParaRPr lang="en-CA" altLang="en-US" dirty="0" smtClean="0"/>
          </a:p>
        </p:txBody>
      </p:sp>
      <p:sp>
        <p:nvSpPr>
          <p:cNvPr id="4" name="Slide Number Placeholder 3"/>
          <p:cNvSpPr>
            <a:spLocks noGrp="1"/>
          </p:cNvSpPr>
          <p:nvPr>
            <p:ph type="sldNum" sz="quarter" idx="12"/>
          </p:nvPr>
        </p:nvSpPr>
        <p:spPr/>
        <p:txBody>
          <a:bodyPr/>
          <a:lstStyle/>
          <a:p>
            <a:pPr>
              <a:defRPr/>
            </a:pPr>
            <a:fld id="{1F885ADC-D87F-43E2-A93A-F10FA69E2A88}" type="slidenum">
              <a:rPr lang="en-CA" smtClean="0"/>
              <a:pPr>
                <a:defRPr/>
              </a:pPr>
              <a:t>18</a:t>
            </a:fld>
            <a:endParaRPr lang="en-CA"/>
          </a:p>
        </p:txBody>
      </p:sp>
    </p:spTree>
    <p:extLst>
      <p:ext uri="{BB962C8B-B14F-4D97-AF65-F5344CB8AC3E}">
        <p14:creationId xmlns:p14="http://schemas.microsoft.com/office/powerpoint/2010/main" val="299133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Ideology of the Good Father</a:t>
            </a:r>
            <a:endParaRPr lang="en-CA" altLang="en-US" smtClean="0"/>
          </a:p>
        </p:txBody>
      </p:sp>
      <p:sp>
        <p:nvSpPr>
          <p:cNvPr id="10243" name="Rectangle 3"/>
          <p:cNvSpPr>
            <a:spLocks noGrp="1" noChangeArrowheads="1"/>
          </p:cNvSpPr>
          <p:nvPr>
            <p:ph idx="1"/>
          </p:nvPr>
        </p:nvSpPr>
        <p:spPr/>
        <p:txBody>
          <a:bodyPr/>
          <a:lstStyle/>
          <a:p>
            <a:pPr eaLnBrk="1" hangingPunct="1"/>
            <a:r>
              <a:rPr lang="en-US" altLang="en-US" dirty="0" smtClean="0"/>
              <a:t>With neo-kinship hierarchy, the King is regarded as the Father of all his people</a:t>
            </a:r>
          </a:p>
          <a:p>
            <a:pPr lvl="1" eaLnBrk="1" hangingPunct="1"/>
            <a:r>
              <a:rPr lang="en-US" altLang="en-US" dirty="0" smtClean="0"/>
              <a:t>Not literal kinship but metaphorical</a:t>
            </a:r>
          </a:p>
          <a:p>
            <a:pPr lvl="1" eaLnBrk="1" hangingPunct="1"/>
            <a:r>
              <a:rPr lang="en-US" altLang="en-US" dirty="0" smtClean="0"/>
              <a:t>However, ethnic appearance, culture, language is similar</a:t>
            </a:r>
            <a:endParaRPr lang="en-CA" altLang="en-US" dirty="0" smtClean="0"/>
          </a:p>
        </p:txBody>
      </p:sp>
      <p:sp>
        <p:nvSpPr>
          <p:cNvPr id="2" name="Slide Number Placeholder 5"/>
          <p:cNvSpPr>
            <a:spLocks noGrp="1"/>
          </p:cNvSpPr>
          <p:nvPr>
            <p:ph type="sldNum" sz="quarter" idx="12"/>
          </p:nvPr>
        </p:nvSpPr>
        <p:spPr/>
        <p:txBody>
          <a:bodyPr/>
          <a:lstStyle/>
          <a:p>
            <a:pPr>
              <a:defRPr/>
            </a:pPr>
            <a:fld id="{61599005-77DC-4F26-8203-E5557051C0BA}" type="slidenum">
              <a:rPr lang="en-CA"/>
              <a:pPr>
                <a:defRPr/>
              </a:pPr>
              <a:t>19</a:t>
            </a:fld>
            <a:endParaRPr lang="en-CA"/>
          </a:p>
        </p:txBody>
      </p:sp>
    </p:spTree>
    <p:extLst>
      <p:ext uri="{BB962C8B-B14F-4D97-AF65-F5344CB8AC3E}">
        <p14:creationId xmlns:p14="http://schemas.microsoft.com/office/powerpoint/2010/main" val="326485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Two Approaches to Society</a:t>
            </a:r>
            <a:endParaRPr lang="en-CA" altLang="en-US" smtClean="0"/>
          </a:p>
        </p:txBody>
      </p:sp>
      <p:sp>
        <p:nvSpPr>
          <p:cNvPr id="14339" name="Rectangle 3"/>
          <p:cNvSpPr>
            <a:spLocks noGrp="1" noChangeArrowheads="1"/>
          </p:cNvSpPr>
          <p:nvPr>
            <p:ph idx="1"/>
          </p:nvPr>
        </p:nvSpPr>
        <p:spPr/>
        <p:txBody>
          <a:bodyPr/>
          <a:lstStyle/>
          <a:p>
            <a:pPr eaLnBrk="1" hangingPunct="1">
              <a:lnSpc>
                <a:spcPct val="90000"/>
              </a:lnSpc>
            </a:pPr>
            <a:r>
              <a:rPr lang="en-US" altLang="en-US" dirty="0" smtClean="0">
                <a:cs typeface="Times New Roman" pitchFamily="18" charset="0"/>
              </a:rPr>
              <a:t>“The Governor of She said to Confucius, ‘In our village there is a man nicknamed ‘Straight Body’. When his father stole a sheep, he gave evidence against him.’ </a:t>
            </a:r>
          </a:p>
          <a:p>
            <a:pPr eaLnBrk="1" hangingPunct="1">
              <a:lnSpc>
                <a:spcPct val="90000"/>
              </a:lnSpc>
            </a:pPr>
            <a:r>
              <a:rPr lang="en-US" altLang="en-US" dirty="0" smtClean="0">
                <a:cs typeface="Times New Roman" pitchFamily="18" charset="0"/>
              </a:rPr>
              <a:t>Confucius answered, ‘In our village those who are straight are quite different. Fathers cover up for their sons, and sons cover up for their fathers. Straightness is to be found in such </a:t>
            </a:r>
            <a:r>
              <a:rPr lang="en-US" altLang="en-US" dirty="0" err="1" smtClean="0">
                <a:cs typeface="Times New Roman" pitchFamily="18" charset="0"/>
              </a:rPr>
              <a:t>behaviour</a:t>
            </a:r>
            <a:r>
              <a:rPr lang="en-US" altLang="en-US" dirty="0" smtClean="0">
                <a:cs typeface="Times New Roman" pitchFamily="18" charset="0"/>
              </a:rPr>
              <a:t>.’” (Confucius, Analects, XIII, 18)</a:t>
            </a:r>
            <a:endParaRPr lang="en-CA" altLang="en-US" dirty="0" smtClean="0"/>
          </a:p>
        </p:txBody>
      </p:sp>
      <p:sp>
        <p:nvSpPr>
          <p:cNvPr id="2" name="Slide Number Placeholder 5"/>
          <p:cNvSpPr>
            <a:spLocks noGrp="1"/>
          </p:cNvSpPr>
          <p:nvPr>
            <p:ph type="sldNum" sz="quarter" idx="12"/>
          </p:nvPr>
        </p:nvSpPr>
        <p:spPr/>
        <p:txBody>
          <a:bodyPr/>
          <a:lstStyle/>
          <a:p>
            <a:pPr>
              <a:defRPr/>
            </a:pPr>
            <a:fld id="{9CB9D68E-E1D9-4D3B-B84F-DB8A2A8475EC}" type="slidenum">
              <a:rPr lang="en-CA"/>
              <a:pPr>
                <a:defRPr/>
              </a:pPr>
              <a:t>2</a:t>
            </a:fld>
            <a:endParaRPr lang="en-CA"/>
          </a:p>
        </p:txBody>
      </p:sp>
    </p:spTree>
    <p:extLst>
      <p:ext uri="{BB962C8B-B14F-4D97-AF65-F5344CB8AC3E}">
        <p14:creationId xmlns:p14="http://schemas.microsoft.com/office/powerpoint/2010/main" val="129942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Legalism in the West</a:t>
            </a:r>
            <a:endParaRPr lang="en-CA" altLang="en-US" smtClean="0"/>
          </a:p>
        </p:txBody>
      </p:sp>
      <p:sp>
        <p:nvSpPr>
          <p:cNvPr id="13315" name="Rectangle 3"/>
          <p:cNvSpPr>
            <a:spLocks noGrp="1" noChangeArrowheads="1"/>
          </p:cNvSpPr>
          <p:nvPr>
            <p:ph idx="1"/>
          </p:nvPr>
        </p:nvSpPr>
        <p:spPr/>
        <p:txBody>
          <a:bodyPr>
            <a:normAutofit fontScale="92500"/>
          </a:bodyPr>
          <a:lstStyle/>
          <a:p>
            <a:pPr eaLnBrk="1" hangingPunct="1"/>
            <a:r>
              <a:rPr lang="en-US" altLang="en-US" dirty="0" smtClean="0"/>
              <a:t>Socrates’ discussion with the Laws in </a:t>
            </a:r>
            <a:r>
              <a:rPr lang="en-US" altLang="en-US" i="1" dirty="0" smtClean="0"/>
              <a:t>Crito</a:t>
            </a:r>
          </a:p>
          <a:p>
            <a:pPr lvl="1" eaLnBrk="1" hangingPunct="1"/>
            <a:r>
              <a:rPr lang="en-US" altLang="en-US" dirty="0" smtClean="0">
                <a:cs typeface="Times New Roman" pitchFamily="18" charset="0"/>
              </a:rPr>
              <a:t>The Laws say: “Are we not, first, your parents?” </a:t>
            </a:r>
          </a:p>
          <a:p>
            <a:pPr eaLnBrk="1" hangingPunct="1"/>
            <a:r>
              <a:rPr lang="en-US" altLang="en-US" dirty="0" smtClean="0">
                <a:cs typeface="Times New Roman" pitchFamily="18" charset="0"/>
              </a:rPr>
              <a:t>= Platonic resolution of the conflict of </a:t>
            </a:r>
            <a:r>
              <a:rPr lang="en-US" altLang="en-US" i="1" dirty="0" smtClean="0">
                <a:cs typeface="Times New Roman" pitchFamily="18" charset="0"/>
              </a:rPr>
              <a:t>Antigone</a:t>
            </a:r>
          </a:p>
          <a:p>
            <a:pPr lvl="1"/>
            <a:r>
              <a:rPr lang="en-CA" altLang="en-US" dirty="0" smtClean="0">
                <a:cs typeface="Times New Roman" pitchFamily="18" charset="0"/>
              </a:rPr>
              <a:t>Antigone defends the tradition of the family—she wants to bury her brother as the old order requires</a:t>
            </a:r>
          </a:p>
          <a:p>
            <a:pPr lvl="1"/>
            <a:r>
              <a:rPr lang="en-CA" altLang="en-US" dirty="0" smtClean="0">
                <a:cs typeface="Times New Roman" pitchFamily="18" charset="0"/>
              </a:rPr>
              <a:t>The King however decrees a law forbidding this </a:t>
            </a:r>
          </a:p>
          <a:p>
            <a:pPr lvl="1"/>
            <a:r>
              <a:rPr lang="en-CA" altLang="en-US" dirty="0" smtClean="0">
                <a:cs typeface="Times New Roman" pitchFamily="18" charset="0"/>
              </a:rPr>
              <a:t>He puts himself above the ancient kinship order</a:t>
            </a:r>
            <a:endParaRPr lang="en-US" altLang="en-US" dirty="0" smtClean="0">
              <a:cs typeface="Times New Roman" pitchFamily="18" charset="0"/>
            </a:endParaRPr>
          </a:p>
          <a:p>
            <a:pPr eaLnBrk="1" hangingPunct="1"/>
            <a:r>
              <a:rPr lang="en-US" altLang="en-US" i="1" dirty="0" smtClean="0">
                <a:cs typeface="Times New Roman" pitchFamily="18" charset="0"/>
              </a:rPr>
              <a:t>&gt; </a:t>
            </a:r>
            <a:r>
              <a:rPr lang="en-US" altLang="en-US" dirty="0" smtClean="0">
                <a:cs typeface="Times New Roman" pitchFamily="18" charset="0"/>
              </a:rPr>
              <a:t>Further developed in Roman Cosmopolitan </a:t>
            </a:r>
            <a:r>
              <a:rPr lang="en-US" altLang="en-US" i="1" dirty="0" smtClean="0">
                <a:cs typeface="Times New Roman" pitchFamily="18" charset="0"/>
              </a:rPr>
              <a:t>law</a:t>
            </a:r>
          </a:p>
          <a:p>
            <a:pPr eaLnBrk="1" hangingPunct="1"/>
            <a:r>
              <a:rPr lang="en-US" altLang="en-US" dirty="0" smtClean="0">
                <a:cs typeface="Times New Roman" pitchFamily="18" charset="0"/>
              </a:rPr>
              <a:t>Expressed in Stoic obedience to divine </a:t>
            </a:r>
            <a:r>
              <a:rPr lang="en-US" altLang="en-US" i="1" dirty="0" smtClean="0">
                <a:cs typeface="Times New Roman" pitchFamily="18" charset="0"/>
              </a:rPr>
              <a:t>Law</a:t>
            </a:r>
            <a:endParaRPr lang="en-CA" altLang="en-US" i="1" dirty="0" smtClean="0">
              <a:cs typeface="Times New Roman" pitchFamily="18" charset="0"/>
            </a:endParaRPr>
          </a:p>
        </p:txBody>
      </p:sp>
      <p:sp>
        <p:nvSpPr>
          <p:cNvPr id="2" name="Slide Number Placeholder 5"/>
          <p:cNvSpPr>
            <a:spLocks noGrp="1"/>
          </p:cNvSpPr>
          <p:nvPr>
            <p:ph type="sldNum" sz="quarter" idx="12"/>
          </p:nvPr>
        </p:nvSpPr>
        <p:spPr/>
        <p:txBody>
          <a:bodyPr/>
          <a:lstStyle/>
          <a:p>
            <a:pPr>
              <a:defRPr/>
            </a:pPr>
            <a:fld id="{F3218495-AE65-4665-88F3-3AA491303C88}" type="slidenum">
              <a:rPr lang="en-CA"/>
              <a:pPr>
                <a:defRPr/>
              </a:pPr>
              <a:t>20</a:t>
            </a:fld>
            <a:endParaRPr lang="en-CA"/>
          </a:p>
        </p:txBody>
      </p:sp>
    </p:spTree>
    <p:extLst>
      <p:ext uri="{BB962C8B-B14F-4D97-AF65-F5344CB8AC3E}">
        <p14:creationId xmlns:p14="http://schemas.microsoft.com/office/powerpoint/2010/main" val="65341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normAutofit fontScale="90000"/>
          </a:bodyPr>
          <a:lstStyle/>
          <a:p>
            <a:pPr eaLnBrk="1" hangingPunct="1"/>
            <a:r>
              <a:rPr lang="en-US" altLang="en-US" dirty="0" smtClean="0"/>
              <a:t>Historical Expression of this Conflict in China </a:t>
            </a:r>
            <a:endParaRPr lang="en-CA" altLang="en-US" dirty="0" smtClean="0"/>
          </a:p>
        </p:txBody>
      </p:sp>
      <p:sp>
        <p:nvSpPr>
          <p:cNvPr id="14339" name="Rectangle 1027"/>
          <p:cNvSpPr>
            <a:spLocks noGrp="1" noChangeArrowheads="1"/>
          </p:cNvSpPr>
          <p:nvPr>
            <p:ph idx="1"/>
          </p:nvPr>
        </p:nvSpPr>
        <p:spPr/>
        <p:txBody>
          <a:bodyPr/>
          <a:lstStyle/>
          <a:p>
            <a:pPr eaLnBrk="1" hangingPunct="1">
              <a:lnSpc>
                <a:spcPct val="80000"/>
              </a:lnSpc>
            </a:pPr>
            <a:r>
              <a:rPr lang="en-US" altLang="en-US" dirty="0" smtClean="0"/>
              <a:t>Confucius </a:t>
            </a:r>
            <a:r>
              <a:rPr lang="en-US" altLang="en-US" dirty="0" smtClean="0">
                <a:cs typeface="Times New Roman" pitchFamily="18" charset="0"/>
              </a:rPr>
              <a:t>551-479 BCE</a:t>
            </a:r>
            <a:endParaRPr lang="en-US" altLang="en-US" dirty="0" smtClean="0"/>
          </a:p>
          <a:p>
            <a:pPr eaLnBrk="1" hangingPunct="1">
              <a:lnSpc>
                <a:spcPct val="80000"/>
              </a:lnSpc>
            </a:pPr>
            <a:r>
              <a:rPr lang="en-US" altLang="en-US" dirty="0" smtClean="0"/>
              <a:t>Period of Warring States: 481-222 BCE</a:t>
            </a:r>
          </a:p>
          <a:p>
            <a:pPr eaLnBrk="1" hangingPunct="1">
              <a:lnSpc>
                <a:spcPct val="80000"/>
              </a:lnSpc>
            </a:pPr>
            <a:r>
              <a:rPr lang="en-US" altLang="en-US" dirty="0" smtClean="0"/>
              <a:t>Qin dynasty unites China: 221 BCE</a:t>
            </a:r>
          </a:p>
          <a:p>
            <a:pPr lvl="1" eaLnBrk="1" hangingPunct="1">
              <a:lnSpc>
                <a:spcPct val="80000"/>
              </a:lnSpc>
            </a:pPr>
            <a:r>
              <a:rPr lang="en-US" altLang="en-US" dirty="0" smtClean="0">
                <a:cs typeface="Times New Roman" pitchFamily="18" charset="0"/>
              </a:rPr>
              <a:t>Qin Shi </a:t>
            </a:r>
            <a:r>
              <a:rPr lang="en-US" altLang="en-US" dirty="0" err="1" smtClean="0">
                <a:cs typeface="Times New Roman" pitchFamily="18" charset="0"/>
              </a:rPr>
              <a:t>Huangdi</a:t>
            </a:r>
            <a:r>
              <a:rPr lang="en-US" altLang="en-US" dirty="0" smtClean="0">
                <a:cs typeface="Times New Roman" pitchFamily="18" charset="0"/>
              </a:rPr>
              <a:t> “The First Emperor” (See movie “Hero”)</a:t>
            </a:r>
          </a:p>
          <a:p>
            <a:pPr lvl="1" eaLnBrk="1" hangingPunct="1">
              <a:lnSpc>
                <a:spcPct val="80000"/>
              </a:lnSpc>
            </a:pPr>
            <a:r>
              <a:rPr lang="en-US" altLang="en-US" dirty="0" smtClean="0">
                <a:cs typeface="Times New Roman" pitchFamily="18" charset="0"/>
              </a:rPr>
              <a:t>Adopts </a:t>
            </a:r>
            <a:r>
              <a:rPr lang="en-US" altLang="en-US" i="1" dirty="0" smtClean="0">
                <a:cs typeface="Times New Roman" pitchFamily="18" charset="0"/>
              </a:rPr>
              <a:t>Legalism</a:t>
            </a:r>
            <a:r>
              <a:rPr lang="en-US" altLang="en-US" dirty="0" smtClean="0">
                <a:cs typeface="Times New Roman" pitchFamily="18" charset="0"/>
              </a:rPr>
              <a:t>; burns books of Confucius</a:t>
            </a:r>
          </a:p>
          <a:p>
            <a:pPr eaLnBrk="1" hangingPunct="1">
              <a:lnSpc>
                <a:spcPct val="80000"/>
              </a:lnSpc>
            </a:pPr>
            <a:r>
              <a:rPr lang="en-US" altLang="en-US" dirty="0" smtClean="0">
                <a:cs typeface="Times New Roman" pitchFamily="18" charset="0"/>
              </a:rPr>
              <a:t>Han revolution 202 BCE</a:t>
            </a:r>
          </a:p>
          <a:p>
            <a:pPr lvl="1" eaLnBrk="1" hangingPunct="1">
              <a:lnSpc>
                <a:spcPct val="80000"/>
              </a:lnSpc>
            </a:pPr>
            <a:r>
              <a:rPr lang="en-US" altLang="en-US" dirty="0" smtClean="0">
                <a:cs typeface="Times New Roman" pitchFamily="18" charset="0"/>
              </a:rPr>
              <a:t>Peasant leader: Liu Bang (died 195 BCE)</a:t>
            </a:r>
          </a:p>
          <a:p>
            <a:pPr lvl="1" eaLnBrk="1" hangingPunct="1">
              <a:lnSpc>
                <a:spcPct val="80000"/>
              </a:lnSpc>
            </a:pPr>
            <a:r>
              <a:rPr lang="en-US" altLang="en-US" dirty="0" smtClean="0">
                <a:cs typeface="Times New Roman" pitchFamily="18" charset="0"/>
              </a:rPr>
              <a:t>&gt; Han rulers adopt the philosophy of Confucius</a:t>
            </a:r>
          </a:p>
          <a:p>
            <a:pPr eaLnBrk="1" hangingPunct="1">
              <a:lnSpc>
                <a:spcPct val="80000"/>
              </a:lnSpc>
            </a:pPr>
            <a:r>
              <a:rPr lang="en-US" altLang="en-US" dirty="0" smtClean="0">
                <a:cs typeface="Times New Roman" pitchFamily="18" charset="0"/>
              </a:rPr>
              <a:t>How long did the Qin (Chin) dynasty last?</a:t>
            </a:r>
            <a:endParaRPr lang="en-CA" altLang="en-US" dirty="0" smtClean="0">
              <a:cs typeface="Times New Roman" pitchFamily="18" charset="0"/>
            </a:endParaRPr>
          </a:p>
        </p:txBody>
      </p:sp>
      <p:sp>
        <p:nvSpPr>
          <p:cNvPr id="12290" name="Slide Number Placeholder 5"/>
          <p:cNvSpPr>
            <a:spLocks noGrp="1"/>
          </p:cNvSpPr>
          <p:nvPr>
            <p:ph type="sldNum" sz="quarter" idx="12"/>
          </p:nvPr>
        </p:nvSpPr>
        <p:spPr/>
        <p:txBody>
          <a:bodyPr/>
          <a:lstStyle/>
          <a:p>
            <a:pPr>
              <a:defRPr/>
            </a:pPr>
            <a:fld id="{E716E4EE-7BFB-416B-A11C-BDF28578A349}" type="slidenum">
              <a:rPr lang="en-CA"/>
              <a:pPr>
                <a:defRPr/>
              </a:pPr>
              <a:t>21</a:t>
            </a:fld>
            <a:endParaRPr lang="en-CA"/>
          </a:p>
        </p:txBody>
      </p:sp>
    </p:spTree>
    <p:extLst>
      <p:ext uri="{BB962C8B-B14F-4D97-AF65-F5344CB8AC3E}">
        <p14:creationId xmlns:p14="http://schemas.microsoft.com/office/powerpoint/2010/main" val="195880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dirty="0" smtClean="0"/>
              <a:t>Long Duration of Chinese Empire</a:t>
            </a:r>
            <a:endParaRPr lang="en-CA" altLang="en-US" sz="4000" dirty="0" smtClean="0"/>
          </a:p>
        </p:txBody>
      </p:sp>
      <p:sp>
        <p:nvSpPr>
          <p:cNvPr id="18435" name="Rectangle 3"/>
          <p:cNvSpPr>
            <a:spLocks noGrp="1" noChangeArrowheads="1"/>
          </p:cNvSpPr>
          <p:nvPr>
            <p:ph idx="1"/>
          </p:nvPr>
        </p:nvSpPr>
        <p:spPr/>
        <p:txBody>
          <a:bodyPr>
            <a:normAutofit/>
          </a:bodyPr>
          <a:lstStyle/>
          <a:p>
            <a:pPr eaLnBrk="1" hangingPunct="1">
              <a:lnSpc>
                <a:spcPct val="90000"/>
              </a:lnSpc>
            </a:pPr>
            <a:r>
              <a:rPr lang="en-US" altLang="en-US" dirty="0" smtClean="0"/>
              <a:t>Legalist Qin 221-202 BCE (19 </a:t>
            </a:r>
            <a:r>
              <a:rPr lang="en-US" altLang="en-US" dirty="0" err="1" smtClean="0"/>
              <a:t>yrs</a:t>
            </a:r>
            <a:r>
              <a:rPr lang="en-US" altLang="en-US" dirty="0" smtClean="0"/>
              <a:t>)</a:t>
            </a:r>
          </a:p>
          <a:p>
            <a:pPr eaLnBrk="1" hangingPunct="1">
              <a:lnSpc>
                <a:spcPct val="90000"/>
              </a:lnSpc>
            </a:pPr>
            <a:r>
              <a:rPr lang="en-US" altLang="en-US" dirty="0" smtClean="0"/>
              <a:t>Confucian Han 202 BCE to 220 CE (422 years)</a:t>
            </a:r>
          </a:p>
          <a:p>
            <a:pPr lvl="1" eaLnBrk="1" hangingPunct="1">
              <a:lnSpc>
                <a:spcPct val="90000"/>
              </a:lnSpc>
            </a:pPr>
            <a:r>
              <a:rPr lang="en-US" altLang="en-US" dirty="0" smtClean="0"/>
              <a:t>Period of disunity (361 years)</a:t>
            </a:r>
          </a:p>
          <a:p>
            <a:pPr eaLnBrk="1" hangingPunct="1">
              <a:lnSpc>
                <a:spcPct val="90000"/>
              </a:lnSpc>
            </a:pPr>
            <a:r>
              <a:rPr lang="en-US" altLang="en-US" dirty="0" smtClean="0"/>
              <a:t>Chinese empire reunited by Sui (581- ) </a:t>
            </a:r>
          </a:p>
          <a:p>
            <a:pPr lvl="1" eaLnBrk="1" hangingPunct="1">
              <a:lnSpc>
                <a:spcPct val="90000"/>
              </a:lnSpc>
            </a:pPr>
            <a:r>
              <a:rPr lang="en-US" altLang="en-US" dirty="0" smtClean="0"/>
              <a:t>Minor interruptions (esp. 1916-49) </a:t>
            </a:r>
          </a:p>
          <a:p>
            <a:pPr lvl="1" eaLnBrk="1" hangingPunct="1">
              <a:lnSpc>
                <a:spcPct val="90000"/>
              </a:lnSpc>
            </a:pPr>
            <a:r>
              <a:rPr lang="en-US" altLang="en-US" dirty="0" smtClean="0"/>
              <a:t>over 1300 years!!</a:t>
            </a:r>
          </a:p>
          <a:p>
            <a:pPr>
              <a:lnSpc>
                <a:spcPct val="90000"/>
              </a:lnSpc>
            </a:pPr>
            <a:r>
              <a:rPr lang="en-CA" altLang="en-US" dirty="0" smtClean="0"/>
              <a:t>Confucian teaching, education of bureaucracy continues throughout this entire period</a:t>
            </a:r>
          </a:p>
          <a:p>
            <a:pPr lvl="1">
              <a:lnSpc>
                <a:spcPct val="90000"/>
              </a:lnSpc>
            </a:pPr>
            <a:r>
              <a:rPr lang="en-CA" altLang="en-US" dirty="0" smtClean="0"/>
              <a:t>Persistence of the family-based outlook</a:t>
            </a:r>
            <a:endParaRPr lang="en-US" altLang="en-US" dirty="0" smtClean="0"/>
          </a:p>
        </p:txBody>
      </p:sp>
      <p:sp>
        <p:nvSpPr>
          <p:cNvPr id="17410" name="Slide Number Placeholder 5"/>
          <p:cNvSpPr>
            <a:spLocks noGrp="1"/>
          </p:cNvSpPr>
          <p:nvPr>
            <p:ph type="sldNum" sz="quarter" idx="12"/>
          </p:nvPr>
        </p:nvSpPr>
        <p:spPr/>
        <p:txBody>
          <a:bodyPr/>
          <a:lstStyle/>
          <a:p>
            <a:pPr>
              <a:defRPr/>
            </a:pPr>
            <a:fld id="{5B420EFA-C509-4BB9-9271-4F7A0B03CA54}" type="slidenum">
              <a:rPr lang="en-CA"/>
              <a:pPr>
                <a:defRPr/>
              </a:pPr>
              <a:t>22</a:t>
            </a:fld>
            <a:endParaRPr lang="en-CA"/>
          </a:p>
        </p:txBody>
      </p:sp>
    </p:spTree>
    <p:extLst>
      <p:ext uri="{BB962C8B-B14F-4D97-AF65-F5344CB8AC3E}">
        <p14:creationId xmlns:p14="http://schemas.microsoft.com/office/powerpoint/2010/main" val="1600311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1 The Character of Chinese Philosophy </a:t>
            </a:r>
            <a:endParaRPr lang="en-US" dirty="0"/>
          </a:p>
        </p:txBody>
      </p:sp>
      <p:sp>
        <p:nvSpPr>
          <p:cNvPr id="4" name="Subtitle 3"/>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9B85FC21-06E1-4C21-91FD-B3B99E9D3468}" type="slidenum">
              <a:rPr lang="en-US" smtClean="0"/>
              <a:t>23</a:t>
            </a:fld>
            <a:endParaRPr lang="en-US"/>
          </a:p>
        </p:txBody>
      </p:sp>
    </p:spTree>
    <p:extLst>
      <p:ext uri="{BB962C8B-B14F-4D97-AF65-F5344CB8AC3E}">
        <p14:creationId xmlns:p14="http://schemas.microsoft.com/office/powerpoint/2010/main" val="73822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 of Confucian philosophy</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Remarkable continuity of Chinese philosophy</a:t>
            </a:r>
          </a:p>
          <a:p>
            <a:pPr lvl="1"/>
            <a:r>
              <a:rPr lang="en-CA" dirty="0" smtClean="0"/>
              <a:t>Confucius (551-479 BCE) refers to the Duke of Chou (about 1100 BCE) who defended “the mandate of Heaven”</a:t>
            </a:r>
          </a:p>
          <a:p>
            <a:pPr lvl="2"/>
            <a:r>
              <a:rPr lang="en-CA" dirty="0" smtClean="0"/>
              <a:t>The ruler has a right to rule from Heaven</a:t>
            </a:r>
          </a:p>
          <a:p>
            <a:pPr lvl="2"/>
            <a:r>
              <a:rPr lang="en-CA" dirty="0" smtClean="0"/>
              <a:t>But only as long as he exercises virtue and cares for the people</a:t>
            </a:r>
          </a:p>
          <a:p>
            <a:pPr lvl="1"/>
            <a:r>
              <a:rPr lang="en-CA" dirty="0" smtClean="0"/>
              <a:t>Official Chinese philosophy to the end of the last dynasty in 1911</a:t>
            </a:r>
          </a:p>
          <a:p>
            <a:r>
              <a:rPr lang="en-CA" dirty="0" smtClean="0"/>
              <a:t>Hence, the practical and humanistic character of Chinese philosophy</a:t>
            </a:r>
          </a:p>
          <a:p>
            <a:pPr lvl="1"/>
            <a:r>
              <a:rPr lang="en-CA" dirty="0" smtClean="0"/>
              <a:t>On the nature of Western philosophy, a Chinese host told Bertrand Russell: </a:t>
            </a:r>
          </a:p>
          <a:p>
            <a:pPr lvl="2"/>
            <a:r>
              <a:rPr lang="en-CA" dirty="0" smtClean="0"/>
              <a:t>So much “brain bashing” was bad for the liver</a:t>
            </a:r>
          </a:p>
          <a:p>
            <a:pPr lvl="2"/>
            <a:r>
              <a:rPr lang="en-CA" dirty="0" smtClean="0"/>
              <a:t>A sensible man would prefer to sit by a river and listen to bird-song</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24</a:t>
            </a:fld>
            <a:endParaRPr lang="en-US"/>
          </a:p>
        </p:txBody>
      </p:sp>
    </p:spTree>
    <p:extLst>
      <p:ext uri="{BB962C8B-B14F-4D97-AF65-F5344CB8AC3E}">
        <p14:creationId xmlns:p14="http://schemas.microsoft.com/office/powerpoint/2010/main" val="118339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Different summaries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Hegel summed up Chinese philosophy:</a:t>
            </a:r>
          </a:p>
          <a:p>
            <a:pPr lvl="1"/>
            <a:r>
              <a:rPr lang="en-CA" dirty="0" smtClean="0"/>
              <a:t>While for Indians everything has a dreamlike spirituality</a:t>
            </a:r>
          </a:p>
          <a:p>
            <a:pPr lvl="1"/>
            <a:r>
              <a:rPr lang="en-CA" dirty="0"/>
              <a:t>f</a:t>
            </a:r>
            <a:r>
              <a:rPr lang="en-CA" dirty="0" smtClean="0"/>
              <a:t>or the Chinese “everything that belongs to Spirit – morality, … inward religion, science and art – is alien.”</a:t>
            </a:r>
          </a:p>
          <a:p>
            <a:r>
              <a:rPr lang="en-CA" dirty="0" smtClean="0"/>
              <a:t>More temperate view: </a:t>
            </a:r>
          </a:p>
          <a:p>
            <a:pPr lvl="1"/>
            <a:r>
              <a:rPr lang="en-CA" dirty="0" smtClean="0"/>
              <a:t>Chinese philosophers are interested in human needs, the improvement of government, morals, and the values of private life</a:t>
            </a:r>
          </a:p>
          <a:p>
            <a:pPr lvl="1"/>
            <a:r>
              <a:rPr lang="en-CA" dirty="0" smtClean="0"/>
              <a:t>Not abstract “brain bashing” that serves no useful purpose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25</a:t>
            </a:fld>
            <a:endParaRPr lang="en-US"/>
          </a:p>
        </p:txBody>
      </p:sp>
    </p:spTree>
    <p:extLst>
      <p:ext uri="{BB962C8B-B14F-4D97-AF65-F5344CB8AC3E}">
        <p14:creationId xmlns:p14="http://schemas.microsoft.com/office/powerpoint/2010/main" val="15918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Meanings of humanism</a:t>
            </a:r>
            <a:endParaRPr lang="en-US" dirty="0"/>
          </a:p>
        </p:txBody>
      </p:sp>
      <p:sp>
        <p:nvSpPr>
          <p:cNvPr id="3" name="Content Placeholder 2"/>
          <p:cNvSpPr>
            <a:spLocks noGrp="1"/>
          </p:cNvSpPr>
          <p:nvPr>
            <p:ph idx="1"/>
          </p:nvPr>
        </p:nvSpPr>
        <p:spPr/>
        <p:txBody>
          <a:bodyPr/>
          <a:lstStyle/>
          <a:p>
            <a:r>
              <a:rPr lang="en-CA" dirty="0" smtClean="0"/>
              <a:t>Humanism here is not meant as</a:t>
            </a:r>
          </a:p>
          <a:p>
            <a:pPr lvl="1"/>
            <a:r>
              <a:rPr lang="en-CA" dirty="0" smtClean="0"/>
              <a:t>Renaissance humanism: rediscovering the classics of earlier Greek and Roman thought</a:t>
            </a:r>
          </a:p>
          <a:p>
            <a:pPr lvl="1"/>
            <a:r>
              <a:rPr lang="en-CA" dirty="0" smtClean="0"/>
              <a:t>Not a belief in the glories of the human being</a:t>
            </a:r>
          </a:p>
          <a:p>
            <a:pPr lvl="2"/>
            <a:r>
              <a:rPr lang="en-CA" dirty="0" err="1" smtClean="0"/>
              <a:t>Hsun</a:t>
            </a:r>
            <a:r>
              <a:rPr lang="en-CA" dirty="0" smtClean="0"/>
              <a:t> Tzu: “man’s nature is evil”</a:t>
            </a:r>
          </a:p>
          <a:p>
            <a:pPr lvl="1"/>
            <a:r>
              <a:rPr lang="en-CA" dirty="0" smtClean="0"/>
              <a:t>Not a human-centered universe</a:t>
            </a:r>
          </a:p>
          <a:p>
            <a:pPr lvl="2"/>
            <a:r>
              <a:rPr lang="en-CA" dirty="0" smtClean="0"/>
              <a:t>In which nature exists for the sake of humans</a:t>
            </a:r>
          </a:p>
          <a:p>
            <a:pPr lvl="2"/>
            <a:r>
              <a:rPr lang="en-CA" dirty="0" smtClean="0"/>
              <a:t>Or the belief that the world is a construct of human thought</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26</a:t>
            </a:fld>
            <a:endParaRPr lang="en-US"/>
          </a:p>
        </p:txBody>
      </p:sp>
    </p:spTree>
    <p:extLst>
      <p:ext uri="{BB962C8B-B14F-4D97-AF65-F5344CB8AC3E}">
        <p14:creationId xmlns:p14="http://schemas.microsoft.com/office/powerpoint/2010/main" val="200327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This-worldly goals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Humanism = not God-centered</a:t>
            </a:r>
          </a:p>
          <a:p>
            <a:pPr lvl="1"/>
            <a:r>
              <a:rPr lang="en-CA" dirty="0" smtClean="0"/>
              <a:t>Chinese philosophers did not believe a God created the world, Who is the source of value and purpose</a:t>
            </a:r>
          </a:p>
          <a:p>
            <a:pPr lvl="1"/>
            <a:r>
              <a:rPr lang="en-CA" dirty="0" smtClean="0"/>
              <a:t>Belief in spirits, demons, gods, but these are not creators or moral legislators</a:t>
            </a:r>
          </a:p>
          <a:p>
            <a:r>
              <a:rPr lang="en-CA" dirty="0" smtClean="0"/>
              <a:t>The goals of life are this-worldly</a:t>
            </a:r>
          </a:p>
          <a:p>
            <a:pPr lvl="1"/>
            <a:r>
              <a:rPr lang="en-CA" dirty="0" smtClean="0"/>
              <a:t>Not based on rewards in the afterlife</a:t>
            </a:r>
          </a:p>
          <a:p>
            <a:pPr lvl="1"/>
            <a:r>
              <a:rPr lang="en-CA" dirty="0" smtClean="0"/>
              <a:t>No transcendence of ordinary world—no “liberation” from material selves</a:t>
            </a:r>
          </a:p>
          <a:p>
            <a:r>
              <a:rPr lang="en-CA" dirty="0" smtClean="0"/>
              <a:t>Goal of philosophy:</a:t>
            </a:r>
          </a:p>
          <a:p>
            <a:pPr lvl="1"/>
            <a:r>
              <a:rPr lang="en-CA" dirty="0" smtClean="0"/>
              <a:t>Reflect on these human goals</a:t>
            </a:r>
          </a:p>
          <a:p>
            <a:pPr lvl="1"/>
            <a:r>
              <a:rPr lang="en-CA" dirty="0" smtClean="0"/>
              <a:t>And the right means of attaining them</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27</a:t>
            </a:fld>
            <a:endParaRPr lang="en-US"/>
          </a:p>
        </p:txBody>
      </p:sp>
    </p:spTree>
    <p:extLst>
      <p:ext uri="{BB962C8B-B14F-4D97-AF65-F5344CB8AC3E}">
        <p14:creationId xmlns:p14="http://schemas.microsoft.com/office/powerpoint/2010/main" val="693589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Practical philosophy</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“Practical philosophy”: </a:t>
            </a:r>
          </a:p>
          <a:p>
            <a:pPr lvl="1"/>
            <a:r>
              <a:rPr lang="en-CA" dirty="0" smtClean="0"/>
              <a:t>ethics, </a:t>
            </a:r>
          </a:p>
          <a:p>
            <a:pPr lvl="1"/>
            <a:r>
              <a:rPr lang="en-CA" dirty="0" smtClean="0"/>
              <a:t>and examination of how people ought to act, think, or feel</a:t>
            </a:r>
          </a:p>
          <a:p>
            <a:r>
              <a:rPr lang="en-CA" dirty="0" smtClean="0"/>
              <a:t>This is true also for India (</a:t>
            </a:r>
            <a:r>
              <a:rPr lang="en-CA" dirty="0" err="1" smtClean="0"/>
              <a:t>Shankara</a:t>
            </a:r>
            <a:r>
              <a:rPr lang="en-CA" dirty="0" smtClean="0"/>
              <a:t>, 7</a:t>
            </a:r>
            <a:r>
              <a:rPr lang="en-CA" baseline="30000" dirty="0" smtClean="0"/>
              <a:t>th</a:t>
            </a:r>
            <a:r>
              <a:rPr lang="en-CA" dirty="0" smtClean="0"/>
              <a:t> CE) and Greece (Plato, 4</a:t>
            </a:r>
            <a:r>
              <a:rPr lang="en-CA" baseline="30000" dirty="0" smtClean="0"/>
              <a:t>th</a:t>
            </a:r>
            <a:r>
              <a:rPr lang="en-CA" dirty="0" smtClean="0"/>
              <a:t> BCE)</a:t>
            </a:r>
          </a:p>
          <a:p>
            <a:r>
              <a:rPr lang="en-CA" dirty="0" smtClean="0"/>
              <a:t>For early Confucian philosophy, with its practical orientation, there is no need for speculation on </a:t>
            </a:r>
          </a:p>
          <a:p>
            <a:pPr lvl="1"/>
            <a:r>
              <a:rPr lang="en-CA" dirty="0" smtClean="0"/>
              <a:t>the reality of the world: this is obvious, taken for granted </a:t>
            </a:r>
          </a:p>
          <a:p>
            <a:pPr lvl="1"/>
            <a:r>
              <a:rPr lang="en-CA" dirty="0" smtClean="0"/>
              <a:t>the relation of mind and body: our minds centered on the world</a:t>
            </a:r>
          </a:p>
          <a:p>
            <a:pPr lvl="1"/>
            <a:r>
              <a:rPr lang="en-CA" dirty="0" smtClean="0"/>
              <a:t>the identity of the self: our selves are tied up with others</a:t>
            </a:r>
          </a:p>
          <a:p>
            <a:r>
              <a:rPr lang="en-CA" dirty="0" smtClean="0"/>
              <a:t>Such reflection </a:t>
            </a:r>
            <a:r>
              <a:rPr lang="en-CA" u="sng" dirty="0" smtClean="0"/>
              <a:t>is</a:t>
            </a:r>
            <a:r>
              <a:rPr lang="en-CA" dirty="0" smtClean="0"/>
              <a:t> necessary in </a:t>
            </a:r>
            <a:r>
              <a:rPr lang="en-CA" dirty="0" err="1" smtClean="0"/>
              <a:t>Shankara</a:t>
            </a:r>
            <a:r>
              <a:rPr lang="en-CA" dirty="0" smtClean="0"/>
              <a:t> and Plato for practical philosophy</a:t>
            </a:r>
          </a:p>
          <a:p>
            <a:pPr lvl="1"/>
            <a:r>
              <a:rPr lang="en-CA" dirty="0" smtClean="0"/>
              <a:t>Can we explain why this is so?</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28</a:t>
            </a:fld>
            <a:endParaRPr lang="en-US"/>
          </a:p>
        </p:txBody>
      </p:sp>
    </p:spTree>
    <p:extLst>
      <p:ext uri="{BB962C8B-B14F-4D97-AF65-F5344CB8AC3E}">
        <p14:creationId xmlns:p14="http://schemas.microsoft.com/office/powerpoint/2010/main" val="81304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Classics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main early works</a:t>
            </a:r>
          </a:p>
          <a:p>
            <a:pPr lvl="1"/>
            <a:r>
              <a:rPr lang="en-CA" dirty="0" smtClean="0"/>
              <a:t>The </a:t>
            </a:r>
            <a:r>
              <a:rPr lang="en-CA" i="1" dirty="0" smtClean="0"/>
              <a:t>Analects</a:t>
            </a:r>
            <a:r>
              <a:rPr lang="en-CA" dirty="0" smtClean="0"/>
              <a:t> of Confucius </a:t>
            </a:r>
          </a:p>
          <a:p>
            <a:pPr lvl="2"/>
            <a:r>
              <a:rPr lang="en-CA" dirty="0" smtClean="0"/>
              <a:t>Little here about the ultimate nature of the universe</a:t>
            </a:r>
          </a:p>
          <a:p>
            <a:pPr lvl="1"/>
            <a:r>
              <a:rPr lang="en-CA" dirty="0" smtClean="0"/>
              <a:t>The </a:t>
            </a:r>
            <a:r>
              <a:rPr lang="en-CA" i="1" dirty="0" smtClean="0"/>
              <a:t>Tao </a:t>
            </a:r>
            <a:r>
              <a:rPr lang="en-CA" i="1" dirty="0" err="1" smtClean="0"/>
              <a:t>Te</a:t>
            </a:r>
            <a:r>
              <a:rPr lang="en-CA" i="1" dirty="0" smtClean="0"/>
              <a:t> Ching </a:t>
            </a:r>
            <a:r>
              <a:rPr lang="en-CA" dirty="0" smtClean="0"/>
              <a:t>of Lao Tzu is more elevated</a:t>
            </a:r>
          </a:p>
          <a:p>
            <a:pPr lvl="2"/>
            <a:r>
              <a:rPr lang="en-CA" dirty="0" smtClean="0"/>
              <a:t>The Tao or Dao: an ineffable source of Heaven and Earth</a:t>
            </a:r>
          </a:p>
          <a:p>
            <a:r>
              <a:rPr lang="en-CA" dirty="0" smtClean="0"/>
              <a:t>Writings of (Confucian) Mencius and (Taoist) Chuang Tzu </a:t>
            </a:r>
          </a:p>
          <a:p>
            <a:pPr lvl="1"/>
            <a:r>
              <a:rPr lang="en-CA" dirty="0" smtClean="0"/>
              <a:t>contain considerable speculation re innate knowledge, relativity of truth</a:t>
            </a:r>
          </a:p>
          <a:p>
            <a:r>
              <a:rPr lang="en-CA" dirty="0" smtClean="0"/>
              <a:t>The </a:t>
            </a:r>
            <a:r>
              <a:rPr lang="en-CA" i="1" dirty="0" smtClean="0"/>
              <a:t>I Ching </a:t>
            </a:r>
            <a:r>
              <a:rPr lang="en-CA" dirty="0" smtClean="0"/>
              <a:t>(Book of Changes): book on divination and cosmological speculation</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29</a:t>
            </a:fld>
            <a:endParaRPr lang="en-US"/>
          </a:p>
        </p:txBody>
      </p:sp>
    </p:spTree>
    <p:extLst>
      <p:ext uri="{BB962C8B-B14F-4D97-AF65-F5344CB8AC3E}">
        <p14:creationId xmlns:p14="http://schemas.microsoft.com/office/powerpoint/2010/main" val="123644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smtClean="0"/>
              <a:t>Conflict in China: Family or State?</a:t>
            </a:r>
            <a:endParaRPr lang="en-CA" altLang="en-US" sz="4000" smtClean="0"/>
          </a:p>
        </p:txBody>
      </p:sp>
      <p:sp>
        <p:nvSpPr>
          <p:cNvPr id="12291" name="Rectangle 3"/>
          <p:cNvSpPr>
            <a:spLocks noGrp="1" noChangeArrowheads="1"/>
          </p:cNvSpPr>
          <p:nvPr>
            <p:ph idx="1"/>
          </p:nvPr>
        </p:nvSpPr>
        <p:spPr/>
        <p:txBody>
          <a:bodyPr/>
          <a:lstStyle/>
          <a:p>
            <a:pPr eaLnBrk="1" hangingPunct="1"/>
            <a:r>
              <a:rPr lang="en-US" altLang="en-US" dirty="0" smtClean="0"/>
              <a:t>The Governor of She: the State, the Law is primary</a:t>
            </a:r>
          </a:p>
          <a:p>
            <a:pPr eaLnBrk="1" hangingPunct="1"/>
            <a:r>
              <a:rPr lang="en-US" altLang="en-US" dirty="0" smtClean="0"/>
              <a:t>Confucius (</a:t>
            </a:r>
            <a:r>
              <a:rPr lang="en-US" altLang="en-US" dirty="0" smtClean="0">
                <a:cs typeface="Times New Roman" pitchFamily="18" charset="0"/>
              </a:rPr>
              <a:t>551-479 BCE)</a:t>
            </a:r>
            <a:r>
              <a:rPr lang="en-CA" altLang="en-US" dirty="0" smtClean="0"/>
              <a:t> </a:t>
            </a:r>
            <a:r>
              <a:rPr lang="en-US" altLang="en-US" dirty="0" smtClean="0"/>
              <a:t>: the Family is primary</a:t>
            </a:r>
            <a:endParaRPr lang="en-CA" altLang="en-US" dirty="0" smtClean="0"/>
          </a:p>
        </p:txBody>
      </p:sp>
      <p:sp>
        <p:nvSpPr>
          <p:cNvPr id="11266" name="Slide Number Placeholder 5"/>
          <p:cNvSpPr>
            <a:spLocks noGrp="1"/>
          </p:cNvSpPr>
          <p:nvPr>
            <p:ph type="sldNum" sz="quarter" idx="12"/>
          </p:nvPr>
        </p:nvSpPr>
        <p:spPr/>
        <p:txBody>
          <a:bodyPr/>
          <a:lstStyle/>
          <a:p>
            <a:pPr>
              <a:defRPr/>
            </a:pPr>
            <a:fld id="{0BE968A8-48D2-47D6-8FE2-D4BCA226657E}" type="slidenum">
              <a:rPr lang="en-CA"/>
              <a:pPr>
                <a:defRPr/>
              </a:pPr>
              <a:t>3</a:t>
            </a:fld>
            <a:endParaRPr lang="en-CA"/>
          </a:p>
        </p:txBody>
      </p:sp>
    </p:spTree>
    <p:extLst>
      <p:ext uri="{BB962C8B-B14F-4D97-AF65-F5344CB8AC3E}">
        <p14:creationId xmlns:p14="http://schemas.microsoft.com/office/powerpoint/2010/main" val="3745559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the practical orientation?</a:t>
            </a:r>
            <a:endParaRPr lang="en-US" dirty="0"/>
          </a:p>
        </p:txBody>
      </p:sp>
      <p:sp>
        <p:nvSpPr>
          <p:cNvPr id="3" name="Content Placeholder 2"/>
          <p:cNvSpPr>
            <a:spLocks noGrp="1"/>
          </p:cNvSpPr>
          <p:nvPr>
            <p:ph idx="1"/>
          </p:nvPr>
        </p:nvSpPr>
        <p:spPr/>
        <p:txBody>
          <a:bodyPr/>
          <a:lstStyle/>
          <a:p>
            <a:r>
              <a:rPr lang="en-CA" dirty="0" smtClean="0"/>
              <a:t>Hence a greater emphasis in Chinese philosophy on the practical, </a:t>
            </a:r>
          </a:p>
          <a:p>
            <a:pPr lvl="1"/>
            <a:r>
              <a:rPr lang="en-CA" dirty="0" smtClean="0"/>
              <a:t>as opposed to the abstract theoretical</a:t>
            </a:r>
          </a:p>
          <a:p>
            <a:pPr lvl="1"/>
            <a:r>
              <a:rPr lang="en-CA" dirty="0" smtClean="0"/>
              <a:t>But why?</a:t>
            </a:r>
          </a:p>
          <a:p>
            <a:r>
              <a:rPr lang="en-CA" dirty="0" smtClean="0"/>
              <a:t>1) Historical climate: period of warring states?</a:t>
            </a:r>
          </a:p>
          <a:p>
            <a:pPr lvl="1"/>
            <a:r>
              <a:rPr lang="en-CA" dirty="0" smtClean="0"/>
              <a:t>But in Europe, the Thirty Years War after the French Revolution, produced great speculative philosophy (e.g., Hegel)</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30</a:t>
            </a:fld>
            <a:endParaRPr lang="en-US"/>
          </a:p>
        </p:txBody>
      </p:sp>
    </p:spTree>
    <p:extLst>
      <p:ext uri="{BB962C8B-B14F-4D97-AF65-F5344CB8AC3E}">
        <p14:creationId xmlns:p14="http://schemas.microsoft.com/office/powerpoint/2010/main" val="376059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of Language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2) Chinese language is ideographic</a:t>
            </a:r>
          </a:p>
          <a:p>
            <a:pPr lvl="1"/>
            <a:r>
              <a:rPr lang="en-CA" dirty="0" smtClean="0"/>
              <a:t>Characters are pictographic, and not abstract as are alphabets</a:t>
            </a:r>
          </a:p>
          <a:p>
            <a:pPr lvl="1"/>
            <a:r>
              <a:rPr lang="en-CA" dirty="0" smtClean="0"/>
              <a:t>So the reader feels more connected to the sensible world</a:t>
            </a:r>
          </a:p>
          <a:p>
            <a:r>
              <a:rPr lang="en-CA" dirty="0" smtClean="0"/>
              <a:t>3) Lack of inflection of the Chinese language</a:t>
            </a:r>
          </a:p>
          <a:p>
            <a:pPr lvl="1"/>
            <a:r>
              <a:rPr lang="en-CA" dirty="0" smtClean="0"/>
              <a:t>Inflection: the </a:t>
            </a:r>
            <a:r>
              <a:rPr lang="en-CA" dirty="0"/>
              <a:t>modification of a word to express different grammatical categories such as tense, case, voice, aspect, person, number, gender, and mood. </a:t>
            </a:r>
            <a:endParaRPr lang="en-CA" dirty="0" smtClean="0"/>
          </a:p>
          <a:p>
            <a:pPr lvl="1"/>
            <a:r>
              <a:rPr lang="en-CA" dirty="0" smtClean="0"/>
              <a:t>Hence seeing the world in terms of abstract categories parallel to those of language: thing, quality, past, etc.</a:t>
            </a:r>
          </a:p>
          <a:p>
            <a:pPr lvl="1"/>
            <a:r>
              <a:rPr lang="en-CA" dirty="0" smtClean="0"/>
              <a:t>Hence the illusion of looking directly at concrete reality through the mirror of language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31</a:t>
            </a:fld>
            <a:endParaRPr lang="en-US"/>
          </a:p>
        </p:txBody>
      </p:sp>
    </p:spTree>
    <p:extLst>
      <p:ext uri="{BB962C8B-B14F-4D97-AF65-F5344CB8AC3E}">
        <p14:creationId xmlns:p14="http://schemas.microsoft.com/office/powerpoint/2010/main" val="3804463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Chicken-and-egg</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Sapir-Whorf hypothesis: determination by language, by grammar of conceptual categories</a:t>
            </a:r>
          </a:p>
          <a:p>
            <a:pPr lvl="1"/>
            <a:r>
              <a:rPr lang="en-CA" dirty="0" smtClean="0"/>
              <a:t>Chicken-and-egg problem: maybe the Chinese mind preceded the language</a:t>
            </a:r>
          </a:p>
          <a:p>
            <a:r>
              <a:rPr lang="en-CA" dirty="0" smtClean="0"/>
              <a:t>But “influence” of language is too weak, “determination” by language is too strong</a:t>
            </a:r>
          </a:p>
          <a:p>
            <a:pPr lvl="1"/>
            <a:r>
              <a:rPr lang="en-CA" dirty="0"/>
              <a:t>i</a:t>
            </a:r>
            <a:r>
              <a:rPr lang="en-CA" dirty="0" smtClean="0"/>
              <a:t>mplying impossibility of abstract thinking</a:t>
            </a:r>
          </a:p>
          <a:p>
            <a:r>
              <a:rPr lang="en-CA" dirty="0"/>
              <a:t>Hence: let language play its role in restricting the appetite for metaphysical </a:t>
            </a:r>
            <a:r>
              <a:rPr lang="en-CA" dirty="0" smtClean="0"/>
              <a:t>flights</a:t>
            </a:r>
            <a:endParaRPr lang="en-US" dirty="0" smtClean="0"/>
          </a:p>
          <a:p>
            <a:pPr lvl="1"/>
            <a:r>
              <a:rPr lang="en-CA" dirty="0" smtClean="0"/>
              <a:t>But look elsewhere too</a:t>
            </a:r>
            <a:endParaRPr lang="en-CA" dirty="0"/>
          </a:p>
        </p:txBody>
      </p:sp>
      <p:sp>
        <p:nvSpPr>
          <p:cNvPr id="4" name="Slide Number Placeholder 3"/>
          <p:cNvSpPr>
            <a:spLocks noGrp="1"/>
          </p:cNvSpPr>
          <p:nvPr>
            <p:ph type="sldNum" sz="quarter" idx="12"/>
          </p:nvPr>
        </p:nvSpPr>
        <p:spPr/>
        <p:txBody>
          <a:bodyPr/>
          <a:lstStyle/>
          <a:p>
            <a:fld id="{9B85FC21-06E1-4C21-91FD-B3B99E9D3468}" type="slidenum">
              <a:rPr lang="en-US" smtClean="0"/>
              <a:t>32</a:t>
            </a:fld>
            <a:endParaRPr lang="en-US"/>
          </a:p>
        </p:txBody>
      </p:sp>
    </p:spTree>
    <p:extLst>
      <p:ext uri="{BB962C8B-B14F-4D97-AF65-F5344CB8AC3E}">
        <p14:creationId xmlns:p14="http://schemas.microsoft.com/office/powerpoint/2010/main" val="1108684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Alienation and Harmony</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Idea of India: philosophy is inspired by a sense of alienation from the world, the natural world as a foreign “other”</a:t>
            </a:r>
          </a:p>
          <a:p>
            <a:pPr lvl="1"/>
            <a:r>
              <a:rPr lang="en-CA" dirty="0" smtClean="0"/>
              <a:t>Recall: Human labor transforms nature: the Biblical fall from a Garden of Eden</a:t>
            </a:r>
          </a:p>
          <a:p>
            <a:pPr lvl="1"/>
            <a:r>
              <a:rPr lang="en-CA" dirty="0" smtClean="0"/>
              <a:t>And so India develops philosophies to dispel that sense</a:t>
            </a:r>
          </a:p>
          <a:p>
            <a:r>
              <a:rPr lang="en-CA" dirty="0" smtClean="0"/>
              <a:t>But the Chinese feel in “harmony with the cosmos,” at home in the world from the beginning</a:t>
            </a:r>
          </a:p>
          <a:p>
            <a:pPr lvl="1"/>
            <a:r>
              <a:rPr lang="en-CA" dirty="0" smtClean="0"/>
              <a:t>Hence </a:t>
            </a:r>
            <a:r>
              <a:rPr lang="en-CA" dirty="0"/>
              <a:t>no need </a:t>
            </a:r>
            <a:r>
              <a:rPr lang="en-CA" dirty="0" smtClean="0"/>
              <a:t>to </a:t>
            </a:r>
            <a:r>
              <a:rPr lang="en-CA" dirty="0"/>
              <a:t>unmask </a:t>
            </a:r>
            <a:r>
              <a:rPr lang="en-CA" dirty="0" smtClean="0"/>
              <a:t>the alienation as </a:t>
            </a:r>
            <a:r>
              <a:rPr lang="en-CA" dirty="0"/>
              <a:t>an illusion (India)</a:t>
            </a:r>
            <a:endParaRPr lang="en-US" dirty="0"/>
          </a:p>
          <a:p>
            <a:pPr lvl="1"/>
            <a:r>
              <a:rPr lang="en-CA" dirty="0" smtClean="0"/>
              <a:t>Or to provide a rational foundation for it (Greece)</a:t>
            </a:r>
          </a:p>
        </p:txBody>
      </p:sp>
      <p:sp>
        <p:nvSpPr>
          <p:cNvPr id="4" name="Slide Number Placeholder 3"/>
          <p:cNvSpPr>
            <a:spLocks noGrp="1"/>
          </p:cNvSpPr>
          <p:nvPr>
            <p:ph type="sldNum" sz="quarter" idx="12"/>
          </p:nvPr>
        </p:nvSpPr>
        <p:spPr/>
        <p:txBody>
          <a:bodyPr/>
          <a:lstStyle/>
          <a:p>
            <a:fld id="{9B85FC21-06E1-4C21-91FD-B3B99E9D3468}" type="slidenum">
              <a:rPr lang="en-US" smtClean="0"/>
              <a:t>33</a:t>
            </a:fld>
            <a:endParaRPr lang="en-US"/>
          </a:p>
        </p:txBody>
      </p:sp>
    </p:spTree>
    <p:extLst>
      <p:ext uri="{BB962C8B-B14F-4D97-AF65-F5344CB8AC3E}">
        <p14:creationId xmlns:p14="http://schemas.microsoft.com/office/powerpoint/2010/main" val="587701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of philosophy</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Role of philosophy in this case:</a:t>
            </a:r>
          </a:p>
          <a:p>
            <a:pPr lvl="1"/>
            <a:r>
              <a:rPr lang="en-CA" dirty="0" smtClean="0"/>
              <a:t>Elaborate in various ways this sense of harmony, maintaining, enhancing the harmony</a:t>
            </a:r>
          </a:p>
          <a:p>
            <a:pPr lvl="1"/>
            <a:r>
              <a:rPr lang="en-CA" dirty="0" smtClean="0"/>
              <a:t>Or recovering it if it is lost</a:t>
            </a:r>
          </a:p>
          <a:p>
            <a:r>
              <a:rPr lang="en-CA" dirty="0" smtClean="0"/>
              <a:t>But this pushes the explanation back further:</a:t>
            </a:r>
          </a:p>
          <a:p>
            <a:pPr lvl="1"/>
            <a:r>
              <a:rPr lang="en-CA" dirty="0" smtClean="0"/>
              <a:t>Why did this vision of harmony prevail, by contrast with India or Greece?</a:t>
            </a:r>
          </a:p>
          <a:p>
            <a:pPr lvl="1"/>
            <a:r>
              <a:rPr lang="en-CA" dirty="0" smtClean="0">
                <a:sym typeface="Wingdings" panose="05000000000000000000" pitchFamily="2" charset="2"/>
              </a:rPr>
              <a:t></a:t>
            </a:r>
            <a:r>
              <a:rPr lang="en-CA" dirty="0" smtClean="0"/>
              <a:t>See larger historical context above</a:t>
            </a:r>
          </a:p>
          <a:p>
            <a:r>
              <a:rPr lang="en-CA" dirty="0"/>
              <a:t>Few attempts to articulate systems of theoretical </a:t>
            </a:r>
            <a:r>
              <a:rPr lang="en-CA" dirty="0" smtClean="0"/>
              <a:t>knowledge</a:t>
            </a:r>
            <a:endParaRPr lang="en-CA" dirty="0"/>
          </a:p>
          <a:p>
            <a:pPr lvl="1"/>
            <a:r>
              <a:rPr lang="en-CA" dirty="0"/>
              <a:t>not because of lack of interest in or knowledge of such theory</a:t>
            </a:r>
          </a:p>
          <a:p>
            <a:pPr lvl="1"/>
            <a:r>
              <a:rPr lang="en-CA" dirty="0"/>
              <a:t>but because of a reasoned depreciation of its value</a:t>
            </a:r>
          </a:p>
          <a:p>
            <a:endParaRPr lang="en-CA" dirty="0" smtClean="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34</a:t>
            </a:fld>
            <a:endParaRPr lang="en-US"/>
          </a:p>
        </p:txBody>
      </p:sp>
    </p:spTree>
    <p:extLst>
      <p:ext uri="{BB962C8B-B14F-4D97-AF65-F5344CB8AC3E}">
        <p14:creationId xmlns:p14="http://schemas.microsoft.com/office/powerpoint/2010/main" val="3637776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Affective knowledge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1) Affective knowledge</a:t>
            </a:r>
          </a:p>
          <a:p>
            <a:pPr lvl="1"/>
            <a:r>
              <a:rPr lang="en-CA" dirty="0" smtClean="0"/>
              <a:t>“</a:t>
            </a:r>
            <a:r>
              <a:rPr lang="en-CA" dirty="0" err="1" smtClean="0"/>
              <a:t>hsin</a:t>
            </a:r>
            <a:r>
              <a:rPr lang="en-CA" dirty="0" smtClean="0"/>
              <a:t>” or “mind” = heart-mind, or thinking heart</a:t>
            </a:r>
          </a:p>
          <a:p>
            <a:pPr lvl="1"/>
            <a:r>
              <a:rPr lang="en-CA" dirty="0" smtClean="0"/>
              <a:t>No separation of mind and heart, knowledge and “mere” passion or subjective feeling</a:t>
            </a:r>
          </a:p>
          <a:p>
            <a:r>
              <a:rPr lang="en-CA" dirty="0" smtClean="0"/>
              <a:t>Mencius: we know our duties through a sense of shame that certain actions inspire</a:t>
            </a:r>
          </a:p>
          <a:p>
            <a:pPr lvl="1"/>
            <a:r>
              <a:rPr lang="en-CA" dirty="0" smtClean="0"/>
              <a:t>Wisdom: not through construction and testing of theories</a:t>
            </a:r>
          </a:p>
          <a:p>
            <a:pPr lvl="1"/>
            <a:r>
              <a:rPr lang="en-CA" dirty="0" smtClean="0"/>
              <a:t>“What a person knows without having to reflect on it is what he truly knows.” </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35</a:t>
            </a:fld>
            <a:endParaRPr lang="en-US"/>
          </a:p>
        </p:txBody>
      </p:sp>
    </p:spTree>
    <p:extLst>
      <p:ext uri="{BB962C8B-B14F-4D97-AF65-F5344CB8AC3E}">
        <p14:creationId xmlns:p14="http://schemas.microsoft.com/office/powerpoint/2010/main" val="4240571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Know-how</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2) Primacy of “know-how”</a:t>
            </a:r>
          </a:p>
          <a:p>
            <a:pPr lvl="1"/>
            <a:r>
              <a:rPr lang="en-CA" dirty="0" smtClean="0"/>
              <a:t>Not “knowing that” of propositional knowledge: the hammer is made of wood and steel</a:t>
            </a:r>
          </a:p>
          <a:p>
            <a:pPr lvl="1"/>
            <a:r>
              <a:rPr lang="en-CA" dirty="0" smtClean="0"/>
              <a:t>Knowing how to cook, use a hammer: not a matter of following a recipe</a:t>
            </a:r>
          </a:p>
          <a:p>
            <a:r>
              <a:rPr lang="en-CA" dirty="0" smtClean="0"/>
              <a:t>Confucius: moral knowledge is of the Mean, a flexible balance between excess and defect</a:t>
            </a:r>
          </a:p>
          <a:p>
            <a:pPr lvl="1"/>
            <a:r>
              <a:rPr lang="en-CA" dirty="0" smtClean="0"/>
              <a:t>Not an abstract formula, but a matter of know-how</a:t>
            </a:r>
          </a:p>
          <a:p>
            <a:r>
              <a:rPr lang="en-CA" dirty="0" smtClean="0"/>
              <a:t>Chuang Tzu: knowledge of the Way (the Tao): easy, unforced behavior that “goes with the grain” of the Way</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36</a:t>
            </a:fld>
            <a:endParaRPr lang="en-US"/>
          </a:p>
        </p:txBody>
      </p:sp>
    </p:spTree>
    <p:extLst>
      <p:ext uri="{BB962C8B-B14F-4D97-AF65-F5344CB8AC3E}">
        <p14:creationId xmlns:p14="http://schemas.microsoft.com/office/powerpoint/2010/main" val="376196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 Chi</a:t>
            </a:r>
            <a:endParaRPr lang="en-US" dirty="0"/>
          </a:p>
        </p:txBody>
      </p:sp>
      <p:sp>
        <p:nvSpPr>
          <p:cNvPr id="3" name="Content Placeholder 2"/>
          <p:cNvSpPr>
            <a:spLocks noGrp="1"/>
          </p:cNvSpPr>
          <p:nvPr>
            <p:ph idx="1"/>
          </p:nvPr>
        </p:nvSpPr>
        <p:spPr/>
        <p:txBody>
          <a:bodyPr>
            <a:normAutofit lnSpcReduction="10000"/>
          </a:bodyPr>
          <a:lstStyle/>
          <a:p>
            <a:r>
              <a:rPr lang="it-IT" b="1" dirty="0" smtClean="0"/>
              <a:t>Tai </a:t>
            </a:r>
            <a:r>
              <a:rPr lang="it-IT" b="1" dirty="0"/>
              <a:t>Chi </a:t>
            </a:r>
            <a:r>
              <a:rPr lang="it-IT" b="1" dirty="0" smtClean="0"/>
              <a:t>by </a:t>
            </a:r>
            <a:r>
              <a:rPr lang="it-IT" b="1" dirty="0"/>
              <a:t>a Shaolin Monk in Nature </a:t>
            </a:r>
          </a:p>
          <a:p>
            <a:r>
              <a:rPr lang="en-US" dirty="0" smtClean="0">
                <a:hlinkClick r:id="rId2"/>
              </a:rPr>
              <a:t>https</a:t>
            </a:r>
            <a:r>
              <a:rPr lang="en-US" dirty="0">
                <a:hlinkClick r:id="rId2"/>
              </a:rPr>
              <a:t>://</a:t>
            </a:r>
            <a:r>
              <a:rPr lang="en-US" dirty="0" smtClean="0">
                <a:hlinkClick r:id="rId2"/>
              </a:rPr>
              <a:t>www.youtube.com/watch?v=skj69i5usgI</a:t>
            </a:r>
            <a:endParaRPr lang="en-US" dirty="0" smtClean="0"/>
          </a:p>
          <a:p>
            <a:r>
              <a:rPr lang="en-US" dirty="0" smtClean="0"/>
              <a:t>Recall Bertrand Russell’s conversation in China: </a:t>
            </a:r>
          </a:p>
          <a:p>
            <a:pPr lvl="1"/>
            <a:r>
              <a:rPr lang="en-CA" dirty="0"/>
              <a:t>So much “brain bashing” was bad for the liver</a:t>
            </a:r>
          </a:p>
          <a:p>
            <a:pPr lvl="1"/>
            <a:r>
              <a:rPr lang="en-CA" dirty="0"/>
              <a:t>A sensible man would prefer to sit by a river and listen to </a:t>
            </a:r>
            <a:r>
              <a:rPr lang="en-CA" dirty="0" smtClean="0"/>
              <a:t>bird-song</a:t>
            </a:r>
          </a:p>
          <a:p>
            <a:pPr lvl="1"/>
            <a:r>
              <a:rPr lang="en-CA" i="1" dirty="0" smtClean="0"/>
              <a:t>And perform Tai Chi!</a:t>
            </a:r>
            <a:endParaRPr lang="en-US" i="1" dirty="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37</a:t>
            </a:fld>
            <a:endParaRPr lang="en-US"/>
          </a:p>
        </p:txBody>
      </p:sp>
    </p:spTree>
    <p:extLst>
      <p:ext uri="{BB962C8B-B14F-4D97-AF65-F5344CB8AC3E}">
        <p14:creationId xmlns:p14="http://schemas.microsoft.com/office/powerpoint/2010/main" val="4006396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Ineffability</a:t>
            </a:r>
            <a:endParaRPr lang="en-US" dirty="0"/>
          </a:p>
        </p:txBody>
      </p:sp>
      <p:sp>
        <p:nvSpPr>
          <p:cNvPr id="3" name="Content Placeholder 2"/>
          <p:cNvSpPr>
            <a:spLocks noGrp="1"/>
          </p:cNvSpPr>
          <p:nvPr>
            <p:ph idx="1"/>
          </p:nvPr>
        </p:nvSpPr>
        <p:spPr/>
        <p:txBody>
          <a:bodyPr>
            <a:normAutofit/>
          </a:bodyPr>
          <a:lstStyle/>
          <a:p>
            <a:r>
              <a:rPr lang="en-CA" dirty="0" smtClean="0"/>
              <a:t>3) Ineffability of practical knowledge</a:t>
            </a:r>
          </a:p>
          <a:p>
            <a:r>
              <a:rPr lang="en-CA" dirty="0" smtClean="0"/>
              <a:t>Chuang Tzu: </a:t>
            </a:r>
          </a:p>
          <a:p>
            <a:pPr lvl="1"/>
            <a:r>
              <a:rPr lang="en-CA" dirty="0" smtClean="0"/>
              <a:t>The wheelwright’s knowledge: “a knack that cannot be explained”</a:t>
            </a:r>
          </a:p>
          <a:p>
            <a:pPr lvl="1"/>
            <a:r>
              <a:rPr lang="en-CA" dirty="0" smtClean="0"/>
              <a:t>“Those who know the nature of things do not try to explain it in words; and those who try, show thereby, that they do not know.”</a:t>
            </a:r>
          </a:p>
          <a:p>
            <a:pPr marL="342900" lvl="1" indent="-342900">
              <a:buFont typeface="Arial" panose="020B0604020202020204" pitchFamily="34" charset="0"/>
              <a:buChar char="•"/>
            </a:pPr>
            <a:r>
              <a:rPr lang="en-CA" dirty="0"/>
              <a:t>George Bernard Shaw: Those who can do; those who can’t teach</a:t>
            </a:r>
            <a:r>
              <a:rPr lang="en-CA"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38</a:t>
            </a:fld>
            <a:endParaRPr lang="en-US"/>
          </a:p>
        </p:txBody>
      </p:sp>
    </p:spTree>
    <p:extLst>
      <p:ext uri="{BB962C8B-B14F-4D97-AF65-F5344CB8AC3E}">
        <p14:creationId xmlns:p14="http://schemas.microsoft.com/office/powerpoint/2010/main" val="2792450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85FC21-06E1-4C21-91FD-B3B99E9D3468}" type="slidenum">
              <a:rPr lang="en-US" smtClean="0"/>
              <a:t>39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 y="809625"/>
            <a:ext cx="6991350" cy="5238750"/>
          </a:xfrm>
          <a:prstGeom prst="rect">
            <a:avLst/>
          </a:prstGeom>
        </p:spPr>
      </p:pic>
    </p:spTree>
    <p:extLst>
      <p:ext uri="{BB962C8B-B14F-4D97-AF65-F5344CB8AC3E}">
        <p14:creationId xmlns:p14="http://schemas.microsoft.com/office/powerpoint/2010/main" val="62750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Why Confucianism in China? </a:t>
            </a:r>
            <a:endParaRPr lang="en-CA" altLang="en-US" dirty="0" smtClean="0"/>
          </a:p>
        </p:txBody>
      </p:sp>
      <p:sp>
        <p:nvSpPr>
          <p:cNvPr id="13315" name="Rectangle 3"/>
          <p:cNvSpPr>
            <a:spLocks noGrp="1" noChangeArrowheads="1"/>
          </p:cNvSpPr>
          <p:nvPr>
            <p:ph idx="1"/>
          </p:nvPr>
        </p:nvSpPr>
        <p:spPr/>
        <p:txBody>
          <a:bodyPr>
            <a:normAutofit lnSpcReduction="10000"/>
          </a:bodyPr>
          <a:lstStyle/>
          <a:p>
            <a:pPr eaLnBrk="1" hangingPunct="1">
              <a:lnSpc>
                <a:spcPct val="90000"/>
              </a:lnSpc>
              <a:defRPr/>
            </a:pPr>
            <a:r>
              <a:rPr lang="en-US" dirty="0" smtClean="0"/>
              <a:t>Confucius defends primacy of family, kinship</a:t>
            </a:r>
          </a:p>
          <a:p>
            <a:pPr eaLnBrk="1" hangingPunct="1">
              <a:lnSpc>
                <a:spcPct val="90000"/>
              </a:lnSpc>
              <a:defRPr/>
            </a:pPr>
            <a:r>
              <a:rPr lang="en-US" dirty="0" smtClean="0"/>
              <a:t>Praises Sage kings of Xia dynasty (2205-1766 BCE)</a:t>
            </a:r>
          </a:p>
          <a:p>
            <a:pPr lvl="1" eaLnBrk="1" hangingPunct="1">
              <a:lnSpc>
                <a:spcPct val="90000"/>
              </a:lnSpc>
              <a:defRPr/>
            </a:pPr>
            <a:r>
              <a:rPr lang="en-US" dirty="0" smtClean="0"/>
              <a:t>Confucius’ birth: 551 BCE</a:t>
            </a:r>
          </a:p>
          <a:p>
            <a:pPr lvl="1" eaLnBrk="1" hangingPunct="1">
              <a:lnSpc>
                <a:spcPct val="90000"/>
              </a:lnSpc>
              <a:defRPr/>
            </a:pPr>
            <a:r>
              <a:rPr lang="en-US" dirty="0" smtClean="0"/>
              <a:t>Xia precedes the hereditary monarchy and the sharper inequalities of Shang (1766-1122 BCE)</a:t>
            </a:r>
          </a:p>
          <a:p>
            <a:pPr eaLnBrk="1" hangingPunct="1">
              <a:lnSpc>
                <a:spcPct val="90000"/>
              </a:lnSpc>
              <a:defRPr/>
            </a:pPr>
            <a:r>
              <a:rPr lang="en-US" dirty="0" smtClean="0"/>
              <a:t>Confucius refers to a time that is closer to early kinship egalitarianism</a:t>
            </a:r>
          </a:p>
          <a:p>
            <a:pPr lvl="1" eaLnBrk="1" hangingPunct="1">
              <a:lnSpc>
                <a:spcPct val="90000"/>
              </a:lnSpc>
              <a:defRPr/>
            </a:pPr>
            <a:r>
              <a:rPr lang="en-US" dirty="0" smtClean="0"/>
              <a:t>No hereditary monarchy with the early Xia</a:t>
            </a:r>
          </a:p>
          <a:p>
            <a:pPr lvl="1" eaLnBrk="1" hangingPunct="1">
              <a:lnSpc>
                <a:spcPct val="90000"/>
              </a:lnSpc>
              <a:defRPr/>
            </a:pPr>
            <a:r>
              <a:rPr lang="en-US" dirty="0" smtClean="0"/>
              <a:t>Confucius: return to the time before “the Fall”</a:t>
            </a:r>
          </a:p>
          <a:p>
            <a:pPr eaLnBrk="1" hangingPunct="1">
              <a:lnSpc>
                <a:spcPct val="90000"/>
              </a:lnSpc>
              <a:defRPr/>
            </a:pPr>
            <a:endParaRPr lang="en-US" dirty="0" smtClean="0"/>
          </a:p>
          <a:p>
            <a:pPr eaLnBrk="1" hangingPunct="1">
              <a:lnSpc>
                <a:spcPct val="90000"/>
              </a:lnSpc>
              <a:defRPr/>
            </a:pPr>
            <a:endParaRPr lang="en-US" sz="2400" dirty="0" smtClean="0"/>
          </a:p>
        </p:txBody>
      </p:sp>
      <p:sp>
        <p:nvSpPr>
          <p:cNvPr id="2" name="Slide Number Placeholder 5"/>
          <p:cNvSpPr>
            <a:spLocks noGrp="1"/>
          </p:cNvSpPr>
          <p:nvPr>
            <p:ph type="sldNum" sz="quarter" idx="12"/>
          </p:nvPr>
        </p:nvSpPr>
        <p:spPr/>
        <p:txBody>
          <a:bodyPr/>
          <a:lstStyle/>
          <a:p>
            <a:pPr>
              <a:defRPr/>
            </a:pPr>
            <a:fld id="{565A53C4-4BF7-460B-9A30-2F2CEC7CC109}" type="slidenum">
              <a:rPr lang="en-CA"/>
              <a:pPr>
                <a:defRPr/>
              </a:pPr>
              <a:t>4</a:t>
            </a:fld>
            <a:endParaRPr lang="en-CA"/>
          </a:p>
        </p:txBody>
      </p:sp>
    </p:spTree>
    <p:extLst>
      <p:ext uri="{BB962C8B-B14F-4D97-AF65-F5344CB8AC3E}">
        <p14:creationId xmlns:p14="http://schemas.microsoft.com/office/powerpoint/2010/main" val="176255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Theoretical knowledge interferes with practice</a:t>
            </a:r>
            <a:endParaRPr lang="en-US" dirty="0"/>
          </a:p>
        </p:txBody>
      </p:sp>
      <p:sp>
        <p:nvSpPr>
          <p:cNvPr id="3" name="Content Placeholder 2"/>
          <p:cNvSpPr>
            <a:spLocks noGrp="1"/>
          </p:cNvSpPr>
          <p:nvPr>
            <p:ph idx="1"/>
          </p:nvPr>
        </p:nvSpPr>
        <p:spPr/>
        <p:txBody>
          <a:bodyPr/>
          <a:lstStyle/>
          <a:p>
            <a:r>
              <a:rPr lang="en-CA" dirty="0"/>
              <a:t>Where knowledge matters most </a:t>
            </a:r>
          </a:p>
          <a:p>
            <a:pPr lvl="1"/>
            <a:r>
              <a:rPr lang="en-CA" dirty="0"/>
              <a:t>it is an illusion to suppose that any adequate theory can be constructed</a:t>
            </a:r>
          </a:p>
          <a:p>
            <a:pPr lvl="1"/>
            <a:r>
              <a:rPr lang="en-CA" dirty="0"/>
              <a:t>Such knowledge, regimenting the practice, would interfere with </a:t>
            </a:r>
            <a:r>
              <a:rPr lang="en-CA" dirty="0" smtClean="0"/>
              <a:t>the effortless </a:t>
            </a:r>
            <a:r>
              <a:rPr lang="en-CA" dirty="0"/>
              <a:t>practical mastery </a:t>
            </a:r>
            <a:r>
              <a:rPr lang="en-CA" dirty="0" smtClean="0"/>
              <a:t>that is required</a:t>
            </a:r>
            <a:endParaRPr lang="en-CA" dirty="0"/>
          </a:p>
        </p:txBody>
      </p:sp>
      <p:sp>
        <p:nvSpPr>
          <p:cNvPr id="4" name="Slide Number Placeholder 3"/>
          <p:cNvSpPr>
            <a:spLocks noGrp="1"/>
          </p:cNvSpPr>
          <p:nvPr>
            <p:ph type="sldNum" sz="quarter" idx="12"/>
          </p:nvPr>
        </p:nvSpPr>
        <p:spPr/>
        <p:txBody>
          <a:bodyPr/>
          <a:lstStyle/>
          <a:p>
            <a:fld id="{9B85FC21-06E1-4C21-91FD-B3B99E9D3468}" type="slidenum">
              <a:rPr lang="en-US" smtClean="0"/>
              <a:t>40</a:t>
            </a:fld>
            <a:endParaRPr lang="en-US"/>
          </a:p>
        </p:txBody>
      </p:sp>
    </p:spTree>
    <p:extLst>
      <p:ext uri="{BB962C8B-B14F-4D97-AF65-F5344CB8AC3E}">
        <p14:creationId xmlns:p14="http://schemas.microsoft.com/office/powerpoint/2010/main" val="362164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“the view from nowhere”</a:t>
            </a:r>
            <a:endParaRPr lang="en-US" dirty="0"/>
          </a:p>
        </p:txBody>
      </p:sp>
      <p:sp>
        <p:nvSpPr>
          <p:cNvPr id="3" name="Content Placeholder 2"/>
          <p:cNvSpPr>
            <a:spLocks noGrp="1"/>
          </p:cNvSpPr>
          <p:nvPr>
            <p:ph idx="1"/>
          </p:nvPr>
        </p:nvSpPr>
        <p:spPr/>
        <p:txBody>
          <a:bodyPr>
            <a:normAutofit fontScale="92500"/>
          </a:bodyPr>
          <a:lstStyle/>
          <a:p>
            <a:r>
              <a:rPr lang="en-CA" dirty="0"/>
              <a:t>The theoretical stance puts one at a </a:t>
            </a:r>
            <a:r>
              <a:rPr lang="en-CA" dirty="0" smtClean="0"/>
              <a:t>distance from the world</a:t>
            </a:r>
          </a:p>
          <a:p>
            <a:pPr lvl="1"/>
            <a:r>
              <a:rPr lang="en-CA" dirty="0" smtClean="0"/>
              <a:t>Disengagement required by physics or metaphysics</a:t>
            </a:r>
          </a:p>
          <a:p>
            <a:pPr lvl="1"/>
            <a:r>
              <a:rPr lang="en-CA" dirty="0" smtClean="0"/>
              <a:t>Take stock, analyze, regiment, impose coherent structure</a:t>
            </a:r>
          </a:p>
          <a:p>
            <a:pPr lvl="1"/>
            <a:r>
              <a:rPr lang="en-CA" dirty="0" smtClean="0"/>
              <a:t>Ideal “view from nowhere” required</a:t>
            </a:r>
          </a:p>
          <a:p>
            <a:r>
              <a:rPr lang="en-CA" dirty="0" smtClean="0"/>
              <a:t>The knowledge that really counts belongs to the engaged person</a:t>
            </a:r>
          </a:p>
          <a:p>
            <a:pPr lvl="1"/>
            <a:r>
              <a:rPr lang="en-CA" dirty="0"/>
              <a:t> </a:t>
            </a:r>
            <a:r>
              <a:rPr lang="en-CA" dirty="0" smtClean="0"/>
              <a:t>who is integrated in the theater of action</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41</a:t>
            </a:fld>
            <a:endParaRPr lang="en-US"/>
          </a:p>
        </p:txBody>
      </p:sp>
    </p:spTree>
    <p:extLst>
      <p:ext uri="{BB962C8B-B14F-4D97-AF65-F5344CB8AC3E}">
        <p14:creationId xmlns:p14="http://schemas.microsoft.com/office/powerpoint/2010/main" val="216262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Levels of harmony</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Hence harmony with the cosmos and depreciation of theoretical knowledge are not separate ingredients of Chinese thought</a:t>
            </a:r>
          </a:p>
          <a:p>
            <a:pPr lvl="1"/>
            <a:r>
              <a:rPr lang="en-CA" dirty="0" smtClean="0"/>
              <a:t>Another mode of knowing is required, a style of harmonious engagement with the world</a:t>
            </a:r>
          </a:p>
          <a:p>
            <a:r>
              <a:rPr lang="en-CA" dirty="0" smtClean="0"/>
              <a:t>Levels of harmony</a:t>
            </a:r>
          </a:p>
          <a:p>
            <a:pPr lvl="1"/>
            <a:r>
              <a:rPr lang="en-CA" dirty="0" smtClean="0"/>
              <a:t>Within the self, family, and society</a:t>
            </a:r>
          </a:p>
          <a:p>
            <a:pPr lvl="1"/>
            <a:r>
              <a:rPr lang="en-CA" dirty="0" smtClean="0"/>
              <a:t>Between heaven, earth, and people</a:t>
            </a:r>
          </a:p>
          <a:p>
            <a:pPr lvl="1"/>
            <a:r>
              <a:rPr lang="en-CA" dirty="0" smtClean="0"/>
              <a:t>Balance between negative and positive of yin and yang</a:t>
            </a:r>
          </a:p>
          <a:p>
            <a:pPr lvl="1"/>
            <a:r>
              <a:rPr lang="en-CA" dirty="0" smtClean="0"/>
              <a:t>Correspondences between “the five elements” and their human analogues</a:t>
            </a:r>
          </a:p>
          <a:p>
            <a:pPr lvl="1"/>
            <a:r>
              <a:rPr lang="en-CA" dirty="0" smtClean="0"/>
              <a:t>Adaptation to “the Way,” the Tao</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42</a:t>
            </a:fld>
            <a:endParaRPr lang="en-US"/>
          </a:p>
        </p:txBody>
      </p:sp>
    </p:spTree>
    <p:extLst>
      <p:ext uri="{BB962C8B-B14F-4D97-AF65-F5344CB8AC3E}">
        <p14:creationId xmlns:p14="http://schemas.microsoft.com/office/powerpoint/2010/main" val="1158840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World-Historical Context</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Bringing in the earliest condition of the first human beings</a:t>
            </a:r>
          </a:p>
          <a:p>
            <a:pPr lvl="1"/>
            <a:r>
              <a:rPr lang="en-CA" dirty="0"/>
              <a:t>s</a:t>
            </a:r>
            <a:r>
              <a:rPr lang="en-CA" dirty="0" smtClean="0"/>
              <a:t>upplements these explanations in the Cooper text</a:t>
            </a:r>
          </a:p>
          <a:p>
            <a:r>
              <a:rPr lang="en-CA" dirty="0" smtClean="0"/>
              <a:t>China is the developed civilization whose culture and philosophies are the oldest, and so remain closest to </a:t>
            </a:r>
          </a:p>
          <a:p>
            <a:pPr lvl="1"/>
            <a:r>
              <a:rPr lang="en-CA" dirty="0"/>
              <a:t>t</a:t>
            </a:r>
            <a:r>
              <a:rPr lang="en-CA" dirty="0" smtClean="0"/>
              <a:t>he ancient animism: “spirit” is all around us </a:t>
            </a:r>
            <a:r>
              <a:rPr lang="en-CA" u="sng" dirty="0" smtClean="0"/>
              <a:t>in</a:t>
            </a:r>
            <a:r>
              <a:rPr lang="en-CA" dirty="0" smtClean="0"/>
              <a:t> the material world</a:t>
            </a:r>
          </a:p>
          <a:p>
            <a:pPr lvl="1"/>
            <a:r>
              <a:rPr lang="en-CA" dirty="0" smtClean="0"/>
              <a:t>the family-oriented kinship society of the beginning</a:t>
            </a:r>
          </a:p>
          <a:p>
            <a:r>
              <a:rPr lang="en-CA" dirty="0" smtClean="0">
                <a:sym typeface="Wingdings" panose="05000000000000000000" pitchFamily="2" charset="2"/>
              </a:rPr>
              <a:t>W</a:t>
            </a:r>
            <a:r>
              <a:rPr lang="en-CA" dirty="0" smtClean="0"/>
              <a:t>hat can </a:t>
            </a:r>
            <a:r>
              <a:rPr lang="en-CA" u="sng" dirty="0" smtClean="0"/>
              <a:t>we</a:t>
            </a:r>
            <a:r>
              <a:rPr lang="en-CA" dirty="0" smtClean="0"/>
              <a:t> learn from Chinese philosophy?</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43</a:t>
            </a:fld>
            <a:endParaRPr lang="en-US"/>
          </a:p>
        </p:txBody>
      </p:sp>
    </p:spTree>
    <p:extLst>
      <p:ext uri="{BB962C8B-B14F-4D97-AF65-F5344CB8AC3E}">
        <p14:creationId xmlns:p14="http://schemas.microsoft.com/office/powerpoint/2010/main" val="3284224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Confucianism</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9B85FC21-06E1-4C21-91FD-B3B99E9D3468}" type="slidenum">
              <a:rPr lang="en-US" smtClean="0"/>
              <a:t>44</a:t>
            </a:fld>
            <a:endParaRPr lang="en-US"/>
          </a:p>
        </p:txBody>
      </p:sp>
    </p:spTree>
    <p:extLst>
      <p:ext uri="{BB962C8B-B14F-4D97-AF65-F5344CB8AC3E}">
        <p14:creationId xmlns:p14="http://schemas.microsoft.com/office/powerpoint/2010/main" val="4110524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Stages of Confucianism</a:t>
            </a:r>
            <a:endParaRPr lang="en-US" dirty="0"/>
          </a:p>
        </p:txBody>
      </p:sp>
      <p:sp>
        <p:nvSpPr>
          <p:cNvPr id="3" name="Content Placeholder 2"/>
          <p:cNvSpPr>
            <a:spLocks noGrp="1"/>
          </p:cNvSpPr>
          <p:nvPr>
            <p:ph idx="1"/>
          </p:nvPr>
        </p:nvSpPr>
        <p:spPr/>
        <p:txBody>
          <a:bodyPr>
            <a:normAutofit lnSpcReduction="10000"/>
          </a:bodyPr>
          <a:lstStyle/>
          <a:p>
            <a:r>
              <a:rPr lang="en-CA" dirty="0" smtClean="0"/>
              <a:t>Most influential of all philosophers</a:t>
            </a:r>
          </a:p>
          <a:p>
            <a:pPr lvl="1"/>
            <a:r>
              <a:rPr lang="en-CA" dirty="0" smtClean="0"/>
              <a:t>2000 years’ teachings that influenced the most populous country in the world</a:t>
            </a:r>
          </a:p>
          <a:p>
            <a:r>
              <a:rPr lang="en-CA" dirty="0" smtClean="0"/>
              <a:t>1) Simple, popular teachings of the master</a:t>
            </a:r>
          </a:p>
          <a:p>
            <a:r>
              <a:rPr lang="en-CA" dirty="0" smtClean="0"/>
              <a:t>2) Elaborated with more theoretical context</a:t>
            </a:r>
          </a:p>
          <a:p>
            <a:pPr lvl="1"/>
            <a:r>
              <a:rPr lang="en-CA" dirty="0"/>
              <a:t>b</a:t>
            </a:r>
            <a:r>
              <a:rPr lang="en-CA" dirty="0" smtClean="0"/>
              <a:t>y Mencius and </a:t>
            </a:r>
            <a:r>
              <a:rPr lang="en-CA" dirty="0" err="1" smtClean="0"/>
              <a:t>Hsun</a:t>
            </a:r>
            <a:r>
              <a:rPr lang="en-CA" dirty="0" smtClean="0"/>
              <a:t> Tzu</a:t>
            </a:r>
          </a:p>
          <a:p>
            <a:r>
              <a:rPr lang="en-CA" dirty="0" smtClean="0"/>
              <a:t>3) Complex elaborations to incorporate other theories</a:t>
            </a:r>
          </a:p>
          <a:p>
            <a:pPr lvl="1"/>
            <a:r>
              <a:rPr lang="en-CA" dirty="0" smtClean="0">
                <a:sym typeface="Wingdings" panose="05000000000000000000" pitchFamily="2" charset="2"/>
              </a:rPr>
              <a:t></a:t>
            </a:r>
            <a:r>
              <a:rPr lang="en-CA" dirty="0" smtClean="0"/>
              <a:t>Neo-Confucianism</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45</a:t>
            </a:fld>
            <a:endParaRPr lang="en-US"/>
          </a:p>
        </p:txBody>
      </p:sp>
    </p:spTree>
    <p:extLst>
      <p:ext uri="{BB962C8B-B14F-4D97-AF65-F5344CB8AC3E}">
        <p14:creationId xmlns:p14="http://schemas.microsoft.com/office/powerpoint/2010/main" val="11317410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Biography</a:t>
            </a:r>
            <a:endParaRPr lang="en-US" dirty="0"/>
          </a:p>
        </p:txBody>
      </p:sp>
      <p:sp>
        <p:nvSpPr>
          <p:cNvPr id="3" name="Content Placeholder 2"/>
          <p:cNvSpPr>
            <a:spLocks noGrp="1"/>
          </p:cNvSpPr>
          <p:nvPr>
            <p:ph idx="1"/>
          </p:nvPr>
        </p:nvSpPr>
        <p:spPr/>
        <p:txBody>
          <a:bodyPr/>
          <a:lstStyle/>
          <a:p>
            <a:r>
              <a:rPr lang="en-CA" dirty="0" smtClean="0"/>
              <a:t>Confucius, </a:t>
            </a:r>
            <a:r>
              <a:rPr lang="en-CA" dirty="0" err="1" smtClean="0"/>
              <a:t>latinization</a:t>
            </a:r>
            <a:r>
              <a:rPr lang="en-CA" dirty="0" smtClean="0"/>
              <a:t> of “</a:t>
            </a:r>
            <a:r>
              <a:rPr lang="en-CA" dirty="0" err="1" smtClean="0"/>
              <a:t>K’ung</a:t>
            </a:r>
            <a:r>
              <a:rPr lang="en-CA" dirty="0" smtClean="0"/>
              <a:t> Fu Tzu” = Master Kung 551-479 BCE</a:t>
            </a:r>
          </a:p>
          <a:p>
            <a:pPr lvl="1"/>
            <a:r>
              <a:rPr lang="en-CA" dirty="0" smtClean="0"/>
              <a:t>Unsuccessful advisor to rulers</a:t>
            </a:r>
          </a:p>
          <a:p>
            <a:pPr lvl="2"/>
            <a:r>
              <a:rPr lang="en-CA" dirty="0" smtClean="0"/>
              <a:t>Resigns in disgust with the ruler</a:t>
            </a:r>
          </a:p>
          <a:p>
            <a:pPr lvl="1"/>
            <a:r>
              <a:rPr lang="en-CA" dirty="0" smtClean="0"/>
              <a:t>Wanders from state to state, gathering disciples</a:t>
            </a:r>
          </a:p>
          <a:p>
            <a:pPr lvl="1"/>
            <a:r>
              <a:rPr lang="en-CA" dirty="0" smtClean="0"/>
              <a:t>Confident in the rightness of his ideas: “If anyone were to employ me, in a year’s time I would have brought things to a satisfactory state.” (Analects, XIII, 10)</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46</a:t>
            </a:fld>
            <a:endParaRPr lang="en-US"/>
          </a:p>
        </p:txBody>
      </p:sp>
    </p:spTree>
    <p:extLst>
      <p:ext uri="{BB962C8B-B14F-4D97-AF65-F5344CB8AC3E}">
        <p14:creationId xmlns:p14="http://schemas.microsoft.com/office/powerpoint/2010/main" val="1004387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Analects</a:t>
            </a:r>
            <a:endParaRPr lang="en-US" dirty="0"/>
          </a:p>
        </p:txBody>
      </p:sp>
      <p:sp>
        <p:nvSpPr>
          <p:cNvPr id="3" name="Content Placeholder 2"/>
          <p:cNvSpPr>
            <a:spLocks noGrp="1"/>
          </p:cNvSpPr>
          <p:nvPr>
            <p:ph idx="1"/>
          </p:nvPr>
        </p:nvSpPr>
        <p:spPr/>
        <p:txBody>
          <a:bodyPr/>
          <a:lstStyle/>
          <a:p>
            <a:r>
              <a:rPr lang="en-CA" dirty="0" smtClean="0"/>
              <a:t>Analects: short sayings compiled by his students</a:t>
            </a:r>
          </a:p>
          <a:p>
            <a:pPr lvl="1"/>
            <a:r>
              <a:rPr lang="en-CA" dirty="0" smtClean="0"/>
              <a:t>Advice to rulers</a:t>
            </a:r>
          </a:p>
          <a:p>
            <a:pPr lvl="1"/>
            <a:r>
              <a:rPr lang="en-CA" dirty="0" smtClean="0"/>
              <a:t>Moral tales</a:t>
            </a:r>
          </a:p>
          <a:p>
            <a:pPr lvl="1"/>
            <a:r>
              <a:rPr lang="en-CA" dirty="0" smtClean="0"/>
              <a:t>Comments on his person</a:t>
            </a:r>
          </a:p>
          <a:p>
            <a:pPr lvl="1"/>
            <a:r>
              <a:rPr lang="en-CA" dirty="0" smtClean="0"/>
              <a:t>Nuggets of moral philosophy </a:t>
            </a:r>
          </a:p>
          <a:p>
            <a:pPr lvl="1"/>
            <a:r>
              <a:rPr lang="en-CA" dirty="0" smtClean="0"/>
              <a:t>Sceptical silence about metaphysical matters (Is there an afterlife?)</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47</a:t>
            </a:fld>
            <a:endParaRPr lang="en-US"/>
          </a:p>
        </p:txBody>
      </p:sp>
    </p:spTree>
    <p:extLst>
      <p:ext uri="{BB962C8B-B14F-4D97-AF65-F5344CB8AC3E}">
        <p14:creationId xmlns:p14="http://schemas.microsoft.com/office/powerpoint/2010/main" val="797861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Fall from favor</a:t>
            </a:r>
            <a:endParaRPr lang="en-US" dirty="0"/>
          </a:p>
        </p:txBody>
      </p:sp>
      <p:sp>
        <p:nvSpPr>
          <p:cNvPr id="3" name="Content Placeholder 2"/>
          <p:cNvSpPr>
            <a:spLocks noGrp="1"/>
          </p:cNvSpPr>
          <p:nvPr>
            <p:ph idx="1"/>
          </p:nvPr>
        </p:nvSpPr>
        <p:spPr/>
        <p:txBody>
          <a:bodyPr/>
          <a:lstStyle/>
          <a:p>
            <a:r>
              <a:rPr lang="en-CA" dirty="0" smtClean="0"/>
              <a:t>He was considered the patron saint of the European Enlightenment</a:t>
            </a:r>
          </a:p>
          <a:p>
            <a:r>
              <a:rPr lang="en-CA" dirty="0" smtClean="0"/>
              <a:t>But soon lost this prestige</a:t>
            </a:r>
          </a:p>
          <a:p>
            <a:pPr lvl="1"/>
            <a:r>
              <a:rPr lang="en-CA" dirty="0" smtClean="0"/>
              <a:t>Hegel says his teachings are mediocre</a:t>
            </a:r>
          </a:p>
          <a:p>
            <a:pPr lvl="1"/>
            <a:r>
              <a:rPr lang="en-CA" dirty="0" smtClean="0"/>
              <a:t>“Commonplace and unexciting” (contemporary author)</a:t>
            </a:r>
          </a:p>
          <a:p>
            <a:pPr lvl="1"/>
            <a:r>
              <a:rPr lang="en-CA" dirty="0" smtClean="0"/>
              <a:t>20</a:t>
            </a:r>
            <a:r>
              <a:rPr lang="en-CA" baseline="30000" dirty="0" smtClean="0"/>
              <a:t>th</a:t>
            </a:r>
            <a:r>
              <a:rPr lang="en-CA" dirty="0" smtClean="0"/>
              <a:t> century rejection by Mao </a:t>
            </a:r>
            <a:r>
              <a:rPr lang="en-CA" dirty="0" err="1" smtClean="0"/>
              <a:t>Tse</a:t>
            </a:r>
            <a:r>
              <a:rPr lang="en-CA" dirty="0" smtClean="0"/>
              <a:t>-Tung and leftist radicals in China</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48</a:t>
            </a:fld>
            <a:endParaRPr lang="en-US"/>
          </a:p>
        </p:txBody>
      </p:sp>
    </p:spTree>
    <p:extLst>
      <p:ext uri="{BB962C8B-B14F-4D97-AF65-F5344CB8AC3E}">
        <p14:creationId xmlns:p14="http://schemas.microsoft.com/office/powerpoint/2010/main" val="804633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Misconceptions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Misconceptions about Confucius that are unsympathetic to </a:t>
            </a:r>
            <a:r>
              <a:rPr lang="en-CA" i="1" dirty="0" smtClean="0"/>
              <a:t>our</a:t>
            </a:r>
            <a:r>
              <a:rPr lang="en-CA" dirty="0" smtClean="0"/>
              <a:t> contemporary beliefs: </a:t>
            </a:r>
          </a:p>
          <a:p>
            <a:pPr lvl="1"/>
            <a:r>
              <a:rPr lang="en-CA" dirty="0" smtClean="0"/>
              <a:t>Conservativism</a:t>
            </a:r>
          </a:p>
          <a:p>
            <a:pPr lvl="2"/>
            <a:r>
              <a:rPr lang="en-CA" dirty="0" smtClean="0"/>
              <a:t>His nostalgia for the past sage king of the 12</a:t>
            </a:r>
            <a:r>
              <a:rPr lang="en-CA" baseline="30000" dirty="0" smtClean="0"/>
              <a:t>th</a:t>
            </a:r>
            <a:r>
              <a:rPr lang="en-CA" dirty="0" smtClean="0"/>
              <a:t> c BC</a:t>
            </a:r>
          </a:p>
          <a:p>
            <a:pPr lvl="2"/>
            <a:r>
              <a:rPr lang="en-CA" dirty="0" smtClean="0"/>
              <a:t>His alleged insistence on rigid performance of rituals and customs</a:t>
            </a:r>
          </a:p>
          <a:p>
            <a:pPr lvl="2"/>
            <a:r>
              <a:rPr lang="en-CA" dirty="0" smtClean="0"/>
              <a:t>Especially those connected to “filial piety”</a:t>
            </a:r>
          </a:p>
          <a:p>
            <a:pPr lvl="1"/>
            <a:r>
              <a:rPr lang="en-CA" dirty="0" smtClean="0"/>
              <a:t>Extreme cultivation of “Virtue”</a:t>
            </a:r>
          </a:p>
          <a:p>
            <a:pPr lvl="1"/>
            <a:r>
              <a:rPr lang="en-CA" dirty="0" smtClean="0"/>
              <a:t>Devotion to public service</a:t>
            </a:r>
          </a:p>
          <a:p>
            <a:pPr lvl="2"/>
            <a:r>
              <a:rPr lang="en-CA" dirty="0" smtClean="0"/>
              <a:t>Out of favor with contemporary criticism of politicians</a:t>
            </a:r>
          </a:p>
          <a:p>
            <a:r>
              <a:rPr lang="en-CA" dirty="0" smtClean="0"/>
              <a:t>In our individualistic society, </a:t>
            </a:r>
            <a:r>
              <a:rPr lang="en-CA" i="1" dirty="0" smtClean="0"/>
              <a:t>we</a:t>
            </a:r>
            <a:r>
              <a:rPr lang="en-CA" dirty="0" smtClean="0"/>
              <a:t> tend to prefer the romantic </a:t>
            </a:r>
            <a:r>
              <a:rPr lang="en-CA" i="1" dirty="0" smtClean="0"/>
              <a:t>individualism</a:t>
            </a:r>
            <a:r>
              <a:rPr lang="en-CA" dirty="0" smtClean="0"/>
              <a:t> of the Taoists</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49</a:t>
            </a:fld>
            <a:endParaRPr lang="en-US"/>
          </a:p>
        </p:txBody>
      </p:sp>
    </p:spTree>
    <p:extLst>
      <p:ext uri="{BB962C8B-B14F-4D97-AF65-F5344CB8AC3E}">
        <p14:creationId xmlns:p14="http://schemas.microsoft.com/office/powerpoint/2010/main" val="87875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CA" altLang="en-US" smtClean="0"/>
              <a:t>Kinship tradition of China</a:t>
            </a:r>
            <a:br>
              <a:rPr lang="en-CA" altLang="en-US" smtClean="0"/>
            </a:br>
            <a:r>
              <a:rPr lang="en-CA" altLang="en-US" smtClean="0"/>
              <a:t>versus Greek anti-traditionalism</a:t>
            </a:r>
          </a:p>
        </p:txBody>
      </p:sp>
      <p:sp>
        <p:nvSpPr>
          <p:cNvPr id="16387" name="Content Placeholder 2"/>
          <p:cNvSpPr>
            <a:spLocks noGrp="1"/>
          </p:cNvSpPr>
          <p:nvPr>
            <p:ph idx="1"/>
          </p:nvPr>
        </p:nvSpPr>
        <p:spPr/>
        <p:txBody>
          <a:bodyPr/>
          <a:lstStyle/>
          <a:p>
            <a:pPr eaLnBrk="1" hangingPunct="1">
              <a:lnSpc>
                <a:spcPct val="90000"/>
              </a:lnSpc>
            </a:pPr>
            <a:r>
              <a:rPr lang="en-US" altLang="en-US" sz="2800" dirty="0" smtClean="0"/>
              <a:t>&gt; reflects ancient Chinese kinship tradition of over 1700 years before Confucius</a:t>
            </a:r>
          </a:p>
          <a:p>
            <a:pPr lvl="1" eaLnBrk="1" hangingPunct="1">
              <a:lnSpc>
                <a:spcPct val="90000"/>
              </a:lnSpc>
            </a:pPr>
            <a:r>
              <a:rPr lang="en-US" altLang="en-US" sz="2400" dirty="0" smtClean="0"/>
              <a:t>Traditionalism of Confucius: find the truth, the core values, </a:t>
            </a:r>
            <a:r>
              <a:rPr lang="en-US" altLang="en-US" sz="2400" u="sng" dirty="0" smtClean="0"/>
              <a:t>in</a:t>
            </a:r>
            <a:r>
              <a:rPr lang="en-US" altLang="en-US" sz="2400" dirty="0" smtClean="0"/>
              <a:t> the tradition—but at its ideal starting point</a:t>
            </a:r>
          </a:p>
          <a:p>
            <a:pPr eaLnBrk="1" hangingPunct="1">
              <a:lnSpc>
                <a:spcPct val="90000"/>
              </a:lnSpc>
            </a:pPr>
            <a:r>
              <a:rPr lang="en-US" altLang="en-US" sz="2800" dirty="0" smtClean="0"/>
              <a:t>Socrates </a:t>
            </a:r>
            <a:r>
              <a:rPr lang="en-US" altLang="en-US" sz="2800" u="sng" dirty="0" smtClean="0"/>
              <a:t>rejects</a:t>
            </a:r>
            <a:r>
              <a:rPr lang="en-US" altLang="en-US" sz="2800" dirty="0" smtClean="0"/>
              <a:t> the rule of tradition </a:t>
            </a:r>
          </a:p>
          <a:p>
            <a:pPr lvl="1" eaLnBrk="1" hangingPunct="1">
              <a:lnSpc>
                <a:spcPct val="90000"/>
              </a:lnSpc>
            </a:pPr>
            <a:r>
              <a:rPr lang="en-US" altLang="en-US" sz="2400" dirty="0" smtClean="0"/>
              <a:t>He “corrupts the youth,” by demanding that we rethink everything for ourselves, not accept what the elders say</a:t>
            </a:r>
          </a:p>
          <a:p>
            <a:pPr lvl="1" eaLnBrk="1" hangingPunct="1">
              <a:lnSpc>
                <a:spcPct val="90000"/>
              </a:lnSpc>
            </a:pPr>
            <a:r>
              <a:rPr lang="en-US" altLang="en-US" sz="2400" dirty="0" smtClean="0"/>
              <a:t>Reflects Greek overthrow of old kinship order </a:t>
            </a:r>
          </a:p>
          <a:p>
            <a:pPr eaLnBrk="1" hangingPunct="1">
              <a:lnSpc>
                <a:spcPct val="90000"/>
              </a:lnSpc>
            </a:pPr>
            <a:r>
              <a:rPr lang="en-US" altLang="en-US" sz="2800" dirty="0" smtClean="0"/>
              <a:t>Confucius’ referral to early tradition provides ethical corrective for corrupt states </a:t>
            </a:r>
          </a:p>
        </p:txBody>
      </p:sp>
      <p:sp>
        <p:nvSpPr>
          <p:cNvPr id="4" name="Slide Number Placeholder 3"/>
          <p:cNvSpPr>
            <a:spLocks noGrp="1"/>
          </p:cNvSpPr>
          <p:nvPr>
            <p:ph type="sldNum" sz="quarter" idx="12"/>
          </p:nvPr>
        </p:nvSpPr>
        <p:spPr/>
        <p:txBody>
          <a:bodyPr/>
          <a:lstStyle/>
          <a:p>
            <a:pPr>
              <a:defRPr/>
            </a:pPr>
            <a:fld id="{570071C5-79F5-43CC-8F76-76F185E344FA}" type="slidenum">
              <a:rPr lang="en-CA" smtClean="0"/>
              <a:pPr>
                <a:defRPr/>
              </a:pPr>
              <a:t>5</a:t>
            </a:fld>
            <a:endParaRPr lang="en-CA"/>
          </a:p>
        </p:txBody>
      </p:sp>
    </p:spTree>
    <p:extLst>
      <p:ext uri="{BB962C8B-B14F-4D97-AF65-F5344CB8AC3E}">
        <p14:creationId xmlns:p14="http://schemas.microsoft.com/office/powerpoint/2010/main" val="3394972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Today’s governments </a:t>
            </a:r>
            <a:br>
              <a:rPr lang="en-CA" dirty="0" smtClean="0"/>
            </a:br>
            <a:r>
              <a:rPr lang="en-CA" dirty="0" smtClean="0"/>
              <a:t>have lost the Way</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He was a conservative: “I am for the Chou” (III, 14)</a:t>
            </a:r>
          </a:p>
          <a:p>
            <a:pPr lvl="1"/>
            <a:r>
              <a:rPr lang="en-CA" dirty="0" smtClean="0"/>
              <a:t>The glory days of this famous dynasty</a:t>
            </a:r>
          </a:p>
          <a:p>
            <a:pPr lvl="1"/>
            <a:r>
              <a:rPr lang="en-CA" dirty="0" smtClean="0"/>
              <a:t>Contrasted with corrupted practices of the present</a:t>
            </a:r>
          </a:p>
          <a:p>
            <a:r>
              <a:rPr lang="en-CA" dirty="0" smtClean="0"/>
              <a:t>Current governments have declined from this time</a:t>
            </a:r>
          </a:p>
          <a:p>
            <a:pPr lvl="1"/>
            <a:r>
              <a:rPr lang="en-CA" dirty="0" smtClean="0"/>
              <a:t>“those in authority have lost the Way and the common people have, for long, been rootless” (XIX, 19)</a:t>
            </a:r>
          </a:p>
          <a:p>
            <a:pPr lvl="1"/>
            <a:r>
              <a:rPr lang="en-CA" dirty="0" smtClean="0"/>
              <a:t>The earlier days were more favorable to the “chun </a:t>
            </a:r>
            <a:r>
              <a:rPr lang="en-CA" dirty="0" err="1" smtClean="0"/>
              <a:t>tzu</a:t>
            </a:r>
            <a:r>
              <a:rPr lang="en-CA" dirty="0" smtClean="0"/>
              <a:t>” – the “gentleman” or “superior person”</a:t>
            </a:r>
          </a:p>
          <a:p>
            <a:r>
              <a:rPr lang="en-CA" dirty="0" smtClean="0">
                <a:sym typeface="Wingdings" panose="05000000000000000000" pitchFamily="2" charset="2"/>
              </a:rPr>
              <a:t> </a:t>
            </a:r>
            <a:r>
              <a:rPr lang="en-CA" dirty="0" smtClean="0"/>
              <a:t>Hence, this is a critical philosophy</a:t>
            </a:r>
          </a:p>
          <a:p>
            <a:pPr lvl="1"/>
            <a:r>
              <a:rPr lang="en-CA" dirty="0" smtClean="0"/>
              <a:t>Not “conservative” in the sense of accepting the status quo</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50</a:t>
            </a:fld>
            <a:endParaRPr lang="en-US"/>
          </a:p>
        </p:txBody>
      </p:sp>
    </p:spTree>
    <p:extLst>
      <p:ext uri="{BB962C8B-B14F-4D97-AF65-F5344CB8AC3E}">
        <p14:creationId xmlns:p14="http://schemas.microsoft.com/office/powerpoint/2010/main" val="2229426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Importance of the rites (</a:t>
            </a:r>
            <a:r>
              <a:rPr lang="en-CA" i="1" dirty="0" smtClean="0"/>
              <a:t>li</a:t>
            </a:r>
            <a:r>
              <a:rPr lang="en-CA"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Li: social duties and customs</a:t>
            </a:r>
          </a:p>
          <a:p>
            <a:pPr lvl="1"/>
            <a:r>
              <a:rPr lang="en-CA" dirty="0" smtClean="0"/>
              <a:t>“Unless a man has the spirit of the rites (li) … he will wear himself out … become unruly, intolerant.”</a:t>
            </a:r>
          </a:p>
          <a:p>
            <a:pPr lvl="1"/>
            <a:r>
              <a:rPr lang="en-CA" dirty="0" smtClean="0"/>
              <a:t>They provide disciplined channels through which the chun </a:t>
            </a:r>
            <a:r>
              <a:rPr lang="en-CA" dirty="0" err="1" smtClean="0"/>
              <a:t>tzu</a:t>
            </a:r>
            <a:r>
              <a:rPr lang="en-CA" dirty="0" smtClean="0"/>
              <a:t> is able to put his morality into practice (XV, 18)</a:t>
            </a:r>
          </a:p>
          <a:p>
            <a:r>
              <a:rPr lang="en-CA" dirty="0" smtClean="0"/>
              <a:t>Mencius: they are “exit gates”</a:t>
            </a:r>
          </a:p>
          <a:p>
            <a:pPr lvl="1"/>
            <a:r>
              <a:rPr lang="en-CA" dirty="0" smtClean="0"/>
              <a:t>Without them we are locked up inside ourselves, with no way to express our inner side (</a:t>
            </a:r>
            <a:r>
              <a:rPr lang="en-CA" i="1" dirty="0" err="1" smtClean="0"/>
              <a:t>jen</a:t>
            </a:r>
            <a:r>
              <a:rPr lang="en-CA" dirty="0" smtClean="0"/>
              <a:t>), </a:t>
            </a:r>
          </a:p>
          <a:p>
            <a:pPr lvl="1"/>
            <a:r>
              <a:rPr lang="en-CA" dirty="0" smtClean="0"/>
              <a:t>There would be no point in being “on the Way” because there would be no where to go [5(B), 7]</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51</a:t>
            </a:fld>
            <a:endParaRPr lang="en-US"/>
          </a:p>
        </p:txBody>
      </p:sp>
    </p:spTree>
    <p:extLst>
      <p:ext uri="{BB962C8B-B14F-4D97-AF65-F5344CB8AC3E}">
        <p14:creationId xmlns:p14="http://schemas.microsoft.com/office/powerpoint/2010/main" val="945377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family to larger society</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Rites of filial piety provide such channels or exit gates</a:t>
            </a:r>
          </a:p>
          <a:p>
            <a:pPr lvl="1"/>
            <a:r>
              <a:rPr lang="en-CA" dirty="0" smtClean="0"/>
              <a:t>But also, “when mourning for one’s parents a man realizes himself to the full” (XIX, 17)</a:t>
            </a:r>
          </a:p>
          <a:p>
            <a:pPr lvl="1"/>
            <a:r>
              <a:rPr lang="en-CA" dirty="0" smtClean="0"/>
              <a:t>This sets an </a:t>
            </a:r>
            <a:r>
              <a:rPr lang="en-CA" i="1" dirty="0" smtClean="0"/>
              <a:t>example</a:t>
            </a:r>
            <a:r>
              <a:rPr lang="en-CA" dirty="0" smtClean="0"/>
              <a:t> of unselfish behavior for others to follow, inspiring a disinterested urge to lead the moral life</a:t>
            </a:r>
          </a:p>
          <a:p>
            <a:r>
              <a:rPr lang="en-CA" i="1" dirty="0" smtClean="0"/>
              <a:t>The Great Learning</a:t>
            </a:r>
            <a:r>
              <a:rPr lang="en-CA" dirty="0" smtClean="0"/>
              <a:t>: </a:t>
            </a:r>
          </a:p>
          <a:p>
            <a:pPr lvl="1"/>
            <a:r>
              <a:rPr lang="en-CA" dirty="0" smtClean="0"/>
              <a:t>moral example is set within the family</a:t>
            </a:r>
          </a:p>
          <a:p>
            <a:pPr lvl="1"/>
            <a:r>
              <a:rPr lang="en-CA" dirty="0" smtClean="0"/>
              <a:t>And from there spreads throughout the larger society</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52</a:t>
            </a:fld>
            <a:endParaRPr lang="en-US"/>
          </a:p>
        </p:txBody>
      </p:sp>
    </p:spTree>
    <p:extLst>
      <p:ext uri="{BB962C8B-B14F-4D97-AF65-F5344CB8AC3E}">
        <p14:creationId xmlns:p14="http://schemas.microsoft.com/office/powerpoint/2010/main" val="2928028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One’s public duty</a:t>
            </a:r>
            <a:endParaRPr lang="en-US" dirty="0"/>
          </a:p>
        </p:txBody>
      </p:sp>
      <p:sp>
        <p:nvSpPr>
          <p:cNvPr id="3" name="Content Placeholder 2"/>
          <p:cNvSpPr>
            <a:spLocks noGrp="1"/>
          </p:cNvSpPr>
          <p:nvPr>
            <p:ph idx="1"/>
          </p:nvPr>
        </p:nvSpPr>
        <p:spPr/>
        <p:txBody>
          <a:bodyPr>
            <a:normAutofit lnSpcReduction="10000"/>
          </a:bodyPr>
          <a:lstStyle/>
          <a:p>
            <a:r>
              <a:rPr lang="en-CA" dirty="0" smtClean="0"/>
              <a:t>The same for duties in public life</a:t>
            </a:r>
          </a:p>
          <a:p>
            <a:pPr lvl="1"/>
            <a:r>
              <a:rPr lang="en-CA" dirty="0" smtClean="0"/>
              <a:t>The </a:t>
            </a:r>
            <a:r>
              <a:rPr lang="en-CA" i="1" dirty="0" smtClean="0"/>
              <a:t>chun </a:t>
            </a:r>
            <a:r>
              <a:rPr lang="en-CA" i="1" dirty="0" err="1" smtClean="0"/>
              <a:t>tzu</a:t>
            </a:r>
            <a:r>
              <a:rPr lang="en-CA" i="1" dirty="0" smtClean="0"/>
              <a:t> </a:t>
            </a:r>
            <a:r>
              <a:rPr lang="en-CA" dirty="0" smtClean="0"/>
              <a:t>(virtuous or superior person) “takes office in order to do his duty” even without personal benefit (XVIII, 7)</a:t>
            </a:r>
          </a:p>
          <a:p>
            <a:pPr lvl="1"/>
            <a:r>
              <a:rPr lang="en-CA" dirty="0" smtClean="0"/>
              <a:t>In such disinterested action he behaves in accordance with the “basic stuff” (chi) of his humanity</a:t>
            </a:r>
          </a:p>
          <a:p>
            <a:pPr lvl="1"/>
            <a:r>
              <a:rPr lang="en-CA" dirty="0" smtClean="0"/>
              <a:t>Such virtue “is like the wind; the small man’s virtue is like grass. Let the wind blow over the grass and it is sure to bend” (XII, 19)</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53</a:t>
            </a:fld>
            <a:endParaRPr lang="en-US"/>
          </a:p>
        </p:txBody>
      </p:sp>
    </p:spTree>
    <p:extLst>
      <p:ext uri="{BB962C8B-B14F-4D97-AF65-F5344CB8AC3E}">
        <p14:creationId xmlns:p14="http://schemas.microsoft.com/office/powerpoint/2010/main" val="4137788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Confucian Golden Rule</a:t>
            </a:r>
            <a:endParaRPr lang="en-US" dirty="0"/>
          </a:p>
        </p:txBody>
      </p:sp>
      <p:sp>
        <p:nvSpPr>
          <p:cNvPr id="3" name="Content Placeholder 2"/>
          <p:cNvSpPr>
            <a:spLocks noGrp="1"/>
          </p:cNvSpPr>
          <p:nvPr>
            <p:ph idx="1"/>
          </p:nvPr>
        </p:nvSpPr>
        <p:spPr/>
        <p:txBody>
          <a:bodyPr/>
          <a:lstStyle/>
          <a:p>
            <a:r>
              <a:rPr lang="en-CA" dirty="0" smtClean="0"/>
              <a:t>Hence Confucius is not trying to justify the status quo</a:t>
            </a:r>
          </a:p>
          <a:p>
            <a:pPr lvl="1"/>
            <a:r>
              <a:rPr lang="en-CA" dirty="0" smtClean="0"/>
              <a:t>But to bring about the re-emergence of the </a:t>
            </a:r>
            <a:r>
              <a:rPr lang="en-CA" i="1" dirty="0" smtClean="0"/>
              <a:t>chun </a:t>
            </a:r>
            <a:r>
              <a:rPr lang="en-CA" i="1" dirty="0" err="1" smtClean="0"/>
              <a:t>tzu</a:t>
            </a:r>
            <a:endParaRPr lang="en-CA" i="1" dirty="0" smtClean="0"/>
          </a:p>
          <a:p>
            <a:r>
              <a:rPr lang="en-CA" dirty="0" smtClean="0"/>
              <a:t>The </a:t>
            </a:r>
            <a:r>
              <a:rPr lang="en-CA" i="1" dirty="0" smtClean="0"/>
              <a:t>chun </a:t>
            </a:r>
            <a:r>
              <a:rPr lang="en-CA" i="1" dirty="0" err="1" smtClean="0"/>
              <a:t>tzu</a:t>
            </a:r>
            <a:r>
              <a:rPr lang="en-CA" dirty="0" smtClean="0"/>
              <a:t>:</a:t>
            </a:r>
          </a:p>
          <a:p>
            <a:pPr lvl="1"/>
            <a:r>
              <a:rPr lang="en-CA" dirty="0" smtClean="0"/>
              <a:t>Guides his behavior by the Confucian version of the Golden Rule: “Do not impose on others what you yourself do not desire” (XII, 2)</a:t>
            </a:r>
          </a:p>
          <a:p>
            <a:pPr lvl="1"/>
            <a:r>
              <a:rPr lang="en-CA" dirty="0" smtClean="0">
                <a:sym typeface="Wingdings" panose="05000000000000000000" pitchFamily="2" charset="2"/>
              </a:rPr>
              <a:t></a:t>
            </a:r>
            <a:r>
              <a:rPr lang="en-CA" dirty="0" smtClean="0"/>
              <a:t> the </a:t>
            </a:r>
            <a:r>
              <a:rPr lang="en-CA" dirty="0" err="1" smtClean="0"/>
              <a:t>exercize</a:t>
            </a:r>
            <a:r>
              <a:rPr lang="en-CA" dirty="0" smtClean="0"/>
              <a:t> of “</a:t>
            </a:r>
            <a:r>
              <a:rPr lang="en-CA" i="1" dirty="0" err="1" smtClean="0"/>
              <a:t>jen</a:t>
            </a:r>
            <a:r>
              <a:rPr lang="en-CA" i="1" dirty="0" smtClean="0"/>
              <a:t>”</a:t>
            </a:r>
            <a:endParaRPr lang="en-US" i="1" dirty="0"/>
          </a:p>
        </p:txBody>
      </p:sp>
      <p:sp>
        <p:nvSpPr>
          <p:cNvPr id="4" name="Slide Number Placeholder 3"/>
          <p:cNvSpPr>
            <a:spLocks noGrp="1"/>
          </p:cNvSpPr>
          <p:nvPr>
            <p:ph type="sldNum" sz="quarter" idx="12"/>
          </p:nvPr>
        </p:nvSpPr>
        <p:spPr/>
        <p:txBody>
          <a:bodyPr/>
          <a:lstStyle/>
          <a:p>
            <a:fld id="{9B85FC21-06E1-4C21-91FD-B3B99E9D3468}" type="slidenum">
              <a:rPr lang="en-US" smtClean="0"/>
              <a:t>54</a:t>
            </a:fld>
            <a:endParaRPr lang="en-US"/>
          </a:p>
        </p:txBody>
      </p:sp>
    </p:spTree>
    <p:extLst>
      <p:ext uri="{BB962C8B-B14F-4D97-AF65-F5344CB8AC3E}">
        <p14:creationId xmlns:p14="http://schemas.microsoft.com/office/powerpoint/2010/main" val="2285026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Jen </a:t>
            </a:r>
            <a:r>
              <a:rPr lang="en-CA" dirty="0" smtClean="0"/>
              <a:t>and</a:t>
            </a:r>
            <a:r>
              <a:rPr lang="en-CA" i="1" dirty="0" smtClean="0"/>
              <a:t> li</a:t>
            </a:r>
            <a:endParaRPr lang="en-US" i="1" dirty="0"/>
          </a:p>
        </p:txBody>
      </p:sp>
      <p:sp>
        <p:nvSpPr>
          <p:cNvPr id="3" name="Content Placeholder 2"/>
          <p:cNvSpPr>
            <a:spLocks noGrp="1"/>
          </p:cNvSpPr>
          <p:nvPr>
            <p:ph idx="1"/>
          </p:nvPr>
        </p:nvSpPr>
        <p:spPr/>
        <p:txBody>
          <a:bodyPr>
            <a:normAutofit fontScale="77500" lnSpcReduction="20000"/>
          </a:bodyPr>
          <a:lstStyle/>
          <a:p>
            <a:r>
              <a:rPr lang="en-CA" dirty="0" smtClean="0"/>
              <a:t>14 translations of </a:t>
            </a:r>
            <a:r>
              <a:rPr lang="en-CA" dirty="0" err="1" smtClean="0"/>
              <a:t>jen</a:t>
            </a:r>
            <a:r>
              <a:rPr lang="en-CA" dirty="0" smtClean="0"/>
              <a:t>: virtue, humanity, benevolence …</a:t>
            </a:r>
          </a:p>
          <a:p>
            <a:pPr lvl="1"/>
            <a:r>
              <a:rPr lang="en-CA" dirty="0" smtClean="0"/>
              <a:t>But mourning one’s parents is not benevolence</a:t>
            </a:r>
          </a:p>
          <a:p>
            <a:pPr lvl="1"/>
            <a:r>
              <a:rPr lang="en-CA" dirty="0" smtClean="0"/>
              <a:t>And, Confucius says, a person can have benevolence without </a:t>
            </a:r>
            <a:r>
              <a:rPr lang="en-CA" i="1" dirty="0" err="1" smtClean="0"/>
              <a:t>jen</a:t>
            </a:r>
            <a:endParaRPr lang="en-CA" i="1" dirty="0" smtClean="0"/>
          </a:p>
          <a:p>
            <a:r>
              <a:rPr lang="en-CA" i="1" dirty="0" smtClean="0"/>
              <a:t>Jen</a:t>
            </a:r>
            <a:r>
              <a:rPr lang="en-CA" dirty="0" smtClean="0"/>
              <a:t> is an inner quality, that can’t be determined from outward behavior</a:t>
            </a:r>
          </a:p>
          <a:p>
            <a:pPr lvl="1"/>
            <a:r>
              <a:rPr lang="en-CA" dirty="0" smtClean="0"/>
              <a:t>It is “found within himself” (XV, 21)</a:t>
            </a:r>
          </a:p>
          <a:p>
            <a:pPr lvl="1"/>
            <a:r>
              <a:rPr lang="en-CA" dirty="0" smtClean="0"/>
              <a:t>It is “a native substance” or “basic stuff) (</a:t>
            </a:r>
            <a:r>
              <a:rPr lang="en-CA" i="1" dirty="0" err="1" smtClean="0"/>
              <a:t>chih</a:t>
            </a:r>
            <a:r>
              <a:rPr lang="en-CA" dirty="0" smtClean="0"/>
              <a:t> or </a:t>
            </a:r>
            <a:r>
              <a:rPr lang="en-CA" i="1" dirty="0" smtClean="0"/>
              <a:t>chi</a:t>
            </a:r>
            <a:r>
              <a:rPr lang="en-CA" dirty="0" smtClean="0"/>
              <a:t>) (XV, 18)</a:t>
            </a:r>
          </a:p>
          <a:p>
            <a:pPr lvl="1"/>
            <a:r>
              <a:rPr lang="en-CA" dirty="0" smtClean="0"/>
              <a:t>It underlies simplicity, magnanimity, modesty, etc.</a:t>
            </a:r>
          </a:p>
          <a:p>
            <a:r>
              <a:rPr lang="en-CA" i="1" dirty="0"/>
              <a:t>Jen</a:t>
            </a:r>
            <a:r>
              <a:rPr lang="en-CA" dirty="0"/>
              <a:t> as “inner moral force”</a:t>
            </a:r>
          </a:p>
          <a:p>
            <a:pPr lvl="1"/>
            <a:r>
              <a:rPr lang="en-CA" dirty="0"/>
              <a:t>Like the wind it puts pressure on others</a:t>
            </a:r>
          </a:p>
          <a:p>
            <a:pPr lvl="1"/>
            <a:r>
              <a:rPr lang="en-CA" dirty="0"/>
              <a:t>It must be constrained and channeled by </a:t>
            </a:r>
            <a:r>
              <a:rPr lang="en-CA" i="1" dirty="0"/>
              <a:t>li</a:t>
            </a:r>
            <a:r>
              <a:rPr lang="en-CA" dirty="0"/>
              <a:t>, lest it “wear itself out</a:t>
            </a:r>
            <a:r>
              <a:rPr lang="en-CA" dirty="0" smtClean="0"/>
              <a:t>”</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55</a:t>
            </a:fld>
            <a:endParaRPr lang="en-US"/>
          </a:p>
        </p:txBody>
      </p:sp>
    </p:spTree>
    <p:extLst>
      <p:ext uri="{BB962C8B-B14F-4D97-AF65-F5344CB8AC3E}">
        <p14:creationId xmlns:p14="http://schemas.microsoft.com/office/powerpoint/2010/main" val="16506773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bonds that hold society and the world together come from within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Reasons for cultivating the </a:t>
            </a:r>
            <a:r>
              <a:rPr lang="en-CA" dirty="0"/>
              <a:t>inner moral force </a:t>
            </a:r>
            <a:r>
              <a:rPr lang="en-CA" dirty="0" smtClean="0"/>
              <a:t>of the </a:t>
            </a:r>
            <a:r>
              <a:rPr lang="en-CA" i="1" dirty="0" smtClean="0"/>
              <a:t>chun </a:t>
            </a:r>
            <a:r>
              <a:rPr lang="en-CA" i="1" dirty="0" err="1" smtClean="0"/>
              <a:t>tzu</a:t>
            </a:r>
            <a:r>
              <a:rPr lang="en-CA" i="1" dirty="0" smtClean="0"/>
              <a:t> </a:t>
            </a:r>
            <a:r>
              <a:rPr lang="en-CA" dirty="0" smtClean="0"/>
              <a:t>have to do with harmony</a:t>
            </a:r>
          </a:p>
          <a:p>
            <a:pPr lvl="1"/>
            <a:r>
              <a:rPr lang="en-CA" dirty="0" smtClean="0"/>
              <a:t>1) Cosmic level: A life that manifests </a:t>
            </a:r>
            <a:r>
              <a:rPr lang="en-CA" i="1" dirty="0" err="1" smtClean="0"/>
              <a:t>jen</a:t>
            </a:r>
            <a:r>
              <a:rPr lang="en-CA" dirty="0" smtClean="0"/>
              <a:t> (i.e., </a:t>
            </a:r>
            <a:r>
              <a:rPr lang="en-CA" dirty="0" err="1" smtClean="0"/>
              <a:t>jen</a:t>
            </a:r>
            <a:r>
              <a:rPr lang="en-CA" dirty="0" smtClean="0"/>
              <a:t> channeled through </a:t>
            </a:r>
            <a:r>
              <a:rPr lang="en-CA" i="1" dirty="0" smtClean="0"/>
              <a:t>li</a:t>
            </a:r>
            <a:r>
              <a:rPr lang="en-CA" dirty="0" smtClean="0"/>
              <a:t>) accords with the way of Heaven</a:t>
            </a:r>
          </a:p>
          <a:p>
            <a:pPr lvl="2"/>
            <a:r>
              <a:rPr lang="en-CA" dirty="0" smtClean="0"/>
              <a:t>“Heaven is the author of the virtue (</a:t>
            </a:r>
            <a:r>
              <a:rPr lang="en-CA" i="1" dirty="0" err="1" smtClean="0"/>
              <a:t>jen</a:t>
            </a:r>
            <a:r>
              <a:rPr lang="en-CA" dirty="0" smtClean="0"/>
              <a:t>) that is in me” (VII, 23)</a:t>
            </a:r>
          </a:p>
          <a:p>
            <a:pPr lvl="1"/>
            <a:r>
              <a:rPr lang="en-CA" dirty="0" smtClean="0"/>
              <a:t>2) Social level:</a:t>
            </a:r>
          </a:p>
          <a:p>
            <a:pPr lvl="2"/>
            <a:r>
              <a:rPr lang="en-CA" dirty="0" smtClean="0"/>
              <a:t>The </a:t>
            </a:r>
            <a:r>
              <a:rPr lang="en-CA" i="1" dirty="0" smtClean="0"/>
              <a:t>chun </a:t>
            </a:r>
            <a:r>
              <a:rPr lang="en-CA" i="1" dirty="0" err="1" smtClean="0"/>
              <a:t>tzu</a:t>
            </a:r>
            <a:r>
              <a:rPr lang="en-CA" i="1" dirty="0" smtClean="0"/>
              <a:t> </a:t>
            </a:r>
            <a:r>
              <a:rPr lang="en-CA" dirty="0" smtClean="0"/>
              <a:t>promotes harmony in the family, the wider community, and the State</a:t>
            </a:r>
          </a:p>
          <a:p>
            <a:pPr lvl="1"/>
            <a:r>
              <a:rPr lang="en-CA" dirty="0" smtClean="0"/>
              <a:t>The bonds that keep men and women together in peace and cooperation come from inside them</a:t>
            </a:r>
          </a:p>
          <a:p>
            <a:pPr lvl="2"/>
            <a:r>
              <a:rPr lang="en-CA" dirty="0" smtClean="0"/>
              <a:t>Love, a sense of duty, piety</a:t>
            </a:r>
          </a:p>
          <a:p>
            <a:pPr lvl="2"/>
            <a:r>
              <a:rPr lang="en-CA" dirty="0" smtClean="0"/>
              <a:t>Not simply by external rewards and punishments </a:t>
            </a:r>
          </a:p>
          <a:p>
            <a:pPr lvl="2"/>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56</a:t>
            </a:fld>
            <a:endParaRPr lang="en-US"/>
          </a:p>
        </p:txBody>
      </p:sp>
    </p:spTree>
    <p:extLst>
      <p:ext uri="{BB962C8B-B14F-4D97-AF65-F5344CB8AC3E}">
        <p14:creationId xmlns:p14="http://schemas.microsoft.com/office/powerpoint/2010/main" val="3367817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Inner harmony</a:t>
            </a:r>
            <a:endParaRPr lang="en-US" dirty="0"/>
          </a:p>
        </p:txBody>
      </p:sp>
      <p:sp>
        <p:nvSpPr>
          <p:cNvPr id="3" name="Content Placeholder 2"/>
          <p:cNvSpPr>
            <a:spLocks noGrp="1"/>
          </p:cNvSpPr>
          <p:nvPr>
            <p:ph idx="1"/>
          </p:nvPr>
        </p:nvSpPr>
        <p:spPr/>
        <p:txBody>
          <a:bodyPr>
            <a:normAutofit/>
          </a:bodyPr>
          <a:lstStyle/>
          <a:p>
            <a:r>
              <a:rPr lang="en-CA" dirty="0" smtClean="0"/>
              <a:t>3) Harmony within the individual</a:t>
            </a:r>
          </a:p>
          <a:p>
            <a:pPr lvl="1"/>
            <a:r>
              <a:rPr lang="en-CA" dirty="0" smtClean="0"/>
              <a:t>The </a:t>
            </a:r>
            <a:r>
              <a:rPr lang="en-CA" i="1" dirty="0" smtClean="0"/>
              <a:t>chun </a:t>
            </a:r>
            <a:r>
              <a:rPr lang="en-CA" i="1" dirty="0" err="1" smtClean="0"/>
              <a:t>tzu</a:t>
            </a:r>
            <a:r>
              <a:rPr lang="en-CA" i="1" dirty="0" smtClean="0"/>
              <a:t> </a:t>
            </a:r>
            <a:r>
              <a:rPr lang="en-CA" dirty="0" smtClean="0"/>
              <a:t>is a balanced person: he is “easy of mind, while the small man is always full of anxiety” (VII, 37)</a:t>
            </a:r>
          </a:p>
          <a:p>
            <a:pPr lvl="2"/>
            <a:r>
              <a:rPr lang="en-CA" dirty="0" smtClean="0"/>
              <a:t>He is at one with himself, not </a:t>
            </a:r>
            <a:r>
              <a:rPr lang="en-CA" dirty="0"/>
              <a:t>overcome by passions or </a:t>
            </a:r>
            <a:r>
              <a:rPr lang="en-CA" dirty="0" smtClean="0"/>
              <a:t>threats</a:t>
            </a:r>
          </a:p>
          <a:p>
            <a:pPr lvl="1"/>
            <a:r>
              <a:rPr lang="en-CA" dirty="0" smtClean="0"/>
              <a:t>He is “able to overcome himself”—integrating the various facets of his life</a:t>
            </a:r>
          </a:p>
        </p:txBody>
      </p:sp>
      <p:sp>
        <p:nvSpPr>
          <p:cNvPr id="4" name="Slide Number Placeholder 3"/>
          <p:cNvSpPr>
            <a:spLocks noGrp="1"/>
          </p:cNvSpPr>
          <p:nvPr>
            <p:ph type="sldNum" sz="quarter" idx="12"/>
          </p:nvPr>
        </p:nvSpPr>
        <p:spPr/>
        <p:txBody>
          <a:bodyPr/>
          <a:lstStyle/>
          <a:p>
            <a:fld id="{9B85FC21-06E1-4C21-91FD-B3B99E9D3468}" type="slidenum">
              <a:rPr lang="en-US" smtClean="0"/>
              <a:t>57</a:t>
            </a:fld>
            <a:endParaRPr lang="en-US"/>
          </a:p>
        </p:txBody>
      </p:sp>
    </p:spTree>
    <p:extLst>
      <p:ext uri="{BB962C8B-B14F-4D97-AF65-F5344CB8AC3E}">
        <p14:creationId xmlns:p14="http://schemas.microsoft.com/office/powerpoint/2010/main" val="2830991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balance of Jen and Li</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Jen as a beautiful “neighborhood” in which a person feels “at home”</a:t>
            </a:r>
          </a:p>
          <a:p>
            <a:pPr lvl="1"/>
            <a:r>
              <a:rPr lang="en-CA" dirty="0" smtClean="0"/>
              <a:t>Like a gravitational force, giving weight and stability to a person’s life</a:t>
            </a:r>
          </a:p>
          <a:p>
            <a:r>
              <a:rPr lang="en-CA" dirty="0" smtClean="0"/>
              <a:t>Because he is in harmony with himself, the </a:t>
            </a:r>
            <a:r>
              <a:rPr lang="en-CA" i="1" dirty="0" smtClean="0"/>
              <a:t>chun </a:t>
            </a:r>
            <a:r>
              <a:rPr lang="en-CA" i="1" dirty="0" err="1" smtClean="0"/>
              <a:t>tzu</a:t>
            </a:r>
            <a:r>
              <a:rPr lang="en-CA" i="1" dirty="0" smtClean="0"/>
              <a:t> </a:t>
            </a:r>
            <a:r>
              <a:rPr lang="en-CA" dirty="0" smtClean="0"/>
              <a:t>follows the Mean</a:t>
            </a:r>
          </a:p>
          <a:p>
            <a:pPr lvl="1"/>
            <a:r>
              <a:rPr lang="en-CA" dirty="0" smtClean="0"/>
              <a:t>Not living mechanically or for profit</a:t>
            </a:r>
          </a:p>
          <a:p>
            <a:pPr lvl="1"/>
            <a:r>
              <a:rPr lang="en-CA" dirty="0" smtClean="0"/>
              <a:t>But also not blind moral enthusiasm</a:t>
            </a:r>
          </a:p>
          <a:p>
            <a:pPr lvl="1"/>
            <a:r>
              <a:rPr lang="en-CA" i="1" dirty="0" smtClean="0"/>
              <a:t>Jen</a:t>
            </a:r>
            <a:r>
              <a:rPr lang="en-CA" dirty="0" smtClean="0"/>
              <a:t> must be checked by </a:t>
            </a:r>
            <a:r>
              <a:rPr lang="en-CA" i="1" dirty="0" smtClean="0"/>
              <a:t>li</a:t>
            </a:r>
            <a:r>
              <a:rPr lang="en-CA" dirty="0" smtClean="0"/>
              <a:t>: the customs and duties that go with one’s station in life</a:t>
            </a:r>
          </a:p>
          <a:p>
            <a:r>
              <a:rPr lang="en-CA" dirty="0" smtClean="0"/>
              <a:t>Hence, “a well-balanced admixture” of </a:t>
            </a:r>
            <a:r>
              <a:rPr lang="en-CA" i="1" dirty="0" err="1" smtClean="0"/>
              <a:t>jen</a:t>
            </a:r>
            <a:r>
              <a:rPr lang="en-CA" dirty="0" smtClean="0"/>
              <a:t> and “acquired refinement” (</a:t>
            </a:r>
            <a:r>
              <a:rPr lang="en-CA" i="1" dirty="0" smtClean="0"/>
              <a:t>li)</a:t>
            </a:r>
            <a:r>
              <a:rPr lang="en-CA" dirty="0" smtClean="0"/>
              <a:t> produces the </a:t>
            </a:r>
            <a:r>
              <a:rPr lang="en-CA" i="1" dirty="0" smtClean="0"/>
              <a:t>chun </a:t>
            </a:r>
            <a:r>
              <a:rPr lang="en-CA" i="1" dirty="0" err="1" smtClean="0"/>
              <a:t>tzu</a:t>
            </a:r>
            <a:r>
              <a:rPr lang="en-CA" i="1" dirty="0" smtClean="0"/>
              <a:t> </a:t>
            </a:r>
            <a:r>
              <a:rPr lang="en-CA" dirty="0" smtClean="0"/>
              <a:t>(VI, 18)</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58</a:t>
            </a:fld>
            <a:endParaRPr lang="en-US"/>
          </a:p>
        </p:txBody>
      </p:sp>
    </p:spTree>
    <p:extLst>
      <p:ext uri="{BB962C8B-B14F-4D97-AF65-F5344CB8AC3E}">
        <p14:creationId xmlns:p14="http://schemas.microsoft.com/office/powerpoint/2010/main" val="762191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Confucian vision today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Today’s moral poles:</a:t>
            </a:r>
          </a:p>
          <a:p>
            <a:pPr lvl="1"/>
            <a:r>
              <a:rPr lang="en-CA" dirty="0" smtClean="0"/>
              <a:t> some see morality simply as a device for regulating self-interested behavior (externally oriented utilitarianism)</a:t>
            </a:r>
          </a:p>
          <a:p>
            <a:pPr lvl="1"/>
            <a:r>
              <a:rPr lang="en-CA" dirty="0" smtClean="0"/>
              <a:t>Others see it as inner authenticity (free internal choice of individual, without any rule)</a:t>
            </a:r>
          </a:p>
          <a:p>
            <a:r>
              <a:rPr lang="en-CA" dirty="0" smtClean="0"/>
              <a:t>Confucius’ vision of a middle way: A well balanced mixture of </a:t>
            </a:r>
          </a:p>
          <a:p>
            <a:pPr lvl="1"/>
            <a:r>
              <a:rPr lang="en-CA" dirty="0" smtClean="0"/>
              <a:t>an inner moral source (</a:t>
            </a:r>
            <a:r>
              <a:rPr lang="en-CA" i="1" dirty="0" err="1" smtClean="0"/>
              <a:t>jen</a:t>
            </a:r>
            <a:r>
              <a:rPr lang="en-CA" dirty="0" smtClean="0"/>
              <a:t>)</a:t>
            </a:r>
          </a:p>
          <a:p>
            <a:pPr lvl="1"/>
            <a:r>
              <a:rPr lang="en-CA" dirty="0" smtClean="0"/>
              <a:t>and well-tried rules of right conduct (</a:t>
            </a:r>
            <a:r>
              <a:rPr lang="en-CA" i="1" dirty="0" smtClean="0"/>
              <a:t>li</a:t>
            </a:r>
            <a:r>
              <a:rPr lang="en-CA" dirty="0" smtClean="0"/>
              <a:t>) rooted in tradition</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59</a:t>
            </a:fld>
            <a:endParaRPr lang="en-US"/>
          </a:p>
        </p:txBody>
      </p:sp>
    </p:spTree>
    <p:extLst>
      <p:ext uri="{BB962C8B-B14F-4D97-AF65-F5344CB8AC3E}">
        <p14:creationId xmlns:p14="http://schemas.microsoft.com/office/powerpoint/2010/main" val="2780247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Historical Timeline</a:t>
            </a:r>
            <a:endParaRPr lang="en-CA" altLang="en-US" smtClean="0"/>
          </a:p>
        </p:txBody>
      </p:sp>
      <p:sp>
        <p:nvSpPr>
          <p:cNvPr id="20483" name="Rectangle 3"/>
          <p:cNvSpPr>
            <a:spLocks noGrp="1" noChangeArrowheads="1"/>
          </p:cNvSpPr>
          <p:nvPr>
            <p:ph idx="1"/>
          </p:nvPr>
        </p:nvSpPr>
        <p:spPr/>
        <p:txBody>
          <a:bodyPr/>
          <a:lstStyle/>
          <a:p>
            <a:pPr eaLnBrk="1" hangingPunct="1">
              <a:lnSpc>
                <a:spcPct val="90000"/>
              </a:lnSpc>
            </a:pPr>
            <a:r>
              <a:rPr lang="en-US" altLang="en-US" sz="2800" dirty="0" smtClean="0"/>
              <a:t>1) Early hunter-gatherers— </a:t>
            </a:r>
            <a:r>
              <a:rPr lang="en-US" altLang="en-US" sz="2800" dirty="0" err="1" smtClean="0"/>
              <a:t>paleolithic</a:t>
            </a:r>
            <a:r>
              <a:rPr lang="en-US" altLang="en-US" sz="2800" dirty="0" smtClean="0"/>
              <a:t> age</a:t>
            </a:r>
          </a:p>
          <a:p>
            <a:pPr lvl="1" eaLnBrk="1" hangingPunct="1">
              <a:lnSpc>
                <a:spcPct val="90000"/>
              </a:lnSpc>
            </a:pPr>
            <a:r>
              <a:rPr lang="en-US" altLang="en-US" sz="2400" dirty="0" smtClean="0"/>
              <a:t>120,000 years of homo sapiens (sapiens sapiens?) </a:t>
            </a:r>
          </a:p>
          <a:p>
            <a:pPr lvl="1" eaLnBrk="1" hangingPunct="1">
              <a:lnSpc>
                <a:spcPct val="90000"/>
              </a:lnSpc>
            </a:pPr>
            <a:r>
              <a:rPr lang="en-US" altLang="en-US" sz="2400" dirty="0" smtClean="0"/>
              <a:t>2 million years of homo </a:t>
            </a:r>
            <a:r>
              <a:rPr lang="en-US" altLang="en-US" sz="2400" dirty="0" err="1" smtClean="0"/>
              <a:t>habilis</a:t>
            </a:r>
            <a:r>
              <a:rPr lang="en-US" altLang="en-US" sz="2400" dirty="0" smtClean="0"/>
              <a:t> (stone tools)</a:t>
            </a:r>
          </a:p>
          <a:p>
            <a:pPr eaLnBrk="1" hangingPunct="1">
              <a:lnSpc>
                <a:spcPct val="90000"/>
              </a:lnSpc>
            </a:pPr>
            <a:r>
              <a:rPr lang="en-US" altLang="en-US" sz="2800" dirty="0" smtClean="0"/>
              <a:t>2) Revolution 10,000-8000 BCE – begins </a:t>
            </a:r>
            <a:r>
              <a:rPr lang="en-US" altLang="en-US" sz="2800" dirty="0" err="1" smtClean="0"/>
              <a:t>neolithic</a:t>
            </a:r>
            <a:r>
              <a:rPr lang="en-US" altLang="en-US" sz="2800" dirty="0" smtClean="0"/>
              <a:t> age</a:t>
            </a:r>
          </a:p>
          <a:p>
            <a:pPr lvl="1" eaLnBrk="1" hangingPunct="1">
              <a:lnSpc>
                <a:spcPct val="90000"/>
              </a:lnSpc>
            </a:pPr>
            <a:r>
              <a:rPr lang="en-US" altLang="en-US" sz="2400" dirty="0" smtClean="0"/>
              <a:t>Herders and simple agriculturalists</a:t>
            </a:r>
          </a:p>
          <a:p>
            <a:pPr lvl="1" eaLnBrk="1" hangingPunct="1">
              <a:lnSpc>
                <a:spcPct val="90000"/>
              </a:lnSpc>
            </a:pPr>
            <a:r>
              <a:rPr lang="en-US" altLang="en-US" sz="2400" dirty="0" smtClean="0"/>
              <a:t>Transitional stage </a:t>
            </a:r>
          </a:p>
          <a:p>
            <a:pPr eaLnBrk="1" hangingPunct="1">
              <a:lnSpc>
                <a:spcPct val="90000"/>
              </a:lnSpc>
            </a:pPr>
            <a:r>
              <a:rPr lang="en-US" altLang="en-US" sz="2800" dirty="0" smtClean="0"/>
              <a:t>3) Revolution 3,500 BCE</a:t>
            </a:r>
          </a:p>
          <a:p>
            <a:pPr lvl="1" eaLnBrk="1" hangingPunct="1">
              <a:lnSpc>
                <a:spcPct val="90000"/>
              </a:lnSpc>
            </a:pPr>
            <a:r>
              <a:rPr lang="en-US" altLang="en-US" sz="2400" dirty="0" smtClean="0"/>
              <a:t>rise of hierarchical state societies (complex agriculture)</a:t>
            </a:r>
          </a:p>
          <a:p>
            <a:pPr lvl="1" eaLnBrk="1" hangingPunct="1">
              <a:lnSpc>
                <a:spcPct val="90000"/>
              </a:lnSpc>
            </a:pPr>
            <a:r>
              <a:rPr lang="en-CA" altLang="en-US" sz="2400" dirty="0" smtClean="0"/>
              <a:t>Time of the “Fall” (see </a:t>
            </a:r>
            <a:r>
              <a:rPr lang="en-CA" altLang="en-US" sz="2400" i="1" dirty="0" smtClean="0"/>
              <a:t>Book of Genesis</a:t>
            </a:r>
            <a:r>
              <a:rPr lang="en-CA" altLang="en-US" sz="2400" dirty="0" smtClean="0"/>
              <a:t>)</a:t>
            </a:r>
          </a:p>
        </p:txBody>
      </p:sp>
      <p:sp>
        <p:nvSpPr>
          <p:cNvPr id="204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2091820-CCDA-401A-BD54-A6B6F0CA8A08}" type="slidenum">
              <a:rPr lang="en-CA" altLang="en-US" sz="1200" smtClean="0">
                <a:solidFill>
                  <a:srgbClr val="898989"/>
                </a:solidFill>
                <a:latin typeface="Times New Roman" pitchFamily="18" charset="0"/>
              </a:rPr>
              <a:pPr eaLnBrk="1" hangingPunct="1">
                <a:spcBef>
                  <a:spcPct val="0"/>
                </a:spcBef>
                <a:buFontTx/>
                <a:buNone/>
              </a:pPr>
              <a:t>6</a:t>
            </a:fld>
            <a:endParaRPr lang="en-CA" altLang="en-US" sz="1200" smtClean="0">
              <a:solidFill>
                <a:srgbClr val="898989"/>
              </a:solidFill>
              <a:latin typeface="Times New Roman" pitchFamily="18" charset="0"/>
            </a:endParaRPr>
          </a:p>
        </p:txBody>
      </p:sp>
      <p:sp>
        <p:nvSpPr>
          <p:cNvPr id="20485" name="Line 4"/>
          <p:cNvSpPr>
            <a:spLocks noChangeShapeType="1"/>
          </p:cNvSpPr>
          <p:nvPr/>
        </p:nvSpPr>
        <p:spPr bwMode="auto">
          <a:xfrm>
            <a:off x="4038600" y="60198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24599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Issues for Confucius</a:t>
            </a:r>
            <a:endParaRPr lang="en-US" dirty="0"/>
          </a:p>
        </p:txBody>
      </p:sp>
      <p:sp>
        <p:nvSpPr>
          <p:cNvPr id="3" name="Content Placeholder 2"/>
          <p:cNvSpPr>
            <a:spLocks noGrp="1"/>
          </p:cNvSpPr>
          <p:nvPr>
            <p:ph idx="1"/>
          </p:nvPr>
        </p:nvSpPr>
        <p:spPr/>
        <p:txBody>
          <a:bodyPr>
            <a:normAutofit lnSpcReduction="10000"/>
          </a:bodyPr>
          <a:lstStyle/>
          <a:p>
            <a:r>
              <a:rPr lang="en-CA" dirty="0" smtClean="0"/>
              <a:t>A disciple: “one cannot get to hear [Confucius’] views” on </a:t>
            </a:r>
          </a:p>
          <a:p>
            <a:pPr lvl="1"/>
            <a:r>
              <a:rPr lang="en-CA" dirty="0" smtClean="0"/>
              <a:t>Human nature</a:t>
            </a:r>
          </a:p>
          <a:p>
            <a:pPr lvl="1"/>
            <a:r>
              <a:rPr lang="en-CA" dirty="0" smtClean="0"/>
              <a:t>The Way of Heaven</a:t>
            </a:r>
          </a:p>
          <a:p>
            <a:r>
              <a:rPr lang="en-CA" dirty="0" smtClean="0"/>
              <a:t>Confucius must establish three things</a:t>
            </a:r>
          </a:p>
          <a:p>
            <a:pPr lvl="1"/>
            <a:r>
              <a:rPr lang="en-CA" dirty="0" smtClean="0"/>
              <a:t>1) human nature does not preclude the emergence of the </a:t>
            </a:r>
            <a:r>
              <a:rPr lang="en-CA" i="1" dirty="0" smtClean="0"/>
              <a:t>chun </a:t>
            </a:r>
            <a:r>
              <a:rPr lang="en-CA" i="1" dirty="0" err="1" smtClean="0"/>
              <a:t>tzu</a:t>
            </a:r>
            <a:endParaRPr lang="en-US" i="1" dirty="0" smtClean="0"/>
          </a:p>
          <a:p>
            <a:pPr lvl="1"/>
            <a:r>
              <a:rPr lang="en-CA" dirty="0" smtClean="0"/>
              <a:t>I.e., people </a:t>
            </a:r>
            <a:r>
              <a:rPr lang="en-CA" i="1" dirty="0" smtClean="0"/>
              <a:t>can</a:t>
            </a:r>
            <a:r>
              <a:rPr lang="en-CA" dirty="0" smtClean="0"/>
              <a:t> act in this higher way</a:t>
            </a:r>
          </a:p>
          <a:p>
            <a:pPr lvl="1"/>
            <a:r>
              <a:rPr lang="en-CA" dirty="0" smtClean="0"/>
              <a:t>And not simply out of self-interest</a:t>
            </a:r>
          </a:p>
        </p:txBody>
      </p:sp>
      <p:sp>
        <p:nvSpPr>
          <p:cNvPr id="4" name="Slide Number Placeholder 3"/>
          <p:cNvSpPr>
            <a:spLocks noGrp="1"/>
          </p:cNvSpPr>
          <p:nvPr>
            <p:ph type="sldNum" sz="quarter" idx="12"/>
          </p:nvPr>
        </p:nvSpPr>
        <p:spPr/>
        <p:txBody>
          <a:bodyPr/>
          <a:lstStyle/>
          <a:p>
            <a:fld id="{9B85FC21-06E1-4C21-91FD-B3B99E9D3468}" type="slidenum">
              <a:rPr lang="en-US" smtClean="0"/>
              <a:t>60</a:t>
            </a:fld>
            <a:endParaRPr lang="en-US"/>
          </a:p>
        </p:txBody>
      </p:sp>
    </p:spTree>
    <p:extLst>
      <p:ext uri="{BB962C8B-B14F-4D97-AF65-F5344CB8AC3E}">
        <p14:creationId xmlns:p14="http://schemas.microsoft.com/office/powerpoint/2010/main" val="953893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nature and the </a:t>
            </a:r>
            <a:r>
              <a:rPr lang="en-CA" i="1" dirty="0" smtClean="0"/>
              <a:t>chun </a:t>
            </a:r>
            <a:r>
              <a:rPr lang="en-CA" i="1" dirty="0" err="1" smtClean="0"/>
              <a:t>tzu</a:t>
            </a:r>
            <a:endParaRPr lang="en-US" i="1" dirty="0"/>
          </a:p>
        </p:txBody>
      </p:sp>
      <p:sp>
        <p:nvSpPr>
          <p:cNvPr id="3" name="Content Placeholder 2"/>
          <p:cNvSpPr>
            <a:spLocks noGrp="1"/>
          </p:cNvSpPr>
          <p:nvPr>
            <p:ph idx="1"/>
          </p:nvPr>
        </p:nvSpPr>
        <p:spPr/>
        <p:txBody>
          <a:bodyPr>
            <a:normAutofit/>
          </a:bodyPr>
          <a:lstStyle/>
          <a:p>
            <a:r>
              <a:rPr lang="en-CA" dirty="0" smtClean="0"/>
              <a:t>2) Becoming a superior being is not only for special individuals</a:t>
            </a:r>
            <a:endParaRPr lang="en-US" dirty="0" smtClean="0"/>
          </a:p>
          <a:p>
            <a:pPr lvl="1"/>
            <a:r>
              <a:rPr lang="en-CA" dirty="0" smtClean="0"/>
              <a:t>Otherwise ordinary people have no chance of developing </a:t>
            </a:r>
            <a:r>
              <a:rPr lang="en-CA" i="1" dirty="0" err="1" smtClean="0"/>
              <a:t>jen</a:t>
            </a:r>
            <a:endParaRPr lang="en-CA" i="1" dirty="0" smtClean="0"/>
          </a:p>
          <a:p>
            <a:r>
              <a:rPr lang="en-CA" dirty="0" smtClean="0"/>
              <a:t>3) It’s more than a capacity; </a:t>
            </a:r>
          </a:p>
          <a:p>
            <a:pPr lvl="1"/>
            <a:r>
              <a:rPr lang="en-CA" dirty="0"/>
              <a:t>We are also capable of living in a haze of opium</a:t>
            </a:r>
          </a:p>
          <a:p>
            <a:pPr lvl="1"/>
            <a:r>
              <a:rPr lang="en-CA" dirty="0"/>
              <a:t>t</a:t>
            </a:r>
            <a:r>
              <a:rPr lang="en-CA" dirty="0" smtClean="0"/>
              <a:t>here must be predisposition or </a:t>
            </a:r>
            <a:r>
              <a:rPr lang="en-CA" i="1" dirty="0" smtClean="0"/>
              <a:t>inclination</a:t>
            </a:r>
            <a:r>
              <a:rPr lang="en-CA" dirty="0" smtClean="0"/>
              <a:t> to live a superior life</a:t>
            </a:r>
          </a:p>
        </p:txBody>
      </p:sp>
      <p:sp>
        <p:nvSpPr>
          <p:cNvPr id="4" name="Slide Number Placeholder 3"/>
          <p:cNvSpPr>
            <a:spLocks noGrp="1"/>
          </p:cNvSpPr>
          <p:nvPr>
            <p:ph type="sldNum" sz="quarter" idx="12"/>
          </p:nvPr>
        </p:nvSpPr>
        <p:spPr/>
        <p:txBody>
          <a:bodyPr/>
          <a:lstStyle/>
          <a:p>
            <a:fld id="{9B85FC21-06E1-4C21-91FD-B3B99E9D3468}" type="slidenum">
              <a:rPr lang="en-US" smtClean="0"/>
              <a:t>61</a:t>
            </a:fld>
            <a:endParaRPr lang="en-US"/>
          </a:p>
        </p:txBody>
      </p:sp>
    </p:spTree>
    <p:extLst>
      <p:ext uri="{BB962C8B-B14F-4D97-AF65-F5344CB8AC3E}">
        <p14:creationId xmlns:p14="http://schemas.microsoft.com/office/powerpoint/2010/main" val="318282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Mencius</a:t>
            </a:r>
            <a:endParaRPr lang="en-US" dirty="0"/>
          </a:p>
        </p:txBody>
      </p:sp>
      <p:sp>
        <p:nvSpPr>
          <p:cNvPr id="3" name="Content Placeholder 2"/>
          <p:cNvSpPr>
            <a:spLocks noGrp="1"/>
          </p:cNvSpPr>
          <p:nvPr>
            <p:ph idx="1"/>
          </p:nvPr>
        </p:nvSpPr>
        <p:spPr/>
        <p:txBody>
          <a:bodyPr>
            <a:normAutofit lnSpcReduction="10000"/>
          </a:bodyPr>
          <a:lstStyle/>
          <a:p>
            <a:r>
              <a:rPr lang="en-CA" dirty="0" smtClean="0"/>
              <a:t>Mencius (</a:t>
            </a:r>
            <a:r>
              <a:rPr lang="en-CA" dirty="0" err="1" smtClean="0"/>
              <a:t>Meng</a:t>
            </a:r>
            <a:r>
              <a:rPr lang="en-CA" dirty="0" smtClean="0"/>
              <a:t> Tzu, Master </a:t>
            </a:r>
            <a:r>
              <a:rPr lang="en-CA" dirty="0" err="1" smtClean="0"/>
              <a:t>Meng</a:t>
            </a:r>
            <a:r>
              <a:rPr lang="en-CA" dirty="0" smtClean="0"/>
              <a:t>) (372-289 BCE) replies to theories of human nature that oppose Confucius’ ideal, that say</a:t>
            </a:r>
          </a:p>
          <a:p>
            <a:pPr lvl="1"/>
            <a:r>
              <a:rPr lang="en-CA" dirty="0" smtClean="0"/>
              <a:t>Our nature is to go for food and sex</a:t>
            </a:r>
          </a:p>
          <a:p>
            <a:pPr lvl="1"/>
            <a:r>
              <a:rPr lang="en-CA" dirty="0" smtClean="0"/>
              <a:t>Our nature is to pursue self-gratification</a:t>
            </a:r>
          </a:p>
          <a:p>
            <a:r>
              <a:rPr lang="en-CA" dirty="0" smtClean="0"/>
              <a:t>Mencius replies with examples</a:t>
            </a:r>
          </a:p>
          <a:p>
            <a:pPr lvl="1"/>
            <a:r>
              <a:rPr lang="en-CA" dirty="0" smtClean="0"/>
              <a:t>If a criminal sees an infant crawling to an open well, he will try to save the child</a:t>
            </a:r>
          </a:p>
          <a:p>
            <a:pPr lvl="1"/>
            <a:r>
              <a:rPr lang="en-CA" dirty="0"/>
              <a:t>w</a:t>
            </a:r>
            <a:r>
              <a:rPr lang="en-CA" dirty="0" smtClean="0"/>
              <a:t>ith no self-interest involved</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62</a:t>
            </a:fld>
            <a:endParaRPr lang="en-US"/>
          </a:p>
        </p:txBody>
      </p:sp>
    </p:spTree>
    <p:extLst>
      <p:ext uri="{BB962C8B-B14F-4D97-AF65-F5344CB8AC3E}">
        <p14:creationId xmlns:p14="http://schemas.microsoft.com/office/powerpoint/2010/main" val="20456395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four germs of compassion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a:t>
            </a:r>
            <a:r>
              <a:rPr lang="en-CA" dirty="0"/>
              <a:t>reason why I say that all humans have hearts that are not unfeeling toward others is this. Suppose someone suddenly saw a child about to fall into a well: anyone in such a situation would have a feeling of alarm and compassion—not because one sought to get in good with the child's parents, not because one wanted fame among one's neighbors and friends, and not because one would dislike the sound of the child's cries. From this we can see that if one is without the feeling of compassion, one is not human</a:t>
            </a:r>
            <a:r>
              <a:rPr lang="en-CA" dirty="0" smtClean="0"/>
              <a:t>.” (</a:t>
            </a:r>
            <a:r>
              <a:rPr lang="en-CA" i="1" dirty="0" smtClean="0"/>
              <a:t>Mencius</a:t>
            </a:r>
            <a:r>
              <a:rPr lang="en-CA" dirty="0" smtClean="0"/>
              <a:t> </a:t>
            </a:r>
            <a:r>
              <a:rPr lang="en-CA" dirty="0"/>
              <a:t>2A6; Van </a:t>
            </a:r>
            <a:r>
              <a:rPr lang="en-CA" dirty="0" err="1"/>
              <a:t>Norden</a:t>
            </a:r>
            <a:r>
              <a:rPr lang="en-CA" dirty="0"/>
              <a:t> 2008, 46) </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63</a:t>
            </a:fld>
            <a:endParaRPr lang="en-US"/>
          </a:p>
        </p:txBody>
      </p:sp>
    </p:spTree>
    <p:extLst>
      <p:ext uri="{BB962C8B-B14F-4D97-AF65-F5344CB8AC3E}">
        <p14:creationId xmlns:p14="http://schemas.microsoft.com/office/powerpoint/2010/main" val="1957377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four </a:t>
            </a:r>
            <a:r>
              <a:rPr lang="en-CA" dirty="0" smtClean="0"/>
              <a:t>germs/beginnings/sprouts of </a:t>
            </a:r>
            <a:r>
              <a:rPr lang="en-CA" dirty="0"/>
              <a:t>compassion</a:t>
            </a:r>
            <a:endParaRPr lang="en-US" b="1" dirty="0"/>
          </a:p>
        </p:txBody>
      </p:sp>
      <p:sp>
        <p:nvSpPr>
          <p:cNvPr id="3" name="Content Placeholder 2"/>
          <p:cNvSpPr>
            <a:spLocks noGrp="1"/>
          </p:cNvSpPr>
          <p:nvPr>
            <p:ph idx="1"/>
          </p:nvPr>
        </p:nvSpPr>
        <p:spPr/>
        <p:txBody>
          <a:bodyPr>
            <a:normAutofit fontScale="85000" lnSpcReduction="20000"/>
          </a:bodyPr>
          <a:lstStyle/>
          <a:p>
            <a:r>
              <a:rPr lang="en-CA" dirty="0"/>
              <a:t>The feeling of commiseration is the beginning of humanity; </a:t>
            </a:r>
            <a:r>
              <a:rPr lang="en-CA" dirty="0" smtClean="0"/>
              <a:t>[</a:t>
            </a:r>
            <a:r>
              <a:rPr lang="en-CA" i="1" dirty="0" err="1" smtClean="0"/>
              <a:t>jen</a:t>
            </a:r>
            <a:r>
              <a:rPr lang="en-CA" dirty="0" smtClean="0"/>
              <a:t>]</a:t>
            </a:r>
          </a:p>
          <a:p>
            <a:r>
              <a:rPr lang="en-CA" dirty="0" smtClean="0"/>
              <a:t>the </a:t>
            </a:r>
            <a:r>
              <a:rPr lang="en-CA" dirty="0"/>
              <a:t>feeling of shame and dislike is the beginning of righteousness; </a:t>
            </a:r>
            <a:endParaRPr lang="en-CA" dirty="0" smtClean="0"/>
          </a:p>
          <a:p>
            <a:r>
              <a:rPr lang="en-CA" dirty="0" smtClean="0"/>
              <a:t>the </a:t>
            </a:r>
            <a:r>
              <a:rPr lang="en-CA" dirty="0"/>
              <a:t>feeling of deference and compliance is the beginning of propriety; </a:t>
            </a:r>
            <a:r>
              <a:rPr lang="en-CA" dirty="0" smtClean="0"/>
              <a:t>[</a:t>
            </a:r>
            <a:r>
              <a:rPr lang="en-CA" i="1" dirty="0" smtClean="0"/>
              <a:t>li</a:t>
            </a:r>
            <a:r>
              <a:rPr lang="en-CA" dirty="0" smtClean="0"/>
              <a:t>]</a:t>
            </a:r>
          </a:p>
          <a:p>
            <a:r>
              <a:rPr lang="en-CA" dirty="0" smtClean="0"/>
              <a:t>and </a:t>
            </a:r>
            <a:r>
              <a:rPr lang="en-CA" dirty="0"/>
              <a:t>the feeling of right or wrong is the beginning of wisdom.</a:t>
            </a:r>
          </a:p>
          <a:p>
            <a:r>
              <a:rPr lang="en-CA" dirty="0"/>
              <a:t>Men have these Four Beginnings just as they have their four limbs. Having these Four Beginnings, but saying that they cannot develop </a:t>
            </a:r>
            <a:r>
              <a:rPr lang="en-CA" dirty="0" smtClean="0"/>
              <a:t>them, </a:t>
            </a:r>
            <a:r>
              <a:rPr lang="en-CA" dirty="0"/>
              <a:t>is to destroy </a:t>
            </a:r>
            <a:r>
              <a:rPr lang="en-CA" dirty="0" smtClean="0"/>
              <a:t>themselves. 2A: 6</a:t>
            </a:r>
            <a:endParaRPr lang="en-CA"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64</a:t>
            </a:fld>
            <a:endParaRPr lang="en-US"/>
          </a:p>
        </p:txBody>
      </p:sp>
    </p:spTree>
    <p:extLst>
      <p:ext uri="{BB962C8B-B14F-4D97-AF65-F5344CB8AC3E}">
        <p14:creationId xmlns:p14="http://schemas.microsoft.com/office/powerpoint/2010/main" val="2810863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Morality will outweigh egotism</a:t>
            </a:r>
            <a:endParaRPr lang="en-US" dirty="0"/>
          </a:p>
        </p:txBody>
      </p:sp>
      <p:sp>
        <p:nvSpPr>
          <p:cNvPr id="3" name="Content Placeholder 2"/>
          <p:cNvSpPr>
            <a:spLocks noGrp="1"/>
          </p:cNvSpPr>
          <p:nvPr>
            <p:ph idx="1"/>
          </p:nvPr>
        </p:nvSpPr>
        <p:spPr/>
        <p:txBody>
          <a:bodyPr/>
          <a:lstStyle/>
          <a:p>
            <a:r>
              <a:rPr lang="en-CA" dirty="0" smtClean="0"/>
              <a:t>1) There may be selfish tendencies in us, but these moral urges too are innate, part of our nature</a:t>
            </a:r>
          </a:p>
          <a:p>
            <a:pPr lvl="1"/>
            <a:r>
              <a:rPr lang="en-CA" dirty="0" smtClean="0"/>
              <a:t>They cannot be explained by self-interest</a:t>
            </a:r>
          </a:p>
          <a:p>
            <a:pPr lvl="1"/>
            <a:r>
              <a:rPr lang="en-CA" dirty="0"/>
              <a:t>o</a:t>
            </a:r>
            <a:r>
              <a:rPr lang="en-CA" dirty="0" smtClean="0"/>
              <a:t>r social conditioning</a:t>
            </a:r>
          </a:p>
          <a:p>
            <a:r>
              <a:rPr lang="en-CA" dirty="0" smtClean="0"/>
              <a:t>2) These natural moral inclinations will tend to outweigh</a:t>
            </a:r>
            <a:r>
              <a:rPr lang="en-US" dirty="0" smtClean="0"/>
              <a:t> selfish motives</a:t>
            </a:r>
          </a:p>
          <a:p>
            <a:pPr lvl="1"/>
            <a:r>
              <a:rPr lang="en-CA" dirty="0"/>
              <a:t>u</a:t>
            </a:r>
            <a:r>
              <a:rPr lang="en-CA" dirty="0" smtClean="0"/>
              <a:t>nder neutral or normal conditions</a:t>
            </a:r>
          </a:p>
        </p:txBody>
      </p:sp>
      <p:sp>
        <p:nvSpPr>
          <p:cNvPr id="4" name="Slide Number Placeholder 3"/>
          <p:cNvSpPr>
            <a:spLocks noGrp="1"/>
          </p:cNvSpPr>
          <p:nvPr>
            <p:ph type="sldNum" sz="quarter" idx="12"/>
          </p:nvPr>
        </p:nvSpPr>
        <p:spPr/>
        <p:txBody>
          <a:bodyPr/>
          <a:lstStyle/>
          <a:p>
            <a:fld id="{9B85FC21-06E1-4C21-91FD-B3B99E9D3468}" type="slidenum">
              <a:rPr lang="en-US" smtClean="0"/>
              <a:t>65</a:t>
            </a:fld>
            <a:endParaRPr lang="en-US"/>
          </a:p>
        </p:txBody>
      </p:sp>
    </p:spTree>
    <p:extLst>
      <p:ext uri="{BB962C8B-B14F-4D97-AF65-F5344CB8AC3E}">
        <p14:creationId xmlns:p14="http://schemas.microsoft.com/office/powerpoint/2010/main" val="2862586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Obstacles to morality</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These sprouts of morality are like our physical limbs</a:t>
            </a:r>
          </a:p>
          <a:p>
            <a:pPr lvl="1"/>
            <a:r>
              <a:rPr lang="en-CA" dirty="0" smtClean="0"/>
              <a:t>Something has to go wrong for us not to want to stretch and </a:t>
            </a:r>
            <a:r>
              <a:rPr lang="en-CA" dirty="0" err="1" smtClean="0"/>
              <a:t>exercize</a:t>
            </a:r>
            <a:r>
              <a:rPr lang="en-CA" dirty="0" smtClean="0"/>
              <a:t> them</a:t>
            </a:r>
          </a:p>
          <a:p>
            <a:pPr lvl="1"/>
            <a:r>
              <a:rPr lang="en-CA" dirty="0" smtClean="0"/>
              <a:t>Like seeds of barley, like water’s tendency to flow downward</a:t>
            </a:r>
          </a:p>
          <a:p>
            <a:r>
              <a:rPr lang="en-CA" dirty="0" smtClean="0"/>
              <a:t>External obstacles or structures can block, impede, or destroy this</a:t>
            </a:r>
          </a:p>
          <a:p>
            <a:pPr lvl="1"/>
            <a:r>
              <a:rPr lang="en-CA" dirty="0" smtClean="0"/>
              <a:t>E.g., bad education</a:t>
            </a:r>
          </a:p>
          <a:p>
            <a:pPr lvl="1"/>
            <a:r>
              <a:rPr lang="en-CA" dirty="0"/>
              <a:t>o</a:t>
            </a:r>
            <a:r>
              <a:rPr lang="en-CA" dirty="0" smtClean="0"/>
              <a:t>r struggle for scarce goods</a:t>
            </a:r>
          </a:p>
        </p:txBody>
      </p:sp>
      <p:sp>
        <p:nvSpPr>
          <p:cNvPr id="4" name="Slide Number Placeholder 3"/>
          <p:cNvSpPr>
            <a:spLocks noGrp="1"/>
          </p:cNvSpPr>
          <p:nvPr>
            <p:ph type="sldNum" sz="quarter" idx="12"/>
          </p:nvPr>
        </p:nvSpPr>
        <p:spPr/>
        <p:txBody>
          <a:bodyPr/>
          <a:lstStyle/>
          <a:p>
            <a:fld id="{9B85FC21-06E1-4C21-91FD-B3B99E9D3468}" type="slidenum">
              <a:rPr lang="en-US" smtClean="0"/>
              <a:t>66</a:t>
            </a:fld>
            <a:endParaRPr lang="en-US"/>
          </a:p>
        </p:txBody>
      </p:sp>
    </p:spTree>
    <p:extLst>
      <p:ext uri="{BB962C8B-B14F-4D97-AF65-F5344CB8AC3E}">
        <p14:creationId xmlns:p14="http://schemas.microsoft.com/office/powerpoint/2010/main" val="39229592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Retain your inner child</a:t>
            </a:r>
            <a:endParaRPr lang="en-US" dirty="0"/>
          </a:p>
        </p:txBody>
      </p:sp>
      <p:sp>
        <p:nvSpPr>
          <p:cNvPr id="3" name="Content Placeholder 2"/>
          <p:cNvSpPr>
            <a:spLocks noGrp="1"/>
          </p:cNvSpPr>
          <p:nvPr>
            <p:ph idx="1"/>
          </p:nvPr>
        </p:nvSpPr>
        <p:spPr/>
        <p:txBody>
          <a:bodyPr/>
          <a:lstStyle/>
          <a:p>
            <a:r>
              <a:rPr lang="en-CA" dirty="0"/>
              <a:t>Reason and moral rightness are </a:t>
            </a:r>
            <a:r>
              <a:rPr lang="en-CA" dirty="0" smtClean="0"/>
              <a:t>natural to human beings</a:t>
            </a:r>
            <a:endParaRPr lang="en-CA" dirty="0"/>
          </a:p>
          <a:p>
            <a:pPr lvl="1"/>
            <a:r>
              <a:rPr lang="en-CA" dirty="0"/>
              <a:t>m</a:t>
            </a:r>
            <a:r>
              <a:rPr lang="en-CA" dirty="0" smtClean="0"/>
              <a:t>aking </a:t>
            </a:r>
            <a:r>
              <a:rPr lang="en-CA" dirty="0"/>
              <a:t>us different from animals</a:t>
            </a:r>
          </a:p>
          <a:p>
            <a:pPr lvl="1"/>
            <a:r>
              <a:rPr lang="en-CA" dirty="0"/>
              <a:t>The superior person seeks to maintain this difference</a:t>
            </a:r>
          </a:p>
          <a:p>
            <a:r>
              <a:rPr lang="en-CA" dirty="0"/>
              <a:t>“A great man is one who retains the heart of a new-born babe” (4B: 12)</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67</a:t>
            </a:fld>
            <a:endParaRPr lang="en-US"/>
          </a:p>
        </p:txBody>
      </p:sp>
    </p:spTree>
    <p:extLst>
      <p:ext uri="{BB962C8B-B14F-4D97-AF65-F5344CB8AC3E}">
        <p14:creationId xmlns:p14="http://schemas.microsoft.com/office/powerpoint/2010/main" val="13636262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Counter arguments</a:t>
            </a:r>
            <a:endParaRPr lang="en-US" dirty="0"/>
          </a:p>
        </p:txBody>
      </p:sp>
      <p:sp>
        <p:nvSpPr>
          <p:cNvPr id="3" name="Content Placeholder 2"/>
          <p:cNvSpPr>
            <a:spLocks noGrp="1"/>
          </p:cNvSpPr>
          <p:nvPr>
            <p:ph idx="1"/>
          </p:nvPr>
        </p:nvSpPr>
        <p:spPr/>
        <p:txBody>
          <a:bodyPr>
            <a:normAutofit fontScale="92500" lnSpcReduction="20000"/>
          </a:bodyPr>
          <a:lstStyle/>
          <a:p>
            <a:r>
              <a:rPr lang="en-CA" dirty="0" err="1" smtClean="0"/>
              <a:t>Hsun</a:t>
            </a:r>
            <a:r>
              <a:rPr lang="en-CA" dirty="0" smtClean="0"/>
              <a:t> Tzu (298-238 BCE) another Confucian, replies: “man’s nature is evil”</a:t>
            </a:r>
          </a:p>
          <a:p>
            <a:pPr lvl="1"/>
            <a:r>
              <a:rPr lang="en-CA" dirty="0" smtClean="0"/>
              <a:t>Desire for profit, if unchecked, “lead people into “wrangling and strife … violence and crime”</a:t>
            </a:r>
          </a:p>
          <a:p>
            <a:r>
              <a:rPr lang="en-CA" dirty="0" smtClean="0"/>
              <a:t>Goodness requires artificial actions</a:t>
            </a:r>
          </a:p>
          <a:p>
            <a:pPr lvl="1"/>
            <a:r>
              <a:rPr lang="en-CA" dirty="0" smtClean="0"/>
              <a:t>education</a:t>
            </a:r>
          </a:p>
          <a:p>
            <a:pPr lvl="1"/>
            <a:r>
              <a:rPr lang="en-CA" dirty="0"/>
              <a:t>t</a:t>
            </a:r>
            <a:r>
              <a:rPr lang="en-CA" dirty="0" smtClean="0"/>
              <a:t>hreats of punishments</a:t>
            </a:r>
          </a:p>
          <a:p>
            <a:r>
              <a:rPr lang="en-CA" dirty="0" smtClean="0"/>
              <a:t>If human nature were innately good, how explain </a:t>
            </a:r>
          </a:p>
          <a:p>
            <a:pPr lvl="1"/>
            <a:r>
              <a:rPr lang="en-CA" dirty="0" smtClean="0"/>
              <a:t>how quickly people can become evil?</a:t>
            </a:r>
          </a:p>
          <a:p>
            <a:pPr lvl="1"/>
            <a:r>
              <a:rPr lang="en-CA" dirty="0"/>
              <a:t>t</a:t>
            </a:r>
            <a:r>
              <a:rPr lang="en-CA" dirty="0" smtClean="0"/>
              <a:t>he need for moral education?</a:t>
            </a:r>
          </a:p>
          <a:p>
            <a:pPr lvl="1"/>
            <a:r>
              <a:rPr lang="en-CA" dirty="0"/>
              <a:t>t</a:t>
            </a:r>
            <a:r>
              <a:rPr lang="en-CA" dirty="0" smtClean="0"/>
              <a:t>he need for law?</a:t>
            </a:r>
          </a:p>
        </p:txBody>
      </p:sp>
      <p:sp>
        <p:nvSpPr>
          <p:cNvPr id="4" name="Slide Number Placeholder 3"/>
          <p:cNvSpPr>
            <a:spLocks noGrp="1"/>
          </p:cNvSpPr>
          <p:nvPr>
            <p:ph type="sldNum" sz="quarter" idx="12"/>
          </p:nvPr>
        </p:nvSpPr>
        <p:spPr/>
        <p:txBody>
          <a:bodyPr/>
          <a:lstStyle/>
          <a:p>
            <a:fld id="{9B85FC21-06E1-4C21-91FD-B3B99E9D3468}" type="slidenum">
              <a:rPr lang="en-US" smtClean="0"/>
              <a:t>68</a:t>
            </a:fld>
            <a:endParaRPr lang="en-US"/>
          </a:p>
        </p:txBody>
      </p:sp>
    </p:spTree>
    <p:extLst>
      <p:ext uri="{BB962C8B-B14F-4D97-AF65-F5344CB8AC3E}">
        <p14:creationId xmlns:p14="http://schemas.microsoft.com/office/powerpoint/2010/main" val="37215813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evidence against Mencius</a:t>
            </a:r>
            <a:endParaRPr lang="en-US" dirty="0"/>
          </a:p>
        </p:txBody>
      </p:sp>
      <p:sp>
        <p:nvSpPr>
          <p:cNvPr id="3" name="Content Placeholder 2"/>
          <p:cNvSpPr>
            <a:spLocks noGrp="1"/>
          </p:cNvSpPr>
          <p:nvPr>
            <p:ph idx="1"/>
          </p:nvPr>
        </p:nvSpPr>
        <p:spPr/>
        <p:txBody>
          <a:bodyPr/>
          <a:lstStyle/>
          <a:p>
            <a:r>
              <a:rPr lang="en-CA" dirty="0" smtClean="0"/>
              <a:t>People </a:t>
            </a:r>
            <a:r>
              <a:rPr lang="en-CA" i="1" dirty="0" smtClean="0"/>
              <a:t>learn</a:t>
            </a:r>
            <a:r>
              <a:rPr lang="en-CA" dirty="0" smtClean="0"/>
              <a:t> to act morally</a:t>
            </a:r>
          </a:p>
          <a:p>
            <a:r>
              <a:rPr lang="en-CA" dirty="0" smtClean="0"/>
              <a:t>Morality requires </a:t>
            </a:r>
            <a:r>
              <a:rPr lang="en-CA" i="1" dirty="0" smtClean="0"/>
              <a:t>effort</a:t>
            </a:r>
          </a:p>
          <a:p>
            <a:r>
              <a:rPr lang="en-CA" dirty="0" smtClean="0"/>
              <a:t>“Nature” </a:t>
            </a:r>
            <a:r>
              <a:rPr lang="en-CA" i="1" dirty="0" smtClean="0"/>
              <a:t>means </a:t>
            </a:r>
            <a:r>
              <a:rPr lang="en-CA" dirty="0" smtClean="0"/>
              <a:t>that something is the way it is</a:t>
            </a:r>
          </a:p>
          <a:p>
            <a:pPr lvl="1"/>
            <a:r>
              <a:rPr lang="en-CA" dirty="0" smtClean="0"/>
              <a:t>E.g., if a warped piece of wood must be straightened by force </a:t>
            </a:r>
          </a:p>
          <a:p>
            <a:pPr lvl="1"/>
            <a:r>
              <a:rPr lang="en-CA" dirty="0" smtClean="0"/>
              <a:t>it is absurd to say that it is naturally straight</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69</a:t>
            </a:fld>
            <a:endParaRPr lang="en-US"/>
          </a:p>
        </p:txBody>
      </p:sp>
    </p:spTree>
    <p:extLst>
      <p:ext uri="{BB962C8B-B14F-4D97-AF65-F5344CB8AC3E}">
        <p14:creationId xmlns:p14="http://schemas.microsoft.com/office/powerpoint/2010/main" val="3298480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1) Separation from Nature</a:t>
            </a:r>
            <a:endParaRPr lang="en-CA" altLang="en-US" dirty="0" smtClean="0"/>
          </a:p>
        </p:txBody>
      </p:sp>
      <p:sp>
        <p:nvSpPr>
          <p:cNvPr id="21507" name="Rectangle 3"/>
          <p:cNvSpPr>
            <a:spLocks noGrp="1" noChangeArrowheads="1"/>
          </p:cNvSpPr>
          <p:nvPr>
            <p:ph idx="1"/>
          </p:nvPr>
        </p:nvSpPr>
        <p:spPr/>
        <p:txBody>
          <a:bodyPr/>
          <a:lstStyle/>
          <a:p>
            <a:pPr eaLnBrk="1" hangingPunct="1">
              <a:lnSpc>
                <a:spcPct val="90000"/>
              </a:lnSpc>
            </a:pPr>
            <a:r>
              <a:rPr lang="en-US" altLang="en-US" dirty="0" smtClean="0"/>
              <a:t>1) Mode of life of hunter/gatherers</a:t>
            </a:r>
          </a:p>
          <a:p>
            <a:pPr lvl="1" eaLnBrk="1" hangingPunct="1">
              <a:lnSpc>
                <a:spcPct val="90000"/>
              </a:lnSpc>
            </a:pPr>
            <a:r>
              <a:rPr lang="en-US" altLang="en-US" u="sng" dirty="0" smtClean="0"/>
              <a:t>Appropriation</a:t>
            </a:r>
            <a:r>
              <a:rPr lang="en-US" altLang="en-US" dirty="0" smtClean="0"/>
              <a:t> of nature</a:t>
            </a:r>
          </a:p>
          <a:p>
            <a:pPr lvl="1" eaLnBrk="1" hangingPunct="1">
              <a:lnSpc>
                <a:spcPct val="90000"/>
              </a:lnSpc>
            </a:pPr>
            <a:r>
              <a:rPr lang="en-US" altLang="en-US" dirty="0" smtClean="0"/>
              <a:t>Dependence on independent nature</a:t>
            </a:r>
          </a:p>
          <a:p>
            <a:pPr lvl="1" eaLnBrk="1" hangingPunct="1">
              <a:lnSpc>
                <a:spcPct val="90000"/>
              </a:lnSpc>
            </a:pPr>
            <a:r>
              <a:rPr lang="en-US" altLang="en-US" dirty="0" smtClean="0"/>
              <a:t>Unity with nature</a:t>
            </a:r>
          </a:p>
          <a:p>
            <a:pPr eaLnBrk="1" hangingPunct="1">
              <a:lnSpc>
                <a:spcPct val="90000"/>
              </a:lnSpc>
            </a:pPr>
            <a:r>
              <a:rPr lang="en-US" altLang="en-US" dirty="0" smtClean="0"/>
              <a:t>2) Mode of life of herders, simple agriculturalists</a:t>
            </a:r>
          </a:p>
          <a:p>
            <a:pPr lvl="1" eaLnBrk="1" hangingPunct="1">
              <a:lnSpc>
                <a:spcPct val="90000"/>
              </a:lnSpc>
            </a:pPr>
            <a:r>
              <a:rPr lang="en-US" altLang="en-US" dirty="0" smtClean="0"/>
              <a:t>Human </a:t>
            </a:r>
            <a:r>
              <a:rPr lang="en-US" altLang="en-US" u="sng" dirty="0" smtClean="0"/>
              <a:t>transformation</a:t>
            </a:r>
            <a:r>
              <a:rPr lang="en-US" altLang="en-US" dirty="0" smtClean="0"/>
              <a:t> of nature</a:t>
            </a:r>
          </a:p>
          <a:p>
            <a:pPr eaLnBrk="1" hangingPunct="1">
              <a:lnSpc>
                <a:spcPct val="90000"/>
              </a:lnSpc>
            </a:pPr>
            <a:r>
              <a:rPr lang="en-US" altLang="en-US" dirty="0" smtClean="0"/>
              <a:t>3) Hierarchical states control nature: irrigation</a:t>
            </a:r>
          </a:p>
          <a:p>
            <a:pPr lvl="1">
              <a:lnSpc>
                <a:spcPct val="90000"/>
              </a:lnSpc>
            </a:pPr>
            <a:r>
              <a:rPr lang="en-US" altLang="en-US" dirty="0" smtClean="0"/>
              <a:t>Transformations of societies: rich and poor</a:t>
            </a:r>
          </a:p>
        </p:txBody>
      </p:sp>
      <p:sp>
        <p:nvSpPr>
          <p:cNvPr id="215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E6BAF25-8DD9-4B83-A09B-79696324DB1A}" type="slidenum">
              <a:rPr lang="en-CA" altLang="en-US" sz="1200" smtClean="0">
                <a:solidFill>
                  <a:srgbClr val="898989"/>
                </a:solidFill>
                <a:latin typeface="Times New Roman" pitchFamily="18" charset="0"/>
              </a:rPr>
              <a:pPr eaLnBrk="1" hangingPunct="1">
                <a:spcBef>
                  <a:spcPct val="0"/>
                </a:spcBef>
                <a:buFontTx/>
                <a:buNone/>
              </a:pPr>
              <a:t>7</a:t>
            </a:fld>
            <a:endParaRPr lang="en-CA"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17622782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Rebuttal</a:t>
            </a:r>
            <a:endParaRPr lang="en-US" dirty="0"/>
          </a:p>
        </p:txBody>
      </p:sp>
      <p:sp>
        <p:nvSpPr>
          <p:cNvPr id="3" name="Content Placeholder 2"/>
          <p:cNvSpPr>
            <a:spLocks noGrp="1"/>
          </p:cNvSpPr>
          <p:nvPr>
            <p:ph idx="1"/>
          </p:nvPr>
        </p:nvSpPr>
        <p:spPr/>
        <p:txBody>
          <a:bodyPr>
            <a:normAutofit lnSpcReduction="10000"/>
          </a:bodyPr>
          <a:lstStyle/>
          <a:p>
            <a:r>
              <a:rPr lang="en-CA" dirty="0" smtClean="0"/>
              <a:t>Mencius recognizes these features </a:t>
            </a:r>
          </a:p>
          <a:p>
            <a:pPr lvl="1"/>
            <a:r>
              <a:rPr lang="en-CA" dirty="0" smtClean="0"/>
              <a:t>i.e., our non-moral tendencies</a:t>
            </a:r>
          </a:p>
          <a:p>
            <a:pPr lvl="1"/>
            <a:r>
              <a:rPr lang="en-CA" dirty="0"/>
              <a:t>t</a:t>
            </a:r>
            <a:r>
              <a:rPr lang="en-CA" dirty="0" smtClean="0"/>
              <a:t>he ease in which the “germs” are prevented from growing</a:t>
            </a:r>
          </a:p>
          <a:p>
            <a:r>
              <a:rPr lang="en-CA" dirty="0" smtClean="0"/>
              <a:t>By “nature” Mencius means </a:t>
            </a:r>
            <a:r>
              <a:rPr lang="en-CA" i="1" dirty="0" smtClean="0"/>
              <a:t>human</a:t>
            </a:r>
            <a:r>
              <a:rPr lang="en-CA" dirty="0" smtClean="0"/>
              <a:t> nature</a:t>
            </a:r>
          </a:p>
          <a:p>
            <a:pPr lvl="1"/>
            <a:r>
              <a:rPr lang="en-CA" dirty="0" smtClean="0"/>
              <a:t>that humans are different from animals</a:t>
            </a:r>
          </a:p>
          <a:p>
            <a:pPr lvl="1"/>
            <a:r>
              <a:rPr lang="en-CA" dirty="0"/>
              <a:t>t</a:t>
            </a:r>
            <a:r>
              <a:rPr lang="en-CA" dirty="0" smtClean="0"/>
              <a:t>hat morality arises naturally if the circumstances are not unfavorable</a:t>
            </a:r>
          </a:p>
          <a:p>
            <a:pPr lvl="1"/>
            <a:r>
              <a:rPr lang="en-CA" dirty="0"/>
              <a:t>a</a:t>
            </a:r>
            <a:r>
              <a:rPr lang="en-CA" dirty="0" smtClean="0"/>
              <a:t>nd so education and effort </a:t>
            </a:r>
            <a:r>
              <a:rPr lang="en-CA" i="1" dirty="0" smtClean="0"/>
              <a:t>are</a:t>
            </a:r>
            <a:r>
              <a:rPr lang="en-CA" dirty="0" smtClean="0"/>
              <a:t> required</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70</a:t>
            </a:fld>
            <a:endParaRPr lang="en-US"/>
          </a:p>
        </p:txBody>
      </p:sp>
    </p:spTree>
    <p:extLst>
      <p:ext uri="{BB962C8B-B14F-4D97-AF65-F5344CB8AC3E}">
        <p14:creationId xmlns:p14="http://schemas.microsoft.com/office/powerpoint/2010/main" val="40165792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the true Confucian?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If </a:t>
            </a:r>
            <a:r>
              <a:rPr lang="en-CA" dirty="0" err="1" smtClean="0"/>
              <a:t>Hsun</a:t>
            </a:r>
            <a:r>
              <a:rPr lang="en-CA" dirty="0" smtClean="0"/>
              <a:t> Tzu says that humans are innately egotistical (evil)</a:t>
            </a:r>
          </a:p>
          <a:p>
            <a:pPr lvl="1"/>
            <a:r>
              <a:rPr lang="en-CA" dirty="0"/>
              <a:t>h</a:t>
            </a:r>
            <a:r>
              <a:rPr lang="en-CA" dirty="0" smtClean="0"/>
              <a:t>e is like the English philosopher Thomas Hobbes (1588-1679) </a:t>
            </a:r>
          </a:p>
          <a:p>
            <a:pPr lvl="1"/>
            <a:r>
              <a:rPr lang="en-CA" dirty="0"/>
              <a:t>n</a:t>
            </a:r>
            <a:r>
              <a:rPr lang="en-CA" dirty="0" smtClean="0"/>
              <a:t>ot like Confucius</a:t>
            </a:r>
          </a:p>
          <a:p>
            <a:r>
              <a:rPr lang="en-CA" dirty="0" smtClean="0"/>
              <a:t>If the warped wood really does become straight</a:t>
            </a:r>
          </a:p>
          <a:p>
            <a:pPr lvl="1"/>
            <a:r>
              <a:rPr lang="en-CA" dirty="0"/>
              <a:t>w</a:t>
            </a:r>
            <a:r>
              <a:rPr lang="en-CA" dirty="0" smtClean="0"/>
              <a:t>hy not say that it is </a:t>
            </a:r>
            <a:r>
              <a:rPr lang="en-CA" i="1" dirty="0" smtClean="0"/>
              <a:t>in its nature </a:t>
            </a:r>
            <a:r>
              <a:rPr lang="en-CA" dirty="0" smtClean="0"/>
              <a:t>to become straight?</a:t>
            </a:r>
          </a:p>
          <a:p>
            <a:r>
              <a:rPr lang="en-CA" dirty="0" smtClean="0"/>
              <a:t>Confucius (followed more truly by Mencius than by </a:t>
            </a:r>
            <a:r>
              <a:rPr lang="en-CA" dirty="0" err="1" smtClean="0"/>
              <a:t>Hsun</a:t>
            </a:r>
            <a:r>
              <a:rPr lang="en-CA" dirty="0" smtClean="0"/>
              <a:t> Tzu) </a:t>
            </a:r>
          </a:p>
          <a:p>
            <a:pPr lvl="1"/>
            <a:r>
              <a:rPr lang="en-CA" dirty="0" smtClean="0"/>
              <a:t>The superior person does not merely </a:t>
            </a:r>
            <a:r>
              <a:rPr lang="en-CA" u="sng" dirty="0" smtClean="0"/>
              <a:t>conform</a:t>
            </a:r>
            <a:r>
              <a:rPr lang="en-CA" dirty="0" smtClean="0"/>
              <a:t> to social norms</a:t>
            </a:r>
          </a:p>
          <a:p>
            <a:pPr lvl="1"/>
            <a:r>
              <a:rPr lang="en-CA" dirty="0"/>
              <a:t>b</a:t>
            </a:r>
            <a:r>
              <a:rPr lang="en-CA" dirty="0" smtClean="0"/>
              <a:t>ut in doing so he becomes “at one” with himself</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71</a:t>
            </a:fld>
            <a:endParaRPr lang="en-US"/>
          </a:p>
        </p:txBody>
      </p:sp>
    </p:spTree>
    <p:extLst>
      <p:ext uri="{BB962C8B-B14F-4D97-AF65-F5344CB8AC3E}">
        <p14:creationId xmlns:p14="http://schemas.microsoft.com/office/powerpoint/2010/main" val="21767322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Ch’i</a:t>
            </a:r>
            <a:r>
              <a:rPr lang="en-CA" dirty="0" smtClean="0"/>
              <a:t> of Heaven and Earth</a:t>
            </a:r>
            <a:endParaRPr lang="en-US" dirty="0"/>
          </a:p>
        </p:txBody>
      </p:sp>
      <p:sp>
        <p:nvSpPr>
          <p:cNvPr id="3" name="Content Placeholder 2"/>
          <p:cNvSpPr>
            <a:spLocks noGrp="1"/>
          </p:cNvSpPr>
          <p:nvPr>
            <p:ph idx="1"/>
          </p:nvPr>
        </p:nvSpPr>
        <p:spPr/>
        <p:txBody>
          <a:bodyPr>
            <a:normAutofit/>
          </a:bodyPr>
          <a:lstStyle/>
          <a:p>
            <a:r>
              <a:rPr lang="en-CA" dirty="0" smtClean="0"/>
              <a:t>Confucius did not explain what he meant in saying that the virtuous person follows “the Way of Heaven”</a:t>
            </a:r>
          </a:p>
          <a:p>
            <a:pPr lvl="1"/>
            <a:r>
              <a:rPr lang="en-CA" dirty="0" smtClean="0"/>
              <a:t>Mencius: he is “in the same stream as Heaven above and Earth below” (7A: 13)</a:t>
            </a:r>
          </a:p>
          <a:p>
            <a:r>
              <a:rPr lang="en-CA" dirty="0" smtClean="0"/>
              <a:t>Both heaven and earth are composed of </a:t>
            </a:r>
            <a:r>
              <a:rPr lang="en-CA" dirty="0" err="1" smtClean="0"/>
              <a:t>ch’i</a:t>
            </a:r>
            <a:r>
              <a:rPr lang="en-CA" dirty="0" smtClean="0"/>
              <a:t> </a:t>
            </a:r>
          </a:p>
          <a:p>
            <a:pPr lvl="1"/>
            <a:r>
              <a:rPr lang="en-CA" dirty="0" smtClean="0"/>
              <a:t>But in refined and gross forms</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72</a:t>
            </a:fld>
            <a:endParaRPr lang="en-US"/>
          </a:p>
        </p:txBody>
      </p:sp>
    </p:spTree>
    <p:extLst>
      <p:ext uri="{BB962C8B-B14F-4D97-AF65-F5344CB8AC3E}">
        <p14:creationId xmlns:p14="http://schemas.microsoft.com/office/powerpoint/2010/main" val="35605161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superior person and Chi</a:t>
            </a:r>
            <a:endParaRPr lang="en-US" dirty="0"/>
          </a:p>
        </p:txBody>
      </p:sp>
      <p:sp>
        <p:nvSpPr>
          <p:cNvPr id="3" name="Content Placeholder 2"/>
          <p:cNvSpPr>
            <a:spLocks noGrp="1"/>
          </p:cNvSpPr>
          <p:nvPr>
            <p:ph idx="1"/>
          </p:nvPr>
        </p:nvSpPr>
        <p:spPr/>
        <p:txBody>
          <a:bodyPr>
            <a:normAutofit fontScale="92500" lnSpcReduction="10000"/>
          </a:bodyPr>
          <a:lstStyle/>
          <a:p>
            <a:r>
              <a:rPr lang="en-CA" dirty="0"/>
              <a:t>The superior person is not bogged down in material desire</a:t>
            </a:r>
          </a:p>
          <a:p>
            <a:pPr lvl="1"/>
            <a:r>
              <a:rPr lang="en-CA" dirty="0"/>
              <a:t>But cultivates “a flood-like </a:t>
            </a:r>
            <a:r>
              <a:rPr lang="en-CA" dirty="0" err="1"/>
              <a:t>ch’i</a:t>
            </a:r>
            <a:r>
              <a:rPr lang="en-CA" dirty="0"/>
              <a:t>” within himself, which is sufficiently refined to “fill the space between Heaven and Earth”</a:t>
            </a:r>
          </a:p>
          <a:p>
            <a:pPr lvl="1"/>
            <a:r>
              <a:rPr lang="en-CA" dirty="0"/>
              <a:t>He thus bridges the gap between the two, making the cosmos a balanced whole</a:t>
            </a:r>
          </a:p>
          <a:p>
            <a:pPr lvl="1"/>
            <a:r>
              <a:rPr lang="en-CA" dirty="0"/>
              <a:t>His is a </a:t>
            </a:r>
            <a:r>
              <a:rPr lang="en-CA" dirty="0" err="1"/>
              <a:t>ch’i</a:t>
            </a:r>
            <a:r>
              <a:rPr lang="en-CA" dirty="0"/>
              <a:t> that “unites rightness and the Way” (2A: 2)</a:t>
            </a:r>
          </a:p>
          <a:p>
            <a:r>
              <a:rPr lang="en-US" b="1" dirty="0"/>
              <a:t>The Karate Kid (2010) - Chi scene</a:t>
            </a:r>
            <a:endParaRPr lang="en-CA" dirty="0"/>
          </a:p>
          <a:p>
            <a:pPr lvl="1"/>
            <a:r>
              <a:rPr lang="en-US" dirty="0">
                <a:hlinkClick r:id="rId2"/>
              </a:rPr>
              <a:t>https://www.youtube.com/watch?v=Iv9dNqrLrhQ</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73</a:t>
            </a:fld>
            <a:endParaRPr lang="en-US"/>
          </a:p>
        </p:txBody>
      </p:sp>
    </p:spTree>
    <p:extLst>
      <p:ext uri="{BB962C8B-B14F-4D97-AF65-F5344CB8AC3E}">
        <p14:creationId xmlns:p14="http://schemas.microsoft.com/office/powerpoint/2010/main" val="3935882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five elements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Later Han Confucians develop such cosmological theory </a:t>
            </a:r>
          </a:p>
          <a:p>
            <a:pPr lvl="1"/>
            <a:r>
              <a:rPr lang="en-CA" dirty="0" smtClean="0"/>
              <a:t>in the doctrine of the five elements </a:t>
            </a:r>
          </a:p>
          <a:p>
            <a:r>
              <a:rPr lang="en-CA" dirty="0" smtClean="0"/>
              <a:t>Heaven employs the five basic elements of earth such that</a:t>
            </a:r>
          </a:p>
          <a:p>
            <a:pPr lvl="1"/>
            <a:r>
              <a:rPr lang="en-CA" dirty="0" smtClean="0"/>
              <a:t>wood fuels fire</a:t>
            </a:r>
          </a:p>
          <a:p>
            <a:pPr lvl="1"/>
            <a:r>
              <a:rPr lang="en-CA" dirty="0" smtClean="0"/>
              <a:t>Soil or earth begets metal</a:t>
            </a:r>
          </a:p>
          <a:p>
            <a:r>
              <a:rPr lang="en-CA" dirty="0" smtClean="0"/>
              <a:t>Just as in human life</a:t>
            </a:r>
          </a:p>
          <a:p>
            <a:pPr lvl="1"/>
            <a:r>
              <a:rPr lang="en-CA" dirty="0"/>
              <a:t>f</a:t>
            </a:r>
            <a:r>
              <a:rPr lang="en-CA" dirty="0" smtClean="0"/>
              <a:t>ather begets son—and so bad parenting would be unnatural </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74</a:t>
            </a:fld>
            <a:endParaRPr lang="en-US"/>
          </a:p>
        </p:txBody>
      </p:sp>
    </p:spTree>
    <p:extLst>
      <p:ext uri="{BB962C8B-B14F-4D97-AF65-F5344CB8AC3E}">
        <p14:creationId xmlns:p14="http://schemas.microsoft.com/office/powerpoint/2010/main" val="5491749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70489"/>
            <a:ext cx="4176464" cy="351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B85FC21-06E1-4C21-91FD-B3B99E9D3468}" type="slidenum">
              <a:rPr lang="en-US" smtClean="0"/>
              <a:t>75</a:t>
            </a:fld>
            <a:endParaRPr lang="en-US"/>
          </a:p>
        </p:txBody>
      </p:sp>
    </p:spTree>
    <p:extLst>
      <p:ext uri="{BB962C8B-B14F-4D97-AF65-F5344CB8AC3E}">
        <p14:creationId xmlns:p14="http://schemas.microsoft.com/office/powerpoint/2010/main" val="37630544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Correspondences of nature </a:t>
            </a:r>
            <a:br>
              <a:rPr lang="en-CA" dirty="0" smtClean="0"/>
            </a:br>
            <a:r>
              <a:rPr lang="en-CA" dirty="0" smtClean="0"/>
              <a:t>in human life</a:t>
            </a:r>
            <a:endParaRPr lang="en-US" dirty="0"/>
          </a:p>
        </p:txBody>
      </p:sp>
      <p:sp>
        <p:nvSpPr>
          <p:cNvPr id="3" name="Content Placeholder 2"/>
          <p:cNvSpPr>
            <a:spLocks noGrp="1"/>
          </p:cNvSpPr>
          <p:nvPr>
            <p:ph idx="1"/>
          </p:nvPr>
        </p:nvSpPr>
        <p:spPr/>
        <p:txBody>
          <a:bodyPr/>
          <a:lstStyle/>
          <a:p>
            <a:r>
              <a:rPr lang="en-CA" dirty="0" smtClean="0"/>
              <a:t>Doctrine of systematic correspondences of the elements</a:t>
            </a:r>
          </a:p>
          <a:p>
            <a:pPr lvl="1"/>
            <a:r>
              <a:rPr lang="en-CA" dirty="0"/>
              <a:t>a</a:t>
            </a:r>
            <a:r>
              <a:rPr lang="en-CA" dirty="0" smtClean="0"/>
              <a:t>pplied to government (Tung Chung-Shu)</a:t>
            </a:r>
          </a:p>
          <a:p>
            <a:pPr lvl="2"/>
            <a:r>
              <a:rPr lang="en-CA" dirty="0" smtClean="0"/>
              <a:t>wood is the agent of the Minister of Agriculture</a:t>
            </a:r>
          </a:p>
          <a:p>
            <a:pPr lvl="2"/>
            <a:r>
              <a:rPr lang="en-CA" dirty="0" smtClean="0"/>
              <a:t>metal is that of the Ministry of the Interior</a:t>
            </a:r>
          </a:p>
          <a:p>
            <a:pPr lvl="1"/>
            <a:r>
              <a:rPr lang="en-CA" dirty="0" smtClean="0"/>
              <a:t>Because metal cuts down trees</a:t>
            </a:r>
          </a:p>
          <a:p>
            <a:pPr lvl="2"/>
            <a:r>
              <a:rPr lang="en-CA" dirty="0" smtClean="0"/>
              <a:t>It is the duty of the latter to punish corrupt officials in the former</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76</a:t>
            </a:fld>
            <a:endParaRPr lang="en-US"/>
          </a:p>
        </p:txBody>
      </p:sp>
    </p:spTree>
    <p:extLst>
      <p:ext uri="{BB962C8B-B14F-4D97-AF65-F5344CB8AC3E}">
        <p14:creationId xmlns:p14="http://schemas.microsoft.com/office/powerpoint/2010/main" val="16575638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Yin and Yang</a:t>
            </a:r>
            <a:endParaRPr lang="en-US" dirty="0"/>
          </a:p>
        </p:txBody>
      </p:sp>
      <p:sp>
        <p:nvSpPr>
          <p:cNvPr id="3" name="Content Placeholder 2"/>
          <p:cNvSpPr>
            <a:spLocks noGrp="1"/>
          </p:cNvSpPr>
          <p:nvPr>
            <p:ph idx="1"/>
          </p:nvPr>
        </p:nvSpPr>
        <p:spPr/>
        <p:txBody>
          <a:bodyPr>
            <a:normAutofit lnSpcReduction="10000"/>
          </a:bodyPr>
          <a:lstStyle/>
          <a:p>
            <a:r>
              <a:rPr lang="en-CA" dirty="0" smtClean="0"/>
              <a:t>“Heaven has the yin and the yang” </a:t>
            </a:r>
          </a:p>
          <a:p>
            <a:pPr lvl="1"/>
            <a:r>
              <a:rPr lang="en-CA" dirty="0"/>
              <a:t>Tung </a:t>
            </a:r>
            <a:r>
              <a:rPr lang="en-CA" dirty="0" smtClean="0"/>
              <a:t>Chung-Shu (</a:t>
            </a:r>
            <a:r>
              <a:rPr lang="en-US" dirty="0"/>
              <a:t>179–104 </a:t>
            </a:r>
            <a:r>
              <a:rPr lang="en-US" dirty="0" smtClean="0"/>
              <a:t>BC)</a:t>
            </a:r>
            <a:r>
              <a:rPr lang="en-CA" dirty="0" smtClean="0"/>
              <a:t>: integrates Taoist ideas into Confucianism </a:t>
            </a:r>
          </a:p>
          <a:p>
            <a:r>
              <a:rPr lang="en-CA" dirty="0" smtClean="0"/>
              <a:t>Human nature is composed of </a:t>
            </a:r>
          </a:p>
          <a:p>
            <a:pPr lvl="1"/>
            <a:r>
              <a:rPr lang="en-CA" dirty="0" smtClean="0"/>
              <a:t>Congenital goodness (yang)</a:t>
            </a:r>
          </a:p>
          <a:p>
            <a:pPr lvl="1"/>
            <a:r>
              <a:rPr lang="en-CA" dirty="0" smtClean="0"/>
              <a:t>And natural emotions (yin)</a:t>
            </a:r>
          </a:p>
          <a:p>
            <a:r>
              <a:rPr lang="en-CA" dirty="0" smtClean="0"/>
              <a:t>And so “the self works in the same way as Heaven”</a:t>
            </a:r>
          </a:p>
          <a:p>
            <a:r>
              <a:rPr lang="en-CA" dirty="0" smtClean="0"/>
              <a:t>And the Ways of Heaven and man are one</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77</a:t>
            </a:fld>
            <a:endParaRPr lang="en-US"/>
          </a:p>
        </p:txBody>
      </p:sp>
    </p:spTree>
    <p:extLst>
      <p:ext uri="{BB962C8B-B14F-4D97-AF65-F5344CB8AC3E}">
        <p14:creationId xmlns:p14="http://schemas.microsoft.com/office/powerpoint/2010/main" val="7147196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96752"/>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B85FC21-06E1-4C21-91FD-B3B99E9D3468}" type="slidenum">
              <a:rPr lang="en-US" smtClean="0"/>
              <a:t>78</a:t>
            </a:fld>
            <a:endParaRPr lang="en-US"/>
          </a:p>
        </p:txBody>
      </p:sp>
    </p:spTree>
    <p:extLst>
      <p:ext uri="{BB962C8B-B14F-4D97-AF65-F5344CB8AC3E}">
        <p14:creationId xmlns:p14="http://schemas.microsoft.com/office/powerpoint/2010/main" val="15137495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 and Women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In yin and yang the opposites are united</a:t>
            </a:r>
          </a:p>
          <a:p>
            <a:pPr lvl="1"/>
            <a:r>
              <a:rPr lang="en-CA" dirty="0" smtClean="0"/>
              <a:t>Yin: dark, feminine, soft, hidden</a:t>
            </a:r>
          </a:p>
          <a:p>
            <a:pPr lvl="1"/>
            <a:r>
              <a:rPr lang="en-CA" dirty="0" smtClean="0"/>
              <a:t>Yang: bright, masculine, firm, open</a:t>
            </a:r>
          </a:p>
          <a:p>
            <a:r>
              <a:rPr lang="en-CA" dirty="0" smtClean="0"/>
              <a:t>Hence men and women have need of one another</a:t>
            </a:r>
          </a:p>
          <a:p>
            <a:pPr lvl="1"/>
            <a:r>
              <a:rPr lang="en-CA" dirty="0" smtClean="0"/>
              <a:t>Shadow and brightness are interrelated</a:t>
            </a:r>
          </a:p>
          <a:p>
            <a:r>
              <a:rPr lang="en-CA" dirty="0" smtClean="0"/>
              <a:t>Unity of polarities: </a:t>
            </a:r>
          </a:p>
          <a:p>
            <a:pPr lvl="1"/>
            <a:r>
              <a:rPr lang="en-CA" dirty="0" smtClean="0"/>
              <a:t>creative interaction, </a:t>
            </a:r>
          </a:p>
          <a:p>
            <a:pPr lvl="1"/>
            <a:r>
              <a:rPr lang="en-CA" dirty="0" smtClean="0">
                <a:sym typeface="Wingdings" panose="05000000000000000000" pitchFamily="2" charset="2"/>
              </a:rPr>
              <a:t></a:t>
            </a:r>
            <a:r>
              <a:rPr lang="en-CA" dirty="0" smtClean="0"/>
              <a:t>infinite process of transformation</a:t>
            </a:r>
          </a:p>
          <a:p>
            <a:pPr lvl="1"/>
            <a:r>
              <a:rPr lang="en-CA" dirty="0" smtClean="0"/>
              <a:t>This is intrinsically valuable and self-fulfilling</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79</a:t>
            </a:fld>
            <a:endParaRPr lang="en-US"/>
          </a:p>
        </p:txBody>
      </p:sp>
    </p:spTree>
    <p:extLst>
      <p:ext uri="{BB962C8B-B14F-4D97-AF65-F5344CB8AC3E}">
        <p14:creationId xmlns:p14="http://schemas.microsoft.com/office/powerpoint/2010/main" val="81728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Evolution of material creativity</a:t>
            </a:r>
          </a:p>
        </p:txBody>
      </p:sp>
      <p:sp>
        <p:nvSpPr>
          <p:cNvPr id="22531" name="Rectangle 3"/>
          <p:cNvSpPr>
            <a:spLocks noGrp="1" noChangeArrowheads="1"/>
          </p:cNvSpPr>
          <p:nvPr>
            <p:ph idx="1"/>
          </p:nvPr>
        </p:nvSpPr>
        <p:spPr/>
        <p:txBody>
          <a:bodyPr/>
          <a:lstStyle/>
          <a:p>
            <a:pPr eaLnBrk="1" hangingPunct="1">
              <a:lnSpc>
                <a:spcPct val="90000"/>
              </a:lnSpc>
            </a:pPr>
            <a:r>
              <a:rPr lang="en-US" altLang="en-US" dirty="0" smtClean="0"/>
              <a:t>1) Change nature </a:t>
            </a:r>
            <a:r>
              <a:rPr lang="en-US" altLang="en-US" i="1" dirty="0" smtClean="0"/>
              <a:t>into</a:t>
            </a:r>
            <a:r>
              <a:rPr lang="en-US" altLang="en-US" dirty="0" smtClean="0"/>
              <a:t> tools (for hunting, gathering)</a:t>
            </a:r>
          </a:p>
          <a:p>
            <a:pPr eaLnBrk="1" hangingPunct="1">
              <a:lnSpc>
                <a:spcPct val="90000"/>
              </a:lnSpc>
            </a:pPr>
            <a:r>
              <a:rPr lang="en-US" altLang="en-US" dirty="0" smtClean="0"/>
              <a:t>2) Transform nature </a:t>
            </a:r>
            <a:r>
              <a:rPr lang="en-US" altLang="en-US" i="1" dirty="0" smtClean="0"/>
              <a:t>with</a:t>
            </a:r>
            <a:r>
              <a:rPr lang="en-US" altLang="en-US" dirty="0" smtClean="0"/>
              <a:t> tools (for herding, simple agriculture)</a:t>
            </a:r>
          </a:p>
          <a:p>
            <a:pPr eaLnBrk="1" hangingPunct="1">
              <a:lnSpc>
                <a:spcPct val="90000"/>
              </a:lnSpc>
            </a:pPr>
            <a:r>
              <a:rPr lang="en-US" altLang="en-US" dirty="0" smtClean="0"/>
              <a:t>3) Intensified domination of nature (e.g., the animal drawn plow)—Civilization</a:t>
            </a:r>
          </a:p>
          <a:p>
            <a:pPr eaLnBrk="1" hangingPunct="1">
              <a:lnSpc>
                <a:spcPct val="90000"/>
              </a:lnSpc>
            </a:pPr>
            <a:r>
              <a:rPr lang="en-US" altLang="en-US" dirty="0" smtClean="0"/>
              <a:t>NB: Non-biological changes, outside the human organism</a:t>
            </a:r>
          </a:p>
        </p:txBody>
      </p:sp>
      <p:sp>
        <p:nvSpPr>
          <p:cNvPr id="225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7272936-9530-4B81-8B7C-4D211EA87552}" type="slidenum">
              <a:rPr lang="en-CA" altLang="en-US" sz="1200" smtClean="0">
                <a:solidFill>
                  <a:srgbClr val="898989"/>
                </a:solidFill>
                <a:latin typeface="Times New Roman" pitchFamily="18" charset="0"/>
              </a:rPr>
              <a:pPr eaLnBrk="1" hangingPunct="1">
                <a:spcBef>
                  <a:spcPct val="0"/>
                </a:spcBef>
                <a:buFontTx/>
                <a:buNone/>
              </a:pPr>
              <a:t>8</a:t>
            </a:fld>
            <a:endParaRPr lang="en-CA"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42533346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Integrating human beings </a:t>
            </a:r>
            <a:br>
              <a:rPr lang="en-CA" dirty="0" smtClean="0"/>
            </a:br>
            <a:r>
              <a:rPr lang="en-CA" dirty="0" smtClean="0"/>
              <a:t>with the universe</a:t>
            </a:r>
            <a:endParaRPr lang="en-US" dirty="0"/>
          </a:p>
        </p:txBody>
      </p:sp>
      <p:sp>
        <p:nvSpPr>
          <p:cNvPr id="3" name="Content Placeholder 2"/>
          <p:cNvSpPr>
            <a:spLocks noGrp="1"/>
          </p:cNvSpPr>
          <p:nvPr>
            <p:ph idx="1"/>
          </p:nvPr>
        </p:nvSpPr>
        <p:spPr/>
        <p:txBody>
          <a:bodyPr>
            <a:normAutofit/>
          </a:bodyPr>
          <a:lstStyle/>
          <a:p>
            <a:r>
              <a:rPr lang="en-CA" dirty="0" smtClean="0"/>
              <a:t>Yin and yang integrates human existence with reality as a whole</a:t>
            </a:r>
          </a:p>
          <a:p>
            <a:pPr lvl="1"/>
            <a:r>
              <a:rPr lang="en-CA" dirty="0" smtClean="0"/>
              <a:t>1) human psychology is subject to the same interplay as other forces of nature</a:t>
            </a:r>
          </a:p>
          <a:p>
            <a:pPr lvl="1"/>
            <a:r>
              <a:rPr lang="en-CA" dirty="0" smtClean="0"/>
              <a:t>2) an imbalance in human life reverberates throughout the world</a:t>
            </a:r>
          </a:p>
          <a:p>
            <a:pPr lvl="2"/>
            <a:r>
              <a:rPr lang="en-CA" dirty="0" smtClean="0"/>
              <a:t>An imbalanced ruler can cause floods</a:t>
            </a:r>
          </a:p>
          <a:p>
            <a:pPr lvl="1"/>
            <a:r>
              <a:rPr lang="en-CA" dirty="0" smtClean="0"/>
              <a:t>3) Humans should imitate the relations in Heaven</a:t>
            </a:r>
          </a:p>
          <a:p>
            <a:pPr lvl="2"/>
            <a:r>
              <a:rPr lang="en-CA" dirty="0" smtClean="0"/>
              <a:t>Heaven is primarily yang and blocks the infection by yin</a:t>
            </a:r>
          </a:p>
        </p:txBody>
      </p:sp>
      <p:sp>
        <p:nvSpPr>
          <p:cNvPr id="4" name="Slide Number Placeholder 3"/>
          <p:cNvSpPr>
            <a:spLocks noGrp="1"/>
          </p:cNvSpPr>
          <p:nvPr>
            <p:ph type="sldNum" sz="quarter" idx="12"/>
          </p:nvPr>
        </p:nvSpPr>
        <p:spPr/>
        <p:txBody>
          <a:bodyPr/>
          <a:lstStyle/>
          <a:p>
            <a:fld id="{9B85FC21-06E1-4C21-91FD-B3B99E9D3468}" type="slidenum">
              <a:rPr lang="en-US" smtClean="0"/>
              <a:t>80</a:t>
            </a:fld>
            <a:endParaRPr lang="en-US"/>
          </a:p>
        </p:txBody>
      </p:sp>
    </p:spTree>
    <p:extLst>
      <p:ext uri="{BB962C8B-B14F-4D97-AF65-F5344CB8AC3E}">
        <p14:creationId xmlns:p14="http://schemas.microsoft.com/office/powerpoint/2010/main" val="38756460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Blocking the infection of Jen</a:t>
            </a:r>
            <a:endParaRPr lang="en-US" dirty="0"/>
          </a:p>
        </p:txBody>
      </p:sp>
      <p:sp>
        <p:nvSpPr>
          <p:cNvPr id="3" name="Content Placeholder 2"/>
          <p:cNvSpPr>
            <a:spLocks noGrp="1"/>
          </p:cNvSpPr>
          <p:nvPr>
            <p:ph idx="1"/>
          </p:nvPr>
        </p:nvSpPr>
        <p:spPr/>
        <p:txBody>
          <a:bodyPr/>
          <a:lstStyle/>
          <a:p>
            <a:r>
              <a:rPr lang="en-CA" dirty="0"/>
              <a:t>The superior person blocks the infection of </a:t>
            </a:r>
            <a:r>
              <a:rPr lang="en-CA" dirty="0" err="1"/>
              <a:t>jen</a:t>
            </a:r>
            <a:r>
              <a:rPr lang="en-CA" dirty="0"/>
              <a:t> (yang) by inordinate desire (yin): </a:t>
            </a:r>
          </a:p>
          <a:p>
            <a:pPr lvl="1"/>
            <a:r>
              <a:rPr lang="en-CA" dirty="0"/>
              <a:t>He “knows how to avoid injuring desire and yet to have a rest from emotion, and thus fit in with Heaven … prohibiting what Heaven prohibits.” (Tung Chung-Shu)</a:t>
            </a:r>
          </a:p>
          <a:p>
            <a:r>
              <a:rPr lang="en-CA" dirty="0"/>
              <a:t>Not through intellectual </a:t>
            </a:r>
            <a:r>
              <a:rPr lang="en-CA" dirty="0" smtClean="0"/>
              <a:t>understanding but through practical mastery of one’s life and emotions</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81</a:t>
            </a:fld>
            <a:endParaRPr lang="en-US"/>
          </a:p>
        </p:txBody>
      </p:sp>
    </p:spTree>
    <p:extLst>
      <p:ext uri="{BB962C8B-B14F-4D97-AF65-F5344CB8AC3E}">
        <p14:creationId xmlns:p14="http://schemas.microsoft.com/office/powerpoint/2010/main" val="10375588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Taoism</a:t>
            </a:r>
            <a:endParaRPr lang="en-US" dirty="0"/>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2"/>
          </p:nvPr>
        </p:nvSpPr>
        <p:spPr/>
        <p:txBody>
          <a:bodyPr/>
          <a:lstStyle/>
          <a:p>
            <a:fld id="{9B85FC21-06E1-4C21-91FD-B3B99E9D3468}" type="slidenum">
              <a:rPr lang="en-US" smtClean="0"/>
              <a:t>82</a:t>
            </a:fld>
            <a:endParaRPr lang="en-US"/>
          </a:p>
        </p:txBody>
      </p:sp>
    </p:spTree>
    <p:extLst>
      <p:ext uri="{BB962C8B-B14F-4D97-AF65-F5344CB8AC3E}">
        <p14:creationId xmlns:p14="http://schemas.microsoft.com/office/powerpoint/2010/main" val="21308744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Appeal of Taoism</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Its doctrines appeal today to ecologists, feminists</a:t>
            </a:r>
          </a:p>
          <a:p>
            <a:r>
              <a:rPr lang="en-CA" dirty="0" smtClean="0"/>
              <a:t>Has a romantic image, lacking to Confucianism</a:t>
            </a:r>
          </a:p>
          <a:p>
            <a:pPr lvl="1"/>
            <a:r>
              <a:rPr lang="en-CA" dirty="0" smtClean="0"/>
              <a:t>Legends of Taoist sages spurning official positions sought after by Confucians</a:t>
            </a:r>
          </a:p>
          <a:p>
            <a:r>
              <a:rPr lang="en-CA" dirty="0" smtClean="0"/>
              <a:t>Lin </a:t>
            </a:r>
            <a:r>
              <a:rPr lang="en-CA" dirty="0" err="1" smtClean="0"/>
              <a:t>Yutang</a:t>
            </a:r>
            <a:r>
              <a:rPr lang="en-CA" dirty="0" smtClean="0"/>
              <a:t> (1895-1976): </a:t>
            </a:r>
          </a:p>
          <a:p>
            <a:pPr lvl="1"/>
            <a:r>
              <a:rPr lang="en-CA" dirty="0" smtClean="0"/>
              <a:t>Confucianism attracts “those who wear official buttons and those who kowtow to them”</a:t>
            </a:r>
          </a:p>
          <a:p>
            <a:pPr lvl="1"/>
            <a:r>
              <a:rPr lang="en-CA" dirty="0" smtClean="0"/>
              <a:t>But repels those who find this “too decorous, too reasonable, too correct,” who have “a hidden desire to go about with dishevelled hair … </a:t>
            </a:r>
            <a:r>
              <a:rPr lang="en-CA" dirty="0"/>
              <a:t>a</a:t>
            </a:r>
            <a:r>
              <a:rPr lang="en-CA" dirty="0" smtClean="0"/>
              <a:t>nd bare feet” and so go to Taoism</a:t>
            </a:r>
          </a:p>
        </p:txBody>
      </p:sp>
      <p:sp>
        <p:nvSpPr>
          <p:cNvPr id="4" name="Slide Number Placeholder 3"/>
          <p:cNvSpPr>
            <a:spLocks noGrp="1"/>
          </p:cNvSpPr>
          <p:nvPr>
            <p:ph type="sldNum" sz="quarter" idx="12"/>
          </p:nvPr>
        </p:nvSpPr>
        <p:spPr/>
        <p:txBody>
          <a:bodyPr/>
          <a:lstStyle/>
          <a:p>
            <a:fld id="{9B85FC21-06E1-4C21-91FD-B3B99E9D3468}" type="slidenum">
              <a:rPr lang="en-US" smtClean="0"/>
              <a:t>83</a:t>
            </a:fld>
            <a:endParaRPr lang="en-US"/>
          </a:p>
        </p:txBody>
      </p:sp>
    </p:spTree>
    <p:extLst>
      <p:ext uri="{BB962C8B-B14F-4D97-AF65-F5344CB8AC3E}">
        <p14:creationId xmlns:p14="http://schemas.microsoft.com/office/powerpoint/2010/main" val="26755056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Tensions in China</a:t>
            </a:r>
            <a:endParaRPr lang="en-US" dirty="0"/>
          </a:p>
        </p:txBody>
      </p:sp>
      <p:sp>
        <p:nvSpPr>
          <p:cNvPr id="3" name="Content Placeholder 2"/>
          <p:cNvSpPr>
            <a:spLocks noGrp="1"/>
          </p:cNvSpPr>
          <p:nvPr>
            <p:ph idx="1"/>
          </p:nvPr>
        </p:nvSpPr>
        <p:spPr/>
        <p:txBody>
          <a:bodyPr/>
          <a:lstStyle/>
          <a:p>
            <a:r>
              <a:rPr lang="en-CA" dirty="0"/>
              <a:t>Expressing the tensions of</a:t>
            </a:r>
          </a:p>
          <a:p>
            <a:pPr lvl="1"/>
            <a:r>
              <a:rPr lang="en-CA" dirty="0"/>
              <a:t>Town and country</a:t>
            </a:r>
          </a:p>
          <a:p>
            <a:pPr lvl="1"/>
            <a:r>
              <a:rPr lang="en-CA" dirty="0"/>
              <a:t>Discipline and freedom</a:t>
            </a:r>
          </a:p>
          <a:p>
            <a:pPr lvl="1"/>
            <a:r>
              <a:rPr lang="en-CA" dirty="0"/>
              <a:t>Reason and romance</a:t>
            </a:r>
          </a:p>
          <a:p>
            <a:pPr lvl="1"/>
            <a:r>
              <a:rPr lang="en-CA" dirty="0"/>
              <a:t>Prose and poetry</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84</a:t>
            </a:fld>
            <a:endParaRPr lang="en-US"/>
          </a:p>
        </p:txBody>
      </p:sp>
    </p:spTree>
    <p:extLst>
      <p:ext uri="{BB962C8B-B14F-4D97-AF65-F5344CB8AC3E}">
        <p14:creationId xmlns:p14="http://schemas.microsoft.com/office/powerpoint/2010/main" val="4069640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Reasons to hesitate </a:t>
            </a:r>
            <a:endParaRPr lang="en-US" dirty="0"/>
          </a:p>
        </p:txBody>
      </p:sp>
      <p:sp>
        <p:nvSpPr>
          <p:cNvPr id="3" name="Content Placeholder 2"/>
          <p:cNvSpPr>
            <a:spLocks noGrp="1"/>
          </p:cNvSpPr>
          <p:nvPr>
            <p:ph idx="1"/>
          </p:nvPr>
        </p:nvSpPr>
        <p:spPr/>
        <p:txBody>
          <a:bodyPr>
            <a:normAutofit fontScale="92500"/>
          </a:bodyPr>
          <a:lstStyle/>
          <a:p>
            <a:r>
              <a:rPr lang="en-CA" dirty="0" smtClean="0"/>
              <a:t>1) Confucius does not figure badly in Taoist texts</a:t>
            </a:r>
          </a:p>
          <a:p>
            <a:pPr lvl="1"/>
            <a:r>
              <a:rPr lang="en-CA" dirty="0" smtClean="0"/>
              <a:t>Chuang Tzu describes him as converting someone to Taoism</a:t>
            </a:r>
          </a:p>
          <a:p>
            <a:pPr lvl="1"/>
            <a:r>
              <a:rPr lang="en-CA" dirty="0" smtClean="0"/>
              <a:t>Sometimes the butt of jokes, but more often he figures as a wise man who misses the deepest truths</a:t>
            </a:r>
          </a:p>
          <a:p>
            <a:r>
              <a:rPr lang="en-CA" dirty="0" smtClean="0"/>
              <a:t>2) Many Chinese have embraced both Confucianism and Taoism</a:t>
            </a:r>
          </a:p>
          <a:p>
            <a:pPr lvl="1"/>
            <a:r>
              <a:rPr lang="en-CA" dirty="0" smtClean="0"/>
              <a:t>1) Confucianism when going to work</a:t>
            </a:r>
          </a:p>
          <a:p>
            <a:pPr lvl="1"/>
            <a:r>
              <a:rPr lang="en-CA" dirty="0" smtClean="0"/>
              <a:t>2) Taoism when back-packing in the mountains</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85</a:t>
            </a:fld>
            <a:endParaRPr lang="en-US"/>
          </a:p>
        </p:txBody>
      </p:sp>
    </p:spTree>
    <p:extLst>
      <p:ext uri="{BB962C8B-B14F-4D97-AF65-F5344CB8AC3E}">
        <p14:creationId xmlns:p14="http://schemas.microsoft.com/office/powerpoint/2010/main" val="4132355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Common goals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3) Differences between Taoist thinkers re Confucius</a:t>
            </a:r>
          </a:p>
          <a:p>
            <a:pPr lvl="1"/>
            <a:r>
              <a:rPr lang="en-CA" dirty="0" smtClean="0"/>
              <a:t>Magical Taoists with demons, alchemy, quest for immortality (See film </a:t>
            </a:r>
            <a:r>
              <a:rPr lang="en-CA" i="1" dirty="0" smtClean="0"/>
              <a:t>Crouching Tiger, Hidden Dragon</a:t>
            </a:r>
            <a:r>
              <a:rPr lang="en-CA" dirty="0" smtClean="0"/>
              <a:t>, 2000) </a:t>
            </a:r>
            <a:r>
              <a:rPr lang="en-CA" dirty="0" smtClean="0">
                <a:hlinkClick r:id="rId2"/>
              </a:rPr>
              <a:t>https</a:t>
            </a:r>
            <a:r>
              <a:rPr lang="en-CA" dirty="0">
                <a:hlinkClick r:id="rId2"/>
              </a:rPr>
              <a:t>://</a:t>
            </a:r>
            <a:r>
              <a:rPr lang="en-CA" dirty="0" smtClean="0">
                <a:hlinkClick r:id="rId2"/>
              </a:rPr>
              <a:t>www.youtube.com/watch?v=KXIJv1NoXmo</a:t>
            </a:r>
            <a:endParaRPr lang="en-CA" dirty="0" smtClean="0"/>
          </a:p>
          <a:p>
            <a:pPr lvl="1"/>
            <a:r>
              <a:rPr lang="en-CA" dirty="0" smtClean="0"/>
              <a:t>Lao Tzu (author of the </a:t>
            </a:r>
            <a:r>
              <a:rPr lang="en-CA" i="1" dirty="0" smtClean="0"/>
              <a:t>Tao </a:t>
            </a:r>
            <a:r>
              <a:rPr lang="en-CA" i="1" dirty="0" err="1" smtClean="0"/>
              <a:t>Te</a:t>
            </a:r>
            <a:r>
              <a:rPr lang="en-CA" i="1" dirty="0" smtClean="0"/>
              <a:t> Ching</a:t>
            </a:r>
            <a:r>
              <a:rPr lang="en-CA" dirty="0" smtClean="0"/>
              <a:t>) is more sympathetic to Confucianism than Chuang Tzu</a:t>
            </a:r>
          </a:p>
          <a:p>
            <a:r>
              <a:rPr lang="en-CA" dirty="0" smtClean="0"/>
              <a:t>4) Both trends aim at </a:t>
            </a:r>
          </a:p>
          <a:p>
            <a:pPr lvl="1"/>
            <a:r>
              <a:rPr lang="en-CA" dirty="0" smtClean="0"/>
              <a:t>1) defining the Superior Person</a:t>
            </a:r>
          </a:p>
          <a:p>
            <a:pPr lvl="1"/>
            <a:r>
              <a:rPr lang="en-CA" dirty="0" smtClean="0"/>
              <a:t>2) showing a harmony with the Way (</a:t>
            </a:r>
            <a:r>
              <a:rPr lang="en-CA" dirty="0"/>
              <a:t>T</a:t>
            </a:r>
            <a:r>
              <a:rPr lang="en-CA" dirty="0" smtClean="0"/>
              <a:t>ao)</a:t>
            </a:r>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86</a:t>
            </a:fld>
            <a:endParaRPr lang="en-US"/>
          </a:p>
        </p:txBody>
      </p:sp>
    </p:spTree>
    <p:extLst>
      <p:ext uri="{BB962C8B-B14F-4D97-AF65-F5344CB8AC3E}">
        <p14:creationId xmlns:p14="http://schemas.microsoft.com/office/powerpoint/2010/main" val="34746384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Way in Taoism</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Way (the Tao or Dao) is more central to Taoism</a:t>
            </a:r>
          </a:p>
          <a:p>
            <a:pPr lvl="1"/>
            <a:r>
              <a:rPr lang="en-CA" dirty="0" smtClean="0"/>
              <a:t>1) Not just the manner or direction in which Heaven and earth operate, </a:t>
            </a:r>
          </a:p>
          <a:p>
            <a:pPr lvl="2"/>
            <a:r>
              <a:rPr lang="en-CA" dirty="0" smtClean="0"/>
              <a:t>but the source of this operation</a:t>
            </a:r>
          </a:p>
          <a:p>
            <a:pPr lvl="1"/>
            <a:r>
              <a:rPr lang="en-CA" dirty="0" smtClean="0"/>
              <a:t>2) more is said about the Way</a:t>
            </a:r>
          </a:p>
          <a:p>
            <a:pPr lvl="1"/>
            <a:r>
              <a:rPr lang="en-CA" dirty="0" smtClean="0"/>
              <a:t>3) attempts to deduce proper human conduct from the features of the Way</a:t>
            </a:r>
          </a:p>
          <a:p>
            <a:r>
              <a:rPr lang="en-CA" dirty="0" smtClean="0"/>
              <a:t>Others give the impression of inventing a “Way of Heaven” </a:t>
            </a:r>
          </a:p>
          <a:p>
            <a:pPr lvl="1"/>
            <a:r>
              <a:rPr lang="en-CA" dirty="0" smtClean="0"/>
              <a:t>that corresponds to their prior commitment to certain ethical positions</a:t>
            </a:r>
          </a:p>
        </p:txBody>
      </p:sp>
      <p:sp>
        <p:nvSpPr>
          <p:cNvPr id="4" name="Slide Number Placeholder 3"/>
          <p:cNvSpPr>
            <a:spLocks noGrp="1"/>
          </p:cNvSpPr>
          <p:nvPr>
            <p:ph type="sldNum" sz="quarter" idx="12"/>
          </p:nvPr>
        </p:nvSpPr>
        <p:spPr/>
        <p:txBody>
          <a:bodyPr/>
          <a:lstStyle/>
          <a:p>
            <a:fld id="{9B85FC21-06E1-4C21-91FD-B3B99E9D3468}" type="slidenum">
              <a:rPr lang="en-US" smtClean="0"/>
              <a:t>87</a:t>
            </a:fld>
            <a:endParaRPr lang="en-US"/>
          </a:p>
        </p:txBody>
      </p:sp>
    </p:spTree>
    <p:extLst>
      <p:ext uri="{BB962C8B-B14F-4D97-AF65-F5344CB8AC3E}">
        <p14:creationId xmlns:p14="http://schemas.microsoft.com/office/powerpoint/2010/main" val="755997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Lao Tzu and Chuang Tzu</a:t>
            </a:r>
            <a:endParaRPr lang="en-US" dirty="0"/>
          </a:p>
        </p:txBody>
      </p:sp>
      <p:sp>
        <p:nvSpPr>
          <p:cNvPr id="3" name="Content Placeholder 2"/>
          <p:cNvSpPr>
            <a:spLocks noGrp="1"/>
          </p:cNvSpPr>
          <p:nvPr>
            <p:ph idx="1"/>
          </p:nvPr>
        </p:nvSpPr>
        <p:spPr/>
        <p:txBody>
          <a:bodyPr>
            <a:normAutofit lnSpcReduction="10000"/>
          </a:bodyPr>
          <a:lstStyle/>
          <a:p>
            <a:r>
              <a:rPr lang="en-CA" dirty="0" smtClean="0"/>
              <a:t>Two great Taoist figures</a:t>
            </a:r>
          </a:p>
          <a:p>
            <a:pPr lvl="1"/>
            <a:r>
              <a:rPr lang="en-CA" dirty="0" smtClean="0"/>
              <a:t>Lao Tzu supposed author of the </a:t>
            </a:r>
            <a:r>
              <a:rPr lang="en-CA" i="1" dirty="0" smtClean="0"/>
              <a:t>Tao </a:t>
            </a:r>
            <a:r>
              <a:rPr lang="en-CA" i="1" dirty="0" err="1" smtClean="0"/>
              <a:t>Te</a:t>
            </a:r>
            <a:r>
              <a:rPr lang="en-CA" i="1" dirty="0" smtClean="0"/>
              <a:t> Ching</a:t>
            </a:r>
          </a:p>
          <a:p>
            <a:pPr lvl="2"/>
            <a:r>
              <a:rPr lang="en-CA" dirty="0" smtClean="0"/>
              <a:t>Possibly an invented figure, supposedly of the 6</a:t>
            </a:r>
            <a:r>
              <a:rPr lang="en-CA" baseline="30000" dirty="0" smtClean="0"/>
              <a:t>th</a:t>
            </a:r>
            <a:r>
              <a:rPr lang="en-CA" dirty="0" smtClean="0"/>
              <a:t> c BCE</a:t>
            </a:r>
          </a:p>
          <a:p>
            <a:pPr lvl="2"/>
            <a:r>
              <a:rPr lang="en-CA" dirty="0" smtClean="0"/>
              <a:t>The </a:t>
            </a:r>
            <a:r>
              <a:rPr lang="en-CA" i="1" dirty="0" smtClean="0"/>
              <a:t>Tao </a:t>
            </a:r>
            <a:r>
              <a:rPr lang="en-CA" i="1" dirty="0" err="1" smtClean="0"/>
              <a:t>Te</a:t>
            </a:r>
            <a:r>
              <a:rPr lang="en-CA" i="1" dirty="0" smtClean="0"/>
              <a:t> Ching</a:t>
            </a:r>
            <a:r>
              <a:rPr lang="en-CA" dirty="0" smtClean="0"/>
              <a:t>: probably a 4</a:t>
            </a:r>
            <a:r>
              <a:rPr lang="en-CA" baseline="30000" dirty="0" smtClean="0"/>
              <a:t>th</a:t>
            </a:r>
            <a:r>
              <a:rPr lang="en-CA" dirty="0" smtClean="0"/>
              <a:t> c compilation</a:t>
            </a:r>
          </a:p>
          <a:p>
            <a:pPr lvl="2"/>
            <a:r>
              <a:rPr lang="en-CA" dirty="0" smtClean="0"/>
              <a:t>Lao Tzu means “Old Master”</a:t>
            </a:r>
          </a:p>
          <a:p>
            <a:pPr lvl="1"/>
            <a:r>
              <a:rPr lang="en-CA" dirty="0" smtClean="0"/>
              <a:t>Chuang Tzu, author of the </a:t>
            </a:r>
            <a:r>
              <a:rPr lang="en-CA" i="1" dirty="0" smtClean="0"/>
              <a:t>Chuang Tzu</a:t>
            </a:r>
          </a:p>
          <a:p>
            <a:pPr lvl="2"/>
            <a:r>
              <a:rPr lang="en-CA" dirty="0" smtClean="0"/>
              <a:t>Historical figure (c. 369-280 BCE)</a:t>
            </a:r>
          </a:p>
          <a:p>
            <a:pPr lvl="2"/>
            <a:r>
              <a:rPr lang="en-CA" dirty="0" smtClean="0"/>
              <a:t>An official</a:t>
            </a:r>
          </a:p>
          <a:p>
            <a:pPr lvl="2"/>
            <a:r>
              <a:rPr lang="en-CA" dirty="0" smtClean="0"/>
              <a:t>Author of the first 6 or 7 books of the </a:t>
            </a:r>
            <a:r>
              <a:rPr lang="en-CA" i="1" dirty="0" smtClean="0"/>
              <a:t>Chuang Tzu </a:t>
            </a:r>
            <a:r>
              <a:rPr lang="en-CA" dirty="0" smtClean="0"/>
              <a:t>(the “inner” chapters)</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88</a:t>
            </a:fld>
            <a:endParaRPr lang="en-US"/>
          </a:p>
        </p:txBody>
      </p:sp>
    </p:spTree>
    <p:extLst>
      <p:ext uri="{BB962C8B-B14F-4D97-AF65-F5344CB8AC3E}">
        <p14:creationId xmlns:p14="http://schemas.microsoft.com/office/powerpoint/2010/main" val="40312639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Artificiality</a:t>
            </a:r>
            <a:endParaRPr lang="en-US" dirty="0"/>
          </a:p>
        </p:txBody>
      </p:sp>
      <p:sp>
        <p:nvSpPr>
          <p:cNvPr id="3" name="Content Placeholder 2"/>
          <p:cNvSpPr>
            <a:spLocks noGrp="1"/>
          </p:cNvSpPr>
          <p:nvPr>
            <p:ph idx="1"/>
          </p:nvPr>
        </p:nvSpPr>
        <p:spPr/>
        <p:txBody>
          <a:bodyPr>
            <a:normAutofit/>
          </a:bodyPr>
          <a:lstStyle/>
          <a:p>
            <a:r>
              <a:rPr lang="en-CA" dirty="0" smtClean="0"/>
              <a:t>“All artificiality is false” – Chuang Tzu</a:t>
            </a:r>
          </a:p>
          <a:p>
            <a:pPr lvl="1"/>
            <a:r>
              <a:rPr lang="en-CA" dirty="0" smtClean="0"/>
              <a:t>The true man is not artificial</a:t>
            </a:r>
          </a:p>
          <a:p>
            <a:pPr lvl="1"/>
            <a:r>
              <a:rPr lang="en-CA" dirty="0" smtClean="0"/>
              <a:t>Artifice = social conventions, rules of etiquette, private property</a:t>
            </a:r>
          </a:p>
          <a:p>
            <a:pPr lvl="2"/>
            <a:r>
              <a:rPr lang="en-CA" dirty="0" smtClean="0"/>
              <a:t>i.e., much of civilized society</a:t>
            </a:r>
          </a:p>
          <a:p>
            <a:r>
              <a:rPr lang="en-CA" dirty="0" smtClean="0"/>
              <a:t>“Exterminate benevolence, discard rectitude” Lao Tzu (19)</a:t>
            </a:r>
          </a:p>
          <a:p>
            <a:pPr lvl="1"/>
            <a:r>
              <a:rPr lang="en-CA" dirty="0" smtClean="0"/>
              <a:t>Not moral nihilism: i.e., denying that one life can be better than others</a:t>
            </a:r>
          </a:p>
        </p:txBody>
      </p:sp>
      <p:sp>
        <p:nvSpPr>
          <p:cNvPr id="4" name="Slide Number Placeholder 3"/>
          <p:cNvSpPr>
            <a:spLocks noGrp="1"/>
          </p:cNvSpPr>
          <p:nvPr>
            <p:ph type="sldNum" sz="quarter" idx="12"/>
          </p:nvPr>
        </p:nvSpPr>
        <p:spPr/>
        <p:txBody>
          <a:bodyPr/>
          <a:lstStyle/>
          <a:p>
            <a:fld id="{9B85FC21-06E1-4C21-91FD-B3B99E9D3468}" type="slidenum">
              <a:rPr lang="en-US" smtClean="0"/>
              <a:t>89</a:t>
            </a:fld>
            <a:endParaRPr lang="en-US"/>
          </a:p>
        </p:txBody>
      </p:sp>
    </p:spTree>
    <p:extLst>
      <p:ext uri="{BB962C8B-B14F-4D97-AF65-F5344CB8AC3E}">
        <p14:creationId xmlns:p14="http://schemas.microsoft.com/office/powerpoint/2010/main" val="417761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2) Separation from Each Other</a:t>
            </a:r>
            <a:endParaRPr lang="en-CA" altLang="en-US" dirty="0" smtClean="0"/>
          </a:p>
        </p:txBody>
      </p:sp>
      <p:sp>
        <p:nvSpPr>
          <p:cNvPr id="23555" name="Rectangle 3"/>
          <p:cNvSpPr>
            <a:spLocks noGrp="1" noChangeArrowheads="1"/>
          </p:cNvSpPr>
          <p:nvPr>
            <p:ph idx="1"/>
          </p:nvPr>
        </p:nvSpPr>
        <p:spPr/>
        <p:txBody>
          <a:bodyPr>
            <a:normAutofit lnSpcReduction="10000"/>
          </a:bodyPr>
          <a:lstStyle/>
          <a:p>
            <a:pPr eaLnBrk="1" hangingPunct="1">
              <a:lnSpc>
                <a:spcPct val="90000"/>
              </a:lnSpc>
            </a:pPr>
            <a:r>
              <a:rPr lang="en-US" altLang="en-US" sz="2800" dirty="0" smtClean="0"/>
              <a:t>1) Equality of hunter-gatherer societies</a:t>
            </a:r>
          </a:p>
          <a:p>
            <a:pPr lvl="1" eaLnBrk="1" hangingPunct="1">
              <a:lnSpc>
                <a:spcPct val="90000"/>
              </a:lnSpc>
            </a:pPr>
            <a:r>
              <a:rPr lang="en-US" altLang="en-US" sz="2400" dirty="0" smtClean="0"/>
              <a:t>Kinship-based society: natural relations</a:t>
            </a:r>
          </a:p>
          <a:p>
            <a:pPr lvl="1" eaLnBrk="1" hangingPunct="1">
              <a:lnSpc>
                <a:spcPct val="90000"/>
              </a:lnSpc>
            </a:pPr>
            <a:r>
              <a:rPr lang="en-US" altLang="en-US" sz="2400" dirty="0" smtClean="0"/>
              <a:t>Leaders democratically chosen, elders</a:t>
            </a:r>
          </a:p>
          <a:p>
            <a:pPr lvl="1" eaLnBrk="1" hangingPunct="1">
              <a:lnSpc>
                <a:spcPct val="90000"/>
              </a:lnSpc>
            </a:pPr>
            <a:r>
              <a:rPr lang="en-US" altLang="en-US" sz="2400" dirty="0" smtClean="0"/>
              <a:t>Exogamous marriage: unites the small bands into larger tribes</a:t>
            </a:r>
          </a:p>
          <a:p>
            <a:pPr lvl="1" eaLnBrk="1" hangingPunct="1">
              <a:lnSpc>
                <a:spcPct val="90000"/>
              </a:lnSpc>
            </a:pPr>
            <a:r>
              <a:rPr lang="en-US" altLang="en-US" sz="2400" dirty="0" smtClean="0"/>
              <a:t>Gender differences but equality of status: no power of men over women</a:t>
            </a:r>
          </a:p>
          <a:p>
            <a:pPr eaLnBrk="1" hangingPunct="1">
              <a:lnSpc>
                <a:spcPct val="90000"/>
              </a:lnSpc>
            </a:pPr>
            <a:r>
              <a:rPr lang="en-US" altLang="en-US" sz="2800" dirty="0" smtClean="0"/>
              <a:t>2) Herders, simple agriculturalists</a:t>
            </a:r>
          </a:p>
          <a:p>
            <a:pPr lvl="1" eaLnBrk="1" hangingPunct="1">
              <a:lnSpc>
                <a:spcPct val="90000"/>
              </a:lnSpc>
            </a:pPr>
            <a:r>
              <a:rPr lang="en-US" altLang="en-US" sz="2400" dirty="0" smtClean="0"/>
              <a:t>Male dominance among herders, but no state: Hebrew God is male</a:t>
            </a:r>
          </a:p>
          <a:p>
            <a:pPr lvl="1" eaLnBrk="1" hangingPunct="1">
              <a:lnSpc>
                <a:spcPct val="90000"/>
              </a:lnSpc>
            </a:pPr>
            <a:r>
              <a:rPr lang="en-US" altLang="en-US" sz="2400" u="sng" dirty="0" smtClean="0"/>
              <a:t>Goddess</a:t>
            </a:r>
            <a:r>
              <a:rPr lang="en-US" altLang="en-US" sz="2400" dirty="0" smtClean="0"/>
              <a:t> religions among early agriculturalists (male and female gods)</a:t>
            </a:r>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BE1584F-31B1-4B86-8F61-D1F8084FA766}" type="slidenum">
              <a:rPr lang="en-CA" altLang="en-US" sz="1200" smtClean="0">
                <a:solidFill>
                  <a:srgbClr val="898989"/>
                </a:solidFill>
                <a:latin typeface="Times New Roman" pitchFamily="18" charset="0"/>
              </a:rPr>
              <a:pPr eaLnBrk="1" hangingPunct="1">
                <a:spcBef>
                  <a:spcPct val="0"/>
                </a:spcBef>
                <a:buFontTx/>
                <a:buNone/>
              </a:pPr>
              <a:t>9</a:t>
            </a:fld>
            <a:endParaRPr lang="en-CA" altLang="en-US" sz="1200" smtClean="0">
              <a:solidFill>
                <a:srgbClr val="898989"/>
              </a:solidFill>
              <a:latin typeface="Times New Roman" pitchFamily="18" charset="0"/>
            </a:endParaRPr>
          </a:p>
        </p:txBody>
      </p:sp>
    </p:spTree>
    <p:extLst>
      <p:ext uri="{BB962C8B-B14F-4D97-AF65-F5344CB8AC3E}">
        <p14:creationId xmlns:p14="http://schemas.microsoft.com/office/powerpoint/2010/main" val="605161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Forget knowledge</a:t>
            </a:r>
            <a:endParaRPr lang="en-US" dirty="0"/>
          </a:p>
        </p:txBody>
      </p:sp>
      <p:sp>
        <p:nvSpPr>
          <p:cNvPr id="3" name="Content Placeholder 2"/>
          <p:cNvSpPr>
            <a:spLocks noGrp="1"/>
          </p:cNvSpPr>
          <p:nvPr>
            <p:ph idx="1"/>
          </p:nvPr>
        </p:nvSpPr>
        <p:spPr/>
        <p:txBody>
          <a:bodyPr>
            <a:normAutofit/>
          </a:bodyPr>
          <a:lstStyle/>
          <a:p>
            <a:r>
              <a:rPr lang="en-US" dirty="0" smtClean="0"/>
              <a:t>Forget </a:t>
            </a:r>
            <a:r>
              <a:rPr lang="en-US" dirty="0"/>
              <a:t>about knowledge and wisdom, </a:t>
            </a:r>
            <a:br>
              <a:rPr lang="en-US" dirty="0"/>
            </a:br>
            <a:r>
              <a:rPr lang="en-US" dirty="0"/>
              <a:t>and people will be a hundred times better off</a:t>
            </a:r>
            <a:r>
              <a:rPr lang="en-US" dirty="0" smtClean="0"/>
              <a:t>.</a:t>
            </a:r>
          </a:p>
          <a:p>
            <a:r>
              <a:rPr lang="en-US" dirty="0" smtClean="0"/>
              <a:t>Throw </a:t>
            </a:r>
            <a:r>
              <a:rPr lang="en-US" dirty="0"/>
              <a:t>away charity and righteousness, </a:t>
            </a:r>
            <a:br>
              <a:rPr lang="en-US" dirty="0"/>
            </a:br>
            <a:r>
              <a:rPr lang="en-US" dirty="0"/>
              <a:t>and people will return to brotherly love. </a:t>
            </a:r>
            <a:endParaRPr lang="en-US" dirty="0" smtClean="0"/>
          </a:p>
          <a:p>
            <a:r>
              <a:rPr lang="en-US" dirty="0" smtClean="0"/>
              <a:t>Throw </a:t>
            </a:r>
            <a:r>
              <a:rPr lang="en-US" dirty="0"/>
              <a:t>away profit and greed, </a:t>
            </a:r>
            <a:br>
              <a:rPr lang="en-US" dirty="0"/>
            </a:br>
            <a:r>
              <a:rPr lang="en-US" dirty="0"/>
              <a:t>and there won't be any thieves.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90</a:t>
            </a:fld>
            <a:endParaRPr lang="en-US"/>
          </a:p>
        </p:txBody>
      </p:sp>
    </p:spTree>
    <p:extLst>
      <p:ext uri="{BB962C8B-B14F-4D97-AF65-F5344CB8AC3E}">
        <p14:creationId xmlns:p14="http://schemas.microsoft.com/office/powerpoint/2010/main" val="38677667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Keeping at the Center of the Circle</a:t>
            </a:r>
            <a:endParaRPr lang="en-US" dirty="0"/>
          </a:p>
        </p:txBody>
      </p:sp>
      <p:sp>
        <p:nvSpPr>
          <p:cNvPr id="3" name="Content Placeholder 2"/>
          <p:cNvSpPr>
            <a:spLocks noGrp="1"/>
          </p:cNvSpPr>
          <p:nvPr>
            <p:ph idx="1"/>
          </p:nvPr>
        </p:nvSpPr>
        <p:spPr/>
        <p:txBody>
          <a:bodyPr>
            <a:normAutofit/>
          </a:bodyPr>
          <a:lstStyle/>
          <a:p>
            <a:r>
              <a:rPr lang="en-US" dirty="0"/>
              <a:t>These three are superficial and aren't enough </a:t>
            </a:r>
            <a:endParaRPr lang="en-US" dirty="0" smtClean="0"/>
          </a:p>
          <a:p>
            <a:r>
              <a:rPr lang="en-US" dirty="0" smtClean="0"/>
              <a:t>to </a:t>
            </a:r>
            <a:r>
              <a:rPr lang="en-US" dirty="0"/>
              <a:t>keep us at the center of the circle, so we must also: </a:t>
            </a:r>
            <a:endParaRPr lang="en-US" dirty="0" smtClean="0"/>
          </a:p>
          <a:p>
            <a:r>
              <a:rPr lang="en-US" dirty="0" smtClean="0"/>
              <a:t>Embrace </a:t>
            </a:r>
            <a:r>
              <a:rPr lang="en-US" dirty="0"/>
              <a:t>simplicity. </a:t>
            </a:r>
            <a:endParaRPr lang="en-US" dirty="0" smtClean="0"/>
          </a:p>
          <a:p>
            <a:r>
              <a:rPr lang="en-US" dirty="0" smtClean="0"/>
              <a:t>Put </a:t>
            </a:r>
            <a:r>
              <a:rPr lang="en-US" dirty="0"/>
              <a:t>others first. </a:t>
            </a:r>
            <a:endParaRPr lang="en-US" dirty="0" smtClean="0"/>
          </a:p>
          <a:p>
            <a:r>
              <a:rPr lang="en-US" dirty="0" smtClean="0"/>
              <a:t>Desire </a:t>
            </a:r>
            <a:r>
              <a:rPr lang="en-US" dirty="0"/>
              <a:t>little. </a:t>
            </a:r>
            <a:endParaRPr lang="en-US" dirty="0" smtClean="0"/>
          </a:p>
          <a:p>
            <a:pPr lvl="1"/>
            <a:r>
              <a:rPr lang="en-CA" i="1" dirty="0"/>
              <a:t>Tao </a:t>
            </a:r>
            <a:r>
              <a:rPr lang="en-CA" i="1" dirty="0" err="1"/>
              <a:t>Te</a:t>
            </a:r>
            <a:r>
              <a:rPr lang="en-CA" i="1" dirty="0"/>
              <a:t> </a:t>
            </a:r>
            <a:r>
              <a:rPr lang="en-CA" i="1" dirty="0" err="1"/>
              <a:t>Ching</a:t>
            </a:r>
            <a:r>
              <a:rPr lang="en-CA" i="1" dirty="0"/>
              <a:t>, 19</a:t>
            </a:r>
            <a:r>
              <a:rPr lang="en-CA" dirty="0"/>
              <a:t>: </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91</a:t>
            </a:fld>
            <a:endParaRPr lang="en-US"/>
          </a:p>
        </p:txBody>
      </p:sp>
    </p:spTree>
    <p:extLst>
      <p:ext uri="{BB962C8B-B14F-4D97-AF65-F5344CB8AC3E}">
        <p14:creationId xmlns:p14="http://schemas.microsoft.com/office/powerpoint/2010/main" val="18150508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Losing the Way</a:t>
            </a:r>
            <a:endParaRPr lang="en-US" dirty="0"/>
          </a:p>
        </p:txBody>
      </p:sp>
      <p:sp>
        <p:nvSpPr>
          <p:cNvPr id="3" name="Content Placeholder 2"/>
          <p:cNvSpPr>
            <a:spLocks noGrp="1"/>
          </p:cNvSpPr>
          <p:nvPr>
            <p:ph idx="1"/>
          </p:nvPr>
        </p:nvSpPr>
        <p:spPr/>
        <p:txBody>
          <a:bodyPr/>
          <a:lstStyle/>
          <a:p>
            <a:r>
              <a:rPr lang="en-CA" dirty="0" smtClean="0"/>
              <a:t>Not </a:t>
            </a:r>
            <a:r>
              <a:rPr lang="en-CA" dirty="0"/>
              <a:t>just a critique of excessive and oppressive performance of rites of Confucians</a:t>
            </a:r>
          </a:p>
          <a:p>
            <a:pPr lvl="1"/>
            <a:r>
              <a:rPr lang="en-CA" dirty="0"/>
              <a:t>But the very existence of a moral code </a:t>
            </a:r>
            <a:r>
              <a:rPr lang="en-CA" dirty="0" smtClean="0"/>
              <a:t>is a sign that things have gone wrong</a:t>
            </a:r>
          </a:p>
          <a:p>
            <a:pPr lvl="1"/>
            <a:r>
              <a:rPr lang="en-CA" dirty="0" smtClean="0"/>
              <a:t>That people have lost the Way</a:t>
            </a:r>
          </a:p>
          <a:p>
            <a:r>
              <a:rPr lang="en-CA" dirty="0" smtClean="0"/>
              <a:t>“The adoption of conventional ways has been the ruin … of primordial nature … the ruin of the world” (Chuang Tzu)</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92</a:t>
            </a:fld>
            <a:endParaRPr lang="en-US"/>
          </a:p>
        </p:txBody>
      </p:sp>
    </p:spTree>
    <p:extLst>
      <p:ext uri="{BB962C8B-B14F-4D97-AF65-F5344CB8AC3E}">
        <p14:creationId xmlns:p14="http://schemas.microsoft.com/office/powerpoint/2010/main" val="35303412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Declining from the Way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kind person acts from the heart, </a:t>
            </a:r>
            <a:br>
              <a:rPr lang="en-US" dirty="0"/>
            </a:br>
            <a:r>
              <a:rPr lang="en-US" dirty="0"/>
              <a:t>and accomplishes a multitude of things. </a:t>
            </a:r>
            <a:endParaRPr lang="en-US" dirty="0" smtClean="0"/>
          </a:p>
          <a:p>
            <a:r>
              <a:rPr lang="en-US" dirty="0" smtClean="0"/>
              <a:t>The </a:t>
            </a:r>
            <a:r>
              <a:rPr lang="en-US" dirty="0"/>
              <a:t>righteous person acts out of pity, </a:t>
            </a:r>
            <a:br>
              <a:rPr lang="en-US" dirty="0"/>
            </a:br>
            <a:r>
              <a:rPr lang="en-US" dirty="0"/>
              <a:t>yet leaves many things undone. </a:t>
            </a:r>
            <a:endParaRPr lang="en-US" dirty="0" smtClean="0"/>
          </a:p>
          <a:p>
            <a:r>
              <a:rPr lang="en-US" dirty="0" smtClean="0"/>
              <a:t>The </a:t>
            </a:r>
            <a:r>
              <a:rPr lang="en-US" dirty="0"/>
              <a:t>moral person will act out of duty, </a:t>
            </a:r>
            <a:br>
              <a:rPr lang="en-US" dirty="0"/>
            </a:br>
            <a:r>
              <a:rPr lang="en-US" dirty="0"/>
              <a:t>and when no one will respond </a:t>
            </a:r>
            <a:br>
              <a:rPr lang="en-US" dirty="0"/>
            </a:br>
            <a:r>
              <a:rPr lang="en-US" dirty="0"/>
              <a:t>will roll up his sleeves and uses force.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93</a:t>
            </a:fld>
            <a:endParaRPr lang="en-US"/>
          </a:p>
        </p:txBody>
      </p:sp>
    </p:spTree>
    <p:extLst>
      <p:ext uri="{BB962C8B-B14F-4D97-AF65-F5344CB8AC3E}">
        <p14:creationId xmlns:p14="http://schemas.microsoft.com/office/powerpoint/2010/main" val="20965522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outcome is Law</a:t>
            </a:r>
            <a:endParaRPr lang="en-US" dirty="0"/>
          </a:p>
        </p:txBody>
      </p:sp>
      <p:sp>
        <p:nvSpPr>
          <p:cNvPr id="3" name="Content Placeholder 2"/>
          <p:cNvSpPr>
            <a:spLocks noGrp="1"/>
          </p:cNvSpPr>
          <p:nvPr>
            <p:ph idx="1"/>
          </p:nvPr>
        </p:nvSpPr>
        <p:spPr/>
        <p:txBody>
          <a:bodyPr>
            <a:normAutofit/>
          </a:bodyPr>
          <a:lstStyle/>
          <a:p>
            <a:r>
              <a:rPr lang="en-US" dirty="0"/>
              <a:t>When the Tao is forgotten, there is righteousness. </a:t>
            </a:r>
            <a:endParaRPr lang="en-US" dirty="0" smtClean="0"/>
          </a:p>
          <a:p>
            <a:r>
              <a:rPr lang="en-US" dirty="0" smtClean="0"/>
              <a:t>When </a:t>
            </a:r>
            <a:r>
              <a:rPr lang="en-US" dirty="0"/>
              <a:t>righteousness is forgotten, there is morality. </a:t>
            </a:r>
            <a:endParaRPr lang="en-US" dirty="0" smtClean="0"/>
          </a:p>
          <a:p>
            <a:r>
              <a:rPr lang="en-US" dirty="0" smtClean="0"/>
              <a:t>When </a:t>
            </a:r>
            <a:r>
              <a:rPr lang="en-US" dirty="0"/>
              <a:t>morality is forgotten, there is the law. </a:t>
            </a:r>
            <a:endParaRPr lang="en-US" dirty="0" smtClean="0"/>
          </a:p>
          <a:p>
            <a:r>
              <a:rPr lang="en-US" dirty="0" smtClean="0"/>
              <a:t>The </a:t>
            </a:r>
            <a:r>
              <a:rPr lang="en-US" dirty="0"/>
              <a:t>law is the husk of faith, </a:t>
            </a:r>
            <a:br>
              <a:rPr lang="en-US" dirty="0"/>
            </a:br>
            <a:r>
              <a:rPr lang="en-US" dirty="0"/>
              <a:t>and trust is the beginning of chaos. </a:t>
            </a:r>
            <a:endParaRPr lang="en-US" dirty="0" smtClean="0"/>
          </a:p>
          <a:p>
            <a:pPr lvl="1"/>
            <a:r>
              <a:rPr lang="en-US" dirty="0" smtClean="0"/>
              <a:t>Tao </a:t>
            </a:r>
            <a:r>
              <a:rPr lang="en-US" dirty="0" err="1"/>
              <a:t>Te</a:t>
            </a:r>
            <a:r>
              <a:rPr lang="en-US" dirty="0"/>
              <a:t> Ching, </a:t>
            </a:r>
            <a:r>
              <a:rPr lang="en-US" dirty="0" smtClean="0"/>
              <a:t>38</a:t>
            </a:r>
            <a:endParaRPr lang="en-US" dirty="0"/>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94</a:t>
            </a:fld>
            <a:endParaRPr lang="en-US"/>
          </a:p>
        </p:txBody>
      </p:sp>
    </p:spTree>
    <p:extLst>
      <p:ext uri="{BB962C8B-B14F-4D97-AF65-F5344CB8AC3E}">
        <p14:creationId xmlns:p14="http://schemas.microsoft.com/office/powerpoint/2010/main" val="11487232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Primitivism?</a:t>
            </a:r>
            <a:endParaRPr lang="en-US" dirty="0"/>
          </a:p>
        </p:txBody>
      </p:sp>
      <p:sp>
        <p:nvSpPr>
          <p:cNvPr id="3" name="Content Placeholder 2"/>
          <p:cNvSpPr>
            <a:spLocks noGrp="1"/>
          </p:cNvSpPr>
          <p:nvPr>
            <p:ph idx="1"/>
          </p:nvPr>
        </p:nvSpPr>
        <p:spPr/>
        <p:txBody>
          <a:bodyPr>
            <a:normAutofit/>
          </a:bodyPr>
          <a:lstStyle/>
          <a:p>
            <a:r>
              <a:rPr lang="en-CA" dirty="0" smtClean="0"/>
              <a:t>What is the “natural” way of life?</a:t>
            </a:r>
          </a:p>
          <a:p>
            <a:pPr lvl="1"/>
            <a:r>
              <a:rPr lang="en-CA" dirty="0" smtClean="0"/>
              <a:t>Is it a call for primitivism, a return to a state of nature before civilization?</a:t>
            </a:r>
          </a:p>
          <a:p>
            <a:r>
              <a:rPr lang="en-CA" dirty="0" smtClean="0"/>
              <a:t>Imitate animals or natural phenomena</a:t>
            </a:r>
          </a:p>
          <a:p>
            <a:pPr lvl="1"/>
            <a:r>
              <a:rPr lang="en-CA" dirty="0" smtClean="0"/>
              <a:t>Imitate the gardener who refuses to use machines</a:t>
            </a:r>
          </a:p>
          <a:p>
            <a:pPr lvl="1"/>
            <a:r>
              <a:rPr lang="en-CA" dirty="0" smtClean="0"/>
              <a:t>Make ourselves like the uncarved block before it is sculpted</a:t>
            </a:r>
          </a:p>
          <a:p>
            <a:pPr lvl="1"/>
            <a:endParaRPr lang="en-CA" dirty="0" smtClean="0"/>
          </a:p>
          <a:p>
            <a:pPr lvl="1"/>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95</a:t>
            </a:fld>
            <a:endParaRPr lang="en-US"/>
          </a:p>
        </p:txBody>
      </p:sp>
    </p:spTree>
    <p:extLst>
      <p:ext uri="{BB962C8B-B14F-4D97-AF65-F5344CB8AC3E}">
        <p14:creationId xmlns:p14="http://schemas.microsoft.com/office/powerpoint/2010/main" val="3606612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advocating Tarzan</a:t>
            </a:r>
            <a:endParaRPr lang="en-US" dirty="0"/>
          </a:p>
        </p:txBody>
      </p:sp>
      <p:sp>
        <p:nvSpPr>
          <p:cNvPr id="3" name="Content Placeholder 2"/>
          <p:cNvSpPr>
            <a:spLocks noGrp="1"/>
          </p:cNvSpPr>
          <p:nvPr>
            <p:ph idx="1"/>
          </p:nvPr>
        </p:nvSpPr>
        <p:spPr/>
        <p:txBody>
          <a:bodyPr/>
          <a:lstStyle/>
          <a:p>
            <a:r>
              <a:rPr lang="en-CA" dirty="0" smtClean="0"/>
              <a:t>But this idea is not adequate</a:t>
            </a:r>
          </a:p>
          <a:p>
            <a:pPr lvl="1"/>
            <a:r>
              <a:rPr lang="en-CA" dirty="0" smtClean="0"/>
              <a:t>It is possible to live naturally </a:t>
            </a:r>
            <a:r>
              <a:rPr lang="en-CA" i="1" dirty="0" smtClean="0"/>
              <a:t>within</a:t>
            </a:r>
            <a:r>
              <a:rPr lang="en-CA" dirty="0" smtClean="0"/>
              <a:t> advanced culture</a:t>
            </a:r>
          </a:p>
          <a:p>
            <a:pPr lvl="2"/>
            <a:r>
              <a:rPr lang="en-CA" dirty="0" smtClean="0"/>
              <a:t>Lao Tzu writes for the emperor</a:t>
            </a:r>
          </a:p>
          <a:p>
            <a:pPr lvl="2"/>
            <a:r>
              <a:rPr lang="en-CA" dirty="0" smtClean="0"/>
              <a:t>Skilled craftsmen can follow the Way</a:t>
            </a:r>
          </a:p>
          <a:p>
            <a:pPr lvl="1"/>
            <a:r>
              <a:rPr lang="en-CA" dirty="0" smtClean="0"/>
              <a:t>So it’s not advocating a Tarzan-like return to nature</a:t>
            </a:r>
          </a:p>
          <a:p>
            <a:pPr lvl="2"/>
            <a:r>
              <a:rPr lang="en-CA" dirty="0" smtClean="0"/>
              <a:t>But there is admiration for “the wild man of the mountain” or the poetic wanderer</a:t>
            </a:r>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96</a:t>
            </a:fld>
            <a:endParaRPr lang="en-US"/>
          </a:p>
        </p:txBody>
      </p:sp>
    </p:spTree>
    <p:extLst>
      <p:ext uri="{BB962C8B-B14F-4D97-AF65-F5344CB8AC3E}">
        <p14:creationId xmlns:p14="http://schemas.microsoft.com/office/powerpoint/2010/main" val="13104185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633" y="1556792"/>
            <a:ext cx="6107720" cy="38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32633" y="620688"/>
            <a:ext cx="5675671" cy="584775"/>
          </a:xfrm>
          <a:prstGeom prst="rect">
            <a:avLst/>
          </a:prstGeom>
          <a:noFill/>
        </p:spPr>
        <p:txBody>
          <a:bodyPr wrap="square" rtlCol="0">
            <a:spAutoFit/>
          </a:bodyPr>
          <a:lstStyle/>
          <a:p>
            <a:pPr algn="ctr"/>
            <a:r>
              <a:rPr lang="en-CA" sz="3200" dirty="0" smtClean="0"/>
              <a:t>Wild Man </a:t>
            </a:r>
            <a:r>
              <a:rPr lang="en-CA" sz="3200" dirty="0"/>
              <a:t>of the </a:t>
            </a:r>
            <a:r>
              <a:rPr lang="en-CA" sz="3200" dirty="0" smtClean="0"/>
              <a:t>Mountain</a:t>
            </a:r>
            <a:endParaRPr lang="en-US" sz="3200" dirty="0"/>
          </a:p>
        </p:txBody>
      </p:sp>
      <p:sp>
        <p:nvSpPr>
          <p:cNvPr id="2" name="Slide Number Placeholder 1"/>
          <p:cNvSpPr>
            <a:spLocks noGrp="1"/>
          </p:cNvSpPr>
          <p:nvPr>
            <p:ph type="sldNum" sz="quarter" idx="12"/>
          </p:nvPr>
        </p:nvSpPr>
        <p:spPr/>
        <p:txBody>
          <a:bodyPr/>
          <a:lstStyle/>
          <a:p>
            <a:fld id="{9B85FC21-06E1-4C21-91FD-B3B99E9D3468}" type="slidenum">
              <a:rPr lang="en-US" smtClean="0"/>
              <a:t>97</a:t>
            </a:fld>
            <a:endParaRPr lang="en-US"/>
          </a:p>
        </p:txBody>
      </p:sp>
    </p:spTree>
    <p:extLst>
      <p:ext uri="{BB962C8B-B14F-4D97-AF65-F5344CB8AC3E}">
        <p14:creationId xmlns:p14="http://schemas.microsoft.com/office/powerpoint/2010/main" val="8919333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Cows, not tigers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Not </a:t>
            </a:r>
            <a:r>
              <a:rPr lang="en-CA" u="sng" dirty="0" smtClean="0"/>
              <a:t>any</a:t>
            </a:r>
            <a:r>
              <a:rPr lang="en-CA" dirty="0" smtClean="0"/>
              <a:t> natural animal</a:t>
            </a:r>
          </a:p>
          <a:p>
            <a:pPr lvl="1"/>
            <a:r>
              <a:rPr lang="en-CA" dirty="0" smtClean="0"/>
              <a:t>Grazing cows not hunting tigers</a:t>
            </a:r>
          </a:p>
          <a:p>
            <a:pPr lvl="1"/>
            <a:r>
              <a:rPr lang="en-CA" dirty="0" smtClean="0"/>
              <a:t>Rolling stream not exploding volcano</a:t>
            </a:r>
          </a:p>
          <a:p>
            <a:r>
              <a:rPr lang="en-CA" dirty="0" smtClean="0"/>
              <a:t>What is natural is what follows the Way</a:t>
            </a:r>
          </a:p>
          <a:p>
            <a:pPr lvl="1"/>
            <a:r>
              <a:rPr lang="en-CA" dirty="0"/>
              <a:t>n</a:t>
            </a:r>
            <a:r>
              <a:rPr lang="en-CA" dirty="0" smtClean="0"/>
              <a:t>ot a “state of nature” of self-interested individualism</a:t>
            </a:r>
          </a:p>
          <a:p>
            <a:r>
              <a:rPr lang="en-CA" dirty="0" smtClean="0"/>
              <a:t>What follows the Way is </a:t>
            </a:r>
            <a:r>
              <a:rPr lang="en-CA" i="1" dirty="0" err="1" smtClean="0"/>
              <a:t>wu</a:t>
            </a:r>
            <a:r>
              <a:rPr lang="en-CA" i="1" dirty="0" smtClean="0"/>
              <a:t> </a:t>
            </a:r>
            <a:r>
              <a:rPr lang="en-CA" i="1" dirty="0" err="1" smtClean="0"/>
              <a:t>wei</a:t>
            </a:r>
            <a:r>
              <a:rPr lang="en-CA" i="1" dirty="0" smtClean="0"/>
              <a:t> </a:t>
            </a:r>
            <a:r>
              <a:rPr lang="en-CA" dirty="0" smtClean="0"/>
              <a:t>(non-action)</a:t>
            </a:r>
          </a:p>
          <a:p>
            <a:pPr lvl="1"/>
            <a:r>
              <a:rPr lang="en-CA" dirty="0" smtClean="0"/>
              <a:t>Be submissive</a:t>
            </a:r>
          </a:p>
          <a:p>
            <a:pPr lvl="1"/>
            <a:r>
              <a:rPr lang="en-CA" dirty="0" smtClean="0"/>
              <a:t>Weak</a:t>
            </a:r>
          </a:p>
          <a:p>
            <a:pPr lvl="1"/>
            <a:r>
              <a:rPr lang="en-CA" dirty="0" smtClean="0"/>
              <a:t>Feminine</a:t>
            </a:r>
          </a:p>
          <a:p>
            <a:pPr lvl="1"/>
            <a:r>
              <a:rPr lang="en-CA" dirty="0" smtClean="0"/>
              <a:t>Yielding</a:t>
            </a:r>
          </a:p>
        </p:txBody>
      </p:sp>
      <p:sp>
        <p:nvSpPr>
          <p:cNvPr id="4" name="Slide Number Placeholder 3"/>
          <p:cNvSpPr>
            <a:spLocks noGrp="1"/>
          </p:cNvSpPr>
          <p:nvPr>
            <p:ph type="sldNum" sz="quarter" idx="12"/>
          </p:nvPr>
        </p:nvSpPr>
        <p:spPr/>
        <p:txBody>
          <a:bodyPr/>
          <a:lstStyle/>
          <a:p>
            <a:fld id="{9B85FC21-06E1-4C21-91FD-B3B99E9D3468}" type="slidenum">
              <a:rPr lang="en-US" smtClean="0"/>
              <a:t>98</a:t>
            </a:fld>
            <a:endParaRPr lang="en-US"/>
          </a:p>
        </p:txBody>
      </p:sp>
    </p:spTree>
    <p:extLst>
      <p:ext uri="{BB962C8B-B14F-4D97-AF65-F5344CB8AC3E}">
        <p14:creationId xmlns:p14="http://schemas.microsoft.com/office/powerpoint/2010/main" val="34245350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 yourself be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person of </a:t>
            </a:r>
            <a:r>
              <a:rPr lang="en-CA" i="1" dirty="0" err="1" smtClean="0"/>
              <a:t>wu</a:t>
            </a:r>
            <a:r>
              <a:rPr lang="en-CA" i="1" dirty="0" smtClean="0"/>
              <a:t> </a:t>
            </a:r>
            <a:r>
              <a:rPr lang="en-CA" i="1" dirty="0" err="1" smtClean="0"/>
              <a:t>wei</a:t>
            </a:r>
            <a:r>
              <a:rPr lang="en-CA" i="1" dirty="0" smtClean="0"/>
              <a:t> – </a:t>
            </a:r>
            <a:r>
              <a:rPr lang="en-CA" dirty="0" smtClean="0"/>
              <a:t>the ideal human behavior, the way of the Way</a:t>
            </a:r>
          </a:p>
          <a:p>
            <a:pPr lvl="1"/>
            <a:r>
              <a:rPr lang="en-CA" dirty="0" smtClean="0"/>
              <a:t>“does not contend”</a:t>
            </a:r>
          </a:p>
          <a:p>
            <a:pPr lvl="1"/>
            <a:r>
              <a:rPr lang="en-CA" dirty="0" smtClean="0"/>
              <a:t>Her spirit is one of apathy, indifference, affable passivity</a:t>
            </a:r>
          </a:p>
          <a:p>
            <a:pPr lvl="1"/>
            <a:r>
              <a:rPr lang="en-CA" dirty="0" smtClean="0"/>
              <a:t>Like the swimmer who goes with the current</a:t>
            </a:r>
          </a:p>
          <a:p>
            <a:r>
              <a:rPr lang="en-CA" dirty="0" smtClean="0"/>
              <a:t>Or more fundamentally, like the water itself</a:t>
            </a:r>
          </a:p>
          <a:p>
            <a:pPr lvl="1"/>
            <a:r>
              <a:rPr lang="en-CA" dirty="0" smtClean="0"/>
              <a:t>“Because water excels in benefiting [things] without contending with them … it comes close to the Way.” (Lao Tzu, 8)</a:t>
            </a:r>
          </a:p>
          <a:p>
            <a:endParaRPr lang="en-US" dirty="0"/>
          </a:p>
        </p:txBody>
      </p:sp>
      <p:sp>
        <p:nvSpPr>
          <p:cNvPr id="4" name="Slide Number Placeholder 3"/>
          <p:cNvSpPr>
            <a:spLocks noGrp="1"/>
          </p:cNvSpPr>
          <p:nvPr>
            <p:ph type="sldNum" sz="quarter" idx="12"/>
          </p:nvPr>
        </p:nvSpPr>
        <p:spPr/>
        <p:txBody>
          <a:bodyPr/>
          <a:lstStyle/>
          <a:p>
            <a:fld id="{9B85FC21-06E1-4C21-91FD-B3B99E9D3468}" type="slidenum">
              <a:rPr lang="en-US" smtClean="0"/>
              <a:t>99</a:t>
            </a:fld>
            <a:endParaRPr lang="en-US"/>
          </a:p>
        </p:txBody>
      </p:sp>
    </p:spTree>
    <p:extLst>
      <p:ext uri="{BB962C8B-B14F-4D97-AF65-F5344CB8AC3E}">
        <p14:creationId xmlns:p14="http://schemas.microsoft.com/office/powerpoint/2010/main" val="163365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2936</TotalTime>
  <Words>9399</Words>
  <Application>Microsoft Office PowerPoint</Application>
  <PresentationFormat>On-screen Show (4:3)</PresentationFormat>
  <Paragraphs>1096</Paragraphs>
  <Slides>145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145</vt:i4>
      </vt:variant>
    </vt:vector>
  </HeadingPairs>
  <TitlesOfParts>
    <vt:vector size="150" baseType="lpstr">
      <vt:lpstr>Arial</vt:lpstr>
      <vt:lpstr>Calibri</vt:lpstr>
      <vt:lpstr>Times New Roman</vt:lpstr>
      <vt:lpstr>Wingdings</vt:lpstr>
      <vt:lpstr>Office Theme</vt:lpstr>
      <vt:lpstr>World-Historical Background</vt:lpstr>
      <vt:lpstr>Two Approaches to Society</vt:lpstr>
      <vt:lpstr>Conflict in China: Family or State?</vt:lpstr>
      <vt:lpstr>Why Confucianism in China? </vt:lpstr>
      <vt:lpstr>Kinship tradition of China versus Greek anti-traditionalism</vt:lpstr>
      <vt:lpstr>Historical Timeline</vt:lpstr>
      <vt:lpstr>1) Separation from Nature</vt:lpstr>
      <vt:lpstr>Evolution of material creativity</vt:lpstr>
      <vt:lpstr>2) Separation from Each Other</vt:lpstr>
      <vt:lpstr>Rise of Inequality</vt:lpstr>
      <vt:lpstr>Oneness with Nature/God</vt:lpstr>
      <vt:lpstr>PowerPoint Presentation</vt:lpstr>
      <vt:lpstr>“Natural” (kinship) society </vt:lpstr>
      <vt:lpstr>PowerPoint Presentation</vt:lpstr>
      <vt:lpstr>Shamash and Hammurabi</vt:lpstr>
      <vt:lpstr>Historical “fall” (summary)</vt:lpstr>
      <vt:lpstr>Neo-Kinship Society of China</vt:lpstr>
      <vt:lpstr>Early ancestor worship</vt:lpstr>
      <vt:lpstr>Ideology of the Good Father</vt:lpstr>
      <vt:lpstr>Legalism in the West</vt:lpstr>
      <vt:lpstr>Historical Expression of this Conflict in China </vt:lpstr>
      <vt:lpstr>Long Duration of Chinese Empire</vt:lpstr>
      <vt:lpstr>1 The Character of Chinese Philosophy </vt:lpstr>
      <vt:lpstr>Character of Confucian philosophy</vt:lpstr>
      <vt:lpstr>Different summaries</vt:lpstr>
      <vt:lpstr>Meanings of humanism</vt:lpstr>
      <vt:lpstr>This-worldly goals</vt:lpstr>
      <vt:lpstr>Practical philosophy</vt:lpstr>
      <vt:lpstr>Classics</vt:lpstr>
      <vt:lpstr>Why the practical orientation?</vt:lpstr>
      <vt:lpstr>Role of Language</vt:lpstr>
      <vt:lpstr>Chicken-and-egg</vt:lpstr>
      <vt:lpstr>Alienation and Harmony</vt:lpstr>
      <vt:lpstr>Role of philosophy</vt:lpstr>
      <vt:lpstr>Affective knowledge</vt:lpstr>
      <vt:lpstr>Know-how</vt:lpstr>
      <vt:lpstr>Tai Chi</vt:lpstr>
      <vt:lpstr>Ineffability</vt:lpstr>
      <vt:lpstr>PowerPoint Presentation</vt:lpstr>
      <vt:lpstr>Theoretical knowledge interferes with practice</vt:lpstr>
      <vt:lpstr>Not “the view from nowhere”</vt:lpstr>
      <vt:lpstr>Levels of harmony</vt:lpstr>
      <vt:lpstr>World-Historical Context</vt:lpstr>
      <vt:lpstr>Confucianism</vt:lpstr>
      <vt:lpstr>Stages of Confucianism</vt:lpstr>
      <vt:lpstr>Biography</vt:lpstr>
      <vt:lpstr>Analects</vt:lpstr>
      <vt:lpstr>Fall from favor</vt:lpstr>
      <vt:lpstr>Misconceptions</vt:lpstr>
      <vt:lpstr>Today’s governments  have lost the Way</vt:lpstr>
      <vt:lpstr>Importance of the rites (li)</vt:lpstr>
      <vt:lpstr>From family to larger society</vt:lpstr>
      <vt:lpstr>One’s public duty</vt:lpstr>
      <vt:lpstr>Confucian Golden Rule</vt:lpstr>
      <vt:lpstr>Jen and li</vt:lpstr>
      <vt:lpstr>The bonds that hold society and the world together come from within</vt:lpstr>
      <vt:lpstr>Inner harmony</vt:lpstr>
      <vt:lpstr>A balance of Jen and Li</vt:lpstr>
      <vt:lpstr>Confucian vision today</vt:lpstr>
      <vt:lpstr>Issues for Confucius</vt:lpstr>
      <vt:lpstr>Human nature and the chun tzu</vt:lpstr>
      <vt:lpstr>Mencius</vt:lpstr>
      <vt:lpstr>The four germs of compassion</vt:lpstr>
      <vt:lpstr>The four germs/beginnings/sprouts of compassion</vt:lpstr>
      <vt:lpstr>Morality will outweigh egotism</vt:lpstr>
      <vt:lpstr>Obstacles to morality</vt:lpstr>
      <vt:lpstr>Retain your inner child</vt:lpstr>
      <vt:lpstr>Counter arguments</vt:lpstr>
      <vt:lpstr>More evidence against Mencius</vt:lpstr>
      <vt:lpstr>Rebuttal</vt:lpstr>
      <vt:lpstr>Who is the true Confucian?</vt:lpstr>
      <vt:lpstr>The Ch’i of Heaven and Earth</vt:lpstr>
      <vt:lpstr>The superior person and Chi</vt:lpstr>
      <vt:lpstr>The five elements</vt:lpstr>
      <vt:lpstr>PowerPoint Presentation</vt:lpstr>
      <vt:lpstr>Correspondences of nature  in human life</vt:lpstr>
      <vt:lpstr>Yin and Yang</vt:lpstr>
      <vt:lpstr>PowerPoint Presentation</vt:lpstr>
      <vt:lpstr>Men and Women</vt:lpstr>
      <vt:lpstr>Integrating human beings  with the universe</vt:lpstr>
      <vt:lpstr>Blocking the infection of Jen</vt:lpstr>
      <vt:lpstr>Taoism</vt:lpstr>
      <vt:lpstr>Appeal of Taoism</vt:lpstr>
      <vt:lpstr>Tensions in China</vt:lpstr>
      <vt:lpstr>Reasons to hesitate </vt:lpstr>
      <vt:lpstr>Common goals</vt:lpstr>
      <vt:lpstr>The Way in Taoism</vt:lpstr>
      <vt:lpstr>Lao Tzu and Chuang Tzu</vt:lpstr>
      <vt:lpstr>Artificiality</vt:lpstr>
      <vt:lpstr>Forget knowledge</vt:lpstr>
      <vt:lpstr>Keeping at the Center of the Circle</vt:lpstr>
      <vt:lpstr>Losing the Way</vt:lpstr>
      <vt:lpstr>Declining from the Way</vt:lpstr>
      <vt:lpstr>The outcome is Law</vt:lpstr>
      <vt:lpstr>Primitivism?</vt:lpstr>
      <vt:lpstr>Not advocating Tarzan</vt:lpstr>
      <vt:lpstr>PowerPoint Presentation</vt:lpstr>
      <vt:lpstr>Cows, not tigers</vt:lpstr>
      <vt:lpstr>Let yourself be</vt:lpstr>
      <vt:lpstr>Imitate water</vt:lpstr>
      <vt:lpstr>Pragmatism</vt:lpstr>
      <vt:lpstr>Not cynicism, but natural law</vt:lpstr>
      <vt:lpstr>Nations should be like women</vt:lpstr>
      <vt:lpstr>Wu Wei</vt:lpstr>
      <vt:lpstr>The Dextrous Butcher</vt:lpstr>
      <vt:lpstr>PowerPoint Presentation</vt:lpstr>
      <vt:lpstr>PowerPoint Presentation</vt:lpstr>
      <vt:lpstr>Dream of a Butterfly</vt:lpstr>
      <vt:lpstr>PowerPoint Presentation</vt:lpstr>
      <vt:lpstr>Opposites are one</vt:lpstr>
      <vt:lpstr>Arguments for this relativism</vt:lpstr>
      <vt:lpstr>PowerPoint Presentation</vt:lpstr>
      <vt:lpstr>Immersion in language</vt:lpstr>
      <vt:lpstr>Don’t impose your views on others but also don’t impose them on yourself</vt:lpstr>
      <vt:lpstr>Against brain bashing</vt:lpstr>
      <vt:lpstr>“Three in the morning”</vt:lpstr>
      <vt:lpstr>Walking two roads</vt:lpstr>
      <vt:lpstr>Angry monkeys</vt:lpstr>
      <vt:lpstr>Respect tradition, but …</vt:lpstr>
      <vt:lpstr>Confucianism and Daoism:  What is the difference?</vt:lpstr>
      <vt:lpstr>The Way allows a variety of perspectives</vt:lpstr>
      <vt:lpstr>Freedom as non-dependence</vt:lpstr>
      <vt:lpstr>Being true to yourself  = not having a self</vt:lpstr>
      <vt:lpstr>Review issue:  Confucianism and Daoism</vt:lpstr>
      <vt:lpstr>Two versions of the true person</vt:lpstr>
      <vt:lpstr>Rising above artificial conventions or going beneath them</vt:lpstr>
      <vt:lpstr>What is the Tao? </vt:lpstr>
      <vt:lpstr>Ineffability</vt:lpstr>
      <vt:lpstr>Beginning of the Tao Te Ching</vt:lpstr>
      <vt:lpstr>Darkness is the beginning of all</vt:lpstr>
      <vt:lpstr>Why is the Tao ineffable? 1</vt:lpstr>
      <vt:lpstr>Why is the Tao ineffable? 2</vt:lpstr>
      <vt:lpstr>Non-being, not a being</vt:lpstr>
      <vt:lpstr>Perhaps it’s just living free from the social conventions</vt:lpstr>
      <vt:lpstr>Reducing the Way to being free of conventions</vt:lpstr>
      <vt:lpstr>Why “the Way”? </vt:lpstr>
      <vt:lpstr>The Way that gives all ways</vt:lpstr>
      <vt:lpstr>Chuang Tzu: vibrating with the harmony in all beings</vt:lpstr>
      <vt:lpstr>Natural speech</vt:lpstr>
      <vt:lpstr>Letting things be</vt:lpstr>
      <vt:lpstr>More than setting aside convention</vt:lpstr>
      <vt:lpstr>The Two Ways of the Way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 2</dc:title>
  <dc:creator>User</dc:creator>
  <cp:lastModifiedBy>Lawler, James</cp:lastModifiedBy>
  <cp:revision>144</cp:revision>
  <dcterms:created xsi:type="dcterms:W3CDTF">2016-09-26T15:55:31Z</dcterms:created>
  <dcterms:modified xsi:type="dcterms:W3CDTF">2019-02-14T15:21:23Z</dcterms:modified>
</cp:coreProperties>
</file>