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2"/>
  </p:notesMasterIdLst>
  <p:sldIdLst>
    <p:sldId id="256" r:id="rId2"/>
    <p:sldId id="494" r:id="rId3"/>
    <p:sldId id="424" r:id="rId4"/>
    <p:sldId id="425" r:id="rId5"/>
    <p:sldId id="426" r:id="rId6"/>
    <p:sldId id="427" r:id="rId7"/>
    <p:sldId id="428" r:id="rId8"/>
    <p:sldId id="430" r:id="rId9"/>
    <p:sldId id="431" r:id="rId10"/>
    <p:sldId id="493" r:id="rId11"/>
    <p:sldId id="432" r:id="rId12"/>
    <p:sldId id="442" r:id="rId13"/>
    <p:sldId id="423" r:id="rId14"/>
    <p:sldId id="438" r:id="rId15"/>
    <p:sldId id="437" r:id="rId16"/>
    <p:sldId id="435" r:id="rId17"/>
    <p:sldId id="285" r:id="rId18"/>
    <p:sldId id="257" r:id="rId19"/>
    <p:sldId id="258" r:id="rId20"/>
    <p:sldId id="259" r:id="rId21"/>
    <p:sldId id="495" r:id="rId22"/>
    <p:sldId id="260" r:id="rId23"/>
    <p:sldId id="261" r:id="rId24"/>
    <p:sldId id="262" r:id="rId25"/>
    <p:sldId id="496" r:id="rId26"/>
    <p:sldId id="263" r:id="rId27"/>
    <p:sldId id="264" r:id="rId28"/>
    <p:sldId id="265" r:id="rId29"/>
    <p:sldId id="266" r:id="rId30"/>
    <p:sldId id="267" r:id="rId31"/>
    <p:sldId id="268" r:id="rId32"/>
    <p:sldId id="269" r:id="rId33"/>
    <p:sldId id="270" r:id="rId34"/>
    <p:sldId id="497" r:id="rId35"/>
    <p:sldId id="271" r:id="rId36"/>
    <p:sldId id="272" r:id="rId37"/>
    <p:sldId id="273" r:id="rId38"/>
    <p:sldId id="274" r:id="rId39"/>
    <p:sldId id="275" r:id="rId40"/>
    <p:sldId id="276" r:id="rId41"/>
    <p:sldId id="501" r:id="rId42"/>
    <p:sldId id="502" r:id="rId43"/>
    <p:sldId id="277" r:id="rId44"/>
    <p:sldId id="510" r:id="rId45"/>
    <p:sldId id="278" r:id="rId46"/>
    <p:sldId id="279" r:id="rId47"/>
    <p:sldId id="280" r:id="rId48"/>
    <p:sldId id="281" r:id="rId49"/>
    <p:sldId id="282" r:id="rId50"/>
    <p:sldId id="283" r:id="rId51"/>
    <p:sldId id="284" r:id="rId52"/>
    <p:sldId id="286" r:id="rId53"/>
    <p:sldId id="287" r:id="rId54"/>
    <p:sldId id="288" r:id="rId55"/>
    <p:sldId id="289" r:id="rId56"/>
    <p:sldId id="290" r:id="rId57"/>
    <p:sldId id="291" r:id="rId58"/>
    <p:sldId id="292" r:id="rId59"/>
    <p:sldId id="503" r:id="rId60"/>
    <p:sldId id="293" r:id="rId61"/>
    <p:sldId id="443" r:id="rId62"/>
    <p:sldId id="499" r:id="rId63"/>
    <p:sldId id="294" r:id="rId64"/>
    <p:sldId id="498" r:id="rId65"/>
    <p:sldId id="545" r:id="rId66"/>
    <p:sldId id="295" r:id="rId67"/>
    <p:sldId id="504" r:id="rId68"/>
    <p:sldId id="445" r:id="rId69"/>
    <p:sldId id="511" r:id="rId70"/>
    <p:sldId id="296" r:id="rId71"/>
    <p:sldId id="506" r:id="rId72"/>
    <p:sldId id="505" r:id="rId73"/>
    <p:sldId id="297" r:id="rId74"/>
    <p:sldId id="298" r:id="rId75"/>
    <p:sldId id="514" r:id="rId76"/>
    <p:sldId id="515" r:id="rId77"/>
    <p:sldId id="546" r:id="rId78"/>
    <p:sldId id="299" r:id="rId79"/>
    <p:sldId id="300" r:id="rId80"/>
    <p:sldId id="301" r:id="rId81"/>
    <p:sldId id="302" r:id="rId82"/>
    <p:sldId id="507" r:id="rId83"/>
    <p:sldId id="303" r:id="rId84"/>
    <p:sldId id="304" r:id="rId85"/>
    <p:sldId id="508" r:id="rId86"/>
    <p:sldId id="305" r:id="rId87"/>
    <p:sldId id="446" r:id="rId88"/>
    <p:sldId id="447" r:id="rId89"/>
    <p:sldId id="512" r:id="rId90"/>
    <p:sldId id="516" r:id="rId91"/>
    <p:sldId id="513" r:id="rId92"/>
    <p:sldId id="306" r:id="rId93"/>
    <p:sldId id="307" r:id="rId94"/>
    <p:sldId id="308" r:id="rId95"/>
    <p:sldId id="309" r:id="rId96"/>
    <p:sldId id="310" r:id="rId97"/>
    <p:sldId id="518" r:id="rId98"/>
    <p:sldId id="311" r:id="rId99"/>
    <p:sldId id="312" r:id="rId100"/>
    <p:sldId id="314" r:id="rId101"/>
    <p:sldId id="313" r:id="rId102"/>
    <p:sldId id="316" r:id="rId103"/>
    <p:sldId id="519" r:id="rId104"/>
    <p:sldId id="521" r:id="rId105"/>
    <p:sldId id="315" r:id="rId106"/>
    <p:sldId id="520" r:id="rId107"/>
    <p:sldId id="448" r:id="rId108"/>
    <p:sldId id="317" r:id="rId109"/>
    <p:sldId id="530" r:id="rId110"/>
    <p:sldId id="500" r:id="rId111"/>
    <p:sldId id="318" r:id="rId112"/>
    <p:sldId id="319" r:id="rId113"/>
    <p:sldId id="531" r:id="rId114"/>
    <p:sldId id="320" r:id="rId115"/>
    <p:sldId id="532" r:id="rId116"/>
    <p:sldId id="321" r:id="rId117"/>
    <p:sldId id="322" r:id="rId118"/>
    <p:sldId id="323" r:id="rId119"/>
    <p:sldId id="324" r:id="rId120"/>
    <p:sldId id="325" r:id="rId121"/>
    <p:sldId id="449" r:id="rId122"/>
    <p:sldId id="326" r:id="rId123"/>
    <p:sldId id="450" r:id="rId124"/>
    <p:sldId id="327" r:id="rId125"/>
    <p:sldId id="328" r:id="rId126"/>
    <p:sldId id="522" r:id="rId127"/>
    <p:sldId id="329" r:id="rId128"/>
    <p:sldId id="330" r:id="rId129"/>
    <p:sldId id="455" r:id="rId130"/>
    <p:sldId id="331" r:id="rId131"/>
    <p:sldId id="332" r:id="rId132"/>
    <p:sldId id="523" r:id="rId133"/>
    <p:sldId id="333" r:id="rId134"/>
    <p:sldId id="334" r:id="rId135"/>
    <p:sldId id="451" r:id="rId136"/>
    <p:sldId id="336" r:id="rId137"/>
    <p:sldId id="337" r:id="rId138"/>
    <p:sldId id="338" r:id="rId139"/>
    <p:sldId id="462" r:id="rId140"/>
    <p:sldId id="463" r:id="rId141"/>
    <p:sldId id="533" r:id="rId142"/>
    <p:sldId id="470" r:id="rId143"/>
    <p:sldId id="339" r:id="rId144"/>
    <p:sldId id="340" r:id="rId145"/>
    <p:sldId id="341" r:id="rId146"/>
    <p:sldId id="342" r:id="rId147"/>
    <p:sldId id="524" r:id="rId148"/>
    <p:sldId id="343" r:id="rId149"/>
    <p:sldId id="344" r:id="rId150"/>
    <p:sldId id="529" r:id="rId151"/>
    <p:sldId id="534" r:id="rId152"/>
    <p:sldId id="525" r:id="rId153"/>
    <p:sldId id="526" r:id="rId154"/>
    <p:sldId id="527" r:id="rId155"/>
    <p:sldId id="528" r:id="rId156"/>
    <p:sldId id="548" r:id="rId157"/>
    <p:sldId id="549" r:id="rId158"/>
    <p:sldId id="550" r:id="rId159"/>
    <p:sldId id="551" r:id="rId160"/>
    <p:sldId id="552" r:id="rId161"/>
    <p:sldId id="553" r:id="rId162"/>
    <p:sldId id="554" r:id="rId163"/>
    <p:sldId id="556" r:id="rId164"/>
    <p:sldId id="555" r:id="rId165"/>
    <p:sldId id="464" r:id="rId166"/>
    <p:sldId id="465" r:id="rId167"/>
    <p:sldId id="466" r:id="rId168"/>
    <p:sldId id="467" r:id="rId169"/>
    <p:sldId id="468" r:id="rId170"/>
    <p:sldId id="472" r:id="rId171"/>
    <p:sldId id="473" r:id="rId172"/>
    <p:sldId id="563" r:id="rId173"/>
    <p:sldId id="547" r:id="rId174"/>
    <p:sldId id="474" r:id="rId175"/>
    <p:sldId id="475" r:id="rId176"/>
    <p:sldId id="557" r:id="rId177"/>
    <p:sldId id="558" r:id="rId178"/>
    <p:sldId id="559" r:id="rId179"/>
    <p:sldId id="560" r:id="rId180"/>
    <p:sldId id="561" r:id="rId181"/>
    <p:sldId id="457" r:id="rId182"/>
    <p:sldId id="469" r:id="rId183"/>
    <p:sldId id="458" r:id="rId184"/>
    <p:sldId id="459" r:id="rId185"/>
    <p:sldId id="460" r:id="rId186"/>
    <p:sldId id="461" r:id="rId187"/>
    <p:sldId id="345" r:id="rId188"/>
    <p:sldId id="346" r:id="rId189"/>
    <p:sldId id="538" r:id="rId190"/>
    <p:sldId id="535" r:id="rId191"/>
    <p:sldId id="536" r:id="rId192"/>
    <p:sldId id="537" r:id="rId193"/>
    <p:sldId id="347" r:id="rId194"/>
    <p:sldId id="479" r:id="rId195"/>
    <p:sldId id="480" r:id="rId196"/>
    <p:sldId id="564" r:id="rId197"/>
    <p:sldId id="348" r:id="rId198"/>
    <p:sldId id="349" r:id="rId199"/>
    <p:sldId id="351" r:id="rId200"/>
    <p:sldId id="350" r:id="rId201"/>
    <p:sldId id="352" r:id="rId202"/>
    <p:sldId id="353" r:id="rId203"/>
    <p:sldId id="354" r:id="rId204"/>
    <p:sldId id="355" r:id="rId205"/>
    <p:sldId id="477" r:id="rId206"/>
    <p:sldId id="356" r:id="rId207"/>
    <p:sldId id="357" r:id="rId208"/>
    <p:sldId id="358" r:id="rId209"/>
    <p:sldId id="478" r:id="rId210"/>
    <p:sldId id="360" r:id="rId211"/>
    <p:sldId id="359" r:id="rId212"/>
    <p:sldId id="361" r:id="rId213"/>
    <p:sldId id="481" r:id="rId214"/>
    <p:sldId id="362" r:id="rId215"/>
    <p:sldId id="363" r:id="rId216"/>
    <p:sldId id="364" r:id="rId217"/>
    <p:sldId id="365" r:id="rId218"/>
    <p:sldId id="366" r:id="rId219"/>
    <p:sldId id="482" r:id="rId220"/>
    <p:sldId id="367" r:id="rId221"/>
    <p:sldId id="368" r:id="rId222"/>
    <p:sldId id="369" r:id="rId223"/>
    <p:sldId id="370" r:id="rId224"/>
    <p:sldId id="371" r:id="rId225"/>
    <p:sldId id="372" r:id="rId226"/>
    <p:sldId id="373" r:id="rId227"/>
    <p:sldId id="483" r:id="rId228"/>
    <p:sldId id="375" r:id="rId229"/>
    <p:sldId id="376" r:id="rId230"/>
    <p:sldId id="377" r:id="rId231"/>
    <p:sldId id="378" r:id="rId232"/>
    <p:sldId id="379" r:id="rId233"/>
    <p:sldId id="380" r:id="rId234"/>
    <p:sldId id="484" r:id="rId235"/>
    <p:sldId id="385" r:id="rId236"/>
    <p:sldId id="382" r:id="rId237"/>
    <p:sldId id="489" r:id="rId238"/>
    <p:sldId id="383" r:id="rId239"/>
    <p:sldId id="384" r:id="rId240"/>
    <p:sldId id="386" r:id="rId241"/>
    <p:sldId id="387" r:id="rId242"/>
    <p:sldId id="388" r:id="rId243"/>
    <p:sldId id="485" r:id="rId244"/>
    <p:sldId id="389" r:id="rId245"/>
    <p:sldId id="390" r:id="rId246"/>
    <p:sldId id="391" r:id="rId247"/>
    <p:sldId id="486" r:id="rId248"/>
    <p:sldId id="539" r:id="rId249"/>
    <p:sldId id="487" r:id="rId250"/>
    <p:sldId id="488" r:id="rId251"/>
    <p:sldId id="540" r:id="rId252"/>
    <p:sldId id="392" r:id="rId253"/>
    <p:sldId id="395" r:id="rId254"/>
    <p:sldId id="394" r:id="rId255"/>
    <p:sldId id="393" r:id="rId256"/>
    <p:sldId id="541" r:id="rId257"/>
    <p:sldId id="396" r:id="rId258"/>
    <p:sldId id="397" r:id="rId259"/>
    <p:sldId id="565" r:id="rId260"/>
    <p:sldId id="491" r:id="rId261"/>
    <p:sldId id="398" r:id="rId262"/>
    <p:sldId id="399" r:id="rId263"/>
    <p:sldId id="492" r:id="rId264"/>
    <p:sldId id="400" r:id="rId265"/>
    <p:sldId id="401" r:id="rId266"/>
    <p:sldId id="402" r:id="rId267"/>
    <p:sldId id="403" r:id="rId268"/>
    <p:sldId id="404" r:id="rId269"/>
    <p:sldId id="405" r:id="rId270"/>
    <p:sldId id="406" r:id="rId271"/>
    <p:sldId id="407" r:id="rId272"/>
    <p:sldId id="408" r:id="rId273"/>
    <p:sldId id="409" r:id="rId274"/>
    <p:sldId id="410" r:id="rId275"/>
    <p:sldId id="411" r:id="rId276"/>
    <p:sldId id="413" r:id="rId277"/>
    <p:sldId id="412" r:id="rId278"/>
    <p:sldId id="414" r:id="rId279"/>
    <p:sldId id="415" r:id="rId280"/>
    <p:sldId id="416" r:id="rId281"/>
    <p:sldId id="417" r:id="rId282"/>
    <p:sldId id="418" r:id="rId283"/>
    <p:sldId id="419" r:id="rId284"/>
    <p:sldId id="420" r:id="rId285"/>
    <p:sldId id="490" r:id="rId286"/>
    <p:sldId id="421" r:id="rId287"/>
    <p:sldId id="422" r:id="rId288"/>
    <p:sldId id="542" r:id="rId289"/>
    <p:sldId id="544" r:id="rId290"/>
    <p:sldId id="543" r:id="rId2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41" autoAdjust="0"/>
  </p:normalViewPr>
  <p:slideViewPr>
    <p:cSldViewPr>
      <p:cViewPr varScale="1">
        <p:scale>
          <a:sx n="90" d="100"/>
          <a:sy n="90" d="100"/>
        </p:scale>
        <p:origin x="714" y="84"/>
      </p:cViewPr>
      <p:guideLst>
        <p:guide orient="horz" pos="2160"/>
        <p:guide pos="2880"/>
      </p:guideLst>
    </p:cSldViewPr>
  </p:slideViewPr>
  <p:outlineViewPr>
    <p:cViewPr>
      <p:scale>
        <a:sx n="33" d="100"/>
        <a:sy n="33" d="100"/>
      </p:scale>
      <p:origin x="0" y="158472"/>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notesMaster" Target="notesMasters/notesMaster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presProps" Target="presProp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tableStyles" Target="tableStyle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s>
</file>

<file path=ppt/_rels/viewProps.xml.rels><?xml version="1.0" encoding="UTF-8" standalone="yes"?>
<Relationships xmlns="http://schemas.openxmlformats.org/package/2006/relationships"><Relationship Id="rId1" Type="http://schemas.openxmlformats.org/officeDocument/2006/relationships/slide" Target="slides/slide9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7C79E6-E81D-48A3-BB4B-AD7D9666FCDA}" type="datetimeFigureOut">
              <a:rPr lang="en-US" smtClean="0"/>
              <a:t>3/26/2019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EB5D94-9965-4C59-8853-61C34CA45DFA}" type="slidenum">
              <a:rPr lang="en-US" smtClean="0"/>
              <a:t>‹#›</a:t>
            </a:fld>
            <a:endParaRPr lang="en-US"/>
          </a:p>
        </p:txBody>
      </p:sp>
    </p:spTree>
    <p:extLst>
      <p:ext uri="{BB962C8B-B14F-4D97-AF65-F5344CB8AC3E}">
        <p14:creationId xmlns:p14="http://schemas.microsoft.com/office/powerpoint/2010/main" val="261860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A86F0C0-10FD-46BA-BEA2-1C6BFFFE50DE}" type="slidenum">
              <a:rPr lang="en-US" altLang="en-US"/>
              <a:pPr eaLnBrk="1" hangingPunct="1">
                <a:spcBef>
                  <a:spcPct val="0"/>
                </a:spcBef>
              </a:pPr>
              <a:t>3</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8094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F934987-5A7F-4E38-9939-C5315835ED38}" type="slidenum">
              <a:rPr lang="en-US" altLang="en-US"/>
              <a:pPr eaLnBrk="1" hangingPunct="1">
                <a:spcBef>
                  <a:spcPct val="0"/>
                </a:spcBef>
              </a:pPr>
              <a:t>176</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442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01A9559-E6E4-4FA6-8E81-8B06DDFD4458}" type="slidenum">
              <a:rPr lang="en-US" altLang="en-US"/>
              <a:pPr eaLnBrk="1" hangingPunct="1">
                <a:spcBef>
                  <a:spcPct val="0"/>
                </a:spcBef>
              </a:pPr>
              <a:t>177</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68493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970DDEA-81C7-483D-BCCE-BA8A0F25A4E8}" type="slidenum">
              <a:rPr lang="en-US" altLang="en-US"/>
              <a:pPr eaLnBrk="1" hangingPunct="1">
                <a:spcBef>
                  <a:spcPct val="0"/>
                </a:spcBef>
              </a:pPr>
              <a:t>179</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7364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7B1F8EE-D159-4AF8-B1BE-908BBF878187}" type="slidenum">
              <a:rPr lang="en-US" altLang="en-US"/>
              <a:pPr eaLnBrk="1" hangingPunct="1">
                <a:spcBef>
                  <a:spcPct val="0"/>
                </a:spcBef>
              </a:pPr>
              <a:t>196</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5312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1F09B5A-97E7-486A-A745-1F4AD7688E37}" type="slidenum">
              <a:rPr lang="en-US" altLang="en-US" smtClean="0"/>
              <a:pPr eaLnBrk="1" hangingPunct="1">
                <a:spcBef>
                  <a:spcPct val="0"/>
                </a:spcBef>
              </a:pPr>
              <a:t>199</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F8F8AA8-1BC3-458F-A3BF-3B57D108B525}" type="slidenum">
              <a:rPr lang="en-US" altLang="en-US"/>
              <a:pPr eaLnBrk="1" hangingPunct="1">
                <a:spcBef>
                  <a:spcPct val="0"/>
                </a:spcBef>
              </a:pPr>
              <a:t>4</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0594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95538B2-4494-4BCB-90F9-D0ABF589237E}" type="slidenum">
              <a:rPr lang="en-US" altLang="en-US"/>
              <a:pPr eaLnBrk="1" hangingPunct="1">
                <a:spcBef>
                  <a:spcPct val="0"/>
                </a:spcBef>
              </a:pPr>
              <a:t>5</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5641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30315A5-14C6-4696-933D-E31597DF0D0E}" type="slidenum">
              <a:rPr lang="en-US" altLang="en-US"/>
              <a:pPr eaLnBrk="1" hangingPunct="1">
                <a:spcBef>
                  <a:spcPct val="0"/>
                </a:spcBef>
              </a:pPr>
              <a:t>6</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9978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6341702-BCD3-4A60-8B40-F425643485BB}" type="slidenum">
              <a:rPr lang="en-US" altLang="en-US"/>
              <a:pPr eaLnBrk="1" hangingPunct="1">
                <a:spcBef>
                  <a:spcPct val="0"/>
                </a:spcBef>
              </a:pPr>
              <a:t>7</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5872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BC3727D-2B67-41A8-986A-8469C7ED730C}" type="slidenum">
              <a:rPr lang="en-US" altLang="en-US"/>
              <a:pPr eaLnBrk="1" hangingPunct="1">
                <a:spcBef>
                  <a:spcPct val="0"/>
                </a:spcBef>
              </a:pPr>
              <a:t>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2066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65269EE-7DB1-4618-BB48-96864E452115}" type="slidenum">
              <a:rPr lang="en-US" altLang="en-US"/>
              <a:pPr eaLnBrk="1" hangingPunct="1">
                <a:spcBef>
                  <a:spcPct val="0"/>
                </a:spcBef>
              </a:pPr>
              <a:t>14</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2887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DA3C484-8089-4DFE-BE3C-113157F036B6}" type="slidenum">
              <a:rPr lang="en-US" altLang="en-US"/>
              <a:pPr eaLnBrk="1" hangingPunct="1">
                <a:spcBef>
                  <a:spcPct val="0"/>
                </a:spcBef>
              </a:pPr>
              <a:t>157</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5236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9EC9FA7-1384-4E7E-883E-1DC54C9EC716}" type="slidenum">
              <a:rPr lang="en-US" altLang="en-US"/>
              <a:pPr eaLnBrk="1" hangingPunct="1">
                <a:spcBef>
                  <a:spcPct val="0"/>
                </a:spcBef>
              </a:pPr>
              <a:t>158</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3731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513CA3-211E-4D73-9599-CE5D55D4AEDD}"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3785A-DE9F-44BF-AED1-678CB50B1B1C}" type="slidenum">
              <a:rPr lang="en-US" smtClean="0"/>
              <a:t>‹#›</a:t>
            </a:fld>
            <a:endParaRPr lang="en-US"/>
          </a:p>
        </p:txBody>
      </p:sp>
    </p:spTree>
    <p:extLst>
      <p:ext uri="{BB962C8B-B14F-4D97-AF65-F5344CB8AC3E}">
        <p14:creationId xmlns:p14="http://schemas.microsoft.com/office/powerpoint/2010/main" val="30786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C53D2-48D4-422D-ACD5-71EF0FFBFCDB}"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3785A-DE9F-44BF-AED1-678CB50B1B1C}" type="slidenum">
              <a:rPr lang="en-US" smtClean="0"/>
              <a:t>‹#›</a:t>
            </a:fld>
            <a:endParaRPr lang="en-US"/>
          </a:p>
        </p:txBody>
      </p:sp>
    </p:spTree>
    <p:extLst>
      <p:ext uri="{BB962C8B-B14F-4D97-AF65-F5344CB8AC3E}">
        <p14:creationId xmlns:p14="http://schemas.microsoft.com/office/powerpoint/2010/main" val="303393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30CE-893C-41CE-A823-D579BFBD62CE}"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3785A-DE9F-44BF-AED1-678CB50B1B1C}" type="slidenum">
              <a:rPr lang="en-US" smtClean="0"/>
              <a:t>‹#›</a:t>
            </a:fld>
            <a:endParaRPr lang="en-US"/>
          </a:p>
        </p:txBody>
      </p:sp>
    </p:spTree>
    <p:extLst>
      <p:ext uri="{BB962C8B-B14F-4D97-AF65-F5344CB8AC3E}">
        <p14:creationId xmlns:p14="http://schemas.microsoft.com/office/powerpoint/2010/main" val="32196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7FBB9-24F3-4651-8103-BAECEFB28F3F}"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3785A-DE9F-44BF-AED1-678CB50B1B1C}" type="slidenum">
              <a:rPr lang="en-US" smtClean="0"/>
              <a:t>‹#›</a:t>
            </a:fld>
            <a:endParaRPr lang="en-US"/>
          </a:p>
        </p:txBody>
      </p:sp>
    </p:spTree>
    <p:extLst>
      <p:ext uri="{BB962C8B-B14F-4D97-AF65-F5344CB8AC3E}">
        <p14:creationId xmlns:p14="http://schemas.microsoft.com/office/powerpoint/2010/main" val="86956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7D289-2059-4F45-B4CD-7E461849DADC}"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3785A-DE9F-44BF-AED1-678CB50B1B1C}" type="slidenum">
              <a:rPr lang="en-US" smtClean="0"/>
              <a:t>‹#›</a:t>
            </a:fld>
            <a:endParaRPr lang="en-US"/>
          </a:p>
        </p:txBody>
      </p:sp>
    </p:spTree>
    <p:extLst>
      <p:ext uri="{BB962C8B-B14F-4D97-AF65-F5344CB8AC3E}">
        <p14:creationId xmlns:p14="http://schemas.microsoft.com/office/powerpoint/2010/main" val="123497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E8D84C-DA54-4826-95F7-C09BFBFD79CF}" type="datetime1">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3785A-DE9F-44BF-AED1-678CB50B1B1C}" type="slidenum">
              <a:rPr lang="en-US" smtClean="0"/>
              <a:t>‹#›</a:t>
            </a:fld>
            <a:endParaRPr lang="en-US"/>
          </a:p>
        </p:txBody>
      </p:sp>
    </p:spTree>
    <p:extLst>
      <p:ext uri="{BB962C8B-B14F-4D97-AF65-F5344CB8AC3E}">
        <p14:creationId xmlns:p14="http://schemas.microsoft.com/office/powerpoint/2010/main" val="208754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3FCBA-CB64-4449-8C7F-F66FA3197724}" type="datetime1">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3785A-DE9F-44BF-AED1-678CB50B1B1C}" type="slidenum">
              <a:rPr lang="en-US" smtClean="0"/>
              <a:t>‹#›</a:t>
            </a:fld>
            <a:endParaRPr lang="en-US"/>
          </a:p>
        </p:txBody>
      </p:sp>
    </p:spTree>
    <p:extLst>
      <p:ext uri="{BB962C8B-B14F-4D97-AF65-F5344CB8AC3E}">
        <p14:creationId xmlns:p14="http://schemas.microsoft.com/office/powerpoint/2010/main" val="354181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30C6C-2ED7-4F56-858F-73E13D2B3D19}" type="datetime1">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3785A-DE9F-44BF-AED1-678CB50B1B1C}" type="slidenum">
              <a:rPr lang="en-US" smtClean="0"/>
              <a:t>‹#›</a:t>
            </a:fld>
            <a:endParaRPr lang="en-US"/>
          </a:p>
        </p:txBody>
      </p:sp>
    </p:spTree>
    <p:extLst>
      <p:ext uri="{BB962C8B-B14F-4D97-AF65-F5344CB8AC3E}">
        <p14:creationId xmlns:p14="http://schemas.microsoft.com/office/powerpoint/2010/main" val="48830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0E121-8E57-4E39-A2B0-0CEC7B916DB5}" type="datetime1">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3785A-DE9F-44BF-AED1-678CB50B1B1C}" type="slidenum">
              <a:rPr lang="en-US" smtClean="0"/>
              <a:t>‹#›</a:t>
            </a:fld>
            <a:endParaRPr lang="en-US"/>
          </a:p>
        </p:txBody>
      </p:sp>
    </p:spTree>
    <p:extLst>
      <p:ext uri="{BB962C8B-B14F-4D97-AF65-F5344CB8AC3E}">
        <p14:creationId xmlns:p14="http://schemas.microsoft.com/office/powerpoint/2010/main" val="37227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BC6AB-A0CF-4E49-B5D2-8E43E128CFA1}" type="datetime1">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3785A-DE9F-44BF-AED1-678CB50B1B1C}" type="slidenum">
              <a:rPr lang="en-US" smtClean="0"/>
              <a:t>‹#›</a:t>
            </a:fld>
            <a:endParaRPr lang="en-US"/>
          </a:p>
        </p:txBody>
      </p:sp>
    </p:spTree>
    <p:extLst>
      <p:ext uri="{BB962C8B-B14F-4D97-AF65-F5344CB8AC3E}">
        <p14:creationId xmlns:p14="http://schemas.microsoft.com/office/powerpoint/2010/main" val="553471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6AE32-37B1-4DDB-A11F-413DE2E3D2F8}" type="datetime1">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3785A-DE9F-44BF-AED1-678CB50B1B1C}" type="slidenum">
              <a:rPr lang="en-US" smtClean="0"/>
              <a:t>‹#›</a:t>
            </a:fld>
            <a:endParaRPr lang="en-US"/>
          </a:p>
        </p:txBody>
      </p:sp>
    </p:spTree>
    <p:extLst>
      <p:ext uri="{BB962C8B-B14F-4D97-AF65-F5344CB8AC3E}">
        <p14:creationId xmlns:p14="http://schemas.microsoft.com/office/powerpoint/2010/main" val="225724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185EE-8C0F-4C54-A4C8-E83CCFBC4ECA}" type="datetime1">
              <a:rPr lang="en-US" smtClean="0"/>
              <a:t>3/26/2019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3785A-DE9F-44BF-AED1-678CB50B1B1C}" type="slidenum">
              <a:rPr lang="en-US" smtClean="0"/>
              <a:t>‹#›</a:t>
            </a:fld>
            <a:endParaRPr lang="en-US"/>
          </a:p>
        </p:txBody>
      </p:sp>
    </p:spTree>
    <p:extLst>
      <p:ext uri="{BB962C8B-B14F-4D97-AF65-F5344CB8AC3E}">
        <p14:creationId xmlns:p14="http://schemas.microsoft.com/office/powerpoint/2010/main" val="150689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8" Type="http://schemas.openxmlformats.org/officeDocument/2006/relationships/hyperlink" Target="https://en.wikipedia.org/wiki/Chandogya_Upanishad" TargetMode="External"/><Relationship Id="rId13" Type="http://schemas.openxmlformats.org/officeDocument/2006/relationships/hyperlink" Target="https://en.wikipedia.org/wiki/Ultimate_Reality" TargetMode="External"/><Relationship Id="rId3" Type="http://schemas.openxmlformats.org/officeDocument/2006/relationships/hyperlink" Target="https://en.wikipedia.org/wiki/Vedic_Sanskrit" TargetMode="External"/><Relationship Id="rId7" Type="http://schemas.openxmlformats.org/officeDocument/2006/relationships/hyperlink" Target="https://en.wikipedia.org/wiki/Sanatana_Dharma" TargetMode="External"/><Relationship Id="rId12" Type="http://schemas.openxmlformats.org/officeDocument/2006/relationships/hyperlink" Target="https://en.wikipedia.org/wiki/Self_(spirituality)" TargetMode="External"/><Relationship Id="rId2" Type="http://schemas.openxmlformats.org/officeDocument/2006/relationships/hyperlink" Target="https://en.wikipedia.org/wiki/Devanagari" TargetMode="External"/><Relationship Id="rId1" Type="http://schemas.openxmlformats.org/officeDocument/2006/relationships/slideLayout" Target="../slideLayouts/slideLayout2.xml"/><Relationship Id="rId6" Type="http://schemas.openxmlformats.org/officeDocument/2006/relationships/hyperlink" Target="https://en.wikipedia.org/wiki/Vedantic" TargetMode="External"/><Relationship Id="rId11" Type="http://schemas.openxmlformats.org/officeDocument/2006/relationships/hyperlink" Target="https://en.wikipedia.org/wiki/Shvetaketu" TargetMode="External"/><Relationship Id="rId5" Type="http://schemas.openxmlformats.org/officeDocument/2006/relationships/hyperlink" Target="https://en.wikipedia.org/wiki/Mah%C4%81v%C4%81kyas" TargetMode="External"/><Relationship Id="rId10" Type="http://schemas.openxmlformats.org/officeDocument/2006/relationships/hyperlink" Target="https://en.wikipedia.org/wiki/Uddalaka" TargetMode="External"/><Relationship Id="rId4" Type="http://schemas.openxmlformats.org/officeDocument/2006/relationships/hyperlink" Target="https://en.wikipedia.org/wiki/Sanskrit" TargetMode="External"/><Relationship Id="rId9" Type="http://schemas.openxmlformats.org/officeDocument/2006/relationships/hyperlink" Target="https://en.wikipedia.org/wiki/Tat_Tvam_Asi#cite_note-1"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hyperlink" Target="https://www.goodreads.com/work/quotes/2525006" TargetMode="External"/><Relationship Id="rId2" Type="http://schemas.openxmlformats.org/officeDocument/2006/relationships/hyperlink" Target="https://www.goodreads.com/author/show/13453.William_Blake" TargetMode="Externa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2 India </a:t>
            </a:r>
            <a:endParaRPr lang="en-US" dirty="0"/>
          </a:p>
        </p:txBody>
      </p:sp>
      <p:sp>
        <p:nvSpPr>
          <p:cNvPr id="3" name="Subtitle 2"/>
          <p:cNvSpPr>
            <a:spLocks noGrp="1"/>
          </p:cNvSpPr>
          <p:nvPr>
            <p:ph type="subTitle" idx="1"/>
          </p:nvPr>
        </p:nvSpPr>
        <p:spPr/>
        <p:txBody>
          <a:bodyPr/>
          <a:lstStyle/>
          <a:p>
            <a:r>
              <a:rPr lang="en-CA" dirty="0" smtClean="0"/>
              <a:t>The Schools</a:t>
            </a:r>
          </a:p>
          <a:p>
            <a:r>
              <a:rPr lang="en-CA" dirty="0" smtClean="0"/>
              <a:t> and Their Framework</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a:t>
            </a:fld>
            <a:endParaRPr lang="en-US"/>
          </a:p>
        </p:txBody>
      </p:sp>
    </p:spTree>
    <p:extLst>
      <p:ext uri="{BB962C8B-B14F-4D97-AF65-F5344CB8AC3E}">
        <p14:creationId xmlns:p14="http://schemas.microsoft.com/office/powerpoint/2010/main" val="19178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is a Bronze Age Society</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defRPr/>
            </a:pPr>
            <a:r>
              <a:rPr lang="en-US" dirty="0"/>
              <a:t>Confucius defends primacy of family, kinship</a:t>
            </a:r>
          </a:p>
          <a:p>
            <a:pPr>
              <a:lnSpc>
                <a:spcPct val="90000"/>
              </a:lnSpc>
              <a:defRPr/>
            </a:pPr>
            <a:r>
              <a:rPr lang="en-US" dirty="0"/>
              <a:t>Praises Sage kings of Xia dynasty (2205-1766 BCE)</a:t>
            </a:r>
          </a:p>
          <a:p>
            <a:pPr lvl="1">
              <a:lnSpc>
                <a:spcPct val="90000"/>
              </a:lnSpc>
              <a:defRPr/>
            </a:pPr>
            <a:r>
              <a:rPr lang="en-US" dirty="0"/>
              <a:t>Confucius’ birth: 551 BCE</a:t>
            </a:r>
          </a:p>
          <a:p>
            <a:pPr lvl="1">
              <a:lnSpc>
                <a:spcPct val="90000"/>
              </a:lnSpc>
              <a:defRPr/>
            </a:pPr>
            <a:r>
              <a:rPr lang="en-US" dirty="0"/>
              <a:t>Xia precedes the hereditary monarchy and the sharper inequalities of Shang (1766-1122 BCE)</a:t>
            </a:r>
          </a:p>
          <a:p>
            <a:r>
              <a:rPr lang="en-US" dirty="0" smtClean="0"/>
              <a:t>Iron age (after 1000 BCE) develops </a:t>
            </a:r>
            <a:r>
              <a:rPr lang="en-US" i="1" dirty="0" smtClean="0"/>
              <a:t>within</a:t>
            </a:r>
            <a:r>
              <a:rPr lang="en-US" dirty="0" smtClean="0"/>
              <a:t> the Bronze Age society of China</a:t>
            </a:r>
          </a:p>
          <a:p>
            <a:pPr lvl="1"/>
            <a:r>
              <a:rPr lang="en-US" dirty="0" smtClean="0"/>
              <a:t>Hence China </a:t>
            </a:r>
            <a:r>
              <a:rPr lang="en-US" u="sng" dirty="0" smtClean="0"/>
              <a:t>maintains</a:t>
            </a:r>
            <a:r>
              <a:rPr lang="en-US" dirty="0" smtClean="0"/>
              <a:t> its aristocratic character</a:t>
            </a:r>
          </a:p>
          <a:p>
            <a:pPr lvl="1"/>
            <a:r>
              <a:rPr lang="en-US" dirty="0" smtClean="0"/>
              <a:t>Reinforced by huge irrigation projects run by the state and its Confucian bureaucracy</a:t>
            </a:r>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10</a:t>
            </a:fld>
            <a:endParaRPr lang="en-US"/>
          </a:p>
        </p:txBody>
      </p:sp>
    </p:spTree>
    <p:extLst>
      <p:ext uri="{BB962C8B-B14F-4D97-AF65-F5344CB8AC3E}">
        <p14:creationId xmlns:p14="http://schemas.microsoft.com/office/powerpoint/2010/main" val="7997181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Liberation</a:t>
            </a:r>
            <a:endParaRPr lang="en-US" dirty="0"/>
          </a:p>
        </p:txBody>
      </p:sp>
      <p:sp>
        <p:nvSpPr>
          <p:cNvPr id="3" name="Content Placeholder 2"/>
          <p:cNvSpPr>
            <a:spLocks noGrp="1"/>
          </p:cNvSpPr>
          <p:nvPr>
            <p:ph idx="1"/>
          </p:nvPr>
        </p:nvSpPr>
        <p:spPr/>
        <p:txBody>
          <a:bodyPr/>
          <a:lstStyle/>
          <a:p>
            <a:r>
              <a:rPr lang="en-CA" dirty="0"/>
              <a:t>Liberation requires discrimination </a:t>
            </a:r>
            <a:r>
              <a:rPr lang="en-CA" dirty="0" smtClean="0"/>
              <a:t>(Samkhya) between </a:t>
            </a:r>
            <a:r>
              <a:rPr lang="en-CA" dirty="0" err="1"/>
              <a:t>P</a:t>
            </a:r>
            <a:r>
              <a:rPr lang="en-CA" dirty="0" err="1" smtClean="0"/>
              <a:t>rakriti</a:t>
            </a:r>
            <a:r>
              <a:rPr lang="en-CA" dirty="0" smtClean="0"/>
              <a:t> </a:t>
            </a:r>
            <a:r>
              <a:rPr lang="en-CA" dirty="0"/>
              <a:t>and what one truly is—a pure consciousness</a:t>
            </a:r>
          </a:p>
          <a:p>
            <a:pPr lvl="1"/>
            <a:r>
              <a:rPr lang="en-CA" dirty="0" smtClean="0"/>
              <a:t>Otherwise there is clinging to the material world of the senses</a:t>
            </a:r>
          </a:p>
          <a:p>
            <a:pPr lvl="1"/>
            <a:r>
              <a:rPr lang="en-CA" dirty="0"/>
              <a:t>a</a:t>
            </a:r>
            <a:r>
              <a:rPr lang="en-CA" dirty="0" smtClean="0"/>
              <a:t>nd so pleasure and pain</a:t>
            </a:r>
          </a:p>
          <a:p>
            <a:pPr lvl="1"/>
            <a:r>
              <a:rPr lang="en-CA" dirty="0"/>
              <a:t>a</a:t>
            </a:r>
            <a:r>
              <a:rPr lang="en-CA" dirty="0" smtClean="0"/>
              <a:t>nd entrapment in the cycle of rebirth (samsara)</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100</a:t>
            </a:fld>
            <a:endParaRPr lang="en-US"/>
          </a:p>
        </p:txBody>
      </p:sp>
    </p:spTree>
    <p:extLst>
      <p:ext uri="{BB962C8B-B14F-4D97-AF65-F5344CB8AC3E}">
        <p14:creationId xmlns:p14="http://schemas.microsoft.com/office/powerpoint/2010/main" val="305544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purpose of nature</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3) The whole evolution of nature (</a:t>
            </a:r>
            <a:r>
              <a:rPr lang="en-CA" dirty="0" err="1" smtClean="0"/>
              <a:t>prakriti</a:t>
            </a:r>
            <a:r>
              <a:rPr lang="en-CA" dirty="0" smtClean="0"/>
              <a:t>) must have a </a:t>
            </a:r>
            <a:r>
              <a:rPr lang="en-CA" i="1" dirty="0" smtClean="0"/>
              <a:t>purpose</a:t>
            </a:r>
          </a:p>
          <a:p>
            <a:pPr lvl="1"/>
            <a:r>
              <a:rPr lang="en-CA" dirty="0" smtClean="0"/>
              <a:t>There is no creator (no external cause)</a:t>
            </a:r>
          </a:p>
          <a:p>
            <a:pPr lvl="1"/>
            <a:r>
              <a:rPr lang="en-CA" dirty="0" smtClean="0"/>
              <a:t>But everything is evolving beyond itself to … ?</a:t>
            </a:r>
          </a:p>
          <a:p>
            <a:pPr lvl="2"/>
            <a:r>
              <a:rPr lang="en-CA" dirty="0" smtClean="0"/>
              <a:t>E.g., </a:t>
            </a:r>
            <a:r>
              <a:rPr lang="en-CA" dirty="0" err="1" smtClean="0"/>
              <a:t>prakriti</a:t>
            </a:r>
            <a:r>
              <a:rPr lang="en-CA" dirty="0" smtClean="0"/>
              <a:t> &gt; wood &gt; fire</a:t>
            </a:r>
            <a:r>
              <a:rPr lang="en-CA" dirty="0"/>
              <a:t> </a:t>
            </a:r>
            <a:r>
              <a:rPr lang="en-CA" dirty="0" smtClean="0"/>
              <a:t>&gt; smoke … </a:t>
            </a:r>
          </a:p>
          <a:p>
            <a:pPr lvl="2"/>
            <a:r>
              <a:rPr lang="en-CA" dirty="0" smtClean="0"/>
              <a:t>the liberation of </a:t>
            </a:r>
            <a:r>
              <a:rPr lang="en-CA" dirty="0" err="1" smtClean="0"/>
              <a:t>purusha</a:t>
            </a:r>
            <a:r>
              <a:rPr lang="en-CA" dirty="0" smtClean="0"/>
              <a:t>!</a:t>
            </a:r>
          </a:p>
          <a:p>
            <a:r>
              <a:rPr lang="en-CA" dirty="0" smtClean="0"/>
              <a:t>Once all </a:t>
            </a:r>
            <a:r>
              <a:rPr lang="en-CA" dirty="0" err="1" smtClean="0"/>
              <a:t>purushas</a:t>
            </a:r>
            <a:r>
              <a:rPr lang="en-CA" dirty="0" smtClean="0"/>
              <a:t> are liberated the material world will have served its purpose, and vanish</a:t>
            </a:r>
          </a:p>
          <a:p>
            <a:pPr lvl="1"/>
            <a:r>
              <a:rPr lang="en-CA" dirty="0" err="1" smtClean="0"/>
              <a:t>Prakriti</a:t>
            </a:r>
            <a:r>
              <a:rPr lang="en-CA" dirty="0" smtClean="0"/>
              <a:t> is like a dancer who “having exhibited herself on the stage, withdraws.”</a:t>
            </a:r>
          </a:p>
          <a:p>
            <a:pPr lvl="1"/>
            <a:r>
              <a:rPr lang="en-CA" dirty="0" err="1" smtClean="0"/>
              <a:t>Prakriti</a:t>
            </a:r>
            <a:r>
              <a:rPr lang="en-CA" dirty="0" smtClean="0"/>
              <a:t> “withdraws from the soul when she has manifested herself to it” in all her distinctness from it</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101</a:t>
            </a:fld>
            <a:endParaRPr lang="en-US"/>
          </a:p>
        </p:txBody>
      </p:sp>
    </p:spTree>
    <p:extLst>
      <p:ext uri="{BB962C8B-B14F-4D97-AF65-F5344CB8AC3E}">
        <p14:creationId xmlns:p14="http://schemas.microsoft.com/office/powerpoint/2010/main" val="35858683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blind man and the cripple</a:t>
            </a:r>
            <a:endParaRPr lang="en-US" dirty="0"/>
          </a:p>
        </p:txBody>
      </p:sp>
      <p:sp>
        <p:nvSpPr>
          <p:cNvPr id="3" name="Content Placeholder 2"/>
          <p:cNvSpPr>
            <a:spLocks noGrp="1"/>
          </p:cNvSpPr>
          <p:nvPr>
            <p:ph idx="1"/>
          </p:nvPr>
        </p:nvSpPr>
        <p:spPr/>
        <p:txBody>
          <a:bodyPr/>
          <a:lstStyle/>
          <a:p>
            <a:r>
              <a:rPr lang="en-CA" dirty="0" smtClean="0"/>
              <a:t>Hence, despite their difference, there is an affinity of </a:t>
            </a:r>
            <a:r>
              <a:rPr lang="en-CA" dirty="0" err="1" smtClean="0"/>
              <a:t>prakriti</a:t>
            </a:r>
            <a:r>
              <a:rPr lang="en-CA" dirty="0" smtClean="0"/>
              <a:t> and </a:t>
            </a:r>
            <a:r>
              <a:rPr lang="en-CA" dirty="0" err="1" smtClean="0"/>
              <a:t>purusha</a:t>
            </a:r>
            <a:endParaRPr lang="en-CA" dirty="0" smtClean="0"/>
          </a:p>
          <a:p>
            <a:pPr lvl="1"/>
            <a:r>
              <a:rPr lang="en-CA" dirty="0" smtClean="0"/>
              <a:t>Nature is leading the </a:t>
            </a:r>
            <a:r>
              <a:rPr lang="en-CA" dirty="0" err="1" smtClean="0"/>
              <a:t>pursusha</a:t>
            </a:r>
            <a:r>
              <a:rPr lang="en-CA" dirty="0" smtClean="0"/>
              <a:t> to liberation</a:t>
            </a:r>
          </a:p>
          <a:p>
            <a:pPr lvl="1"/>
            <a:r>
              <a:rPr lang="en-CA" dirty="0" smtClean="0"/>
              <a:t>Only obstinate clinging to things prevents this</a:t>
            </a:r>
          </a:p>
          <a:p>
            <a:r>
              <a:rPr lang="en-CA" dirty="0" smtClean="0"/>
              <a:t>There is a cooperation between </a:t>
            </a:r>
            <a:r>
              <a:rPr lang="en-CA" dirty="0" err="1" smtClean="0"/>
              <a:t>prakriti</a:t>
            </a:r>
            <a:r>
              <a:rPr lang="en-CA" dirty="0" smtClean="0"/>
              <a:t> and </a:t>
            </a:r>
            <a:r>
              <a:rPr lang="en-CA" dirty="0" err="1" smtClean="0"/>
              <a:t>purusha</a:t>
            </a:r>
            <a:endParaRPr lang="en-CA" dirty="0" smtClean="0"/>
          </a:p>
          <a:p>
            <a:pPr lvl="1"/>
            <a:r>
              <a:rPr lang="en-CA" dirty="0" smtClean="0"/>
              <a:t>Like that of a blind man and a cripple who work together for the goals of each</a:t>
            </a:r>
          </a:p>
        </p:txBody>
      </p:sp>
      <p:sp>
        <p:nvSpPr>
          <p:cNvPr id="4" name="Slide Number Placeholder 3"/>
          <p:cNvSpPr>
            <a:spLocks noGrp="1"/>
          </p:cNvSpPr>
          <p:nvPr>
            <p:ph type="sldNum" sz="quarter" idx="12"/>
          </p:nvPr>
        </p:nvSpPr>
        <p:spPr/>
        <p:txBody>
          <a:bodyPr/>
          <a:lstStyle/>
          <a:p>
            <a:fld id="{36E3785A-DE9F-44BF-AED1-678CB50B1B1C}" type="slidenum">
              <a:rPr lang="en-US" smtClean="0"/>
              <a:t>102</a:t>
            </a:fld>
            <a:endParaRPr lang="en-US"/>
          </a:p>
        </p:txBody>
      </p:sp>
    </p:spTree>
    <p:extLst>
      <p:ext uri="{BB962C8B-B14F-4D97-AF65-F5344CB8AC3E}">
        <p14:creationId xmlns:p14="http://schemas.microsoft.com/office/powerpoint/2010/main" val="35852235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3785A-DE9F-44BF-AED1-678CB50B1B1C}" type="slidenum">
              <a:rPr lang="en-US" smtClean="0"/>
              <a:t>103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32656"/>
            <a:ext cx="7270334" cy="6077545"/>
          </a:xfrm>
          <a:prstGeom prst="rect">
            <a:avLst/>
          </a:prstGeom>
        </p:spPr>
      </p:pic>
    </p:spTree>
    <p:extLst>
      <p:ext uri="{BB962C8B-B14F-4D97-AF65-F5344CB8AC3E}">
        <p14:creationId xmlns:p14="http://schemas.microsoft.com/office/powerpoint/2010/main" val="41392644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Samkhya to Yoga</a:t>
            </a:r>
            <a:endParaRPr lang="en-US" dirty="0"/>
          </a:p>
        </p:txBody>
      </p:sp>
      <p:sp>
        <p:nvSpPr>
          <p:cNvPr id="3" name="Content Placeholder 2"/>
          <p:cNvSpPr>
            <a:spLocks noGrp="1"/>
          </p:cNvSpPr>
          <p:nvPr>
            <p:ph idx="1"/>
          </p:nvPr>
        </p:nvSpPr>
        <p:spPr/>
        <p:txBody>
          <a:bodyPr/>
          <a:lstStyle/>
          <a:p>
            <a:r>
              <a:rPr lang="en-CA" dirty="0" err="1"/>
              <a:t>Ishvarakrishna’s</a:t>
            </a:r>
            <a:r>
              <a:rPr lang="en-CA" dirty="0"/>
              <a:t> </a:t>
            </a:r>
            <a:r>
              <a:rPr lang="en-US" dirty="0" err="1" smtClean="0"/>
              <a:t>Samkhyan</a:t>
            </a:r>
            <a:r>
              <a:rPr lang="en-US" dirty="0" smtClean="0"/>
              <a:t> duality (Samkhya = discrimination) is complemented </a:t>
            </a:r>
            <a:r>
              <a:rPr lang="en-US" dirty="0" err="1" smtClean="0"/>
              <a:t>Pantanjali’s</a:t>
            </a:r>
            <a:r>
              <a:rPr lang="en-US" dirty="0" smtClean="0"/>
              <a:t> Yoga (= unity)</a:t>
            </a:r>
          </a:p>
          <a:p>
            <a:pPr lvl="1"/>
            <a:r>
              <a:rPr lang="en-US" dirty="0" smtClean="0"/>
              <a:t>1) a new approach to the existence of God that is internal to consciousness</a:t>
            </a:r>
          </a:p>
          <a:p>
            <a:pPr lvl="2"/>
            <a:r>
              <a:rPr lang="en-US" dirty="0" smtClean="0"/>
              <a:t>Not the argument from causality of the </a:t>
            </a:r>
            <a:r>
              <a:rPr lang="en-CA" dirty="0" err="1" smtClean="0"/>
              <a:t>Naiyayika</a:t>
            </a:r>
            <a:r>
              <a:rPr lang="en-CA" dirty="0" smtClean="0"/>
              <a:t>/</a:t>
            </a:r>
            <a:r>
              <a:rPr lang="en-CA" dirty="0" err="1" smtClean="0"/>
              <a:t>Vaisheshika</a:t>
            </a:r>
            <a:r>
              <a:rPr lang="en-CA" dirty="0" smtClean="0"/>
              <a:t> school</a:t>
            </a:r>
            <a:endParaRPr lang="en-US" dirty="0" smtClean="0"/>
          </a:p>
          <a:p>
            <a:pPr lvl="1"/>
            <a:r>
              <a:rPr lang="en-US" dirty="0" smtClean="0"/>
              <a:t>2) a new method of attaining liberation (Moksha) based on inner meditation </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104</a:t>
            </a:fld>
            <a:endParaRPr lang="en-US"/>
          </a:p>
        </p:txBody>
      </p:sp>
    </p:spTree>
    <p:extLst>
      <p:ext uri="{BB962C8B-B14F-4D97-AF65-F5344CB8AC3E}">
        <p14:creationId xmlns:p14="http://schemas.microsoft.com/office/powerpoint/2010/main" val="31846908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Ontological argument </a:t>
            </a:r>
            <a:br>
              <a:rPr lang="en-US" dirty="0" smtClean="0"/>
            </a:br>
            <a:r>
              <a:rPr lang="en-US" dirty="0" smtClean="0"/>
              <a:t>for the existence of God</a:t>
            </a:r>
            <a:endParaRPr lang="en-US" dirty="0"/>
          </a:p>
        </p:txBody>
      </p:sp>
      <p:sp>
        <p:nvSpPr>
          <p:cNvPr id="3" name="Content Placeholder 2"/>
          <p:cNvSpPr>
            <a:spLocks noGrp="1"/>
          </p:cNvSpPr>
          <p:nvPr>
            <p:ph idx="1"/>
          </p:nvPr>
        </p:nvSpPr>
        <p:spPr/>
        <p:txBody>
          <a:bodyPr>
            <a:normAutofit lnSpcReduction="10000"/>
          </a:bodyPr>
          <a:lstStyle/>
          <a:p>
            <a:r>
              <a:rPr lang="en-CA" dirty="0" err="1" smtClean="0"/>
              <a:t>Pantanjali’s</a:t>
            </a:r>
            <a:r>
              <a:rPr lang="en-CA" dirty="0" smtClean="0"/>
              <a:t> yoga rejects </a:t>
            </a:r>
            <a:r>
              <a:rPr lang="en-CA" dirty="0" err="1" smtClean="0"/>
              <a:t>Samkhyan</a:t>
            </a:r>
            <a:r>
              <a:rPr lang="en-CA" dirty="0" smtClean="0"/>
              <a:t> atheism</a:t>
            </a:r>
          </a:p>
          <a:p>
            <a:r>
              <a:rPr lang="en-CA" dirty="0" smtClean="0"/>
              <a:t>His “ontological argument”: proving the </a:t>
            </a:r>
            <a:r>
              <a:rPr lang="en-CA" i="1" dirty="0" smtClean="0"/>
              <a:t>being</a:t>
            </a:r>
            <a:r>
              <a:rPr lang="en-CA" dirty="0" smtClean="0"/>
              <a:t> (being= </a:t>
            </a:r>
            <a:r>
              <a:rPr lang="en-US" i="1" dirty="0" err="1" smtClean="0"/>
              <a:t>ōn</a:t>
            </a:r>
            <a:r>
              <a:rPr lang="en-US" i="1" dirty="0" smtClean="0"/>
              <a:t> </a:t>
            </a:r>
            <a:r>
              <a:rPr lang="en-CA" dirty="0" smtClean="0"/>
              <a:t>in Greek) of God from the logic of ideas about God</a:t>
            </a:r>
          </a:p>
          <a:p>
            <a:pPr lvl="1"/>
            <a:r>
              <a:rPr lang="en-CA" dirty="0" smtClean="0"/>
              <a:t>1) In moving toward liberation we have an </a:t>
            </a:r>
            <a:r>
              <a:rPr lang="en-CA" i="1" dirty="0" smtClean="0"/>
              <a:t>idea</a:t>
            </a:r>
            <a:r>
              <a:rPr lang="en-CA" dirty="0" smtClean="0"/>
              <a:t> of a perfect </a:t>
            </a:r>
            <a:r>
              <a:rPr lang="en-CA" dirty="0" err="1" smtClean="0"/>
              <a:t>purusha</a:t>
            </a:r>
            <a:endParaRPr lang="en-CA" dirty="0" smtClean="0"/>
          </a:p>
          <a:p>
            <a:pPr lvl="2"/>
            <a:r>
              <a:rPr lang="en-CA" dirty="0"/>
              <a:t>one that was never tainted by the material </a:t>
            </a:r>
            <a:r>
              <a:rPr lang="en-CA" dirty="0" smtClean="0"/>
              <a:t>world</a:t>
            </a:r>
          </a:p>
          <a:p>
            <a:pPr lvl="1"/>
            <a:r>
              <a:rPr lang="en-CA" dirty="0" smtClean="0"/>
              <a:t>This idea is implicit in all our striving to be better than we are, our striving for happiness, liberation: an idea of Perfect being</a:t>
            </a:r>
          </a:p>
        </p:txBody>
      </p:sp>
      <p:sp>
        <p:nvSpPr>
          <p:cNvPr id="4" name="Slide Number Placeholder 3"/>
          <p:cNvSpPr>
            <a:spLocks noGrp="1"/>
          </p:cNvSpPr>
          <p:nvPr>
            <p:ph type="sldNum" sz="quarter" idx="12"/>
          </p:nvPr>
        </p:nvSpPr>
        <p:spPr/>
        <p:txBody>
          <a:bodyPr/>
          <a:lstStyle/>
          <a:p>
            <a:fld id="{36E3785A-DE9F-44BF-AED1-678CB50B1B1C}" type="slidenum">
              <a:rPr lang="en-US" smtClean="0"/>
              <a:t>105</a:t>
            </a:fld>
            <a:endParaRPr lang="en-US"/>
          </a:p>
        </p:txBody>
      </p:sp>
    </p:spTree>
    <p:extLst>
      <p:ext uri="{BB962C8B-B14F-4D97-AF65-F5344CB8AC3E}">
        <p14:creationId xmlns:p14="http://schemas.microsoft.com/office/powerpoint/2010/main" val="12477885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idea to being</a:t>
            </a:r>
            <a:endParaRPr lang="en-US" dirty="0"/>
          </a:p>
        </p:txBody>
      </p:sp>
      <p:sp>
        <p:nvSpPr>
          <p:cNvPr id="3" name="Content Placeholder 2"/>
          <p:cNvSpPr>
            <a:spLocks noGrp="1"/>
          </p:cNvSpPr>
          <p:nvPr>
            <p:ph idx="1"/>
          </p:nvPr>
        </p:nvSpPr>
        <p:spPr/>
        <p:txBody>
          <a:bodyPr>
            <a:normAutofit fontScale="92500" lnSpcReduction="20000"/>
          </a:bodyPr>
          <a:lstStyle/>
          <a:p>
            <a:r>
              <a:rPr lang="en-CA" dirty="0"/>
              <a:t>2) This idea implies the existence of such a </a:t>
            </a:r>
            <a:r>
              <a:rPr lang="en-CA" dirty="0" smtClean="0"/>
              <a:t>being for </a:t>
            </a:r>
            <a:r>
              <a:rPr lang="en-CA" dirty="0"/>
              <a:t>if it did not exist, it would not be perfect</a:t>
            </a:r>
          </a:p>
          <a:p>
            <a:pPr lvl="1"/>
            <a:r>
              <a:rPr lang="en-CA" dirty="0" smtClean="0"/>
              <a:t>(1) If </a:t>
            </a:r>
            <a:r>
              <a:rPr lang="en-CA" dirty="0"/>
              <a:t>our idea of the Perfect Being was not real</a:t>
            </a:r>
            <a:r>
              <a:rPr lang="en-CA" dirty="0" smtClean="0"/>
              <a:t>, did not exist </a:t>
            </a:r>
          </a:p>
          <a:p>
            <a:pPr lvl="1"/>
            <a:r>
              <a:rPr lang="en-CA" dirty="0" smtClean="0"/>
              <a:t>(2) then </a:t>
            </a:r>
            <a:r>
              <a:rPr lang="en-CA" dirty="0"/>
              <a:t>we could think of an even better being than the </a:t>
            </a:r>
            <a:r>
              <a:rPr lang="en-CA" dirty="0" smtClean="0"/>
              <a:t>non-existing Being </a:t>
            </a:r>
            <a:r>
              <a:rPr lang="en-CA" dirty="0"/>
              <a:t>we are thinking about: a Perfect Being that did exist. </a:t>
            </a:r>
            <a:endParaRPr lang="en-CA" dirty="0" smtClean="0"/>
          </a:p>
          <a:p>
            <a:pPr lvl="1"/>
            <a:r>
              <a:rPr lang="en-CA" dirty="0" smtClean="0"/>
              <a:t>(3) And </a:t>
            </a:r>
            <a:r>
              <a:rPr lang="en-CA" dirty="0"/>
              <a:t>so our first idea of the Perfect Being would not have been an idea of a Perfect Being. </a:t>
            </a:r>
            <a:endParaRPr lang="en-CA" dirty="0" smtClean="0"/>
          </a:p>
          <a:p>
            <a:pPr lvl="1"/>
            <a:r>
              <a:rPr lang="en-CA" dirty="0" smtClean="0"/>
              <a:t>(4) And </a:t>
            </a:r>
            <a:r>
              <a:rPr lang="en-CA" dirty="0"/>
              <a:t>so </a:t>
            </a:r>
            <a:r>
              <a:rPr lang="en-CA" dirty="0" smtClean="0"/>
              <a:t>since </a:t>
            </a:r>
            <a:r>
              <a:rPr lang="en-CA" dirty="0"/>
              <a:t>we </a:t>
            </a:r>
            <a:r>
              <a:rPr lang="en-CA" dirty="0" smtClean="0"/>
              <a:t>do have </a:t>
            </a:r>
            <a:r>
              <a:rPr lang="en-CA" dirty="0"/>
              <a:t>an idea </a:t>
            </a:r>
            <a:r>
              <a:rPr lang="en-CA" dirty="0" smtClean="0"/>
              <a:t>of </a:t>
            </a:r>
            <a:r>
              <a:rPr lang="en-CA" dirty="0"/>
              <a:t>a Perfect Being, we must think of this Being as existing. </a:t>
            </a:r>
          </a:p>
          <a:p>
            <a:r>
              <a:rPr lang="en-CA" dirty="0"/>
              <a:t>3) Hence a perfect being, </a:t>
            </a:r>
            <a:r>
              <a:rPr lang="en-CA" dirty="0" smtClean="0"/>
              <a:t>God</a:t>
            </a:r>
            <a:r>
              <a:rPr lang="en-CA" dirty="0"/>
              <a:t>, must exist</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106</a:t>
            </a:fld>
            <a:endParaRPr lang="en-US"/>
          </a:p>
        </p:txBody>
      </p:sp>
    </p:spTree>
    <p:extLst>
      <p:ext uri="{BB962C8B-B14F-4D97-AF65-F5344CB8AC3E}">
        <p14:creationId xmlns:p14="http://schemas.microsoft.com/office/powerpoint/2010/main" val="29567448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God </a:t>
            </a:r>
            <a:r>
              <a:rPr lang="en-CA" dirty="0" err="1"/>
              <a:t>Ishvara</a:t>
            </a:r>
            <a:endParaRPr lang="en-US" dirty="0"/>
          </a:p>
        </p:txBody>
      </p:sp>
      <p:sp>
        <p:nvSpPr>
          <p:cNvPr id="3" name="Content Placeholder 2"/>
          <p:cNvSpPr>
            <a:spLocks noGrp="1"/>
          </p:cNvSpPr>
          <p:nvPr>
            <p:ph idx="1"/>
          </p:nvPr>
        </p:nvSpPr>
        <p:spPr/>
        <p:txBody>
          <a:bodyPr/>
          <a:lstStyle/>
          <a:p>
            <a:r>
              <a:rPr lang="en-CA" dirty="0"/>
              <a:t>The god </a:t>
            </a:r>
            <a:r>
              <a:rPr lang="en-CA" dirty="0" err="1"/>
              <a:t>Ishvara</a:t>
            </a:r>
            <a:r>
              <a:rPr lang="en-CA" dirty="0"/>
              <a:t>: </a:t>
            </a:r>
          </a:p>
          <a:p>
            <a:pPr lvl="1"/>
            <a:r>
              <a:rPr lang="en-CA" dirty="0"/>
              <a:t>not the creator, but one of the many </a:t>
            </a:r>
            <a:r>
              <a:rPr lang="en-CA" dirty="0" err="1"/>
              <a:t>purushas</a:t>
            </a:r>
            <a:endParaRPr lang="en-CA" dirty="0"/>
          </a:p>
          <a:p>
            <a:pPr lvl="1"/>
            <a:r>
              <a:rPr lang="en-CA" dirty="0"/>
              <a:t>Helps coordinate the relation of </a:t>
            </a:r>
            <a:r>
              <a:rPr lang="en-CA" dirty="0" err="1"/>
              <a:t>Prakriti</a:t>
            </a:r>
            <a:r>
              <a:rPr lang="en-CA" dirty="0"/>
              <a:t> and the </a:t>
            </a:r>
            <a:r>
              <a:rPr lang="en-CA" dirty="0" err="1"/>
              <a:t>Purushas</a:t>
            </a:r>
            <a:endParaRPr lang="en-CA" dirty="0"/>
          </a:p>
          <a:p>
            <a:pPr lvl="1"/>
            <a:r>
              <a:rPr lang="en-CA" dirty="0"/>
              <a:t>The model of enlightenment</a:t>
            </a:r>
          </a:p>
          <a:p>
            <a:pPr lvl="1"/>
            <a:r>
              <a:rPr lang="en-CA" dirty="0"/>
              <a:t>One object of meditation, the existence of whom some </a:t>
            </a:r>
            <a:r>
              <a:rPr lang="en-CA" dirty="0" err="1"/>
              <a:t>yogins</a:t>
            </a:r>
            <a:r>
              <a:rPr lang="en-CA" dirty="0"/>
              <a:t> testify</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107</a:t>
            </a:fld>
            <a:endParaRPr lang="en-US"/>
          </a:p>
        </p:txBody>
      </p:sp>
    </p:spTree>
    <p:extLst>
      <p:ext uri="{BB962C8B-B14F-4D97-AF65-F5344CB8AC3E}">
        <p14:creationId xmlns:p14="http://schemas.microsoft.com/office/powerpoint/2010/main" val="36639952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 of meditation</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Purely rational discrimination of the difference between </a:t>
            </a:r>
            <a:r>
              <a:rPr lang="en-CA" dirty="0" err="1" smtClean="0"/>
              <a:t>prakriti</a:t>
            </a:r>
            <a:r>
              <a:rPr lang="en-CA" dirty="0" smtClean="0"/>
              <a:t> and </a:t>
            </a:r>
            <a:r>
              <a:rPr lang="en-CA" dirty="0" err="1" smtClean="0"/>
              <a:t>purusha</a:t>
            </a:r>
            <a:endParaRPr lang="en-CA" dirty="0" smtClean="0"/>
          </a:p>
          <a:p>
            <a:pPr lvl="1"/>
            <a:r>
              <a:rPr lang="en-CA" dirty="0"/>
              <a:t>i</a:t>
            </a:r>
            <a:r>
              <a:rPr lang="en-CA" dirty="0" smtClean="0"/>
              <a:t>s insufficient to uproot our attachments</a:t>
            </a:r>
          </a:p>
          <a:p>
            <a:r>
              <a:rPr lang="en-CA" dirty="0" smtClean="0"/>
              <a:t>Meditation is a state in which we uproot ourselves from our inherited dispositions (</a:t>
            </a:r>
            <a:r>
              <a:rPr lang="en-CA" i="1" dirty="0" err="1" smtClean="0"/>
              <a:t>samskaras</a:t>
            </a:r>
            <a:r>
              <a:rPr lang="en-CA" dirty="0" smtClean="0"/>
              <a:t>)</a:t>
            </a:r>
          </a:p>
          <a:p>
            <a:pPr lvl="1"/>
            <a:r>
              <a:rPr lang="en-CA" dirty="0" smtClean="0"/>
              <a:t>Yoga stresses that the true nature of </a:t>
            </a:r>
            <a:r>
              <a:rPr lang="en-CA" dirty="0" err="1" smtClean="0"/>
              <a:t>purusha</a:t>
            </a:r>
            <a:r>
              <a:rPr lang="en-CA" dirty="0" smtClean="0"/>
              <a:t> is attained in prolonged meditation leading, in 8 steps, to </a:t>
            </a:r>
            <a:r>
              <a:rPr lang="en-CA" i="1" dirty="0" smtClean="0"/>
              <a:t>Samadhi </a:t>
            </a:r>
          </a:p>
          <a:p>
            <a:pPr lvl="1"/>
            <a:r>
              <a:rPr lang="en-CA" dirty="0" smtClean="0"/>
              <a:t>involving </a:t>
            </a:r>
            <a:r>
              <a:rPr lang="en-CA" dirty="0"/>
              <a:t>“complete restraint of mental activity” in which </a:t>
            </a:r>
            <a:r>
              <a:rPr lang="en-CA" dirty="0" err="1"/>
              <a:t>purusha</a:t>
            </a:r>
            <a:r>
              <a:rPr lang="en-CA" dirty="0"/>
              <a:t> rests blissfully in itself (Moksha</a:t>
            </a:r>
            <a:r>
              <a:rPr lang="en-CA" dirty="0" smtClean="0"/>
              <a:t>)</a:t>
            </a:r>
            <a:endParaRPr lang="en-CA" dirty="0"/>
          </a:p>
          <a:p>
            <a:pPr lvl="1"/>
            <a:r>
              <a:rPr lang="en-CA" dirty="0" smtClean="0"/>
              <a:t>Buddhism: Samadhi is the last step of the Eightfold Path</a:t>
            </a:r>
          </a:p>
          <a:p>
            <a:pPr lvl="1"/>
            <a:r>
              <a:rPr lang="en-CA" dirty="0" smtClean="0">
                <a:sym typeface="Wingdings" panose="05000000000000000000" pitchFamily="2" charset="2"/>
              </a:rPr>
              <a:t> stop thinking and just dwell on the </a:t>
            </a:r>
            <a:r>
              <a:rPr lang="en-CA" dirty="0" err="1" smtClean="0">
                <a:sym typeface="Wingdings" panose="05000000000000000000" pitchFamily="2" charset="2"/>
              </a:rPr>
              <a:t>purusha</a:t>
            </a:r>
            <a:r>
              <a:rPr lang="en-CA" dirty="0" smtClean="0">
                <a:sym typeface="Wingdings" panose="05000000000000000000" pitchFamily="2" charset="2"/>
              </a:rPr>
              <a:t> within yourself</a:t>
            </a:r>
            <a:endParaRPr lang="en-CA" dirty="0" smtClean="0"/>
          </a:p>
        </p:txBody>
      </p:sp>
      <p:sp>
        <p:nvSpPr>
          <p:cNvPr id="4" name="Slide Number Placeholder 3"/>
          <p:cNvSpPr>
            <a:spLocks noGrp="1"/>
          </p:cNvSpPr>
          <p:nvPr>
            <p:ph type="sldNum" sz="quarter" idx="12"/>
          </p:nvPr>
        </p:nvSpPr>
        <p:spPr/>
        <p:txBody>
          <a:bodyPr/>
          <a:lstStyle/>
          <a:p>
            <a:fld id="{36E3785A-DE9F-44BF-AED1-678CB50B1B1C}" type="slidenum">
              <a:rPr lang="en-US" smtClean="0"/>
              <a:t>108</a:t>
            </a:fld>
            <a:endParaRPr lang="en-US"/>
          </a:p>
        </p:txBody>
      </p:sp>
    </p:spTree>
    <p:extLst>
      <p:ext uri="{BB962C8B-B14F-4D97-AF65-F5344CB8AC3E}">
        <p14:creationId xmlns:p14="http://schemas.microsoft.com/office/powerpoint/2010/main" val="1844335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different tendencies </a:t>
            </a:r>
            <a:br>
              <a:rPr lang="en-US" dirty="0" smtClean="0"/>
            </a:br>
            <a:r>
              <a:rPr lang="en-US" dirty="0" smtClean="0"/>
              <a:t>of the two schools</a:t>
            </a:r>
            <a:endParaRPr lang="en-US" dirty="0"/>
          </a:p>
        </p:txBody>
      </p:sp>
      <p:sp>
        <p:nvSpPr>
          <p:cNvPr id="3" name="Content Placeholder 2"/>
          <p:cNvSpPr>
            <a:spLocks noGrp="1"/>
          </p:cNvSpPr>
          <p:nvPr>
            <p:ph idx="1"/>
          </p:nvPr>
        </p:nvSpPr>
        <p:spPr/>
        <p:txBody>
          <a:bodyPr/>
          <a:lstStyle/>
          <a:p>
            <a:r>
              <a:rPr lang="en-CA" dirty="0"/>
              <a:t>We see here a difference in tendency between </a:t>
            </a:r>
          </a:p>
          <a:p>
            <a:pPr lvl="1"/>
            <a:r>
              <a:rPr lang="en-CA" dirty="0" err="1"/>
              <a:t>Samkhyan</a:t>
            </a:r>
            <a:r>
              <a:rPr lang="en-CA" dirty="0"/>
              <a:t> emphasis on theoretical rational concepts </a:t>
            </a:r>
          </a:p>
          <a:p>
            <a:pPr lvl="1"/>
            <a:r>
              <a:rPr lang="en-CA" dirty="0"/>
              <a:t>and Yogic practical mysticism</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109</a:t>
            </a:fld>
            <a:endParaRPr lang="en-US"/>
          </a:p>
        </p:txBody>
      </p:sp>
    </p:spTree>
    <p:extLst>
      <p:ext uri="{BB962C8B-B14F-4D97-AF65-F5344CB8AC3E}">
        <p14:creationId xmlns:p14="http://schemas.microsoft.com/office/powerpoint/2010/main" val="181035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smtClean="0"/>
              <a:t>New Elements in History </a:t>
            </a:r>
            <a:endParaRPr lang="en-CA" altLang="en-US" dirty="0" smtClean="0"/>
          </a:p>
        </p:txBody>
      </p:sp>
      <p:sp>
        <p:nvSpPr>
          <p:cNvPr id="18435" name="Rectangle 3"/>
          <p:cNvSpPr>
            <a:spLocks noGrp="1" noChangeArrowheads="1"/>
          </p:cNvSpPr>
          <p:nvPr>
            <p:ph idx="1"/>
          </p:nvPr>
        </p:nvSpPr>
        <p:spPr/>
        <p:txBody>
          <a:bodyPr/>
          <a:lstStyle/>
          <a:p>
            <a:pPr eaLnBrk="1" hangingPunct="1"/>
            <a:r>
              <a:rPr lang="en-US" altLang="en-US" dirty="0" smtClean="0"/>
              <a:t>1) From bronze age to iron age: </a:t>
            </a:r>
          </a:p>
          <a:p>
            <a:pPr lvl="1" eaLnBrk="1" hangingPunct="1"/>
            <a:r>
              <a:rPr lang="en-US" altLang="en-US" dirty="0" smtClean="0"/>
              <a:t>New material technology</a:t>
            </a:r>
          </a:p>
          <a:p>
            <a:pPr eaLnBrk="1" hangingPunct="1"/>
            <a:r>
              <a:rPr lang="en-US" altLang="en-US" dirty="0" smtClean="0"/>
              <a:t>2) Growing trade between societies</a:t>
            </a:r>
          </a:p>
          <a:p>
            <a:pPr lvl="1" eaLnBrk="1" hangingPunct="1"/>
            <a:r>
              <a:rPr lang="en-US" altLang="en-US" dirty="0" smtClean="0"/>
              <a:t>New </a:t>
            </a:r>
            <a:r>
              <a:rPr lang="en-US" altLang="en-US" u="sng" dirty="0" smtClean="0"/>
              <a:t>social</a:t>
            </a:r>
            <a:r>
              <a:rPr lang="en-US" altLang="en-US" dirty="0" smtClean="0"/>
              <a:t> elements: merchants</a:t>
            </a:r>
          </a:p>
          <a:p>
            <a:pPr lvl="1" eaLnBrk="1" hangingPunct="1"/>
            <a:r>
              <a:rPr lang="en-US" altLang="en-US" dirty="0" smtClean="0"/>
              <a:t>Early Indus River Valley society flourished due to trade links</a:t>
            </a:r>
          </a:p>
          <a:p>
            <a:pPr eaLnBrk="1" hangingPunct="1"/>
            <a:r>
              <a:rPr lang="en-US" altLang="en-US" dirty="0" smtClean="0"/>
              <a:t>3) From hieroglyphics to the alphabet: </a:t>
            </a:r>
          </a:p>
          <a:p>
            <a:pPr lvl="1" eaLnBrk="1" hangingPunct="1"/>
            <a:r>
              <a:rPr lang="en-US" altLang="en-US" dirty="0" smtClean="0"/>
              <a:t>New mental technology</a:t>
            </a:r>
          </a:p>
        </p:txBody>
      </p:sp>
      <p:sp>
        <p:nvSpPr>
          <p:cNvPr id="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6BC674E-A9C1-427A-B104-55BB7D4C7180}" type="slidenum">
              <a:rPr lang="en-CA" altLang="en-US" sz="1200">
                <a:solidFill>
                  <a:srgbClr val="898989"/>
                </a:solidFill>
              </a:rPr>
              <a:pPr eaLnBrk="1" hangingPunct="1"/>
              <a:t>11</a:t>
            </a:fld>
            <a:endParaRPr lang="en-CA" altLang="en-US" sz="1200">
              <a:solidFill>
                <a:srgbClr val="898989"/>
              </a:solidFill>
            </a:endParaRPr>
          </a:p>
        </p:txBody>
      </p:sp>
    </p:spTree>
    <p:extLst>
      <p:ext uri="{BB962C8B-B14F-4D97-AF65-F5344CB8AC3E}">
        <p14:creationId xmlns:p14="http://schemas.microsoft.com/office/powerpoint/2010/main" val="3316391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3785A-DE9F-44BF-AED1-678CB50B1B1C}" type="slidenum">
              <a:rPr lang="en-US" smtClean="0"/>
              <a:t>110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714500"/>
            <a:ext cx="4572000" cy="3429000"/>
          </a:xfrm>
          <a:prstGeom prst="rect">
            <a:avLst/>
          </a:prstGeom>
        </p:spPr>
      </p:pic>
    </p:spTree>
    <p:extLst>
      <p:ext uri="{BB962C8B-B14F-4D97-AF65-F5344CB8AC3E}">
        <p14:creationId xmlns:p14="http://schemas.microsoft.com/office/powerpoint/2010/main" val="15055866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Problems: 1</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General problems for all dualisms:</a:t>
            </a:r>
          </a:p>
          <a:p>
            <a:r>
              <a:rPr lang="en-CA" dirty="0" smtClean="0"/>
              <a:t>1) How can two radically different worlds interact and be connected? </a:t>
            </a:r>
          </a:p>
          <a:p>
            <a:pPr lvl="1"/>
            <a:r>
              <a:rPr lang="en-CA" dirty="0" smtClean="0"/>
              <a:t>Reply: </a:t>
            </a:r>
            <a:r>
              <a:rPr lang="en-CA" dirty="0" err="1" smtClean="0"/>
              <a:t>Samkhyans</a:t>
            </a:r>
            <a:r>
              <a:rPr lang="en-CA" dirty="0" smtClean="0"/>
              <a:t> say that matter becomes increasingly refined or translucent so as to reflect </a:t>
            </a:r>
            <a:r>
              <a:rPr lang="en-CA" dirty="0" err="1" smtClean="0"/>
              <a:t>purusha</a:t>
            </a:r>
            <a:endParaRPr lang="en-CA" dirty="0" smtClean="0"/>
          </a:p>
          <a:p>
            <a:r>
              <a:rPr lang="en-CA" dirty="0" smtClean="0"/>
              <a:t>2) If the only objects for a </a:t>
            </a:r>
            <a:r>
              <a:rPr lang="en-CA" dirty="0" err="1" smtClean="0"/>
              <a:t>purusha</a:t>
            </a:r>
            <a:r>
              <a:rPr lang="en-CA" dirty="0" smtClean="0"/>
              <a:t> are material ones, </a:t>
            </a:r>
          </a:p>
          <a:p>
            <a:pPr lvl="1"/>
            <a:r>
              <a:rPr lang="en-CA" dirty="0" smtClean="0"/>
              <a:t>how do we know other </a:t>
            </a:r>
            <a:r>
              <a:rPr lang="en-CA" dirty="0" err="1" smtClean="0"/>
              <a:t>purushas</a:t>
            </a:r>
            <a:r>
              <a:rPr lang="en-CA" dirty="0" smtClean="0"/>
              <a:t> exist?</a:t>
            </a:r>
          </a:p>
          <a:p>
            <a:pPr lvl="1"/>
            <a:r>
              <a:rPr lang="en-CA" dirty="0" smtClean="0"/>
              <a:t>Why not believe that everyone else is </a:t>
            </a:r>
            <a:r>
              <a:rPr lang="en-CA" dirty="0" err="1" smtClean="0"/>
              <a:t>prakriti</a:t>
            </a:r>
            <a:r>
              <a:rPr lang="en-CA" dirty="0" smtClean="0"/>
              <a:t>, and only I am </a:t>
            </a:r>
            <a:r>
              <a:rPr lang="en-CA" dirty="0" err="1" smtClean="0"/>
              <a:t>purusha</a:t>
            </a:r>
            <a:r>
              <a:rPr lang="en-CA" dirty="0" smtClean="0"/>
              <a:t> (solipsism)?</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111</a:t>
            </a:fld>
            <a:endParaRPr lang="en-US"/>
          </a:p>
        </p:txBody>
      </p:sp>
    </p:spTree>
    <p:extLst>
      <p:ext uri="{BB962C8B-B14F-4D97-AF65-F5344CB8AC3E}">
        <p14:creationId xmlns:p14="http://schemas.microsoft.com/office/powerpoint/2010/main" val="42376310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Problems 2</a:t>
            </a:r>
            <a:endParaRPr lang="en-US" dirty="0"/>
          </a:p>
        </p:txBody>
      </p:sp>
      <p:sp>
        <p:nvSpPr>
          <p:cNvPr id="3" name="Content Placeholder 2"/>
          <p:cNvSpPr>
            <a:spLocks noGrp="1"/>
          </p:cNvSpPr>
          <p:nvPr>
            <p:ph idx="1"/>
          </p:nvPr>
        </p:nvSpPr>
        <p:spPr/>
        <p:txBody>
          <a:bodyPr>
            <a:normAutofit/>
          </a:bodyPr>
          <a:lstStyle/>
          <a:p>
            <a:r>
              <a:rPr lang="en-CA" dirty="0" smtClean="0"/>
              <a:t>Particular problems for Samkhya-Yoga : </a:t>
            </a:r>
          </a:p>
          <a:p>
            <a:r>
              <a:rPr lang="en-CA" dirty="0" smtClean="0"/>
              <a:t>How make sense of this pure, unchanging consciousness?</a:t>
            </a:r>
          </a:p>
          <a:p>
            <a:pPr lvl="1"/>
            <a:r>
              <a:rPr lang="en-CA" dirty="0" smtClean="0"/>
              <a:t>We have very different experiences</a:t>
            </a:r>
          </a:p>
          <a:p>
            <a:pPr lvl="2"/>
            <a:r>
              <a:rPr lang="en-CA" dirty="0" smtClean="0"/>
              <a:t>A toothache</a:t>
            </a:r>
          </a:p>
          <a:p>
            <a:pPr lvl="2"/>
            <a:r>
              <a:rPr lang="en-CA" dirty="0" smtClean="0"/>
              <a:t>Enjoying beautiful music</a:t>
            </a:r>
          </a:p>
          <a:p>
            <a:pPr lvl="1"/>
            <a:r>
              <a:rPr lang="en-CA" dirty="0" smtClean="0"/>
              <a:t>How can there be the same consciousness behind these different states?</a:t>
            </a:r>
          </a:p>
        </p:txBody>
      </p:sp>
      <p:sp>
        <p:nvSpPr>
          <p:cNvPr id="4" name="Slide Number Placeholder 3"/>
          <p:cNvSpPr>
            <a:spLocks noGrp="1"/>
          </p:cNvSpPr>
          <p:nvPr>
            <p:ph type="sldNum" sz="quarter" idx="12"/>
          </p:nvPr>
        </p:nvSpPr>
        <p:spPr/>
        <p:txBody>
          <a:bodyPr/>
          <a:lstStyle/>
          <a:p>
            <a:fld id="{36E3785A-DE9F-44BF-AED1-678CB50B1B1C}" type="slidenum">
              <a:rPr lang="en-US" smtClean="0"/>
              <a:t>112</a:t>
            </a:fld>
            <a:endParaRPr lang="en-US"/>
          </a:p>
        </p:txBody>
      </p:sp>
    </p:spTree>
    <p:extLst>
      <p:ext uri="{BB962C8B-B14F-4D97-AF65-F5344CB8AC3E}">
        <p14:creationId xmlns:p14="http://schemas.microsoft.com/office/powerpoint/2010/main" val="38322742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a:t>
            </a:r>
            <a:r>
              <a:rPr lang="en-US" dirty="0" err="1" smtClean="0"/>
              <a:t>purushas</a:t>
            </a:r>
            <a:r>
              <a:rPr lang="en-US" dirty="0" smtClean="0"/>
              <a:t>?</a:t>
            </a:r>
            <a:endParaRPr lang="en-US" dirty="0"/>
          </a:p>
        </p:txBody>
      </p:sp>
      <p:sp>
        <p:nvSpPr>
          <p:cNvPr id="3" name="Content Placeholder 2"/>
          <p:cNvSpPr>
            <a:spLocks noGrp="1"/>
          </p:cNvSpPr>
          <p:nvPr>
            <p:ph idx="1"/>
          </p:nvPr>
        </p:nvSpPr>
        <p:spPr/>
        <p:txBody>
          <a:bodyPr/>
          <a:lstStyle/>
          <a:p>
            <a:r>
              <a:rPr lang="en-CA" dirty="0"/>
              <a:t>If the </a:t>
            </a:r>
            <a:r>
              <a:rPr lang="en-CA" dirty="0" err="1"/>
              <a:t>purushas</a:t>
            </a:r>
            <a:r>
              <a:rPr lang="en-CA" dirty="0"/>
              <a:t> are absolutely simple how can one be different from another?</a:t>
            </a:r>
          </a:p>
          <a:p>
            <a:pPr lvl="1"/>
            <a:r>
              <a:rPr lang="en-CA" dirty="0"/>
              <a:t>Why not the same pure consciousness in all?</a:t>
            </a:r>
          </a:p>
          <a:p>
            <a:pPr lvl="1"/>
            <a:r>
              <a:rPr lang="en-CA" dirty="0"/>
              <a:t>And if they are different, how do we know that our pure consciousness of one week is the same as our pure consciousness the next week?</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113</a:t>
            </a:fld>
            <a:endParaRPr lang="en-US"/>
          </a:p>
        </p:txBody>
      </p:sp>
    </p:spTree>
    <p:extLst>
      <p:ext uri="{BB962C8B-B14F-4D97-AF65-F5344CB8AC3E}">
        <p14:creationId xmlns:p14="http://schemas.microsoft.com/office/powerpoint/2010/main" val="5763052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Problems 3</a:t>
            </a:r>
            <a:endParaRPr lang="en-US" dirty="0"/>
          </a:p>
        </p:txBody>
      </p:sp>
      <p:sp>
        <p:nvSpPr>
          <p:cNvPr id="3" name="Content Placeholder 2"/>
          <p:cNvSpPr>
            <a:spLocks noGrp="1"/>
          </p:cNvSpPr>
          <p:nvPr>
            <p:ph idx="1"/>
          </p:nvPr>
        </p:nvSpPr>
        <p:spPr/>
        <p:txBody>
          <a:bodyPr>
            <a:normAutofit fontScale="92500"/>
          </a:bodyPr>
          <a:lstStyle/>
          <a:p>
            <a:r>
              <a:rPr lang="en-CA" dirty="0" smtClean="0"/>
              <a:t>Problems relating to the Indian framework:</a:t>
            </a:r>
          </a:p>
          <a:p>
            <a:r>
              <a:rPr lang="en-CA" dirty="0" smtClean="0"/>
              <a:t>1) How does all this relate to the goal of </a:t>
            </a:r>
            <a:r>
              <a:rPr lang="en-CA" i="1" dirty="0" smtClean="0"/>
              <a:t>moksha</a:t>
            </a:r>
            <a:r>
              <a:rPr lang="en-CA" dirty="0" smtClean="0"/>
              <a:t>?</a:t>
            </a:r>
          </a:p>
          <a:p>
            <a:pPr lvl="1"/>
            <a:r>
              <a:rPr lang="en-CA" dirty="0" smtClean="0"/>
              <a:t>If the soul is “eternally free, then there is no bondage and no release” (the non-dualist </a:t>
            </a:r>
            <a:r>
              <a:rPr lang="en-CA" dirty="0" err="1" smtClean="0"/>
              <a:t>Vedantin</a:t>
            </a:r>
            <a:r>
              <a:rPr lang="en-CA" dirty="0" smtClean="0"/>
              <a:t> </a:t>
            </a:r>
            <a:r>
              <a:rPr lang="en-CA" dirty="0" err="1" smtClean="0"/>
              <a:t>Ramanuja</a:t>
            </a:r>
            <a:r>
              <a:rPr lang="en-CA" dirty="0" smtClean="0"/>
              <a:t>)</a:t>
            </a:r>
          </a:p>
          <a:p>
            <a:r>
              <a:rPr lang="en-CA" dirty="0" smtClean="0"/>
              <a:t>Reply: to feel release, one must first experience bondage or the illusion of bondage</a:t>
            </a:r>
          </a:p>
          <a:p>
            <a:pPr lvl="1"/>
            <a:r>
              <a:rPr lang="en-CA" dirty="0" smtClean="0"/>
              <a:t>But who/what experiences this? The mind, or the </a:t>
            </a:r>
            <a:r>
              <a:rPr lang="en-CA" dirty="0" err="1" smtClean="0"/>
              <a:t>Purusha</a:t>
            </a:r>
            <a:r>
              <a:rPr lang="en-CA" dirty="0" smtClean="0"/>
              <a:t>/soul?</a:t>
            </a:r>
          </a:p>
        </p:txBody>
      </p:sp>
      <p:sp>
        <p:nvSpPr>
          <p:cNvPr id="4" name="Slide Number Placeholder 3"/>
          <p:cNvSpPr>
            <a:spLocks noGrp="1"/>
          </p:cNvSpPr>
          <p:nvPr>
            <p:ph type="sldNum" sz="quarter" idx="12"/>
          </p:nvPr>
        </p:nvSpPr>
        <p:spPr/>
        <p:txBody>
          <a:bodyPr/>
          <a:lstStyle/>
          <a:p>
            <a:fld id="{36E3785A-DE9F-44BF-AED1-678CB50B1B1C}" type="slidenum">
              <a:rPr lang="en-US" smtClean="0"/>
              <a:t>114</a:t>
            </a:fld>
            <a:endParaRPr lang="en-US"/>
          </a:p>
        </p:txBody>
      </p:sp>
    </p:spTree>
    <p:extLst>
      <p:ext uri="{BB962C8B-B14F-4D97-AF65-F5344CB8AC3E}">
        <p14:creationId xmlns:p14="http://schemas.microsoft.com/office/powerpoint/2010/main" val="17075900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after liberation?</a:t>
            </a:r>
            <a:endParaRPr lang="en-US" dirty="0"/>
          </a:p>
        </p:txBody>
      </p:sp>
      <p:sp>
        <p:nvSpPr>
          <p:cNvPr id="3" name="Content Placeholder 2"/>
          <p:cNvSpPr>
            <a:spLocks noGrp="1"/>
          </p:cNvSpPr>
          <p:nvPr>
            <p:ph idx="1"/>
          </p:nvPr>
        </p:nvSpPr>
        <p:spPr/>
        <p:txBody>
          <a:bodyPr/>
          <a:lstStyle/>
          <a:p>
            <a:r>
              <a:rPr lang="en-CA" dirty="0"/>
              <a:t>2) If the purpose of </a:t>
            </a:r>
            <a:r>
              <a:rPr lang="en-CA" dirty="0" err="1"/>
              <a:t>purusha</a:t>
            </a:r>
            <a:r>
              <a:rPr lang="en-CA" dirty="0"/>
              <a:t> is to be conscious of the mental representations, when these dissolve what will it do?</a:t>
            </a:r>
          </a:p>
          <a:p>
            <a:pPr lvl="1"/>
            <a:r>
              <a:rPr lang="en-CA" dirty="0"/>
              <a:t>It is doomed to be a pure nothing</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115</a:t>
            </a:fld>
            <a:endParaRPr lang="en-US"/>
          </a:p>
        </p:txBody>
      </p:sp>
    </p:spTree>
    <p:extLst>
      <p:ext uri="{BB962C8B-B14F-4D97-AF65-F5344CB8AC3E}">
        <p14:creationId xmlns:p14="http://schemas.microsoft.com/office/powerpoint/2010/main" val="31136656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Closing the divide</a:t>
            </a:r>
            <a:endParaRPr lang="en-US" dirty="0"/>
          </a:p>
        </p:txBody>
      </p:sp>
      <p:sp>
        <p:nvSpPr>
          <p:cNvPr id="3" name="Content Placeholder 2"/>
          <p:cNvSpPr>
            <a:spLocks noGrp="1"/>
          </p:cNvSpPr>
          <p:nvPr>
            <p:ph idx="1"/>
          </p:nvPr>
        </p:nvSpPr>
        <p:spPr/>
        <p:txBody>
          <a:bodyPr/>
          <a:lstStyle/>
          <a:p>
            <a:r>
              <a:rPr lang="en-CA" dirty="0" smtClean="0"/>
              <a:t>In the light of these issues,</a:t>
            </a:r>
          </a:p>
          <a:p>
            <a:r>
              <a:rPr lang="en-CA" dirty="0" smtClean="0"/>
              <a:t>Samkhya/yoga provides one response to the primordial question of the relation of the human being to the natural world</a:t>
            </a:r>
          </a:p>
          <a:p>
            <a:pPr lvl="1"/>
            <a:r>
              <a:rPr lang="en-CA" dirty="0"/>
              <a:t>s</a:t>
            </a:r>
            <a:r>
              <a:rPr lang="en-CA" dirty="0" smtClean="0"/>
              <a:t>tressing the difference</a:t>
            </a:r>
          </a:p>
          <a:p>
            <a:r>
              <a:rPr lang="en-CA" dirty="0" smtClean="0"/>
              <a:t>But others try to close this divide</a:t>
            </a:r>
          </a:p>
        </p:txBody>
      </p:sp>
      <p:sp>
        <p:nvSpPr>
          <p:cNvPr id="4" name="Slide Number Placeholder 3"/>
          <p:cNvSpPr>
            <a:spLocks noGrp="1"/>
          </p:cNvSpPr>
          <p:nvPr>
            <p:ph type="sldNum" sz="quarter" idx="12"/>
          </p:nvPr>
        </p:nvSpPr>
        <p:spPr/>
        <p:txBody>
          <a:bodyPr/>
          <a:lstStyle/>
          <a:p>
            <a:fld id="{36E3785A-DE9F-44BF-AED1-678CB50B1B1C}" type="slidenum">
              <a:rPr lang="en-US" smtClean="0"/>
              <a:t>116</a:t>
            </a:fld>
            <a:endParaRPr lang="en-US"/>
          </a:p>
        </p:txBody>
      </p:sp>
    </p:spTree>
    <p:extLst>
      <p:ext uri="{BB962C8B-B14F-4D97-AF65-F5344CB8AC3E}">
        <p14:creationId xmlns:p14="http://schemas.microsoft.com/office/powerpoint/2010/main" val="33678733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CA" dirty="0" smtClean="0"/>
              <a:t>4) </a:t>
            </a:r>
            <a:r>
              <a:rPr lang="en-CA" dirty="0" err="1" smtClean="0"/>
              <a:t>Advaita</a:t>
            </a:r>
            <a:r>
              <a:rPr lang="en-CA" dirty="0" smtClean="0"/>
              <a:t> Vedanta</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6E3785A-DE9F-44BF-AED1-678CB50B1B1C}" type="slidenum">
              <a:rPr lang="en-US" smtClean="0"/>
              <a:t>117</a:t>
            </a:fld>
            <a:endParaRPr lang="en-US"/>
          </a:p>
        </p:txBody>
      </p:sp>
    </p:spTree>
    <p:extLst>
      <p:ext uri="{BB962C8B-B14F-4D97-AF65-F5344CB8AC3E}">
        <p14:creationId xmlns:p14="http://schemas.microsoft.com/office/powerpoint/2010/main" val="22812612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Non-dualism</a:t>
            </a:r>
            <a:endParaRPr lang="en-US" dirty="0"/>
          </a:p>
        </p:txBody>
      </p:sp>
      <p:sp>
        <p:nvSpPr>
          <p:cNvPr id="3" name="Content Placeholder 2"/>
          <p:cNvSpPr>
            <a:spLocks noGrp="1"/>
          </p:cNvSpPr>
          <p:nvPr>
            <p:ph idx="1"/>
          </p:nvPr>
        </p:nvSpPr>
        <p:spPr/>
        <p:txBody>
          <a:bodyPr>
            <a:normAutofit lnSpcReduction="10000"/>
          </a:bodyPr>
          <a:lstStyle/>
          <a:p>
            <a:r>
              <a:rPr lang="en-CA" dirty="0" smtClean="0"/>
              <a:t>Vedanta: “end of the Veda” </a:t>
            </a:r>
          </a:p>
          <a:p>
            <a:pPr lvl="1"/>
            <a:r>
              <a:rPr lang="en-CA" dirty="0" smtClean="0"/>
              <a:t>Main text: </a:t>
            </a:r>
            <a:r>
              <a:rPr lang="en-CA" i="1" dirty="0" smtClean="0"/>
              <a:t>Bhagavad Gita</a:t>
            </a:r>
          </a:p>
          <a:p>
            <a:r>
              <a:rPr lang="en-CA" dirty="0" smtClean="0"/>
              <a:t>Versions of Vedanta</a:t>
            </a:r>
          </a:p>
          <a:p>
            <a:pPr lvl="1"/>
            <a:r>
              <a:rPr lang="en-CA" dirty="0" err="1" smtClean="0"/>
              <a:t>Advaita</a:t>
            </a:r>
            <a:r>
              <a:rPr lang="en-CA" dirty="0" smtClean="0"/>
              <a:t> (non-dualist)</a:t>
            </a:r>
          </a:p>
          <a:p>
            <a:pPr lvl="1"/>
            <a:r>
              <a:rPr lang="en-CA" dirty="0" err="1" smtClean="0"/>
              <a:t>Vishishtadvaita</a:t>
            </a:r>
            <a:r>
              <a:rPr lang="en-CA" dirty="0" smtClean="0"/>
              <a:t> (qualified non-dualist)</a:t>
            </a:r>
          </a:p>
          <a:p>
            <a:pPr lvl="1"/>
            <a:r>
              <a:rPr lang="en-CA" dirty="0" err="1" smtClean="0"/>
              <a:t>Dvaita</a:t>
            </a:r>
            <a:r>
              <a:rPr lang="en-CA" dirty="0" smtClean="0"/>
              <a:t> (dualist)</a:t>
            </a:r>
          </a:p>
          <a:p>
            <a:r>
              <a:rPr lang="en-CA" dirty="0" smtClean="0"/>
              <a:t>Here we focus on the most well known and influential theory: </a:t>
            </a:r>
            <a:r>
              <a:rPr lang="en-CA" dirty="0" err="1" smtClean="0"/>
              <a:t>Advaita</a:t>
            </a:r>
            <a:r>
              <a:rPr lang="en-CA" dirty="0" smtClean="0"/>
              <a:t> (non-dualism)</a:t>
            </a:r>
          </a:p>
          <a:p>
            <a:pPr lvl="1"/>
            <a:r>
              <a:rPr lang="en-CA" dirty="0" smtClean="0"/>
              <a:t>This is what is so far new for us</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118</a:t>
            </a:fld>
            <a:endParaRPr lang="en-US"/>
          </a:p>
        </p:txBody>
      </p:sp>
    </p:spTree>
    <p:extLst>
      <p:ext uri="{BB962C8B-B14F-4D97-AF65-F5344CB8AC3E}">
        <p14:creationId xmlns:p14="http://schemas.microsoft.com/office/powerpoint/2010/main" val="413031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Teachings </a:t>
            </a:r>
            <a:endParaRPr lang="en-US" dirty="0"/>
          </a:p>
        </p:txBody>
      </p:sp>
      <p:sp>
        <p:nvSpPr>
          <p:cNvPr id="3" name="Content Placeholder 2"/>
          <p:cNvSpPr>
            <a:spLocks noGrp="1"/>
          </p:cNvSpPr>
          <p:nvPr>
            <p:ph idx="1"/>
          </p:nvPr>
        </p:nvSpPr>
        <p:spPr/>
        <p:txBody>
          <a:bodyPr>
            <a:normAutofit fontScale="85000" lnSpcReduction="10000"/>
          </a:bodyPr>
          <a:lstStyle/>
          <a:p>
            <a:r>
              <a:rPr lang="en-CA" sz="3800" dirty="0" smtClean="0"/>
              <a:t>Leading </a:t>
            </a:r>
            <a:r>
              <a:rPr lang="en-CA" sz="3800" dirty="0" err="1" smtClean="0"/>
              <a:t>Advaitin</a:t>
            </a:r>
            <a:r>
              <a:rPr lang="en-CA" sz="3800" dirty="0" smtClean="0"/>
              <a:t>: </a:t>
            </a:r>
            <a:r>
              <a:rPr lang="en-CA" sz="3800" dirty="0" err="1" smtClean="0"/>
              <a:t>Shankara</a:t>
            </a:r>
            <a:r>
              <a:rPr lang="en-CA" sz="3800" dirty="0" smtClean="0"/>
              <a:t> (9</a:t>
            </a:r>
            <a:r>
              <a:rPr lang="en-CA" sz="3800" baseline="30000" dirty="0" smtClean="0"/>
              <a:t>th</a:t>
            </a:r>
            <a:r>
              <a:rPr lang="en-CA" sz="3800" dirty="0" smtClean="0"/>
              <a:t> century CE)</a:t>
            </a:r>
          </a:p>
          <a:p>
            <a:pPr lvl="1"/>
            <a:r>
              <a:rPr lang="en-CA" sz="3300" dirty="0" smtClean="0"/>
              <a:t>“The Indian Thomas Aquinas”</a:t>
            </a:r>
          </a:p>
          <a:p>
            <a:pPr lvl="1"/>
            <a:r>
              <a:rPr lang="en-CA" sz="3300" dirty="0" smtClean="0"/>
              <a:t>Blending scripture and reason like Aquinas</a:t>
            </a:r>
          </a:p>
          <a:p>
            <a:r>
              <a:rPr lang="en-CA" sz="3800" dirty="0" smtClean="0"/>
              <a:t>Accepts the six doctrines of the Upanishads</a:t>
            </a:r>
          </a:p>
          <a:p>
            <a:r>
              <a:rPr lang="en-CA" sz="3800" dirty="0" smtClean="0"/>
              <a:t>Main teachings:</a:t>
            </a:r>
          </a:p>
          <a:p>
            <a:r>
              <a:rPr lang="en-CA" sz="4000" dirty="0" smtClean="0"/>
              <a:t>1) Nothing is real except </a:t>
            </a:r>
            <a:r>
              <a:rPr lang="en-CA" sz="4000" i="1" dirty="0" smtClean="0"/>
              <a:t>Brahman</a:t>
            </a:r>
          </a:p>
          <a:p>
            <a:pPr lvl="1"/>
            <a:r>
              <a:rPr lang="en-CA" dirty="0" smtClean="0"/>
              <a:t>Unitary</a:t>
            </a:r>
          </a:p>
          <a:p>
            <a:pPr lvl="1"/>
            <a:r>
              <a:rPr lang="en-CA" dirty="0" smtClean="0"/>
              <a:t>Ineffable</a:t>
            </a:r>
          </a:p>
        </p:txBody>
      </p:sp>
      <p:sp>
        <p:nvSpPr>
          <p:cNvPr id="4" name="Slide Number Placeholder 3"/>
          <p:cNvSpPr>
            <a:spLocks noGrp="1"/>
          </p:cNvSpPr>
          <p:nvPr>
            <p:ph type="sldNum" sz="quarter" idx="12"/>
          </p:nvPr>
        </p:nvSpPr>
        <p:spPr/>
        <p:txBody>
          <a:bodyPr/>
          <a:lstStyle/>
          <a:p>
            <a:fld id="{36E3785A-DE9F-44BF-AED1-678CB50B1B1C}" type="slidenum">
              <a:rPr lang="en-US" smtClean="0"/>
              <a:t>119</a:t>
            </a:fld>
            <a:endParaRPr lang="en-US"/>
          </a:p>
        </p:txBody>
      </p:sp>
    </p:spTree>
    <p:extLst>
      <p:ext uri="{BB962C8B-B14F-4D97-AF65-F5344CB8AC3E}">
        <p14:creationId xmlns:p14="http://schemas.microsoft.com/office/powerpoint/2010/main" val="222086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paths of Iron Age</a:t>
            </a:r>
            <a:endParaRPr lang="en-US" dirty="0"/>
          </a:p>
        </p:txBody>
      </p:sp>
      <p:sp>
        <p:nvSpPr>
          <p:cNvPr id="3" name="Content Placeholder 2"/>
          <p:cNvSpPr>
            <a:spLocks noGrp="1"/>
          </p:cNvSpPr>
          <p:nvPr>
            <p:ph idx="1"/>
          </p:nvPr>
        </p:nvSpPr>
        <p:spPr/>
        <p:txBody>
          <a:bodyPr>
            <a:normAutofit fontScale="92500"/>
          </a:bodyPr>
          <a:lstStyle/>
          <a:p>
            <a:r>
              <a:rPr lang="en-US" dirty="0" smtClean="0"/>
              <a:t>1) Iron technology is introduced </a:t>
            </a:r>
            <a:r>
              <a:rPr lang="en-US" i="1" dirty="0" smtClean="0"/>
              <a:t>within</a:t>
            </a:r>
            <a:r>
              <a:rPr lang="en-US" dirty="0" smtClean="0"/>
              <a:t> the old Bronze Age state</a:t>
            </a:r>
          </a:p>
          <a:p>
            <a:pPr lvl="1"/>
            <a:r>
              <a:rPr lang="en-US" dirty="0" smtClean="0"/>
              <a:t>In China and Persia</a:t>
            </a:r>
          </a:p>
          <a:p>
            <a:pPr lvl="1"/>
            <a:r>
              <a:rPr lang="en-US" dirty="0" smtClean="0"/>
              <a:t>The potential of the new technology is confined within the old state system</a:t>
            </a:r>
          </a:p>
          <a:p>
            <a:r>
              <a:rPr lang="en-US" dirty="0" smtClean="0"/>
              <a:t>2) Iron is introduced </a:t>
            </a:r>
            <a:r>
              <a:rPr lang="en-US" i="1" dirty="0" smtClean="0"/>
              <a:t>outside</a:t>
            </a:r>
            <a:r>
              <a:rPr lang="en-US" dirty="0" smtClean="0"/>
              <a:t> the old framework</a:t>
            </a:r>
          </a:p>
          <a:p>
            <a:pPr lvl="1"/>
            <a:r>
              <a:rPr lang="en-US" dirty="0" smtClean="0"/>
              <a:t>In India and Greece</a:t>
            </a:r>
          </a:p>
          <a:p>
            <a:pPr lvl="1"/>
            <a:r>
              <a:rPr lang="en-US" dirty="0" smtClean="0"/>
              <a:t>Here the potential of republican freedom is not suppressed by an entrenched Bronze-Age state</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12</a:t>
            </a:fld>
            <a:endParaRPr lang="en-US"/>
          </a:p>
        </p:txBody>
      </p:sp>
    </p:spTree>
    <p:extLst>
      <p:ext uri="{BB962C8B-B14F-4D97-AF65-F5344CB8AC3E}">
        <p14:creationId xmlns:p14="http://schemas.microsoft.com/office/powerpoint/2010/main" val="219534866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CA" sz="3500" dirty="0"/>
              <a:t>2) What we ordinarily call reality is an illusion (</a:t>
            </a:r>
            <a:r>
              <a:rPr lang="en-CA" sz="3500" i="1" dirty="0"/>
              <a:t>Maya</a:t>
            </a:r>
            <a:r>
              <a:rPr lang="en-CA" sz="3500" dirty="0"/>
              <a:t>) </a:t>
            </a:r>
          </a:p>
          <a:p>
            <a:pPr lvl="1"/>
            <a:r>
              <a:rPr lang="en-CA" sz="3000" dirty="0"/>
              <a:t>Physical objects</a:t>
            </a:r>
          </a:p>
          <a:p>
            <a:pPr lvl="1"/>
            <a:r>
              <a:rPr lang="en-CA" sz="3000" dirty="0"/>
              <a:t>Persons</a:t>
            </a:r>
          </a:p>
          <a:p>
            <a:pPr lvl="1"/>
            <a:r>
              <a:rPr lang="en-CA" sz="3000" dirty="0"/>
              <a:t>Gods </a:t>
            </a:r>
            <a:endParaRPr lang="en-CA" sz="3000" dirty="0" smtClean="0"/>
          </a:p>
          <a:p>
            <a:r>
              <a:rPr lang="en-CA" sz="3500" dirty="0" smtClean="0"/>
              <a:t>3) Individual selves are not real: </a:t>
            </a:r>
          </a:p>
          <a:p>
            <a:pPr lvl="1"/>
            <a:r>
              <a:rPr lang="en-CA" sz="3000" dirty="0" smtClean="0"/>
              <a:t>we are reflections of a single Self, </a:t>
            </a:r>
            <a:r>
              <a:rPr lang="en-CA" sz="3000" i="1" dirty="0" smtClean="0"/>
              <a:t>Atman</a:t>
            </a:r>
          </a:p>
          <a:p>
            <a:r>
              <a:rPr lang="en-CA" sz="3500" dirty="0" smtClean="0"/>
              <a:t>4) Since reality is one, Atman = Brahman</a:t>
            </a:r>
          </a:p>
          <a:p>
            <a:pPr lvl="1"/>
            <a:r>
              <a:rPr lang="en-CA" sz="3000" dirty="0" smtClean="0"/>
              <a:t>Hence Brahman must be pure consciousness</a:t>
            </a:r>
          </a:p>
        </p:txBody>
      </p:sp>
      <p:sp>
        <p:nvSpPr>
          <p:cNvPr id="4" name="Slide Number Placeholder 3"/>
          <p:cNvSpPr>
            <a:spLocks noGrp="1"/>
          </p:cNvSpPr>
          <p:nvPr>
            <p:ph type="sldNum" sz="quarter" idx="12"/>
          </p:nvPr>
        </p:nvSpPr>
        <p:spPr/>
        <p:txBody>
          <a:bodyPr/>
          <a:lstStyle/>
          <a:p>
            <a:fld id="{36E3785A-DE9F-44BF-AED1-678CB50B1B1C}" type="slidenum">
              <a:rPr lang="en-US" smtClean="0"/>
              <a:t>120</a:t>
            </a:fld>
            <a:endParaRPr lang="en-US"/>
          </a:p>
        </p:txBody>
      </p:sp>
    </p:spTree>
    <p:extLst>
      <p:ext uri="{BB962C8B-B14F-4D97-AF65-F5344CB8AC3E}">
        <p14:creationId xmlns:p14="http://schemas.microsoft.com/office/powerpoint/2010/main" val="21621265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CA" dirty="0"/>
              <a:t>5) Belief in the external world is due to ignorance (</a:t>
            </a:r>
            <a:r>
              <a:rPr lang="en-CA" dirty="0" err="1"/>
              <a:t>avidya</a:t>
            </a:r>
            <a:r>
              <a:rPr lang="en-CA" dirty="0"/>
              <a:t>)</a:t>
            </a:r>
          </a:p>
          <a:p>
            <a:pPr lvl="1"/>
            <a:r>
              <a:rPr lang="en-CA" dirty="0"/>
              <a:t>We superimpose our false believes on Reality (Atman/Brahman)</a:t>
            </a:r>
          </a:p>
          <a:p>
            <a:r>
              <a:rPr lang="en-CA" dirty="0"/>
              <a:t>6) Liberation from our attachment to the world through our desires, based on our false beliefs: </a:t>
            </a:r>
          </a:p>
          <a:p>
            <a:pPr lvl="1"/>
            <a:r>
              <a:rPr lang="en-CA" dirty="0"/>
              <a:t>through experiencing the identity of Atman and Brahman</a:t>
            </a:r>
          </a:p>
          <a:p>
            <a:pPr lvl="1"/>
            <a:r>
              <a:rPr lang="en-CA" dirty="0" smtClean="0"/>
              <a:t>in </a:t>
            </a:r>
            <a:r>
              <a:rPr lang="en-CA" dirty="0"/>
              <a:t>a self-luminous flash</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121</a:t>
            </a:fld>
            <a:endParaRPr lang="en-US"/>
          </a:p>
        </p:txBody>
      </p:sp>
    </p:spTree>
    <p:extLst>
      <p:ext uri="{BB962C8B-B14F-4D97-AF65-F5344CB8AC3E}">
        <p14:creationId xmlns:p14="http://schemas.microsoft.com/office/powerpoint/2010/main" val="41282928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a:t>
            </a:r>
            <a:r>
              <a:rPr lang="en-CA" dirty="0"/>
              <a:t>G</a:t>
            </a:r>
            <a:r>
              <a:rPr lang="en-CA" dirty="0" smtClean="0"/>
              <a:t>reat Sentences of the Upanishads</a:t>
            </a:r>
            <a:endParaRPr lang="en-US" dirty="0"/>
          </a:p>
        </p:txBody>
      </p:sp>
      <p:sp>
        <p:nvSpPr>
          <p:cNvPr id="3" name="Content Placeholder 2"/>
          <p:cNvSpPr>
            <a:spLocks noGrp="1"/>
          </p:cNvSpPr>
          <p:nvPr>
            <p:ph idx="1"/>
          </p:nvPr>
        </p:nvSpPr>
        <p:spPr/>
        <p:txBody>
          <a:bodyPr>
            <a:normAutofit/>
          </a:bodyPr>
          <a:lstStyle/>
          <a:p>
            <a:r>
              <a:rPr lang="en-CA" dirty="0" smtClean="0"/>
              <a:t>1) </a:t>
            </a:r>
            <a:r>
              <a:rPr lang="en-CA" dirty="0" err="1" smtClean="0"/>
              <a:t>Neti</a:t>
            </a:r>
            <a:r>
              <a:rPr lang="en-CA" dirty="0" smtClean="0"/>
              <a:t>, </a:t>
            </a:r>
            <a:r>
              <a:rPr lang="en-CA" dirty="0" err="1" smtClean="0"/>
              <a:t>neti</a:t>
            </a:r>
            <a:endParaRPr lang="en-CA" dirty="0" smtClean="0"/>
          </a:p>
          <a:p>
            <a:pPr lvl="1"/>
            <a:r>
              <a:rPr lang="en-CA" dirty="0" smtClean="0"/>
              <a:t>Not this, not this</a:t>
            </a:r>
          </a:p>
          <a:p>
            <a:r>
              <a:rPr lang="en-CA" dirty="0" smtClean="0"/>
              <a:t>2) Tat </a:t>
            </a:r>
            <a:r>
              <a:rPr lang="en-CA" dirty="0" err="1" smtClean="0"/>
              <a:t>tvam</a:t>
            </a:r>
            <a:r>
              <a:rPr lang="en-CA" dirty="0" smtClean="0"/>
              <a:t> </a:t>
            </a:r>
            <a:r>
              <a:rPr lang="en-CA" dirty="0" err="1" smtClean="0"/>
              <a:t>asi</a:t>
            </a:r>
            <a:r>
              <a:rPr lang="en-CA" dirty="0" smtClean="0"/>
              <a:t> (That thou art)</a:t>
            </a:r>
          </a:p>
          <a:p>
            <a:pPr lvl="1"/>
            <a:r>
              <a:rPr lang="en-CA" dirty="0" smtClean="0"/>
              <a:t>i.e. You (as Atman) are That (Brahman)</a:t>
            </a:r>
          </a:p>
          <a:p>
            <a:r>
              <a:rPr lang="en-CA" dirty="0" smtClean="0"/>
              <a:t>3) Atman and Brahman are identical</a:t>
            </a:r>
          </a:p>
        </p:txBody>
      </p:sp>
      <p:sp>
        <p:nvSpPr>
          <p:cNvPr id="4" name="Slide Number Placeholder 3"/>
          <p:cNvSpPr>
            <a:spLocks noGrp="1"/>
          </p:cNvSpPr>
          <p:nvPr>
            <p:ph type="sldNum" sz="quarter" idx="12"/>
          </p:nvPr>
        </p:nvSpPr>
        <p:spPr/>
        <p:txBody>
          <a:bodyPr/>
          <a:lstStyle/>
          <a:p>
            <a:fld id="{36E3785A-DE9F-44BF-AED1-678CB50B1B1C}" type="slidenum">
              <a:rPr lang="en-US" smtClean="0"/>
              <a:t>122</a:t>
            </a:fld>
            <a:endParaRPr lang="en-US"/>
          </a:p>
        </p:txBody>
      </p:sp>
    </p:spTree>
    <p:extLst>
      <p:ext uri="{BB962C8B-B14F-4D97-AF65-F5344CB8AC3E}">
        <p14:creationId xmlns:p14="http://schemas.microsoft.com/office/powerpoint/2010/main" val="14724350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Ritual pegs or truth?</a:t>
            </a:r>
            <a:endParaRPr lang="en-US" dirty="0"/>
          </a:p>
        </p:txBody>
      </p:sp>
      <p:sp>
        <p:nvSpPr>
          <p:cNvPr id="3" name="Content Placeholder 2"/>
          <p:cNvSpPr>
            <a:spLocks noGrp="1"/>
          </p:cNvSpPr>
          <p:nvPr>
            <p:ph idx="1"/>
          </p:nvPr>
        </p:nvSpPr>
        <p:spPr/>
        <p:txBody>
          <a:bodyPr>
            <a:normAutofit fontScale="92500" lnSpcReduction="10000"/>
          </a:bodyPr>
          <a:lstStyle/>
          <a:p>
            <a:r>
              <a:rPr lang="en-CA" dirty="0"/>
              <a:t>The </a:t>
            </a:r>
            <a:r>
              <a:rPr lang="en-CA" dirty="0" err="1"/>
              <a:t>Mimamsa</a:t>
            </a:r>
            <a:r>
              <a:rPr lang="en-CA" dirty="0"/>
              <a:t> school: </a:t>
            </a:r>
            <a:endParaRPr lang="en-CA" dirty="0" smtClean="0"/>
          </a:p>
          <a:p>
            <a:pPr lvl="1"/>
            <a:r>
              <a:rPr lang="en-CA" dirty="0" smtClean="0"/>
              <a:t>these </a:t>
            </a:r>
            <a:r>
              <a:rPr lang="en-CA" dirty="0"/>
              <a:t>are pegs for performing rituals, not literal </a:t>
            </a:r>
            <a:r>
              <a:rPr lang="en-CA" dirty="0" smtClean="0"/>
              <a:t>truth</a:t>
            </a:r>
          </a:p>
          <a:p>
            <a:pPr lvl="1"/>
            <a:r>
              <a:rPr lang="en-CA" dirty="0" smtClean="0"/>
              <a:t>How can two things, “That” and “Thou,” be one?</a:t>
            </a:r>
            <a:endParaRPr lang="en-CA" dirty="0"/>
          </a:p>
          <a:p>
            <a:r>
              <a:rPr lang="en-CA" dirty="0" err="1" smtClean="0"/>
              <a:t>Shankara</a:t>
            </a:r>
            <a:r>
              <a:rPr lang="en-CA" dirty="0" smtClean="0"/>
              <a:t>: “</a:t>
            </a:r>
            <a:r>
              <a:rPr lang="en-CA" dirty="0"/>
              <a:t>’That’ and ‘Thou’ refer to one and the same </a:t>
            </a:r>
            <a:r>
              <a:rPr lang="en-CA" dirty="0" smtClean="0"/>
              <a:t>entity.”</a:t>
            </a:r>
          </a:p>
          <a:p>
            <a:pPr lvl="1"/>
            <a:r>
              <a:rPr lang="en-CA" dirty="0" smtClean="0"/>
              <a:t>Atman </a:t>
            </a:r>
            <a:r>
              <a:rPr lang="en-CA" dirty="0"/>
              <a:t>and Brahman are not separate things that can be indicated by these two </a:t>
            </a:r>
            <a:r>
              <a:rPr lang="en-CA" dirty="0" smtClean="0"/>
              <a:t>words</a:t>
            </a:r>
          </a:p>
          <a:p>
            <a:pPr lvl="1"/>
            <a:r>
              <a:rPr lang="en-CA" dirty="0" smtClean="0"/>
              <a:t>On this superficial level the sentence is obviously false</a:t>
            </a:r>
            <a:endParaRPr lang="en-CA" dirty="0"/>
          </a:p>
          <a:p>
            <a:pPr lvl="1"/>
            <a:r>
              <a:rPr lang="en-CA" dirty="0"/>
              <a:t>The words indicate a truth that can only be grasped in direct intuition</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123</a:t>
            </a:fld>
            <a:endParaRPr lang="en-US"/>
          </a:p>
        </p:txBody>
      </p:sp>
    </p:spTree>
    <p:extLst>
      <p:ext uri="{BB962C8B-B14F-4D97-AF65-F5344CB8AC3E}">
        <p14:creationId xmlns:p14="http://schemas.microsoft.com/office/powerpoint/2010/main" val="11894722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Role of reason</a:t>
            </a:r>
            <a:endParaRPr lang="en-US" dirty="0"/>
          </a:p>
        </p:txBody>
      </p:sp>
      <p:sp>
        <p:nvSpPr>
          <p:cNvPr id="3" name="Content Placeholder 2"/>
          <p:cNvSpPr>
            <a:spLocks noGrp="1"/>
          </p:cNvSpPr>
          <p:nvPr>
            <p:ph idx="1"/>
          </p:nvPr>
        </p:nvSpPr>
        <p:spPr/>
        <p:txBody>
          <a:bodyPr>
            <a:normAutofit lnSpcReduction="10000"/>
          </a:bodyPr>
          <a:lstStyle/>
          <a:p>
            <a:r>
              <a:rPr lang="en-CA" dirty="0" smtClean="0"/>
              <a:t>But reason plays an important role here</a:t>
            </a:r>
          </a:p>
          <a:p>
            <a:pPr lvl="1"/>
            <a:r>
              <a:rPr lang="en-CA" dirty="0"/>
              <a:t>t</a:t>
            </a:r>
            <a:r>
              <a:rPr lang="en-CA" dirty="0" smtClean="0"/>
              <a:t>hrough the critique of the dualism of the Samkhya/Yoga position</a:t>
            </a:r>
          </a:p>
          <a:p>
            <a:r>
              <a:rPr lang="en-CA" dirty="0" smtClean="0"/>
              <a:t>It would be depressing if dualism were true</a:t>
            </a:r>
          </a:p>
          <a:p>
            <a:pPr lvl="1"/>
            <a:r>
              <a:rPr lang="en-CA" dirty="0" smtClean="0"/>
              <a:t>We would be strangers in the world</a:t>
            </a:r>
          </a:p>
          <a:p>
            <a:pPr lvl="1"/>
            <a:r>
              <a:rPr lang="en-CA" dirty="0" smtClean="0"/>
              <a:t>Identity of Self and Reality </a:t>
            </a:r>
            <a:r>
              <a:rPr lang="en-CA" dirty="0" smtClean="0">
                <a:sym typeface="Wingdings" panose="05000000000000000000" pitchFamily="2" charset="2"/>
              </a:rPr>
              <a:t></a:t>
            </a:r>
            <a:r>
              <a:rPr lang="en-CA" dirty="0" smtClean="0"/>
              <a:t> “a state beyond fear or danger”</a:t>
            </a:r>
          </a:p>
          <a:p>
            <a:pPr lvl="1"/>
            <a:r>
              <a:rPr lang="en-CA" dirty="0" smtClean="0"/>
              <a:t>A doctrine of being a self-awareness that needs nothing else </a:t>
            </a:r>
            <a:r>
              <a:rPr lang="en-CA" dirty="0" smtClean="0">
                <a:sym typeface="Wingdings" panose="05000000000000000000" pitchFamily="2" charset="2"/>
              </a:rPr>
              <a:t> “a sense of completeness that is also </a:t>
            </a:r>
            <a:r>
              <a:rPr lang="en-CA" i="1" dirty="0" err="1" smtClean="0">
                <a:sym typeface="Wingdings" panose="05000000000000000000" pitchFamily="2" charset="2"/>
              </a:rPr>
              <a:t>ananda</a:t>
            </a:r>
            <a:r>
              <a:rPr lang="en-CA" dirty="0" smtClean="0">
                <a:sym typeface="Wingdings" panose="05000000000000000000" pitchFamily="2" charset="2"/>
              </a:rPr>
              <a:t> (delight)”.</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124</a:t>
            </a:fld>
            <a:endParaRPr lang="en-US"/>
          </a:p>
        </p:txBody>
      </p:sp>
    </p:spTree>
    <p:extLst>
      <p:ext uri="{BB962C8B-B14F-4D97-AF65-F5344CB8AC3E}">
        <p14:creationId xmlns:p14="http://schemas.microsoft.com/office/powerpoint/2010/main" val="7216158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Agreements with Samkhya</a:t>
            </a:r>
            <a:endParaRPr lang="en-US" dirty="0"/>
          </a:p>
        </p:txBody>
      </p:sp>
      <p:sp>
        <p:nvSpPr>
          <p:cNvPr id="3" name="Content Placeholder 2"/>
          <p:cNvSpPr>
            <a:spLocks noGrp="1"/>
          </p:cNvSpPr>
          <p:nvPr>
            <p:ph idx="1"/>
          </p:nvPr>
        </p:nvSpPr>
        <p:spPr/>
        <p:txBody>
          <a:bodyPr>
            <a:normAutofit lnSpcReduction="10000"/>
          </a:bodyPr>
          <a:lstStyle/>
          <a:p>
            <a:r>
              <a:rPr lang="en-CA" dirty="0" err="1" smtClean="0"/>
              <a:t>Advaitins</a:t>
            </a:r>
            <a:r>
              <a:rPr lang="en-CA" dirty="0" smtClean="0"/>
              <a:t> agree with certain Samkhya or Yoga assumptions:</a:t>
            </a:r>
          </a:p>
          <a:p>
            <a:r>
              <a:rPr lang="en-CA" dirty="0" smtClean="0"/>
              <a:t>1) The Self is a pure consciousness, a witness</a:t>
            </a:r>
          </a:p>
          <a:p>
            <a:pPr lvl="1"/>
            <a:r>
              <a:rPr lang="en-CA" dirty="0" smtClean="0"/>
              <a:t>Mental processes are not directly conscious</a:t>
            </a:r>
          </a:p>
          <a:p>
            <a:pPr lvl="2"/>
            <a:r>
              <a:rPr lang="en-CA" dirty="0" smtClean="0"/>
              <a:t>They are focused on something else, not on themselves</a:t>
            </a:r>
          </a:p>
          <a:p>
            <a:pPr lvl="2"/>
            <a:r>
              <a:rPr lang="en-CA" dirty="0" smtClean="0"/>
              <a:t>Hence a witness consciousness is needed (self-consciousness)</a:t>
            </a:r>
          </a:p>
          <a:p>
            <a:pPr lvl="1"/>
            <a:r>
              <a:rPr lang="en-CA" dirty="0" err="1" smtClean="0"/>
              <a:t>Shankara</a:t>
            </a:r>
            <a:r>
              <a:rPr lang="en-CA" dirty="0" smtClean="0"/>
              <a:t> adds: “It is inconsistent to deny the Self, </a:t>
            </a:r>
            <a:r>
              <a:rPr lang="en-CA" dirty="0"/>
              <a:t>f</a:t>
            </a:r>
            <a:r>
              <a:rPr lang="en-CA" dirty="0" smtClean="0"/>
              <a:t>or it is the Self that would do the denying” (</a:t>
            </a:r>
            <a:r>
              <a:rPr lang="en-CA" dirty="0" err="1" smtClean="0"/>
              <a:t>Shankara</a:t>
            </a:r>
            <a:r>
              <a:rPr lang="en-CA" dirty="0" smtClean="0"/>
              <a:t>)</a:t>
            </a:r>
          </a:p>
        </p:txBody>
      </p:sp>
      <p:sp>
        <p:nvSpPr>
          <p:cNvPr id="4" name="Slide Number Placeholder 3"/>
          <p:cNvSpPr>
            <a:spLocks noGrp="1"/>
          </p:cNvSpPr>
          <p:nvPr>
            <p:ph type="sldNum" sz="quarter" idx="12"/>
          </p:nvPr>
        </p:nvSpPr>
        <p:spPr/>
        <p:txBody>
          <a:bodyPr/>
          <a:lstStyle/>
          <a:p>
            <a:fld id="{36E3785A-DE9F-44BF-AED1-678CB50B1B1C}" type="slidenum">
              <a:rPr lang="en-US" smtClean="0"/>
              <a:t>125</a:t>
            </a:fld>
            <a:endParaRPr lang="en-US"/>
          </a:p>
        </p:txBody>
      </p:sp>
    </p:spTree>
    <p:extLst>
      <p:ext uri="{BB962C8B-B14F-4D97-AF65-F5344CB8AC3E}">
        <p14:creationId xmlns:p14="http://schemas.microsoft.com/office/powerpoint/2010/main" val="25651899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Prakriti</a:t>
            </a:r>
            <a:r>
              <a:rPr lang="en-US" dirty="0" smtClean="0"/>
              <a:t> = Maya</a:t>
            </a:r>
            <a:endParaRPr lang="en-US" dirty="0"/>
          </a:p>
        </p:txBody>
      </p:sp>
      <p:sp>
        <p:nvSpPr>
          <p:cNvPr id="3" name="Content Placeholder 2"/>
          <p:cNvSpPr>
            <a:spLocks noGrp="1"/>
          </p:cNvSpPr>
          <p:nvPr>
            <p:ph idx="1"/>
          </p:nvPr>
        </p:nvSpPr>
        <p:spPr/>
        <p:txBody>
          <a:bodyPr/>
          <a:lstStyle/>
          <a:p>
            <a:r>
              <a:rPr lang="en-CA" dirty="0"/>
              <a:t>2) It is ignorance (</a:t>
            </a:r>
            <a:r>
              <a:rPr lang="en-CA" dirty="0" err="1"/>
              <a:t>avidya</a:t>
            </a:r>
            <a:r>
              <a:rPr lang="en-CA" dirty="0"/>
              <a:t>) </a:t>
            </a:r>
            <a:endParaRPr lang="en-CA" dirty="0" smtClean="0"/>
          </a:p>
          <a:p>
            <a:pPr lvl="1"/>
            <a:r>
              <a:rPr lang="en-CA" dirty="0" smtClean="0"/>
              <a:t>to </a:t>
            </a:r>
            <a:r>
              <a:rPr lang="en-CA" dirty="0"/>
              <a:t>confuse the empirical mind or ego </a:t>
            </a:r>
            <a:endParaRPr lang="en-CA" dirty="0" smtClean="0"/>
          </a:p>
          <a:p>
            <a:pPr lvl="1"/>
            <a:r>
              <a:rPr lang="en-CA" dirty="0" smtClean="0"/>
              <a:t>with </a:t>
            </a:r>
            <a:r>
              <a:rPr lang="en-CA" dirty="0"/>
              <a:t>the </a:t>
            </a:r>
            <a:r>
              <a:rPr lang="en-CA" dirty="0" smtClean="0"/>
              <a:t>pure witnessing </a:t>
            </a:r>
            <a:r>
              <a:rPr lang="en-CA" dirty="0"/>
              <a:t>consciousness </a:t>
            </a:r>
          </a:p>
          <a:p>
            <a:r>
              <a:rPr lang="en-CA" dirty="0"/>
              <a:t>3) The things in the world are contained in a single cause </a:t>
            </a:r>
          </a:p>
          <a:p>
            <a:pPr lvl="1"/>
            <a:r>
              <a:rPr lang="en-CA" dirty="0"/>
              <a:t>But this does not go far enough for the </a:t>
            </a:r>
            <a:r>
              <a:rPr lang="en-CA" dirty="0" err="1"/>
              <a:t>Advaitins</a:t>
            </a:r>
            <a:r>
              <a:rPr lang="en-CA" dirty="0"/>
              <a:t>: </a:t>
            </a:r>
            <a:r>
              <a:rPr lang="en-CA" dirty="0" err="1" smtClean="0"/>
              <a:t>Prakriti</a:t>
            </a:r>
            <a:r>
              <a:rPr lang="en-CA" dirty="0" smtClean="0"/>
              <a:t> </a:t>
            </a:r>
            <a:r>
              <a:rPr lang="en-CA" dirty="0"/>
              <a:t>is an illusion (Maya)</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126</a:t>
            </a:fld>
            <a:endParaRPr lang="en-US"/>
          </a:p>
        </p:txBody>
      </p:sp>
    </p:spTree>
    <p:extLst>
      <p:ext uri="{BB962C8B-B14F-4D97-AF65-F5344CB8AC3E}">
        <p14:creationId xmlns:p14="http://schemas.microsoft.com/office/powerpoint/2010/main" val="360194733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Disagreements</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1) Re: the existence of many souls (</a:t>
            </a:r>
            <a:r>
              <a:rPr lang="en-CA" dirty="0" err="1" smtClean="0"/>
              <a:t>purushas</a:t>
            </a:r>
            <a:r>
              <a:rPr lang="en-CA" dirty="0" smtClean="0"/>
              <a:t>, </a:t>
            </a:r>
            <a:r>
              <a:rPr lang="en-CA" dirty="0" err="1" smtClean="0"/>
              <a:t>jivas</a:t>
            </a:r>
            <a:r>
              <a:rPr lang="en-CA" dirty="0" smtClean="0"/>
              <a:t>) is unintelligible, because once the self is stripped of what belongs to the world</a:t>
            </a:r>
          </a:p>
          <a:p>
            <a:pPr lvl="1"/>
            <a:r>
              <a:rPr lang="en-CA" dirty="0" smtClean="0"/>
              <a:t>Body</a:t>
            </a:r>
          </a:p>
          <a:p>
            <a:pPr lvl="1"/>
            <a:r>
              <a:rPr lang="en-CA" dirty="0" smtClean="0"/>
              <a:t>Senses</a:t>
            </a:r>
          </a:p>
          <a:p>
            <a:pPr lvl="1"/>
            <a:r>
              <a:rPr lang="en-CA" dirty="0" smtClean="0"/>
              <a:t>Emotions</a:t>
            </a:r>
          </a:p>
          <a:p>
            <a:pPr lvl="1"/>
            <a:r>
              <a:rPr lang="en-CA" dirty="0" smtClean="0"/>
              <a:t>Intellect</a:t>
            </a:r>
          </a:p>
          <a:p>
            <a:r>
              <a:rPr lang="en-CA" dirty="0"/>
              <a:t>t</a:t>
            </a:r>
            <a:r>
              <a:rPr lang="en-CA" dirty="0" smtClean="0"/>
              <a:t>here is nothing left to distinguish one’s Self from that of another person</a:t>
            </a:r>
          </a:p>
          <a:p>
            <a:pPr lvl="1"/>
            <a:r>
              <a:rPr lang="en-CA" dirty="0" smtClean="0"/>
              <a:t>Just as there is only one Space, </a:t>
            </a:r>
          </a:p>
          <a:p>
            <a:pPr lvl="1"/>
            <a:r>
              <a:rPr lang="en-CA" dirty="0" smtClean="0"/>
              <a:t>despite the seemingly separate spaces in the different pots and jugs</a:t>
            </a:r>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127</a:t>
            </a:fld>
            <a:endParaRPr lang="en-US"/>
          </a:p>
        </p:txBody>
      </p:sp>
    </p:spTree>
    <p:extLst>
      <p:ext uri="{BB962C8B-B14F-4D97-AF65-F5344CB8AC3E}">
        <p14:creationId xmlns:p14="http://schemas.microsoft.com/office/powerpoint/2010/main" val="38235705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can nature and soul be related?</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2) Re: the distinctness of </a:t>
            </a:r>
            <a:r>
              <a:rPr lang="en-CA" dirty="0" err="1" smtClean="0"/>
              <a:t>Purusha</a:t>
            </a:r>
            <a:r>
              <a:rPr lang="en-CA" dirty="0" smtClean="0"/>
              <a:t> and the natural order (</a:t>
            </a:r>
            <a:r>
              <a:rPr lang="en-CA" dirty="0" err="1" smtClean="0"/>
              <a:t>Prakriti</a:t>
            </a:r>
            <a:r>
              <a:rPr lang="en-CA" dirty="0" smtClean="0"/>
              <a:t>)</a:t>
            </a:r>
          </a:p>
          <a:p>
            <a:pPr lvl="1"/>
            <a:r>
              <a:rPr lang="en-CA" dirty="0" smtClean="0"/>
              <a:t>Samkhya says that </a:t>
            </a:r>
            <a:r>
              <a:rPr lang="en-CA" dirty="0" err="1" smtClean="0"/>
              <a:t>Prakriti</a:t>
            </a:r>
            <a:r>
              <a:rPr lang="en-CA" dirty="0" smtClean="0"/>
              <a:t> exists for the sake of </a:t>
            </a:r>
            <a:r>
              <a:rPr lang="en-CA" dirty="0" err="1" smtClean="0"/>
              <a:t>Purusha</a:t>
            </a:r>
            <a:endParaRPr lang="en-CA" dirty="0" smtClean="0"/>
          </a:p>
          <a:p>
            <a:pPr lvl="1"/>
            <a:r>
              <a:rPr lang="en-CA" dirty="0" smtClean="0"/>
              <a:t>But purpose implies that </a:t>
            </a:r>
            <a:r>
              <a:rPr lang="en-CA" dirty="0" err="1" smtClean="0"/>
              <a:t>Prakriti</a:t>
            </a:r>
            <a:r>
              <a:rPr lang="en-CA" dirty="0" smtClean="0"/>
              <a:t> is conscious—which everyone agrees is not the case</a:t>
            </a:r>
          </a:p>
          <a:p>
            <a:pPr lvl="1"/>
            <a:r>
              <a:rPr lang="en-CA" dirty="0" smtClean="0"/>
              <a:t>But if </a:t>
            </a:r>
            <a:r>
              <a:rPr lang="en-CA" dirty="0" err="1" smtClean="0"/>
              <a:t>Prakriti</a:t>
            </a:r>
            <a:r>
              <a:rPr lang="en-CA" dirty="0" smtClean="0"/>
              <a:t> is not conscious how can it be “for” anything’”?</a:t>
            </a:r>
          </a:p>
          <a:p>
            <a:r>
              <a:rPr lang="en-CA" dirty="0" smtClean="0"/>
              <a:t>Hence there can be no relation at all between </a:t>
            </a:r>
            <a:r>
              <a:rPr lang="en-CA" dirty="0" err="1" smtClean="0"/>
              <a:t>Purusha</a:t>
            </a:r>
            <a:r>
              <a:rPr lang="en-CA" dirty="0" smtClean="0"/>
              <a:t> or the soul and the natural world</a:t>
            </a:r>
          </a:p>
          <a:p>
            <a:pPr lvl="1"/>
            <a:r>
              <a:rPr lang="en-CA" dirty="0" smtClean="0"/>
              <a:t>The lame man and the blind man can help each other because they belong to the same order of nature</a:t>
            </a:r>
          </a:p>
        </p:txBody>
      </p:sp>
      <p:sp>
        <p:nvSpPr>
          <p:cNvPr id="4" name="Slide Number Placeholder 3"/>
          <p:cNvSpPr>
            <a:spLocks noGrp="1"/>
          </p:cNvSpPr>
          <p:nvPr>
            <p:ph type="sldNum" sz="quarter" idx="12"/>
          </p:nvPr>
        </p:nvSpPr>
        <p:spPr/>
        <p:txBody>
          <a:bodyPr/>
          <a:lstStyle/>
          <a:p>
            <a:fld id="{36E3785A-DE9F-44BF-AED1-678CB50B1B1C}" type="slidenum">
              <a:rPr lang="en-US" smtClean="0"/>
              <a:t>128</a:t>
            </a:fld>
            <a:endParaRPr lang="en-US"/>
          </a:p>
        </p:txBody>
      </p:sp>
    </p:spTree>
    <p:extLst>
      <p:ext uri="{BB962C8B-B14F-4D97-AF65-F5344CB8AC3E}">
        <p14:creationId xmlns:p14="http://schemas.microsoft.com/office/powerpoint/2010/main" val="279506244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Ishvara?</a:t>
            </a:r>
            <a:endParaRPr lang="en-US" dirty="0"/>
          </a:p>
        </p:txBody>
      </p:sp>
      <p:sp>
        <p:nvSpPr>
          <p:cNvPr id="3" name="Content Placeholder 2"/>
          <p:cNvSpPr>
            <a:spLocks noGrp="1"/>
          </p:cNvSpPr>
          <p:nvPr>
            <p:ph idx="1"/>
          </p:nvPr>
        </p:nvSpPr>
        <p:spPr/>
        <p:txBody>
          <a:bodyPr/>
          <a:lstStyle/>
          <a:p>
            <a:r>
              <a:rPr lang="en-CA" dirty="0"/>
              <a:t>No appeal to a god (</a:t>
            </a:r>
            <a:r>
              <a:rPr lang="en-CA" dirty="0" err="1"/>
              <a:t>Ishvara</a:t>
            </a:r>
            <a:r>
              <a:rPr lang="en-CA" dirty="0"/>
              <a:t>) to coordinate can help, </a:t>
            </a:r>
          </a:p>
          <a:p>
            <a:pPr lvl="1"/>
            <a:r>
              <a:rPr lang="en-CA" dirty="0"/>
              <a:t>How such a god would </a:t>
            </a:r>
            <a:r>
              <a:rPr lang="en-CA" dirty="0" smtClean="0"/>
              <a:t>be able coordinate </a:t>
            </a:r>
            <a:r>
              <a:rPr lang="en-CA" dirty="0"/>
              <a:t>two radically different realms is </a:t>
            </a:r>
            <a:r>
              <a:rPr lang="en-CA" dirty="0" smtClean="0"/>
              <a:t>unintelligible</a:t>
            </a:r>
          </a:p>
          <a:p>
            <a:pPr lvl="2"/>
            <a:r>
              <a:rPr lang="en-CA" dirty="0" smtClean="0"/>
              <a:t>If </a:t>
            </a:r>
            <a:r>
              <a:rPr lang="en-CA" dirty="0" err="1" smtClean="0"/>
              <a:t>Prakriti</a:t>
            </a:r>
            <a:r>
              <a:rPr lang="en-CA" dirty="0" smtClean="0"/>
              <a:t> and </a:t>
            </a:r>
            <a:r>
              <a:rPr lang="en-CA" dirty="0" err="1" smtClean="0"/>
              <a:t>Purusha</a:t>
            </a:r>
            <a:r>
              <a:rPr lang="en-CA" dirty="0" smtClean="0"/>
              <a:t> are radically different not even a God would be able to unite them</a:t>
            </a:r>
            <a:endParaRPr lang="en-CA" dirty="0"/>
          </a:p>
          <a:p>
            <a:pPr lvl="1"/>
            <a:r>
              <a:rPr lang="en-CA" dirty="0" smtClean="0"/>
              <a:t>Properly understood, </a:t>
            </a:r>
            <a:r>
              <a:rPr lang="en-CA" dirty="0" err="1" smtClean="0"/>
              <a:t>Ishvara</a:t>
            </a:r>
            <a:r>
              <a:rPr lang="en-CA" dirty="0" smtClean="0"/>
              <a:t> </a:t>
            </a:r>
            <a:r>
              <a:rPr lang="en-CA" dirty="0"/>
              <a:t>is only a personification of Brahman</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129</a:t>
            </a:fld>
            <a:endParaRPr lang="en-US"/>
          </a:p>
        </p:txBody>
      </p:sp>
    </p:spTree>
    <p:extLst>
      <p:ext uri="{BB962C8B-B14F-4D97-AF65-F5344CB8AC3E}">
        <p14:creationId xmlns:p14="http://schemas.microsoft.com/office/powerpoint/2010/main" val="3402547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Republican governments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Historical significance of iron technology</a:t>
            </a:r>
          </a:p>
          <a:p>
            <a:pPr lvl="1"/>
            <a:r>
              <a:rPr lang="en-US" dirty="0" smtClean="0">
                <a:sym typeface="Wingdings" panose="05000000000000000000" pitchFamily="2" charset="2"/>
              </a:rPr>
              <a:t> freedom from control by bronze-age aristocracy</a:t>
            </a:r>
          </a:p>
          <a:p>
            <a:r>
              <a:rPr lang="en-US" dirty="0" smtClean="0">
                <a:sym typeface="Wingdings" panose="05000000000000000000" pitchFamily="2" charset="2"/>
              </a:rPr>
              <a:t>Historical significance of alphabet versus hieroglyphic writing</a:t>
            </a:r>
          </a:p>
          <a:p>
            <a:pPr lvl="1"/>
            <a:r>
              <a:rPr lang="en-US" dirty="0" smtClean="0">
                <a:sym typeface="Wingdings" panose="05000000000000000000" pitchFamily="2" charset="2"/>
              </a:rPr>
              <a:t>Less time need to learn to read and write</a:t>
            </a:r>
          </a:p>
          <a:p>
            <a:pPr lvl="1"/>
            <a:r>
              <a:rPr lang="en-US" dirty="0" smtClean="0">
                <a:sym typeface="Wingdings" panose="05000000000000000000" pitchFamily="2" charset="2"/>
              </a:rPr>
              <a:t>more possibility for lower classes to acquire learning</a:t>
            </a:r>
          </a:p>
          <a:p>
            <a:r>
              <a:rPr lang="en-US" dirty="0" smtClean="0">
                <a:sym typeface="Wingdings" panose="05000000000000000000" pitchFamily="2" charset="2"/>
              </a:rPr>
              <a:t></a:t>
            </a:r>
            <a:r>
              <a:rPr lang="en-US" i="1" dirty="0" smtClean="0">
                <a:sym typeface="Wingdings" panose="05000000000000000000" pitchFamily="2" charset="2"/>
              </a:rPr>
              <a:t>Republican</a:t>
            </a:r>
            <a:r>
              <a:rPr lang="en-US" dirty="0" smtClean="0">
                <a:sym typeface="Wingdings" panose="05000000000000000000" pitchFamily="2" charset="2"/>
              </a:rPr>
              <a:t> governments of the Iron Age in both India and Greece</a:t>
            </a:r>
          </a:p>
          <a:p>
            <a:pPr lvl="1"/>
            <a:r>
              <a:rPr lang="en-US" dirty="0" smtClean="0">
                <a:sym typeface="Wingdings" panose="05000000000000000000" pitchFamily="2" charset="2"/>
              </a:rPr>
              <a:t>The common people have power in government</a:t>
            </a:r>
          </a:p>
        </p:txBody>
      </p:sp>
      <p:sp>
        <p:nvSpPr>
          <p:cNvPr id="4" name="Slide Number Placeholder 3"/>
          <p:cNvSpPr>
            <a:spLocks noGrp="1"/>
          </p:cNvSpPr>
          <p:nvPr>
            <p:ph type="sldNum" sz="quarter" idx="12"/>
          </p:nvPr>
        </p:nvSpPr>
        <p:spPr/>
        <p:txBody>
          <a:bodyPr/>
          <a:lstStyle/>
          <a:p>
            <a:fld id="{36E3785A-DE9F-44BF-AED1-678CB50B1B1C}" type="slidenum">
              <a:rPr lang="en-US" smtClean="0"/>
              <a:t>13</a:t>
            </a:fld>
            <a:endParaRPr lang="en-US"/>
          </a:p>
        </p:txBody>
      </p:sp>
    </p:spTree>
    <p:extLst>
      <p:ext uri="{BB962C8B-B14F-4D97-AF65-F5344CB8AC3E}">
        <p14:creationId xmlns:p14="http://schemas.microsoft.com/office/powerpoint/2010/main" val="40368352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real?</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Something must be real</a:t>
            </a:r>
          </a:p>
          <a:p>
            <a:pPr lvl="1"/>
            <a:r>
              <a:rPr lang="en-CA" dirty="0" smtClean="0"/>
              <a:t>Our illusions must be superimposed on something</a:t>
            </a:r>
          </a:p>
          <a:p>
            <a:r>
              <a:rPr lang="en-CA" dirty="0" smtClean="0"/>
              <a:t>We know what this is: Atman</a:t>
            </a:r>
          </a:p>
          <a:p>
            <a:pPr lvl="1"/>
            <a:r>
              <a:rPr lang="en-CA" dirty="0" smtClean="0"/>
              <a:t>From scripture</a:t>
            </a:r>
          </a:p>
          <a:p>
            <a:pPr lvl="1"/>
            <a:r>
              <a:rPr lang="en-CA" dirty="0" smtClean="0"/>
              <a:t>From experience of ourselves</a:t>
            </a:r>
          </a:p>
          <a:p>
            <a:pPr lvl="1"/>
            <a:r>
              <a:rPr lang="en-CA" dirty="0" smtClean="0"/>
              <a:t>From reasoning</a:t>
            </a:r>
          </a:p>
          <a:p>
            <a:r>
              <a:rPr lang="en-CA" dirty="0" smtClean="0"/>
              <a:t>Hence Brahman, the whole of reality, must be equated with Atman</a:t>
            </a:r>
          </a:p>
          <a:p>
            <a:pPr lvl="1"/>
            <a:r>
              <a:rPr lang="en-CA" dirty="0" smtClean="0"/>
              <a:t>And not divided into Atman and something else, i.e., </a:t>
            </a:r>
            <a:r>
              <a:rPr lang="en-CA" dirty="0" err="1" smtClean="0"/>
              <a:t>Purusha</a:t>
            </a:r>
            <a:r>
              <a:rPr lang="en-CA" dirty="0" smtClean="0"/>
              <a:t> </a:t>
            </a:r>
            <a:r>
              <a:rPr lang="en-CA" i="1" dirty="0" smtClean="0"/>
              <a:t>and</a:t>
            </a:r>
            <a:r>
              <a:rPr lang="en-CA" dirty="0" smtClean="0"/>
              <a:t> </a:t>
            </a:r>
            <a:r>
              <a:rPr lang="en-CA" dirty="0" err="1" smtClean="0"/>
              <a:t>Prakriti</a:t>
            </a:r>
            <a:endParaRPr lang="en-CA" dirty="0" smtClean="0"/>
          </a:p>
          <a:p>
            <a:pPr lvl="1"/>
            <a:r>
              <a:rPr lang="en-CA" dirty="0" smtClean="0"/>
              <a:t>For then the relation between these two different things would be incomprehensible</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130</a:t>
            </a:fld>
            <a:endParaRPr lang="en-US"/>
          </a:p>
        </p:txBody>
      </p:sp>
    </p:spTree>
    <p:extLst>
      <p:ext uri="{BB962C8B-B14F-4D97-AF65-F5344CB8AC3E}">
        <p14:creationId xmlns:p14="http://schemas.microsoft.com/office/powerpoint/2010/main" val="25519445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All that I really know is my Self</a:t>
            </a:r>
            <a:endParaRPr lang="en-US" dirty="0"/>
          </a:p>
        </p:txBody>
      </p:sp>
      <p:sp>
        <p:nvSpPr>
          <p:cNvPr id="3" name="Content Placeholder 2"/>
          <p:cNvSpPr>
            <a:spLocks noGrp="1"/>
          </p:cNvSpPr>
          <p:nvPr>
            <p:ph idx="1"/>
          </p:nvPr>
        </p:nvSpPr>
        <p:spPr/>
        <p:txBody>
          <a:bodyPr>
            <a:normAutofit lnSpcReduction="10000"/>
          </a:bodyPr>
          <a:lstStyle/>
          <a:p>
            <a:r>
              <a:rPr lang="en-CA" dirty="0" smtClean="0"/>
              <a:t>The one thing we do know: our own conscious experience</a:t>
            </a:r>
          </a:p>
          <a:p>
            <a:pPr lvl="1"/>
            <a:r>
              <a:rPr lang="en-CA" dirty="0" smtClean="0"/>
              <a:t>And so we must deny the reality of the material world</a:t>
            </a:r>
          </a:p>
          <a:p>
            <a:pPr lvl="1"/>
            <a:r>
              <a:rPr lang="en-CA" dirty="0"/>
              <a:t>w</a:t>
            </a:r>
            <a:r>
              <a:rPr lang="en-CA" dirty="0" smtClean="0"/>
              <a:t>hich includes minds</a:t>
            </a:r>
          </a:p>
          <a:p>
            <a:r>
              <a:rPr lang="en-CA" dirty="0" smtClean="0"/>
              <a:t>Samkhya is right that</a:t>
            </a:r>
          </a:p>
          <a:p>
            <a:pPr lvl="1"/>
            <a:r>
              <a:rPr lang="en-CA" dirty="0" smtClean="0"/>
              <a:t>Liberation depends on the discrimination between the Self and everything else </a:t>
            </a:r>
          </a:p>
          <a:p>
            <a:r>
              <a:rPr lang="en-CA" dirty="0" smtClean="0"/>
              <a:t>But this is just the first step</a:t>
            </a:r>
          </a:p>
        </p:txBody>
      </p:sp>
      <p:sp>
        <p:nvSpPr>
          <p:cNvPr id="4" name="Slide Number Placeholder 3"/>
          <p:cNvSpPr>
            <a:spLocks noGrp="1"/>
          </p:cNvSpPr>
          <p:nvPr>
            <p:ph type="sldNum" sz="quarter" idx="12"/>
          </p:nvPr>
        </p:nvSpPr>
        <p:spPr/>
        <p:txBody>
          <a:bodyPr/>
          <a:lstStyle/>
          <a:p>
            <a:fld id="{36E3785A-DE9F-44BF-AED1-678CB50B1B1C}" type="slidenum">
              <a:rPr lang="en-US" smtClean="0"/>
              <a:t>131</a:t>
            </a:fld>
            <a:endParaRPr lang="en-US"/>
          </a:p>
        </p:txBody>
      </p:sp>
    </p:spTree>
    <p:extLst>
      <p:ext uri="{BB962C8B-B14F-4D97-AF65-F5344CB8AC3E}">
        <p14:creationId xmlns:p14="http://schemas.microsoft.com/office/powerpoint/2010/main" val="5831493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a:t>
            </a:r>
            <a:endParaRPr lang="en-US" dirty="0"/>
          </a:p>
        </p:txBody>
      </p:sp>
      <p:sp>
        <p:nvSpPr>
          <p:cNvPr id="3" name="Content Placeholder 2"/>
          <p:cNvSpPr>
            <a:spLocks noGrp="1"/>
          </p:cNvSpPr>
          <p:nvPr>
            <p:ph idx="1"/>
          </p:nvPr>
        </p:nvSpPr>
        <p:spPr/>
        <p:txBody>
          <a:bodyPr/>
          <a:lstStyle/>
          <a:p>
            <a:r>
              <a:rPr lang="en-CA" dirty="0"/>
              <a:t>Step 2: recognize that this something else, the material world, is an illusion (Maya</a:t>
            </a:r>
            <a:r>
              <a:rPr lang="en-CA" dirty="0" smtClean="0"/>
              <a:t>)</a:t>
            </a:r>
          </a:p>
          <a:p>
            <a:pPr lvl="1"/>
            <a:r>
              <a:rPr lang="en-CA" dirty="0" smtClean="0"/>
              <a:t>The distinction we make between the two is only provisional, only a first step</a:t>
            </a:r>
            <a:endParaRPr lang="en-CA" dirty="0"/>
          </a:p>
          <a:p>
            <a:r>
              <a:rPr lang="en-CA" dirty="0"/>
              <a:t>Then I am no longer a stranger in this world</a:t>
            </a:r>
          </a:p>
          <a:p>
            <a:pPr lvl="1"/>
            <a:r>
              <a:rPr lang="en-CA" dirty="0"/>
              <a:t>And so I experience freedom, self-completeness, bliss (Ananda)</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132</a:t>
            </a:fld>
            <a:endParaRPr lang="en-US"/>
          </a:p>
        </p:txBody>
      </p:sp>
    </p:spTree>
    <p:extLst>
      <p:ext uri="{BB962C8B-B14F-4D97-AF65-F5344CB8AC3E}">
        <p14:creationId xmlns:p14="http://schemas.microsoft.com/office/powerpoint/2010/main" val="30756794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price of bliss seems too high</a:t>
            </a:r>
            <a:endParaRPr lang="en-US" dirty="0"/>
          </a:p>
        </p:txBody>
      </p:sp>
      <p:sp>
        <p:nvSpPr>
          <p:cNvPr id="3" name="Content Placeholder 2"/>
          <p:cNvSpPr>
            <a:spLocks noGrp="1"/>
          </p:cNvSpPr>
          <p:nvPr>
            <p:ph idx="1"/>
          </p:nvPr>
        </p:nvSpPr>
        <p:spPr/>
        <p:txBody>
          <a:bodyPr/>
          <a:lstStyle/>
          <a:p>
            <a:r>
              <a:rPr lang="en-CA" dirty="0" smtClean="0"/>
              <a:t>The price for “bliss”: reject common sense altogether</a:t>
            </a:r>
          </a:p>
          <a:p>
            <a:pPr lvl="1"/>
            <a:r>
              <a:rPr lang="en-CA" dirty="0" smtClean="0"/>
              <a:t>Why not just say that the relation between consciousness and the world is unintelligible?</a:t>
            </a:r>
          </a:p>
          <a:p>
            <a:pPr lvl="1"/>
            <a:r>
              <a:rPr lang="en-CA" dirty="0" err="1" smtClean="0"/>
              <a:t>Advaitins</a:t>
            </a:r>
            <a:r>
              <a:rPr lang="en-CA" dirty="0" smtClean="0"/>
              <a:t> cannot say that something doesn’t exist because it is not intelligible</a:t>
            </a:r>
          </a:p>
          <a:p>
            <a:pPr lvl="1"/>
            <a:r>
              <a:rPr lang="en-CA" dirty="0"/>
              <a:t>f</a:t>
            </a:r>
            <a:r>
              <a:rPr lang="en-CA" dirty="0" smtClean="0"/>
              <a:t>or they admit that Atman/Brahman is unintelligible</a:t>
            </a:r>
          </a:p>
          <a:p>
            <a:r>
              <a:rPr lang="en-CA" dirty="0" smtClean="0"/>
              <a:t>Reply: but we directly intuit this in meditation</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133</a:t>
            </a:fld>
            <a:endParaRPr lang="en-US"/>
          </a:p>
        </p:txBody>
      </p:sp>
    </p:spTree>
    <p:extLst>
      <p:ext uri="{BB962C8B-B14F-4D97-AF65-F5344CB8AC3E}">
        <p14:creationId xmlns:p14="http://schemas.microsoft.com/office/powerpoint/2010/main" val="41063688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Idealism?</a:t>
            </a:r>
            <a:endParaRPr lang="en-US" dirty="0"/>
          </a:p>
        </p:txBody>
      </p:sp>
      <p:sp>
        <p:nvSpPr>
          <p:cNvPr id="3" name="Content Placeholder 2"/>
          <p:cNvSpPr>
            <a:spLocks noGrp="1"/>
          </p:cNvSpPr>
          <p:nvPr>
            <p:ph idx="1"/>
          </p:nvPr>
        </p:nvSpPr>
        <p:spPr/>
        <p:txBody>
          <a:bodyPr>
            <a:normAutofit lnSpcReduction="10000"/>
          </a:bodyPr>
          <a:lstStyle/>
          <a:p>
            <a:r>
              <a:rPr lang="en-CA" dirty="0" smtClean="0"/>
              <a:t>The idealist route for denying the material world:</a:t>
            </a:r>
          </a:p>
          <a:p>
            <a:pPr lvl="1"/>
            <a:r>
              <a:rPr lang="en-CA" dirty="0"/>
              <a:t>t</a:t>
            </a:r>
            <a:r>
              <a:rPr lang="en-CA" dirty="0" smtClean="0"/>
              <a:t>o say that all we know of material objects are the perceptions and ideas we have in our minds (Bishop Berkeley)</a:t>
            </a:r>
          </a:p>
          <a:p>
            <a:pPr lvl="1"/>
            <a:r>
              <a:rPr lang="en-CA" dirty="0" smtClean="0"/>
              <a:t>Stable, persisting ideas are caused in us by God</a:t>
            </a:r>
          </a:p>
          <a:p>
            <a:r>
              <a:rPr lang="en-CA" dirty="0" smtClean="0"/>
              <a:t>But for </a:t>
            </a:r>
            <a:r>
              <a:rPr lang="en-CA" dirty="0" err="1" smtClean="0"/>
              <a:t>Advaita</a:t>
            </a:r>
            <a:r>
              <a:rPr lang="en-CA" dirty="0" smtClean="0"/>
              <a:t>, minds, feelings, and perceptions too are unreal</a:t>
            </a:r>
          </a:p>
          <a:p>
            <a:pPr lvl="1"/>
            <a:r>
              <a:rPr lang="en-CA" dirty="0" smtClean="0"/>
              <a:t>“Suffering does not (really) exist.” (</a:t>
            </a:r>
            <a:r>
              <a:rPr lang="en-CA" dirty="0" err="1" smtClean="0"/>
              <a:t>Shankara</a:t>
            </a:r>
            <a:r>
              <a:rPr lang="en-CA" dirty="0" smtClean="0"/>
              <a:t>)</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134</a:t>
            </a:fld>
            <a:endParaRPr lang="en-US"/>
          </a:p>
        </p:txBody>
      </p:sp>
    </p:spTree>
    <p:extLst>
      <p:ext uri="{BB962C8B-B14F-4D97-AF65-F5344CB8AC3E}">
        <p14:creationId xmlns:p14="http://schemas.microsoft.com/office/powerpoint/2010/main" val="23983445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Level one</a:t>
            </a:r>
            <a:endParaRPr lang="en-US" dirty="0"/>
          </a:p>
        </p:txBody>
      </p:sp>
      <p:sp>
        <p:nvSpPr>
          <p:cNvPr id="3" name="Content Placeholder 2"/>
          <p:cNvSpPr>
            <a:spLocks noGrp="1"/>
          </p:cNvSpPr>
          <p:nvPr>
            <p:ph idx="1"/>
          </p:nvPr>
        </p:nvSpPr>
        <p:spPr/>
        <p:txBody>
          <a:bodyPr/>
          <a:lstStyle/>
          <a:p>
            <a:r>
              <a:rPr lang="en-CA" dirty="0"/>
              <a:t>How understand this? Doctrine of Levels:</a:t>
            </a:r>
          </a:p>
          <a:p>
            <a:r>
              <a:rPr lang="en-CA" dirty="0"/>
              <a:t>Level one—lower level</a:t>
            </a:r>
          </a:p>
          <a:p>
            <a:pPr lvl="1"/>
            <a:r>
              <a:rPr lang="en-CA" dirty="0"/>
              <a:t>We can indeed distinguish between real objects and unreal ones (e.g., hallucinations)</a:t>
            </a:r>
          </a:p>
          <a:p>
            <a:pPr lvl="1"/>
            <a:r>
              <a:rPr lang="en-CA" dirty="0"/>
              <a:t>Between causes and effects</a:t>
            </a:r>
          </a:p>
          <a:p>
            <a:pPr lvl="1"/>
            <a:r>
              <a:rPr lang="en-CA" dirty="0"/>
              <a:t>Between this person and the next one</a:t>
            </a:r>
          </a:p>
          <a:p>
            <a:pPr lvl="1"/>
            <a:r>
              <a:rPr lang="en-CA" dirty="0"/>
              <a:t>Between the true god and false ones</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135</a:t>
            </a:fld>
            <a:endParaRPr lang="en-US"/>
          </a:p>
        </p:txBody>
      </p:sp>
    </p:spTree>
    <p:extLst>
      <p:ext uri="{BB962C8B-B14F-4D97-AF65-F5344CB8AC3E}">
        <p14:creationId xmlns:p14="http://schemas.microsoft.com/office/powerpoint/2010/main" val="157946538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Level two</a:t>
            </a:r>
            <a:endParaRPr lang="en-US" dirty="0"/>
          </a:p>
        </p:txBody>
      </p:sp>
      <p:sp>
        <p:nvSpPr>
          <p:cNvPr id="3" name="Content Placeholder 2"/>
          <p:cNvSpPr>
            <a:spLocks noGrp="1"/>
          </p:cNvSpPr>
          <p:nvPr>
            <p:ph idx="1"/>
          </p:nvPr>
        </p:nvSpPr>
        <p:spPr/>
        <p:txBody>
          <a:bodyPr>
            <a:normAutofit/>
          </a:bodyPr>
          <a:lstStyle/>
          <a:p>
            <a:r>
              <a:rPr lang="en-CA" dirty="0" smtClean="0"/>
              <a:t>Level two—higher level</a:t>
            </a:r>
          </a:p>
          <a:p>
            <a:pPr lvl="1"/>
            <a:r>
              <a:rPr lang="en-CA" dirty="0" smtClean="0"/>
              <a:t>No objects are real</a:t>
            </a:r>
          </a:p>
          <a:p>
            <a:pPr lvl="1"/>
            <a:r>
              <a:rPr lang="en-CA" dirty="0" smtClean="0"/>
              <a:t>The effects of the one cause (Brahman) are merely apparent</a:t>
            </a:r>
          </a:p>
          <a:p>
            <a:pPr lvl="1"/>
            <a:r>
              <a:rPr lang="en-CA" dirty="0" smtClean="0"/>
              <a:t>No individual selves exist</a:t>
            </a:r>
          </a:p>
          <a:p>
            <a:pPr lvl="1"/>
            <a:r>
              <a:rPr lang="en-CA" dirty="0" smtClean="0"/>
              <a:t>Even the “true” god is an appearance</a:t>
            </a:r>
          </a:p>
        </p:txBody>
      </p:sp>
      <p:sp>
        <p:nvSpPr>
          <p:cNvPr id="4" name="Slide Number Placeholder 3"/>
          <p:cNvSpPr>
            <a:spLocks noGrp="1"/>
          </p:cNvSpPr>
          <p:nvPr>
            <p:ph type="sldNum" sz="quarter" idx="12"/>
          </p:nvPr>
        </p:nvSpPr>
        <p:spPr/>
        <p:txBody>
          <a:bodyPr/>
          <a:lstStyle/>
          <a:p>
            <a:fld id="{36E3785A-DE9F-44BF-AED1-678CB50B1B1C}" type="slidenum">
              <a:rPr lang="en-US" smtClean="0"/>
              <a:t>136</a:t>
            </a:fld>
            <a:endParaRPr lang="en-US"/>
          </a:p>
        </p:txBody>
      </p:sp>
    </p:spTree>
    <p:extLst>
      <p:ext uri="{BB962C8B-B14F-4D97-AF65-F5344CB8AC3E}">
        <p14:creationId xmlns:p14="http://schemas.microsoft.com/office/powerpoint/2010/main" val="15273584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Analogies</a:t>
            </a:r>
            <a:endParaRPr lang="en-US" dirty="0"/>
          </a:p>
        </p:txBody>
      </p:sp>
      <p:sp>
        <p:nvSpPr>
          <p:cNvPr id="3" name="Content Placeholder 2"/>
          <p:cNvSpPr>
            <a:spLocks noGrp="1"/>
          </p:cNvSpPr>
          <p:nvPr>
            <p:ph idx="1"/>
          </p:nvPr>
        </p:nvSpPr>
        <p:spPr/>
        <p:txBody>
          <a:bodyPr>
            <a:normAutofit fontScale="92500" lnSpcReduction="10000"/>
          </a:bodyPr>
          <a:lstStyle/>
          <a:p>
            <a:r>
              <a:rPr lang="en-CA" dirty="0"/>
              <a:t>Analogies</a:t>
            </a:r>
          </a:p>
          <a:p>
            <a:pPr lvl="1"/>
            <a:r>
              <a:rPr lang="en-CA" dirty="0"/>
              <a:t>Between the sea and the </a:t>
            </a:r>
            <a:r>
              <a:rPr lang="en-CA" dirty="0" smtClean="0"/>
              <a:t>froth</a:t>
            </a:r>
          </a:p>
          <a:p>
            <a:pPr lvl="2"/>
            <a:r>
              <a:rPr lang="en-CA" dirty="0" smtClean="0"/>
              <a:t>But if the sea (Brahman) creates the froth (material world), the material world is still real</a:t>
            </a:r>
            <a:endParaRPr lang="en-CA" dirty="0"/>
          </a:p>
          <a:p>
            <a:pPr lvl="1"/>
            <a:r>
              <a:rPr lang="en-CA" dirty="0"/>
              <a:t>Between space and the space in the pot</a:t>
            </a:r>
          </a:p>
          <a:p>
            <a:pPr lvl="2"/>
            <a:r>
              <a:rPr lang="en-CA" dirty="0"/>
              <a:t>Pantheism?</a:t>
            </a:r>
          </a:p>
          <a:p>
            <a:pPr lvl="1"/>
            <a:r>
              <a:rPr lang="en-CA" dirty="0"/>
              <a:t>Between the sun, and its reflection in pools</a:t>
            </a:r>
          </a:p>
          <a:p>
            <a:pPr lvl="2"/>
            <a:r>
              <a:rPr lang="en-CA" dirty="0" smtClean="0"/>
              <a:t>There is no sun in the pool, but the reflection of the sun in the pool is real</a:t>
            </a:r>
          </a:p>
          <a:p>
            <a:r>
              <a:rPr lang="en-CA" dirty="0" smtClean="0"/>
              <a:t>“No analogy is perfect” (</a:t>
            </a:r>
            <a:r>
              <a:rPr lang="en-CA" dirty="0" err="1" smtClean="0"/>
              <a:t>Shankara</a:t>
            </a:r>
            <a:r>
              <a:rPr lang="en-CA" dirty="0" smtClean="0"/>
              <a:t>)</a:t>
            </a:r>
          </a:p>
          <a:p>
            <a:pPr lvl="1"/>
            <a:r>
              <a:rPr lang="en-CA" dirty="0" smtClean="0"/>
              <a:t>Cooper: this is an understatement</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137</a:t>
            </a:fld>
            <a:endParaRPr lang="en-US"/>
          </a:p>
        </p:txBody>
      </p:sp>
    </p:spTree>
    <p:extLst>
      <p:ext uri="{BB962C8B-B14F-4D97-AF65-F5344CB8AC3E}">
        <p14:creationId xmlns:p14="http://schemas.microsoft.com/office/powerpoint/2010/main" val="25670240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Define “real”</a:t>
            </a:r>
            <a:endParaRPr lang="en-US" dirty="0"/>
          </a:p>
        </p:txBody>
      </p:sp>
      <p:sp>
        <p:nvSpPr>
          <p:cNvPr id="3" name="Content Placeholder 2"/>
          <p:cNvSpPr>
            <a:spLocks noGrp="1"/>
          </p:cNvSpPr>
          <p:nvPr>
            <p:ph idx="1"/>
          </p:nvPr>
        </p:nvSpPr>
        <p:spPr/>
        <p:txBody>
          <a:bodyPr>
            <a:normAutofit fontScale="92500" lnSpcReduction="10000"/>
          </a:bodyPr>
          <a:lstStyle/>
          <a:p>
            <a:r>
              <a:rPr lang="en-CA" dirty="0" err="1" smtClean="0"/>
              <a:t>Shankara</a:t>
            </a:r>
            <a:r>
              <a:rPr lang="en-CA" dirty="0" smtClean="0"/>
              <a:t>: objects at the lower level are unreal because they are not “constant and eternal”</a:t>
            </a:r>
          </a:p>
          <a:p>
            <a:pPr lvl="1"/>
            <a:r>
              <a:rPr lang="en-CA" dirty="0" smtClean="0"/>
              <a:t>But this is a special (arbitrary) meaning for “real”</a:t>
            </a:r>
          </a:p>
          <a:p>
            <a:pPr lvl="1"/>
            <a:r>
              <a:rPr lang="en-CA" dirty="0" smtClean="0"/>
              <a:t>Anything that changes would then, by this definition, be “unreal”</a:t>
            </a:r>
          </a:p>
          <a:p>
            <a:r>
              <a:rPr lang="en-CA" dirty="0" smtClean="0"/>
              <a:t>Is “</a:t>
            </a:r>
            <a:r>
              <a:rPr lang="en-CA" dirty="0" err="1" smtClean="0"/>
              <a:t>maya</a:t>
            </a:r>
            <a:r>
              <a:rPr lang="en-CA" dirty="0" smtClean="0"/>
              <a:t>” then </a:t>
            </a:r>
          </a:p>
          <a:p>
            <a:pPr lvl="1"/>
            <a:r>
              <a:rPr lang="en-CA" dirty="0" smtClean="0"/>
              <a:t>an ordinary doctrine that everything changes dressed up in exciting, but misleading, terminology?</a:t>
            </a:r>
          </a:p>
          <a:p>
            <a:pPr lvl="1"/>
            <a:r>
              <a:rPr lang="en-CA" dirty="0" smtClean="0"/>
              <a:t>A mad doctrine?</a:t>
            </a:r>
          </a:p>
          <a:p>
            <a:pPr lvl="1"/>
            <a:r>
              <a:rPr lang="en-CA" dirty="0" smtClean="0"/>
              <a:t>A dull one that only seems mad?</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138</a:t>
            </a:fld>
            <a:endParaRPr lang="en-US"/>
          </a:p>
        </p:txBody>
      </p:sp>
    </p:spTree>
    <p:extLst>
      <p:ext uri="{BB962C8B-B14F-4D97-AF65-F5344CB8AC3E}">
        <p14:creationId xmlns:p14="http://schemas.microsoft.com/office/powerpoint/2010/main" val="13065417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ordinary doctrine?</a:t>
            </a:r>
            <a:endParaRPr lang="en-US" dirty="0"/>
          </a:p>
        </p:txBody>
      </p:sp>
      <p:sp>
        <p:nvSpPr>
          <p:cNvPr id="3" name="Content Placeholder 2"/>
          <p:cNvSpPr>
            <a:spLocks noGrp="1"/>
          </p:cNvSpPr>
          <p:nvPr>
            <p:ph idx="1"/>
          </p:nvPr>
        </p:nvSpPr>
        <p:spPr/>
        <p:txBody>
          <a:bodyPr>
            <a:normAutofit lnSpcReduction="10000"/>
          </a:bodyPr>
          <a:lstStyle/>
          <a:p>
            <a:r>
              <a:rPr lang="en-US" dirty="0" smtClean="0"/>
              <a:t>1) </a:t>
            </a:r>
            <a:r>
              <a:rPr lang="en-US" dirty="0"/>
              <a:t>An </a:t>
            </a:r>
            <a:r>
              <a:rPr lang="en-US" dirty="0" smtClean="0"/>
              <a:t>ordinary, dull, </a:t>
            </a:r>
            <a:r>
              <a:rPr lang="en-US" dirty="0"/>
              <a:t>doctrine, dressed up in exciting </a:t>
            </a:r>
            <a:r>
              <a:rPr lang="en-US" dirty="0" smtClean="0"/>
              <a:t>terms</a:t>
            </a:r>
            <a:r>
              <a:rPr lang="en-US" dirty="0"/>
              <a:t>?</a:t>
            </a:r>
            <a:endParaRPr lang="en-US" dirty="0" smtClean="0"/>
          </a:p>
          <a:p>
            <a:pPr lvl="1"/>
            <a:r>
              <a:rPr lang="en-US" dirty="0" smtClean="0"/>
              <a:t>“Reality” means that which is eternal and unchanging</a:t>
            </a:r>
          </a:p>
          <a:p>
            <a:pPr lvl="2"/>
            <a:r>
              <a:rPr lang="en-US" dirty="0" smtClean="0"/>
              <a:t>E.g., Pythagoras’ theorem</a:t>
            </a:r>
          </a:p>
          <a:p>
            <a:pPr lvl="1"/>
            <a:r>
              <a:rPr lang="en-US" dirty="0" smtClean="0"/>
              <a:t>Hence temporal things would be “unreal” or “</a:t>
            </a:r>
            <a:r>
              <a:rPr lang="en-US" dirty="0" err="1" smtClean="0"/>
              <a:t>maya</a:t>
            </a:r>
            <a:r>
              <a:rPr lang="en-US" dirty="0" smtClean="0"/>
              <a:t>”</a:t>
            </a:r>
          </a:p>
          <a:p>
            <a:r>
              <a:rPr lang="en-US" dirty="0" smtClean="0"/>
              <a:t>But this is just using misleading terms to describe the ordinary, dull, common sense position</a:t>
            </a:r>
          </a:p>
        </p:txBody>
      </p:sp>
      <p:sp>
        <p:nvSpPr>
          <p:cNvPr id="4" name="Slide Number Placeholder 3"/>
          <p:cNvSpPr>
            <a:spLocks noGrp="1"/>
          </p:cNvSpPr>
          <p:nvPr>
            <p:ph type="sldNum" sz="quarter" idx="12"/>
          </p:nvPr>
        </p:nvSpPr>
        <p:spPr/>
        <p:txBody>
          <a:bodyPr/>
          <a:lstStyle/>
          <a:p>
            <a:fld id="{36E3785A-DE9F-44BF-AED1-678CB50B1B1C}" type="slidenum">
              <a:rPr lang="en-US" smtClean="0"/>
              <a:t>139</a:t>
            </a:fld>
            <a:endParaRPr lang="en-US"/>
          </a:p>
        </p:txBody>
      </p:sp>
    </p:spTree>
    <p:extLst>
      <p:ext uri="{BB962C8B-B14F-4D97-AF65-F5344CB8AC3E}">
        <p14:creationId xmlns:p14="http://schemas.microsoft.com/office/powerpoint/2010/main" val="237270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altLang="en-US" dirty="0" smtClean="0"/>
              <a:t>Trade and </a:t>
            </a:r>
            <a:r>
              <a:rPr lang="en-US" altLang="en-US" smtClean="0"/>
              <a:t>the philosophical search </a:t>
            </a:r>
            <a:br>
              <a:rPr lang="en-US" altLang="en-US" smtClean="0"/>
            </a:br>
            <a:r>
              <a:rPr lang="en-US" altLang="en-US" smtClean="0"/>
              <a:t>for </a:t>
            </a:r>
            <a:r>
              <a:rPr lang="en-US" altLang="en-US" dirty="0" smtClean="0"/>
              <a:t>deeper truth</a:t>
            </a:r>
            <a:endParaRPr lang="en-CA" altLang="en-US" dirty="0" smtClean="0"/>
          </a:p>
        </p:txBody>
      </p:sp>
      <p:sp>
        <p:nvSpPr>
          <p:cNvPr id="15364" name="Rectangle 3"/>
          <p:cNvSpPr>
            <a:spLocks noGrp="1" noChangeArrowheads="1"/>
          </p:cNvSpPr>
          <p:nvPr>
            <p:ph idx="1"/>
          </p:nvPr>
        </p:nvSpPr>
        <p:spPr/>
        <p:txBody>
          <a:bodyPr rtlCol="0">
            <a:normAutofit fontScale="85000" lnSpcReduction="20000"/>
          </a:bodyPr>
          <a:lstStyle/>
          <a:p>
            <a:pPr eaLnBrk="1" fontAlgn="auto" hangingPunct="1">
              <a:lnSpc>
                <a:spcPct val="90000"/>
              </a:lnSpc>
              <a:spcAft>
                <a:spcPts val="0"/>
              </a:spcAft>
              <a:defRPr/>
            </a:pPr>
            <a:r>
              <a:rPr lang="en-US" dirty="0" smtClean="0"/>
              <a:t>Relation between Wheat and Wine?</a:t>
            </a:r>
          </a:p>
          <a:p>
            <a:pPr lvl="1" eaLnBrk="1" fontAlgn="auto" hangingPunct="1">
              <a:lnSpc>
                <a:spcPct val="90000"/>
              </a:lnSpc>
              <a:spcAft>
                <a:spcPts val="0"/>
              </a:spcAft>
              <a:defRPr/>
            </a:pPr>
            <a:r>
              <a:rPr lang="en-US" dirty="0" smtClean="0"/>
              <a:t>Qualitative differences in appearance</a:t>
            </a:r>
          </a:p>
          <a:p>
            <a:pPr eaLnBrk="1" fontAlgn="auto" hangingPunct="1">
              <a:lnSpc>
                <a:spcPct val="90000"/>
              </a:lnSpc>
              <a:spcAft>
                <a:spcPts val="0"/>
              </a:spcAft>
              <a:defRPr/>
            </a:pPr>
            <a:r>
              <a:rPr lang="en-US" dirty="0" smtClean="0"/>
              <a:t>Trade: X bushels of Wheat = Y bottles of Wine ?? </a:t>
            </a:r>
          </a:p>
          <a:p>
            <a:pPr lvl="1" eaLnBrk="1" fontAlgn="auto" hangingPunct="1">
              <a:lnSpc>
                <a:spcPct val="90000"/>
              </a:lnSpc>
              <a:spcAft>
                <a:spcPts val="0"/>
              </a:spcAft>
              <a:defRPr/>
            </a:pPr>
            <a:r>
              <a:rPr lang="en-US" dirty="0" smtClean="0"/>
              <a:t>What makes two different things equal?</a:t>
            </a:r>
          </a:p>
          <a:p>
            <a:pPr eaLnBrk="1" fontAlgn="auto" hangingPunct="1">
              <a:lnSpc>
                <a:spcPct val="90000"/>
              </a:lnSpc>
              <a:spcAft>
                <a:spcPts val="0"/>
              </a:spcAft>
              <a:defRPr/>
            </a:pPr>
            <a:r>
              <a:rPr lang="en-US" dirty="0" smtClean="0"/>
              <a:t>X Wheat = $20</a:t>
            </a:r>
          </a:p>
          <a:p>
            <a:pPr eaLnBrk="1" fontAlgn="auto" hangingPunct="1">
              <a:lnSpc>
                <a:spcPct val="90000"/>
              </a:lnSpc>
              <a:spcAft>
                <a:spcPts val="0"/>
              </a:spcAft>
              <a:defRPr/>
            </a:pPr>
            <a:r>
              <a:rPr lang="en-US" dirty="0" smtClean="0"/>
              <a:t>Y Wine = $20</a:t>
            </a:r>
          </a:p>
          <a:p>
            <a:pPr eaLnBrk="1" fontAlgn="auto" hangingPunct="1">
              <a:lnSpc>
                <a:spcPct val="90000"/>
              </a:lnSpc>
              <a:spcAft>
                <a:spcPts val="0"/>
              </a:spcAft>
              <a:defRPr/>
            </a:pPr>
            <a:r>
              <a:rPr lang="en-US" dirty="0" smtClean="0"/>
              <a:t>Quantitative calculations of reason replace qualitative experiences </a:t>
            </a:r>
          </a:p>
          <a:p>
            <a:pPr eaLnBrk="1" fontAlgn="auto" hangingPunct="1">
              <a:lnSpc>
                <a:spcPct val="90000"/>
              </a:lnSpc>
              <a:spcAft>
                <a:spcPts val="0"/>
              </a:spcAft>
              <a:defRPr/>
            </a:pPr>
            <a:r>
              <a:rPr lang="en-CA" dirty="0" smtClean="0"/>
              <a:t>Why are they equal? </a:t>
            </a:r>
          </a:p>
          <a:p>
            <a:pPr lvl="1" eaLnBrk="1" fontAlgn="auto" hangingPunct="1">
              <a:lnSpc>
                <a:spcPct val="90000"/>
              </a:lnSpc>
              <a:spcAft>
                <a:spcPts val="0"/>
              </a:spcAft>
              <a:buFont typeface="Arial" panose="020B0604020202020204" pitchFamily="34" charset="0"/>
              <a:buChar char="•"/>
              <a:defRPr/>
            </a:pPr>
            <a:r>
              <a:rPr lang="en-CA" dirty="0" smtClean="0"/>
              <a:t>Not because of taste, appearance, amounts but …???</a:t>
            </a:r>
            <a:endParaRPr lang="en-US" dirty="0" smtClean="0"/>
          </a:p>
          <a:p>
            <a:pPr eaLnBrk="1" fontAlgn="auto" hangingPunct="1">
              <a:lnSpc>
                <a:spcPct val="90000"/>
              </a:lnSpc>
              <a:spcAft>
                <a:spcPts val="0"/>
              </a:spcAft>
              <a:defRPr/>
            </a:pPr>
            <a:r>
              <a:rPr lang="en-US" dirty="0" smtClean="0"/>
              <a:t>=&gt; Philosophical reason seeks deeper truth under sensuous appearances</a:t>
            </a:r>
          </a:p>
        </p:txBody>
      </p:sp>
      <p:sp>
        <p:nvSpPr>
          <p:cNvPr id="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390F56D-B732-4FE5-98EA-5D9EDF9D67AE}" type="slidenum">
              <a:rPr lang="en-CA" altLang="en-US" sz="1200">
                <a:solidFill>
                  <a:srgbClr val="898989"/>
                </a:solidFill>
              </a:rPr>
              <a:pPr eaLnBrk="1" hangingPunct="1"/>
              <a:t>14</a:t>
            </a:fld>
            <a:endParaRPr lang="en-CA" altLang="en-US" sz="1200">
              <a:solidFill>
                <a:srgbClr val="898989"/>
              </a:solidFill>
            </a:endParaRPr>
          </a:p>
        </p:txBody>
      </p:sp>
    </p:spTree>
    <p:extLst>
      <p:ext uri="{BB962C8B-B14F-4D97-AF65-F5344CB8AC3E}">
        <p14:creationId xmlns:p14="http://schemas.microsoft.com/office/powerpoint/2010/main" val="114294035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mad doctrine?</a:t>
            </a:r>
            <a:endParaRPr lang="en-US" dirty="0"/>
          </a:p>
        </p:txBody>
      </p:sp>
      <p:sp>
        <p:nvSpPr>
          <p:cNvPr id="3" name="Content Placeholder 2"/>
          <p:cNvSpPr>
            <a:spLocks noGrp="1"/>
          </p:cNvSpPr>
          <p:nvPr>
            <p:ph idx="1"/>
          </p:nvPr>
        </p:nvSpPr>
        <p:spPr/>
        <p:txBody>
          <a:bodyPr>
            <a:normAutofit/>
          </a:bodyPr>
          <a:lstStyle/>
          <a:p>
            <a:r>
              <a:rPr lang="en-US" dirty="0" smtClean="0"/>
              <a:t>2) But if it means what it says, it at first sounds completely crazy</a:t>
            </a:r>
          </a:p>
          <a:p>
            <a:pPr lvl="1"/>
            <a:r>
              <a:rPr lang="en-US" dirty="0" smtClean="0"/>
              <a:t>It says that the world of things around us are not real; are illusions, hallucinations, dreams</a:t>
            </a:r>
          </a:p>
          <a:p>
            <a:pPr lvl="1"/>
            <a:r>
              <a:rPr lang="en-US" dirty="0" smtClean="0"/>
              <a:t>So it is important to think about the nature of dreams and reality</a:t>
            </a:r>
          </a:p>
          <a:p>
            <a:r>
              <a:rPr lang="en-US" dirty="0" smtClean="0"/>
              <a:t>Recall Chuang-</a:t>
            </a:r>
            <a:r>
              <a:rPr lang="en-US" dirty="0" err="1" smtClean="0"/>
              <a:t>tzu</a:t>
            </a:r>
            <a:endParaRPr lang="en-US" dirty="0" smtClean="0"/>
          </a:p>
        </p:txBody>
      </p:sp>
      <p:sp>
        <p:nvSpPr>
          <p:cNvPr id="4" name="Slide Number Placeholder 3"/>
          <p:cNvSpPr>
            <a:spLocks noGrp="1"/>
          </p:cNvSpPr>
          <p:nvPr>
            <p:ph type="sldNum" sz="quarter" idx="12"/>
          </p:nvPr>
        </p:nvSpPr>
        <p:spPr/>
        <p:txBody>
          <a:bodyPr/>
          <a:lstStyle/>
          <a:p>
            <a:fld id="{36E3785A-DE9F-44BF-AED1-678CB50B1B1C}" type="slidenum">
              <a:rPr lang="en-US" smtClean="0"/>
              <a:t>140</a:t>
            </a:fld>
            <a:endParaRPr lang="en-US"/>
          </a:p>
        </p:txBody>
      </p:sp>
    </p:spTree>
    <p:extLst>
      <p:ext uri="{BB962C8B-B14F-4D97-AF65-F5344CB8AC3E}">
        <p14:creationId xmlns:p14="http://schemas.microsoft.com/office/powerpoint/2010/main" val="41216727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85FC21-06E1-4C21-91FD-B3B99E9D3468}" type="slidenum">
              <a:rPr lang="en-US" smtClean="0"/>
              <a:t>141</a:t>
            </a:fld>
            <a:endParaRPr lang="en-US"/>
          </a:p>
        </p:txBody>
      </p:sp>
      <p:pic>
        <p:nvPicPr>
          <p:cNvPr id="5" name="Picture 4"/>
          <p:cNvPicPr>
            <a:picLocks noChangeAspect="1"/>
          </p:cNvPicPr>
          <p:nvPr/>
        </p:nvPicPr>
        <p:blipFill>
          <a:blip r:embed="rId2"/>
          <a:stretch>
            <a:fillRect/>
          </a:stretch>
        </p:blipFill>
        <p:spPr>
          <a:xfrm>
            <a:off x="-47625" y="628650"/>
            <a:ext cx="9239250" cy="5600700"/>
          </a:xfrm>
          <a:prstGeom prst="rect">
            <a:avLst/>
          </a:prstGeom>
        </p:spPr>
      </p:pic>
    </p:spTree>
    <p:extLst>
      <p:ext uri="{BB962C8B-B14F-4D97-AF65-F5344CB8AC3E}">
        <p14:creationId xmlns:p14="http://schemas.microsoft.com/office/powerpoint/2010/main" val="28978660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Maybe it’s all a dream</a:t>
            </a:r>
            <a:endParaRPr lang="en-US" dirty="0"/>
          </a:p>
        </p:txBody>
      </p:sp>
      <p:sp>
        <p:nvSpPr>
          <p:cNvPr id="3" name="Content Placeholder 2"/>
          <p:cNvSpPr>
            <a:spLocks noGrp="1"/>
          </p:cNvSpPr>
          <p:nvPr>
            <p:ph idx="1"/>
          </p:nvPr>
        </p:nvSpPr>
        <p:spPr/>
        <p:txBody>
          <a:bodyPr/>
          <a:lstStyle/>
          <a:p>
            <a:r>
              <a:rPr lang="en-US" dirty="0"/>
              <a:t>When we are dreaming, we think the dream is real</a:t>
            </a:r>
          </a:p>
          <a:p>
            <a:pPr lvl="1"/>
            <a:r>
              <a:rPr lang="en-US" dirty="0"/>
              <a:t>But on waking we realize it is unreal</a:t>
            </a:r>
          </a:p>
          <a:p>
            <a:pPr lvl="1"/>
            <a:r>
              <a:rPr lang="en-US" dirty="0"/>
              <a:t>But then, might not our waking life be another dream, once removed?</a:t>
            </a:r>
          </a:p>
          <a:p>
            <a:pPr lvl="1"/>
            <a:r>
              <a:rPr lang="en-US" dirty="0"/>
              <a:t>from which we will one day wake up, when we are enlightened?</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142</a:t>
            </a:fld>
            <a:endParaRPr lang="en-US"/>
          </a:p>
        </p:txBody>
      </p:sp>
    </p:spTree>
    <p:extLst>
      <p:ext uri="{BB962C8B-B14F-4D97-AF65-F5344CB8AC3E}">
        <p14:creationId xmlns:p14="http://schemas.microsoft.com/office/powerpoint/2010/main" val="25566731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Seeking pink elephants</a:t>
            </a:r>
            <a:endParaRPr lang="en-US" dirty="0"/>
          </a:p>
        </p:txBody>
      </p:sp>
      <p:sp>
        <p:nvSpPr>
          <p:cNvPr id="3" name="Content Placeholder 2"/>
          <p:cNvSpPr>
            <a:spLocks noGrp="1"/>
          </p:cNvSpPr>
          <p:nvPr>
            <p:ph idx="1"/>
          </p:nvPr>
        </p:nvSpPr>
        <p:spPr/>
        <p:txBody>
          <a:bodyPr>
            <a:normAutofit lnSpcReduction="10000"/>
          </a:bodyPr>
          <a:lstStyle/>
          <a:p>
            <a:r>
              <a:rPr lang="en-CA" dirty="0" smtClean="0"/>
              <a:t>1) Distinction between hallucination and reality</a:t>
            </a:r>
          </a:p>
          <a:p>
            <a:pPr lvl="1"/>
            <a:r>
              <a:rPr lang="en-CA" dirty="0" smtClean="0"/>
              <a:t>The drunkard sees pink elephants</a:t>
            </a:r>
          </a:p>
          <a:p>
            <a:pPr lvl="1"/>
            <a:r>
              <a:rPr lang="en-CA" dirty="0" smtClean="0"/>
              <a:t>But they disappear when he sobers up</a:t>
            </a:r>
          </a:p>
          <a:p>
            <a:r>
              <a:rPr lang="en-CA" dirty="0" smtClean="0"/>
              <a:t>What makes the hallucination unreal?</a:t>
            </a:r>
          </a:p>
          <a:p>
            <a:pPr lvl="1"/>
            <a:r>
              <a:rPr lang="en-CA" dirty="0" smtClean="0"/>
              <a:t>It doesn’t cohere with the rest of experience (when we become sober)</a:t>
            </a:r>
          </a:p>
          <a:p>
            <a:r>
              <a:rPr lang="en-CA" dirty="0" smtClean="0"/>
              <a:t>A dream is unreal in this sense: it doesn’t cohere with waking experience</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143</a:t>
            </a:fld>
            <a:endParaRPr lang="en-US"/>
          </a:p>
        </p:txBody>
      </p:sp>
    </p:spTree>
    <p:extLst>
      <p:ext uri="{BB962C8B-B14F-4D97-AF65-F5344CB8AC3E}">
        <p14:creationId xmlns:p14="http://schemas.microsoft.com/office/powerpoint/2010/main" val="427544745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Waking up from ordinary life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2) “The dream world is </a:t>
            </a:r>
            <a:r>
              <a:rPr lang="en-CA" dirty="0" err="1" smtClean="0"/>
              <a:t>sublated</a:t>
            </a:r>
            <a:r>
              <a:rPr lang="en-CA" dirty="0" smtClean="0"/>
              <a:t> each morning when we awake, whereas the waking world remains until ultimate realization of Brahman’s identity with the Self (atman).” (</a:t>
            </a:r>
            <a:r>
              <a:rPr lang="en-CA" dirty="0" err="1" smtClean="0"/>
              <a:t>Shankara</a:t>
            </a:r>
            <a:r>
              <a:rPr lang="en-CA" dirty="0" smtClean="0"/>
              <a:t>)</a:t>
            </a:r>
          </a:p>
          <a:p>
            <a:pPr lvl="1"/>
            <a:r>
              <a:rPr lang="en-CA" dirty="0" smtClean="0"/>
              <a:t>There is a direct intuition, a self-luminous flash</a:t>
            </a:r>
          </a:p>
          <a:p>
            <a:pPr lvl="1"/>
            <a:r>
              <a:rPr lang="en-CA" dirty="0"/>
              <a:t>w</a:t>
            </a:r>
            <a:r>
              <a:rPr lang="en-CA" dirty="0" smtClean="0"/>
              <a:t>hich contradicts ordinary experience</a:t>
            </a:r>
          </a:p>
          <a:p>
            <a:r>
              <a:rPr lang="en-CA" dirty="0" smtClean="0"/>
              <a:t>If we haven’t had this experience, the closest we come is in deep sleep, in which</a:t>
            </a:r>
          </a:p>
          <a:p>
            <a:pPr lvl="1"/>
            <a:r>
              <a:rPr lang="en-CA" dirty="0"/>
              <a:t>t</a:t>
            </a:r>
            <a:r>
              <a:rPr lang="en-CA" dirty="0" smtClean="0"/>
              <a:t>here is no dream</a:t>
            </a:r>
          </a:p>
          <a:p>
            <a:pPr lvl="1"/>
            <a:r>
              <a:rPr lang="en-CA" dirty="0"/>
              <a:t>t</a:t>
            </a:r>
            <a:r>
              <a:rPr lang="en-CA" dirty="0" smtClean="0"/>
              <a:t>here is no waking world</a:t>
            </a:r>
          </a:p>
        </p:txBody>
      </p:sp>
      <p:sp>
        <p:nvSpPr>
          <p:cNvPr id="4" name="Slide Number Placeholder 3"/>
          <p:cNvSpPr>
            <a:spLocks noGrp="1"/>
          </p:cNvSpPr>
          <p:nvPr>
            <p:ph type="sldNum" sz="quarter" idx="12"/>
          </p:nvPr>
        </p:nvSpPr>
        <p:spPr/>
        <p:txBody>
          <a:bodyPr/>
          <a:lstStyle/>
          <a:p>
            <a:fld id="{36E3785A-DE9F-44BF-AED1-678CB50B1B1C}" type="slidenum">
              <a:rPr lang="en-US" smtClean="0"/>
              <a:t>144</a:t>
            </a:fld>
            <a:endParaRPr lang="en-US"/>
          </a:p>
        </p:txBody>
      </p:sp>
    </p:spTree>
    <p:extLst>
      <p:ext uri="{BB962C8B-B14F-4D97-AF65-F5344CB8AC3E}">
        <p14:creationId xmlns:p14="http://schemas.microsoft.com/office/powerpoint/2010/main" val="46241602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Words</a:t>
            </a:r>
            <a:endParaRPr lang="en-US" dirty="0"/>
          </a:p>
        </p:txBody>
      </p:sp>
      <p:sp>
        <p:nvSpPr>
          <p:cNvPr id="3" name="Content Placeholder 2"/>
          <p:cNvSpPr>
            <a:spLocks noGrp="1"/>
          </p:cNvSpPr>
          <p:nvPr>
            <p:ph idx="1"/>
          </p:nvPr>
        </p:nvSpPr>
        <p:spPr/>
        <p:txBody>
          <a:bodyPr/>
          <a:lstStyle/>
          <a:p>
            <a:r>
              <a:rPr lang="en-CA" dirty="0" smtClean="0"/>
              <a:t>Hence the special experience is indescribable</a:t>
            </a:r>
          </a:p>
          <a:p>
            <a:r>
              <a:rPr lang="en-CA" dirty="0" smtClean="0"/>
              <a:t>But reason supports it</a:t>
            </a:r>
          </a:p>
          <a:p>
            <a:pPr lvl="1"/>
            <a:r>
              <a:rPr lang="en-CA" dirty="0" smtClean="0"/>
              <a:t>When we recognize that the world of ordinary experience depends on words (</a:t>
            </a:r>
            <a:r>
              <a:rPr lang="en-CA" dirty="0" err="1" smtClean="0"/>
              <a:t>shabda</a:t>
            </a:r>
            <a:r>
              <a:rPr lang="en-CA" dirty="0" smtClean="0"/>
              <a:t>)</a:t>
            </a:r>
          </a:p>
          <a:p>
            <a:pPr lvl="1"/>
            <a:r>
              <a:rPr lang="en-CA" dirty="0" smtClean="0"/>
              <a:t>“Gods, men, and the world originate from </a:t>
            </a:r>
            <a:r>
              <a:rPr lang="en-CA" dirty="0" err="1" smtClean="0"/>
              <a:t>Shabda</a:t>
            </a:r>
            <a:r>
              <a:rPr lang="en-CA" dirty="0" smtClean="0"/>
              <a:t>, word … Words precede things.” (</a:t>
            </a:r>
            <a:r>
              <a:rPr lang="en-CA" dirty="0" err="1" smtClean="0"/>
              <a:t>Shankara</a:t>
            </a:r>
            <a:r>
              <a:rPr lang="en-CA" dirty="0" smtClean="0"/>
              <a:t>)</a:t>
            </a:r>
          </a:p>
          <a:p>
            <a:pPr lvl="1"/>
            <a:r>
              <a:rPr lang="en-CA" dirty="0" smtClean="0"/>
              <a:t>= “linguistic idealism” or “linguistic relativism”</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145</a:t>
            </a:fld>
            <a:endParaRPr lang="en-US"/>
          </a:p>
        </p:txBody>
      </p:sp>
    </p:spTree>
    <p:extLst>
      <p:ext uri="{BB962C8B-B14F-4D97-AF65-F5344CB8AC3E}">
        <p14:creationId xmlns:p14="http://schemas.microsoft.com/office/powerpoint/2010/main" val="22182925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Being as such</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Being as such is without shape or structure</a:t>
            </a:r>
          </a:p>
          <a:p>
            <a:pPr lvl="1"/>
            <a:r>
              <a:rPr lang="en-CA" dirty="0" smtClean="0"/>
              <a:t>We supply these through our words and concepts</a:t>
            </a:r>
          </a:p>
          <a:p>
            <a:pPr lvl="1"/>
            <a:r>
              <a:rPr lang="en-CA" dirty="0" smtClean="0"/>
              <a:t>Without these conventions on our part, thought and action would be impossible</a:t>
            </a:r>
          </a:p>
          <a:p>
            <a:pPr lvl="1"/>
            <a:r>
              <a:rPr lang="en-CA" dirty="0" smtClean="0"/>
              <a:t>But there are different languages, different conventions</a:t>
            </a:r>
          </a:p>
          <a:p>
            <a:pPr lvl="1"/>
            <a:r>
              <a:rPr lang="en-CA" dirty="0" smtClean="0"/>
              <a:t>The categories we use could be different from what they are </a:t>
            </a:r>
          </a:p>
          <a:p>
            <a:r>
              <a:rPr lang="en-CA" dirty="0" smtClean="0"/>
              <a:t>How then can we suppose that </a:t>
            </a:r>
          </a:p>
          <a:p>
            <a:pPr lvl="1"/>
            <a:r>
              <a:rPr lang="en-CA" u="sng" dirty="0" smtClean="0"/>
              <a:t>our way </a:t>
            </a:r>
            <a:r>
              <a:rPr lang="en-CA" dirty="0" smtClean="0"/>
              <a:t>of looking at the world </a:t>
            </a:r>
          </a:p>
          <a:p>
            <a:pPr lvl="1"/>
            <a:r>
              <a:rPr lang="en-CA" dirty="0" smtClean="0"/>
              <a:t>depicts </a:t>
            </a:r>
            <a:r>
              <a:rPr lang="en-CA" u="sng" dirty="0" smtClean="0"/>
              <a:t>reality as it is in itself</a:t>
            </a:r>
            <a:r>
              <a:rPr lang="en-CA" dirty="0" smtClean="0"/>
              <a:t>?</a:t>
            </a:r>
          </a:p>
          <a:p>
            <a:pPr lvl="1"/>
            <a:endParaRPr lang="en-CA" dirty="0" smtClean="0"/>
          </a:p>
        </p:txBody>
      </p:sp>
      <p:sp>
        <p:nvSpPr>
          <p:cNvPr id="4" name="Slide Number Placeholder 3"/>
          <p:cNvSpPr>
            <a:spLocks noGrp="1"/>
          </p:cNvSpPr>
          <p:nvPr>
            <p:ph type="sldNum" sz="quarter" idx="12"/>
          </p:nvPr>
        </p:nvSpPr>
        <p:spPr/>
        <p:txBody>
          <a:bodyPr/>
          <a:lstStyle/>
          <a:p>
            <a:fld id="{36E3785A-DE9F-44BF-AED1-678CB50B1B1C}" type="slidenum">
              <a:rPr lang="en-US" smtClean="0"/>
              <a:t>146</a:t>
            </a:fld>
            <a:endParaRPr lang="en-US"/>
          </a:p>
        </p:txBody>
      </p:sp>
    </p:spTree>
    <p:extLst>
      <p:ext uri="{BB962C8B-B14F-4D97-AF65-F5344CB8AC3E}">
        <p14:creationId xmlns:p14="http://schemas.microsoft.com/office/powerpoint/2010/main" val="33399346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Being?</a:t>
            </a:r>
            <a:endParaRPr lang="en-US" dirty="0"/>
          </a:p>
        </p:txBody>
      </p:sp>
      <p:sp>
        <p:nvSpPr>
          <p:cNvPr id="3" name="Content Placeholder 2"/>
          <p:cNvSpPr>
            <a:spLocks noGrp="1"/>
          </p:cNvSpPr>
          <p:nvPr>
            <p:ph idx="1"/>
          </p:nvPr>
        </p:nvSpPr>
        <p:spPr/>
        <p:txBody>
          <a:bodyPr>
            <a:normAutofit fontScale="92500" lnSpcReduction="10000"/>
          </a:bodyPr>
          <a:lstStyle/>
          <a:p>
            <a:r>
              <a:rPr lang="en-CA" dirty="0"/>
              <a:t>Brahman = Being</a:t>
            </a:r>
          </a:p>
          <a:p>
            <a:pPr lvl="1"/>
            <a:r>
              <a:rPr lang="en-CA" dirty="0"/>
              <a:t>We superimpose our constructs on this ultimate </a:t>
            </a:r>
            <a:r>
              <a:rPr lang="en-CA" dirty="0" smtClean="0"/>
              <a:t>Reality, on what is, on Being</a:t>
            </a:r>
            <a:endParaRPr lang="en-CA" dirty="0"/>
          </a:p>
          <a:p>
            <a:pPr lvl="1"/>
            <a:r>
              <a:rPr lang="en-CA" dirty="0"/>
              <a:t>which we experience within ourselves</a:t>
            </a:r>
          </a:p>
          <a:p>
            <a:r>
              <a:rPr lang="en-CA" dirty="0"/>
              <a:t>In the visionary experience that all is one</a:t>
            </a:r>
          </a:p>
          <a:p>
            <a:pPr lvl="1"/>
            <a:r>
              <a:rPr lang="en-CA" dirty="0"/>
              <a:t>words and concepts lose all necessary connection to reality</a:t>
            </a:r>
          </a:p>
          <a:p>
            <a:pPr lvl="1"/>
            <a:r>
              <a:rPr lang="en-CA" dirty="0"/>
              <a:t>and we glimpse the seamless whole which our mental categories have </a:t>
            </a:r>
            <a:r>
              <a:rPr lang="en-CA" dirty="0" smtClean="0"/>
              <a:t>divided</a:t>
            </a:r>
          </a:p>
          <a:p>
            <a:r>
              <a:rPr lang="en-CA" dirty="0" smtClean="0"/>
              <a:t>Hence </a:t>
            </a:r>
            <a:r>
              <a:rPr lang="en-CA" dirty="0" err="1" smtClean="0"/>
              <a:t>Advaita</a:t>
            </a:r>
            <a:r>
              <a:rPr lang="en-CA" dirty="0" smtClean="0"/>
              <a:t> Vedanta is neither mad nor dull</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147</a:t>
            </a:fld>
            <a:endParaRPr lang="en-US"/>
          </a:p>
        </p:txBody>
      </p:sp>
    </p:spTree>
    <p:extLst>
      <p:ext uri="{BB962C8B-B14F-4D97-AF65-F5344CB8AC3E}">
        <p14:creationId xmlns:p14="http://schemas.microsoft.com/office/powerpoint/2010/main" val="324148503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problems</a:t>
            </a:r>
            <a:endParaRPr lang="en-US" dirty="0"/>
          </a:p>
        </p:txBody>
      </p:sp>
      <p:sp>
        <p:nvSpPr>
          <p:cNvPr id="3" name="Content Placeholder 2"/>
          <p:cNvSpPr>
            <a:spLocks noGrp="1"/>
          </p:cNvSpPr>
          <p:nvPr>
            <p:ph idx="1"/>
          </p:nvPr>
        </p:nvSpPr>
        <p:spPr/>
        <p:txBody>
          <a:bodyPr>
            <a:normAutofit fontScale="92500"/>
          </a:bodyPr>
          <a:lstStyle/>
          <a:p>
            <a:r>
              <a:rPr lang="en-CA" dirty="0" smtClean="0"/>
              <a:t>1) too much seems to rely on a special experience of direct intuition</a:t>
            </a:r>
          </a:p>
          <a:p>
            <a:pPr lvl="1"/>
            <a:r>
              <a:rPr lang="en-CA" dirty="0" smtClean="0"/>
              <a:t>How tell the difference between a “true” special experience </a:t>
            </a:r>
          </a:p>
          <a:p>
            <a:pPr lvl="1"/>
            <a:r>
              <a:rPr lang="en-CA" dirty="0" smtClean="0"/>
              <a:t>and others, involving a different conception of reality?</a:t>
            </a:r>
          </a:p>
          <a:p>
            <a:r>
              <a:rPr lang="en-CA" dirty="0" smtClean="0"/>
              <a:t>2) Does </a:t>
            </a:r>
            <a:r>
              <a:rPr lang="en-CA" dirty="0" err="1" smtClean="0"/>
              <a:t>Shankara’s</a:t>
            </a:r>
            <a:r>
              <a:rPr lang="en-CA" dirty="0" smtClean="0"/>
              <a:t> conventionalism go far enough?</a:t>
            </a:r>
          </a:p>
          <a:p>
            <a:pPr lvl="1"/>
            <a:r>
              <a:rPr lang="en-CA" dirty="0" smtClean="0"/>
              <a:t>He holds that there is a permanent self (atman). </a:t>
            </a:r>
          </a:p>
          <a:p>
            <a:pPr lvl="1"/>
            <a:r>
              <a:rPr lang="en-CA" dirty="0" smtClean="0"/>
              <a:t>But perhaps this too is a construction of words</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148</a:t>
            </a:fld>
            <a:endParaRPr lang="en-US"/>
          </a:p>
        </p:txBody>
      </p:sp>
    </p:spTree>
    <p:extLst>
      <p:ext uri="{BB962C8B-B14F-4D97-AF65-F5344CB8AC3E}">
        <p14:creationId xmlns:p14="http://schemas.microsoft.com/office/powerpoint/2010/main" val="25555790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Being at home?</a:t>
            </a:r>
            <a:endParaRPr lang="en-US" dirty="0"/>
          </a:p>
        </p:txBody>
      </p:sp>
      <p:sp>
        <p:nvSpPr>
          <p:cNvPr id="3" name="Content Placeholder 2"/>
          <p:cNvSpPr>
            <a:spLocks noGrp="1"/>
          </p:cNvSpPr>
          <p:nvPr>
            <p:ph idx="1"/>
          </p:nvPr>
        </p:nvSpPr>
        <p:spPr/>
        <p:txBody>
          <a:bodyPr/>
          <a:lstStyle/>
          <a:p>
            <a:r>
              <a:rPr lang="en-CA" dirty="0" smtClean="0"/>
              <a:t>3) How can I feel at home in such a Reality?</a:t>
            </a:r>
          </a:p>
          <a:p>
            <a:pPr lvl="1"/>
            <a:r>
              <a:rPr lang="en-CA" dirty="0"/>
              <a:t>o</a:t>
            </a:r>
            <a:r>
              <a:rPr lang="en-CA" dirty="0" smtClean="0"/>
              <a:t>f which there can be no articulate understanding</a:t>
            </a:r>
          </a:p>
          <a:p>
            <a:pPr lvl="1"/>
            <a:r>
              <a:rPr lang="en-CA" dirty="0"/>
              <a:t>o</a:t>
            </a:r>
            <a:r>
              <a:rPr lang="en-CA" dirty="0" smtClean="0"/>
              <a:t>f which the closest comparison is deep sleep</a:t>
            </a:r>
          </a:p>
          <a:p>
            <a:r>
              <a:rPr lang="en-CA" dirty="0" smtClean="0"/>
              <a:t>All these issues were already raised before </a:t>
            </a:r>
            <a:r>
              <a:rPr lang="en-CA" dirty="0" err="1" smtClean="0"/>
              <a:t>Shankara</a:t>
            </a:r>
            <a:r>
              <a:rPr lang="en-CA" dirty="0" smtClean="0"/>
              <a:t> by adherents of the greatest of the unorthodox schools, Buddhism</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149</a:t>
            </a:fld>
            <a:endParaRPr lang="en-US"/>
          </a:p>
        </p:txBody>
      </p:sp>
    </p:spTree>
    <p:extLst>
      <p:ext uri="{BB962C8B-B14F-4D97-AF65-F5344CB8AC3E}">
        <p14:creationId xmlns:p14="http://schemas.microsoft.com/office/powerpoint/2010/main" val="116296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altLang="en-US" smtClean="0"/>
              <a:t>Implications of Trade</a:t>
            </a:r>
          </a:p>
        </p:txBody>
      </p:sp>
      <p:sp>
        <p:nvSpPr>
          <p:cNvPr id="17411" name="Content Placeholder 2"/>
          <p:cNvSpPr>
            <a:spLocks noGrp="1"/>
          </p:cNvSpPr>
          <p:nvPr>
            <p:ph idx="1"/>
          </p:nvPr>
        </p:nvSpPr>
        <p:spPr/>
        <p:txBody>
          <a:bodyPr/>
          <a:lstStyle/>
          <a:p>
            <a:r>
              <a:rPr lang="en-CA" altLang="en-US" dirty="0" smtClean="0"/>
              <a:t>1) </a:t>
            </a:r>
            <a:r>
              <a:rPr lang="en-US" altLang="en-US" dirty="0" smtClean="0"/>
              <a:t>Democracy: What counts is the money, not the person</a:t>
            </a:r>
          </a:p>
          <a:p>
            <a:r>
              <a:rPr lang="en-CA" altLang="en-US" dirty="0" smtClean="0"/>
              <a:t>2) Reasoning, calculating, math is required by merchants</a:t>
            </a:r>
          </a:p>
          <a:p>
            <a:r>
              <a:rPr lang="en-CA" altLang="en-US" dirty="0" smtClean="0"/>
              <a:t>=&gt; Philosophy: rise of independent, individualistic reasoning, </a:t>
            </a:r>
          </a:p>
          <a:p>
            <a:pPr lvl="1"/>
            <a:r>
              <a:rPr lang="en-CA" altLang="en-US" dirty="0" smtClean="0"/>
              <a:t>versus dictates of religious authority, priesthood</a:t>
            </a:r>
          </a:p>
          <a:p>
            <a:pPr lvl="1"/>
            <a:r>
              <a:rPr lang="en-CA" altLang="en-US" dirty="0" smtClean="0"/>
              <a:t>Or the wise man, the sage</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4D68A6-EE0D-458A-B941-F19ACE985137}" type="slidenum">
              <a:rPr lang="en-CA" altLang="en-US" sz="1200">
                <a:solidFill>
                  <a:srgbClr val="898989"/>
                </a:solidFill>
              </a:rPr>
              <a:pPr eaLnBrk="1" hangingPunct="1"/>
              <a:t>15</a:t>
            </a:fld>
            <a:endParaRPr lang="en-CA" altLang="en-US" sz="1200">
              <a:solidFill>
                <a:srgbClr val="898989"/>
              </a:solidFill>
            </a:endParaRPr>
          </a:p>
        </p:txBody>
      </p:sp>
    </p:spTree>
    <p:extLst>
      <p:ext uri="{BB962C8B-B14F-4D97-AF65-F5344CB8AC3E}">
        <p14:creationId xmlns:p14="http://schemas.microsoft.com/office/powerpoint/2010/main" val="239771549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Bhagavad-Gita</a:t>
            </a:r>
            <a:endParaRPr lang="en-US" dirty="0"/>
          </a:p>
        </p:txBody>
      </p:sp>
      <p:sp>
        <p:nvSpPr>
          <p:cNvPr id="3" name="Content Placeholder 2"/>
          <p:cNvSpPr>
            <a:spLocks noGrp="1"/>
          </p:cNvSpPr>
          <p:nvPr>
            <p:ph idx="1"/>
          </p:nvPr>
        </p:nvSpPr>
        <p:spPr/>
        <p:txBody>
          <a:bodyPr>
            <a:normAutofit/>
          </a:bodyPr>
          <a:lstStyle/>
          <a:p>
            <a:r>
              <a:rPr lang="en-US" dirty="0" smtClean="0"/>
              <a:t>The main text of </a:t>
            </a:r>
            <a:r>
              <a:rPr lang="en-US" dirty="0" err="1" smtClean="0"/>
              <a:t>Advaita</a:t>
            </a:r>
            <a:r>
              <a:rPr lang="en-US" dirty="0" smtClean="0"/>
              <a:t> is the </a:t>
            </a:r>
            <a:r>
              <a:rPr lang="en-US" i="1" dirty="0" smtClean="0"/>
              <a:t>Bhagavad-Gita </a:t>
            </a:r>
            <a:r>
              <a:rPr lang="en-US" dirty="0" smtClean="0"/>
              <a:t>(Song of God)</a:t>
            </a:r>
          </a:p>
          <a:p>
            <a:pPr lvl="1"/>
            <a:r>
              <a:rPr lang="en-US" dirty="0" smtClean="0"/>
              <a:t>Krishna on the battlefield of </a:t>
            </a:r>
            <a:r>
              <a:rPr lang="en-US" dirty="0" err="1" smtClean="0"/>
              <a:t>Kurukshetra</a:t>
            </a:r>
            <a:endParaRPr lang="en-US" dirty="0" smtClean="0"/>
          </a:p>
          <a:p>
            <a:pPr lvl="1"/>
            <a:r>
              <a:rPr lang="en-US" dirty="0" smtClean="0"/>
              <a:t>Seeing his cousins and kin on the opposing side</a:t>
            </a:r>
          </a:p>
          <a:p>
            <a:pPr lvl="1"/>
            <a:r>
              <a:rPr lang="en-US" dirty="0" smtClean="0"/>
              <a:t>He cannot fight and kill them</a:t>
            </a:r>
          </a:p>
          <a:p>
            <a:r>
              <a:rPr lang="en-US" dirty="0" smtClean="0"/>
              <a:t>Krishna explains to </a:t>
            </a:r>
            <a:r>
              <a:rPr lang="en-US" dirty="0" err="1" smtClean="0"/>
              <a:t>Arjuna</a:t>
            </a:r>
            <a:r>
              <a:rPr lang="en-US" dirty="0" smtClean="0"/>
              <a:t> why he must fight</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150</a:t>
            </a:fld>
            <a:endParaRPr lang="en-US"/>
          </a:p>
        </p:txBody>
      </p:sp>
    </p:spTree>
    <p:extLst>
      <p:ext uri="{BB962C8B-B14F-4D97-AF65-F5344CB8AC3E}">
        <p14:creationId xmlns:p14="http://schemas.microsoft.com/office/powerpoint/2010/main" val="4945852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Neo-kinship and legalism</a:t>
            </a:r>
            <a:endParaRPr lang="en-US" dirty="0"/>
          </a:p>
        </p:txBody>
      </p:sp>
      <p:sp>
        <p:nvSpPr>
          <p:cNvPr id="3" name="Content Placeholder 2"/>
          <p:cNvSpPr>
            <a:spLocks noGrp="1"/>
          </p:cNvSpPr>
          <p:nvPr>
            <p:ph idx="1"/>
          </p:nvPr>
        </p:nvSpPr>
        <p:spPr/>
        <p:txBody>
          <a:bodyPr/>
          <a:lstStyle/>
          <a:p>
            <a:r>
              <a:rPr lang="en-US" dirty="0"/>
              <a:t>Recall: India is a neo-kinship society</a:t>
            </a:r>
          </a:p>
          <a:p>
            <a:pPr lvl="1"/>
            <a:r>
              <a:rPr lang="en-US" dirty="0"/>
              <a:t>In Greece the sons of Oedipus do fight and kill one another, and there is no report of their being unwilling to do so</a:t>
            </a:r>
          </a:p>
          <a:p>
            <a:pPr lvl="1"/>
            <a:r>
              <a:rPr lang="en-US" dirty="0"/>
              <a:t>It’s their sister, Antigone, who cries, but she is a woman, and immersed in the kinship world of the family and home</a:t>
            </a:r>
          </a:p>
          <a:p>
            <a:pPr lvl="1"/>
            <a:r>
              <a:rPr lang="en-US" dirty="0"/>
              <a:t>But Greece has rejected the kinship system for legalism</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151</a:t>
            </a:fld>
            <a:endParaRPr lang="en-US"/>
          </a:p>
        </p:txBody>
      </p:sp>
    </p:spTree>
    <p:extLst>
      <p:ext uri="{BB962C8B-B14F-4D97-AF65-F5344CB8AC3E}">
        <p14:creationId xmlns:p14="http://schemas.microsoft.com/office/powerpoint/2010/main" val="36896664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Krishna’s Reply </a:t>
            </a:r>
          </a:p>
        </p:txBody>
      </p:sp>
      <p:sp>
        <p:nvSpPr>
          <p:cNvPr id="7171" name="Rectangle 3"/>
          <p:cNvSpPr>
            <a:spLocks noGrp="1" noChangeArrowheads="1"/>
          </p:cNvSpPr>
          <p:nvPr>
            <p:ph idx="1"/>
          </p:nvPr>
        </p:nvSpPr>
        <p:spPr/>
        <p:txBody>
          <a:bodyPr/>
          <a:lstStyle/>
          <a:p>
            <a:pPr eaLnBrk="1" hangingPunct="1"/>
            <a:r>
              <a:rPr lang="en-US" altLang="en-US" sz="2800" dirty="0" smtClean="0"/>
              <a:t>12. It is not true that at any time I was not, nor thou, nor these kings of men; nor is it true that any of us shall ever cease to be hereafter.</a:t>
            </a:r>
          </a:p>
          <a:p>
            <a:pPr eaLnBrk="1" hangingPunct="1"/>
            <a:r>
              <a:rPr lang="en-US" altLang="en-US" sz="2800" dirty="0" smtClean="0"/>
              <a:t>13. As the soul passes physically through childhood and youth and age, so it passes on to the changing of the body. The self-composed man does not allow himself to be disturbed and blinded by this.</a:t>
            </a:r>
          </a:p>
        </p:txBody>
      </p:sp>
      <p:sp>
        <p:nvSpPr>
          <p:cNvPr id="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40B7820-DF0C-46FB-A610-89743384D413}" type="slidenum">
              <a:rPr lang="en-CA" altLang="en-US" sz="1200">
                <a:solidFill>
                  <a:srgbClr val="898989"/>
                </a:solidFill>
              </a:rPr>
              <a:pPr eaLnBrk="1" hangingPunct="1"/>
              <a:t>152</a:t>
            </a:fld>
            <a:endParaRPr lang="en-CA" altLang="en-US" sz="1200">
              <a:solidFill>
                <a:srgbClr val="898989"/>
              </a:solidFill>
            </a:endParaRPr>
          </a:p>
        </p:txBody>
      </p:sp>
    </p:spTree>
    <p:extLst>
      <p:ext uri="{BB962C8B-B14F-4D97-AF65-F5344CB8AC3E}">
        <p14:creationId xmlns:p14="http://schemas.microsoft.com/office/powerpoint/2010/main" val="64995374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The transience of matter</a:t>
            </a:r>
          </a:p>
        </p:txBody>
      </p:sp>
      <p:sp>
        <p:nvSpPr>
          <p:cNvPr id="8195" name="Rectangle 3"/>
          <p:cNvSpPr>
            <a:spLocks noGrp="1" noChangeArrowheads="1"/>
          </p:cNvSpPr>
          <p:nvPr>
            <p:ph idx="1"/>
          </p:nvPr>
        </p:nvSpPr>
        <p:spPr/>
        <p:txBody>
          <a:bodyPr/>
          <a:lstStyle/>
          <a:p>
            <a:pPr eaLnBrk="1" hangingPunct="1"/>
            <a:r>
              <a:rPr lang="en-US" altLang="en-US" sz="2800" smtClean="0"/>
              <a:t>14. The material touches, O son of Kunti, giving cold and heat, pleasure and pain, things transient which come and go, these learn to endure, O Bharata.</a:t>
            </a:r>
          </a:p>
          <a:p>
            <a:pPr eaLnBrk="1" hangingPunct="1"/>
            <a:r>
              <a:rPr lang="en-US" altLang="en-US" sz="2800" smtClean="0"/>
              <a:t>15. The man whom these do not trouble nor pain, O lion-hearted among men, the firm and wise who is equal in pleasure and suffering, makes himself apt for immortality.</a:t>
            </a:r>
          </a:p>
        </p:txBody>
      </p:sp>
      <p:sp>
        <p:nvSpPr>
          <p:cNvPr id="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F3DF983-50E6-491D-8008-7E5516897C42}" type="slidenum">
              <a:rPr lang="en-CA" altLang="en-US" sz="1200">
                <a:solidFill>
                  <a:srgbClr val="898989"/>
                </a:solidFill>
              </a:rPr>
              <a:pPr eaLnBrk="1" hangingPunct="1"/>
              <a:t>153</a:t>
            </a:fld>
            <a:endParaRPr lang="en-CA" altLang="en-US" sz="1200">
              <a:solidFill>
                <a:srgbClr val="898989"/>
              </a:solidFill>
            </a:endParaRPr>
          </a:p>
        </p:txBody>
      </p:sp>
    </p:spTree>
    <p:extLst>
      <p:ext uri="{BB962C8B-B14F-4D97-AF65-F5344CB8AC3E}">
        <p14:creationId xmlns:p14="http://schemas.microsoft.com/office/powerpoint/2010/main" val="295483434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Being and Non-being</a:t>
            </a:r>
          </a:p>
        </p:txBody>
      </p:sp>
      <p:sp>
        <p:nvSpPr>
          <p:cNvPr id="9219" name="Rectangle 3"/>
          <p:cNvSpPr>
            <a:spLocks noGrp="1" noChangeArrowheads="1"/>
          </p:cNvSpPr>
          <p:nvPr>
            <p:ph idx="1"/>
          </p:nvPr>
        </p:nvSpPr>
        <p:spPr/>
        <p:txBody>
          <a:bodyPr/>
          <a:lstStyle/>
          <a:p>
            <a:pPr eaLnBrk="1" hangingPunct="1"/>
            <a:r>
              <a:rPr lang="en-US" altLang="en-US" smtClean="0"/>
              <a:t>16. That which really is, cannot go out of existence, just as that which is non-existent cannot come into being. The end of this opposition of 'is' and 'is not' has been perceived by the seers of essential truths.</a:t>
            </a:r>
          </a:p>
          <a:p>
            <a:pPr eaLnBrk="1" hangingPunct="1"/>
            <a:r>
              <a:rPr lang="en-US" altLang="en-US" smtClean="0"/>
              <a:t> </a:t>
            </a:r>
          </a:p>
        </p:txBody>
      </p:sp>
      <p:sp>
        <p:nvSpPr>
          <p:cNvPr id="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133D6FD-A119-4266-AA65-9E71F8B99DB2}" type="slidenum">
              <a:rPr lang="en-CA" altLang="en-US" sz="1200">
                <a:solidFill>
                  <a:srgbClr val="898989"/>
                </a:solidFill>
              </a:rPr>
              <a:pPr eaLnBrk="1" hangingPunct="1"/>
              <a:t>154</a:t>
            </a:fld>
            <a:endParaRPr lang="en-CA" altLang="en-US" sz="1200">
              <a:solidFill>
                <a:srgbClr val="898989"/>
              </a:solidFill>
            </a:endParaRPr>
          </a:p>
        </p:txBody>
      </p:sp>
    </p:spTree>
    <p:extLst>
      <p:ext uri="{BB962C8B-B14F-4D97-AF65-F5344CB8AC3E}">
        <p14:creationId xmlns:p14="http://schemas.microsoft.com/office/powerpoint/2010/main" val="46606370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Immortality</a:t>
            </a:r>
          </a:p>
        </p:txBody>
      </p:sp>
      <p:sp>
        <p:nvSpPr>
          <p:cNvPr id="10243" name="Rectangle 3"/>
          <p:cNvSpPr>
            <a:spLocks noGrp="1" noChangeArrowheads="1"/>
          </p:cNvSpPr>
          <p:nvPr>
            <p:ph idx="1"/>
          </p:nvPr>
        </p:nvSpPr>
        <p:spPr/>
        <p:txBody>
          <a:bodyPr/>
          <a:lstStyle/>
          <a:p>
            <a:pPr eaLnBrk="1" hangingPunct="1"/>
            <a:r>
              <a:rPr lang="en-US" altLang="en-US" dirty="0" smtClean="0"/>
              <a:t>17. Know that to be imperishable by which all this is extended. Who can slay the immortal spirit?</a:t>
            </a:r>
          </a:p>
          <a:p>
            <a:pPr eaLnBrk="1" hangingPunct="1"/>
            <a:r>
              <a:rPr lang="en-US" altLang="en-US" dirty="0" smtClean="0"/>
              <a:t>18. Finite bodies have an end, but that which possesses and uses the body is infinite, illimitable, eternal, indestructible. </a:t>
            </a:r>
          </a:p>
          <a:p>
            <a:pPr eaLnBrk="1" hangingPunct="1"/>
            <a:r>
              <a:rPr lang="en-US" altLang="en-US" dirty="0" smtClean="0"/>
              <a:t>Therefore fight, O </a:t>
            </a:r>
            <a:r>
              <a:rPr lang="en-US" altLang="en-US" dirty="0" err="1" smtClean="0"/>
              <a:t>Bharata</a:t>
            </a:r>
            <a:r>
              <a:rPr lang="en-US" altLang="en-US" dirty="0" smtClean="0"/>
              <a:t>.</a:t>
            </a:r>
          </a:p>
          <a:p>
            <a:pPr eaLnBrk="1" hangingPunct="1"/>
            <a:endParaRPr lang="en-US" altLang="en-US" dirty="0" smtClean="0"/>
          </a:p>
        </p:txBody>
      </p:sp>
      <p:sp>
        <p:nvSpPr>
          <p:cNvPr id="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7933C90-0E1D-474B-8352-31D47388FD2F}" type="slidenum">
              <a:rPr lang="en-CA" altLang="en-US" sz="1200">
                <a:solidFill>
                  <a:srgbClr val="898989"/>
                </a:solidFill>
              </a:rPr>
              <a:pPr eaLnBrk="1" hangingPunct="1"/>
              <a:t>155</a:t>
            </a:fld>
            <a:endParaRPr lang="en-CA" altLang="en-US" sz="1200">
              <a:solidFill>
                <a:srgbClr val="898989"/>
              </a:solidFill>
            </a:endParaRPr>
          </a:p>
        </p:txBody>
      </p:sp>
    </p:spTree>
    <p:extLst>
      <p:ext uri="{BB962C8B-B14F-4D97-AF65-F5344CB8AC3E}">
        <p14:creationId xmlns:p14="http://schemas.microsoft.com/office/powerpoint/2010/main" val="394258847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The true Self does not die</a:t>
            </a:r>
          </a:p>
        </p:txBody>
      </p:sp>
      <p:sp>
        <p:nvSpPr>
          <p:cNvPr id="11267" name="Rectangle 3"/>
          <p:cNvSpPr>
            <a:spLocks noGrp="1" noChangeArrowheads="1"/>
          </p:cNvSpPr>
          <p:nvPr>
            <p:ph idx="1"/>
          </p:nvPr>
        </p:nvSpPr>
        <p:spPr/>
        <p:txBody>
          <a:bodyPr/>
          <a:lstStyle/>
          <a:p>
            <a:pPr eaLnBrk="1" hangingPunct="1"/>
            <a:r>
              <a:rPr lang="en-US" altLang="en-US" dirty="0" smtClean="0"/>
              <a:t>What is killed is not the true Self, but the shadow, the illusion – which does not really exist anyway.</a:t>
            </a:r>
          </a:p>
          <a:p>
            <a:pPr eaLnBrk="1" hangingPunct="1"/>
            <a:r>
              <a:rPr lang="en-US" altLang="en-US" dirty="0" smtClean="0"/>
              <a:t>The true Self is eternally linked with the Self of others: this is the </a:t>
            </a:r>
            <a:r>
              <a:rPr lang="en-US" altLang="en-US" i="1" dirty="0" smtClean="0"/>
              <a:t>true</a:t>
            </a:r>
            <a:r>
              <a:rPr lang="en-US" altLang="en-US" dirty="0" smtClean="0"/>
              <a:t> (spiritual, philosophical) meaning of kinship.</a:t>
            </a:r>
          </a:p>
          <a:p>
            <a:pPr eaLnBrk="1" hangingPunct="1"/>
            <a:endParaRPr lang="en-US" altLang="en-US" dirty="0" smtClean="0"/>
          </a:p>
        </p:txBody>
      </p:sp>
      <p:sp>
        <p:nvSpPr>
          <p:cNvPr id="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CD8E1CB-8F33-4511-A2C6-46840093C323}" type="slidenum">
              <a:rPr lang="en-CA" altLang="en-US" sz="1200">
                <a:solidFill>
                  <a:srgbClr val="898989"/>
                </a:solidFill>
              </a:rPr>
              <a:pPr eaLnBrk="1" hangingPunct="1"/>
              <a:t>156</a:t>
            </a:fld>
            <a:endParaRPr lang="en-CA" altLang="en-US" sz="1200">
              <a:solidFill>
                <a:srgbClr val="898989"/>
              </a:solidFill>
            </a:endParaRPr>
          </a:p>
        </p:txBody>
      </p:sp>
    </p:spTree>
    <p:extLst>
      <p:ext uri="{BB962C8B-B14F-4D97-AF65-F5344CB8AC3E}">
        <p14:creationId xmlns:p14="http://schemas.microsoft.com/office/powerpoint/2010/main" val="10881972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Do your duty and fight!</a:t>
            </a:r>
            <a:endParaRPr lang="en-CA" altLang="en-US" smtClean="0"/>
          </a:p>
        </p:txBody>
      </p:sp>
      <p:sp>
        <p:nvSpPr>
          <p:cNvPr id="12291" name="Rectangle 3"/>
          <p:cNvSpPr>
            <a:spLocks noGrp="1" noChangeArrowheads="1"/>
          </p:cNvSpPr>
          <p:nvPr>
            <p:ph idx="1"/>
          </p:nvPr>
        </p:nvSpPr>
        <p:spPr/>
        <p:txBody>
          <a:bodyPr/>
          <a:lstStyle/>
          <a:p>
            <a:pPr eaLnBrk="1" hangingPunct="1"/>
            <a:r>
              <a:rPr lang="en-US" altLang="en-US" dirty="0" smtClean="0"/>
              <a:t>Do your duty (Dharma) as a warrior prince – your destiny in this life as determined by your caste duties</a:t>
            </a:r>
          </a:p>
          <a:p>
            <a:pPr eaLnBrk="1" hangingPunct="1"/>
            <a:r>
              <a:rPr lang="en-US" altLang="en-US" dirty="0"/>
              <a:t>w</a:t>
            </a:r>
            <a:r>
              <a:rPr lang="en-US" altLang="en-US" dirty="0" smtClean="0"/>
              <a:t>ithout attachment to consequences (joy over victory, sorrow over deaths etc.) </a:t>
            </a:r>
          </a:p>
          <a:p>
            <a:pPr lvl="1" eaLnBrk="1" hangingPunct="1"/>
            <a:r>
              <a:rPr lang="en-US" altLang="en-US" dirty="0" smtClean="0"/>
              <a:t>(Get off the emotional rollercoaster)</a:t>
            </a:r>
          </a:p>
        </p:txBody>
      </p:sp>
      <p:sp>
        <p:nvSpPr>
          <p:cNvPr id="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69B9101-CBB8-4F4F-A65F-E937BFD65C71}" type="slidenum">
              <a:rPr lang="en-CA" altLang="en-US" sz="1200">
                <a:solidFill>
                  <a:srgbClr val="898989"/>
                </a:solidFill>
              </a:rPr>
              <a:pPr eaLnBrk="1" hangingPunct="1"/>
              <a:t>157</a:t>
            </a:fld>
            <a:endParaRPr lang="en-CA" altLang="en-US" sz="1200">
              <a:solidFill>
                <a:srgbClr val="898989"/>
              </a:solidFill>
            </a:endParaRPr>
          </a:p>
        </p:txBody>
      </p:sp>
    </p:spTree>
    <p:extLst>
      <p:ext uri="{BB962C8B-B14F-4D97-AF65-F5344CB8AC3E}">
        <p14:creationId xmlns:p14="http://schemas.microsoft.com/office/powerpoint/2010/main" val="394466005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(1) Being</a:t>
            </a:r>
            <a:endParaRPr lang="en-CA" altLang="en-US" smtClean="0"/>
          </a:p>
        </p:txBody>
      </p:sp>
      <p:sp>
        <p:nvSpPr>
          <p:cNvPr id="13315" name="Rectangle 3"/>
          <p:cNvSpPr>
            <a:spLocks noGrp="1" noChangeArrowheads="1"/>
          </p:cNvSpPr>
          <p:nvPr>
            <p:ph idx="1"/>
          </p:nvPr>
        </p:nvSpPr>
        <p:spPr/>
        <p:txBody>
          <a:bodyPr/>
          <a:lstStyle/>
          <a:p>
            <a:pPr marL="609600" indent="-609600" eaLnBrk="1" hangingPunct="1">
              <a:buFontTx/>
              <a:buAutoNum type="arabicPeriod"/>
            </a:pPr>
            <a:r>
              <a:rPr lang="en-US" altLang="en-US" dirty="0" smtClean="0"/>
              <a:t>Being cannot come out of non-being </a:t>
            </a:r>
          </a:p>
          <a:p>
            <a:pPr marL="609600" indent="-609600" eaLnBrk="1" hangingPunct="1">
              <a:buFontTx/>
              <a:buAutoNum type="arabicPeriod"/>
            </a:pPr>
            <a:r>
              <a:rPr lang="en-US" altLang="en-US" dirty="0" smtClean="0"/>
              <a:t>If once there was nothing at all, now there would be nothing. </a:t>
            </a:r>
          </a:p>
          <a:p>
            <a:pPr marL="609600" indent="-609600" eaLnBrk="1" hangingPunct="1">
              <a:buFontTx/>
              <a:buAutoNum type="arabicPeriod"/>
            </a:pPr>
            <a:r>
              <a:rPr lang="en-US" altLang="en-US" dirty="0" smtClean="0"/>
              <a:t>Hence being is eternal</a:t>
            </a:r>
          </a:p>
        </p:txBody>
      </p:sp>
      <p:sp>
        <p:nvSpPr>
          <p:cNvPr id="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744F41C-9F14-4FA2-8AA7-8BA1C41267F7}" type="slidenum">
              <a:rPr lang="en-CA" altLang="en-US" sz="1200">
                <a:solidFill>
                  <a:srgbClr val="898989"/>
                </a:solidFill>
              </a:rPr>
              <a:pPr eaLnBrk="1" hangingPunct="1"/>
              <a:t>158</a:t>
            </a:fld>
            <a:endParaRPr lang="en-CA" altLang="en-US" sz="1200">
              <a:solidFill>
                <a:srgbClr val="898989"/>
              </a:solidFill>
            </a:endParaRPr>
          </a:p>
        </p:txBody>
      </p:sp>
    </p:spTree>
    <p:extLst>
      <p:ext uri="{BB962C8B-B14F-4D97-AF65-F5344CB8AC3E}">
        <p14:creationId xmlns:p14="http://schemas.microsoft.com/office/powerpoint/2010/main" val="232093039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(2) Non-Being</a:t>
            </a:r>
          </a:p>
        </p:txBody>
      </p:sp>
      <p:sp>
        <p:nvSpPr>
          <p:cNvPr id="14339" name="Rectangle 3"/>
          <p:cNvSpPr>
            <a:spLocks noGrp="1" noChangeArrowheads="1"/>
          </p:cNvSpPr>
          <p:nvPr>
            <p:ph idx="1"/>
          </p:nvPr>
        </p:nvSpPr>
        <p:spPr/>
        <p:txBody>
          <a:bodyPr/>
          <a:lstStyle/>
          <a:p>
            <a:pPr marL="609600" indent="-609600" eaLnBrk="1" hangingPunct="1">
              <a:buFontTx/>
              <a:buAutoNum type="arabicPeriod"/>
            </a:pPr>
            <a:r>
              <a:rPr lang="en-US" altLang="en-US" smtClean="0"/>
              <a:t>Inasmuch as anything is not, it cannot be.</a:t>
            </a:r>
          </a:p>
          <a:p>
            <a:pPr marL="609600" indent="-609600" eaLnBrk="1" hangingPunct="1">
              <a:buFontTx/>
              <a:buAutoNum type="arabicPeriod"/>
            </a:pPr>
            <a:r>
              <a:rPr lang="en-US" altLang="en-US" smtClean="0"/>
              <a:t>Nothing can come out of nothing. </a:t>
            </a:r>
          </a:p>
          <a:p>
            <a:pPr marL="609600" indent="-609600" eaLnBrk="1" hangingPunct="1">
              <a:buFontTx/>
              <a:buAutoNum type="arabicPeriod"/>
            </a:pPr>
            <a:r>
              <a:rPr lang="en-US" altLang="en-US" smtClean="0"/>
              <a:t>Non-being is nothing and can never become anything</a:t>
            </a:r>
          </a:p>
        </p:txBody>
      </p:sp>
      <p:sp>
        <p:nvSpPr>
          <p:cNvPr id="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6B8C0A7-BB32-4186-9B0F-64670F4E634C}" type="slidenum">
              <a:rPr lang="en-CA" altLang="en-US" sz="1200">
                <a:solidFill>
                  <a:srgbClr val="898989"/>
                </a:solidFill>
              </a:rPr>
              <a:pPr eaLnBrk="1" hangingPunct="1"/>
              <a:t>159</a:t>
            </a:fld>
            <a:endParaRPr lang="en-CA" altLang="en-US" sz="1200">
              <a:solidFill>
                <a:srgbClr val="898989"/>
              </a:solidFill>
            </a:endParaRPr>
          </a:p>
        </p:txBody>
      </p:sp>
    </p:spTree>
    <p:extLst>
      <p:ext uri="{BB962C8B-B14F-4D97-AF65-F5344CB8AC3E}">
        <p14:creationId xmlns:p14="http://schemas.microsoft.com/office/powerpoint/2010/main" val="1894066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freedom</a:t>
            </a:r>
            <a:endParaRPr lang="en-US" dirty="0"/>
          </a:p>
        </p:txBody>
      </p:sp>
      <p:sp>
        <p:nvSpPr>
          <p:cNvPr id="3" name="Content Placeholder 2"/>
          <p:cNvSpPr>
            <a:spLocks noGrp="1"/>
          </p:cNvSpPr>
          <p:nvPr>
            <p:ph idx="1"/>
          </p:nvPr>
        </p:nvSpPr>
        <p:spPr/>
        <p:txBody>
          <a:bodyPr/>
          <a:lstStyle/>
          <a:p>
            <a:r>
              <a:rPr lang="en-US" dirty="0" smtClean="0"/>
              <a:t>In India too, the republics are replaced by monarchies</a:t>
            </a:r>
          </a:p>
          <a:p>
            <a:pPr lvl="1"/>
            <a:r>
              <a:rPr lang="en-US" dirty="0" smtClean="0"/>
              <a:t>But the memory of the republican period remains strong</a:t>
            </a:r>
          </a:p>
          <a:p>
            <a:r>
              <a:rPr lang="en-US" dirty="0" smtClean="0"/>
              <a:t>Hence the role of later philosophy:</a:t>
            </a:r>
            <a:endParaRPr lang="en-US" dirty="0"/>
          </a:p>
          <a:p>
            <a:pPr lvl="1"/>
            <a:r>
              <a:rPr lang="en-US" dirty="0" smtClean="0"/>
              <a:t>Reconcile the memory of republican freedom </a:t>
            </a:r>
          </a:p>
          <a:p>
            <a:pPr lvl="1"/>
            <a:r>
              <a:rPr lang="en-US" dirty="0" smtClean="0"/>
              <a:t>with the current experience of </a:t>
            </a:r>
            <a:r>
              <a:rPr lang="en-US" dirty="0" err="1" smtClean="0"/>
              <a:t>unfreedom</a:t>
            </a:r>
            <a:endParaRPr lang="en-US" dirty="0" smtClean="0"/>
          </a:p>
        </p:txBody>
      </p:sp>
      <p:sp>
        <p:nvSpPr>
          <p:cNvPr id="4" name="Slide Number Placeholder 3"/>
          <p:cNvSpPr>
            <a:spLocks noGrp="1"/>
          </p:cNvSpPr>
          <p:nvPr>
            <p:ph type="sldNum" sz="quarter" idx="12"/>
          </p:nvPr>
        </p:nvSpPr>
        <p:spPr/>
        <p:txBody>
          <a:bodyPr/>
          <a:lstStyle/>
          <a:p>
            <a:fld id="{36E3785A-DE9F-44BF-AED1-678CB50B1B1C}" type="slidenum">
              <a:rPr lang="en-US" smtClean="0"/>
              <a:t>16</a:t>
            </a:fld>
            <a:endParaRPr lang="en-US"/>
          </a:p>
        </p:txBody>
      </p:sp>
    </p:spTree>
    <p:extLst>
      <p:ext uri="{BB962C8B-B14F-4D97-AF65-F5344CB8AC3E}">
        <p14:creationId xmlns:p14="http://schemas.microsoft.com/office/powerpoint/2010/main" val="422396182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(3) That which changes</a:t>
            </a:r>
          </a:p>
        </p:txBody>
      </p:sp>
      <p:sp>
        <p:nvSpPr>
          <p:cNvPr id="15363" name="Rectangle 3"/>
          <p:cNvSpPr>
            <a:spLocks noGrp="1" noChangeArrowheads="1"/>
          </p:cNvSpPr>
          <p:nvPr>
            <p:ph idx="1"/>
          </p:nvPr>
        </p:nvSpPr>
        <p:spPr/>
        <p:txBody>
          <a:bodyPr/>
          <a:lstStyle/>
          <a:p>
            <a:pPr marL="609600" indent="-609600" eaLnBrk="1" hangingPunct="1">
              <a:lnSpc>
                <a:spcPct val="90000"/>
              </a:lnSpc>
              <a:buFontTx/>
              <a:buAutoNum type="arabicPeriod"/>
            </a:pPr>
            <a:r>
              <a:rPr lang="en-US" altLang="en-US" dirty="0" smtClean="0"/>
              <a:t>Changing beings seem to be a mixture of being and non-being</a:t>
            </a:r>
          </a:p>
          <a:p>
            <a:pPr marL="609600" indent="-609600" eaLnBrk="1" hangingPunct="1">
              <a:lnSpc>
                <a:spcPct val="90000"/>
              </a:lnSpc>
              <a:buFontTx/>
              <a:buAutoNum type="arabicPeriod"/>
            </a:pPr>
            <a:r>
              <a:rPr lang="en-US" altLang="en-US" dirty="0" smtClean="0"/>
              <a:t>Changing things come into being from what they </a:t>
            </a:r>
            <a:r>
              <a:rPr lang="en-US" altLang="en-US" i="1" dirty="0" smtClean="0"/>
              <a:t>no longer are</a:t>
            </a:r>
            <a:r>
              <a:rPr lang="en-US" altLang="en-US" dirty="0" smtClean="0"/>
              <a:t> and pass away into </a:t>
            </a:r>
            <a:r>
              <a:rPr lang="en-US" altLang="en-US" i="1" dirty="0" smtClean="0"/>
              <a:t>what they are not yet</a:t>
            </a:r>
            <a:r>
              <a:rPr lang="en-US" altLang="en-US" dirty="0" smtClean="0"/>
              <a:t>.</a:t>
            </a:r>
          </a:p>
          <a:p>
            <a:pPr marL="609600" indent="-609600" eaLnBrk="1" hangingPunct="1">
              <a:lnSpc>
                <a:spcPct val="90000"/>
              </a:lnSpc>
              <a:buFontTx/>
              <a:buAutoNum type="arabicPeriod"/>
            </a:pPr>
            <a:r>
              <a:rPr lang="en-US" altLang="en-US" dirty="0" smtClean="0"/>
              <a:t>Change includes both “is” and “is not,” being and non-being</a:t>
            </a:r>
          </a:p>
          <a:p>
            <a:pPr marL="609600" indent="-609600" eaLnBrk="1" hangingPunct="1">
              <a:lnSpc>
                <a:spcPct val="90000"/>
              </a:lnSpc>
              <a:buFontTx/>
              <a:buAutoNum type="arabicPeriod"/>
            </a:pPr>
            <a:r>
              <a:rPr lang="en-US" altLang="en-US" dirty="0" smtClean="0"/>
              <a:t>But only being is; non-being is nothing!</a:t>
            </a:r>
          </a:p>
          <a:p>
            <a:pPr marL="609600" indent="-609600" eaLnBrk="1" hangingPunct="1">
              <a:lnSpc>
                <a:spcPct val="90000"/>
              </a:lnSpc>
              <a:buFontTx/>
              <a:buAutoNum type="arabicPeriod"/>
            </a:pPr>
            <a:r>
              <a:rPr lang="en-US" altLang="en-US" dirty="0" smtClean="0"/>
              <a:t>So change is an illusion! (Maya)</a:t>
            </a:r>
          </a:p>
        </p:txBody>
      </p:sp>
      <p:sp>
        <p:nvSpPr>
          <p:cNvPr id="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6D8F05D-B562-45A7-B1D3-53CDEDD05079}" type="slidenum">
              <a:rPr lang="en-CA" altLang="en-US" sz="1200">
                <a:solidFill>
                  <a:srgbClr val="898989"/>
                </a:solidFill>
              </a:rPr>
              <a:pPr eaLnBrk="1" hangingPunct="1"/>
              <a:t>160</a:t>
            </a:fld>
            <a:endParaRPr lang="en-CA" altLang="en-US" sz="1200">
              <a:solidFill>
                <a:srgbClr val="898989"/>
              </a:solidFill>
            </a:endParaRPr>
          </a:p>
        </p:txBody>
      </p:sp>
    </p:spTree>
    <p:extLst>
      <p:ext uri="{BB962C8B-B14F-4D97-AF65-F5344CB8AC3E}">
        <p14:creationId xmlns:p14="http://schemas.microsoft.com/office/powerpoint/2010/main" val="120476370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(4) Who/what are you?</a:t>
            </a:r>
          </a:p>
        </p:txBody>
      </p:sp>
      <p:sp>
        <p:nvSpPr>
          <p:cNvPr id="16387" name="Rectangle 3"/>
          <p:cNvSpPr>
            <a:spLocks noGrp="1" noChangeArrowheads="1"/>
          </p:cNvSpPr>
          <p:nvPr>
            <p:ph idx="1"/>
          </p:nvPr>
        </p:nvSpPr>
        <p:spPr/>
        <p:txBody>
          <a:bodyPr/>
          <a:lstStyle/>
          <a:p>
            <a:pPr marL="609600" indent="-609600" eaLnBrk="1" hangingPunct="1"/>
            <a:r>
              <a:rPr lang="en-US" altLang="en-US" dirty="0" smtClean="0"/>
              <a:t>Who are </a:t>
            </a:r>
            <a:r>
              <a:rPr lang="en-US" altLang="en-US" i="1" dirty="0" smtClean="0"/>
              <a:t>YOU </a:t>
            </a:r>
            <a:r>
              <a:rPr lang="en-US" altLang="en-US" dirty="0" smtClean="0"/>
              <a:t>really? A changing being? </a:t>
            </a:r>
          </a:p>
          <a:p>
            <a:pPr marL="990600" lvl="1" indent="-533400" eaLnBrk="1" hangingPunct="1">
              <a:buFontTx/>
              <a:buAutoNum type="arabicPeriod"/>
            </a:pPr>
            <a:r>
              <a:rPr lang="en-US" altLang="en-US" dirty="0" smtClean="0"/>
              <a:t>You were a baby but are </a:t>
            </a:r>
            <a:r>
              <a:rPr lang="en-US" altLang="en-US" i="1" dirty="0" smtClean="0"/>
              <a:t>not</a:t>
            </a:r>
            <a:r>
              <a:rPr lang="en-US" altLang="en-US" dirty="0" smtClean="0"/>
              <a:t> one now </a:t>
            </a:r>
          </a:p>
          <a:p>
            <a:pPr marL="990600" lvl="1" indent="-533400" eaLnBrk="1" hangingPunct="1">
              <a:buFontTx/>
              <a:buAutoNum type="arabicPeriod"/>
            </a:pPr>
            <a:r>
              <a:rPr lang="en-US" altLang="en-US" dirty="0" smtClean="0"/>
              <a:t>You will be an old woman, but are </a:t>
            </a:r>
            <a:r>
              <a:rPr lang="en-US" altLang="en-US" i="1" dirty="0" smtClean="0"/>
              <a:t>not</a:t>
            </a:r>
            <a:r>
              <a:rPr lang="en-US" altLang="en-US" dirty="0" smtClean="0"/>
              <a:t> this yet. </a:t>
            </a:r>
          </a:p>
          <a:p>
            <a:pPr marL="990600" lvl="1" indent="-533400" eaLnBrk="1" hangingPunct="1">
              <a:buFontTx/>
              <a:buAutoNum type="arabicPeriod"/>
            </a:pPr>
            <a:r>
              <a:rPr lang="en-US" altLang="en-US" dirty="0" smtClean="0"/>
              <a:t>As an old woman you will </a:t>
            </a:r>
            <a:r>
              <a:rPr lang="en-US" altLang="en-US" i="1" dirty="0" smtClean="0"/>
              <a:t>no longer</a:t>
            </a:r>
            <a:r>
              <a:rPr lang="en-US" altLang="en-US" dirty="0" smtClean="0"/>
              <a:t> be what you are now. </a:t>
            </a:r>
          </a:p>
          <a:p>
            <a:pPr marL="990600" lvl="1" indent="-533400" eaLnBrk="1" hangingPunct="1">
              <a:buFontTx/>
              <a:buAutoNum type="arabicPeriod"/>
            </a:pPr>
            <a:r>
              <a:rPr lang="en-US" altLang="en-US" dirty="0" smtClean="0"/>
              <a:t>Are YOU these changing forms that you tend to identify with? </a:t>
            </a:r>
          </a:p>
          <a:p>
            <a:pPr marL="609600" indent="-609600" eaLnBrk="1" hangingPunct="1"/>
            <a:endParaRPr lang="en-US" altLang="en-US" dirty="0" smtClean="0"/>
          </a:p>
        </p:txBody>
      </p:sp>
      <p:sp>
        <p:nvSpPr>
          <p:cNvPr id="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F7C4834-AF05-48D5-A651-D71BB73502F8}" type="slidenum">
              <a:rPr lang="en-CA" altLang="en-US" sz="1200">
                <a:solidFill>
                  <a:srgbClr val="898989"/>
                </a:solidFill>
              </a:rPr>
              <a:pPr eaLnBrk="1" hangingPunct="1"/>
              <a:t>161</a:t>
            </a:fld>
            <a:endParaRPr lang="en-CA" altLang="en-US" sz="1200">
              <a:solidFill>
                <a:srgbClr val="898989"/>
              </a:solidFill>
            </a:endParaRPr>
          </a:p>
        </p:txBody>
      </p:sp>
    </p:spTree>
    <p:extLst>
      <p:ext uri="{BB962C8B-B14F-4D97-AF65-F5344CB8AC3E}">
        <p14:creationId xmlns:p14="http://schemas.microsoft.com/office/powerpoint/2010/main" val="112934873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smtClean="0"/>
              <a:t>(5) Illusion of these fleeting forms</a:t>
            </a:r>
          </a:p>
        </p:txBody>
      </p:sp>
      <p:sp>
        <p:nvSpPr>
          <p:cNvPr id="17411" name="Rectangle 3"/>
          <p:cNvSpPr>
            <a:spLocks noGrp="1" noChangeArrowheads="1"/>
          </p:cNvSpPr>
          <p:nvPr>
            <p:ph idx="1"/>
          </p:nvPr>
        </p:nvSpPr>
        <p:spPr/>
        <p:txBody>
          <a:bodyPr>
            <a:normAutofit fontScale="92500" lnSpcReduction="10000"/>
          </a:bodyPr>
          <a:lstStyle/>
          <a:p>
            <a:pPr eaLnBrk="1" hangingPunct="1">
              <a:lnSpc>
                <a:spcPct val="90000"/>
              </a:lnSpc>
            </a:pPr>
            <a:r>
              <a:rPr lang="en-US" altLang="en-US" sz="3000" dirty="0" smtClean="0"/>
              <a:t>Inasmuch as I am a changing being of time,  I am focused on past and future, which do not exist. </a:t>
            </a:r>
          </a:p>
          <a:p>
            <a:pPr eaLnBrk="1" hangingPunct="1">
              <a:lnSpc>
                <a:spcPct val="90000"/>
              </a:lnSpc>
            </a:pPr>
            <a:r>
              <a:rPr lang="en-US" altLang="en-US" sz="3000" dirty="0" smtClean="0"/>
              <a:t>This mental attitude involves us in Maya (Illusion)</a:t>
            </a:r>
          </a:p>
          <a:p>
            <a:pPr eaLnBrk="1" hangingPunct="1">
              <a:lnSpc>
                <a:spcPct val="90000"/>
              </a:lnSpc>
            </a:pPr>
            <a:r>
              <a:rPr lang="en-US" altLang="en-US" sz="3000" dirty="0" smtClean="0"/>
              <a:t>My true being is in the present moment of Now, of Being, the moment of I AM </a:t>
            </a:r>
          </a:p>
          <a:p>
            <a:pPr eaLnBrk="1" hangingPunct="1">
              <a:lnSpc>
                <a:spcPct val="90000"/>
              </a:lnSpc>
            </a:pPr>
            <a:r>
              <a:rPr lang="en-US" altLang="en-US" sz="3000" dirty="0" smtClean="0"/>
              <a:t>Inasmuch as I AM, I AM Eternal, Divine</a:t>
            </a:r>
          </a:p>
          <a:p>
            <a:pPr eaLnBrk="1" hangingPunct="1">
              <a:lnSpc>
                <a:spcPct val="90000"/>
              </a:lnSpc>
            </a:pPr>
            <a:r>
              <a:rPr lang="en-US" altLang="en-US" sz="3000" dirty="0" smtClean="0"/>
              <a:t>Tat </a:t>
            </a:r>
            <a:r>
              <a:rPr lang="en-US" altLang="en-US" sz="3000" dirty="0" err="1" smtClean="0"/>
              <a:t>Tvam</a:t>
            </a:r>
            <a:r>
              <a:rPr lang="en-US" altLang="en-US" sz="3000" dirty="0" smtClean="0"/>
              <a:t> </a:t>
            </a:r>
            <a:r>
              <a:rPr lang="en-US" altLang="en-US" sz="3000" dirty="0" err="1" smtClean="0"/>
              <a:t>Asi</a:t>
            </a:r>
            <a:r>
              <a:rPr lang="en-US" altLang="en-US" sz="3000" dirty="0" smtClean="0"/>
              <a:t> (Great Sentence of Upanishads)</a:t>
            </a:r>
          </a:p>
          <a:p>
            <a:pPr lvl="1">
              <a:lnSpc>
                <a:spcPct val="90000"/>
              </a:lnSpc>
            </a:pPr>
            <a:r>
              <a:rPr lang="en-US" altLang="en-US" sz="2600" dirty="0" smtClean="0"/>
              <a:t>That Thou Art </a:t>
            </a:r>
          </a:p>
          <a:p>
            <a:pPr lvl="2">
              <a:lnSpc>
                <a:spcPct val="90000"/>
              </a:lnSpc>
            </a:pPr>
            <a:r>
              <a:rPr lang="en-US" altLang="en-US" sz="2200" dirty="0" smtClean="0"/>
              <a:t>English and </a:t>
            </a:r>
            <a:r>
              <a:rPr lang="en-US" altLang="en-US" sz="2200" dirty="0" err="1" smtClean="0"/>
              <a:t>Sanscrit</a:t>
            </a:r>
            <a:r>
              <a:rPr lang="en-US" altLang="en-US" sz="2200" dirty="0" smtClean="0"/>
              <a:t> are Indo-European languages</a:t>
            </a:r>
          </a:p>
          <a:p>
            <a:pPr lvl="1">
              <a:lnSpc>
                <a:spcPct val="90000"/>
              </a:lnSpc>
            </a:pPr>
            <a:r>
              <a:rPr lang="en-US" altLang="en-US" sz="2600" dirty="0" smtClean="0"/>
              <a:t>You are IT</a:t>
            </a:r>
          </a:p>
          <a:p>
            <a:pPr lvl="1">
              <a:lnSpc>
                <a:spcPct val="90000"/>
              </a:lnSpc>
            </a:pPr>
            <a:r>
              <a:rPr lang="en-US" altLang="en-US" sz="2600" dirty="0" smtClean="0"/>
              <a:t>IT/You ARE!</a:t>
            </a:r>
          </a:p>
        </p:txBody>
      </p:sp>
      <p:sp>
        <p:nvSpPr>
          <p:cNvPr id="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EAC3FFF-AA3F-43F9-98A0-5C5A7022DF1A}" type="slidenum">
              <a:rPr lang="en-CA" altLang="en-US" sz="1200">
                <a:solidFill>
                  <a:srgbClr val="898989"/>
                </a:solidFill>
              </a:rPr>
              <a:pPr eaLnBrk="1" hangingPunct="1"/>
              <a:t>162</a:t>
            </a:fld>
            <a:endParaRPr lang="en-CA" altLang="en-US" sz="1200">
              <a:solidFill>
                <a:srgbClr val="898989"/>
              </a:solidFill>
            </a:endParaRPr>
          </a:p>
        </p:txBody>
      </p:sp>
    </p:spTree>
    <p:extLst>
      <p:ext uri="{BB962C8B-B14F-4D97-AF65-F5344CB8AC3E}">
        <p14:creationId xmlns:p14="http://schemas.microsoft.com/office/powerpoint/2010/main" val="172626812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Sentence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Tat </a:t>
            </a:r>
            <a:r>
              <a:rPr lang="en-US" b="1" dirty="0" err="1"/>
              <a:t>Tvam</a:t>
            </a:r>
            <a:r>
              <a:rPr lang="en-US" b="1" dirty="0"/>
              <a:t> </a:t>
            </a:r>
            <a:r>
              <a:rPr lang="en-US" b="1" dirty="0" err="1"/>
              <a:t>Asi</a:t>
            </a:r>
            <a:r>
              <a:rPr lang="en-US" dirty="0"/>
              <a:t> (</a:t>
            </a:r>
            <a:r>
              <a:rPr lang="en-US" dirty="0">
                <a:hlinkClick r:id="rId2" tooltip="Devanagari"/>
              </a:rPr>
              <a:t>Devanagari</a:t>
            </a:r>
            <a:r>
              <a:rPr lang="en-US" dirty="0"/>
              <a:t>: </a:t>
            </a:r>
            <a:r>
              <a:rPr lang="en-US" dirty="0" err="1"/>
              <a:t>तत्त्वमसि</a:t>
            </a:r>
            <a:r>
              <a:rPr lang="en-US" dirty="0"/>
              <a:t>, </a:t>
            </a:r>
            <a:r>
              <a:rPr lang="en-US" dirty="0">
                <a:hlinkClick r:id="rId3" tooltip="Vedic Sanskrit"/>
              </a:rPr>
              <a:t>Vedic</a:t>
            </a:r>
            <a:r>
              <a:rPr lang="en-US" dirty="0"/>
              <a:t>: </a:t>
            </a:r>
            <a:r>
              <a:rPr lang="en-US" i="1" dirty="0" err="1"/>
              <a:t>tát</a:t>
            </a:r>
            <a:r>
              <a:rPr lang="en-US" i="1" dirty="0"/>
              <a:t> </a:t>
            </a:r>
            <a:r>
              <a:rPr lang="en-US" i="1" dirty="0" err="1"/>
              <a:t>túvam</a:t>
            </a:r>
            <a:r>
              <a:rPr lang="en-US" i="1" dirty="0"/>
              <a:t> </a:t>
            </a:r>
            <a:r>
              <a:rPr lang="en-US" i="1" dirty="0" err="1"/>
              <a:t>ási</a:t>
            </a:r>
            <a:r>
              <a:rPr lang="en-US" dirty="0"/>
              <a:t>), a </a:t>
            </a:r>
            <a:r>
              <a:rPr lang="en-US" dirty="0">
                <a:hlinkClick r:id="rId4" tooltip="Sanskrit"/>
              </a:rPr>
              <a:t>Sanskrit</a:t>
            </a:r>
            <a:r>
              <a:rPr lang="en-US" dirty="0"/>
              <a:t> phrase, translated variously as "Thou art that," (That thou art, That art thou, You are that, or That you are, or You're it) is one of the </a:t>
            </a:r>
            <a:r>
              <a:rPr lang="en-US" i="1" dirty="0" err="1">
                <a:hlinkClick r:id="rId5" tooltip="Mahāvākyas"/>
              </a:rPr>
              <a:t>Mahāvākyas</a:t>
            </a:r>
            <a:r>
              <a:rPr lang="en-US" dirty="0"/>
              <a:t> (Grand Pronouncements) in </a:t>
            </a:r>
            <a:r>
              <a:rPr lang="en-US" dirty="0" err="1">
                <a:hlinkClick r:id="rId6" tooltip="Vedantic"/>
              </a:rPr>
              <a:t>Vedantic</a:t>
            </a:r>
            <a:r>
              <a:rPr lang="en-US" dirty="0"/>
              <a:t> </a:t>
            </a:r>
            <a:r>
              <a:rPr lang="en-US" dirty="0" err="1">
                <a:hlinkClick r:id="rId7" tooltip="Sanatana Dharma"/>
              </a:rPr>
              <a:t>Sanatana</a:t>
            </a:r>
            <a:r>
              <a:rPr lang="en-US" dirty="0">
                <a:hlinkClick r:id="rId7" tooltip="Sanatana Dharma"/>
              </a:rPr>
              <a:t> Dharma</a:t>
            </a:r>
            <a:r>
              <a:rPr lang="en-US" dirty="0"/>
              <a:t>. It originally occurs in the </a:t>
            </a:r>
            <a:r>
              <a:rPr lang="en-US" i="1" dirty="0" err="1">
                <a:hlinkClick r:id="rId8" tooltip="Chandogya Upanishad"/>
              </a:rPr>
              <a:t>Chandogya</a:t>
            </a:r>
            <a:r>
              <a:rPr lang="en-US" i="1" dirty="0">
                <a:hlinkClick r:id="rId8" tooltip="Chandogya Upanishad"/>
              </a:rPr>
              <a:t> Upanishad</a:t>
            </a:r>
            <a:r>
              <a:rPr lang="en-US" dirty="0"/>
              <a:t> 6.8.7,</a:t>
            </a:r>
            <a:r>
              <a:rPr lang="en-US" baseline="30000" dirty="0">
                <a:hlinkClick r:id="rId9"/>
              </a:rPr>
              <a:t>[1]</a:t>
            </a:r>
            <a:r>
              <a:rPr lang="en-US" dirty="0"/>
              <a:t> in the dialogue between </a:t>
            </a:r>
            <a:r>
              <a:rPr lang="en-US" dirty="0" err="1">
                <a:hlinkClick r:id="rId10" tooltip="Uddalaka"/>
              </a:rPr>
              <a:t>Uddalaka</a:t>
            </a:r>
            <a:r>
              <a:rPr lang="en-US" dirty="0"/>
              <a:t> and his son </a:t>
            </a:r>
            <a:r>
              <a:rPr lang="en-US" dirty="0" err="1">
                <a:hlinkClick r:id="rId11" tooltip="Shvetaketu"/>
              </a:rPr>
              <a:t>Śvetaketu</a:t>
            </a:r>
            <a:r>
              <a:rPr lang="en-US" dirty="0"/>
              <a:t>; it appears at the end of a section, and is repeated at the end of the subsequent sections as a refrain. The meaning of this saying is that </a:t>
            </a:r>
            <a:r>
              <a:rPr lang="en-US" dirty="0">
                <a:hlinkClick r:id="rId12" tooltip="Self (spirituality)"/>
              </a:rPr>
              <a:t>the Self</a:t>
            </a:r>
            <a:r>
              <a:rPr lang="en-US" dirty="0"/>
              <a:t> - in its original, pure, primordial state - is wholly or partially identifiable or identical with the </a:t>
            </a:r>
            <a:r>
              <a:rPr lang="en-US" dirty="0">
                <a:hlinkClick r:id="rId13" tooltip="Ultimate Reality"/>
              </a:rPr>
              <a:t>Ultimate Reality</a:t>
            </a:r>
            <a:r>
              <a:rPr lang="en-US" dirty="0"/>
              <a:t> that is the ground and origin of all phenomena. </a:t>
            </a:r>
            <a:endParaRPr lang="en-US" dirty="0" smtClean="0"/>
          </a:p>
          <a:p>
            <a:pPr lvl="1"/>
            <a:r>
              <a:rPr lang="en-US" dirty="0"/>
              <a:t>https://en.wikipedia.org/wiki/Tat_Tvam_Asi</a:t>
            </a:r>
          </a:p>
        </p:txBody>
      </p:sp>
      <p:sp>
        <p:nvSpPr>
          <p:cNvPr id="4" name="Slide Number Placeholder 3"/>
          <p:cNvSpPr>
            <a:spLocks noGrp="1"/>
          </p:cNvSpPr>
          <p:nvPr>
            <p:ph type="sldNum" sz="quarter" idx="12"/>
          </p:nvPr>
        </p:nvSpPr>
        <p:spPr/>
        <p:txBody>
          <a:bodyPr/>
          <a:lstStyle/>
          <a:p>
            <a:fld id="{36E3785A-DE9F-44BF-AED1-678CB50B1B1C}" type="slidenum">
              <a:rPr lang="en-US" smtClean="0"/>
              <a:t>163</a:t>
            </a:fld>
            <a:endParaRPr lang="en-US"/>
          </a:p>
        </p:txBody>
      </p:sp>
    </p:spTree>
    <p:extLst>
      <p:ext uri="{BB962C8B-B14F-4D97-AF65-F5344CB8AC3E}">
        <p14:creationId xmlns:p14="http://schemas.microsoft.com/office/powerpoint/2010/main" val="42299598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(6) Practical Conclusions</a:t>
            </a:r>
          </a:p>
        </p:txBody>
      </p:sp>
      <p:sp>
        <p:nvSpPr>
          <p:cNvPr id="18435" name="Rectangle 3"/>
          <p:cNvSpPr>
            <a:spLocks noGrp="1" noChangeArrowheads="1"/>
          </p:cNvSpPr>
          <p:nvPr>
            <p:ph idx="1"/>
          </p:nvPr>
        </p:nvSpPr>
        <p:spPr/>
        <p:txBody>
          <a:bodyPr>
            <a:normAutofit lnSpcReduction="10000"/>
          </a:bodyPr>
          <a:lstStyle/>
          <a:p>
            <a:pPr marL="609600" indent="-609600" eaLnBrk="1" hangingPunct="1">
              <a:lnSpc>
                <a:spcPct val="90000"/>
              </a:lnSpc>
              <a:buFontTx/>
              <a:buAutoNum type="arabicPeriod"/>
            </a:pPr>
            <a:r>
              <a:rPr lang="en-US" altLang="en-US" sz="3000" dirty="0" smtClean="0"/>
              <a:t>Focus therefore on what you must do now, your duty in the reality of present Being, not on illusory ideas of past and future. </a:t>
            </a:r>
          </a:p>
          <a:p>
            <a:pPr marL="1009650" lvl="1" indent="-609600" eaLnBrk="1" hangingPunct="1">
              <a:lnSpc>
                <a:spcPct val="90000"/>
              </a:lnSpc>
              <a:buFont typeface="Arial" panose="020B0604020202020204" pitchFamily="34" charset="0"/>
              <a:buChar char="•"/>
            </a:pPr>
            <a:r>
              <a:rPr lang="en-CA" altLang="en-US" dirty="0" smtClean="0"/>
              <a:t>The Way for you is determined by your Duty (Dharma)</a:t>
            </a:r>
            <a:endParaRPr lang="en-US" altLang="en-US" dirty="0" smtClean="0"/>
          </a:p>
          <a:p>
            <a:pPr marL="609600" indent="-609600" eaLnBrk="1" hangingPunct="1">
              <a:lnSpc>
                <a:spcPct val="90000"/>
              </a:lnSpc>
              <a:buFontTx/>
              <a:buAutoNum type="arabicPeriod"/>
            </a:pPr>
            <a:r>
              <a:rPr lang="en-US" altLang="en-US" sz="3000" dirty="0" smtClean="0"/>
              <a:t>Don’t dwell excessively on possible future consequences, which exist now only as imaginings in your mind.</a:t>
            </a:r>
            <a:endParaRPr lang="en-US" altLang="en-US" sz="2600" dirty="0" smtClean="0"/>
          </a:p>
          <a:p>
            <a:pPr marL="609600" indent="-609600" eaLnBrk="1" hangingPunct="1">
              <a:lnSpc>
                <a:spcPct val="90000"/>
              </a:lnSpc>
              <a:buFontTx/>
              <a:buAutoNum type="arabicPeriod"/>
            </a:pPr>
            <a:r>
              <a:rPr lang="en-US" altLang="en-US" sz="3000" dirty="0" smtClean="0"/>
              <a:t>Discover your true, immortal Self </a:t>
            </a:r>
            <a:r>
              <a:rPr lang="en-US" altLang="en-US" sz="3000" i="1" dirty="0" smtClean="0"/>
              <a:t>as a basis for action</a:t>
            </a:r>
          </a:p>
          <a:p>
            <a:pPr marL="609600" indent="-609600" eaLnBrk="1" hangingPunct="1">
              <a:lnSpc>
                <a:spcPct val="90000"/>
              </a:lnSpc>
              <a:buFontTx/>
              <a:buAutoNum type="arabicPeriod"/>
            </a:pPr>
            <a:r>
              <a:rPr lang="en-US" altLang="en-US" sz="3000" dirty="0" smtClean="0"/>
              <a:t>This is not about contemplation but action.</a:t>
            </a:r>
          </a:p>
        </p:txBody>
      </p:sp>
      <p:sp>
        <p:nvSpPr>
          <p:cNvPr id="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CAD0C8C-95BC-4715-AB6F-E64B718396A8}" type="slidenum">
              <a:rPr lang="en-CA" altLang="en-US" sz="1200">
                <a:solidFill>
                  <a:srgbClr val="898989"/>
                </a:solidFill>
              </a:rPr>
              <a:pPr eaLnBrk="1" hangingPunct="1"/>
              <a:t>164</a:t>
            </a:fld>
            <a:endParaRPr lang="en-CA" altLang="en-US" sz="1200">
              <a:solidFill>
                <a:srgbClr val="898989"/>
              </a:solidFill>
            </a:endParaRPr>
          </a:p>
        </p:txBody>
      </p:sp>
    </p:spTree>
    <p:extLst>
      <p:ext uri="{BB962C8B-B14F-4D97-AF65-F5344CB8AC3E}">
        <p14:creationId xmlns:p14="http://schemas.microsoft.com/office/powerpoint/2010/main" val="21215658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being, and not nothing?</a:t>
            </a:r>
            <a:endParaRPr lang="en-US" dirty="0"/>
          </a:p>
        </p:txBody>
      </p:sp>
      <p:sp>
        <p:nvSpPr>
          <p:cNvPr id="3" name="Content Placeholder 2"/>
          <p:cNvSpPr>
            <a:spLocks noGrp="1"/>
          </p:cNvSpPr>
          <p:nvPr>
            <p:ph idx="1"/>
          </p:nvPr>
        </p:nvSpPr>
        <p:spPr/>
        <p:txBody>
          <a:bodyPr>
            <a:normAutofit fontScale="92500"/>
          </a:bodyPr>
          <a:lstStyle/>
          <a:p>
            <a:r>
              <a:rPr lang="en-US" dirty="0" smtClean="0"/>
              <a:t>What is being?</a:t>
            </a:r>
          </a:p>
          <a:p>
            <a:pPr lvl="1"/>
            <a:r>
              <a:rPr lang="en-US" dirty="0" smtClean="0"/>
              <a:t>If at one time there was absolutely nothing, would there be anything now?</a:t>
            </a:r>
          </a:p>
          <a:p>
            <a:pPr lvl="1"/>
            <a:r>
              <a:rPr lang="en-US" dirty="0" smtClean="0"/>
              <a:t>Nothing can come out of nothing</a:t>
            </a:r>
          </a:p>
          <a:p>
            <a:pPr lvl="1"/>
            <a:r>
              <a:rPr lang="en-US" dirty="0" smtClean="0"/>
              <a:t>And so </a:t>
            </a:r>
            <a:r>
              <a:rPr lang="en-US" u="sng" dirty="0" smtClean="0"/>
              <a:t>being</a:t>
            </a:r>
            <a:r>
              <a:rPr lang="en-US" dirty="0" smtClean="0"/>
              <a:t> must be eternal</a:t>
            </a:r>
          </a:p>
          <a:p>
            <a:r>
              <a:rPr lang="en-US" dirty="0" smtClean="0"/>
              <a:t>Hence only being is, and nothing is nothing at all</a:t>
            </a:r>
          </a:p>
          <a:p>
            <a:pPr lvl="1"/>
            <a:r>
              <a:rPr lang="en-US" dirty="0" smtClean="0"/>
              <a:t>“Eternal” is not just about the truths of mathematics</a:t>
            </a:r>
          </a:p>
          <a:p>
            <a:pPr lvl="1"/>
            <a:r>
              <a:rPr lang="en-US" dirty="0"/>
              <a:t>b</a:t>
            </a:r>
            <a:r>
              <a:rPr lang="en-US" dirty="0" smtClean="0"/>
              <a:t>ut it is the nature of being/reality/Brahman itself!</a:t>
            </a:r>
          </a:p>
          <a:p>
            <a:pPr lvl="1"/>
            <a:r>
              <a:rPr lang="en-US" dirty="0" smtClean="0"/>
              <a:t>And yourself, inasmuch as you are.</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165</a:t>
            </a:fld>
            <a:endParaRPr lang="en-US"/>
          </a:p>
        </p:txBody>
      </p:sp>
    </p:spTree>
    <p:extLst>
      <p:ext uri="{BB962C8B-B14F-4D97-AF65-F5344CB8AC3E}">
        <p14:creationId xmlns:p14="http://schemas.microsoft.com/office/powerpoint/2010/main" val="165780484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changing things real?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about ordinary changing things? Aren’t they real?</a:t>
            </a:r>
          </a:p>
          <a:p>
            <a:pPr lvl="1"/>
            <a:r>
              <a:rPr lang="en-US" dirty="0" smtClean="0"/>
              <a:t>But a changing thing is something that is not now what it was before</a:t>
            </a:r>
          </a:p>
          <a:p>
            <a:pPr lvl="1"/>
            <a:r>
              <a:rPr lang="en-US" dirty="0" smtClean="0"/>
              <a:t>A changing thing is something that is not now what it will be later</a:t>
            </a:r>
          </a:p>
          <a:p>
            <a:r>
              <a:rPr lang="en-US" dirty="0" smtClean="0"/>
              <a:t>Hence, changing things are a combination of being and non-being</a:t>
            </a:r>
          </a:p>
          <a:p>
            <a:pPr lvl="1"/>
            <a:r>
              <a:rPr lang="en-US" dirty="0" smtClean="0"/>
              <a:t>But non-being is nothing, only being is real</a:t>
            </a:r>
          </a:p>
          <a:p>
            <a:pPr lvl="1"/>
            <a:r>
              <a:rPr lang="en-US" dirty="0" smtClean="0"/>
              <a:t>Hence changing things are unreal, illusory (Maya)</a:t>
            </a:r>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166</a:t>
            </a:fld>
            <a:endParaRPr lang="en-US"/>
          </a:p>
        </p:txBody>
      </p:sp>
    </p:spTree>
    <p:extLst>
      <p:ext uri="{BB962C8B-B14F-4D97-AF65-F5344CB8AC3E}">
        <p14:creationId xmlns:p14="http://schemas.microsoft.com/office/powerpoint/2010/main" val="319374034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and future</a:t>
            </a:r>
            <a:endParaRPr lang="en-US" dirty="0"/>
          </a:p>
        </p:txBody>
      </p:sp>
      <p:sp>
        <p:nvSpPr>
          <p:cNvPr id="3" name="Content Placeholder 2"/>
          <p:cNvSpPr>
            <a:spLocks noGrp="1"/>
          </p:cNvSpPr>
          <p:nvPr>
            <p:ph idx="1"/>
          </p:nvPr>
        </p:nvSpPr>
        <p:spPr/>
        <p:txBody>
          <a:bodyPr/>
          <a:lstStyle/>
          <a:p>
            <a:r>
              <a:rPr lang="en-US" dirty="0" smtClean="0"/>
              <a:t>What are you really worried about? </a:t>
            </a:r>
          </a:p>
          <a:p>
            <a:r>
              <a:rPr lang="en-US" dirty="0" smtClean="0"/>
              <a:t>1) Something that happened yesterday</a:t>
            </a:r>
          </a:p>
          <a:p>
            <a:pPr lvl="1"/>
            <a:r>
              <a:rPr lang="en-US" dirty="0" smtClean="0"/>
              <a:t>But yesterday is gone; it no longer is</a:t>
            </a:r>
          </a:p>
          <a:p>
            <a:r>
              <a:rPr lang="en-US" dirty="0" smtClean="0"/>
              <a:t>2) Something that will happen later</a:t>
            </a:r>
          </a:p>
          <a:p>
            <a:pPr lvl="1"/>
            <a:r>
              <a:rPr lang="en-US" dirty="0" smtClean="0"/>
              <a:t>But the future does not yet exist; it is not yet</a:t>
            </a:r>
          </a:p>
          <a:p>
            <a:r>
              <a:rPr lang="en-US" dirty="0" smtClean="0"/>
              <a:t>3) Being in the present?</a:t>
            </a:r>
          </a:p>
          <a:p>
            <a:pPr lvl="1"/>
            <a:r>
              <a:rPr lang="en-US" dirty="0" smtClean="0"/>
              <a:t>Is there anything right now to worry about?</a:t>
            </a:r>
          </a:p>
          <a:p>
            <a:pPr lvl="1"/>
            <a:r>
              <a:rPr lang="en-US" dirty="0" smtClean="0"/>
              <a:t>Just focus on the lecture! (It’s your dharma!)</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167</a:t>
            </a:fld>
            <a:endParaRPr lang="en-US"/>
          </a:p>
        </p:txBody>
      </p:sp>
    </p:spTree>
    <p:extLst>
      <p:ext uri="{BB962C8B-B14F-4D97-AF65-F5344CB8AC3E}">
        <p14:creationId xmlns:p14="http://schemas.microsoft.com/office/powerpoint/2010/main" val="160308398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Imagination</a:t>
            </a:r>
            <a:endParaRPr lang="en-US" dirty="0"/>
          </a:p>
        </p:txBody>
      </p:sp>
      <p:sp>
        <p:nvSpPr>
          <p:cNvPr id="3" name="Content Placeholder 2"/>
          <p:cNvSpPr>
            <a:spLocks noGrp="1"/>
          </p:cNvSpPr>
          <p:nvPr>
            <p:ph idx="1"/>
          </p:nvPr>
        </p:nvSpPr>
        <p:spPr/>
        <p:txBody>
          <a:bodyPr/>
          <a:lstStyle/>
          <a:p>
            <a:r>
              <a:rPr lang="en-US" dirty="0" smtClean="0"/>
              <a:t>Normally we are caught up in the past or future</a:t>
            </a:r>
          </a:p>
          <a:p>
            <a:pPr lvl="1"/>
            <a:r>
              <a:rPr lang="en-US" dirty="0" smtClean="0"/>
              <a:t>We imagine what happened before or what will happen later</a:t>
            </a:r>
          </a:p>
          <a:p>
            <a:pPr lvl="1"/>
            <a:r>
              <a:rPr lang="en-US" dirty="0" smtClean="0">
                <a:sym typeface="Wingdings" panose="05000000000000000000" pitchFamily="2" charset="2"/>
              </a:rPr>
              <a:t></a:t>
            </a:r>
            <a:r>
              <a:rPr lang="en-US" dirty="0" smtClean="0"/>
              <a:t>We treat what is unreal as real</a:t>
            </a:r>
          </a:p>
          <a:p>
            <a:pPr lvl="1"/>
            <a:r>
              <a:rPr lang="en-US" dirty="0" smtClean="0"/>
              <a:t>We live our lives mostly in our imagination, i.e., in an illusion—</a:t>
            </a:r>
            <a:r>
              <a:rPr lang="en-US" dirty="0" err="1" smtClean="0"/>
              <a:t>maya</a:t>
            </a:r>
            <a:r>
              <a:rPr lang="en-US" dirty="0" smtClean="0"/>
              <a:t>!</a:t>
            </a:r>
          </a:p>
          <a:p>
            <a:r>
              <a:rPr lang="en-US" dirty="0" smtClean="0"/>
              <a:t>The only </a:t>
            </a:r>
            <a:r>
              <a:rPr lang="en-US" u="sng" dirty="0" smtClean="0"/>
              <a:t>reality</a:t>
            </a:r>
            <a:r>
              <a:rPr lang="en-US" dirty="0" smtClean="0"/>
              <a:t> is what is now</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168</a:t>
            </a:fld>
            <a:endParaRPr lang="en-US"/>
          </a:p>
        </p:txBody>
      </p:sp>
    </p:spTree>
    <p:extLst>
      <p:ext uri="{BB962C8B-B14F-4D97-AF65-F5344CB8AC3E}">
        <p14:creationId xmlns:p14="http://schemas.microsoft.com/office/powerpoint/2010/main" val="388096266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now?</a:t>
            </a:r>
            <a:endParaRPr lang="en-US" dirty="0"/>
          </a:p>
        </p:txBody>
      </p:sp>
      <p:sp>
        <p:nvSpPr>
          <p:cNvPr id="3" name="Content Placeholder 2"/>
          <p:cNvSpPr>
            <a:spLocks noGrp="1"/>
          </p:cNvSpPr>
          <p:nvPr>
            <p:ph idx="1"/>
          </p:nvPr>
        </p:nvSpPr>
        <p:spPr/>
        <p:txBody>
          <a:bodyPr>
            <a:normAutofit fontScale="92500"/>
          </a:bodyPr>
          <a:lstStyle/>
          <a:p>
            <a:r>
              <a:rPr lang="en-US" dirty="0" smtClean="0"/>
              <a:t>But what is happening now?</a:t>
            </a:r>
          </a:p>
          <a:p>
            <a:pPr lvl="1"/>
            <a:r>
              <a:rPr lang="en-US" dirty="0" smtClean="0"/>
              <a:t>Try to focus on something that is purely here and now</a:t>
            </a:r>
          </a:p>
          <a:p>
            <a:pPr lvl="1"/>
            <a:r>
              <a:rPr lang="en-US" dirty="0" smtClean="0"/>
              <a:t>It’s gone before you can grasp it!</a:t>
            </a:r>
          </a:p>
          <a:p>
            <a:r>
              <a:rPr lang="en-US" dirty="0" smtClean="0"/>
              <a:t>Is present being real, if it vanishes in a flash?</a:t>
            </a:r>
          </a:p>
          <a:p>
            <a:r>
              <a:rPr lang="en-US" dirty="0" smtClean="0"/>
              <a:t>But there </a:t>
            </a:r>
            <a:r>
              <a:rPr lang="en-US" u="sng" dirty="0" smtClean="0"/>
              <a:t>is</a:t>
            </a:r>
            <a:r>
              <a:rPr lang="en-US" dirty="0" smtClean="0"/>
              <a:t> reality: </a:t>
            </a:r>
          </a:p>
          <a:p>
            <a:pPr lvl="1"/>
            <a:r>
              <a:rPr lang="en-US" dirty="0" smtClean="0"/>
              <a:t>We intuit this </a:t>
            </a:r>
            <a:r>
              <a:rPr lang="en-US" dirty="0" err="1" smtClean="0"/>
              <a:t>beingness</a:t>
            </a:r>
            <a:r>
              <a:rPr lang="en-US" dirty="0" smtClean="0"/>
              <a:t> that continues through the vanishing moments of time</a:t>
            </a:r>
          </a:p>
          <a:p>
            <a:pPr lvl="1"/>
            <a:r>
              <a:rPr lang="en-US" dirty="0" smtClean="0"/>
              <a:t>What is it?</a:t>
            </a:r>
          </a:p>
          <a:p>
            <a:r>
              <a:rPr lang="en-US" dirty="0" err="1" smtClean="0"/>
              <a:t>Advaita</a:t>
            </a:r>
            <a:r>
              <a:rPr lang="en-US" dirty="0" smtClean="0"/>
              <a:t>: the oneness of Atman/Brahman</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169</a:t>
            </a:fld>
            <a:endParaRPr lang="en-US"/>
          </a:p>
        </p:txBody>
      </p:sp>
    </p:spTree>
    <p:extLst>
      <p:ext uri="{BB962C8B-B14F-4D97-AF65-F5344CB8AC3E}">
        <p14:creationId xmlns:p14="http://schemas.microsoft.com/office/powerpoint/2010/main" val="391245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CA" dirty="0" smtClean="0"/>
              <a:t>1) The Schools </a:t>
            </a:r>
            <a:br>
              <a:rPr lang="en-CA" dirty="0" smtClean="0"/>
            </a:br>
            <a:r>
              <a:rPr lang="en-CA" dirty="0" smtClean="0"/>
              <a:t>and </a:t>
            </a:r>
            <a:r>
              <a:rPr lang="en-CA" dirty="0"/>
              <a:t>T</a:t>
            </a:r>
            <a:r>
              <a:rPr lang="en-CA" dirty="0" smtClean="0"/>
              <a:t>heir Framework</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6E3785A-DE9F-44BF-AED1-678CB50B1B1C}" type="slidenum">
              <a:rPr lang="en-US" smtClean="0"/>
              <a:t>17</a:t>
            </a:fld>
            <a:endParaRPr lang="en-US"/>
          </a:p>
        </p:txBody>
      </p:sp>
    </p:spTree>
    <p:extLst>
      <p:ext uri="{BB962C8B-B14F-4D97-AF65-F5344CB8AC3E}">
        <p14:creationId xmlns:p14="http://schemas.microsoft.com/office/powerpoint/2010/main" val="316855715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analogies</a:t>
            </a:r>
            <a:endParaRPr lang="en-US" dirty="0"/>
          </a:p>
        </p:txBody>
      </p:sp>
      <p:sp>
        <p:nvSpPr>
          <p:cNvPr id="3" name="Content Placeholder 2"/>
          <p:cNvSpPr>
            <a:spLocks noGrp="1"/>
          </p:cNvSpPr>
          <p:nvPr>
            <p:ph idx="1"/>
          </p:nvPr>
        </p:nvSpPr>
        <p:spPr/>
        <p:txBody>
          <a:bodyPr/>
          <a:lstStyle/>
          <a:p>
            <a:r>
              <a:rPr lang="en-US" dirty="0" smtClean="0"/>
              <a:t>Recall previous analogies of </a:t>
            </a:r>
            <a:r>
              <a:rPr lang="en-US" dirty="0" err="1" smtClean="0"/>
              <a:t>Shankara</a:t>
            </a:r>
            <a:r>
              <a:rPr lang="en-US" dirty="0" smtClean="0"/>
              <a:t> for Maya </a:t>
            </a:r>
          </a:p>
          <a:p>
            <a:pPr lvl="1"/>
            <a:r>
              <a:rPr lang="en-US" dirty="0" smtClean="0"/>
              <a:t>The froth on the sea</a:t>
            </a:r>
          </a:p>
          <a:p>
            <a:pPr lvl="1"/>
            <a:r>
              <a:rPr lang="en-US" dirty="0" smtClean="0"/>
              <a:t>The space in the pot</a:t>
            </a:r>
          </a:p>
          <a:p>
            <a:pPr lvl="1"/>
            <a:r>
              <a:rPr lang="en-US" dirty="0" smtClean="0"/>
              <a:t>The reflection of the sun in a pool of water</a:t>
            </a:r>
          </a:p>
          <a:p>
            <a:r>
              <a:rPr lang="en-US" dirty="0" smtClean="0"/>
              <a:t>Contemporary analogies from virtual reality</a:t>
            </a:r>
          </a:p>
          <a:p>
            <a:pPr lvl="1"/>
            <a:r>
              <a:rPr lang="en-US" dirty="0" smtClean="0"/>
              <a:t>Video games</a:t>
            </a:r>
          </a:p>
          <a:p>
            <a:pPr lvl="1"/>
            <a:r>
              <a:rPr lang="en-US" dirty="0" smtClean="0"/>
              <a:t>Movies</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170</a:t>
            </a:fld>
            <a:endParaRPr lang="en-US"/>
          </a:p>
        </p:txBody>
      </p:sp>
    </p:spTree>
    <p:extLst>
      <p:ext uri="{BB962C8B-B14F-4D97-AF65-F5344CB8AC3E}">
        <p14:creationId xmlns:p14="http://schemas.microsoft.com/office/powerpoint/2010/main" val="40098573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video games, the player creates an “avatar” to represent him or her in the game</a:t>
            </a:r>
          </a:p>
          <a:p>
            <a:pPr lvl="1"/>
            <a:r>
              <a:rPr lang="en-US" dirty="0" smtClean="0"/>
              <a:t>What is an “avatar”?</a:t>
            </a:r>
          </a:p>
          <a:p>
            <a:pPr lvl="1"/>
            <a:r>
              <a:rPr lang="en-US" dirty="0" smtClean="0"/>
              <a:t>In Indian religion: it is the incarnation of God/Brahman in a human appearance. </a:t>
            </a:r>
          </a:p>
          <a:p>
            <a:r>
              <a:rPr lang="en-US" dirty="0" smtClean="0"/>
              <a:t>Through the avatar the player enters the game as if he/she really participates in it</a:t>
            </a:r>
          </a:p>
          <a:p>
            <a:pPr lvl="1"/>
            <a:r>
              <a:rPr lang="en-US" dirty="0" err="1" smtClean="0"/>
              <a:t>Advaita</a:t>
            </a:r>
            <a:r>
              <a:rPr lang="en-US" dirty="0" smtClean="0"/>
              <a:t> Vedanta: this is how we should see our lives in general</a:t>
            </a:r>
          </a:p>
          <a:p>
            <a:pPr lvl="1"/>
            <a:r>
              <a:rPr lang="en-US" i="1" dirty="0" smtClean="0"/>
              <a:t>We</a:t>
            </a:r>
            <a:r>
              <a:rPr lang="en-US" dirty="0" smtClean="0"/>
              <a:t> are the God behind the avatar that we appear to be in the world</a:t>
            </a:r>
          </a:p>
          <a:p>
            <a:r>
              <a:rPr lang="en-US" dirty="0" smtClean="0"/>
              <a:t>See film, “Avatar”</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171</a:t>
            </a:fld>
            <a:endParaRPr lang="en-US"/>
          </a:p>
        </p:txBody>
      </p:sp>
    </p:spTree>
    <p:extLst>
      <p:ext uri="{BB962C8B-B14F-4D97-AF65-F5344CB8AC3E}">
        <p14:creationId xmlns:p14="http://schemas.microsoft.com/office/powerpoint/2010/main" val="334240593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Jake’s new reality</a:t>
            </a:r>
          </a:p>
        </p:txBody>
      </p:sp>
      <p:sp>
        <p:nvSpPr>
          <p:cNvPr id="43011" name="Content Placeholder 2"/>
          <p:cNvSpPr>
            <a:spLocks noGrp="1"/>
          </p:cNvSpPr>
          <p:nvPr>
            <p:ph idx="1"/>
          </p:nvPr>
        </p:nvSpPr>
        <p:spPr/>
        <p:txBody>
          <a:bodyPr/>
          <a:lstStyle/>
          <a:p>
            <a:r>
              <a:rPr lang="en-CA" altLang="en-US" dirty="0" smtClean="0"/>
              <a:t>Jake eventually sides with his new experience,</a:t>
            </a:r>
          </a:p>
          <a:p>
            <a:pPr lvl="1"/>
            <a:r>
              <a:rPr lang="en-CA" altLang="en-US" dirty="0" smtClean="0"/>
              <a:t>In his Avatar </a:t>
            </a:r>
            <a:r>
              <a:rPr lang="en-CA" altLang="en-US" dirty="0" err="1" smtClean="0"/>
              <a:t>Navi</a:t>
            </a:r>
            <a:r>
              <a:rPr lang="en-CA" altLang="en-US" dirty="0" smtClean="0"/>
              <a:t> body and world  </a:t>
            </a:r>
          </a:p>
          <a:p>
            <a:r>
              <a:rPr lang="en-CA" altLang="en-US" dirty="0" smtClean="0"/>
              <a:t>Back in his crippled human body, </a:t>
            </a:r>
          </a:p>
          <a:p>
            <a:pPr lvl="1"/>
            <a:r>
              <a:rPr lang="en-CA" altLang="en-US" dirty="0" smtClean="0"/>
              <a:t>in the metaphorically crippled human world of advanced science and technology, </a:t>
            </a:r>
          </a:p>
          <a:p>
            <a:r>
              <a:rPr lang="en-CA" altLang="en-US" dirty="0" smtClean="0"/>
              <a:t>he is overcome with a sense of unreality:  </a:t>
            </a:r>
          </a:p>
          <a:p>
            <a:pPr lvl="1"/>
            <a:r>
              <a:rPr lang="en-CA" altLang="en-US" dirty="0" smtClean="0"/>
              <a:t>“Everything is backwards now.  Like out there is the true world, and in here is the dream.”</a:t>
            </a:r>
            <a:endParaRPr lang="en-US" altLang="en-US" dirty="0" smtClean="0"/>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24E9AB-5D5A-48B3-86DB-C6FDFC5CAF8C}" type="slidenum">
              <a:rPr lang="en-CA" altLang="en-US" sz="1200" smtClean="0">
                <a:solidFill>
                  <a:srgbClr val="898989"/>
                </a:solidFill>
              </a:rPr>
              <a:pPr>
                <a:spcBef>
                  <a:spcPct val="0"/>
                </a:spcBef>
                <a:buFontTx/>
                <a:buNone/>
              </a:pPr>
              <a:t>172</a:t>
            </a:fld>
            <a:endParaRPr lang="en-CA" altLang="en-US" sz="1200" smtClean="0">
              <a:solidFill>
                <a:srgbClr val="898989"/>
              </a:solidFill>
            </a:endParaRPr>
          </a:p>
        </p:txBody>
      </p:sp>
    </p:spTree>
    <p:extLst>
      <p:ext uri="{BB962C8B-B14F-4D97-AF65-F5344CB8AC3E}">
        <p14:creationId xmlns:p14="http://schemas.microsoft.com/office/powerpoint/2010/main" val="264144789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DCA55B9-2159-4237-95BE-A69279679E32}" type="slidenum">
              <a:rPr lang="en-CA" altLang="en-US" sz="1200">
                <a:solidFill>
                  <a:srgbClr val="898989"/>
                </a:solidFill>
              </a:rPr>
              <a:pPr eaLnBrk="1" hangingPunct="1"/>
              <a:t>173</a:t>
            </a:fld>
            <a:endParaRPr lang="en-CA" altLang="en-US" sz="1200">
              <a:solidFill>
                <a:srgbClr val="898989"/>
              </a:solidFill>
            </a:endParaRPr>
          </a:p>
        </p:txBody>
      </p:sp>
      <p:sp>
        <p:nvSpPr>
          <p:cNvPr id="31747" name="Text Box 2"/>
          <p:cNvSpPr txBox="1">
            <a:spLocks noChangeArrowheads="1"/>
          </p:cNvSpPr>
          <p:nvPr/>
        </p:nvSpPr>
        <p:spPr bwMode="auto">
          <a:xfrm>
            <a:off x="1752600" y="990600"/>
            <a:ext cx="525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31748" name="Text Box 3"/>
          <p:cNvSpPr txBox="1">
            <a:spLocks noChangeArrowheads="1"/>
          </p:cNvSpPr>
          <p:nvPr/>
        </p:nvSpPr>
        <p:spPr bwMode="auto">
          <a:xfrm>
            <a:off x="2057400" y="11430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Arial" panose="020B0604020202020204" pitchFamily="34" charset="0"/>
              </a:rPr>
              <a:t>	Brahman (Divine Nature)</a:t>
            </a:r>
          </a:p>
        </p:txBody>
      </p:sp>
      <p:sp>
        <p:nvSpPr>
          <p:cNvPr id="31749" name="Text Box 4"/>
          <p:cNvSpPr txBox="1">
            <a:spLocks noChangeArrowheads="1"/>
          </p:cNvSpPr>
          <p:nvPr/>
        </p:nvSpPr>
        <p:spPr bwMode="auto">
          <a:xfrm>
            <a:off x="914400" y="1981200"/>
            <a:ext cx="2667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Arial" panose="020B0604020202020204" pitchFamily="34" charset="0"/>
              </a:rPr>
              <a:t>Brahma (as Creator) with Saraswati (Knowledge)</a:t>
            </a:r>
          </a:p>
        </p:txBody>
      </p:sp>
      <p:sp>
        <p:nvSpPr>
          <p:cNvPr id="31750" name="Text Box 5"/>
          <p:cNvSpPr txBox="1">
            <a:spLocks noChangeArrowheads="1"/>
          </p:cNvSpPr>
          <p:nvPr/>
        </p:nvSpPr>
        <p:spPr bwMode="auto">
          <a:xfrm>
            <a:off x="3048000" y="2209800"/>
            <a:ext cx="3048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Arial" panose="020B0604020202020204" pitchFamily="34" charset="0"/>
              </a:rPr>
              <a:t>Vishnu (as Preserver) with Lakshmi (Love) </a:t>
            </a:r>
          </a:p>
        </p:txBody>
      </p:sp>
      <p:sp>
        <p:nvSpPr>
          <p:cNvPr id="31751" name="Text Box 6"/>
          <p:cNvSpPr txBox="1">
            <a:spLocks noChangeArrowheads="1"/>
          </p:cNvSpPr>
          <p:nvPr/>
        </p:nvSpPr>
        <p:spPr bwMode="auto">
          <a:xfrm>
            <a:off x="5943600" y="2133600"/>
            <a:ext cx="2895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Arial" panose="020B0604020202020204" pitchFamily="34" charset="0"/>
              </a:rPr>
              <a:t>Shiva (as Destroyer) with Kali (Transformation) or Parvati</a:t>
            </a:r>
          </a:p>
        </p:txBody>
      </p:sp>
      <p:sp>
        <p:nvSpPr>
          <p:cNvPr id="31752" name="Line 7"/>
          <p:cNvSpPr>
            <a:spLocks noChangeShapeType="1"/>
          </p:cNvSpPr>
          <p:nvPr/>
        </p:nvSpPr>
        <p:spPr bwMode="auto">
          <a:xfrm flipH="1">
            <a:off x="2590800" y="1676400"/>
            <a:ext cx="12192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3" name="Line 8"/>
          <p:cNvSpPr>
            <a:spLocks noChangeShapeType="1"/>
          </p:cNvSpPr>
          <p:nvPr/>
        </p:nvSpPr>
        <p:spPr bwMode="auto">
          <a:xfrm>
            <a:off x="3810000" y="16764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4" name="Line 9"/>
          <p:cNvSpPr>
            <a:spLocks noChangeShapeType="1"/>
          </p:cNvSpPr>
          <p:nvPr/>
        </p:nvSpPr>
        <p:spPr bwMode="auto">
          <a:xfrm>
            <a:off x="3810000" y="1676400"/>
            <a:ext cx="20574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5" name="Line 10"/>
          <p:cNvSpPr>
            <a:spLocks noChangeShapeType="1"/>
          </p:cNvSpPr>
          <p:nvPr/>
        </p:nvSpPr>
        <p:spPr bwMode="auto">
          <a:xfrm flipH="1">
            <a:off x="2667000" y="3276600"/>
            <a:ext cx="914400" cy="1524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6" name="Text Box 11"/>
          <p:cNvSpPr txBox="1">
            <a:spLocks noChangeArrowheads="1"/>
          </p:cNvSpPr>
          <p:nvPr/>
        </p:nvSpPr>
        <p:spPr bwMode="auto">
          <a:xfrm>
            <a:off x="2514600" y="47244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Arial" panose="020B0604020202020204" pitchFamily="34" charset="0"/>
              </a:rPr>
              <a:t>Krishna with Radha</a:t>
            </a:r>
          </a:p>
        </p:txBody>
      </p:sp>
      <p:sp>
        <p:nvSpPr>
          <p:cNvPr id="31757" name="Text Box 12"/>
          <p:cNvSpPr txBox="1">
            <a:spLocks noChangeArrowheads="1"/>
          </p:cNvSpPr>
          <p:nvPr/>
        </p:nvSpPr>
        <p:spPr bwMode="auto">
          <a:xfrm>
            <a:off x="539552" y="5085184"/>
            <a:ext cx="17281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i="1" dirty="0">
                <a:latin typeface="Arial" panose="020B0604020202020204" pitchFamily="34" charset="0"/>
              </a:rPr>
              <a:t>Human Avatars</a:t>
            </a:r>
          </a:p>
        </p:txBody>
      </p:sp>
      <p:sp>
        <p:nvSpPr>
          <p:cNvPr id="31758" name="Line 13"/>
          <p:cNvSpPr>
            <a:spLocks noChangeShapeType="1"/>
          </p:cNvSpPr>
          <p:nvPr/>
        </p:nvSpPr>
        <p:spPr bwMode="auto">
          <a:xfrm>
            <a:off x="3810000" y="3352800"/>
            <a:ext cx="1447800" cy="1371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9" name="Text Box 14"/>
          <p:cNvSpPr txBox="1">
            <a:spLocks noChangeArrowheads="1"/>
          </p:cNvSpPr>
          <p:nvPr/>
        </p:nvSpPr>
        <p:spPr bwMode="auto">
          <a:xfrm>
            <a:off x="4876800" y="4953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Arial" panose="020B0604020202020204" pitchFamily="34" charset="0"/>
              </a:rPr>
              <a:t>Buddha </a:t>
            </a:r>
          </a:p>
        </p:txBody>
      </p:sp>
      <p:sp>
        <p:nvSpPr>
          <p:cNvPr id="31760" name="Text Box 15"/>
          <p:cNvSpPr txBox="1">
            <a:spLocks noChangeArrowheads="1"/>
          </p:cNvSpPr>
          <p:nvPr/>
        </p:nvSpPr>
        <p:spPr bwMode="auto">
          <a:xfrm>
            <a:off x="1447800" y="3810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Arial" panose="020B0604020202020204" pitchFamily="34" charset="0"/>
              </a:rPr>
              <a:t>Trimurti (Hindu Trinity) and Avatars</a:t>
            </a:r>
          </a:p>
        </p:txBody>
      </p:sp>
      <p:sp>
        <p:nvSpPr>
          <p:cNvPr id="31761" name="Line 16"/>
          <p:cNvSpPr>
            <a:spLocks noChangeShapeType="1"/>
          </p:cNvSpPr>
          <p:nvPr/>
        </p:nvSpPr>
        <p:spPr bwMode="auto">
          <a:xfrm>
            <a:off x="3657600" y="3276600"/>
            <a:ext cx="762000" cy="26670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2" name="Text Box 17"/>
          <p:cNvSpPr txBox="1">
            <a:spLocks noChangeArrowheads="1"/>
          </p:cNvSpPr>
          <p:nvPr/>
        </p:nvSpPr>
        <p:spPr bwMode="auto">
          <a:xfrm>
            <a:off x="3276600" y="54864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Arial" panose="020B0604020202020204" pitchFamily="34" charset="0"/>
              </a:rPr>
              <a:t>Arjuna, and YOU--when enlightened</a:t>
            </a:r>
          </a:p>
        </p:txBody>
      </p:sp>
      <p:sp>
        <p:nvSpPr>
          <p:cNvPr id="31763" name="Text Box 18"/>
          <p:cNvSpPr txBox="1">
            <a:spLocks noChangeArrowheads="1"/>
          </p:cNvSpPr>
          <p:nvPr/>
        </p:nvSpPr>
        <p:spPr bwMode="auto">
          <a:xfrm>
            <a:off x="685800" y="3733800"/>
            <a:ext cx="710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i="1" dirty="0">
                <a:latin typeface="Arial" panose="020B0604020202020204" pitchFamily="34" charset="0"/>
              </a:rPr>
              <a:t>Gods and Goddesses </a:t>
            </a:r>
          </a:p>
        </p:txBody>
      </p:sp>
      <p:sp>
        <p:nvSpPr>
          <p:cNvPr id="31764" name="Line 19"/>
          <p:cNvSpPr>
            <a:spLocks noChangeShapeType="1"/>
          </p:cNvSpPr>
          <p:nvPr/>
        </p:nvSpPr>
        <p:spPr bwMode="auto">
          <a:xfrm>
            <a:off x="6629400" y="3733800"/>
            <a:ext cx="6096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5" name="Text Box 21"/>
          <p:cNvSpPr txBox="1">
            <a:spLocks noChangeArrowheads="1"/>
          </p:cNvSpPr>
          <p:nvPr/>
        </p:nvSpPr>
        <p:spPr bwMode="auto">
          <a:xfrm>
            <a:off x="7010400" y="4953000"/>
            <a:ext cx="146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Ganesh</a:t>
            </a:r>
          </a:p>
        </p:txBody>
      </p:sp>
    </p:spTree>
    <p:extLst>
      <p:ext uri="{BB962C8B-B14F-4D97-AF65-F5344CB8AC3E}">
        <p14:creationId xmlns:p14="http://schemas.microsoft.com/office/powerpoint/2010/main" val="64849663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a:t>
            </a:r>
            <a:endParaRPr lang="en-US" dirty="0"/>
          </a:p>
        </p:txBody>
      </p:sp>
      <p:sp>
        <p:nvSpPr>
          <p:cNvPr id="3" name="Content Placeholder 2"/>
          <p:cNvSpPr>
            <a:spLocks noGrp="1"/>
          </p:cNvSpPr>
          <p:nvPr>
            <p:ph idx="1"/>
          </p:nvPr>
        </p:nvSpPr>
        <p:spPr/>
        <p:txBody>
          <a:bodyPr>
            <a:normAutofit lnSpcReduction="10000"/>
          </a:bodyPr>
          <a:lstStyle/>
          <a:p>
            <a:r>
              <a:rPr lang="en-US" dirty="0" smtClean="0"/>
              <a:t>When we watch a movie, we enter into it as if it were real</a:t>
            </a:r>
          </a:p>
          <a:p>
            <a:pPr lvl="1"/>
            <a:r>
              <a:rPr lang="en-US" dirty="0" smtClean="0"/>
              <a:t>In the film, we go to many places taking days, months, or years</a:t>
            </a:r>
          </a:p>
          <a:p>
            <a:pPr lvl="1"/>
            <a:r>
              <a:rPr lang="en-US" dirty="0" smtClean="0"/>
              <a:t>But “in reality” we have gone nowhere, and it has only taken 2 hours. </a:t>
            </a:r>
          </a:p>
          <a:p>
            <a:r>
              <a:rPr lang="en-US" dirty="0" smtClean="0"/>
              <a:t>We are aware that this is “only a movie.” </a:t>
            </a:r>
          </a:p>
          <a:p>
            <a:pPr lvl="1"/>
            <a:r>
              <a:rPr lang="en-US" dirty="0" smtClean="0"/>
              <a:t>But we “suspend disbelief” </a:t>
            </a:r>
          </a:p>
          <a:p>
            <a:pPr lvl="1"/>
            <a:r>
              <a:rPr lang="en-US" dirty="0" smtClean="0"/>
              <a:t>and enter the experience </a:t>
            </a:r>
            <a:r>
              <a:rPr lang="en-US" u="sng" dirty="0" smtClean="0"/>
              <a:t>as if </a:t>
            </a:r>
            <a:r>
              <a:rPr lang="en-US" dirty="0" smtClean="0"/>
              <a:t>it were real</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174</a:t>
            </a:fld>
            <a:endParaRPr lang="en-US"/>
          </a:p>
        </p:txBody>
      </p:sp>
    </p:spTree>
    <p:extLst>
      <p:ext uri="{BB962C8B-B14F-4D97-AF65-F5344CB8AC3E}">
        <p14:creationId xmlns:p14="http://schemas.microsoft.com/office/powerpoint/2010/main" val="385662355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Brahman = Being</a:t>
            </a:r>
          </a:p>
          <a:p>
            <a:pPr lvl="1"/>
            <a:r>
              <a:rPr lang="en-US" dirty="0" smtClean="0"/>
              <a:t>Not the being of an instant that vanishes in a flash</a:t>
            </a:r>
          </a:p>
          <a:p>
            <a:pPr lvl="1"/>
            <a:r>
              <a:rPr lang="en-US" dirty="0" smtClean="0"/>
              <a:t>But the being of the framework within which all the events of our lives pass</a:t>
            </a:r>
          </a:p>
          <a:p>
            <a:r>
              <a:rPr lang="en-US" dirty="0" smtClean="0"/>
              <a:t>Being is like the movie screen in which we perform our lives</a:t>
            </a:r>
          </a:p>
          <a:p>
            <a:pPr lvl="1"/>
            <a:r>
              <a:rPr lang="en-US" dirty="0" smtClean="0"/>
              <a:t>Time passes and we go many places</a:t>
            </a:r>
          </a:p>
          <a:p>
            <a:pPr lvl="1"/>
            <a:r>
              <a:rPr lang="en-US" dirty="0" smtClean="0"/>
              <a:t>But everything always takes place in a persisting present or presence</a:t>
            </a:r>
          </a:p>
          <a:p>
            <a:r>
              <a:rPr lang="en-US" dirty="0" smtClean="0"/>
              <a:t>Practical lesson: practice being in the present, or “mindfulness”</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175</a:t>
            </a:fld>
            <a:endParaRPr lang="en-US"/>
          </a:p>
        </p:txBody>
      </p:sp>
    </p:spTree>
    <p:extLst>
      <p:ext uri="{BB962C8B-B14F-4D97-AF65-F5344CB8AC3E}">
        <p14:creationId xmlns:p14="http://schemas.microsoft.com/office/powerpoint/2010/main" val="161152101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Life as the play of God</a:t>
            </a:r>
            <a:endParaRPr lang="en-CA" altLang="en-US" smtClean="0"/>
          </a:p>
        </p:txBody>
      </p:sp>
      <p:sp>
        <p:nvSpPr>
          <p:cNvPr id="19459" name="Rectangle 3"/>
          <p:cNvSpPr>
            <a:spLocks noGrp="1" noChangeArrowheads="1"/>
          </p:cNvSpPr>
          <p:nvPr>
            <p:ph idx="1"/>
          </p:nvPr>
        </p:nvSpPr>
        <p:spPr/>
        <p:txBody>
          <a:bodyPr/>
          <a:lstStyle/>
          <a:p>
            <a:pPr eaLnBrk="1" hangingPunct="1"/>
            <a:r>
              <a:rPr lang="en-CA" altLang="en-US" dirty="0" smtClean="0"/>
              <a:t>“The basic recurring theme in Hindu Mythology is the creation of the world by the self-sacrifice of God - 'sacrifice' in the original sense of 'making sacred' - whereby God becomes the world which, in the end becomes again God. This creative activity of the Divine is called *</a:t>
            </a:r>
            <a:r>
              <a:rPr lang="en-CA" altLang="en-US" dirty="0" err="1" smtClean="0"/>
              <a:t>lila</a:t>
            </a:r>
            <a:r>
              <a:rPr lang="en-CA" altLang="en-US" dirty="0" smtClean="0"/>
              <a:t>*, the play of God, and the world is seen as the stage of the divine play. </a:t>
            </a:r>
          </a:p>
        </p:txBody>
      </p:sp>
      <p:sp>
        <p:nvSpPr>
          <p:cNvPr id="24580" name="Slide Number Placeholder 3"/>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D7C57B-6D82-497E-8C8A-1361CBE3F681}" type="slidenum">
              <a:rPr lang="en-CA" altLang="en-US" sz="1200">
                <a:solidFill>
                  <a:srgbClr val="898989"/>
                </a:solidFill>
              </a:rPr>
              <a:pPr eaLnBrk="1" hangingPunct="1"/>
              <a:t>176</a:t>
            </a:fld>
            <a:endParaRPr lang="en-CA" altLang="en-US" sz="1200">
              <a:solidFill>
                <a:srgbClr val="898989"/>
              </a:solidFill>
            </a:endParaRPr>
          </a:p>
        </p:txBody>
      </p:sp>
    </p:spTree>
    <p:extLst>
      <p:ext uri="{BB962C8B-B14F-4D97-AF65-F5344CB8AC3E}">
        <p14:creationId xmlns:p14="http://schemas.microsoft.com/office/powerpoint/2010/main" val="86238777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CA" altLang="en-US" smtClean="0"/>
              <a:t>Life is magical</a:t>
            </a:r>
            <a:endParaRPr lang="en-US" altLang="en-US" smtClean="0"/>
          </a:p>
        </p:txBody>
      </p:sp>
      <p:sp>
        <p:nvSpPr>
          <p:cNvPr id="20483" name="Rectangle 3"/>
          <p:cNvSpPr>
            <a:spLocks noGrp="1" noChangeArrowheads="1"/>
          </p:cNvSpPr>
          <p:nvPr>
            <p:ph idx="1"/>
          </p:nvPr>
        </p:nvSpPr>
        <p:spPr/>
        <p:txBody>
          <a:bodyPr/>
          <a:lstStyle/>
          <a:p>
            <a:pPr eaLnBrk="1" hangingPunct="1">
              <a:lnSpc>
                <a:spcPct val="90000"/>
              </a:lnSpc>
            </a:pPr>
            <a:r>
              <a:rPr lang="en-CA" altLang="en-US" dirty="0" smtClean="0"/>
              <a:t>“Like most of Hindu mythology, the myth of </a:t>
            </a:r>
            <a:r>
              <a:rPr lang="en-CA" altLang="en-US" i="1" dirty="0" err="1" smtClean="0"/>
              <a:t>lila</a:t>
            </a:r>
            <a:r>
              <a:rPr lang="en-CA" altLang="en-US" dirty="0" smtClean="0"/>
              <a:t> has strong magical flavour. </a:t>
            </a:r>
            <a:r>
              <a:rPr lang="en-CA" altLang="en-US" i="1" dirty="0" smtClean="0"/>
              <a:t>Brahman</a:t>
            </a:r>
            <a:r>
              <a:rPr lang="en-CA" altLang="en-US" dirty="0" smtClean="0"/>
              <a:t> is the great magician who transforms himself into the world and he performs this feat with his 'magic creative power', which is the original meaning of </a:t>
            </a:r>
            <a:r>
              <a:rPr lang="en-CA" altLang="en-US" dirty="0" err="1" smtClean="0"/>
              <a:t>maya</a:t>
            </a:r>
            <a:r>
              <a:rPr lang="en-CA" altLang="en-US" dirty="0" smtClean="0"/>
              <a:t> in the Rig Veda. The word </a:t>
            </a:r>
            <a:r>
              <a:rPr lang="en-CA" altLang="en-US" i="1" dirty="0" err="1" smtClean="0"/>
              <a:t>maya</a:t>
            </a:r>
            <a:r>
              <a:rPr lang="en-CA" altLang="en-US" dirty="0" smtClean="0"/>
              <a:t> - one of the most important terms in Indian philosophy - has changed its meaning over the centuries. </a:t>
            </a:r>
          </a:p>
        </p:txBody>
      </p:sp>
      <p:sp>
        <p:nvSpPr>
          <p:cNvPr id="25604" name="Slide Number Placeholder 3"/>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4E999C2-4591-4D9C-AC8A-F6A1BE8DE937}" type="slidenum">
              <a:rPr lang="en-CA" altLang="en-US" sz="1200">
                <a:solidFill>
                  <a:srgbClr val="898989"/>
                </a:solidFill>
              </a:rPr>
              <a:pPr eaLnBrk="1" hangingPunct="1"/>
              <a:t>177</a:t>
            </a:fld>
            <a:endParaRPr lang="en-CA" altLang="en-US" sz="1200">
              <a:solidFill>
                <a:srgbClr val="898989"/>
              </a:solidFill>
            </a:endParaRPr>
          </a:p>
        </p:txBody>
      </p:sp>
    </p:spTree>
    <p:extLst>
      <p:ext uri="{BB962C8B-B14F-4D97-AF65-F5344CB8AC3E}">
        <p14:creationId xmlns:p14="http://schemas.microsoft.com/office/powerpoint/2010/main" val="141844572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ltLang="en-US" smtClean="0"/>
          </a:p>
        </p:txBody>
      </p:sp>
      <p:sp>
        <p:nvSpPr>
          <p:cNvPr id="21507" name="Rectangle 3"/>
          <p:cNvSpPr>
            <a:spLocks noGrp="1" noChangeArrowheads="1"/>
          </p:cNvSpPr>
          <p:nvPr>
            <p:ph idx="1"/>
          </p:nvPr>
        </p:nvSpPr>
        <p:spPr/>
        <p:txBody>
          <a:bodyPr/>
          <a:lstStyle/>
          <a:p>
            <a:pPr eaLnBrk="1" hangingPunct="1"/>
            <a:r>
              <a:rPr lang="en-CA" altLang="en-US" dirty="0" smtClean="0"/>
              <a:t>“From the 'might', or 'power', of the divine actor and magician, it came to signify the psychological state of anybody under the spell of the magic play. As long as we confuse the myriad forms of the divine </a:t>
            </a:r>
            <a:r>
              <a:rPr lang="en-CA" altLang="en-US" i="1" u="sng" dirty="0" err="1" smtClean="0"/>
              <a:t>lila</a:t>
            </a:r>
            <a:r>
              <a:rPr lang="en-CA" altLang="en-US" dirty="0" smtClean="0"/>
              <a:t> with reality, without perceiving the unity of Brahman underlying all these forms, we are under the spell of </a:t>
            </a:r>
            <a:r>
              <a:rPr lang="en-CA" altLang="en-US" i="1" u="sng" dirty="0" err="1" smtClean="0"/>
              <a:t>maya</a:t>
            </a:r>
            <a:r>
              <a:rPr lang="en-CA" altLang="en-US" dirty="0" smtClean="0"/>
              <a:t>. </a:t>
            </a:r>
            <a:endParaRPr lang="en-US" altLang="en-US" dirty="0" smtClean="0"/>
          </a:p>
        </p:txBody>
      </p:sp>
      <p:sp>
        <p:nvSpPr>
          <p:cNvPr id="26628" name="Slide Number Placeholder 3"/>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F582735-EBD3-4CAA-A12C-12606DF06A56}" type="slidenum">
              <a:rPr lang="en-CA" altLang="en-US" sz="1200">
                <a:solidFill>
                  <a:srgbClr val="898989"/>
                </a:solidFill>
              </a:rPr>
              <a:pPr eaLnBrk="1" hangingPunct="1"/>
              <a:t>178</a:t>
            </a:fld>
            <a:endParaRPr lang="en-CA" altLang="en-US" sz="1200">
              <a:solidFill>
                <a:srgbClr val="898989"/>
              </a:solidFill>
            </a:endParaRPr>
          </a:p>
        </p:txBody>
      </p:sp>
    </p:spTree>
    <p:extLst>
      <p:ext uri="{BB962C8B-B14F-4D97-AF65-F5344CB8AC3E}">
        <p14:creationId xmlns:p14="http://schemas.microsoft.com/office/powerpoint/2010/main" val="410928360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altLang="en-US" smtClean="0"/>
          </a:p>
        </p:txBody>
      </p:sp>
      <p:sp>
        <p:nvSpPr>
          <p:cNvPr id="22531" name="Rectangle 3"/>
          <p:cNvSpPr>
            <a:spLocks noGrp="1" noChangeArrowheads="1"/>
          </p:cNvSpPr>
          <p:nvPr>
            <p:ph idx="1"/>
          </p:nvPr>
        </p:nvSpPr>
        <p:spPr/>
        <p:txBody>
          <a:bodyPr/>
          <a:lstStyle/>
          <a:p>
            <a:pPr eaLnBrk="1" hangingPunct="1"/>
            <a:r>
              <a:rPr lang="en-CA" altLang="en-US" dirty="0" smtClean="0"/>
              <a:t>“Maya, therefore, does not mean that the world is an illusion, as is often wrongly stated. The illusion merely lies in our point of view, if we think that the shapes and structures, things and events, around us are realities of nature, instead of realizing that they are concepts of our measuring and categorizing minds. </a:t>
            </a:r>
          </a:p>
        </p:txBody>
      </p:sp>
      <p:sp>
        <p:nvSpPr>
          <p:cNvPr id="27652" name="Slide Number Placeholder 3"/>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E1D088C-4B75-4D58-AB9E-6510730270A3}" type="slidenum">
              <a:rPr lang="en-CA" altLang="en-US" sz="1200">
                <a:solidFill>
                  <a:srgbClr val="898989"/>
                </a:solidFill>
              </a:rPr>
              <a:pPr eaLnBrk="1" hangingPunct="1"/>
              <a:t>179</a:t>
            </a:fld>
            <a:endParaRPr lang="en-CA" altLang="en-US" sz="1200">
              <a:solidFill>
                <a:srgbClr val="898989"/>
              </a:solidFill>
            </a:endParaRPr>
          </a:p>
        </p:txBody>
      </p:sp>
    </p:spTree>
    <p:extLst>
      <p:ext uri="{BB962C8B-B14F-4D97-AF65-F5344CB8AC3E}">
        <p14:creationId xmlns:p14="http://schemas.microsoft.com/office/powerpoint/2010/main" val="2778298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Continuity of Indian Philosophy</a:t>
            </a:r>
            <a:endParaRPr lang="en-US" dirty="0"/>
          </a:p>
        </p:txBody>
      </p:sp>
      <p:sp>
        <p:nvSpPr>
          <p:cNvPr id="3" name="Content Placeholder 2"/>
          <p:cNvSpPr>
            <a:spLocks noGrp="1"/>
          </p:cNvSpPr>
          <p:nvPr>
            <p:ph idx="1"/>
          </p:nvPr>
        </p:nvSpPr>
        <p:spPr/>
        <p:txBody>
          <a:bodyPr>
            <a:normAutofit lnSpcReduction="10000"/>
          </a:bodyPr>
          <a:lstStyle/>
          <a:p>
            <a:r>
              <a:rPr lang="en-CA" dirty="0" smtClean="0"/>
              <a:t>Indian philosophers today continue to refer to ancient texts </a:t>
            </a:r>
          </a:p>
          <a:p>
            <a:pPr lvl="1"/>
            <a:r>
              <a:rPr lang="en-CA" dirty="0" smtClean="0"/>
              <a:t>At least to 500 BCE</a:t>
            </a:r>
          </a:p>
          <a:p>
            <a:pPr lvl="1"/>
            <a:r>
              <a:rPr lang="en-CA" dirty="0" smtClean="0"/>
              <a:t>The </a:t>
            </a:r>
            <a:r>
              <a:rPr lang="en-CA" i="1" dirty="0" smtClean="0"/>
              <a:t>Upanishads</a:t>
            </a:r>
            <a:r>
              <a:rPr lang="en-CA" dirty="0" smtClean="0"/>
              <a:t> for Hindu philosophers</a:t>
            </a:r>
          </a:p>
          <a:p>
            <a:pPr lvl="1"/>
            <a:r>
              <a:rPr lang="en-CA" dirty="0" smtClean="0"/>
              <a:t>The sayings of the Buddha for Buddhist philosophers</a:t>
            </a:r>
          </a:p>
          <a:p>
            <a:pPr lvl="2"/>
            <a:r>
              <a:rPr lang="en-CA" dirty="0" smtClean="0"/>
              <a:t>But Buddha also studied the Upanishads</a:t>
            </a:r>
          </a:p>
          <a:p>
            <a:r>
              <a:rPr lang="en-CA" dirty="0" smtClean="0"/>
              <a:t>Two major philosophical tendencies reflecting two major religions of India</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18</a:t>
            </a:fld>
            <a:endParaRPr lang="en-US"/>
          </a:p>
        </p:txBody>
      </p:sp>
    </p:spTree>
    <p:extLst>
      <p:ext uri="{BB962C8B-B14F-4D97-AF65-F5344CB8AC3E}">
        <p14:creationId xmlns:p14="http://schemas.microsoft.com/office/powerpoint/2010/main" val="356914390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altLang="en-US" smtClean="0"/>
          </a:p>
        </p:txBody>
      </p:sp>
      <p:sp>
        <p:nvSpPr>
          <p:cNvPr id="23555" name="Rectangle 3"/>
          <p:cNvSpPr>
            <a:spLocks noGrp="1" noChangeArrowheads="1"/>
          </p:cNvSpPr>
          <p:nvPr>
            <p:ph idx="1"/>
          </p:nvPr>
        </p:nvSpPr>
        <p:spPr/>
        <p:txBody>
          <a:bodyPr/>
          <a:lstStyle/>
          <a:p>
            <a:pPr eaLnBrk="1" hangingPunct="1"/>
            <a:r>
              <a:rPr lang="en-CA" altLang="en-US" dirty="0" smtClean="0"/>
              <a:t>“Maya is the illusion of taking these concepts for reality, of confusing the map with the territory.”</a:t>
            </a:r>
          </a:p>
          <a:p>
            <a:pPr eaLnBrk="1" hangingPunct="1"/>
            <a:r>
              <a:rPr lang="en-CA" altLang="en-US" dirty="0" smtClean="0"/>
              <a:t>From </a:t>
            </a:r>
            <a:r>
              <a:rPr lang="en-CA" altLang="en-US" i="1" dirty="0" smtClean="0"/>
              <a:t>The Tao of Physics</a:t>
            </a:r>
            <a:r>
              <a:rPr lang="en-CA" altLang="en-US" dirty="0" smtClean="0"/>
              <a:t> by </a:t>
            </a:r>
            <a:r>
              <a:rPr lang="en-CA" altLang="en-US" dirty="0" err="1" smtClean="0"/>
              <a:t>Fritjof</a:t>
            </a:r>
            <a:r>
              <a:rPr lang="en-CA" altLang="en-US" dirty="0" smtClean="0"/>
              <a:t> Capra.</a:t>
            </a:r>
            <a:endParaRPr lang="en-US" altLang="en-US" dirty="0" smtClean="0"/>
          </a:p>
        </p:txBody>
      </p:sp>
      <p:sp>
        <p:nvSpPr>
          <p:cNvPr id="28676" name="Slide Number Placeholder 3"/>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21FAE4-D716-4474-A557-DF127EE4BD8C}" type="slidenum">
              <a:rPr lang="en-CA" altLang="en-US" sz="1200">
                <a:solidFill>
                  <a:srgbClr val="898989"/>
                </a:solidFill>
              </a:rPr>
              <a:pPr eaLnBrk="1" hangingPunct="1"/>
              <a:t>180</a:t>
            </a:fld>
            <a:endParaRPr lang="en-CA" altLang="en-US" sz="1200">
              <a:solidFill>
                <a:srgbClr val="898989"/>
              </a:solidFill>
            </a:endParaRPr>
          </a:p>
        </p:txBody>
      </p:sp>
    </p:spTree>
    <p:extLst>
      <p:ext uri="{BB962C8B-B14F-4D97-AF65-F5344CB8AC3E}">
        <p14:creationId xmlns:p14="http://schemas.microsoft.com/office/powerpoint/2010/main" val="66212942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 and Lila</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The world of appearances taken to be real, independent </a:t>
            </a:r>
            <a:r>
              <a:rPr lang="en-CA" dirty="0"/>
              <a:t>of </a:t>
            </a:r>
            <a:r>
              <a:rPr lang="en-CA" dirty="0" smtClean="0"/>
              <a:t>us = Maya</a:t>
            </a:r>
          </a:p>
          <a:p>
            <a:pPr lvl="1"/>
            <a:r>
              <a:rPr lang="en-CA" dirty="0" smtClean="0"/>
              <a:t>The appearance results from our way of looking at reality</a:t>
            </a:r>
          </a:p>
          <a:p>
            <a:pPr lvl="1"/>
            <a:r>
              <a:rPr lang="en-CA" dirty="0" smtClean="0"/>
              <a:t>Reality as it is for us, not as it is in itself</a:t>
            </a:r>
          </a:p>
          <a:p>
            <a:r>
              <a:rPr lang="en-CA" dirty="0" smtClean="0"/>
              <a:t>Recognizing this </a:t>
            </a:r>
            <a:r>
              <a:rPr lang="en-CA" dirty="0" smtClean="0">
                <a:sym typeface="Wingdings" panose="05000000000000000000" pitchFamily="2" charset="2"/>
              </a:rPr>
              <a:t> </a:t>
            </a:r>
            <a:r>
              <a:rPr lang="en-CA" dirty="0" smtClean="0"/>
              <a:t>The playful creation of Brahman (</a:t>
            </a:r>
            <a:r>
              <a:rPr lang="en-CA" dirty="0"/>
              <a:t>L</a:t>
            </a:r>
            <a:r>
              <a:rPr lang="en-CA" dirty="0" smtClean="0"/>
              <a:t>ila)</a:t>
            </a:r>
          </a:p>
          <a:p>
            <a:pPr lvl="1"/>
            <a:r>
              <a:rPr lang="en-CA" dirty="0" smtClean="0"/>
              <a:t>But Atman is Brahman: it’s </a:t>
            </a:r>
            <a:r>
              <a:rPr lang="en-CA" u="sng" dirty="0" smtClean="0"/>
              <a:t>our own </a:t>
            </a:r>
            <a:r>
              <a:rPr lang="en-CA" dirty="0" smtClean="0"/>
              <a:t>play</a:t>
            </a:r>
          </a:p>
          <a:p>
            <a:pPr lvl="1"/>
            <a:r>
              <a:rPr lang="en-CA" dirty="0" smtClean="0"/>
              <a:t>It is there, but illusorily</a:t>
            </a:r>
          </a:p>
          <a:p>
            <a:r>
              <a:rPr lang="en-CA" dirty="0" smtClean="0"/>
              <a:t>Dreams too are there, are real, but as dreams </a:t>
            </a:r>
          </a:p>
          <a:p>
            <a:pPr lvl="1"/>
            <a:r>
              <a:rPr lang="en-CA" dirty="0" smtClean="0"/>
              <a:t>Lucid dreaming: being conscious in the dream</a:t>
            </a:r>
          </a:p>
        </p:txBody>
      </p:sp>
      <p:sp>
        <p:nvSpPr>
          <p:cNvPr id="4" name="Slide Number Placeholder 3"/>
          <p:cNvSpPr>
            <a:spLocks noGrp="1"/>
          </p:cNvSpPr>
          <p:nvPr>
            <p:ph type="sldNum" sz="quarter" idx="12"/>
          </p:nvPr>
        </p:nvSpPr>
        <p:spPr/>
        <p:txBody>
          <a:bodyPr/>
          <a:lstStyle/>
          <a:p>
            <a:fld id="{36E3785A-DE9F-44BF-AED1-678CB50B1B1C}" type="slidenum">
              <a:rPr lang="en-US" smtClean="0"/>
              <a:t>181</a:t>
            </a:fld>
            <a:endParaRPr lang="en-US"/>
          </a:p>
        </p:txBody>
      </p:sp>
    </p:spTree>
    <p:extLst>
      <p:ext uri="{BB962C8B-B14F-4D97-AF65-F5344CB8AC3E}">
        <p14:creationId xmlns:p14="http://schemas.microsoft.com/office/powerpoint/2010/main" val="160957234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a:t>
            </a:r>
            <a:endParaRPr lang="en-US" dirty="0"/>
          </a:p>
        </p:txBody>
      </p:sp>
      <p:sp>
        <p:nvSpPr>
          <p:cNvPr id="3" name="Content Placeholder 2"/>
          <p:cNvSpPr>
            <a:spLocks noGrp="1"/>
          </p:cNvSpPr>
          <p:nvPr>
            <p:ph idx="1"/>
          </p:nvPr>
        </p:nvSpPr>
        <p:spPr/>
        <p:txBody>
          <a:bodyPr/>
          <a:lstStyle/>
          <a:p>
            <a:r>
              <a:rPr lang="en-CA" dirty="0"/>
              <a:t>Maya: When we don’t know the truth of Atman/Brahman (</a:t>
            </a:r>
            <a:r>
              <a:rPr lang="en-CA" dirty="0" err="1"/>
              <a:t>Avidya</a:t>
            </a:r>
            <a:r>
              <a:rPr lang="en-CA" dirty="0"/>
              <a:t>)</a:t>
            </a:r>
          </a:p>
          <a:p>
            <a:pPr lvl="1"/>
            <a:r>
              <a:rPr lang="en-CA" dirty="0"/>
              <a:t>We take the world around us as real</a:t>
            </a:r>
          </a:p>
          <a:p>
            <a:pPr lvl="1"/>
            <a:r>
              <a:rPr lang="en-CA" dirty="0"/>
              <a:t>We are caught up in our desires and fears, and suffer (</a:t>
            </a:r>
            <a:r>
              <a:rPr lang="en-CA" dirty="0" err="1" smtClean="0"/>
              <a:t>Duhkha</a:t>
            </a:r>
            <a:r>
              <a:rPr lang="en-CA" dirty="0"/>
              <a:t>)</a:t>
            </a:r>
          </a:p>
          <a:p>
            <a:pPr lvl="1"/>
            <a:r>
              <a:rPr lang="en-CA" dirty="0"/>
              <a:t>But it is we ourselves, through our ignorant false distinctions, that </a:t>
            </a:r>
            <a:r>
              <a:rPr lang="en-CA" dirty="0" smtClean="0"/>
              <a:t>create </a:t>
            </a:r>
            <a:r>
              <a:rPr lang="en-CA" dirty="0"/>
              <a:t>the illusion (Karma)</a:t>
            </a:r>
          </a:p>
          <a:p>
            <a:pPr lvl="1"/>
            <a:r>
              <a:rPr lang="en-CA" dirty="0">
                <a:sym typeface="Wingdings" panose="05000000000000000000" pitchFamily="2" charset="2"/>
              </a:rPr>
              <a:t></a:t>
            </a:r>
            <a:r>
              <a:rPr lang="en-CA" dirty="0"/>
              <a:t>We are caught up in </a:t>
            </a:r>
            <a:r>
              <a:rPr lang="en-CA" dirty="0" smtClean="0"/>
              <a:t>Samsara, the wheel of birth and death</a:t>
            </a:r>
            <a:endParaRPr lang="en-CA"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182</a:t>
            </a:fld>
            <a:endParaRPr lang="en-US"/>
          </a:p>
        </p:txBody>
      </p:sp>
    </p:spTree>
    <p:extLst>
      <p:ext uri="{BB962C8B-B14F-4D97-AF65-F5344CB8AC3E}">
        <p14:creationId xmlns:p14="http://schemas.microsoft.com/office/powerpoint/2010/main" val="87559297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Lila</a:t>
            </a:r>
            <a:endParaRPr lang="en-US" dirty="0"/>
          </a:p>
        </p:txBody>
      </p:sp>
      <p:sp>
        <p:nvSpPr>
          <p:cNvPr id="3" name="Content Placeholder 2"/>
          <p:cNvSpPr>
            <a:spLocks noGrp="1"/>
          </p:cNvSpPr>
          <p:nvPr>
            <p:ph idx="1"/>
          </p:nvPr>
        </p:nvSpPr>
        <p:spPr/>
        <p:txBody>
          <a:bodyPr>
            <a:normAutofit/>
          </a:bodyPr>
          <a:lstStyle/>
          <a:p>
            <a:r>
              <a:rPr lang="en-US" dirty="0" smtClean="0"/>
              <a:t>However, when we know that all this is the divine Lila, the play of Brahman</a:t>
            </a:r>
          </a:p>
          <a:p>
            <a:pPr lvl="1"/>
            <a:r>
              <a:rPr lang="en-US" dirty="0"/>
              <a:t>t</a:t>
            </a:r>
            <a:r>
              <a:rPr lang="en-US" dirty="0" smtClean="0"/>
              <a:t>hen we can enjoy the illusion</a:t>
            </a:r>
          </a:p>
          <a:p>
            <a:pPr lvl="1"/>
            <a:r>
              <a:rPr lang="en-US" dirty="0"/>
              <a:t>a</a:t>
            </a:r>
            <a:r>
              <a:rPr lang="en-US" dirty="0" smtClean="0"/>
              <a:t>nd play our role in it (Dharma)</a:t>
            </a:r>
          </a:p>
          <a:p>
            <a:pPr lvl="1"/>
            <a:r>
              <a:rPr lang="en-US" dirty="0"/>
              <a:t>w</a:t>
            </a:r>
            <a:r>
              <a:rPr lang="en-US" dirty="0" smtClean="0"/>
              <a:t>ithout getting caught up in it</a:t>
            </a:r>
          </a:p>
          <a:p>
            <a:r>
              <a:rPr lang="en-US" dirty="0" smtClean="0"/>
              <a:t>And so we experience Moksha, liberation</a:t>
            </a:r>
          </a:p>
          <a:p>
            <a:r>
              <a:rPr lang="en-US" dirty="0" smtClean="0"/>
              <a:t>Q: What do we do once we are liberated?</a:t>
            </a:r>
          </a:p>
          <a:p>
            <a:r>
              <a:rPr lang="en-US" dirty="0" smtClean="0"/>
              <a:t>A: We play!</a:t>
            </a:r>
          </a:p>
        </p:txBody>
      </p:sp>
      <p:sp>
        <p:nvSpPr>
          <p:cNvPr id="4" name="Slide Number Placeholder 3"/>
          <p:cNvSpPr>
            <a:spLocks noGrp="1"/>
          </p:cNvSpPr>
          <p:nvPr>
            <p:ph type="sldNum" sz="quarter" idx="12"/>
          </p:nvPr>
        </p:nvSpPr>
        <p:spPr/>
        <p:txBody>
          <a:bodyPr/>
          <a:lstStyle/>
          <a:p>
            <a:fld id="{36E3785A-DE9F-44BF-AED1-678CB50B1B1C}" type="slidenum">
              <a:rPr lang="en-US" smtClean="0"/>
              <a:t>183</a:t>
            </a:fld>
            <a:endParaRPr lang="en-US"/>
          </a:p>
        </p:txBody>
      </p:sp>
    </p:spTree>
    <p:extLst>
      <p:ext uri="{BB962C8B-B14F-4D97-AF65-F5344CB8AC3E}">
        <p14:creationId xmlns:p14="http://schemas.microsoft.com/office/powerpoint/2010/main" val="278380374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Brahman create the illusion?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true reality is Atman/Brahman, why is there this play of Maya/Lila? </a:t>
            </a:r>
          </a:p>
          <a:p>
            <a:pPr lvl="1"/>
            <a:r>
              <a:rPr lang="en-US" dirty="0"/>
              <a:t>I</a:t>
            </a:r>
            <a:r>
              <a:rPr lang="en-US" dirty="0" smtClean="0"/>
              <a:t>.e., why does God create the world?</a:t>
            </a:r>
          </a:p>
          <a:p>
            <a:pPr lvl="1"/>
            <a:r>
              <a:rPr lang="en-US" dirty="0" smtClean="0"/>
              <a:t>Why does Brahman create the magical illusion?</a:t>
            </a:r>
          </a:p>
          <a:p>
            <a:r>
              <a:rPr lang="en-US" dirty="0" smtClean="0"/>
              <a:t>To experience something it is necessary first to experience the opposite</a:t>
            </a:r>
          </a:p>
          <a:p>
            <a:pPr lvl="1"/>
            <a:r>
              <a:rPr lang="en-US" dirty="0"/>
              <a:t>A wealthy person can theoretically know what wealth is without having this experience</a:t>
            </a:r>
          </a:p>
          <a:p>
            <a:pPr lvl="1"/>
            <a:r>
              <a:rPr lang="en-US" dirty="0" smtClean="0"/>
              <a:t>But only someone who was poor can really </a:t>
            </a:r>
            <a:r>
              <a:rPr lang="en-US" i="1" dirty="0" smtClean="0"/>
              <a:t>experience</a:t>
            </a:r>
            <a:r>
              <a:rPr lang="en-US" dirty="0" smtClean="0"/>
              <a:t> wealth</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184</a:t>
            </a:fld>
            <a:endParaRPr lang="en-US"/>
          </a:p>
        </p:txBody>
      </p:sp>
    </p:spTree>
    <p:extLst>
      <p:ext uri="{BB962C8B-B14F-4D97-AF65-F5344CB8AC3E}">
        <p14:creationId xmlns:p14="http://schemas.microsoft.com/office/powerpoint/2010/main" val="3089273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Experiencing divinity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For </a:t>
            </a:r>
            <a:r>
              <a:rPr lang="en-US" dirty="0"/>
              <a:t>God to </a:t>
            </a:r>
            <a:r>
              <a:rPr lang="en-US" i="1" dirty="0"/>
              <a:t>experience</a:t>
            </a:r>
            <a:r>
              <a:rPr lang="en-US" dirty="0"/>
              <a:t> being God, He/She/It must create the illusion of not being God</a:t>
            </a:r>
          </a:p>
          <a:p>
            <a:pPr lvl="1"/>
            <a:r>
              <a:rPr lang="en-US" dirty="0"/>
              <a:t>Hence Brahman creates the illusion of a separate reality, </a:t>
            </a:r>
            <a:r>
              <a:rPr lang="en-US" dirty="0" smtClean="0"/>
              <a:t>with separate selves, and all their suffering</a:t>
            </a:r>
            <a:endParaRPr lang="en-US" dirty="0"/>
          </a:p>
          <a:p>
            <a:pPr lvl="1"/>
            <a:r>
              <a:rPr lang="en-US" dirty="0"/>
              <a:t>in order to come back to the </a:t>
            </a:r>
            <a:r>
              <a:rPr lang="en-US" dirty="0" smtClean="0"/>
              <a:t>truth of the universal oneness of Being, </a:t>
            </a:r>
            <a:r>
              <a:rPr lang="en-US" dirty="0"/>
              <a:t>and experience its </a:t>
            </a:r>
            <a:r>
              <a:rPr lang="en-US" dirty="0" smtClean="0"/>
              <a:t>bliss</a:t>
            </a:r>
          </a:p>
          <a:p>
            <a:r>
              <a:rPr lang="en-US" dirty="0" smtClean="0"/>
              <a:t>When we discover our true Self, Atman</a:t>
            </a:r>
          </a:p>
          <a:p>
            <a:pPr lvl="1"/>
            <a:r>
              <a:rPr lang="en-US" dirty="0"/>
              <a:t>w</a:t>
            </a:r>
            <a:r>
              <a:rPr lang="en-US" dirty="0" smtClean="0"/>
              <a:t>hen in meditation we experience the inner witness that is our fundamental self-consciousness</a:t>
            </a:r>
          </a:p>
          <a:p>
            <a:pPr lvl="1"/>
            <a:r>
              <a:rPr lang="en-US" dirty="0"/>
              <a:t>a</a:t>
            </a:r>
            <a:r>
              <a:rPr lang="en-US" dirty="0" smtClean="0"/>
              <a:t>nd connect this inner Self with Being</a:t>
            </a:r>
          </a:p>
          <a:p>
            <a:r>
              <a:rPr lang="en-US" dirty="0"/>
              <a:t>t</a:t>
            </a:r>
            <a:r>
              <a:rPr lang="en-US" dirty="0" smtClean="0"/>
              <a:t>his is the blissful realization of Brahman </a:t>
            </a:r>
            <a:r>
              <a:rPr lang="en-US" i="1" dirty="0" smtClean="0"/>
              <a:t>experiencing</a:t>
            </a:r>
            <a:r>
              <a:rPr lang="en-US" dirty="0" smtClean="0"/>
              <a:t> being Brahman</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185</a:t>
            </a:fld>
            <a:endParaRPr lang="en-US"/>
          </a:p>
        </p:txBody>
      </p:sp>
    </p:spTree>
    <p:extLst>
      <p:ext uri="{BB962C8B-B14F-4D97-AF65-F5344CB8AC3E}">
        <p14:creationId xmlns:p14="http://schemas.microsoft.com/office/powerpoint/2010/main" val="37569079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three</a:t>
            </a:r>
            <a:endParaRPr lang="en-US" dirty="0"/>
          </a:p>
        </p:txBody>
      </p:sp>
      <p:sp>
        <p:nvSpPr>
          <p:cNvPr id="3" name="Content Placeholder 2"/>
          <p:cNvSpPr>
            <a:spLocks noGrp="1"/>
          </p:cNvSpPr>
          <p:nvPr>
            <p:ph idx="1"/>
          </p:nvPr>
        </p:nvSpPr>
        <p:spPr/>
        <p:txBody>
          <a:bodyPr>
            <a:normAutofit lnSpcReduction="10000"/>
          </a:bodyPr>
          <a:lstStyle/>
          <a:p>
            <a:r>
              <a:rPr lang="en-CA" dirty="0" smtClean="0"/>
              <a:t>Level one: ordinary life, taken as reality</a:t>
            </a:r>
          </a:p>
          <a:p>
            <a:pPr lvl="1"/>
            <a:r>
              <a:rPr lang="en-CA" dirty="0" smtClean="0"/>
              <a:t>Duality of world and self </a:t>
            </a:r>
          </a:p>
          <a:p>
            <a:r>
              <a:rPr lang="en-CA" dirty="0" smtClean="0"/>
              <a:t>Level two: Atman/Brahman</a:t>
            </a:r>
          </a:p>
          <a:p>
            <a:pPr lvl="1"/>
            <a:r>
              <a:rPr lang="en-CA" dirty="0" smtClean="0"/>
              <a:t>Non-duality </a:t>
            </a:r>
          </a:p>
          <a:p>
            <a:r>
              <a:rPr lang="en-CA" dirty="0" smtClean="0"/>
              <a:t>Then what? </a:t>
            </a:r>
          </a:p>
          <a:p>
            <a:r>
              <a:rPr lang="en-CA" dirty="0" smtClean="0"/>
              <a:t>Level </a:t>
            </a:r>
            <a:r>
              <a:rPr lang="en-CA" dirty="0"/>
              <a:t>three: come back to the first level of the illusion</a:t>
            </a:r>
          </a:p>
          <a:p>
            <a:pPr lvl="1"/>
            <a:r>
              <a:rPr lang="en-CA" dirty="0"/>
              <a:t>And enjoy playing your </a:t>
            </a:r>
            <a:r>
              <a:rPr lang="en-CA" dirty="0" smtClean="0"/>
              <a:t>life</a:t>
            </a:r>
          </a:p>
          <a:p>
            <a:r>
              <a:rPr lang="en-CA" dirty="0" smtClean="0">
                <a:sym typeface="Wingdings" panose="05000000000000000000" pitchFamily="2" charset="2"/>
              </a:rPr>
              <a:t></a:t>
            </a:r>
            <a:r>
              <a:rPr lang="en-CA" dirty="0" smtClean="0"/>
              <a:t>Maya is transformed into Lila</a:t>
            </a:r>
            <a:endParaRPr lang="en-CA"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186</a:t>
            </a:fld>
            <a:endParaRPr lang="en-US"/>
          </a:p>
        </p:txBody>
      </p:sp>
    </p:spTree>
    <p:extLst>
      <p:ext uri="{BB962C8B-B14F-4D97-AF65-F5344CB8AC3E}">
        <p14:creationId xmlns:p14="http://schemas.microsoft.com/office/powerpoint/2010/main" val="418897913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CA" smtClean="0"/>
              <a:t>5 Buddhism</a:t>
            </a:r>
            <a:endParaRPr lang="en-US"/>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6E3785A-DE9F-44BF-AED1-678CB50B1B1C}" type="slidenum">
              <a:rPr lang="en-US" smtClean="0"/>
              <a:t>187</a:t>
            </a:fld>
            <a:endParaRPr lang="en-US"/>
          </a:p>
        </p:txBody>
      </p:sp>
    </p:spTree>
    <p:extLst>
      <p:ext uri="{BB962C8B-B14F-4D97-AF65-F5344CB8AC3E}">
        <p14:creationId xmlns:p14="http://schemas.microsoft.com/office/powerpoint/2010/main" val="359471161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Buddhist Philosophy and Religion</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The various “Hindu” philosophies just examined are only remotely linked to Hindu religion</a:t>
            </a:r>
          </a:p>
          <a:p>
            <a:r>
              <a:rPr lang="en-CA" dirty="0" smtClean="0"/>
              <a:t>Buddhist philosophy is more closely connected to institutional Buddhist religions</a:t>
            </a:r>
          </a:p>
          <a:p>
            <a:pPr lvl="1"/>
            <a:r>
              <a:rPr lang="en-CA" dirty="0" smtClean="0"/>
              <a:t>But for Buddhists there is no Creator God</a:t>
            </a:r>
          </a:p>
          <a:p>
            <a:pPr lvl="1"/>
            <a:r>
              <a:rPr lang="en-CA" dirty="0" smtClean="0"/>
              <a:t>Gods exist, but are not worshipped: they need Enlightenment too</a:t>
            </a:r>
          </a:p>
          <a:p>
            <a:r>
              <a:rPr lang="en-CA" dirty="0" smtClean="0"/>
              <a:t>And Buddhist philosophy, </a:t>
            </a:r>
          </a:p>
          <a:p>
            <a:pPr lvl="1"/>
            <a:r>
              <a:rPr lang="en-CA" dirty="0" smtClean="0"/>
              <a:t>with its concern for nirvana, </a:t>
            </a:r>
          </a:p>
          <a:p>
            <a:r>
              <a:rPr lang="en-CA" dirty="0" smtClean="0"/>
              <a:t>is distinct from popular Buddhist religious practices</a:t>
            </a:r>
          </a:p>
          <a:p>
            <a:pPr lvl="1"/>
            <a:r>
              <a:rPr lang="en-CA" dirty="0"/>
              <a:t>w</a:t>
            </a:r>
            <a:r>
              <a:rPr lang="en-CA" dirty="0" smtClean="0"/>
              <a:t>ith concern for acquiring merit (“good karma”) for a desirable rebirth</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188</a:t>
            </a:fld>
            <a:endParaRPr lang="en-US"/>
          </a:p>
        </p:txBody>
      </p:sp>
    </p:spTree>
    <p:extLst>
      <p:ext uri="{BB962C8B-B14F-4D97-AF65-F5344CB8AC3E}">
        <p14:creationId xmlns:p14="http://schemas.microsoft.com/office/powerpoint/2010/main" val="407636557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Buddha look like?</a:t>
            </a:r>
            <a:endParaRPr lang="en-US" dirty="0"/>
          </a:p>
        </p:txBody>
      </p:sp>
      <p:sp>
        <p:nvSpPr>
          <p:cNvPr id="3" name="Content Placeholder 2"/>
          <p:cNvSpPr>
            <a:spLocks noGrp="1"/>
          </p:cNvSpPr>
          <p:nvPr>
            <p:ph idx="1"/>
          </p:nvPr>
        </p:nvSpPr>
        <p:spPr/>
        <p:txBody>
          <a:bodyPr/>
          <a:lstStyle/>
          <a:p>
            <a:r>
              <a:rPr lang="en-US" dirty="0" smtClean="0"/>
              <a:t>“</a:t>
            </a:r>
            <a:r>
              <a:rPr lang="en-US" dirty="0" err="1" smtClean="0"/>
              <a:t>Buddhas</a:t>
            </a:r>
            <a:r>
              <a:rPr lang="en-US" dirty="0" smtClean="0"/>
              <a:t>” with round stomachs?</a:t>
            </a:r>
          </a:p>
          <a:p>
            <a:pPr lvl="1"/>
            <a:r>
              <a:rPr lang="en-US" dirty="0" smtClean="0"/>
              <a:t>“</a:t>
            </a:r>
            <a:r>
              <a:rPr lang="en-US" dirty="0" err="1" smtClean="0"/>
              <a:t>Budai</a:t>
            </a:r>
            <a:r>
              <a:rPr lang="en-US" dirty="0" smtClean="0"/>
              <a:t> </a:t>
            </a:r>
            <a:r>
              <a:rPr lang="en-US" dirty="0"/>
              <a:t>is a deity in Chinese folklore, with an occasional presence in Japan and Vietnam. He is invariably depicted as a fat and smiling guy, and people may have </a:t>
            </a:r>
            <a:r>
              <a:rPr lang="en-US" dirty="0" err="1"/>
              <a:t>Budai</a:t>
            </a:r>
            <a:r>
              <a:rPr lang="en-US" dirty="0"/>
              <a:t> and the Buddha </a:t>
            </a:r>
            <a:r>
              <a:rPr lang="en-US" dirty="0" smtClean="0"/>
              <a:t>mixed.”</a:t>
            </a:r>
          </a:p>
          <a:p>
            <a:pPr lvl="1"/>
            <a:r>
              <a:rPr lang="en-US" dirty="0" smtClean="0"/>
              <a:t>“When </a:t>
            </a:r>
            <a:r>
              <a:rPr lang="en-US" dirty="0"/>
              <a:t>Did the Buddha Become Fat</a:t>
            </a:r>
            <a:r>
              <a:rPr lang="en-US" dirty="0" smtClean="0"/>
              <a:t>?” Psychology Today, July 17, 2012</a:t>
            </a:r>
          </a:p>
          <a:p>
            <a:r>
              <a:rPr lang="en-US" dirty="0" smtClean="0"/>
              <a:t>See, Keanu Reeves, </a:t>
            </a:r>
            <a:r>
              <a:rPr lang="en-US" altLang="en-US" i="1" dirty="0"/>
              <a:t>Little </a:t>
            </a:r>
            <a:r>
              <a:rPr lang="en-US" altLang="en-US" i="1" dirty="0" smtClean="0"/>
              <a:t>Buddha</a:t>
            </a:r>
            <a:r>
              <a:rPr lang="en-US" altLang="en-US" dirty="0"/>
              <a:t> </a:t>
            </a:r>
            <a:r>
              <a:rPr lang="en-US" altLang="en-US" dirty="0" smtClean="0"/>
              <a:t>(1993)</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189</a:t>
            </a:fld>
            <a:endParaRPr lang="en-US"/>
          </a:p>
        </p:txBody>
      </p:sp>
    </p:spTree>
    <p:extLst>
      <p:ext uri="{BB962C8B-B14F-4D97-AF65-F5344CB8AC3E}">
        <p14:creationId xmlns:p14="http://schemas.microsoft.com/office/powerpoint/2010/main" val="97392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Indian “schools”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8 major schools (</a:t>
            </a:r>
            <a:r>
              <a:rPr lang="en-CA" i="1" dirty="0" err="1" smtClean="0"/>
              <a:t>darshannas</a:t>
            </a:r>
            <a:r>
              <a:rPr lang="en-CA" dirty="0" smtClean="0"/>
              <a:t>)</a:t>
            </a:r>
          </a:p>
          <a:p>
            <a:pPr lvl="1"/>
            <a:r>
              <a:rPr lang="en-CA" dirty="0" smtClean="0"/>
              <a:t>Hence: continuity does not mean conformity</a:t>
            </a:r>
          </a:p>
          <a:p>
            <a:pPr lvl="1"/>
            <a:r>
              <a:rPr lang="en-CA" dirty="0" smtClean="0"/>
              <a:t>Indian philosophy: “a furnace of heated debate”</a:t>
            </a:r>
          </a:p>
          <a:p>
            <a:r>
              <a:rPr lang="en-CA" dirty="0" smtClean="0"/>
              <a:t>All the issues of Western philosophy are also examined here—with stress on logical rigor</a:t>
            </a:r>
          </a:p>
          <a:p>
            <a:pPr lvl="1"/>
            <a:r>
              <a:rPr lang="en-CA" dirty="0" smtClean="0"/>
              <a:t>“naïve realism”</a:t>
            </a:r>
          </a:p>
          <a:p>
            <a:pPr lvl="1"/>
            <a:r>
              <a:rPr lang="en-CA" dirty="0" smtClean="0"/>
              <a:t>“idealism”</a:t>
            </a:r>
          </a:p>
          <a:p>
            <a:pPr lvl="1"/>
            <a:r>
              <a:rPr lang="en-CA" dirty="0" smtClean="0"/>
              <a:t>“phenomenalism”</a:t>
            </a:r>
          </a:p>
          <a:p>
            <a:r>
              <a:rPr lang="en-CA" dirty="0" smtClean="0"/>
              <a:t>But also, appeals to special, “mystical” experiences </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19</a:t>
            </a:fld>
            <a:endParaRPr lang="en-US"/>
          </a:p>
        </p:txBody>
      </p:sp>
    </p:spTree>
    <p:extLst>
      <p:ext uri="{BB962C8B-B14F-4D97-AF65-F5344CB8AC3E}">
        <p14:creationId xmlns:p14="http://schemas.microsoft.com/office/powerpoint/2010/main" val="49322842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1371600"/>
            <a:ext cx="6022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63600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orldhistoryatyhs.wikispaces.com/file/view/buddha.jpg/32309871/budd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505450" cy="864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32892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500.listal.com/image/1628955/500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76200"/>
            <a:ext cx="4333875" cy="749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62238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Early life</a:t>
            </a:r>
            <a:endParaRPr lang="en-US" dirty="0"/>
          </a:p>
        </p:txBody>
      </p:sp>
      <p:sp>
        <p:nvSpPr>
          <p:cNvPr id="3" name="Content Placeholder 2"/>
          <p:cNvSpPr>
            <a:spLocks noGrp="1"/>
          </p:cNvSpPr>
          <p:nvPr>
            <p:ph idx="1"/>
          </p:nvPr>
        </p:nvSpPr>
        <p:spPr/>
        <p:txBody>
          <a:bodyPr/>
          <a:lstStyle/>
          <a:p>
            <a:r>
              <a:rPr lang="en-CA" dirty="0" smtClean="0"/>
              <a:t>Founder: </a:t>
            </a:r>
            <a:r>
              <a:rPr lang="en-CA" dirty="0" err="1" smtClean="0"/>
              <a:t>Siddartha</a:t>
            </a:r>
            <a:r>
              <a:rPr lang="en-CA" dirty="0" smtClean="0"/>
              <a:t> Gautama (480-400 BCE)</a:t>
            </a:r>
          </a:p>
          <a:p>
            <a:pPr lvl="1"/>
            <a:r>
              <a:rPr lang="en-CA" dirty="0" smtClean="0"/>
              <a:t>Protected from the outside world by his father the king, at the age of 29 he went outside the palace and discovered suffering (</a:t>
            </a:r>
            <a:r>
              <a:rPr lang="en-CA" dirty="0" err="1" smtClean="0"/>
              <a:t>Duhkha</a:t>
            </a:r>
            <a:r>
              <a:rPr lang="en-CA" dirty="0" smtClean="0"/>
              <a:t>): disease, old age and death</a:t>
            </a:r>
          </a:p>
          <a:p>
            <a:pPr lvl="1"/>
            <a:r>
              <a:rPr lang="en-CA" dirty="0" smtClean="0"/>
              <a:t>He studied, wandered and practiced asceticism until his enlightenment: </a:t>
            </a:r>
            <a:r>
              <a:rPr lang="en-CA" dirty="0" err="1" smtClean="0"/>
              <a:t>buddha</a:t>
            </a:r>
            <a:r>
              <a:rPr lang="en-CA" dirty="0" smtClean="0"/>
              <a:t> = enlightened</a:t>
            </a:r>
          </a:p>
          <a:p>
            <a:pPr lvl="1"/>
            <a:r>
              <a:rPr lang="en-CA" dirty="0" smtClean="0"/>
              <a:t>He founded a community (</a:t>
            </a:r>
            <a:r>
              <a:rPr lang="en-CA" i="1" dirty="0" smtClean="0"/>
              <a:t>sangha</a:t>
            </a:r>
            <a:r>
              <a:rPr lang="en-CA" dirty="0" smtClean="0"/>
              <a:t>) who followed his teachings</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193</a:t>
            </a:fld>
            <a:endParaRPr lang="en-US"/>
          </a:p>
        </p:txBody>
      </p:sp>
    </p:spTree>
    <p:extLst>
      <p:ext uri="{BB962C8B-B14F-4D97-AF65-F5344CB8AC3E}">
        <p14:creationId xmlns:p14="http://schemas.microsoft.com/office/powerpoint/2010/main" val="423362709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Larger historical context</a:t>
            </a:r>
            <a:endParaRPr lang="en-US" dirty="0"/>
          </a:p>
        </p:txBody>
      </p:sp>
      <p:sp>
        <p:nvSpPr>
          <p:cNvPr id="3" name="Content Placeholder 2"/>
          <p:cNvSpPr>
            <a:spLocks noGrp="1"/>
          </p:cNvSpPr>
          <p:nvPr>
            <p:ph idx="1"/>
          </p:nvPr>
        </p:nvSpPr>
        <p:spPr/>
        <p:txBody>
          <a:bodyPr>
            <a:normAutofit lnSpcReduction="10000"/>
          </a:bodyPr>
          <a:lstStyle/>
          <a:p>
            <a:r>
              <a:rPr lang="en-US" dirty="0" smtClean="0"/>
              <a:t>1) Original kinship groups, living close to nature</a:t>
            </a:r>
          </a:p>
          <a:p>
            <a:pPr lvl="1"/>
            <a:r>
              <a:rPr lang="en-US" dirty="0" smtClean="0"/>
              <a:t>Animistic outlook: oneness of “spirit” everywhere</a:t>
            </a:r>
          </a:p>
          <a:p>
            <a:r>
              <a:rPr lang="en-US" dirty="0" smtClean="0"/>
              <a:t>2) Rise of hierarchical state societies with developed technology</a:t>
            </a:r>
          </a:p>
          <a:p>
            <a:pPr lvl="1"/>
            <a:r>
              <a:rPr lang="en-US" dirty="0" smtClean="0"/>
              <a:t>Belief in a fall from an earlier state (e.g., Adam and Eve in the Bible)</a:t>
            </a:r>
          </a:p>
          <a:p>
            <a:r>
              <a:rPr lang="en-US" dirty="0" smtClean="0"/>
              <a:t>3) Eastern cultures preserve kinship relations</a:t>
            </a:r>
          </a:p>
          <a:p>
            <a:pPr lvl="1"/>
            <a:r>
              <a:rPr lang="en-US" dirty="0" smtClean="0"/>
              <a:t>The West breaks from them</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194</a:t>
            </a:fld>
            <a:endParaRPr lang="en-US"/>
          </a:p>
        </p:txBody>
      </p:sp>
    </p:spTree>
    <p:extLst>
      <p:ext uri="{BB962C8B-B14F-4D97-AF65-F5344CB8AC3E}">
        <p14:creationId xmlns:p14="http://schemas.microsoft.com/office/powerpoint/2010/main" val="131431161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Buddhism creates a spiritual republic</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4) Iron age:</a:t>
            </a:r>
          </a:p>
          <a:p>
            <a:pPr lvl="1"/>
            <a:r>
              <a:rPr lang="en-US" dirty="0" smtClean="0"/>
              <a:t>(1) Freedom of democracy and self-control by the common people, founding kinship republics</a:t>
            </a:r>
          </a:p>
          <a:p>
            <a:pPr lvl="1"/>
            <a:r>
              <a:rPr lang="en-US" dirty="0" smtClean="0"/>
              <a:t>(2) Loss of the republics with triumph of kingdoms</a:t>
            </a:r>
          </a:p>
          <a:p>
            <a:pPr lvl="1"/>
            <a:r>
              <a:rPr lang="en-US" dirty="0" smtClean="0"/>
              <a:t>(3) Caste society of India due to Aryan conquest: neo-kinship</a:t>
            </a:r>
          </a:p>
          <a:p>
            <a:r>
              <a:rPr lang="en-US" dirty="0" smtClean="0"/>
              <a:t>5) Problem of philosophy: reconcile the idea of iron-age freedom with the loss of freedom</a:t>
            </a:r>
          </a:p>
          <a:p>
            <a:pPr lvl="1"/>
            <a:r>
              <a:rPr lang="en-US" dirty="0" smtClean="0"/>
              <a:t>India: the six doctrines and their philosophical interpretations</a:t>
            </a:r>
          </a:p>
          <a:p>
            <a:pPr lvl="1"/>
            <a:r>
              <a:rPr lang="en-US" dirty="0" smtClean="0"/>
              <a:t>Buddhism: reject caste and restore the republic on a spiritual plane: the Sangha</a:t>
            </a:r>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195</a:t>
            </a:fld>
            <a:endParaRPr lang="en-US"/>
          </a:p>
        </p:txBody>
      </p:sp>
    </p:spTree>
    <p:extLst>
      <p:ext uri="{BB962C8B-B14F-4D97-AF65-F5344CB8AC3E}">
        <p14:creationId xmlns:p14="http://schemas.microsoft.com/office/powerpoint/2010/main" val="21458843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Buddhist “Republics”</a:t>
            </a:r>
            <a:endParaRPr lang="en-CA" altLang="en-US" dirty="0" smtClean="0"/>
          </a:p>
        </p:txBody>
      </p:sp>
      <p:sp>
        <p:nvSpPr>
          <p:cNvPr id="13315" name="Rectangle 3"/>
          <p:cNvSpPr>
            <a:spLocks noGrp="1" noChangeArrowheads="1"/>
          </p:cNvSpPr>
          <p:nvPr>
            <p:ph idx="1"/>
          </p:nvPr>
        </p:nvSpPr>
        <p:spPr/>
        <p:txBody>
          <a:bodyPr/>
          <a:lstStyle/>
          <a:p>
            <a:pPr eaLnBrk="1" hangingPunct="1"/>
            <a:r>
              <a:rPr lang="en-US" altLang="en-US" dirty="0" smtClean="0"/>
              <a:t>The monks were “intellectually and spiritually free. Decisions were made through group discussion, perpetuating the pattern of the early republics of the north Indian hills.” (</a:t>
            </a:r>
            <a:r>
              <a:rPr lang="en-US" altLang="en-US" dirty="0" err="1" smtClean="0"/>
              <a:t>Spodek</a:t>
            </a:r>
            <a:r>
              <a:rPr lang="en-US" altLang="en-US" dirty="0" smtClean="0"/>
              <a:t> 286)</a:t>
            </a:r>
          </a:p>
        </p:txBody>
      </p:sp>
    </p:spTree>
    <p:extLst>
      <p:ext uri="{BB962C8B-B14F-4D97-AF65-F5344CB8AC3E}">
        <p14:creationId xmlns:p14="http://schemas.microsoft.com/office/powerpoint/2010/main" val="3129514287"/>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Teachings</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Texts of his teachings (the </a:t>
            </a:r>
            <a:r>
              <a:rPr lang="en-CA" dirty="0" err="1" smtClean="0"/>
              <a:t>Pali</a:t>
            </a:r>
            <a:r>
              <a:rPr lang="en-CA" dirty="0" smtClean="0"/>
              <a:t> canon) were written centuries after his death</a:t>
            </a:r>
          </a:p>
          <a:p>
            <a:r>
              <a:rPr lang="en-CA" dirty="0" smtClean="0"/>
              <a:t>He was sometimes impatient of esoteric/speculative philosophical issues</a:t>
            </a:r>
          </a:p>
          <a:p>
            <a:pPr lvl="1"/>
            <a:r>
              <a:rPr lang="en-CA" dirty="0"/>
              <a:t>f</a:t>
            </a:r>
            <a:r>
              <a:rPr lang="en-CA" dirty="0" smtClean="0"/>
              <a:t>ocusing on the practical matter of liberation</a:t>
            </a:r>
          </a:p>
          <a:p>
            <a:r>
              <a:rPr lang="en-CA" dirty="0" smtClean="0"/>
              <a:t>The Ten Open Questions: “Is the world finite?”</a:t>
            </a:r>
          </a:p>
          <a:p>
            <a:pPr lvl="1"/>
            <a:r>
              <a:rPr lang="en-CA" dirty="0" smtClean="0"/>
              <a:t>He says examining these is not profitable</a:t>
            </a:r>
          </a:p>
          <a:p>
            <a:r>
              <a:rPr lang="en-CA" dirty="0" smtClean="0"/>
              <a:t>Buddha’s Teachings</a:t>
            </a:r>
          </a:p>
          <a:p>
            <a:pPr lvl="1"/>
            <a:r>
              <a:rPr lang="en-CA" dirty="0" smtClean="0"/>
              <a:t>1) The Four Noble Truths</a:t>
            </a:r>
          </a:p>
          <a:p>
            <a:pPr lvl="1"/>
            <a:r>
              <a:rPr lang="en-CA" dirty="0" smtClean="0"/>
              <a:t>2) The Eightfold Path</a:t>
            </a:r>
          </a:p>
          <a:p>
            <a:pPr lvl="1"/>
            <a:r>
              <a:rPr lang="en-CA" dirty="0" smtClean="0"/>
              <a:t>3) Nirvana</a:t>
            </a:r>
          </a:p>
        </p:txBody>
      </p:sp>
      <p:sp>
        <p:nvSpPr>
          <p:cNvPr id="4" name="Slide Number Placeholder 3"/>
          <p:cNvSpPr>
            <a:spLocks noGrp="1"/>
          </p:cNvSpPr>
          <p:nvPr>
            <p:ph type="sldNum" sz="quarter" idx="12"/>
          </p:nvPr>
        </p:nvSpPr>
        <p:spPr/>
        <p:txBody>
          <a:bodyPr/>
          <a:lstStyle/>
          <a:p>
            <a:fld id="{36E3785A-DE9F-44BF-AED1-678CB50B1B1C}" type="slidenum">
              <a:rPr lang="en-US" smtClean="0"/>
              <a:t>197</a:t>
            </a:fld>
            <a:endParaRPr lang="en-US"/>
          </a:p>
        </p:txBody>
      </p:sp>
    </p:spTree>
    <p:extLst>
      <p:ext uri="{BB962C8B-B14F-4D97-AF65-F5344CB8AC3E}">
        <p14:creationId xmlns:p14="http://schemas.microsoft.com/office/powerpoint/2010/main" val="133956675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Four Noble Truths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1) life as a whole is </a:t>
            </a:r>
            <a:r>
              <a:rPr lang="en-CA" dirty="0" err="1" smtClean="0"/>
              <a:t>duhkha</a:t>
            </a:r>
            <a:endParaRPr lang="en-CA" dirty="0" smtClean="0"/>
          </a:p>
          <a:p>
            <a:pPr lvl="1"/>
            <a:r>
              <a:rPr lang="en-CA" dirty="0" smtClean="0"/>
              <a:t>Suffering, sorrow, frustration</a:t>
            </a:r>
          </a:p>
          <a:p>
            <a:r>
              <a:rPr lang="en-CA" dirty="0" smtClean="0"/>
              <a:t>2) </a:t>
            </a:r>
            <a:r>
              <a:rPr lang="en-CA" dirty="0" err="1" smtClean="0"/>
              <a:t>Duhkha</a:t>
            </a:r>
            <a:r>
              <a:rPr lang="en-CA" dirty="0" smtClean="0"/>
              <a:t>, and the whole cycle of rebirth is due to “craving”</a:t>
            </a:r>
          </a:p>
          <a:p>
            <a:pPr lvl="1"/>
            <a:r>
              <a:rPr lang="en-CA" dirty="0" smtClean="0"/>
              <a:t>For pleasure and riches—</a:t>
            </a:r>
          </a:p>
          <a:p>
            <a:pPr lvl="1"/>
            <a:r>
              <a:rPr lang="en-CA" dirty="0" smtClean="0"/>
              <a:t>but also for the delights of heaven</a:t>
            </a:r>
          </a:p>
          <a:p>
            <a:pPr lvl="1"/>
            <a:r>
              <a:rPr lang="en-CA" dirty="0" smtClean="0"/>
              <a:t>And even for Nirvana</a:t>
            </a:r>
          </a:p>
          <a:p>
            <a:r>
              <a:rPr lang="en-CA" dirty="0" smtClean="0"/>
              <a:t>3) To end </a:t>
            </a:r>
            <a:r>
              <a:rPr lang="en-CA" dirty="0" err="1" smtClean="0"/>
              <a:t>Duhkha</a:t>
            </a:r>
            <a:r>
              <a:rPr lang="en-CA" dirty="0" smtClean="0"/>
              <a:t>: overcome craving</a:t>
            </a:r>
          </a:p>
          <a:p>
            <a:r>
              <a:rPr lang="en-CA" dirty="0" smtClean="0"/>
              <a:t>4) To overcome craving, follow the Eightfold Path</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198</a:t>
            </a:fld>
            <a:endParaRPr lang="en-US"/>
          </a:p>
        </p:txBody>
      </p:sp>
    </p:spTree>
    <p:extLst>
      <p:ext uri="{BB962C8B-B14F-4D97-AF65-F5344CB8AC3E}">
        <p14:creationId xmlns:p14="http://schemas.microsoft.com/office/powerpoint/2010/main" val="1181994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dirty="0" smtClean="0"/>
              <a:t>4</a:t>
            </a:r>
            <a:r>
              <a:rPr lang="en-US" altLang="en-US" baseline="30000" dirty="0" smtClean="0"/>
              <a:t>th</a:t>
            </a:r>
            <a:r>
              <a:rPr lang="en-US" altLang="en-US" dirty="0" smtClean="0"/>
              <a:t> Noble Truth: the Eightfold Path</a:t>
            </a:r>
            <a:endParaRPr lang="en-CA" altLang="en-US" dirty="0" smtClean="0"/>
          </a:p>
        </p:txBody>
      </p:sp>
      <p:sp>
        <p:nvSpPr>
          <p:cNvPr id="39939" name="Rectangle 3"/>
          <p:cNvSpPr>
            <a:spLocks noGrp="1" noChangeArrowheads="1"/>
          </p:cNvSpPr>
          <p:nvPr>
            <p:ph idx="1"/>
          </p:nvPr>
        </p:nvSpPr>
        <p:spPr/>
        <p:txBody>
          <a:bodyPr rtlCol="0">
            <a:normAutofit fontScale="92500" lnSpcReduction="20000"/>
          </a:bodyPr>
          <a:lstStyle/>
          <a:p>
            <a:pPr eaLnBrk="1" fontAlgn="auto" hangingPunct="1">
              <a:lnSpc>
                <a:spcPct val="90000"/>
              </a:lnSpc>
              <a:spcAft>
                <a:spcPts val="0"/>
              </a:spcAft>
              <a:buFont typeface="Arial" pitchFamily="34" charset="0"/>
              <a:buChar char="•"/>
              <a:defRPr/>
            </a:pPr>
            <a:r>
              <a:rPr lang="en-US" dirty="0" smtClean="0"/>
              <a:t>1. Training in wisdom: </a:t>
            </a:r>
          </a:p>
          <a:p>
            <a:pPr lvl="1" eaLnBrk="1" fontAlgn="auto" hangingPunct="1">
              <a:lnSpc>
                <a:spcPct val="90000"/>
              </a:lnSpc>
              <a:spcAft>
                <a:spcPts val="0"/>
              </a:spcAft>
              <a:buFont typeface="Arial" pitchFamily="34" charset="0"/>
              <a:buChar char="–"/>
              <a:defRPr/>
            </a:pPr>
            <a:r>
              <a:rPr lang="en-US" dirty="0" smtClean="0"/>
              <a:t>right views, understanding  </a:t>
            </a:r>
          </a:p>
          <a:p>
            <a:pPr lvl="1" eaLnBrk="1" fontAlgn="auto" hangingPunct="1">
              <a:lnSpc>
                <a:spcPct val="90000"/>
              </a:lnSpc>
              <a:spcAft>
                <a:spcPts val="0"/>
              </a:spcAft>
              <a:buFont typeface="Arial" pitchFamily="34" charset="0"/>
              <a:buChar char="–"/>
              <a:defRPr/>
            </a:pPr>
            <a:r>
              <a:rPr lang="en-US" dirty="0" smtClean="0"/>
              <a:t>right mindedness</a:t>
            </a:r>
          </a:p>
          <a:p>
            <a:pPr eaLnBrk="1" fontAlgn="auto" hangingPunct="1">
              <a:lnSpc>
                <a:spcPct val="90000"/>
              </a:lnSpc>
              <a:spcAft>
                <a:spcPts val="0"/>
              </a:spcAft>
              <a:buFont typeface="Arial" pitchFamily="34" charset="0"/>
              <a:buChar char="•"/>
              <a:defRPr/>
            </a:pPr>
            <a:r>
              <a:rPr lang="en-US" dirty="0" smtClean="0"/>
              <a:t>2. Training in practical life and ethics: </a:t>
            </a:r>
          </a:p>
          <a:p>
            <a:pPr lvl="1" eaLnBrk="1" fontAlgn="auto" hangingPunct="1">
              <a:lnSpc>
                <a:spcPct val="90000"/>
              </a:lnSpc>
              <a:spcAft>
                <a:spcPts val="0"/>
              </a:spcAft>
              <a:buFont typeface="Arial" pitchFamily="34" charset="0"/>
              <a:buChar char="–"/>
              <a:defRPr/>
            </a:pPr>
            <a:r>
              <a:rPr lang="en-US" dirty="0" smtClean="0"/>
              <a:t>right speech, </a:t>
            </a:r>
          </a:p>
          <a:p>
            <a:pPr lvl="1" eaLnBrk="1" fontAlgn="auto" hangingPunct="1">
              <a:lnSpc>
                <a:spcPct val="90000"/>
              </a:lnSpc>
              <a:spcAft>
                <a:spcPts val="0"/>
              </a:spcAft>
              <a:buFont typeface="Arial" pitchFamily="34" charset="0"/>
              <a:buChar char="–"/>
              <a:defRPr/>
            </a:pPr>
            <a:r>
              <a:rPr lang="en-US" dirty="0" smtClean="0"/>
              <a:t>right action, </a:t>
            </a:r>
          </a:p>
          <a:p>
            <a:pPr lvl="1" eaLnBrk="1" fontAlgn="auto" hangingPunct="1">
              <a:lnSpc>
                <a:spcPct val="90000"/>
              </a:lnSpc>
              <a:spcAft>
                <a:spcPts val="0"/>
              </a:spcAft>
              <a:buFont typeface="Arial" pitchFamily="34" charset="0"/>
              <a:buChar char="–"/>
              <a:defRPr/>
            </a:pPr>
            <a:r>
              <a:rPr lang="en-US" dirty="0" smtClean="0"/>
              <a:t>right livelihood</a:t>
            </a:r>
          </a:p>
          <a:p>
            <a:pPr eaLnBrk="1" fontAlgn="auto" hangingPunct="1">
              <a:lnSpc>
                <a:spcPct val="90000"/>
              </a:lnSpc>
              <a:spcAft>
                <a:spcPts val="0"/>
              </a:spcAft>
              <a:buFont typeface="Arial" pitchFamily="34" charset="0"/>
              <a:buChar char="•"/>
              <a:defRPr/>
            </a:pPr>
            <a:r>
              <a:rPr lang="en-US" dirty="0" smtClean="0"/>
              <a:t>3. Training in meditation: </a:t>
            </a:r>
          </a:p>
          <a:p>
            <a:pPr lvl="1" eaLnBrk="1" fontAlgn="auto" hangingPunct="1">
              <a:lnSpc>
                <a:spcPct val="90000"/>
              </a:lnSpc>
              <a:spcAft>
                <a:spcPts val="0"/>
              </a:spcAft>
              <a:buFont typeface="Arial" pitchFamily="34" charset="0"/>
              <a:buChar char="–"/>
              <a:defRPr/>
            </a:pPr>
            <a:r>
              <a:rPr lang="en-US" dirty="0" smtClean="0"/>
              <a:t>right effort</a:t>
            </a:r>
          </a:p>
          <a:p>
            <a:pPr lvl="1" eaLnBrk="1" fontAlgn="auto" hangingPunct="1">
              <a:lnSpc>
                <a:spcPct val="90000"/>
              </a:lnSpc>
              <a:spcAft>
                <a:spcPts val="0"/>
              </a:spcAft>
              <a:buFont typeface="Arial" pitchFamily="34" charset="0"/>
              <a:buChar char="–"/>
              <a:defRPr/>
            </a:pPr>
            <a:r>
              <a:rPr lang="en-US" dirty="0" smtClean="0"/>
              <a:t>right attentiveness </a:t>
            </a:r>
          </a:p>
          <a:p>
            <a:pPr lvl="1" eaLnBrk="1" fontAlgn="auto" hangingPunct="1">
              <a:lnSpc>
                <a:spcPct val="90000"/>
              </a:lnSpc>
              <a:spcAft>
                <a:spcPts val="0"/>
              </a:spcAft>
              <a:buFont typeface="Arial" pitchFamily="34" charset="0"/>
              <a:buChar char="–"/>
              <a:defRPr/>
            </a:pPr>
            <a:r>
              <a:rPr lang="en-US" dirty="0" smtClean="0"/>
              <a:t>right concentration</a:t>
            </a:r>
            <a:endParaRPr lang="en-CA" dirty="0" smtClean="0"/>
          </a:p>
        </p:txBody>
      </p:sp>
    </p:spTree>
    <p:extLst>
      <p:ext uri="{BB962C8B-B14F-4D97-AF65-F5344CB8AC3E}">
        <p14:creationId xmlns:p14="http://schemas.microsoft.com/office/powerpoint/2010/main" val="256900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Historical backgrounds</a:t>
            </a:r>
            <a:endParaRPr lang="en-US" dirty="0"/>
          </a:p>
        </p:txBody>
      </p:sp>
      <p:sp>
        <p:nvSpPr>
          <p:cNvPr id="6" name="Subtitle 5"/>
          <p:cNvSpPr>
            <a:spLocks noGrp="1"/>
          </p:cNvSpPr>
          <p:nvPr>
            <p:ph type="subTitle" idx="1"/>
          </p:nvPr>
        </p:nvSpPr>
        <p:spPr/>
        <p:txBody>
          <a:bodyPr/>
          <a:lstStyle/>
          <a:p>
            <a:r>
              <a:rPr lang="en-US" dirty="0" smtClean="0">
                <a:solidFill>
                  <a:schemeClr val="tx1"/>
                </a:solidFill>
              </a:rPr>
              <a:t>The Caste System </a:t>
            </a:r>
          </a:p>
          <a:p>
            <a:r>
              <a:rPr lang="en-US" dirty="0" smtClean="0">
                <a:solidFill>
                  <a:schemeClr val="tx1"/>
                </a:solidFill>
              </a:rPr>
              <a:t>and the Iron Age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6E3785A-DE9F-44BF-AED1-678CB50B1B1C}" type="slidenum">
              <a:rPr lang="en-US" smtClean="0"/>
              <a:t>2</a:t>
            </a:fld>
            <a:endParaRPr lang="en-US"/>
          </a:p>
        </p:txBody>
      </p:sp>
    </p:spTree>
    <p:extLst>
      <p:ext uri="{BB962C8B-B14F-4D97-AF65-F5344CB8AC3E}">
        <p14:creationId xmlns:p14="http://schemas.microsoft.com/office/powerpoint/2010/main" val="372200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Dreamlike?</a:t>
            </a:r>
            <a:endParaRPr lang="en-US" dirty="0"/>
          </a:p>
        </p:txBody>
      </p:sp>
      <p:sp>
        <p:nvSpPr>
          <p:cNvPr id="3" name="Content Placeholder 2"/>
          <p:cNvSpPr>
            <a:spLocks noGrp="1"/>
          </p:cNvSpPr>
          <p:nvPr>
            <p:ph idx="1"/>
          </p:nvPr>
        </p:nvSpPr>
        <p:spPr/>
        <p:txBody>
          <a:bodyPr>
            <a:normAutofit lnSpcReduction="10000"/>
          </a:bodyPr>
          <a:lstStyle/>
          <a:p>
            <a:r>
              <a:rPr lang="en-CA" dirty="0" smtClean="0"/>
              <a:t>Hegel: “dreamlike” nature of Indian philosophy</a:t>
            </a:r>
          </a:p>
          <a:p>
            <a:pPr lvl="1"/>
            <a:r>
              <a:rPr lang="en-CA" dirty="0" smtClean="0"/>
              <a:t>1960’s hippie “flower people” with glazed eyes </a:t>
            </a:r>
          </a:p>
          <a:p>
            <a:pPr lvl="1"/>
            <a:r>
              <a:rPr lang="en-CA" dirty="0" smtClean="0"/>
              <a:t>Beatles’ music – discovery of mystical wisdom of India</a:t>
            </a:r>
          </a:p>
          <a:p>
            <a:r>
              <a:rPr lang="en-CA" dirty="0" smtClean="0"/>
              <a:t>Indian philosophy is linked to religion/mysticism</a:t>
            </a:r>
          </a:p>
          <a:p>
            <a:r>
              <a:rPr lang="en-CA" dirty="0" smtClean="0"/>
              <a:t>Issue: how can Indian philosophy be both logical/rational and spiritual/mystical? </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20</a:t>
            </a:fld>
            <a:endParaRPr lang="en-US"/>
          </a:p>
        </p:txBody>
      </p:sp>
    </p:spTree>
    <p:extLst>
      <p:ext uri="{BB962C8B-B14F-4D97-AF65-F5344CB8AC3E}">
        <p14:creationId xmlns:p14="http://schemas.microsoft.com/office/powerpoint/2010/main" val="200015124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Nirvana</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1) “Extinction”</a:t>
            </a:r>
          </a:p>
          <a:p>
            <a:pPr lvl="1"/>
            <a:r>
              <a:rPr lang="en-CA" dirty="0" smtClean="0"/>
              <a:t>As a candle is extinguished</a:t>
            </a:r>
          </a:p>
          <a:p>
            <a:r>
              <a:rPr lang="en-CA" dirty="0" smtClean="0"/>
              <a:t>2) It exists, but can’t be described</a:t>
            </a:r>
          </a:p>
          <a:p>
            <a:r>
              <a:rPr lang="en-CA" dirty="0" smtClean="0"/>
              <a:t>3) It is the negation of the life with which we are familiar</a:t>
            </a:r>
          </a:p>
          <a:p>
            <a:r>
              <a:rPr lang="en-CA" dirty="0" smtClean="0"/>
              <a:t>Later Buddhists divide on what this means</a:t>
            </a:r>
          </a:p>
          <a:p>
            <a:pPr lvl="1"/>
            <a:r>
              <a:rPr lang="en-CA" dirty="0" smtClean="0"/>
              <a:t>1) total annihilation</a:t>
            </a:r>
          </a:p>
          <a:p>
            <a:pPr lvl="1"/>
            <a:r>
              <a:rPr lang="en-CA" dirty="0" smtClean="0"/>
              <a:t>2) a joyous place</a:t>
            </a:r>
          </a:p>
          <a:p>
            <a:pPr lvl="1"/>
            <a:r>
              <a:rPr lang="en-CA" dirty="0" smtClean="0"/>
              <a:t>3) something that is not separate from our everyday life</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200</a:t>
            </a:fld>
            <a:endParaRPr lang="en-US"/>
          </a:p>
        </p:txBody>
      </p:sp>
    </p:spTree>
    <p:extLst>
      <p:ext uri="{BB962C8B-B14F-4D97-AF65-F5344CB8AC3E}">
        <p14:creationId xmlns:p14="http://schemas.microsoft.com/office/powerpoint/2010/main" val="26920169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Six Doctrines again</a:t>
            </a:r>
            <a:endParaRPr lang="en-US" dirty="0"/>
          </a:p>
        </p:txBody>
      </p:sp>
      <p:sp>
        <p:nvSpPr>
          <p:cNvPr id="3" name="Content Placeholder 2"/>
          <p:cNvSpPr>
            <a:spLocks noGrp="1"/>
          </p:cNvSpPr>
          <p:nvPr>
            <p:ph idx="1"/>
          </p:nvPr>
        </p:nvSpPr>
        <p:spPr/>
        <p:txBody>
          <a:bodyPr>
            <a:normAutofit fontScale="92500"/>
          </a:bodyPr>
          <a:lstStyle/>
          <a:p>
            <a:r>
              <a:rPr lang="en-CA" dirty="0" smtClean="0"/>
              <a:t>All these teachings are found in the classic Indian teachings of the six doctrines: </a:t>
            </a:r>
          </a:p>
          <a:p>
            <a:pPr lvl="1"/>
            <a:r>
              <a:rPr lang="en-CA" dirty="0" smtClean="0"/>
              <a:t>samsara (cycle of rebirth or reincarnation), </a:t>
            </a:r>
          </a:p>
          <a:p>
            <a:pPr lvl="1"/>
            <a:r>
              <a:rPr lang="en-CA" dirty="0" smtClean="0"/>
              <a:t>karma (how our actions keep us on this wheel)</a:t>
            </a:r>
          </a:p>
          <a:p>
            <a:pPr lvl="1"/>
            <a:r>
              <a:rPr lang="en-CA" dirty="0" err="1" smtClean="0"/>
              <a:t>duhkha</a:t>
            </a:r>
            <a:r>
              <a:rPr lang="en-CA" dirty="0" smtClean="0"/>
              <a:t> </a:t>
            </a:r>
            <a:r>
              <a:rPr lang="en-CA" dirty="0"/>
              <a:t>(suffering &gt; craving)</a:t>
            </a:r>
          </a:p>
          <a:p>
            <a:pPr lvl="1"/>
            <a:r>
              <a:rPr lang="en-CA" dirty="0" err="1"/>
              <a:t>avidya</a:t>
            </a:r>
            <a:r>
              <a:rPr lang="en-CA" dirty="0"/>
              <a:t> (</a:t>
            </a:r>
            <a:r>
              <a:rPr lang="en-CA" dirty="0" smtClean="0"/>
              <a:t>ignorance—to be overcome through the teachings</a:t>
            </a:r>
            <a:r>
              <a:rPr lang="en-CA" dirty="0"/>
              <a:t>, right </a:t>
            </a:r>
            <a:r>
              <a:rPr lang="en-CA" dirty="0" smtClean="0"/>
              <a:t>understanding, meditation)</a:t>
            </a:r>
            <a:endParaRPr lang="en-CA" dirty="0"/>
          </a:p>
          <a:p>
            <a:pPr lvl="1"/>
            <a:r>
              <a:rPr lang="en-CA" dirty="0" smtClean="0"/>
              <a:t>dharma (moral component of Eightfold Path </a:t>
            </a:r>
          </a:p>
          <a:p>
            <a:pPr lvl="1"/>
            <a:r>
              <a:rPr lang="en-CA" dirty="0" smtClean="0"/>
              <a:t>moksha (the release from suffering, called Nirvana)</a:t>
            </a:r>
          </a:p>
          <a:p>
            <a:pPr lvl="1"/>
            <a:endParaRPr lang="en-CA" dirty="0" smtClean="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201</a:t>
            </a:fld>
            <a:endParaRPr lang="en-US"/>
          </a:p>
        </p:txBody>
      </p:sp>
    </p:spTree>
    <p:extLst>
      <p:ext uri="{BB962C8B-B14F-4D97-AF65-F5344CB8AC3E}">
        <p14:creationId xmlns:p14="http://schemas.microsoft.com/office/powerpoint/2010/main" val="356776982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Distinctive Buddhist ideas: 1</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1) No self (</a:t>
            </a:r>
            <a:r>
              <a:rPr lang="en-CA" dirty="0" err="1" smtClean="0"/>
              <a:t>anatman</a:t>
            </a:r>
            <a:r>
              <a:rPr lang="en-CA" dirty="0" smtClean="0"/>
              <a:t>)</a:t>
            </a:r>
          </a:p>
          <a:p>
            <a:pPr lvl="1"/>
            <a:r>
              <a:rPr lang="en-CA" dirty="0" err="1" smtClean="0"/>
              <a:t>Duhkha</a:t>
            </a:r>
            <a:r>
              <a:rPr lang="en-CA" dirty="0" smtClean="0"/>
              <a:t>/Craving is rooted in belief in a persisting self</a:t>
            </a:r>
          </a:p>
          <a:p>
            <a:pPr lvl="1"/>
            <a:r>
              <a:rPr lang="en-CA" dirty="0" smtClean="0"/>
              <a:t>The purification of the self in Samkhya and </a:t>
            </a:r>
            <a:r>
              <a:rPr lang="en-CA" dirty="0" err="1" smtClean="0"/>
              <a:t>Advaita</a:t>
            </a:r>
            <a:r>
              <a:rPr lang="en-CA" dirty="0" smtClean="0"/>
              <a:t> Vedanta doesn’t go far enough</a:t>
            </a:r>
          </a:p>
          <a:p>
            <a:pPr lvl="1"/>
            <a:r>
              <a:rPr lang="en-CA" dirty="0" smtClean="0"/>
              <a:t>Even a pure witness consciousness preserves the notion of a fixed self, and so craving</a:t>
            </a:r>
          </a:p>
          <a:p>
            <a:pPr lvl="1"/>
            <a:r>
              <a:rPr lang="en-CA" dirty="0" smtClean="0"/>
              <a:t>All the problems of how the self is related to the reality vanish if there is no self</a:t>
            </a:r>
          </a:p>
          <a:p>
            <a:pPr lvl="2"/>
            <a:r>
              <a:rPr lang="en-CA" dirty="0" smtClean="0"/>
              <a:t>Samkhya/Yoga: Cooperation of </a:t>
            </a:r>
            <a:r>
              <a:rPr lang="en-CA" dirty="0" err="1" smtClean="0"/>
              <a:t>purusha</a:t>
            </a:r>
            <a:r>
              <a:rPr lang="en-CA" dirty="0" smtClean="0"/>
              <a:t> and </a:t>
            </a:r>
            <a:r>
              <a:rPr lang="en-CA" dirty="0" err="1" smtClean="0"/>
              <a:t>prakriti</a:t>
            </a:r>
            <a:r>
              <a:rPr lang="en-CA" dirty="0" smtClean="0"/>
              <a:t>?</a:t>
            </a:r>
          </a:p>
          <a:p>
            <a:pPr lvl="2"/>
            <a:r>
              <a:rPr lang="en-CA" dirty="0" err="1" smtClean="0"/>
              <a:t>Shankara</a:t>
            </a:r>
            <a:r>
              <a:rPr lang="en-CA" dirty="0" smtClean="0"/>
              <a:t>: How is the </a:t>
            </a:r>
            <a:r>
              <a:rPr lang="en-CA" dirty="0"/>
              <a:t>Self </a:t>
            </a:r>
            <a:r>
              <a:rPr lang="en-CA" dirty="0" smtClean="0"/>
              <a:t>reflected in the empirical world like the image of the sun in water?</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202</a:t>
            </a:fld>
            <a:endParaRPr lang="en-US"/>
          </a:p>
        </p:txBody>
      </p:sp>
    </p:spTree>
    <p:extLst>
      <p:ext uri="{BB962C8B-B14F-4D97-AF65-F5344CB8AC3E}">
        <p14:creationId xmlns:p14="http://schemas.microsoft.com/office/powerpoint/2010/main" val="288860253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Arguments for </a:t>
            </a:r>
            <a:r>
              <a:rPr lang="en-CA" dirty="0" err="1" smtClean="0"/>
              <a:t>Anatman</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(1) A chariot seems to be one thing</a:t>
            </a:r>
          </a:p>
          <a:p>
            <a:pPr lvl="1"/>
            <a:r>
              <a:rPr lang="en-CA" dirty="0" smtClean="0"/>
              <a:t>But it is really only a composition of various parts</a:t>
            </a:r>
          </a:p>
          <a:p>
            <a:pPr lvl="2"/>
            <a:r>
              <a:rPr lang="en-CA" dirty="0"/>
              <a:t>w</a:t>
            </a:r>
            <a:r>
              <a:rPr lang="en-CA" dirty="0" smtClean="0"/>
              <a:t>hich are changed over time as they wear out</a:t>
            </a:r>
          </a:p>
          <a:p>
            <a:pPr lvl="1"/>
            <a:r>
              <a:rPr lang="en-CA" dirty="0" smtClean="0"/>
              <a:t>The parts of the “Self” (the </a:t>
            </a:r>
            <a:r>
              <a:rPr lang="en-CA" dirty="0" err="1" smtClean="0"/>
              <a:t>skandhas</a:t>
            </a:r>
            <a:r>
              <a:rPr lang="en-CA" dirty="0" smtClean="0"/>
              <a:t>)</a:t>
            </a:r>
          </a:p>
          <a:p>
            <a:pPr lvl="2"/>
            <a:r>
              <a:rPr lang="en-CA" dirty="0" smtClean="0"/>
              <a:t>Our physical parts: strength, height, weight … </a:t>
            </a:r>
          </a:p>
          <a:p>
            <a:pPr lvl="2"/>
            <a:r>
              <a:rPr lang="en-CA" dirty="0" smtClean="0"/>
              <a:t>Our feelings and moods</a:t>
            </a:r>
          </a:p>
          <a:p>
            <a:pPr lvl="2"/>
            <a:r>
              <a:rPr lang="en-CA" dirty="0" smtClean="0"/>
              <a:t>Our likes and dislikes</a:t>
            </a:r>
          </a:p>
          <a:p>
            <a:pPr lvl="2"/>
            <a:r>
              <a:rPr lang="en-CA" dirty="0" smtClean="0"/>
              <a:t>Our goals in life</a:t>
            </a:r>
          </a:p>
          <a:p>
            <a:pPr lvl="2"/>
            <a:r>
              <a:rPr lang="en-CA" dirty="0" smtClean="0"/>
              <a:t>Our ideas about life</a:t>
            </a:r>
          </a:p>
          <a:p>
            <a:pPr lvl="1"/>
            <a:r>
              <a:rPr lang="en-CA" dirty="0"/>
              <a:t>Where is there anything permanent in all this?</a:t>
            </a:r>
          </a:p>
          <a:p>
            <a:pPr lvl="2"/>
            <a:r>
              <a:rPr lang="en-CA" dirty="0"/>
              <a:t>Which of these is the Self (Atman)? All together? </a:t>
            </a:r>
            <a:endParaRPr lang="en-US" dirty="0"/>
          </a:p>
          <a:p>
            <a:pPr lvl="1"/>
            <a:r>
              <a:rPr lang="en-CA" dirty="0" smtClean="0"/>
              <a:t>Changes in all these matters create suffering when we cling to a fixed aspect</a:t>
            </a:r>
          </a:p>
        </p:txBody>
      </p:sp>
      <p:sp>
        <p:nvSpPr>
          <p:cNvPr id="4" name="Slide Number Placeholder 3"/>
          <p:cNvSpPr>
            <a:spLocks noGrp="1"/>
          </p:cNvSpPr>
          <p:nvPr>
            <p:ph type="sldNum" sz="quarter" idx="12"/>
          </p:nvPr>
        </p:nvSpPr>
        <p:spPr/>
        <p:txBody>
          <a:bodyPr/>
          <a:lstStyle/>
          <a:p>
            <a:fld id="{36E3785A-DE9F-44BF-AED1-678CB50B1B1C}" type="slidenum">
              <a:rPr lang="en-US" smtClean="0"/>
              <a:t>203</a:t>
            </a:fld>
            <a:endParaRPr lang="en-US"/>
          </a:p>
        </p:txBody>
      </p:sp>
    </p:spTree>
    <p:extLst>
      <p:ext uri="{BB962C8B-B14F-4D97-AF65-F5344CB8AC3E}">
        <p14:creationId xmlns:p14="http://schemas.microsoft.com/office/powerpoint/2010/main" val="396794031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a:t>
            </a:r>
            <a:r>
              <a:rPr lang="en-US" dirty="0" err="1" smtClean="0"/>
              <a:t>Purusha</a:t>
            </a:r>
            <a:r>
              <a:rPr lang="en-US" dirty="0" smtClean="0"/>
              <a:t>/Atman need eyes?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(2) The </a:t>
            </a:r>
            <a:r>
              <a:rPr lang="en-CA" dirty="0" err="1" smtClean="0"/>
              <a:t>Samkhyans</a:t>
            </a:r>
            <a:r>
              <a:rPr lang="en-CA" dirty="0" smtClean="0"/>
              <a:t> and the </a:t>
            </a:r>
            <a:r>
              <a:rPr lang="en-CA" dirty="0" err="1" smtClean="0"/>
              <a:t>Vedantins</a:t>
            </a:r>
            <a:r>
              <a:rPr lang="en-CA" dirty="0" smtClean="0"/>
              <a:t> both agree that</a:t>
            </a:r>
          </a:p>
          <a:p>
            <a:pPr lvl="1"/>
            <a:r>
              <a:rPr lang="en-CA" dirty="0" err="1" smtClean="0"/>
              <a:t>Purusha</a:t>
            </a:r>
            <a:r>
              <a:rPr lang="en-CA" dirty="0" smtClean="0"/>
              <a:t> or Atman is nothing physical, psychological, mental</a:t>
            </a:r>
          </a:p>
          <a:p>
            <a:r>
              <a:rPr lang="en-CA" dirty="0" smtClean="0"/>
              <a:t>But if there is a pure witnessing consciousness distinct from all this</a:t>
            </a:r>
          </a:p>
          <a:p>
            <a:r>
              <a:rPr lang="en-CA" dirty="0"/>
              <a:t>h</a:t>
            </a:r>
            <a:r>
              <a:rPr lang="en-CA" dirty="0" smtClean="0"/>
              <a:t>ow is it that our conscious experiences are constrained by our perceptual apparatus?</a:t>
            </a:r>
          </a:p>
          <a:p>
            <a:pPr lvl="1"/>
            <a:r>
              <a:rPr lang="en-CA" dirty="0" smtClean="0"/>
              <a:t>Why should the Self’s awareness of visual data depend on the eyes—i.e., on what is not the Self?</a:t>
            </a:r>
          </a:p>
          <a:p>
            <a:pPr lvl="1"/>
            <a:r>
              <a:rPr lang="en-CA" dirty="0" smtClean="0"/>
              <a:t>Why does the </a:t>
            </a:r>
            <a:r>
              <a:rPr lang="en-CA" dirty="0" err="1" smtClean="0"/>
              <a:t>Purusha</a:t>
            </a:r>
            <a:r>
              <a:rPr lang="en-CA" dirty="0" smtClean="0"/>
              <a:t> need eyes at all?</a:t>
            </a:r>
          </a:p>
        </p:txBody>
      </p:sp>
      <p:sp>
        <p:nvSpPr>
          <p:cNvPr id="4" name="Slide Number Placeholder 3"/>
          <p:cNvSpPr>
            <a:spLocks noGrp="1"/>
          </p:cNvSpPr>
          <p:nvPr>
            <p:ph type="sldNum" sz="quarter" idx="12"/>
          </p:nvPr>
        </p:nvSpPr>
        <p:spPr/>
        <p:txBody>
          <a:bodyPr/>
          <a:lstStyle/>
          <a:p>
            <a:fld id="{36E3785A-DE9F-44BF-AED1-678CB50B1B1C}" type="slidenum">
              <a:rPr lang="en-US" smtClean="0"/>
              <a:t>204</a:t>
            </a:fld>
            <a:endParaRPr lang="en-US"/>
          </a:p>
        </p:txBody>
      </p:sp>
    </p:spTree>
    <p:extLst>
      <p:ext uri="{BB962C8B-B14F-4D97-AF65-F5344CB8AC3E}">
        <p14:creationId xmlns:p14="http://schemas.microsoft.com/office/powerpoint/2010/main" val="108251192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t>
            </a:r>
            <a:r>
              <a:rPr lang="en-CA" dirty="0" err="1"/>
              <a:t>Purusha</a:t>
            </a:r>
            <a:r>
              <a:rPr lang="en-CA" dirty="0"/>
              <a:t>/Atman is useless</a:t>
            </a:r>
            <a:endParaRPr lang="en-US" dirty="0"/>
          </a:p>
        </p:txBody>
      </p:sp>
      <p:sp>
        <p:nvSpPr>
          <p:cNvPr id="3" name="Content Placeholder 2"/>
          <p:cNvSpPr>
            <a:spLocks noGrp="1"/>
          </p:cNvSpPr>
          <p:nvPr>
            <p:ph idx="1"/>
          </p:nvPr>
        </p:nvSpPr>
        <p:spPr/>
        <p:txBody>
          <a:bodyPr>
            <a:normAutofit lnSpcReduction="10000"/>
          </a:bodyPr>
          <a:lstStyle/>
          <a:p>
            <a:r>
              <a:rPr lang="en-CA" dirty="0" smtClean="0"/>
              <a:t>(3) This </a:t>
            </a:r>
            <a:r>
              <a:rPr lang="en-CA" dirty="0"/>
              <a:t>idea of a pure detached consciousness explains nothing at all in our lives</a:t>
            </a:r>
          </a:p>
          <a:p>
            <a:pPr lvl="1"/>
            <a:r>
              <a:rPr lang="en-CA" dirty="0"/>
              <a:t>It’s useless, pointless</a:t>
            </a:r>
          </a:p>
          <a:p>
            <a:r>
              <a:rPr lang="en-CA" dirty="0"/>
              <a:t>The Six Doctrines do not require such a </a:t>
            </a:r>
            <a:r>
              <a:rPr lang="en-CA" dirty="0" smtClean="0"/>
              <a:t>Self:</a:t>
            </a:r>
          </a:p>
          <a:p>
            <a:r>
              <a:rPr lang="en-CA" i="1" dirty="0"/>
              <a:t>Rebirth</a:t>
            </a:r>
            <a:r>
              <a:rPr lang="en-CA" dirty="0"/>
              <a:t>: not the same self in a different body, but a continuation of </a:t>
            </a:r>
            <a:r>
              <a:rPr lang="en-CA" dirty="0" smtClean="0"/>
              <a:t>the </a:t>
            </a:r>
            <a:r>
              <a:rPr lang="en-CA" dirty="0"/>
              <a:t>components from the previous life in different configurations</a:t>
            </a:r>
          </a:p>
          <a:p>
            <a:pPr lvl="1"/>
            <a:r>
              <a:rPr lang="en-CA" dirty="0"/>
              <a:t>s</a:t>
            </a:r>
            <a:r>
              <a:rPr lang="en-CA" dirty="0" smtClean="0"/>
              <a:t>ome </a:t>
            </a:r>
            <a:r>
              <a:rPr lang="en-CA" dirty="0"/>
              <a:t>old ones continuing</a:t>
            </a:r>
          </a:p>
          <a:p>
            <a:pPr lvl="1"/>
            <a:r>
              <a:rPr lang="en-CA" dirty="0"/>
              <a:t>s</a:t>
            </a:r>
            <a:r>
              <a:rPr lang="en-CA" dirty="0" smtClean="0"/>
              <a:t>ome </a:t>
            </a:r>
            <a:r>
              <a:rPr lang="en-CA" dirty="0"/>
              <a:t>new ones added</a:t>
            </a:r>
          </a:p>
          <a:p>
            <a:endParaRPr lang="en-CA"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205</a:t>
            </a:fld>
            <a:endParaRPr lang="en-US"/>
          </a:p>
        </p:txBody>
      </p:sp>
    </p:spTree>
    <p:extLst>
      <p:ext uri="{BB962C8B-B14F-4D97-AF65-F5344CB8AC3E}">
        <p14:creationId xmlns:p14="http://schemas.microsoft.com/office/powerpoint/2010/main" val="242008192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Continuity, not sameness</a:t>
            </a:r>
            <a:endParaRPr lang="en-US" dirty="0"/>
          </a:p>
        </p:txBody>
      </p:sp>
      <p:sp>
        <p:nvSpPr>
          <p:cNvPr id="3" name="Content Placeholder 2"/>
          <p:cNvSpPr>
            <a:spLocks noGrp="1"/>
          </p:cNvSpPr>
          <p:nvPr>
            <p:ph idx="1"/>
          </p:nvPr>
        </p:nvSpPr>
        <p:spPr/>
        <p:txBody>
          <a:bodyPr>
            <a:normAutofit lnSpcReduction="10000"/>
          </a:bodyPr>
          <a:lstStyle/>
          <a:p>
            <a:r>
              <a:rPr lang="en-CA" dirty="0" smtClean="0"/>
              <a:t>This is also true of the continuation within one life</a:t>
            </a:r>
          </a:p>
          <a:p>
            <a:pPr lvl="1"/>
            <a:r>
              <a:rPr lang="en-CA" dirty="0" smtClean="0"/>
              <a:t>The young King </a:t>
            </a:r>
            <a:r>
              <a:rPr lang="en-CA" dirty="0" err="1" smtClean="0"/>
              <a:t>Milinda</a:t>
            </a:r>
            <a:r>
              <a:rPr lang="en-CA" dirty="0" smtClean="0"/>
              <a:t> is continuous with the older one, without the need for any identical self</a:t>
            </a:r>
          </a:p>
          <a:p>
            <a:pPr lvl="1"/>
            <a:r>
              <a:rPr lang="en-CA" dirty="0" smtClean="0"/>
              <a:t>His reborn continuation can enjoy or suffer from the actions of the previous incarnation </a:t>
            </a:r>
          </a:p>
          <a:p>
            <a:r>
              <a:rPr lang="en-CA" i="1" dirty="0"/>
              <a:t>Moksha</a:t>
            </a:r>
            <a:r>
              <a:rPr lang="en-CA" dirty="0"/>
              <a:t> does not require an eternal self</a:t>
            </a:r>
          </a:p>
          <a:p>
            <a:pPr lvl="1"/>
            <a:r>
              <a:rPr lang="en-CA" dirty="0"/>
              <a:t>When the craving ceases, </a:t>
            </a:r>
            <a:r>
              <a:rPr lang="en-CA" dirty="0" smtClean="0"/>
              <a:t>that’s all that matters</a:t>
            </a:r>
          </a:p>
          <a:p>
            <a:pPr lvl="1"/>
            <a:r>
              <a:rPr lang="en-CA" dirty="0" smtClean="0"/>
              <a:t>It’s </a:t>
            </a:r>
            <a:r>
              <a:rPr lang="en-CA" dirty="0"/>
              <a:t>pointless to ask who or what exists </a:t>
            </a:r>
            <a:r>
              <a:rPr lang="en-CA" dirty="0" smtClean="0"/>
              <a:t>then</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206</a:t>
            </a:fld>
            <a:endParaRPr lang="en-US"/>
          </a:p>
        </p:txBody>
      </p:sp>
    </p:spTree>
    <p:extLst>
      <p:ext uri="{BB962C8B-B14F-4D97-AF65-F5344CB8AC3E}">
        <p14:creationId xmlns:p14="http://schemas.microsoft.com/office/powerpoint/2010/main" val="201367685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Distinctive Buddhist ideas: </a:t>
            </a:r>
            <a:r>
              <a:rPr lang="en-CA" dirty="0" smtClean="0"/>
              <a:t>2</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2) Dependent origination: Everything depends on something else</a:t>
            </a:r>
          </a:p>
          <a:p>
            <a:pPr lvl="1"/>
            <a:r>
              <a:rPr lang="en-CA" dirty="0" smtClean="0"/>
              <a:t>Not causal dependence</a:t>
            </a:r>
          </a:p>
          <a:p>
            <a:pPr lvl="2"/>
            <a:r>
              <a:rPr lang="en-CA" dirty="0" smtClean="0"/>
              <a:t>Nyaya: one thing depends on some other thing happening before</a:t>
            </a:r>
          </a:p>
          <a:p>
            <a:pPr lvl="2"/>
            <a:r>
              <a:rPr lang="en-CA" dirty="0" err="1" smtClean="0"/>
              <a:t>Samkyha</a:t>
            </a:r>
            <a:r>
              <a:rPr lang="en-CA" dirty="0" smtClean="0"/>
              <a:t>: smoke depends on, comes out of, fire</a:t>
            </a:r>
          </a:p>
          <a:p>
            <a:pPr lvl="1"/>
            <a:r>
              <a:rPr lang="en-CA" dirty="0" smtClean="0"/>
              <a:t>But the dependence of a thing on its constituents</a:t>
            </a:r>
          </a:p>
          <a:p>
            <a:pPr lvl="2"/>
            <a:r>
              <a:rPr lang="en-CA" dirty="0" smtClean="0"/>
              <a:t>A chariot depends on wheels</a:t>
            </a:r>
          </a:p>
          <a:p>
            <a:pPr lvl="1"/>
            <a:r>
              <a:rPr lang="en-CA" dirty="0" smtClean="0"/>
              <a:t>Or logical dependence: the existence of A depends on B if A cannot be conceived of without B</a:t>
            </a:r>
          </a:p>
          <a:p>
            <a:pPr lvl="2"/>
            <a:r>
              <a:rPr lang="en-CA" dirty="0" smtClean="0"/>
              <a:t>Suffering depends on ignorance</a:t>
            </a:r>
          </a:p>
          <a:p>
            <a:pPr lvl="2"/>
            <a:endParaRPr lang="en-CA" dirty="0" smtClean="0"/>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207</a:t>
            </a:fld>
            <a:endParaRPr lang="en-US"/>
          </a:p>
        </p:txBody>
      </p:sp>
    </p:spTree>
    <p:extLst>
      <p:ext uri="{BB962C8B-B14F-4D97-AF65-F5344CB8AC3E}">
        <p14:creationId xmlns:p14="http://schemas.microsoft.com/office/powerpoint/2010/main" val="66811845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12 links of the chain</a:t>
            </a:r>
            <a:endParaRPr lang="en-US" dirty="0"/>
          </a:p>
        </p:txBody>
      </p:sp>
      <p:sp>
        <p:nvSpPr>
          <p:cNvPr id="3" name="Content Placeholder 2"/>
          <p:cNvSpPr>
            <a:spLocks noGrp="1"/>
          </p:cNvSpPr>
          <p:nvPr>
            <p:ph idx="1"/>
          </p:nvPr>
        </p:nvSpPr>
        <p:spPr/>
        <p:txBody>
          <a:bodyPr>
            <a:normAutofit/>
          </a:bodyPr>
          <a:lstStyle/>
          <a:p>
            <a:r>
              <a:rPr lang="en-CA" dirty="0" smtClean="0"/>
              <a:t>Life is a closed chain of 12 links</a:t>
            </a:r>
          </a:p>
          <a:p>
            <a:pPr lvl="1"/>
            <a:r>
              <a:rPr lang="en-CA" dirty="0" smtClean="0"/>
              <a:t>1) Craving </a:t>
            </a:r>
            <a:r>
              <a:rPr lang="en-CA" dirty="0"/>
              <a:t>for honor, pleasure, etc</a:t>
            </a:r>
            <a:r>
              <a:rPr lang="en-CA" dirty="0" smtClean="0"/>
              <a:t>. (arbitrary starting point)</a:t>
            </a:r>
            <a:endParaRPr lang="en-CA" dirty="0"/>
          </a:p>
          <a:p>
            <a:pPr lvl="1"/>
            <a:r>
              <a:rPr lang="en-CA" dirty="0"/>
              <a:t> </a:t>
            </a:r>
            <a:r>
              <a:rPr lang="en-CA" dirty="0" smtClean="0"/>
              <a:t>2) leads to grasping after things</a:t>
            </a:r>
          </a:p>
          <a:p>
            <a:pPr lvl="1"/>
            <a:r>
              <a:rPr lang="en-CA" dirty="0" smtClean="0"/>
              <a:t>3) And this grasping after things through Karma leads to rebirth</a:t>
            </a:r>
          </a:p>
          <a:p>
            <a:pPr lvl="1"/>
            <a:r>
              <a:rPr lang="en-CA" dirty="0" smtClean="0"/>
              <a:t>4) and hence further aging, suffering</a:t>
            </a:r>
          </a:p>
          <a:p>
            <a:pPr lvl="1"/>
            <a:r>
              <a:rPr lang="en-CA" dirty="0" smtClean="0"/>
              <a:t>5) Craving presupposes feeling</a:t>
            </a:r>
          </a:p>
          <a:p>
            <a:pPr lvl="1"/>
            <a:r>
              <a:rPr lang="en-CA" dirty="0" smtClean="0"/>
              <a:t>6) which supposes sensory perception</a:t>
            </a:r>
          </a:p>
        </p:txBody>
      </p:sp>
      <p:sp>
        <p:nvSpPr>
          <p:cNvPr id="4" name="Slide Number Placeholder 3"/>
          <p:cNvSpPr>
            <a:spLocks noGrp="1"/>
          </p:cNvSpPr>
          <p:nvPr>
            <p:ph type="sldNum" sz="quarter" idx="12"/>
          </p:nvPr>
        </p:nvSpPr>
        <p:spPr/>
        <p:txBody>
          <a:bodyPr/>
          <a:lstStyle/>
          <a:p>
            <a:fld id="{36E3785A-DE9F-44BF-AED1-678CB50B1B1C}" type="slidenum">
              <a:rPr lang="en-US" smtClean="0"/>
              <a:t>208</a:t>
            </a:fld>
            <a:endParaRPr lang="en-US"/>
          </a:p>
        </p:txBody>
      </p:sp>
    </p:spTree>
    <p:extLst>
      <p:ext uri="{BB962C8B-B14F-4D97-AF65-F5344CB8AC3E}">
        <p14:creationId xmlns:p14="http://schemas.microsoft.com/office/powerpoint/2010/main" val="16103520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CA" dirty="0" smtClean="0"/>
              <a:t>7) which </a:t>
            </a:r>
            <a:r>
              <a:rPr lang="en-CA" dirty="0"/>
              <a:t>depends on embodied agency</a:t>
            </a:r>
          </a:p>
          <a:p>
            <a:pPr lvl="1"/>
            <a:r>
              <a:rPr lang="en-CA" dirty="0" smtClean="0"/>
              <a:t>8) Agency </a:t>
            </a:r>
            <a:r>
              <a:rPr lang="en-CA" dirty="0"/>
              <a:t>depends on the ability to discriminate between different goals</a:t>
            </a:r>
          </a:p>
          <a:p>
            <a:pPr lvl="1"/>
            <a:r>
              <a:rPr lang="en-CA" dirty="0" smtClean="0"/>
              <a:t>9) which </a:t>
            </a:r>
            <a:r>
              <a:rPr lang="en-CA" dirty="0"/>
              <a:t>requires will and motivation</a:t>
            </a:r>
          </a:p>
          <a:p>
            <a:pPr lvl="1"/>
            <a:r>
              <a:rPr lang="en-CA" dirty="0" smtClean="0"/>
              <a:t>10) which </a:t>
            </a:r>
            <a:r>
              <a:rPr lang="en-CA" dirty="0"/>
              <a:t>depend on spiritual ignorance regarding the pointlessness of worldly goals</a:t>
            </a:r>
          </a:p>
          <a:p>
            <a:pPr lvl="1"/>
            <a:r>
              <a:rPr lang="en-CA" dirty="0" smtClean="0"/>
              <a:t>11) Ignorance </a:t>
            </a:r>
            <a:r>
              <a:rPr lang="en-CA" dirty="0"/>
              <a:t>feeds on suffering and confusion</a:t>
            </a:r>
          </a:p>
          <a:p>
            <a:pPr lvl="1"/>
            <a:r>
              <a:rPr lang="en-CA" dirty="0" smtClean="0"/>
              <a:t>12) while </a:t>
            </a:r>
            <a:r>
              <a:rPr lang="en-CA" dirty="0"/>
              <a:t>ignorance leads to more suffering and confusion</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209</a:t>
            </a:fld>
            <a:endParaRPr lang="en-US"/>
          </a:p>
        </p:txBody>
      </p:sp>
    </p:spTree>
    <p:extLst>
      <p:ext uri="{BB962C8B-B14F-4D97-AF65-F5344CB8AC3E}">
        <p14:creationId xmlns:p14="http://schemas.microsoft.com/office/powerpoint/2010/main" val="184678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3785A-DE9F-44BF-AED1-678CB50B1B1C}" type="slidenum">
              <a:rPr lang="en-US" smtClean="0"/>
              <a:t>21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95412"/>
            <a:ext cx="6096000" cy="4067175"/>
          </a:xfrm>
          <a:prstGeom prst="rect">
            <a:avLst/>
          </a:prstGeom>
        </p:spPr>
      </p:pic>
      <p:sp>
        <p:nvSpPr>
          <p:cNvPr id="6" name="TextBox 5"/>
          <p:cNvSpPr txBox="1"/>
          <p:nvPr/>
        </p:nvSpPr>
        <p:spPr>
          <a:xfrm>
            <a:off x="1552354" y="332978"/>
            <a:ext cx="6096000" cy="1231106"/>
          </a:xfrm>
          <a:prstGeom prst="rect">
            <a:avLst/>
          </a:prstGeom>
          <a:noFill/>
        </p:spPr>
        <p:txBody>
          <a:bodyPr wrap="square" rtlCol="0">
            <a:spAutoFit/>
          </a:bodyPr>
          <a:lstStyle/>
          <a:p>
            <a:pPr algn="ctr"/>
            <a:r>
              <a:rPr lang="en-US" sz="2800" b="1" dirty="0">
                <a:solidFill>
                  <a:schemeClr val="tx2"/>
                </a:solidFill>
              </a:rPr>
              <a:t>T</a:t>
            </a:r>
            <a:r>
              <a:rPr lang="en-US" sz="2800" b="1" dirty="0" smtClean="0">
                <a:solidFill>
                  <a:schemeClr val="tx2"/>
                </a:solidFill>
              </a:rPr>
              <a:t>he </a:t>
            </a:r>
            <a:r>
              <a:rPr lang="en-US" sz="2800" b="1" dirty="0">
                <a:solidFill>
                  <a:schemeClr val="tx2"/>
                </a:solidFill>
              </a:rPr>
              <a:t>Historic Photograph </a:t>
            </a:r>
            <a:endParaRPr lang="en-US" sz="2800" b="1" dirty="0" smtClean="0">
              <a:solidFill>
                <a:schemeClr val="tx2"/>
              </a:solidFill>
            </a:endParaRPr>
          </a:p>
          <a:p>
            <a:pPr algn="ctr"/>
            <a:r>
              <a:rPr lang="en-US" sz="2800" b="1" dirty="0" smtClean="0">
                <a:solidFill>
                  <a:schemeClr val="tx2"/>
                </a:solidFill>
              </a:rPr>
              <a:t>"</a:t>
            </a:r>
            <a:r>
              <a:rPr lang="en-US" sz="2800" b="1" dirty="0">
                <a:solidFill>
                  <a:schemeClr val="tx2"/>
                </a:solidFill>
              </a:rPr>
              <a:t>Flower Power" in 1967</a:t>
            </a:r>
          </a:p>
          <a:p>
            <a:endParaRPr lang="en-US" dirty="0">
              <a:solidFill>
                <a:schemeClr val="tx2"/>
              </a:solidFill>
            </a:endParaRPr>
          </a:p>
        </p:txBody>
      </p:sp>
    </p:spTree>
    <p:extLst>
      <p:ext uri="{BB962C8B-B14F-4D97-AF65-F5344CB8AC3E}">
        <p14:creationId xmlns:p14="http://schemas.microsoft.com/office/powerpoint/2010/main" val="279486060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3785A-DE9F-44BF-AED1-678CB50B1B1C}" type="slidenum">
              <a:rPr lang="en-US" smtClean="0"/>
              <a:t>210</a:t>
            </a:fld>
            <a:endParaRPr lang="en-US"/>
          </a:p>
        </p:txBody>
      </p:sp>
      <p:sp>
        <p:nvSpPr>
          <p:cNvPr id="5" name="TextBox 4"/>
          <p:cNvSpPr txBox="1"/>
          <p:nvPr/>
        </p:nvSpPr>
        <p:spPr>
          <a:xfrm>
            <a:off x="1331640" y="692696"/>
            <a:ext cx="6336704" cy="584775"/>
          </a:xfrm>
          <a:prstGeom prst="rect">
            <a:avLst/>
          </a:prstGeom>
          <a:noFill/>
        </p:spPr>
        <p:txBody>
          <a:bodyPr wrap="square" rtlCol="0">
            <a:spAutoFit/>
          </a:bodyPr>
          <a:lstStyle/>
          <a:p>
            <a:pPr algn="ctr"/>
            <a:r>
              <a:rPr lang="en-CA" sz="3200" dirty="0" smtClean="0"/>
              <a:t>The 12 </a:t>
            </a:r>
            <a:r>
              <a:rPr lang="en-CA" sz="3200" dirty="0" err="1" smtClean="0"/>
              <a:t>Nidanas</a:t>
            </a:r>
            <a:r>
              <a:rPr lang="en-CA" sz="3200" dirty="0" smtClean="0"/>
              <a:t> </a:t>
            </a:r>
            <a:endParaRPr lang="en-US" sz="3200" dirty="0"/>
          </a:p>
        </p:txBody>
      </p:sp>
      <p:pic>
        <p:nvPicPr>
          <p:cNvPr id="3" name="Picture 2"/>
          <p:cNvPicPr>
            <a:picLocks noChangeAspect="1"/>
          </p:cNvPicPr>
          <p:nvPr/>
        </p:nvPicPr>
        <p:blipFill>
          <a:blip r:embed="rId2"/>
          <a:stretch>
            <a:fillRect/>
          </a:stretch>
        </p:blipFill>
        <p:spPr>
          <a:xfrm>
            <a:off x="1595078" y="1910236"/>
            <a:ext cx="5809828" cy="3873219"/>
          </a:xfrm>
          <a:prstGeom prst="rect">
            <a:avLst/>
          </a:prstGeom>
        </p:spPr>
      </p:pic>
    </p:spTree>
    <p:extLst>
      <p:ext uri="{BB962C8B-B14F-4D97-AF65-F5344CB8AC3E}">
        <p14:creationId xmlns:p14="http://schemas.microsoft.com/office/powerpoint/2010/main" val="15521782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 role for a Self</a:t>
            </a:r>
            <a:endParaRPr lang="en-US" dirty="0"/>
          </a:p>
        </p:txBody>
      </p:sp>
      <p:sp>
        <p:nvSpPr>
          <p:cNvPr id="3" name="Content Placeholder 2"/>
          <p:cNvSpPr>
            <a:spLocks noGrp="1"/>
          </p:cNvSpPr>
          <p:nvPr>
            <p:ph idx="1"/>
          </p:nvPr>
        </p:nvSpPr>
        <p:spPr/>
        <p:txBody>
          <a:bodyPr>
            <a:normAutofit lnSpcReduction="10000"/>
          </a:bodyPr>
          <a:lstStyle/>
          <a:p>
            <a:r>
              <a:rPr lang="en-CA" dirty="0" smtClean="0"/>
              <a:t>There is no role of the soul or Self in all this</a:t>
            </a:r>
          </a:p>
          <a:p>
            <a:pPr lvl="1"/>
            <a:r>
              <a:rPr lang="en-CA" dirty="0" smtClean="0"/>
              <a:t>Belief in its reality is due to a distorted need or craving for stability and security</a:t>
            </a:r>
          </a:p>
          <a:p>
            <a:r>
              <a:rPr lang="en-CA" dirty="0" smtClean="0"/>
              <a:t>Salvation/liberation: </a:t>
            </a:r>
          </a:p>
          <a:p>
            <a:pPr lvl="1"/>
            <a:r>
              <a:rPr lang="en-CA" dirty="0" smtClean="0"/>
              <a:t>If motives &gt; agency &gt; craving &gt; rebirth, etc. presuppose spiritual ignorance</a:t>
            </a:r>
          </a:p>
          <a:p>
            <a:pPr lvl="1"/>
            <a:r>
              <a:rPr lang="en-CA" dirty="0"/>
              <a:t>t</a:t>
            </a:r>
            <a:r>
              <a:rPr lang="en-CA" dirty="0" smtClean="0"/>
              <a:t>hen heeding the teachings of Buddha breaks the chain</a:t>
            </a:r>
          </a:p>
          <a:p>
            <a:pPr lvl="1"/>
            <a:r>
              <a:rPr lang="en-CA" dirty="0"/>
              <a:t>a</a:t>
            </a:r>
            <a:r>
              <a:rPr lang="en-CA" dirty="0" smtClean="0"/>
              <a:t>nd the person is freed from the cycle of rebirth and suffering</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211</a:t>
            </a:fld>
            <a:endParaRPr lang="en-US"/>
          </a:p>
        </p:txBody>
      </p:sp>
    </p:spTree>
    <p:extLst>
      <p:ext uri="{BB962C8B-B14F-4D97-AF65-F5344CB8AC3E}">
        <p14:creationId xmlns:p14="http://schemas.microsoft.com/office/powerpoint/2010/main" val="259434610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Buddhist schism: 1) Theravada</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Theravada (Ancient Way of thought)</a:t>
            </a:r>
          </a:p>
          <a:p>
            <a:pPr lvl="1"/>
            <a:r>
              <a:rPr lang="en-CA" dirty="0" smtClean="0"/>
              <a:t>Earliest school</a:t>
            </a:r>
          </a:p>
          <a:p>
            <a:pPr lvl="1"/>
            <a:r>
              <a:rPr lang="en-CA" dirty="0" smtClean="0"/>
              <a:t>Holds that the goal is individual enlightenment of a “worthy one” (</a:t>
            </a:r>
            <a:r>
              <a:rPr lang="en-CA" dirty="0" err="1" smtClean="0"/>
              <a:t>arbat</a:t>
            </a:r>
            <a:r>
              <a:rPr lang="en-CA" dirty="0" smtClean="0"/>
              <a:t>)</a:t>
            </a:r>
          </a:p>
          <a:p>
            <a:pPr lvl="1"/>
            <a:r>
              <a:rPr lang="en-CA" dirty="0" smtClean="0"/>
              <a:t>Realist and atomist metaphysics</a:t>
            </a:r>
          </a:p>
          <a:p>
            <a:pPr lvl="2"/>
            <a:r>
              <a:rPr lang="en-CA" dirty="0" smtClean="0"/>
              <a:t>Just as the material </a:t>
            </a:r>
            <a:r>
              <a:rPr lang="en-CA" dirty="0"/>
              <a:t>world </a:t>
            </a:r>
            <a:r>
              <a:rPr lang="en-CA" dirty="0" smtClean="0"/>
              <a:t>is a conglomeration of different elements, so is the “self</a:t>
            </a:r>
            <a:r>
              <a:rPr lang="en-CA" dirty="0"/>
              <a:t>” </a:t>
            </a:r>
            <a:endParaRPr lang="en-CA" dirty="0" smtClean="0"/>
          </a:p>
          <a:p>
            <a:r>
              <a:rPr lang="en-CA" dirty="0" smtClean="0"/>
              <a:t>Recall: Nyaya/</a:t>
            </a:r>
            <a:r>
              <a:rPr lang="en-CA" dirty="0" err="1" smtClean="0"/>
              <a:t>Vaisheshika</a:t>
            </a:r>
            <a:endParaRPr lang="en-CA" dirty="0" smtClean="0"/>
          </a:p>
          <a:p>
            <a:pPr lvl="1"/>
            <a:r>
              <a:rPr lang="en-CA" dirty="0" smtClean="0"/>
              <a:t>But the plurality of selves (</a:t>
            </a:r>
            <a:r>
              <a:rPr lang="en-CA" dirty="0" err="1" smtClean="0"/>
              <a:t>Purushas</a:t>
            </a:r>
            <a:r>
              <a:rPr lang="en-CA" dirty="0" smtClean="0"/>
              <a:t>) is taken further: the “self” is itself a plurality, a conglomeration</a:t>
            </a:r>
          </a:p>
        </p:txBody>
      </p:sp>
      <p:sp>
        <p:nvSpPr>
          <p:cNvPr id="4" name="Slide Number Placeholder 3"/>
          <p:cNvSpPr>
            <a:spLocks noGrp="1"/>
          </p:cNvSpPr>
          <p:nvPr>
            <p:ph type="sldNum" sz="quarter" idx="12"/>
          </p:nvPr>
        </p:nvSpPr>
        <p:spPr/>
        <p:txBody>
          <a:bodyPr/>
          <a:lstStyle/>
          <a:p>
            <a:fld id="{36E3785A-DE9F-44BF-AED1-678CB50B1B1C}" type="slidenum">
              <a:rPr lang="en-US" smtClean="0"/>
              <a:t>212</a:t>
            </a:fld>
            <a:endParaRPr lang="en-US"/>
          </a:p>
        </p:txBody>
      </p:sp>
    </p:spTree>
    <p:extLst>
      <p:ext uri="{BB962C8B-B14F-4D97-AF65-F5344CB8AC3E}">
        <p14:creationId xmlns:p14="http://schemas.microsoft.com/office/powerpoint/2010/main" val="366481668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Mahayana</a:t>
            </a:r>
            <a:endParaRPr lang="en-US" dirty="0"/>
          </a:p>
        </p:txBody>
      </p:sp>
      <p:sp>
        <p:nvSpPr>
          <p:cNvPr id="3" name="Content Placeholder 2"/>
          <p:cNvSpPr>
            <a:spLocks noGrp="1"/>
          </p:cNvSpPr>
          <p:nvPr>
            <p:ph idx="1"/>
          </p:nvPr>
        </p:nvSpPr>
        <p:spPr/>
        <p:txBody>
          <a:bodyPr>
            <a:normAutofit fontScale="92500" lnSpcReduction="20000"/>
          </a:bodyPr>
          <a:lstStyle/>
          <a:p>
            <a:r>
              <a:rPr lang="en-CA" dirty="0"/>
              <a:t>Mahayana (Great Vehicle)—later development</a:t>
            </a:r>
          </a:p>
          <a:p>
            <a:pPr lvl="1"/>
            <a:r>
              <a:rPr lang="en-CA" dirty="0"/>
              <a:t>Goal is the</a:t>
            </a:r>
            <a:r>
              <a:rPr lang="en-CA" i="1" dirty="0"/>
              <a:t> bodhisattva </a:t>
            </a:r>
            <a:r>
              <a:rPr lang="en-CA" dirty="0"/>
              <a:t>committed to lead all beings to absolute nirvana</a:t>
            </a:r>
          </a:p>
          <a:p>
            <a:pPr lvl="1"/>
            <a:r>
              <a:rPr lang="en-CA" dirty="0"/>
              <a:t>Anti-realist and/or anti-atomist: “The external world is merely thought seen as a multiplicity [of objects</a:t>
            </a:r>
            <a:r>
              <a:rPr lang="en-CA" dirty="0" smtClean="0"/>
              <a:t>].”</a:t>
            </a:r>
          </a:p>
          <a:p>
            <a:r>
              <a:rPr lang="en-CA" dirty="0" smtClean="0"/>
              <a:t>Historical context</a:t>
            </a:r>
          </a:p>
          <a:p>
            <a:pPr lvl="1"/>
            <a:r>
              <a:rPr lang="en-CA" dirty="0" smtClean="0"/>
              <a:t>Buddhism takes on social dimensions</a:t>
            </a:r>
          </a:p>
          <a:p>
            <a:pPr lvl="1"/>
            <a:r>
              <a:rPr lang="en-CA" dirty="0" smtClean="0"/>
              <a:t>Is incorporated into Hinduism</a:t>
            </a:r>
          </a:p>
          <a:p>
            <a:pPr lvl="1"/>
            <a:r>
              <a:rPr lang="en-CA" dirty="0" smtClean="0"/>
              <a:t>Attacked by Islamic invaders of India</a:t>
            </a:r>
          </a:p>
          <a:p>
            <a:pPr lvl="1"/>
            <a:r>
              <a:rPr lang="en-CA" dirty="0" smtClean="0"/>
              <a:t>Becomes a major religion in other countries (China, Tibet, Thailand, Japan …)</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213</a:t>
            </a:fld>
            <a:endParaRPr lang="en-US"/>
          </a:p>
        </p:txBody>
      </p:sp>
    </p:spTree>
    <p:extLst>
      <p:ext uri="{BB962C8B-B14F-4D97-AF65-F5344CB8AC3E}">
        <p14:creationId xmlns:p14="http://schemas.microsoft.com/office/powerpoint/2010/main" val="287534601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power of dreams</a:t>
            </a:r>
            <a:endParaRPr lang="en-US" dirty="0"/>
          </a:p>
        </p:txBody>
      </p:sp>
      <p:sp>
        <p:nvSpPr>
          <p:cNvPr id="3" name="Content Placeholder 2"/>
          <p:cNvSpPr>
            <a:spLocks noGrp="1"/>
          </p:cNvSpPr>
          <p:nvPr>
            <p:ph idx="1"/>
          </p:nvPr>
        </p:nvSpPr>
        <p:spPr/>
        <p:txBody>
          <a:bodyPr>
            <a:normAutofit fontScale="85000" lnSpcReduction="10000"/>
          </a:bodyPr>
          <a:lstStyle/>
          <a:p>
            <a:r>
              <a:rPr lang="en-CA" dirty="0"/>
              <a:t>Two main </a:t>
            </a:r>
            <a:r>
              <a:rPr lang="en-CA" dirty="0" smtClean="0"/>
              <a:t>Mahayana </a:t>
            </a:r>
            <a:r>
              <a:rPr lang="en-CA" dirty="0"/>
              <a:t>schools</a:t>
            </a:r>
          </a:p>
          <a:p>
            <a:pPr lvl="1"/>
            <a:r>
              <a:rPr lang="en-CA" dirty="0" err="1"/>
              <a:t>Yogacara</a:t>
            </a:r>
            <a:r>
              <a:rPr lang="en-CA" dirty="0"/>
              <a:t> or </a:t>
            </a:r>
            <a:r>
              <a:rPr lang="en-CA" dirty="0" err="1"/>
              <a:t>Vijnanavada</a:t>
            </a:r>
            <a:r>
              <a:rPr lang="en-CA" dirty="0"/>
              <a:t> (consciousness doctrine)</a:t>
            </a:r>
          </a:p>
          <a:p>
            <a:pPr lvl="1"/>
            <a:r>
              <a:rPr lang="en-CA" dirty="0" err="1" smtClean="0"/>
              <a:t>Madhyamaka</a:t>
            </a:r>
            <a:r>
              <a:rPr lang="en-CA" dirty="0" smtClean="0"/>
              <a:t> </a:t>
            </a:r>
            <a:r>
              <a:rPr lang="en-CA" dirty="0"/>
              <a:t>(Middle Way</a:t>
            </a:r>
            <a:r>
              <a:rPr lang="en-CA" dirty="0" smtClean="0"/>
              <a:t>)</a:t>
            </a:r>
          </a:p>
          <a:p>
            <a:r>
              <a:rPr lang="en-CA" dirty="0" err="1" smtClean="0"/>
              <a:t>Vasubandhu</a:t>
            </a:r>
            <a:r>
              <a:rPr lang="en-CA" dirty="0" smtClean="0"/>
              <a:t> (of the </a:t>
            </a:r>
            <a:r>
              <a:rPr lang="en-CA" dirty="0" err="1" smtClean="0"/>
              <a:t>Vijnanavada</a:t>
            </a:r>
            <a:r>
              <a:rPr lang="en-CA" dirty="0" smtClean="0"/>
              <a:t> school): </a:t>
            </a:r>
          </a:p>
          <a:p>
            <a:pPr lvl="1"/>
            <a:r>
              <a:rPr lang="en-CA" dirty="0" smtClean="0"/>
              <a:t>Even if there were external objects, we could never distinguish them from our own perceptions</a:t>
            </a:r>
          </a:p>
          <a:p>
            <a:pPr lvl="1"/>
            <a:r>
              <a:rPr lang="en-CA" dirty="0" smtClean="0"/>
              <a:t>It’s all in our consciousness, a storehouse </a:t>
            </a:r>
          </a:p>
          <a:p>
            <a:r>
              <a:rPr lang="en-CA" dirty="0" smtClean="0"/>
              <a:t>Objection: how explain the power of things over us if there are no things?</a:t>
            </a:r>
          </a:p>
          <a:p>
            <a:pPr lvl="1"/>
            <a:r>
              <a:rPr lang="en-CA" dirty="0" err="1" smtClean="0"/>
              <a:t>Vasubandhu</a:t>
            </a:r>
            <a:r>
              <a:rPr lang="en-CA" dirty="0" smtClean="0"/>
              <a:t>: Consider the power of an erotic dream over the dreamer. Does this prove that the dream is real?</a:t>
            </a:r>
          </a:p>
        </p:txBody>
      </p:sp>
      <p:sp>
        <p:nvSpPr>
          <p:cNvPr id="4" name="Slide Number Placeholder 3"/>
          <p:cNvSpPr>
            <a:spLocks noGrp="1"/>
          </p:cNvSpPr>
          <p:nvPr>
            <p:ph type="sldNum" sz="quarter" idx="12"/>
          </p:nvPr>
        </p:nvSpPr>
        <p:spPr/>
        <p:txBody>
          <a:bodyPr/>
          <a:lstStyle/>
          <a:p>
            <a:fld id="{36E3785A-DE9F-44BF-AED1-678CB50B1B1C}" type="slidenum">
              <a:rPr lang="en-US" smtClean="0"/>
              <a:t>214</a:t>
            </a:fld>
            <a:endParaRPr lang="en-US"/>
          </a:p>
        </p:txBody>
      </p:sp>
    </p:spTree>
    <p:extLst>
      <p:ext uri="{BB962C8B-B14F-4D97-AF65-F5344CB8AC3E}">
        <p14:creationId xmlns:p14="http://schemas.microsoft.com/office/powerpoint/2010/main" val="225326724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 to the Self?</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But the </a:t>
            </a:r>
            <a:r>
              <a:rPr lang="en-CA" dirty="0" err="1" smtClean="0"/>
              <a:t>Madhyamaka</a:t>
            </a:r>
            <a:r>
              <a:rPr lang="en-CA" dirty="0" smtClean="0"/>
              <a:t> school replies to the </a:t>
            </a:r>
            <a:r>
              <a:rPr lang="en-CA" dirty="0" err="1" smtClean="0"/>
              <a:t>Vijnanavada</a:t>
            </a:r>
            <a:r>
              <a:rPr lang="en-CA" dirty="0" smtClean="0"/>
              <a:t>: </a:t>
            </a:r>
          </a:p>
          <a:p>
            <a:pPr lvl="1"/>
            <a:r>
              <a:rPr lang="en-CA" dirty="0" smtClean="0"/>
              <a:t>They think of the mind as a kind of place in which images exist, a “storehouse consciousness” of all the perceptions</a:t>
            </a:r>
          </a:p>
          <a:p>
            <a:pPr lvl="1"/>
            <a:r>
              <a:rPr lang="en-CA" dirty="0" smtClean="0"/>
              <a:t>But this restores the notion of a Self</a:t>
            </a:r>
          </a:p>
          <a:p>
            <a:r>
              <a:rPr lang="en-CA" dirty="0" smtClean="0"/>
              <a:t>Main exponent: </a:t>
            </a:r>
            <a:r>
              <a:rPr lang="en-CA" dirty="0" err="1" smtClean="0"/>
              <a:t>Nagarjuna</a:t>
            </a:r>
            <a:r>
              <a:rPr lang="en-CA" dirty="0" smtClean="0"/>
              <a:t> (2</a:t>
            </a:r>
            <a:r>
              <a:rPr lang="en-CA" baseline="30000" dirty="0" smtClean="0"/>
              <a:t>nd</a:t>
            </a:r>
            <a:r>
              <a:rPr lang="en-CA" dirty="0" smtClean="0"/>
              <a:t> c. CE), and his interpreter, </a:t>
            </a:r>
            <a:r>
              <a:rPr lang="en-CA" dirty="0" err="1" smtClean="0"/>
              <a:t>Candrakirti</a:t>
            </a:r>
            <a:r>
              <a:rPr lang="en-CA" dirty="0" smtClean="0"/>
              <a:t> </a:t>
            </a:r>
          </a:p>
          <a:p>
            <a:pPr lvl="1"/>
            <a:r>
              <a:rPr lang="en-CA" dirty="0" smtClean="0"/>
              <a:t>Perhaps the most sophisticated Indian school, </a:t>
            </a:r>
          </a:p>
          <a:p>
            <a:pPr lvl="1"/>
            <a:r>
              <a:rPr lang="en-CA" dirty="0" smtClean="0"/>
              <a:t>Similar to the </a:t>
            </a:r>
            <a:r>
              <a:rPr lang="en-CA" dirty="0" err="1" smtClean="0"/>
              <a:t>Prajnaparamita</a:t>
            </a:r>
            <a:r>
              <a:rPr lang="en-CA" dirty="0" smtClean="0"/>
              <a:t> (perfection of wisdom) sutras of the first few centuries CE</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215</a:t>
            </a:fld>
            <a:endParaRPr lang="en-US"/>
          </a:p>
        </p:txBody>
      </p:sp>
    </p:spTree>
    <p:extLst>
      <p:ext uri="{BB962C8B-B14F-4D97-AF65-F5344CB8AC3E}">
        <p14:creationId xmlns:p14="http://schemas.microsoft.com/office/powerpoint/2010/main" val="367472164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There are no things</a:t>
            </a:r>
            <a:endParaRPr lang="en-US" dirty="0"/>
          </a:p>
        </p:txBody>
      </p:sp>
      <p:sp>
        <p:nvSpPr>
          <p:cNvPr id="3" name="Content Placeholder 2"/>
          <p:cNvSpPr>
            <a:spLocks noGrp="1"/>
          </p:cNvSpPr>
          <p:nvPr>
            <p:ph idx="1"/>
          </p:nvPr>
        </p:nvSpPr>
        <p:spPr/>
        <p:txBody>
          <a:bodyPr>
            <a:normAutofit lnSpcReduction="10000"/>
          </a:bodyPr>
          <a:lstStyle/>
          <a:p>
            <a:r>
              <a:rPr lang="en-CA" dirty="0" err="1" smtClean="0"/>
              <a:t>Nagarjuna</a:t>
            </a:r>
            <a:r>
              <a:rPr lang="en-CA" dirty="0" smtClean="0"/>
              <a:t>: “There are absolutely no things, nowhere and none, that arise.”</a:t>
            </a:r>
          </a:p>
          <a:p>
            <a:pPr lvl="1"/>
            <a:r>
              <a:rPr lang="en-CA" dirty="0" smtClean="0"/>
              <a:t>Not “nihilism”</a:t>
            </a:r>
          </a:p>
          <a:p>
            <a:pPr lvl="1"/>
            <a:r>
              <a:rPr lang="en-CA" dirty="0" smtClean="0"/>
              <a:t>But the denial of “substances”: things that have independent existence, not dependent on anything else</a:t>
            </a:r>
          </a:p>
          <a:p>
            <a:r>
              <a:rPr lang="en-CA" dirty="0" smtClean="0"/>
              <a:t>The no-self doctrine of dependence of one state on another is extended to “things”</a:t>
            </a:r>
          </a:p>
          <a:p>
            <a:pPr lvl="1"/>
            <a:r>
              <a:rPr lang="en-CA" dirty="0" smtClean="0"/>
              <a:t>Nothing has such independent “own being” (</a:t>
            </a:r>
            <a:r>
              <a:rPr lang="en-CA" dirty="0" err="1" smtClean="0"/>
              <a:t>svabhava</a:t>
            </a:r>
            <a:r>
              <a:rPr lang="en-CA" dirty="0" smtClean="0"/>
              <a:t>)</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216</a:t>
            </a:fld>
            <a:endParaRPr lang="en-US"/>
          </a:p>
        </p:txBody>
      </p:sp>
    </p:spTree>
    <p:extLst>
      <p:ext uri="{BB962C8B-B14F-4D97-AF65-F5344CB8AC3E}">
        <p14:creationId xmlns:p14="http://schemas.microsoft.com/office/powerpoint/2010/main" val="36648875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type of dependence?</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Not a theory of causal connections between things</a:t>
            </a:r>
          </a:p>
          <a:p>
            <a:pPr lvl="1"/>
            <a:r>
              <a:rPr lang="en-CA" dirty="0" smtClean="0"/>
              <a:t>For “cause” and “effect” have distinct being</a:t>
            </a:r>
          </a:p>
          <a:p>
            <a:r>
              <a:rPr lang="en-CA" dirty="0" smtClean="0"/>
              <a:t>But logical or conceptual interdependence</a:t>
            </a:r>
          </a:p>
          <a:p>
            <a:pPr lvl="1"/>
            <a:r>
              <a:rPr lang="en-CA" dirty="0" smtClean="0"/>
              <a:t>E.g., relatives in a family: cousins, brothers and sisters: each requires the others to be what they are</a:t>
            </a:r>
          </a:p>
          <a:p>
            <a:pPr lvl="1"/>
            <a:r>
              <a:rPr lang="en-CA" dirty="0" smtClean="0"/>
              <a:t>Kinship background!</a:t>
            </a:r>
          </a:p>
          <a:p>
            <a:r>
              <a:rPr lang="en-CA" dirty="0" smtClean="0"/>
              <a:t>Argument: Substances would have to either</a:t>
            </a:r>
          </a:p>
          <a:p>
            <a:pPr lvl="1"/>
            <a:r>
              <a:rPr lang="en-CA" dirty="0"/>
              <a:t>b</a:t>
            </a:r>
            <a:r>
              <a:rPr lang="en-CA" dirty="0" smtClean="0"/>
              <a:t>e </a:t>
            </a:r>
            <a:r>
              <a:rPr lang="en-CA" dirty="0"/>
              <a:t>b</a:t>
            </a:r>
            <a:r>
              <a:rPr lang="en-CA" dirty="0" smtClean="0"/>
              <a:t>eginingless – which they obviously are not – </a:t>
            </a:r>
          </a:p>
          <a:p>
            <a:pPr lvl="1"/>
            <a:r>
              <a:rPr lang="en-CA" dirty="0"/>
              <a:t>o</a:t>
            </a:r>
            <a:r>
              <a:rPr lang="en-CA" dirty="0" smtClean="0"/>
              <a:t>r to originate: out of themselves? Out of something else? At random, by chance?</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217</a:t>
            </a:fld>
            <a:endParaRPr lang="en-US"/>
          </a:p>
        </p:txBody>
      </p:sp>
    </p:spTree>
    <p:extLst>
      <p:ext uri="{BB962C8B-B14F-4D97-AF65-F5344CB8AC3E}">
        <p14:creationId xmlns:p14="http://schemas.microsoft.com/office/powerpoint/2010/main" val="225370821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Possible sources of things</a:t>
            </a:r>
            <a:endParaRPr lang="en-US" dirty="0"/>
          </a:p>
        </p:txBody>
      </p:sp>
      <p:sp>
        <p:nvSpPr>
          <p:cNvPr id="3" name="Content Placeholder 2"/>
          <p:cNvSpPr>
            <a:spLocks noGrp="1"/>
          </p:cNvSpPr>
          <p:nvPr>
            <p:ph idx="1"/>
          </p:nvPr>
        </p:nvSpPr>
        <p:spPr/>
        <p:txBody>
          <a:bodyPr>
            <a:normAutofit/>
          </a:bodyPr>
          <a:lstStyle/>
          <a:p>
            <a:r>
              <a:rPr lang="en-CA" dirty="0" smtClean="0"/>
              <a:t>Self-causing? Impossible</a:t>
            </a:r>
          </a:p>
          <a:p>
            <a:r>
              <a:rPr lang="en-CA" dirty="0" smtClean="0"/>
              <a:t>Caused by something else?</a:t>
            </a:r>
          </a:p>
          <a:p>
            <a:pPr lvl="1"/>
            <a:r>
              <a:rPr lang="en-CA" dirty="0" smtClean="0"/>
              <a:t>But if A is distinct from B, why would it cause B, and not C or D?</a:t>
            </a:r>
          </a:p>
          <a:p>
            <a:r>
              <a:rPr lang="en-CA" dirty="0" smtClean="0"/>
              <a:t>Random?</a:t>
            </a:r>
          </a:p>
          <a:p>
            <a:pPr lvl="1"/>
            <a:r>
              <a:rPr lang="en-CA" dirty="0" smtClean="0"/>
              <a:t>But the natural world is not random but orderly</a:t>
            </a:r>
          </a:p>
        </p:txBody>
      </p:sp>
      <p:sp>
        <p:nvSpPr>
          <p:cNvPr id="4" name="Slide Number Placeholder 3"/>
          <p:cNvSpPr>
            <a:spLocks noGrp="1"/>
          </p:cNvSpPr>
          <p:nvPr>
            <p:ph type="sldNum" sz="quarter" idx="12"/>
          </p:nvPr>
        </p:nvSpPr>
        <p:spPr/>
        <p:txBody>
          <a:bodyPr/>
          <a:lstStyle/>
          <a:p>
            <a:fld id="{36E3785A-DE9F-44BF-AED1-678CB50B1B1C}" type="slidenum">
              <a:rPr lang="en-US" smtClean="0"/>
              <a:t>218</a:t>
            </a:fld>
            <a:endParaRPr lang="en-US"/>
          </a:p>
        </p:txBody>
      </p:sp>
    </p:spTree>
    <p:extLst>
      <p:ext uri="{BB962C8B-B14F-4D97-AF65-F5344CB8AC3E}">
        <p14:creationId xmlns:p14="http://schemas.microsoft.com/office/powerpoint/2010/main" val="355148448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Emptiness</a:t>
            </a:r>
            <a:endParaRPr lang="en-US" dirty="0"/>
          </a:p>
        </p:txBody>
      </p:sp>
      <p:sp>
        <p:nvSpPr>
          <p:cNvPr id="3" name="Content Placeholder 2"/>
          <p:cNvSpPr>
            <a:spLocks noGrp="1"/>
          </p:cNvSpPr>
          <p:nvPr>
            <p:ph idx="1"/>
          </p:nvPr>
        </p:nvSpPr>
        <p:spPr/>
        <p:txBody>
          <a:bodyPr>
            <a:normAutofit/>
          </a:bodyPr>
          <a:lstStyle/>
          <a:p>
            <a:r>
              <a:rPr lang="en-CA" dirty="0"/>
              <a:t>Hence the phenomenal world is an “emptiness</a:t>
            </a:r>
            <a:r>
              <a:rPr lang="en-CA" dirty="0" smtClean="0"/>
              <a:t>” (</a:t>
            </a:r>
            <a:r>
              <a:rPr lang="en-CA" dirty="0" err="1" smtClean="0"/>
              <a:t>sunyata</a:t>
            </a:r>
            <a:r>
              <a:rPr lang="en-CA" dirty="0" smtClean="0"/>
              <a:t>)</a:t>
            </a:r>
            <a:endParaRPr lang="en-CA" dirty="0"/>
          </a:p>
          <a:p>
            <a:pPr lvl="1"/>
            <a:r>
              <a:rPr lang="en-CA" dirty="0"/>
              <a:t>containing no solid, independent substances</a:t>
            </a:r>
          </a:p>
          <a:p>
            <a:pPr lvl="1"/>
            <a:r>
              <a:rPr lang="en-CA" dirty="0"/>
              <a:t>But this is not absolute nothingness</a:t>
            </a:r>
          </a:p>
          <a:p>
            <a:r>
              <a:rPr lang="en-CA" dirty="0"/>
              <a:t>Hence this </a:t>
            </a:r>
            <a:r>
              <a:rPr lang="en-CA" dirty="0" err="1" smtClean="0"/>
              <a:t>Madhyamaka</a:t>
            </a:r>
            <a:r>
              <a:rPr lang="en-CA" dirty="0" smtClean="0"/>
              <a:t> </a:t>
            </a:r>
            <a:r>
              <a:rPr lang="en-CA" dirty="0"/>
              <a:t>is a “middle way” between these extremes </a:t>
            </a:r>
            <a:endParaRPr lang="en-CA" dirty="0" smtClean="0"/>
          </a:p>
          <a:p>
            <a:pPr lvl="1"/>
            <a:r>
              <a:rPr lang="en-CA" dirty="0" smtClean="0"/>
              <a:t>the </a:t>
            </a:r>
            <a:r>
              <a:rPr lang="en-CA" dirty="0"/>
              <a:t>atomist </a:t>
            </a:r>
            <a:r>
              <a:rPr lang="en-CA" dirty="0" smtClean="0"/>
              <a:t>Nyaya/</a:t>
            </a:r>
            <a:r>
              <a:rPr lang="en-CA" dirty="0" err="1" smtClean="0"/>
              <a:t>Vaisheshikas</a:t>
            </a:r>
            <a:endParaRPr lang="en-CA" dirty="0" smtClean="0"/>
          </a:p>
          <a:p>
            <a:pPr lvl="1"/>
            <a:r>
              <a:rPr lang="en-CA" dirty="0" smtClean="0"/>
              <a:t>and </a:t>
            </a:r>
            <a:r>
              <a:rPr lang="en-CA" dirty="0"/>
              <a:t>the </a:t>
            </a:r>
            <a:r>
              <a:rPr lang="en-CA" dirty="0" smtClean="0"/>
              <a:t>Maya of </a:t>
            </a:r>
            <a:r>
              <a:rPr lang="en-CA" dirty="0" err="1" smtClean="0"/>
              <a:t>Advaita</a:t>
            </a:r>
            <a:r>
              <a:rPr lang="en-CA" dirty="0" smtClean="0"/>
              <a:t> </a:t>
            </a:r>
            <a:r>
              <a:rPr lang="en-CA" dirty="0" err="1" smtClean="0"/>
              <a:t>Vedantins</a:t>
            </a:r>
            <a:endParaRPr lang="en-CA"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219</a:t>
            </a:fld>
            <a:endParaRPr lang="en-US"/>
          </a:p>
        </p:txBody>
      </p:sp>
    </p:spTree>
    <p:extLst>
      <p:ext uri="{BB962C8B-B14F-4D97-AF65-F5344CB8AC3E}">
        <p14:creationId xmlns:p14="http://schemas.microsoft.com/office/powerpoint/2010/main" val="1331529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and Philosophy</a:t>
            </a:r>
            <a:endParaRPr lang="en-US" dirty="0"/>
          </a:p>
        </p:txBody>
      </p:sp>
      <p:sp>
        <p:nvSpPr>
          <p:cNvPr id="3" name="Content Placeholder 2"/>
          <p:cNvSpPr>
            <a:spLocks noGrp="1"/>
          </p:cNvSpPr>
          <p:nvPr>
            <p:ph idx="1"/>
          </p:nvPr>
        </p:nvSpPr>
        <p:spPr/>
        <p:txBody>
          <a:bodyPr>
            <a:normAutofit lnSpcReduction="10000"/>
          </a:bodyPr>
          <a:lstStyle/>
          <a:p>
            <a:r>
              <a:rPr lang="en-CA" dirty="0" smtClean="0"/>
              <a:t>Religion: organized institutions, with temples, rituals, etc.</a:t>
            </a:r>
          </a:p>
          <a:p>
            <a:pPr lvl="1"/>
            <a:r>
              <a:rPr lang="en-CA" dirty="0" smtClean="0"/>
              <a:t>Philosophy is distinct from this</a:t>
            </a:r>
          </a:p>
          <a:p>
            <a:r>
              <a:rPr lang="en-CA" dirty="0" smtClean="0"/>
              <a:t>But religions have doctrines, dogmas, authoritative teachings</a:t>
            </a:r>
          </a:p>
          <a:p>
            <a:pPr lvl="1"/>
            <a:r>
              <a:rPr lang="en-CA" dirty="0" smtClean="0"/>
              <a:t>Philosophies often provide rational arguments for these teachings</a:t>
            </a:r>
          </a:p>
          <a:p>
            <a:pPr lvl="1"/>
            <a:r>
              <a:rPr lang="en-CA" dirty="0" smtClean="0"/>
              <a:t>The philosophies can be very different</a:t>
            </a:r>
          </a:p>
          <a:p>
            <a:pPr lvl="2"/>
            <a:r>
              <a:rPr lang="en-CA" dirty="0" smtClean="0"/>
              <a:t>St. Thomas Aquinas and Kierkegaard: two very different Christian philosophers</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22</a:t>
            </a:fld>
            <a:endParaRPr lang="en-US"/>
          </a:p>
        </p:txBody>
      </p:sp>
    </p:spTree>
    <p:extLst>
      <p:ext uri="{BB962C8B-B14F-4D97-AF65-F5344CB8AC3E}">
        <p14:creationId xmlns:p14="http://schemas.microsoft.com/office/powerpoint/2010/main" val="348943845"/>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Relativity</a:t>
            </a:r>
            <a:endParaRPr lang="en-US" dirty="0"/>
          </a:p>
        </p:txBody>
      </p:sp>
      <p:sp>
        <p:nvSpPr>
          <p:cNvPr id="3" name="Content Placeholder 2"/>
          <p:cNvSpPr>
            <a:spLocks noGrp="1"/>
          </p:cNvSpPr>
          <p:nvPr>
            <p:ph idx="1"/>
          </p:nvPr>
        </p:nvSpPr>
        <p:spPr/>
        <p:txBody>
          <a:bodyPr>
            <a:normAutofit lnSpcReduction="10000"/>
          </a:bodyPr>
          <a:lstStyle/>
          <a:p>
            <a:r>
              <a:rPr lang="en-CA" dirty="0" smtClean="0"/>
              <a:t>The things we pick out, tables, trees, persons</a:t>
            </a:r>
          </a:p>
          <a:p>
            <a:pPr lvl="1"/>
            <a:r>
              <a:rPr lang="en-CA" dirty="0" smtClean="0"/>
              <a:t>carved out of a seamless, monistic network</a:t>
            </a:r>
          </a:p>
          <a:p>
            <a:pPr lvl="2"/>
            <a:r>
              <a:rPr lang="en-CA" dirty="0"/>
              <a:t>a</a:t>
            </a:r>
            <a:r>
              <a:rPr lang="en-CA" dirty="0" smtClean="0"/>
              <a:t>ccording to our practical interests</a:t>
            </a:r>
          </a:p>
          <a:p>
            <a:pPr lvl="2"/>
            <a:r>
              <a:rPr lang="en-CA" dirty="0"/>
              <a:t>a</a:t>
            </a:r>
            <a:r>
              <a:rPr lang="en-CA" dirty="0" smtClean="0"/>
              <a:t>nd the conventions of our linguistic or conceptual schemes</a:t>
            </a:r>
          </a:p>
          <a:p>
            <a:pPr lvl="1"/>
            <a:r>
              <a:rPr lang="en-CA" dirty="0" smtClean="0"/>
              <a:t>They are doubly relative</a:t>
            </a:r>
          </a:p>
          <a:p>
            <a:pPr lvl="2"/>
            <a:r>
              <a:rPr lang="en-CA" dirty="0" smtClean="0"/>
              <a:t>Any item depends on its place in the whole, its contrast with other items (as individual words depend on the whole of the language)</a:t>
            </a:r>
          </a:p>
          <a:p>
            <a:pPr lvl="2"/>
            <a:r>
              <a:rPr lang="en-CA" dirty="0" smtClean="0"/>
              <a:t>And on human beings: their practices and conceptual schemes</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220</a:t>
            </a:fld>
            <a:endParaRPr lang="en-US"/>
          </a:p>
        </p:txBody>
      </p:sp>
    </p:spTree>
    <p:extLst>
      <p:ext uri="{BB962C8B-B14F-4D97-AF65-F5344CB8AC3E}">
        <p14:creationId xmlns:p14="http://schemas.microsoft.com/office/powerpoint/2010/main" val="68486941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nirvana?</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Contrary to Samkhya, there are not two worlds</a:t>
            </a:r>
          </a:p>
          <a:p>
            <a:pPr lvl="1"/>
            <a:r>
              <a:rPr lang="en-CA" dirty="0" smtClean="0"/>
              <a:t>The world of things (</a:t>
            </a:r>
            <a:r>
              <a:rPr lang="en-CA" dirty="0" err="1" smtClean="0"/>
              <a:t>Prakriti</a:t>
            </a:r>
            <a:r>
              <a:rPr lang="en-CA" dirty="0" smtClean="0"/>
              <a:t>)</a:t>
            </a:r>
          </a:p>
          <a:p>
            <a:pPr lvl="1"/>
            <a:r>
              <a:rPr lang="en-CA" dirty="0" smtClean="0"/>
              <a:t>The emptiness of the witnessing consciousness (</a:t>
            </a:r>
            <a:r>
              <a:rPr lang="en-CA" dirty="0" err="1" smtClean="0"/>
              <a:t>Purusha</a:t>
            </a:r>
            <a:r>
              <a:rPr lang="en-CA" dirty="0" smtClean="0"/>
              <a:t>)</a:t>
            </a:r>
          </a:p>
          <a:p>
            <a:r>
              <a:rPr lang="en-CA" dirty="0" smtClean="0"/>
              <a:t>But the world of “things” is the emptiness</a:t>
            </a:r>
          </a:p>
          <a:p>
            <a:pPr lvl="1"/>
            <a:r>
              <a:rPr lang="en-CA" dirty="0" smtClean="0"/>
              <a:t>Nirvana = </a:t>
            </a:r>
            <a:r>
              <a:rPr lang="en-CA" dirty="0" err="1" smtClean="0"/>
              <a:t>thinglessness</a:t>
            </a:r>
            <a:r>
              <a:rPr lang="en-CA" dirty="0" smtClean="0"/>
              <a:t> and selflessness</a:t>
            </a:r>
          </a:p>
          <a:p>
            <a:pPr lvl="1"/>
            <a:r>
              <a:rPr lang="en-CA" dirty="0" smtClean="0"/>
              <a:t>“We call this world phenomenal, but just the same is called nirvana when viewed, </a:t>
            </a:r>
            <a:r>
              <a:rPr lang="en-CA" i="1" dirty="0" smtClean="0"/>
              <a:t>sub specie </a:t>
            </a:r>
            <a:r>
              <a:rPr lang="en-CA" i="1" dirty="0" err="1" smtClean="0"/>
              <a:t>aeternitatis</a:t>
            </a:r>
            <a:r>
              <a:rPr lang="en-CA" dirty="0" smtClean="0"/>
              <a:t>, without the categories of ordinary, conventional experience.” (</a:t>
            </a:r>
            <a:r>
              <a:rPr lang="en-CA" dirty="0" err="1" smtClean="0"/>
              <a:t>Candrakirti</a:t>
            </a:r>
            <a:r>
              <a:rPr lang="en-CA" dirty="0" smtClean="0"/>
              <a:t>)</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221</a:t>
            </a:fld>
            <a:endParaRPr lang="en-US"/>
          </a:p>
        </p:txBody>
      </p:sp>
    </p:spTree>
    <p:extLst>
      <p:ext uri="{BB962C8B-B14F-4D97-AF65-F5344CB8AC3E}">
        <p14:creationId xmlns:p14="http://schemas.microsoft.com/office/powerpoint/2010/main" val="410935009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Triple equation</a:t>
            </a:r>
            <a:endParaRPr lang="en-US" dirty="0"/>
          </a:p>
        </p:txBody>
      </p:sp>
      <p:sp>
        <p:nvSpPr>
          <p:cNvPr id="3" name="Content Placeholder 2"/>
          <p:cNvSpPr>
            <a:spLocks noGrp="1"/>
          </p:cNvSpPr>
          <p:nvPr>
            <p:ph idx="1"/>
          </p:nvPr>
        </p:nvSpPr>
        <p:spPr/>
        <p:txBody>
          <a:bodyPr>
            <a:normAutofit fontScale="77500" lnSpcReduction="20000"/>
          </a:bodyPr>
          <a:lstStyle/>
          <a:p>
            <a:r>
              <a:rPr lang="en-CA" sz="3800" dirty="0" smtClean="0"/>
              <a:t>Samsara = </a:t>
            </a:r>
            <a:r>
              <a:rPr lang="en-CA" sz="3800" dirty="0" err="1" smtClean="0"/>
              <a:t>sunyata</a:t>
            </a:r>
            <a:r>
              <a:rPr lang="en-CA" sz="3800" dirty="0" smtClean="0"/>
              <a:t> = nirvana</a:t>
            </a:r>
          </a:p>
          <a:p>
            <a:pPr lvl="1"/>
            <a:r>
              <a:rPr lang="en-CA" sz="3300" dirty="0" smtClean="0"/>
              <a:t>There is just one world</a:t>
            </a:r>
          </a:p>
          <a:p>
            <a:pPr lvl="1"/>
            <a:r>
              <a:rPr lang="en-CA" sz="3300" dirty="0"/>
              <a:t>v</a:t>
            </a:r>
            <a:r>
              <a:rPr lang="en-CA" sz="3300" dirty="0" smtClean="0"/>
              <a:t>iewed from increasingly adequate perspectives</a:t>
            </a:r>
          </a:p>
          <a:p>
            <a:pPr lvl="1"/>
            <a:r>
              <a:rPr lang="en-CA" sz="3300" dirty="0" smtClean="0"/>
              <a:t>Speculations about what nirvana is, about a special place or plane separate from the ordinary world, are senseless</a:t>
            </a:r>
          </a:p>
          <a:p>
            <a:r>
              <a:rPr lang="en-CA" sz="3800" dirty="0" smtClean="0"/>
              <a:t>The person who recognizes this triple equation is enlightened</a:t>
            </a:r>
          </a:p>
          <a:p>
            <a:pPr lvl="1"/>
            <a:r>
              <a:rPr lang="en-CA" sz="3300" dirty="0" smtClean="0"/>
              <a:t>Enlightenment is to recognize that “everything stands in its proper place within the harmonious whole” (</a:t>
            </a:r>
            <a:r>
              <a:rPr lang="en-CA" sz="3300" dirty="0" err="1" smtClean="0"/>
              <a:t>Nagarjuna</a:t>
            </a:r>
            <a:r>
              <a:rPr lang="en-CA" sz="3300" dirty="0" smtClean="0"/>
              <a:t>)</a:t>
            </a:r>
          </a:p>
          <a:p>
            <a:pPr lvl="1"/>
            <a:r>
              <a:rPr lang="en-CA" sz="3300" dirty="0" smtClean="0"/>
              <a:t>Otherwise it is all “out of joint” (</a:t>
            </a:r>
            <a:r>
              <a:rPr lang="en-CA" sz="3300" dirty="0" smtClean="0">
                <a:sym typeface="Wingdings" panose="05000000000000000000" pitchFamily="2" charset="2"/>
              </a:rPr>
              <a:t></a:t>
            </a:r>
            <a:r>
              <a:rPr lang="en-CA" sz="3300" dirty="0" err="1" smtClean="0"/>
              <a:t>duhkha</a:t>
            </a:r>
            <a:r>
              <a:rPr lang="en-CA" sz="3300" dirty="0" smtClean="0"/>
              <a:t>)</a:t>
            </a:r>
          </a:p>
          <a:p>
            <a:pPr lvl="1"/>
            <a:endParaRPr lang="en-CA" sz="3300" dirty="0" smtClean="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222</a:t>
            </a:fld>
            <a:endParaRPr lang="en-US"/>
          </a:p>
        </p:txBody>
      </p:sp>
    </p:spTree>
    <p:extLst>
      <p:ext uri="{BB962C8B-B14F-4D97-AF65-F5344CB8AC3E}">
        <p14:creationId xmlns:p14="http://schemas.microsoft.com/office/powerpoint/2010/main" val="361575519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Liberation in the world, not from it</a:t>
            </a:r>
            <a:endParaRPr lang="en-US" dirty="0"/>
          </a:p>
        </p:txBody>
      </p:sp>
      <p:sp>
        <p:nvSpPr>
          <p:cNvPr id="3" name="Content Placeholder 2"/>
          <p:cNvSpPr>
            <a:spLocks noGrp="1"/>
          </p:cNvSpPr>
          <p:nvPr>
            <p:ph idx="1"/>
          </p:nvPr>
        </p:nvSpPr>
        <p:spPr/>
        <p:txBody>
          <a:bodyPr>
            <a:normAutofit lnSpcReduction="10000"/>
          </a:bodyPr>
          <a:lstStyle/>
          <a:p>
            <a:r>
              <a:rPr lang="en-CA" dirty="0"/>
              <a:t>Liberation is not about escaping the world</a:t>
            </a:r>
          </a:p>
          <a:p>
            <a:pPr lvl="1"/>
            <a:r>
              <a:rPr lang="en-CA" dirty="0"/>
              <a:t>But about obtaining a right philosophical perspective on it</a:t>
            </a:r>
          </a:p>
          <a:p>
            <a:pPr lvl="1"/>
            <a:r>
              <a:rPr lang="en-CA" dirty="0"/>
              <a:t>l</a:t>
            </a:r>
            <a:r>
              <a:rPr lang="en-CA" dirty="0" smtClean="0"/>
              <a:t>iving </a:t>
            </a:r>
            <a:r>
              <a:rPr lang="en-CA" dirty="0"/>
              <a:t>the sense of the insubstantiality of things and selves</a:t>
            </a:r>
          </a:p>
          <a:p>
            <a:r>
              <a:rPr lang="en-CA" dirty="0" smtClean="0"/>
              <a:t>From this perspective, the person who grasps after the things of the world for the sake of his/her self</a:t>
            </a:r>
          </a:p>
          <a:p>
            <a:pPr lvl="1"/>
            <a:r>
              <a:rPr lang="en-CA" dirty="0"/>
              <a:t>l</a:t>
            </a:r>
            <a:r>
              <a:rPr lang="en-CA" dirty="0" smtClean="0"/>
              <a:t>ooks pathetic and futile</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223</a:t>
            </a:fld>
            <a:endParaRPr lang="en-US"/>
          </a:p>
        </p:txBody>
      </p:sp>
    </p:spTree>
    <p:extLst>
      <p:ext uri="{BB962C8B-B14F-4D97-AF65-F5344CB8AC3E}">
        <p14:creationId xmlns:p14="http://schemas.microsoft.com/office/powerpoint/2010/main" val="364240411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CA" dirty="0" smtClean="0"/>
              <a:t>6 Ethics and Indian Philosophy</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6E3785A-DE9F-44BF-AED1-678CB50B1B1C}" type="slidenum">
              <a:rPr lang="en-US" smtClean="0"/>
              <a:t>224</a:t>
            </a:fld>
            <a:endParaRPr lang="en-US"/>
          </a:p>
        </p:txBody>
      </p:sp>
    </p:spTree>
    <p:extLst>
      <p:ext uri="{BB962C8B-B14F-4D97-AF65-F5344CB8AC3E}">
        <p14:creationId xmlns:p14="http://schemas.microsoft.com/office/powerpoint/2010/main" val="92030946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Spiritual and Immoral?</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Main ethical works: not the above technical schools of philosophy, but</a:t>
            </a:r>
          </a:p>
          <a:p>
            <a:pPr lvl="1"/>
            <a:r>
              <a:rPr lang="en-CA" dirty="0"/>
              <a:t>Kama-Sutra (Pleasure-Sutra</a:t>
            </a:r>
            <a:r>
              <a:rPr lang="en-CA" dirty="0" smtClean="0"/>
              <a:t>)</a:t>
            </a:r>
          </a:p>
          <a:p>
            <a:pPr lvl="2"/>
            <a:r>
              <a:rPr lang="en-CA" dirty="0" smtClean="0"/>
              <a:t>A bedroom companion for lovers</a:t>
            </a:r>
            <a:endParaRPr lang="en-US" dirty="0"/>
          </a:p>
          <a:p>
            <a:pPr lvl="1"/>
            <a:r>
              <a:rPr lang="en-CA" dirty="0" smtClean="0"/>
              <a:t>The Bhagavad-Gita (Song of the Lord)</a:t>
            </a:r>
          </a:p>
          <a:p>
            <a:pPr lvl="2"/>
            <a:r>
              <a:rPr lang="en-CA" dirty="0" smtClean="0"/>
              <a:t>Discourse on duty and devotion</a:t>
            </a:r>
          </a:p>
          <a:p>
            <a:r>
              <a:rPr lang="en-CA" dirty="0" smtClean="0"/>
              <a:t>Paradox of India: “the most spiritual and the most immoral”</a:t>
            </a:r>
          </a:p>
          <a:p>
            <a:pPr lvl="1"/>
            <a:r>
              <a:rPr lang="en-CA" dirty="0" smtClean="0"/>
              <a:t>Hegel: in India “the other side of worship consists in a wild tumult of excess.”</a:t>
            </a:r>
          </a:p>
        </p:txBody>
      </p:sp>
      <p:sp>
        <p:nvSpPr>
          <p:cNvPr id="4" name="Slide Number Placeholder 3"/>
          <p:cNvSpPr>
            <a:spLocks noGrp="1"/>
          </p:cNvSpPr>
          <p:nvPr>
            <p:ph type="sldNum" sz="quarter" idx="12"/>
          </p:nvPr>
        </p:nvSpPr>
        <p:spPr/>
        <p:txBody>
          <a:bodyPr/>
          <a:lstStyle/>
          <a:p>
            <a:fld id="{36E3785A-DE9F-44BF-AED1-678CB50B1B1C}" type="slidenum">
              <a:rPr lang="en-US" smtClean="0"/>
              <a:t>225</a:t>
            </a:fld>
            <a:endParaRPr lang="en-US"/>
          </a:p>
        </p:txBody>
      </p:sp>
    </p:spTree>
    <p:extLst>
      <p:ext uri="{BB962C8B-B14F-4D97-AF65-F5344CB8AC3E}">
        <p14:creationId xmlns:p14="http://schemas.microsoft.com/office/powerpoint/2010/main" val="334857018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Duties in life</a:t>
            </a:r>
            <a:endParaRPr lang="en-US" dirty="0"/>
          </a:p>
        </p:txBody>
      </p:sp>
      <p:sp>
        <p:nvSpPr>
          <p:cNvPr id="3" name="Content Placeholder 2"/>
          <p:cNvSpPr>
            <a:spLocks noGrp="1"/>
          </p:cNvSpPr>
          <p:nvPr>
            <p:ph idx="1"/>
          </p:nvPr>
        </p:nvSpPr>
        <p:spPr/>
        <p:txBody>
          <a:bodyPr>
            <a:normAutofit/>
          </a:bodyPr>
          <a:lstStyle/>
          <a:p>
            <a:r>
              <a:rPr lang="en-CA" dirty="0" smtClean="0"/>
              <a:t>Practical Goal of B-G: </a:t>
            </a:r>
          </a:p>
          <a:p>
            <a:pPr lvl="1"/>
            <a:r>
              <a:rPr lang="en-CA" dirty="0" smtClean="0"/>
              <a:t>to convince the warrior </a:t>
            </a:r>
            <a:r>
              <a:rPr lang="en-CA" dirty="0" err="1" smtClean="0"/>
              <a:t>Arjuna</a:t>
            </a:r>
            <a:r>
              <a:rPr lang="en-CA" dirty="0" smtClean="0"/>
              <a:t> to do his duty and slay his kinsmen</a:t>
            </a:r>
          </a:p>
          <a:p>
            <a:pPr lvl="1"/>
            <a:r>
              <a:rPr lang="en-CA" dirty="0" smtClean="0"/>
              <a:t>NB: this is a kinship society: but what is true kinship?</a:t>
            </a:r>
          </a:p>
          <a:p>
            <a:r>
              <a:rPr lang="en-CA" dirty="0" smtClean="0"/>
              <a:t>Goal of the Kama-Sutra of </a:t>
            </a:r>
            <a:r>
              <a:rPr lang="en-CA" dirty="0" err="1" smtClean="0"/>
              <a:t>Vatsyayana</a:t>
            </a:r>
            <a:endParaRPr lang="en-CA" dirty="0" smtClean="0"/>
          </a:p>
          <a:p>
            <a:pPr lvl="1"/>
            <a:r>
              <a:rPr lang="en-CA" dirty="0" smtClean="0"/>
              <a:t>To aid individuals to fulfill their marital duty as “householders”</a:t>
            </a:r>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226</a:t>
            </a:fld>
            <a:endParaRPr lang="en-US"/>
          </a:p>
        </p:txBody>
      </p:sp>
    </p:spTree>
    <p:extLst>
      <p:ext uri="{BB962C8B-B14F-4D97-AF65-F5344CB8AC3E}">
        <p14:creationId xmlns:p14="http://schemas.microsoft.com/office/powerpoint/2010/main" val="42996434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Dharma</a:t>
            </a:r>
            <a:endParaRPr lang="en-US" dirty="0"/>
          </a:p>
        </p:txBody>
      </p:sp>
      <p:sp>
        <p:nvSpPr>
          <p:cNvPr id="3" name="Content Placeholder 2"/>
          <p:cNvSpPr>
            <a:spLocks noGrp="1"/>
          </p:cNvSpPr>
          <p:nvPr>
            <p:ph idx="1"/>
          </p:nvPr>
        </p:nvSpPr>
        <p:spPr/>
        <p:txBody>
          <a:bodyPr/>
          <a:lstStyle/>
          <a:p>
            <a:r>
              <a:rPr lang="en-CA" dirty="0" err="1"/>
              <a:t>Ashrama</a:t>
            </a:r>
            <a:r>
              <a:rPr lang="en-CA" dirty="0"/>
              <a:t>-</a:t>
            </a:r>
            <a:r>
              <a:rPr lang="en-CA" dirty="0" err="1"/>
              <a:t>varna</a:t>
            </a:r>
            <a:r>
              <a:rPr lang="en-CA" dirty="0"/>
              <a:t>-dharma: Moral law (governing individuals according to their</a:t>
            </a:r>
          </a:p>
          <a:p>
            <a:pPr lvl="1"/>
            <a:r>
              <a:rPr lang="en-CA" dirty="0"/>
              <a:t>Stage in life (</a:t>
            </a:r>
            <a:r>
              <a:rPr lang="en-CA" dirty="0" err="1"/>
              <a:t>Ashrama</a:t>
            </a:r>
            <a:r>
              <a:rPr lang="en-CA" dirty="0"/>
              <a:t>): A student or aged person would not have marital duties, but would have a duty of </a:t>
            </a:r>
            <a:r>
              <a:rPr lang="en-CA" dirty="0" smtClean="0"/>
              <a:t>celibacy</a:t>
            </a:r>
          </a:p>
          <a:p>
            <a:pPr lvl="2"/>
            <a:r>
              <a:rPr lang="en-CA" dirty="0" smtClean="0">
                <a:sym typeface="Wingdings" panose="05000000000000000000" pitchFamily="2" charset="2"/>
              </a:rPr>
              <a:t></a:t>
            </a:r>
            <a:r>
              <a:rPr lang="en-CA" dirty="0" smtClean="0"/>
              <a:t>centrality of the family </a:t>
            </a:r>
            <a:endParaRPr lang="en-CA" dirty="0"/>
          </a:p>
          <a:p>
            <a:pPr lvl="1"/>
            <a:r>
              <a:rPr lang="en-CA" dirty="0"/>
              <a:t>Caste (Varna): </a:t>
            </a:r>
            <a:r>
              <a:rPr lang="en-CA" dirty="0" err="1"/>
              <a:t>Arjuna</a:t>
            </a:r>
            <a:r>
              <a:rPr lang="en-CA" dirty="0"/>
              <a:t> belongs to the Kshatriya caste. A Brahmin would not have a duty to fight</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227</a:t>
            </a:fld>
            <a:endParaRPr lang="en-US"/>
          </a:p>
        </p:txBody>
      </p:sp>
    </p:spTree>
    <p:extLst>
      <p:ext uri="{BB962C8B-B14F-4D97-AF65-F5344CB8AC3E}">
        <p14:creationId xmlns:p14="http://schemas.microsoft.com/office/powerpoint/2010/main" val="292707728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Detachment</a:t>
            </a:r>
            <a:endParaRPr lang="en-US" dirty="0"/>
          </a:p>
        </p:txBody>
      </p:sp>
      <p:sp>
        <p:nvSpPr>
          <p:cNvPr id="3" name="Content Placeholder 2"/>
          <p:cNvSpPr>
            <a:spLocks noGrp="1"/>
          </p:cNvSpPr>
          <p:nvPr>
            <p:ph idx="1"/>
          </p:nvPr>
        </p:nvSpPr>
        <p:spPr/>
        <p:txBody>
          <a:bodyPr/>
          <a:lstStyle/>
          <a:p>
            <a:r>
              <a:rPr lang="en-CA" dirty="0" smtClean="0"/>
              <a:t>The goal of detachment in both spheres</a:t>
            </a:r>
          </a:p>
          <a:p>
            <a:pPr lvl="1"/>
            <a:r>
              <a:rPr lang="en-CA" dirty="0" smtClean="0"/>
              <a:t>The person “acquainted with the true principles of [erotic] science … is sure to obtain mastery over his senses.”</a:t>
            </a:r>
          </a:p>
          <a:p>
            <a:pPr lvl="2"/>
            <a:r>
              <a:rPr lang="en-CA" dirty="0" smtClean="0"/>
              <a:t>Kama-Sutra is not about wild sensual abandonment</a:t>
            </a:r>
          </a:p>
          <a:p>
            <a:pPr lvl="1"/>
            <a:r>
              <a:rPr lang="en-CA" dirty="0" smtClean="0"/>
              <a:t>In the </a:t>
            </a:r>
            <a:r>
              <a:rPr lang="en-CA" i="1" dirty="0" smtClean="0"/>
              <a:t>Gita</a:t>
            </a:r>
            <a:r>
              <a:rPr lang="en-CA" dirty="0" smtClean="0"/>
              <a:t>, duties are to be performed without attachment</a:t>
            </a:r>
          </a:p>
          <a:p>
            <a:pPr lvl="2"/>
            <a:r>
              <a:rPr lang="en-CA" dirty="0"/>
              <a:t>s</a:t>
            </a:r>
            <a:r>
              <a:rPr lang="en-CA" dirty="0" smtClean="0"/>
              <a:t>o that the actions hardly are one’s own</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228</a:t>
            </a:fld>
            <a:endParaRPr lang="en-US"/>
          </a:p>
        </p:txBody>
      </p:sp>
    </p:spTree>
    <p:extLst>
      <p:ext uri="{BB962C8B-B14F-4D97-AF65-F5344CB8AC3E}">
        <p14:creationId xmlns:p14="http://schemas.microsoft.com/office/powerpoint/2010/main" val="54640371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Moral uniformity</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Lack of a large literature on morality seems due to </a:t>
            </a:r>
          </a:p>
          <a:p>
            <a:r>
              <a:rPr lang="en-CA" dirty="0" smtClean="0"/>
              <a:t>1) Indian consensus on these matters (of caste and stage of life)</a:t>
            </a:r>
          </a:p>
          <a:p>
            <a:pPr lvl="1"/>
            <a:r>
              <a:rPr lang="en-CA" dirty="0" smtClean="0"/>
              <a:t>An exception: the </a:t>
            </a:r>
            <a:r>
              <a:rPr lang="en-CA" dirty="0"/>
              <a:t>materialists (</a:t>
            </a:r>
            <a:r>
              <a:rPr lang="en-CA" dirty="0" err="1" smtClean="0"/>
              <a:t>Carvaka</a:t>
            </a:r>
            <a:r>
              <a:rPr lang="en-CA" dirty="0" smtClean="0"/>
              <a:t> school, that didn’t survive), with their ideals of “eating delicious food, keeping company of young women, using fine clothes, perfumes, etc.”</a:t>
            </a:r>
          </a:p>
          <a:p>
            <a:r>
              <a:rPr lang="en-CA" dirty="0" smtClean="0"/>
              <a:t>General agreement on the virtues: truth-telling, non-violence, temperance, etc.</a:t>
            </a:r>
          </a:p>
          <a:p>
            <a:pPr lvl="1"/>
            <a:r>
              <a:rPr lang="en-CA" dirty="0" smtClean="0"/>
              <a:t>Jains: against killing insects</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229</a:t>
            </a:fld>
            <a:endParaRPr lang="en-US"/>
          </a:p>
        </p:txBody>
      </p:sp>
    </p:spTree>
    <p:extLst>
      <p:ext uri="{BB962C8B-B14F-4D97-AF65-F5344CB8AC3E}">
        <p14:creationId xmlns:p14="http://schemas.microsoft.com/office/powerpoint/2010/main" val="3365207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Existence of God</a:t>
            </a:r>
            <a:endParaRPr lang="en-US" dirty="0"/>
          </a:p>
        </p:txBody>
      </p:sp>
      <p:sp>
        <p:nvSpPr>
          <p:cNvPr id="3" name="Content Placeholder 2"/>
          <p:cNvSpPr>
            <a:spLocks noGrp="1"/>
          </p:cNvSpPr>
          <p:nvPr>
            <p:ph idx="1"/>
          </p:nvPr>
        </p:nvSpPr>
        <p:spPr/>
        <p:txBody>
          <a:bodyPr>
            <a:normAutofit lnSpcReduction="10000"/>
          </a:bodyPr>
          <a:lstStyle/>
          <a:p>
            <a:r>
              <a:rPr lang="en-CA" dirty="0" smtClean="0"/>
              <a:t>If religion is defined in relation to the idea of a creator God</a:t>
            </a:r>
          </a:p>
          <a:p>
            <a:pPr lvl="1"/>
            <a:r>
              <a:rPr lang="en-CA" dirty="0" smtClean="0"/>
              <a:t>Indian philosophy seems very unreligious</a:t>
            </a:r>
          </a:p>
          <a:p>
            <a:r>
              <a:rPr lang="en-CA" dirty="0" smtClean="0"/>
              <a:t>Almost none of the Indian schools defend this idea of a supreme, personal God</a:t>
            </a:r>
          </a:p>
          <a:p>
            <a:pPr lvl="1"/>
            <a:r>
              <a:rPr lang="en-CA" dirty="0" smtClean="0"/>
              <a:t>Often “god” = a pure soul</a:t>
            </a:r>
          </a:p>
          <a:p>
            <a:pPr lvl="1"/>
            <a:r>
              <a:rPr lang="en-CA" dirty="0" smtClean="0"/>
              <a:t>An Enlightened human being</a:t>
            </a:r>
          </a:p>
          <a:p>
            <a:pPr lvl="1"/>
            <a:r>
              <a:rPr lang="en-CA" dirty="0" smtClean="0"/>
              <a:t>A manifestation of an impersonal cosmic principle (Krishna is an “avatar” of the Hindu god Vishnu)</a:t>
            </a:r>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23</a:t>
            </a:fld>
            <a:endParaRPr lang="en-US"/>
          </a:p>
        </p:txBody>
      </p:sp>
    </p:spTree>
    <p:extLst>
      <p:ext uri="{BB962C8B-B14F-4D97-AF65-F5344CB8AC3E}">
        <p14:creationId xmlns:p14="http://schemas.microsoft.com/office/powerpoint/2010/main" val="216518121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main goal is moksha</a:t>
            </a:r>
            <a:endParaRPr lang="en-US" dirty="0"/>
          </a:p>
        </p:txBody>
      </p:sp>
      <p:sp>
        <p:nvSpPr>
          <p:cNvPr id="3" name="Content Placeholder 2"/>
          <p:cNvSpPr>
            <a:spLocks noGrp="1"/>
          </p:cNvSpPr>
          <p:nvPr>
            <p:ph idx="1"/>
          </p:nvPr>
        </p:nvSpPr>
        <p:spPr/>
        <p:txBody>
          <a:bodyPr/>
          <a:lstStyle/>
          <a:p>
            <a:r>
              <a:rPr lang="en-CA" dirty="0" smtClean="0"/>
              <a:t>2) The main goal of liberation, moksha</a:t>
            </a:r>
          </a:p>
          <a:p>
            <a:pPr lvl="1"/>
            <a:r>
              <a:rPr lang="en-CA" dirty="0" smtClean="0"/>
              <a:t>The duties of life are hardly primary if the goal is to escape life</a:t>
            </a:r>
          </a:p>
          <a:p>
            <a:pPr lvl="1"/>
            <a:r>
              <a:rPr lang="en-CA" dirty="0" smtClean="0"/>
              <a:t>Karma: both good and evil actions keep one on the wheel of samsara</a:t>
            </a:r>
          </a:p>
          <a:p>
            <a:pPr lvl="1"/>
            <a:r>
              <a:rPr lang="en-CA" dirty="0" smtClean="0"/>
              <a:t>The person who knows Brahman is “devoid of good deeds, devoid of evil deeds” (</a:t>
            </a:r>
            <a:r>
              <a:rPr lang="en-CA" dirty="0" err="1" smtClean="0"/>
              <a:t>Kaushitaki</a:t>
            </a:r>
            <a:r>
              <a:rPr lang="en-CA" dirty="0" smtClean="0"/>
              <a:t> Upanishad)</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230</a:t>
            </a:fld>
            <a:endParaRPr lang="en-US"/>
          </a:p>
        </p:txBody>
      </p:sp>
    </p:spTree>
    <p:extLst>
      <p:ext uri="{BB962C8B-B14F-4D97-AF65-F5344CB8AC3E}">
        <p14:creationId xmlns:p14="http://schemas.microsoft.com/office/powerpoint/2010/main" val="181254887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If the primary goal is moksha, why is dharma important?</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The problem: if the goal is moksha, why be concerned at all with dharma? </a:t>
            </a:r>
          </a:p>
          <a:p>
            <a:pPr lvl="1"/>
            <a:r>
              <a:rPr lang="en-CA" dirty="0" smtClean="0"/>
              <a:t>Some cynics say that dharma is for the masses, to produce an orderly society, </a:t>
            </a:r>
          </a:p>
          <a:p>
            <a:pPr lvl="1"/>
            <a:r>
              <a:rPr lang="en-CA" dirty="0" smtClean="0"/>
              <a:t>so that a privileged few can pursue moksha</a:t>
            </a:r>
          </a:p>
          <a:p>
            <a:r>
              <a:rPr lang="en-CA" dirty="0" smtClean="0"/>
              <a:t>More common line: Dharma is a means toward moksha:</a:t>
            </a:r>
          </a:p>
          <a:p>
            <a:r>
              <a:rPr lang="en-CA" dirty="0" smtClean="0"/>
              <a:t>1) One who follows the moral law has a better future life, where the pursuit of moksha is facilitated</a:t>
            </a:r>
          </a:p>
          <a:p>
            <a:pPr lvl="1"/>
            <a:r>
              <a:rPr lang="en-CA" dirty="0" smtClean="0"/>
              <a:t>He will have access to sacred literature</a:t>
            </a:r>
          </a:p>
          <a:p>
            <a:pPr lvl="1"/>
            <a:r>
              <a:rPr lang="en-CA" dirty="0" smtClean="0"/>
              <a:t>And not be reborn as an animal or ignorant peasant</a:t>
            </a:r>
          </a:p>
        </p:txBody>
      </p:sp>
      <p:sp>
        <p:nvSpPr>
          <p:cNvPr id="4" name="Slide Number Placeholder 3"/>
          <p:cNvSpPr>
            <a:spLocks noGrp="1"/>
          </p:cNvSpPr>
          <p:nvPr>
            <p:ph type="sldNum" sz="quarter" idx="12"/>
          </p:nvPr>
        </p:nvSpPr>
        <p:spPr/>
        <p:txBody>
          <a:bodyPr/>
          <a:lstStyle/>
          <a:p>
            <a:fld id="{36E3785A-DE9F-44BF-AED1-678CB50B1B1C}" type="slidenum">
              <a:rPr lang="en-US" smtClean="0"/>
              <a:t>231</a:t>
            </a:fld>
            <a:endParaRPr lang="en-US"/>
          </a:p>
        </p:txBody>
      </p:sp>
    </p:spTree>
    <p:extLst>
      <p:ext uri="{BB962C8B-B14F-4D97-AF65-F5344CB8AC3E}">
        <p14:creationId xmlns:p14="http://schemas.microsoft.com/office/powerpoint/2010/main" val="356872265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Preliminary or auxiliary</a:t>
            </a:r>
            <a:endParaRPr lang="en-US" dirty="0"/>
          </a:p>
        </p:txBody>
      </p:sp>
      <p:sp>
        <p:nvSpPr>
          <p:cNvPr id="3" name="Content Placeholder 2"/>
          <p:cNvSpPr>
            <a:spLocks noGrp="1"/>
          </p:cNvSpPr>
          <p:nvPr>
            <p:ph idx="1"/>
          </p:nvPr>
        </p:nvSpPr>
        <p:spPr/>
        <p:txBody>
          <a:bodyPr/>
          <a:lstStyle/>
          <a:p>
            <a:r>
              <a:rPr lang="en-CA" dirty="0"/>
              <a:t>2</a:t>
            </a:r>
            <a:r>
              <a:rPr lang="en-CA" dirty="0" smtClean="0"/>
              <a:t>) Virtuous behavior is good training for developing physical and psychological traits</a:t>
            </a:r>
          </a:p>
          <a:p>
            <a:pPr lvl="1"/>
            <a:r>
              <a:rPr lang="en-CA" dirty="0"/>
              <a:t>s</a:t>
            </a:r>
            <a:r>
              <a:rPr lang="en-CA" dirty="0" smtClean="0"/>
              <a:t>elf-discipline, mastery of the senses, absence of self-centeredness</a:t>
            </a:r>
          </a:p>
          <a:p>
            <a:r>
              <a:rPr lang="en-CA" dirty="0"/>
              <a:t>t</a:t>
            </a:r>
            <a:r>
              <a:rPr lang="en-CA" dirty="0" smtClean="0"/>
              <a:t>hat facilitate the philosophical and contemplative understanding on which moksha depends</a:t>
            </a:r>
          </a:p>
          <a:p>
            <a:pPr lvl="1"/>
            <a:r>
              <a:rPr lang="en-CA" dirty="0" smtClean="0"/>
              <a:t>Dharma is a “preliminary” or “auxiliary to the acquisition of knowledge of the Self” (</a:t>
            </a:r>
            <a:r>
              <a:rPr lang="en-CA" dirty="0" err="1"/>
              <a:t>S</a:t>
            </a:r>
            <a:r>
              <a:rPr lang="en-CA" dirty="0" err="1" smtClean="0"/>
              <a:t>hankara</a:t>
            </a:r>
            <a:r>
              <a:rPr lang="en-CA" dirty="0" smtClean="0"/>
              <a:t>)</a:t>
            </a:r>
          </a:p>
          <a:p>
            <a:pPr lvl="2"/>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232</a:t>
            </a:fld>
            <a:endParaRPr lang="en-US"/>
          </a:p>
        </p:txBody>
      </p:sp>
    </p:spTree>
    <p:extLst>
      <p:ext uri="{BB962C8B-B14F-4D97-AF65-F5344CB8AC3E}">
        <p14:creationId xmlns:p14="http://schemas.microsoft.com/office/powerpoint/2010/main" val="414314276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Instrumental and contingent</a:t>
            </a:r>
            <a:endParaRPr lang="en-US" dirty="0"/>
          </a:p>
        </p:txBody>
      </p:sp>
      <p:sp>
        <p:nvSpPr>
          <p:cNvPr id="3" name="Content Placeholder 2"/>
          <p:cNvSpPr>
            <a:spLocks noGrp="1"/>
          </p:cNvSpPr>
          <p:nvPr>
            <p:ph idx="1"/>
          </p:nvPr>
        </p:nvSpPr>
        <p:spPr/>
        <p:txBody>
          <a:bodyPr>
            <a:normAutofit/>
          </a:bodyPr>
          <a:lstStyle/>
          <a:p>
            <a:r>
              <a:rPr lang="en-CA" dirty="0" smtClean="0"/>
              <a:t>But the relation of dharma to moksha is then merely instrumental, </a:t>
            </a:r>
          </a:p>
          <a:p>
            <a:pPr lvl="1"/>
            <a:r>
              <a:rPr lang="en-CA" dirty="0" smtClean="0"/>
              <a:t>and so contingent, unnecessary</a:t>
            </a:r>
          </a:p>
          <a:p>
            <a:pPr lvl="1"/>
            <a:r>
              <a:rPr lang="en-CA" dirty="0" err="1" smtClean="0"/>
              <a:t>Shankara</a:t>
            </a:r>
            <a:r>
              <a:rPr lang="en-CA" dirty="0" smtClean="0"/>
              <a:t>: some people can dispense with the duties of caste and stage of life</a:t>
            </a:r>
          </a:p>
          <a:p>
            <a:pPr lvl="1"/>
            <a:r>
              <a:rPr lang="en-CA" dirty="0" err="1" smtClean="0"/>
              <a:t>Pantanjali</a:t>
            </a:r>
            <a:r>
              <a:rPr lang="en-CA" dirty="0" smtClean="0"/>
              <a:t>: some </a:t>
            </a:r>
            <a:r>
              <a:rPr lang="en-CA" dirty="0" err="1" smtClean="0"/>
              <a:t>yogins</a:t>
            </a:r>
            <a:r>
              <a:rPr lang="en-CA" dirty="0" smtClean="0"/>
              <a:t> can bypass the moral discipline of yoga</a:t>
            </a:r>
          </a:p>
        </p:txBody>
      </p:sp>
      <p:sp>
        <p:nvSpPr>
          <p:cNvPr id="4" name="Slide Number Placeholder 3"/>
          <p:cNvSpPr>
            <a:spLocks noGrp="1"/>
          </p:cNvSpPr>
          <p:nvPr>
            <p:ph type="sldNum" sz="quarter" idx="12"/>
          </p:nvPr>
        </p:nvSpPr>
        <p:spPr/>
        <p:txBody>
          <a:bodyPr/>
          <a:lstStyle/>
          <a:p>
            <a:fld id="{36E3785A-DE9F-44BF-AED1-678CB50B1B1C}" type="slidenum">
              <a:rPr lang="en-US" smtClean="0"/>
              <a:t>233</a:t>
            </a:fld>
            <a:endParaRPr lang="en-US"/>
          </a:p>
        </p:txBody>
      </p:sp>
    </p:spTree>
    <p:extLst>
      <p:ext uri="{BB962C8B-B14F-4D97-AF65-F5344CB8AC3E}">
        <p14:creationId xmlns:p14="http://schemas.microsoft.com/office/powerpoint/2010/main" val="267752126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immoral society? </a:t>
            </a:r>
            <a:endParaRPr lang="en-US" dirty="0"/>
          </a:p>
        </p:txBody>
      </p:sp>
      <p:sp>
        <p:nvSpPr>
          <p:cNvPr id="3" name="Content Placeholder 2"/>
          <p:cNvSpPr>
            <a:spLocks noGrp="1"/>
          </p:cNvSpPr>
          <p:nvPr>
            <p:ph idx="1"/>
          </p:nvPr>
        </p:nvSpPr>
        <p:spPr/>
        <p:txBody>
          <a:bodyPr/>
          <a:lstStyle/>
          <a:p>
            <a:r>
              <a:rPr lang="en-CA" dirty="0"/>
              <a:t>This conflicts with the notion of Western philosophy</a:t>
            </a:r>
          </a:p>
          <a:p>
            <a:pPr lvl="1"/>
            <a:r>
              <a:rPr lang="en-CA" dirty="0"/>
              <a:t>that moral life is that in and through which a person realizes his highest aspirations as a human being</a:t>
            </a:r>
          </a:p>
          <a:p>
            <a:pPr lvl="1"/>
            <a:r>
              <a:rPr lang="en-CA" dirty="0"/>
              <a:t>trumping all other considerations</a:t>
            </a:r>
          </a:p>
          <a:p>
            <a:r>
              <a:rPr lang="en-CA" dirty="0"/>
              <a:t>In this perspective, Max Weber denied that there is any real sense of morality in India</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234</a:t>
            </a:fld>
            <a:endParaRPr lang="en-US"/>
          </a:p>
        </p:txBody>
      </p:sp>
    </p:spTree>
    <p:extLst>
      <p:ext uri="{BB962C8B-B14F-4D97-AF65-F5344CB8AC3E}">
        <p14:creationId xmlns:p14="http://schemas.microsoft.com/office/powerpoint/2010/main" val="318381381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Gita deepens the connection</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But this view (that dharma/morality is only instrumental) is challenged by the </a:t>
            </a:r>
            <a:r>
              <a:rPr lang="en-CA" i="1" dirty="0" smtClean="0"/>
              <a:t>Bhagavad-Gita</a:t>
            </a:r>
          </a:p>
          <a:p>
            <a:pPr lvl="1"/>
            <a:r>
              <a:rPr lang="en-CA" dirty="0"/>
              <a:t>w</a:t>
            </a:r>
            <a:r>
              <a:rPr lang="en-CA" dirty="0" smtClean="0"/>
              <a:t>hich explains why dharma is </a:t>
            </a:r>
            <a:r>
              <a:rPr lang="en-CA" i="1" dirty="0" smtClean="0"/>
              <a:t>intrinsic</a:t>
            </a:r>
            <a:r>
              <a:rPr lang="en-CA" dirty="0" smtClean="0"/>
              <a:t> to moksha</a:t>
            </a:r>
          </a:p>
          <a:p>
            <a:r>
              <a:rPr lang="en-CA" dirty="0" smtClean="0"/>
              <a:t>Time: 200 CE</a:t>
            </a:r>
          </a:p>
          <a:p>
            <a:r>
              <a:rPr lang="en-CA" dirty="0" smtClean="0"/>
              <a:t>Location: a section of the epic Mahabharata</a:t>
            </a:r>
          </a:p>
          <a:p>
            <a:pPr lvl="1"/>
            <a:r>
              <a:rPr lang="en-CA" dirty="0" smtClean="0"/>
              <a:t>95 episodes on Indian TV</a:t>
            </a:r>
          </a:p>
          <a:p>
            <a:r>
              <a:rPr lang="en-CA" dirty="0" err="1" smtClean="0"/>
              <a:t>Arjuna</a:t>
            </a:r>
            <a:r>
              <a:rPr lang="en-CA" dirty="0" smtClean="0"/>
              <a:t>, leader in battle, has doubts about the validity of killing his kin on the other side</a:t>
            </a:r>
          </a:p>
          <a:p>
            <a:pPr lvl="1"/>
            <a:r>
              <a:rPr lang="en-CA" dirty="0" smtClean="0"/>
              <a:t>Krishna, his charioteer, an avatar of the god Vishnu: “Think … of the duty and do not waver. There is no greater good for a warrior than to fight in a righteous war.”</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235</a:t>
            </a:fld>
            <a:endParaRPr lang="en-US"/>
          </a:p>
        </p:txBody>
      </p:sp>
    </p:spTree>
    <p:extLst>
      <p:ext uri="{BB962C8B-B14F-4D97-AF65-F5344CB8AC3E}">
        <p14:creationId xmlns:p14="http://schemas.microsoft.com/office/powerpoint/2010/main" val="331981243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 paths to perfection</a:t>
            </a:r>
            <a:endParaRPr lang="en-US" dirty="0"/>
          </a:p>
        </p:txBody>
      </p:sp>
      <p:sp>
        <p:nvSpPr>
          <p:cNvPr id="3" name="Content Placeholder 2"/>
          <p:cNvSpPr>
            <a:spLocks noGrp="1"/>
          </p:cNvSpPr>
          <p:nvPr>
            <p:ph idx="1"/>
          </p:nvPr>
        </p:nvSpPr>
        <p:spPr/>
        <p:txBody>
          <a:bodyPr>
            <a:normAutofit lnSpcReduction="10000"/>
          </a:bodyPr>
          <a:lstStyle/>
          <a:p>
            <a:r>
              <a:rPr lang="en-CA" dirty="0" smtClean="0"/>
              <a:t>Arguments</a:t>
            </a:r>
          </a:p>
          <a:p>
            <a:pPr lvl="1"/>
            <a:r>
              <a:rPr lang="en-CA" dirty="0" smtClean="0"/>
              <a:t>1) No one really dies—</a:t>
            </a:r>
          </a:p>
          <a:p>
            <a:pPr lvl="2"/>
            <a:r>
              <a:rPr lang="en-CA" dirty="0" smtClean="0"/>
              <a:t>because Being/Brahman is eternal, </a:t>
            </a:r>
          </a:p>
          <a:p>
            <a:pPr lvl="2"/>
            <a:r>
              <a:rPr lang="en-CA" dirty="0" smtClean="0"/>
              <a:t>and Atman, your true self, is one with Brahman</a:t>
            </a:r>
          </a:p>
          <a:p>
            <a:pPr lvl="1"/>
            <a:r>
              <a:rPr lang="en-CA" dirty="0" smtClean="0"/>
              <a:t>2) There are </a:t>
            </a:r>
            <a:r>
              <a:rPr lang="en-CA" i="1" dirty="0" smtClean="0"/>
              <a:t>two</a:t>
            </a:r>
            <a:r>
              <a:rPr lang="en-CA" dirty="0" smtClean="0"/>
              <a:t> roads to perfection: path of action (karma-yoga) and path of wisdom (</a:t>
            </a:r>
            <a:r>
              <a:rPr lang="en-CA" dirty="0" err="1" smtClean="0"/>
              <a:t>jnana</a:t>
            </a:r>
            <a:r>
              <a:rPr lang="en-CA" dirty="0" smtClean="0"/>
              <a:t>-yoga)</a:t>
            </a:r>
          </a:p>
          <a:p>
            <a:r>
              <a:rPr lang="en-CA" dirty="0" smtClean="0"/>
              <a:t>Recall Daoism: </a:t>
            </a:r>
          </a:p>
          <a:p>
            <a:pPr lvl="1"/>
            <a:r>
              <a:rPr lang="en-CA" dirty="0" smtClean="0"/>
              <a:t>path of the sage, </a:t>
            </a:r>
          </a:p>
          <a:p>
            <a:pPr lvl="1"/>
            <a:r>
              <a:rPr lang="en-CA" dirty="0" smtClean="0"/>
              <a:t>path of the craftsman</a:t>
            </a:r>
          </a:p>
        </p:txBody>
      </p:sp>
      <p:sp>
        <p:nvSpPr>
          <p:cNvPr id="4" name="Slide Number Placeholder 3"/>
          <p:cNvSpPr>
            <a:spLocks noGrp="1"/>
          </p:cNvSpPr>
          <p:nvPr>
            <p:ph type="sldNum" sz="quarter" idx="12"/>
          </p:nvPr>
        </p:nvSpPr>
        <p:spPr/>
        <p:txBody>
          <a:bodyPr/>
          <a:lstStyle/>
          <a:p>
            <a:fld id="{36E3785A-DE9F-44BF-AED1-678CB50B1B1C}" type="slidenum">
              <a:rPr lang="en-US" smtClean="0"/>
              <a:t>236</a:t>
            </a:fld>
            <a:endParaRPr lang="en-US"/>
          </a:p>
        </p:txBody>
      </p:sp>
    </p:spTree>
    <p:extLst>
      <p:ext uri="{BB962C8B-B14F-4D97-AF65-F5344CB8AC3E}">
        <p14:creationId xmlns:p14="http://schemas.microsoft.com/office/powerpoint/2010/main" val="333311572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Meditation is also action</a:t>
            </a:r>
            <a:endParaRPr lang="en-US" dirty="0"/>
          </a:p>
        </p:txBody>
      </p:sp>
      <p:sp>
        <p:nvSpPr>
          <p:cNvPr id="3" name="Content Placeholder 2"/>
          <p:cNvSpPr>
            <a:spLocks noGrp="1"/>
          </p:cNvSpPr>
          <p:nvPr>
            <p:ph idx="1"/>
          </p:nvPr>
        </p:nvSpPr>
        <p:spPr/>
        <p:txBody>
          <a:bodyPr/>
          <a:lstStyle/>
          <a:p>
            <a:r>
              <a:rPr lang="en-CA" dirty="0"/>
              <a:t>Meditation is itself a kind of action</a:t>
            </a:r>
          </a:p>
          <a:p>
            <a:pPr lvl="1"/>
            <a:r>
              <a:rPr lang="en-CA" dirty="0"/>
              <a:t>“For not even for a moment can a man be without action”</a:t>
            </a:r>
          </a:p>
          <a:p>
            <a:pPr lvl="1"/>
            <a:r>
              <a:rPr lang="en-CA" dirty="0"/>
              <a:t>So it cannot be “by refraining from action that a man attains freedom.”</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237</a:t>
            </a:fld>
            <a:endParaRPr lang="en-US"/>
          </a:p>
        </p:txBody>
      </p:sp>
    </p:spTree>
    <p:extLst>
      <p:ext uri="{BB962C8B-B14F-4D97-AF65-F5344CB8AC3E}">
        <p14:creationId xmlns:p14="http://schemas.microsoft.com/office/powerpoint/2010/main" val="301528425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produces karmic fruit?</a:t>
            </a:r>
            <a:endParaRPr lang="en-US" dirty="0"/>
          </a:p>
        </p:txBody>
      </p:sp>
      <p:sp>
        <p:nvSpPr>
          <p:cNvPr id="3" name="Content Placeholder 2"/>
          <p:cNvSpPr>
            <a:spLocks noGrp="1"/>
          </p:cNvSpPr>
          <p:nvPr>
            <p:ph idx="1"/>
          </p:nvPr>
        </p:nvSpPr>
        <p:spPr/>
        <p:txBody>
          <a:bodyPr>
            <a:normAutofit/>
          </a:bodyPr>
          <a:lstStyle/>
          <a:p>
            <a:r>
              <a:rPr lang="en-CA" dirty="0" smtClean="0"/>
              <a:t>It is not actions as such that </a:t>
            </a:r>
            <a:r>
              <a:rPr lang="en-CA" dirty="0"/>
              <a:t>bear karmic fruit</a:t>
            </a:r>
          </a:p>
          <a:p>
            <a:pPr lvl="1"/>
            <a:r>
              <a:rPr lang="en-CA" dirty="0" smtClean="0"/>
              <a:t>but the motives behind them</a:t>
            </a:r>
          </a:p>
          <a:p>
            <a:r>
              <a:rPr lang="en-CA" dirty="0" err="1" smtClean="0"/>
              <a:t>Arjuna’s</a:t>
            </a:r>
            <a:r>
              <a:rPr lang="en-CA" dirty="0" smtClean="0"/>
              <a:t> actions must be “pure, free from the bonds of desire”: duty for duty’s sake</a:t>
            </a:r>
          </a:p>
          <a:p>
            <a:pPr lvl="1"/>
            <a:r>
              <a:rPr lang="en-CA" dirty="0"/>
              <a:t>n</a:t>
            </a:r>
            <a:r>
              <a:rPr lang="en-CA" dirty="0" smtClean="0"/>
              <a:t>ot the goal of glory</a:t>
            </a:r>
          </a:p>
          <a:p>
            <a:pPr lvl="1"/>
            <a:r>
              <a:rPr lang="en-CA" dirty="0"/>
              <a:t>n</a:t>
            </a:r>
            <a:r>
              <a:rPr lang="en-CA" dirty="0" smtClean="0"/>
              <a:t>ot even the prosperity of one’s own people</a:t>
            </a:r>
          </a:p>
          <a:p>
            <a:r>
              <a:rPr lang="en-CA" dirty="0" smtClean="0"/>
              <a:t>But </a:t>
            </a:r>
            <a:r>
              <a:rPr lang="en-CA" i="1" dirty="0" smtClean="0"/>
              <a:t>why</a:t>
            </a:r>
            <a:r>
              <a:rPr lang="en-CA" dirty="0" smtClean="0"/>
              <a:t> doesn’t the motive of duty for duty’s sake produce karmic fruit?</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238</a:t>
            </a:fld>
            <a:endParaRPr lang="en-US"/>
          </a:p>
        </p:txBody>
      </p:sp>
    </p:spTree>
    <p:extLst>
      <p:ext uri="{BB962C8B-B14F-4D97-AF65-F5344CB8AC3E}">
        <p14:creationId xmlns:p14="http://schemas.microsoft.com/office/powerpoint/2010/main" val="288379048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Who/what is acting?</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An action can only bear karmic fruit if they are </a:t>
            </a:r>
            <a:r>
              <a:rPr lang="en-CA" i="1" dirty="0" smtClean="0"/>
              <a:t>his</a:t>
            </a:r>
            <a:r>
              <a:rPr lang="en-CA" dirty="0" smtClean="0"/>
              <a:t> actions</a:t>
            </a:r>
          </a:p>
          <a:p>
            <a:r>
              <a:rPr lang="en-CA" dirty="0" smtClean="0"/>
              <a:t>1) “all actions take place in time by the interweaving of the forces of Nature”</a:t>
            </a:r>
          </a:p>
          <a:p>
            <a:pPr lvl="1"/>
            <a:r>
              <a:rPr lang="en-CA" dirty="0" smtClean="0"/>
              <a:t>But “the deluded person thinks that he himself is the actor”</a:t>
            </a:r>
          </a:p>
          <a:p>
            <a:pPr lvl="1"/>
            <a:r>
              <a:rPr lang="en-CA" dirty="0" smtClean="0"/>
              <a:t>Hence it is not </a:t>
            </a:r>
            <a:r>
              <a:rPr lang="en-CA" dirty="0" err="1" smtClean="0"/>
              <a:t>Arjuna</a:t>
            </a:r>
            <a:r>
              <a:rPr lang="en-CA" dirty="0" smtClean="0"/>
              <a:t> who is responsible for his actions, but Nature, the </a:t>
            </a:r>
            <a:r>
              <a:rPr lang="en-CA" dirty="0" err="1" smtClean="0"/>
              <a:t>beginningless</a:t>
            </a:r>
            <a:r>
              <a:rPr lang="en-CA" dirty="0" smtClean="0"/>
              <a:t> process of cause and effect</a:t>
            </a:r>
          </a:p>
          <a:p>
            <a:r>
              <a:rPr lang="en-CA" dirty="0" smtClean="0"/>
              <a:t>Recall: Samkhya/Yoga: </a:t>
            </a:r>
          </a:p>
          <a:p>
            <a:pPr lvl="1"/>
            <a:r>
              <a:rPr lang="en-CA" dirty="0" smtClean="0"/>
              <a:t>nature is </a:t>
            </a:r>
            <a:r>
              <a:rPr lang="en-CA" dirty="0" err="1" smtClean="0"/>
              <a:t>Prakriti</a:t>
            </a:r>
            <a:r>
              <a:rPr lang="en-CA" dirty="0" smtClean="0"/>
              <a:t>, including your own thoughts and mentally determined actions</a:t>
            </a:r>
          </a:p>
          <a:p>
            <a:pPr lvl="1"/>
            <a:r>
              <a:rPr lang="en-CA" dirty="0" err="1" smtClean="0"/>
              <a:t>Purusha</a:t>
            </a:r>
            <a:r>
              <a:rPr lang="en-CA" dirty="0" smtClean="0"/>
              <a:t> is beyond these</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239</a:t>
            </a:fld>
            <a:endParaRPr lang="en-US"/>
          </a:p>
        </p:txBody>
      </p:sp>
    </p:spTree>
    <p:extLst>
      <p:ext uri="{BB962C8B-B14F-4D97-AF65-F5344CB8AC3E}">
        <p14:creationId xmlns:p14="http://schemas.microsoft.com/office/powerpoint/2010/main" val="2679905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Indian “spirituality”</a:t>
            </a:r>
            <a:endParaRPr lang="en-US" dirty="0"/>
          </a:p>
        </p:txBody>
      </p:sp>
      <p:sp>
        <p:nvSpPr>
          <p:cNvPr id="3" name="Content Placeholder 2"/>
          <p:cNvSpPr>
            <a:spLocks noGrp="1"/>
          </p:cNvSpPr>
          <p:nvPr>
            <p:ph idx="1"/>
          </p:nvPr>
        </p:nvSpPr>
        <p:spPr/>
        <p:txBody>
          <a:bodyPr>
            <a:normAutofit/>
          </a:bodyPr>
          <a:lstStyle/>
          <a:p>
            <a:r>
              <a:rPr lang="en-CA" dirty="0" smtClean="0"/>
              <a:t>What do we mean by spiritual?</a:t>
            </a:r>
          </a:p>
          <a:p>
            <a:pPr lvl="1"/>
            <a:r>
              <a:rPr lang="en-CA" dirty="0" smtClean="0"/>
              <a:t>The material world is an illusion</a:t>
            </a:r>
          </a:p>
          <a:p>
            <a:pPr lvl="2"/>
            <a:r>
              <a:rPr lang="en-CA" dirty="0" smtClean="0"/>
              <a:t>A few Indian schools</a:t>
            </a:r>
          </a:p>
          <a:p>
            <a:pPr lvl="1"/>
            <a:r>
              <a:rPr lang="en-CA" dirty="0" smtClean="0"/>
              <a:t>There are other possibilities besides our everyday experiences, and we should seek liberation from this everyday life</a:t>
            </a:r>
          </a:p>
          <a:p>
            <a:pPr lvl="2"/>
            <a:r>
              <a:rPr lang="en-CA" dirty="0" smtClean="0"/>
              <a:t>All Indian schools</a:t>
            </a:r>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24</a:t>
            </a:fld>
            <a:endParaRPr lang="en-US"/>
          </a:p>
        </p:txBody>
      </p:sp>
    </p:spTree>
    <p:extLst>
      <p:ext uri="{BB962C8B-B14F-4D97-AF65-F5344CB8AC3E}">
        <p14:creationId xmlns:p14="http://schemas.microsoft.com/office/powerpoint/2010/main" val="287090223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real Self</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2) Even to grant that, in an everyday sense, </a:t>
            </a:r>
            <a:r>
              <a:rPr lang="en-CA" dirty="0" err="1" smtClean="0"/>
              <a:t>Arjuna</a:t>
            </a:r>
            <a:r>
              <a:rPr lang="en-CA" dirty="0" smtClean="0"/>
              <a:t> is the actor, this is not the real </a:t>
            </a:r>
            <a:r>
              <a:rPr lang="en-CA" dirty="0" err="1" smtClean="0"/>
              <a:t>Arjuna</a:t>
            </a:r>
            <a:r>
              <a:rPr lang="en-CA" dirty="0" smtClean="0"/>
              <a:t>, the true self, </a:t>
            </a:r>
          </a:p>
          <a:p>
            <a:pPr lvl="1"/>
            <a:r>
              <a:rPr lang="en-CA" dirty="0" smtClean="0"/>
              <a:t>the </a:t>
            </a:r>
            <a:r>
              <a:rPr lang="en-CA" dirty="0" err="1" smtClean="0"/>
              <a:t>purusha</a:t>
            </a:r>
            <a:r>
              <a:rPr lang="en-CA" dirty="0" smtClean="0"/>
              <a:t>: distinct from the body and intelligence engaged in action (Samkhya and Yoga influence)</a:t>
            </a:r>
          </a:p>
          <a:p>
            <a:pPr lvl="1"/>
            <a:r>
              <a:rPr lang="en-CA" dirty="0" err="1" smtClean="0"/>
              <a:t>Arjuna</a:t>
            </a:r>
            <a:r>
              <a:rPr lang="en-CA" dirty="0" smtClean="0"/>
              <a:t> should think: “I am not doing any work … It is the servants of my soul that are working.”</a:t>
            </a:r>
          </a:p>
          <a:p>
            <a:r>
              <a:rPr lang="en-CA" dirty="0"/>
              <a:t>D</a:t>
            </a:r>
            <a:r>
              <a:rPr lang="en-CA" dirty="0" smtClean="0"/>
              <a:t>istinguishing himself from the agent of “his” actions</a:t>
            </a:r>
          </a:p>
          <a:p>
            <a:pPr lvl="1"/>
            <a:r>
              <a:rPr lang="en-CA" dirty="0"/>
              <a:t>h</a:t>
            </a:r>
            <a:r>
              <a:rPr lang="en-CA" dirty="0" smtClean="0"/>
              <a:t>e no longer suffers or enjoys the fruits of the action</a:t>
            </a:r>
          </a:p>
          <a:p>
            <a:pPr lvl="1"/>
            <a:r>
              <a:rPr lang="en-CA" dirty="0" smtClean="0"/>
              <a:t>He is liberated</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240</a:t>
            </a:fld>
            <a:endParaRPr lang="en-US"/>
          </a:p>
        </p:txBody>
      </p:sp>
    </p:spTree>
    <p:extLst>
      <p:ext uri="{BB962C8B-B14F-4D97-AF65-F5344CB8AC3E}">
        <p14:creationId xmlns:p14="http://schemas.microsoft.com/office/powerpoint/2010/main" val="146019962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Overcoming the conflict</a:t>
            </a:r>
            <a:endParaRPr lang="en-US" dirty="0"/>
          </a:p>
        </p:txBody>
      </p:sp>
      <p:sp>
        <p:nvSpPr>
          <p:cNvPr id="3" name="Content Placeholder 2"/>
          <p:cNvSpPr>
            <a:spLocks noGrp="1"/>
          </p:cNvSpPr>
          <p:nvPr>
            <p:ph idx="1"/>
          </p:nvPr>
        </p:nvSpPr>
        <p:spPr/>
        <p:txBody>
          <a:bodyPr/>
          <a:lstStyle/>
          <a:p>
            <a:r>
              <a:rPr lang="en-CA" dirty="0" smtClean="0"/>
              <a:t>Hence dharma is elevated from being an instrumental means to moksha</a:t>
            </a:r>
          </a:p>
          <a:p>
            <a:pPr lvl="1"/>
            <a:r>
              <a:rPr lang="en-CA" dirty="0"/>
              <a:t>i</a:t>
            </a:r>
            <a:r>
              <a:rPr lang="en-CA" dirty="0" smtClean="0"/>
              <a:t>nto a direct, self-sufficient path of perfection</a:t>
            </a:r>
          </a:p>
          <a:p>
            <a:pPr lvl="1"/>
            <a:r>
              <a:rPr lang="en-CA" dirty="0"/>
              <a:t>o</a:t>
            </a:r>
            <a:r>
              <a:rPr lang="en-CA" dirty="0" smtClean="0"/>
              <a:t>vercoming the conflict between spiritual and practical preoccupations</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241</a:t>
            </a:fld>
            <a:endParaRPr lang="en-US"/>
          </a:p>
        </p:txBody>
      </p:sp>
    </p:spTree>
    <p:extLst>
      <p:ext uri="{BB962C8B-B14F-4D97-AF65-F5344CB8AC3E}">
        <p14:creationId xmlns:p14="http://schemas.microsoft.com/office/powerpoint/2010/main" val="372863684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Problems arise</a:t>
            </a:r>
            <a:endParaRPr lang="en-US" dirty="0"/>
          </a:p>
        </p:txBody>
      </p:sp>
      <p:sp>
        <p:nvSpPr>
          <p:cNvPr id="3" name="Content Placeholder 2"/>
          <p:cNvSpPr>
            <a:spLocks noGrp="1"/>
          </p:cNvSpPr>
          <p:nvPr>
            <p:ph idx="1"/>
          </p:nvPr>
        </p:nvSpPr>
        <p:spPr/>
        <p:txBody>
          <a:bodyPr>
            <a:normAutofit/>
          </a:bodyPr>
          <a:lstStyle/>
          <a:p>
            <a:r>
              <a:rPr lang="en-CA" dirty="0"/>
              <a:t>But questions arise</a:t>
            </a:r>
          </a:p>
          <a:p>
            <a:r>
              <a:rPr lang="en-CA" dirty="0" smtClean="0"/>
              <a:t>1) Ideal of </a:t>
            </a:r>
            <a:r>
              <a:rPr lang="en-CA" dirty="0" err="1" smtClean="0"/>
              <a:t>niskama</a:t>
            </a:r>
            <a:r>
              <a:rPr lang="en-CA" dirty="0" smtClean="0"/>
              <a:t>-karma (total and self-conscious detachment from one’s actions)</a:t>
            </a:r>
          </a:p>
          <a:p>
            <a:pPr lvl="1"/>
            <a:r>
              <a:rPr lang="en-CA" dirty="0" smtClean="0"/>
              <a:t>Why not any kind of action? </a:t>
            </a:r>
          </a:p>
          <a:p>
            <a:pPr lvl="1"/>
            <a:r>
              <a:rPr lang="en-CA" dirty="0" smtClean="0"/>
              <a:t>E.g., a </a:t>
            </a:r>
            <a:r>
              <a:rPr lang="en-CA" dirty="0" err="1" smtClean="0"/>
              <a:t>mafioso</a:t>
            </a:r>
            <a:r>
              <a:rPr lang="en-CA" dirty="0" smtClean="0"/>
              <a:t> who doubts whether to gun down a rival gang member</a:t>
            </a:r>
          </a:p>
        </p:txBody>
      </p:sp>
      <p:sp>
        <p:nvSpPr>
          <p:cNvPr id="4" name="Slide Number Placeholder 3"/>
          <p:cNvSpPr>
            <a:spLocks noGrp="1"/>
          </p:cNvSpPr>
          <p:nvPr>
            <p:ph type="sldNum" sz="quarter" idx="12"/>
          </p:nvPr>
        </p:nvSpPr>
        <p:spPr/>
        <p:txBody>
          <a:bodyPr/>
          <a:lstStyle/>
          <a:p>
            <a:fld id="{36E3785A-DE9F-44BF-AED1-678CB50B1B1C}" type="slidenum">
              <a:rPr lang="en-US" smtClean="0"/>
              <a:t>242</a:t>
            </a:fld>
            <a:endParaRPr lang="en-US"/>
          </a:p>
        </p:txBody>
      </p:sp>
    </p:spTree>
    <p:extLst>
      <p:ext uri="{BB962C8B-B14F-4D97-AF65-F5344CB8AC3E}">
        <p14:creationId xmlns:p14="http://schemas.microsoft.com/office/powerpoint/2010/main" val="666406771"/>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concepts</a:t>
            </a:r>
            <a:endParaRPr lang="en-US" dirty="0"/>
          </a:p>
        </p:txBody>
      </p:sp>
      <p:sp>
        <p:nvSpPr>
          <p:cNvPr id="3" name="Content Placeholder 2"/>
          <p:cNvSpPr>
            <a:spLocks noGrp="1"/>
          </p:cNvSpPr>
          <p:nvPr>
            <p:ph idx="1"/>
          </p:nvPr>
        </p:nvSpPr>
        <p:spPr/>
        <p:txBody>
          <a:bodyPr/>
          <a:lstStyle/>
          <a:p>
            <a:r>
              <a:rPr lang="en-CA" dirty="0"/>
              <a:t>Western concept of </a:t>
            </a:r>
            <a:r>
              <a:rPr lang="en-CA" dirty="0" smtClean="0"/>
              <a:t>morality:</a:t>
            </a:r>
            <a:endParaRPr lang="en-CA" dirty="0"/>
          </a:p>
          <a:p>
            <a:pPr lvl="1"/>
            <a:r>
              <a:rPr lang="en-CA" dirty="0"/>
              <a:t>You should want to feel responsible for your actions</a:t>
            </a:r>
          </a:p>
          <a:p>
            <a:pPr lvl="2"/>
            <a:r>
              <a:rPr lang="en-CA" dirty="0" smtClean="0"/>
              <a:t>Assuming </a:t>
            </a:r>
            <a:r>
              <a:rPr lang="en-CA" dirty="0"/>
              <a:t>responsibility: part of maturity and dignity</a:t>
            </a:r>
          </a:p>
          <a:p>
            <a:pPr lvl="1"/>
            <a:r>
              <a:rPr lang="en-CA" dirty="0"/>
              <a:t>You become the person you make yourself</a:t>
            </a:r>
          </a:p>
          <a:p>
            <a:pPr lvl="2"/>
            <a:r>
              <a:rPr lang="en-CA" dirty="0"/>
              <a:t>It’s bad faith to pretend your actions are not your own</a:t>
            </a:r>
          </a:p>
          <a:p>
            <a:r>
              <a:rPr lang="en-CA" dirty="0"/>
              <a:t>Chilling portrait of a serene and </a:t>
            </a:r>
            <a:r>
              <a:rPr lang="en-CA" dirty="0" smtClean="0"/>
              <a:t>smiling </a:t>
            </a:r>
            <a:r>
              <a:rPr lang="en-CA" dirty="0" err="1"/>
              <a:t>Arjuna</a:t>
            </a:r>
            <a:r>
              <a:rPr lang="en-CA" dirty="0"/>
              <a:t> cutting down his </a:t>
            </a:r>
            <a:r>
              <a:rPr lang="en-CA" dirty="0" smtClean="0"/>
              <a:t>enemy</a:t>
            </a:r>
          </a:p>
          <a:p>
            <a:pPr lvl="1"/>
            <a:r>
              <a:rPr lang="en-CA" dirty="0" smtClean="0"/>
              <a:t>Gandhi: this is a metaphor for spiritual struggle</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243</a:t>
            </a:fld>
            <a:endParaRPr lang="en-US"/>
          </a:p>
        </p:txBody>
      </p:sp>
    </p:spTree>
    <p:extLst>
      <p:ext uri="{BB962C8B-B14F-4D97-AF65-F5344CB8AC3E}">
        <p14:creationId xmlns:p14="http://schemas.microsoft.com/office/powerpoint/2010/main" val="217470920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3785A-DE9F-44BF-AED1-678CB50B1B1C}" type="slidenum">
              <a:rPr lang="en-US" smtClean="0"/>
              <a:t>244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004940"/>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moral subject</a:t>
            </a:r>
            <a:endParaRPr lang="en-US" dirty="0"/>
          </a:p>
        </p:txBody>
      </p:sp>
      <p:sp>
        <p:nvSpPr>
          <p:cNvPr id="3" name="Content Placeholder 2"/>
          <p:cNvSpPr>
            <a:spLocks noGrp="1"/>
          </p:cNvSpPr>
          <p:nvPr>
            <p:ph idx="1"/>
          </p:nvPr>
        </p:nvSpPr>
        <p:spPr/>
        <p:txBody>
          <a:bodyPr/>
          <a:lstStyle/>
          <a:p>
            <a:r>
              <a:rPr lang="en-CA" dirty="0" smtClean="0"/>
              <a:t>The moral subject in Western thought</a:t>
            </a:r>
          </a:p>
          <a:p>
            <a:pPr lvl="1"/>
            <a:r>
              <a:rPr lang="en-CA" dirty="0" smtClean="0"/>
              <a:t>A person </a:t>
            </a:r>
            <a:r>
              <a:rPr lang="en-CA" i="1" dirty="0" smtClean="0"/>
              <a:t>of</a:t>
            </a:r>
            <a:r>
              <a:rPr lang="en-CA" dirty="0" smtClean="0"/>
              <a:t> this world, an embodied, motivated agent</a:t>
            </a:r>
          </a:p>
          <a:p>
            <a:pPr lvl="1"/>
            <a:r>
              <a:rPr lang="en-CA" dirty="0"/>
              <a:t>n</a:t>
            </a:r>
            <a:r>
              <a:rPr lang="en-CA" dirty="0" smtClean="0"/>
              <a:t>ot a victim or creature of fate or natural necessity</a:t>
            </a:r>
          </a:p>
          <a:p>
            <a:pPr lvl="1"/>
            <a:r>
              <a:rPr lang="en-CA" dirty="0"/>
              <a:t>a</a:t>
            </a:r>
            <a:r>
              <a:rPr lang="en-CA" dirty="0" smtClean="0"/>
              <a:t>ble, within limits, to transcend the constraints of his situation</a:t>
            </a:r>
          </a:p>
        </p:txBody>
      </p:sp>
      <p:sp>
        <p:nvSpPr>
          <p:cNvPr id="4" name="Slide Number Placeholder 3"/>
          <p:cNvSpPr>
            <a:spLocks noGrp="1"/>
          </p:cNvSpPr>
          <p:nvPr>
            <p:ph type="sldNum" sz="quarter" idx="12"/>
          </p:nvPr>
        </p:nvSpPr>
        <p:spPr/>
        <p:txBody>
          <a:bodyPr/>
          <a:lstStyle/>
          <a:p>
            <a:fld id="{36E3785A-DE9F-44BF-AED1-678CB50B1B1C}" type="slidenum">
              <a:rPr lang="en-US" smtClean="0"/>
              <a:t>245</a:t>
            </a:fld>
            <a:endParaRPr lang="en-US"/>
          </a:p>
        </p:txBody>
      </p:sp>
    </p:spTree>
    <p:extLst>
      <p:ext uri="{BB962C8B-B14F-4D97-AF65-F5344CB8AC3E}">
        <p14:creationId xmlns:p14="http://schemas.microsoft.com/office/powerpoint/2010/main" val="414531579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 possibilities</a:t>
            </a:r>
            <a:endParaRPr lang="en-US" dirty="0"/>
          </a:p>
        </p:txBody>
      </p:sp>
      <p:sp>
        <p:nvSpPr>
          <p:cNvPr id="3" name="Content Placeholder 2"/>
          <p:cNvSpPr>
            <a:spLocks noGrp="1"/>
          </p:cNvSpPr>
          <p:nvPr>
            <p:ph idx="1"/>
          </p:nvPr>
        </p:nvSpPr>
        <p:spPr/>
        <p:txBody>
          <a:bodyPr>
            <a:normAutofit fontScale="92500"/>
          </a:bodyPr>
          <a:lstStyle/>
          <a:p>
            <a:r>
              <a:rPr lang="en-CA" dirty="0"/>
              <a:t>But the corresponding </a:t>
            </a:r>
            <a:r>
              <a:rPr lang="en-CA" dirty="0" smtClean="0"/>
              <a:t>moral subject </a:t>
            </a:r>
            <a:r>
              <a:rPr lang="en-CA" dirty="0"/>
              <a:t>in Indian philosophy</a:t>
            </a:r>
            <a:endParaRPr lang="en-US" dirty="0"/>
          </a:p>
          <a:p>
            <a:r>
              <a:rPr lang="en-CA" dirty="0" smtClean="0"/>
              <a:t>1) is not the embodied person </a:t>
            </a:r>
          </a:p>
          <a:p>
            <a:pPr lvl="1"/>
            <a:r>
              <a:rPr lang="en-CA" dirty="0" smtClean="0"/>
              <a:t>The Gita, </a:t>
            </a:r>
            <a:r>
              <a:rPr lang="en-CA" dirty="0" err="1" smtClean="0"/>
              <a:t>Samkhyans</a:t>
            </a:r>
            <a:r>
              <a:rPr lang="en-CA" dirty="0" smtClean="0"/>
              <a:t>, etc.: this is a plaything or puppet of nature</a:t>
            </a:r>
          </a:p>
          <a:p>
            <a:r>
              <a:rPr lang="en-CA" dirty="0" smtClean="0"/>
              <a:t>2) Is it the </a:t>
            </a:r>
            <a:r>
              <a:rPr lang="en-CA" dirty="0" err="1" smtClean="0"/>
              <a:t>purusha</a:t>
            </a:r>
            <a:r>
              <a:rPr lang="en-CA" dirty="0" smtClean="0"/>
              <a:t> or atman?</a:t>
            </a:r>
          </a:p>
          <a:p>
            <a:pPr lvl="1"/>
            <a:r>
              <a:rPr lang="en-CA" dirty="0" smtClean="0"/>
              <a:t>But this is not of this world, a spectator or witness, </a:t>
            </a:r>
          </a:p>
          <a:p>
            <a:pPr lvl="1"/>
            <a:r>
              <a:rPr lang="en-CA" dirty="0" smtClean="0"/>
              <a:t>which does not engage in acts of willing or moral effort</a:t>
            </a:r>
          </a:p>
        </p:txBody>
      </p:sp>
      <p:sp>
        <p:nvSpPr>
          <p:cNvPr id="4" name="Slide Number Placeholder 3"/>
          <p:cNvSpPr>
            <a:spLocks noGrp="1"/>
          </p:cNvSpPr>
          <p:nvPr>
            <p:ph type="sldNum" sz="quarter" idx="12"/>
          </p:nvPr>
        </p:nvSpPr>
        <p:spPr/>
        <p:txBody>
          <a:bodyPr/>
          <a:lstStyle/>
          <a:p>
            <a:fld id="{36E3785A-DE9F-44BF-AED1-678CB50B1B1C}" type="slidenum">
              <a:rPr lang="en-US" smtClean="0"/>
              <a:t>246</a:t>
            </a:fld>
            <a:endParaRPr lang="en-US"/>
          </a:p>
        </p:txBody>
      </p:sp>
    </p:spTree>
    <p:extLst>
      <p:ext uri="{BB962C8B-B14F-4D97-AF65-F5344CB8AC3E}">
        <p14:creationId xmlns:p14="http://schemas.microsoft.com/office/powerpoint/2010/main" val="343408386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third possibility?</a:t>
            </a:r>
            <a:endParaRPr lang="en-US" dirty="0"/>
          </a:p>
        </p:txBody>
      </p:sp>
      <p:sp>
        <p:nvSpPr>
          <p:cNvPr id="3" name="Content Placeholder 2"/>
          <p:cNvSpPr>
            <a:spLocks noGrp="1"/>
          </p:cNvSpPr>
          <p:nvPr>
            <p:ph idx="1"/>
          </p:nvPr>
        </p:nvSpPr>
        <p:spPr/>
        <p:txBody>
          <a:bodyPr>
            <a:normAutofit fontScale="92500" lnSpcReduction="10000"/>
          </a:bodyPr>
          <a:lstStyle/>
          <a:p>
            <a:r>
              <a:rPr lang="en-CA" dirty="0"/>
              <a:t>Between these two there seems to be no room for </a:t>
            </a:r>
            <a:endParaRPr lang="en-CA" dirty="0" smtClean="0"/>
          </a:p>
          <a:p>
            <a:pPr lvl="1"/>
            <a:r>
              <a:rPr lang="en-CA" dirty="0" smtClean="0"/>
              <a:t>the </a:t>
            </a:r>
            <a:r>
              <a:rPr lang="en-CA" dirty="0"/>
              <a:t>moral subject of the </a:t>
            </a:r>
            <a:r>
              <a:rPr lang="en-CA" dirty="0" smtClean="0"/>
              <a:t>West</a:t>
            </a:r>
          </a:p>
          <a:p>
            <a:pPr lvl="1"/>
            <a:r>
              <a:rPr lang="en-CA" dirty="0" smtClean="0"/>
              <a:t>A self-responsible individual</a:t>
            </a:r>
            <a:endParaRPr lang="en-CA" dirty="0"/>
          </a:p>
          <a:p>
            <a:r>
              <a:rPr lang="en-CA" dirty="0" smtClean="0"/>
              <a:t>Hence </a:t>
            </a:r>
            <a:r>
              <a:rPr lang="en-CA" dirty="0"/>
              <a:t>the attraction </a:t>
            </a:r>
            <a:r>
              <a:rPr lang="en-CA" dirty="0" smtClean="0"/>
              <a:t>(for the West) of Buddhism </a:t>
            </a:r>
          </a:p>
          <a:p>
            <a:pPr lvl="1"/>
            <a:r>
              <a:rPr lang="en-CA" dirty="0" smtClean="0"/>
              <a:t>which </a:t>
            </a:r>
            <a:r>
              <a:rPr lang="en-CA" dirty="0"/>
              <a:t>does not take </a:t>
            </a:r>
            <a:r>
              <a:rPr lang="en-CA" dirty="0" smtClean="0"/>
              <a:t>these paths</a:t>
            </a:r>
          </a:p>
          <a:p>
            <a:pPr lvl="1"/>
            <a:r>
              <a:rPr lang="en-CA" dirty="0" smtClean="0"/>
              <a:t>A Middle Way </a:t>
            </a:r>
            <a:r>
              <a:rPr lang="en-CA" dirty="0"/>
              <a:t>(</a:t>
            </a:r>
            <a:r>
              <a:rPr lang="en-CA" dirty="0" err="1" smtClean="0"/>
              <a:t>Madhyamaka</a:t>
            </a:r>
            <a:r>
              <a:rPr lang="en-CA" dirty="0" smtClean="0"/>
              <a:t>) between </a:t>
            </a:r>
            <a:endParaRPr lang="en-CA" dirty="0"/>
          </a:p>
          <a:p>
            <a:pPr lvl="2"/>
            <a:r>
              <a:rPr lang="en-CA" dirty="0" smtClean="0"/>
              <a:t>the </a:t>
            </a:r>
            <a:r>
              <a:rPr lang="en-CA" dirty="0"/>
              <a:t>atomist </a:t>
            </a:r>
            <a:r>
              <a:rPr lang="en-CA" dirty="0" smtClean="0"/>
              <a:t>Nyaya/</a:t>
            </a:r>
            <a:r>
              <a:rPr lang="en-CA" dirty="0" err="1" smtClean="0"/>
              <a:t>Vaisheshikas</a:t>
            </a:r>
            <a:r>
              <a:rPr lang="en-CA" dirty="0" smtClean="0"/>
              <a:t> (</a:t>
            </a:r>
            <a:r>
              <a:rPr lang="en-CA" dirty="0" smtClean="0">
                <a:sym typeface="Wingdings" panose="05000000000000000000" pitchFamily="2" charset="2"/>
              </a:rPr>
              <a:t></a:t>
            </a:r>
            <a:r>
              <a:rPr lang="en-CA" dirty="0" smtClean="0"/>
              <a:t>Western Materialism)</a:t>
            </a:r>
            <a:endParaRPr lang="en-CA" dirty="0"/>
          </a:p>
          <a:p>
            <a:pPr lvl="2"/>
            <a:r>
              <a:rPr lang="en-CA" dirty="0"/>
              <a:t>and the Maya of </a:t>
            </a:r>
            <a:r>
              <a:rPr lang="en-CA" dirty="0" err="1"/>
              <a:t>Advaita</a:t>
            </a:r>
            <a:r>
              <a:rPr lang="en-CA" dirty="0"/>
              <a:t> </a:t>
            </a:r>
            <a:r>
              <a:rPr lang="en-CA" dirty="0" err="1" smtClean="0"/>
              <a:t>Vedantins</a:t>
            </a:r>
            <a:r>
              <a:rPr lang="en-CA" dirty="0" smtClean="0"/>
              <a:t> (the spiritualism which hold that world is an illusion)</a:t>
            </a:r>
            <a:endParaRPr lang="en-CA" dirty="0"/>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247</a:t>
            </a:fld>
            <a:endParaRPr lang="en-US"/>
          </a:p>
        </p:txBody>
      </p:sp>
    </p:spTree>
    <p:extLst>
      <p:ext uri="{BB962C8B-B14F-4D97-AF65-F5344CB8AC3E}">
        <p14:creationId xmlns:p14="http://schemas.microsoft.com/office/powerpoint/2010/main" val="336711911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for a moral subject? </a:t>
            </a:r>
            <a:endParaRPr lang="en-US" dirty="0"/>
          </a:p>
        </p:txBody>
      </p:sp>
      <p:sp>
        <p:nvSpPr>
          <p:cNvPr id="3" name="Content Placeholder 2"/>
          <p:cNvSpPr>
            <a:spLocks noGrp="1"/>
          </p:cNvSpPr>
          <p:nvPr>
            <p:ph idx="1"/>
          </p:nvPr>
        </p:nvSpPr>
        <p:spPr/>
        <p:txBody>
          <a:bodyPr>
            <a:normAutofit lnSpcReduction="10000"/>
          </a:bodyPr>
          <a:lstStyle/>
          <a:p>
            <a:r>
              <a:rPr lang="en-US" dirty="0" smtClean="0"/>
              <a:t>But how is Buddhism compatible with the Western moral subject</a:t>
            </a:r>
          </a:p>
          <a:p>
            <a:pPr lvl="1"/>
            <a:r>
              <a:rPr lang="en-US" dirty="0"/>
              <a:t>w</a:t>
            </a:r>
            <a:r>
              <a:rPr lang="en-US" dirty="0" smtClean="0"/>
              <a:t>hen Buddhist doctrine of </a:t>
            </a:r>
            <a:r>
              <a:rPr lang="en-US" i="1" dirty="0" err="1" smtClean="0"/>
              <a:t>anatman</a:t>
            </a:r>
            <a:r>
              <a:rPr lang="en-US" dirty="0" smtClean="0"/>
              <a:t> denies that there is a subject? </a:t>
            </a:r>
          </a:p>
          <a:p>
            <a:r>
              <a:rPr lang="en-US" dirty="0" smtClean="0"/>
              <a:t>Is there room for the moral subject in the doctrine of the </a:t>
            </a:r>
            <a:r>
              <a:rPr lang="en-US" i="1" dirty="0" smtClean="0"/>
              <a:t>Gita</a:t>
            </a:r>
            <a:r>
              <a:rPr lang="en-US" dirty="0" smtClean="0"/>
              <a:t>? </a:t>
            </a:r>
          </a:p>
          <a:p>
            <a:pPr lvl="1"/>
            <a:r>
              <a:rPr lang="en-US" dirty="0" smtClean="0"/>
              <a:t>We recognize our </a:t>
            </a:r>
            <a:r>
              <a:rPr lang="en-US" i="1" dirty="0" smtClean="0"/>
              <a:t>duty</a:t>
            </a:r>
            <a:r>
              <a:rPr lang="en-US" dirty="0" smtClean="0"/>
              <a:t> in the present circumstances</a:t>
            </a:r>
          </a:p>
          <a:p>
            <a:pPr lvl="1"/>
            <a:r>
              <a:rPr lang="en-US" dirty="0" smtClean="0"/>
              <a:t>Ultimately our being in these circumstances is our choice (Karma)</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248</a:t>
            </a:fld>
            <a:endParaRPr lang="en-US"/>
          </a:p>
        </p:txBody>
      </p:sp>
    </p:spTree>
    <p:extLst>
      <p:ext uri="{BB962C8B-B14F-4D97-AF65-F5344CB8AC3E}">
        <p14:creationId xmlns:p14="http://schemas.microsoft.com/office/powerpoint/2010/main" val="9985244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Recall analogy of the avatar</a:t>
            </a:r>
          </a:p>
          <a:p>
            <a:pPr lvl="1"/>
            <a:r>
              <a:rPr lang="en-US" dirty="0" smtClean="0"/>
              <a:t>The immediate actor is the avatar, not you</a:t>
            </a:r>
          </a:p>
          <a:p>
            <a:pPr lvl="1"/>
            <a:r>
              <a:rPr lang="en-US" dirty="0" smtClean="0"/>
              <a:t>You are behind the avatar who is playing a role decided by You</a:t>
            </a:r>
          </a:p>
          <a:p>
            <a:r>
              <a:rPr lang="en-US" dirty="0" smtClean="0"/>
              <a:t>Ultimately this higher You is Brahman</a:t>
            </a:r>
          </a:p>
          <a:p>
            <a:pPr lvl="1"/>
            <a:r>
              <a:rPr lang="en-US" dirty="0"/>
              <a:t>p</a:t>
            </a:r>
            <a:r>
              <a:rPr lang="en-US" dirty="0" smtClean="0"/>
              <a:t>laying at not being Brahman</a:t>
            </a:r>
          </a:p>
          <a:p>
            <a:pPr lvl="1"/>
            <a:r>
              <a:rPr lang="en-US" dirty="0"/>
              <a:t>p</a:t>
            </a:r>
            <a:r>
              <a:rPr lang="en-US" dirty="0" smtClean="0"/>
              <a:t>retending not to be God</a:t>
            </a:r>
          </a:p>
          <a:p>
            <a:pPr lvl="1"/>
            <a:r>
              <a:rPr lang="en-US" dirty="0" smtClean="0"/>
              <a:t>so as to experience being God</a:t>
            </a:r>
          </a:p>
          <a:p>
            <a:r>
              <a:rPr lang="en-US" dirty="0" smtClean="0"/>
              <a:t>If this is fate</a:t>
            </a:r>
            <a:r>
              <a:rPr lang="en-US" dirty="0"/>
              <a:t>, </a:t>
            </a:r>
            <a:r>
              <a:rPr lang="en-US" dirty="0" smtClean="0"/>
              <a:t>being a plaything of nature</a:t>
            </a:r>
            <a:endParaRPr lang="en-US" dirty="0"/>
          </a:p>
          <a:p>
            <a:pPr lvl="1"/>
            <a:r>
              <a:rPr lang="en-US" dirty="0"/>
              <a:t>it is </a:t>
            </a:r>
            <a:r>
              <a:rPr lang="en-US" u="sng" dirty="0"/>
              <a:t>you</a:t>
            </a:r>
            <a:r>
              <a:rPr lang="en-US" dirty="0"/>
              <a:t> who have chosen </a:t>
            </a:r>
            <a:r>
              <a:rPr lang="en-US" dirty="0" smtClean="0"/>
              <a:t>your fate</a:t>
            </a:r>
          </a:p>
          <a:p>
            <a:pPr lvl="1"/>
            <a:r>
              <a:rPr lang="en-US" dirty="0" smtClean="0"/>
              <a:t>It is </a:t>
            </a:r>
            <a:r>
              <a:rPr lang="en-US" u="sng" dirty="0" smtClean="0"/>
              <a:t>you</a:t>
            </a:r>
            <a:r>
              <a:rPr lang="en-US" dirty="0" smtClean="0"/>
              <a:t> who are playing the role you have chosen</a:t>
            </a:r>
          </a:p>
          <a:p>
            <a:pPr lvl="1"/>
            <a:r>
              <a:rPr lang="en-US" smtClean="0"/>
              <a:t>You/Atman </a:t>
            </a:r>
            <a:r>
              <a:rPr lang="en-US" dirty="0" smtClean="0"/>
              <a:t>are Brahman/God: you create your </a:t>
            </a:r>
            <a:r>
              <a:rPr lang="en-US" smtClean="0"/>
              <a:t>own life</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249</a:t>
            </a:fld>
            <a:endParaRPr lang="en-US"/>
          </a:p>
        </p:txBody>
      </p:sp>
    </p:spTree>
    <p:extLst>
      <p:ext uri="{BB962C8B-B14F-4D97-AF65-F5344CB8AC3E}">
        <p14:creationId xmlns:p14="http://schemas.microsoft.com/office/powerpoint/2010/main" val="2095670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mystical</a:t>
            </a:r>
            <a:endParaRPr lang="en-US" dirty="0"/>
          </a:p>
        </p:txBody>
      </p:sp>
      <p:sp>
        <p:nvSpPr>
          <p:cNvPr id="3" name="Content Placeholder 2"/>
          <p:cNvSpPr>
            <a:spLocks noGrp="1"/>
          </p:cNvSpPr>
          <p:nvPr>
            <p:ph idx="1"/>
          </p:nvPr>
        </p:nvSpPr>
        <p:spPr/>
        <p:txBody>
          <a:bodyPr>
            <a:normAutofit lnSpcReduction="10000"/>
          </a:bodyPr>
          <a:lstStyle/>
          <a:p>
            <a:r>
              <a:rPr lang="en-CA" dirty="0"/>
              <a:t>Mysticism: direct experience of a higher order of being through meditation: All Indian schools</a:t>
            </a:r>
          </a:p>
          <a:p>
            <a:pPr lvl="1"/>
            <a:r>
              <a:rPr lang="en-CA" dirty="0"/>
              <a:t>1) But the possibility of this is always argued for on rational grounds</a:t>
            </a:r>
          </a:p>
          <a:p>
            <a:pPr lvl="1"/>
            <a:r>
              <a:rPr lang="en-CA" dirty="0"/>
              <a:t>2) Rational philosophical thought is a prerequisite for the mystical experience</a:t>
            </a:r>
          </a:p>
          <a:p>
            <a:pPr lvl="1"/>
            <a:r>
              <a:rPr lang="en-CA" dirty="0"/>
              <a:t>3) Although this is ineffable, we can argue rationally what it is not: </a:t>
            </a:r>
            <a:endParaRPr lang="en-CA" dirty="0" smtClean="0"/>
          </a:p>
          <a:p>
            <a:pPr lvl="2"/>
            <a:r>
              <a:rPr lang="en-CA" dirty="0" smtClean="0"/>
              <a:t>“</a:t>
            </a:r>
            <a:r>
              <a:rPr lang="en-CA" dirty="0"/>
              <a:t>Brahman” is not mind, not a god … </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25</a:t>
            </a:fld>
            <a:endParaRPr lang="en-US"/>
          </a:p>
        </p:txBody>
      </p:sp>
    </p:spTree>
    <p:extLst>
      <p:ext uri="{BB962C8B-B14F-4D97-AF65-F5344CB8AC3E}">
        <p14:creationId xmlns:p14="http://schemas.microsoft.com/office/powerpoint/2010/main" val="83811978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Expressing the historical situation</a:t>
            </a:r>
            <a:endParaRPr lang="en-US" dirty="0"/>
          </a:p>
        </p:txBody>
      </p:sp>
      <p:sp>
        <p:nvSpPr>
          <p:cNvPr id="3" name="Content Placeholder 2"/>
          <p:cNvSpPr>
            <a:spLocks noGrp="1"/>
          </p:cNvSpPr>
          <p:nvPr>
            <p:ph idx="1"/>
          </p:nvPr>
        </p:nvSpPr>
        <p:spPr/>
        <p:txBody>
          <a:bodyPr/>
          <a:lstStyle/>
          <a:p>
            <a:r>
              <a:rPr lang="en-US" dirty="0" smtClean="0"/>
              <a:t>Indian </a:t>
            </a:r>
            <a:r>
              <a:rPr lang="en-US" dirty="0"/>
              <a:t>experience: </a:t>
            </a:r>
            <a:endParaRPr lang="en-US" dirty="0" smtClean="0"/>
          </a:p>
          <a:p>
            <a:pPr lvl="1"/>
            <a:r>
              <a:rPr lang="en-US" dirty="0" smtClean="0"/>
              <a:t>republican </a:t>
            </a:r>
            <a:r>
              <a:rPr lang="en-US" dirty="0"/>
              <a:t>experience of </a:t>
            </a:r>
            <a:r>
              <a:rPr lang="en-US" dirty="0" smtClean="0"/>
              <a:t>freedom of Iron Age</a:t>
            </a:r>
          </a:p>
          <a:p>
            <a:pPr lvl="1"/>
            <a:r>
              <a:rPr lang="en-US" dirty="0" smtClean="0"/>
              <a:t>This freedom is lost in the rise of the feudal monarchies of India</a:t>
            </a:r>
          </a:p>
          <a:p>
            <a:r>
              <a:rPr lang="en-US" dirty="0" smtClean="0"/>
              <a:t>The role of philosophy: </a:t>
            </a:r>
          </a:p>
          <a:p>
            <a:pPr lvl="1"/>
            <a:r>
              <a:rPr lang="en-US" dirty="0" smtClean="0"/>
              <a:t>explain how seemingly unfree people (</a:t>
            </a:r>
            <a:r>
              <a:rPr lang="en-US" dirty="0" err="1" smtClean="0"/>
              <a:t>maya</a:t>
            </a:r>
            <a:r>
              <a:rPr lang="en-US" dirty="0" smtClean="0"/>
              <a:t>) </a:t>
            </a:r>
          </a:p>
          <a:p>
            <a:pPr lvl="1"/>
            <a:r>
              <a:rPr lang="en-US" dirty="0" smtClean="0"/>
              <a:t>are really free (</a:t>
            </a:r>
            <a:r>
              <a:rPr lang="en-US" dirty="0" err="1" smtClean="0"/>
              <a:t>lila</a:t>
            </a:r>
            <a:r>
              <a:rPr lang="en-US" dirty="0" smtClean="0"/>
              <a:t>) </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250</a:t>
            </a:fld>
            <a:endParaRPr lang="en-US"/>
          </a:p>
        </p:txBody>
      </p:sp>
    </p:spTree>
    <p:extLst>
      <p:ext uri="{BB962C8B-B14F-4D97-AF65-F5344CB8AC3E}">
        <p14:creationId xmlns:p14="http://schemas.microsoft.com/office/powerpoint/2010/main" val="343067180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choose to be a Mafioso?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Why not choose to be a Nazi?</a:t>
            </a:r>
          </a:p>
          <a:p>
            <a:pPr lvl="1"/>
            <a:r>
              <a:rPr lang="en-US" dirty="0" smtClean="0"/>
              <a:t>But the member of the mafia is not in charge of his life</a:t>
            </a:r>
          </a:p>
          <a:p>
            <a:pPr lvl="1"/>
            <a:r>
              <a:rPr lang="en-US" dirty="0" smtClean="0"/>
              <a:t>The Nazi says that race is what determines us to be what we are</a:t>
            </a:r>
          </a:p>
          <a:p>
            <a:r>
              <a:rPr lang="en-US" dirty="0" smtClean="0"/>
              <a:t>But these beliefs are incompatible with the ideal of freedom </a:t>
            </a:r>
          </a:p>
          <a:p>
            <a:pPr lvl="1"/>
            <a:r>
              <a:rPr lang="en-US" dirty="0" smtClean="0"/>
              <a:t>We cannot choose not to have a choice!</a:t>
            </a:r>
          </a:p>
          <a:p>
            <a:pPr lvl="1"/>
            <a:r>
              <a:rPr lang="en-US" dirty="0" smtClean="0"/>
              <a:t>Hence our duties must allow for this freedom that is our fundamental truth</a:t>
            </a:r>
          </a:p>
          <a:p>
            <a:pPr lvl="1"/>
            <a:r>
              <a:rPr lang="en-US" dirty="0" smtClean="0"/>
              <a:t>And so not every and any way of life can be a matter of duty</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251</a:t>
            </a:fld>
            <a:endParaRPr lang="en-US"/>
          </a:p>
        </p:txBody>
      </p:sp>
    </p:spTree>
    <p:extLst>
      <p:ext uri="{BB962C8B-B14F-4D97-AF65-F5344CB8AC3E}">
        <p14:creationId xmlns:p14="http://schemas.microsoft.com/office/powerpoint/2010/main" val="166497054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CA" dirty="0" smtClean="0"/>
              <a:t>Zen Buddhism 6, 3 </a:t>
            </a:r>
            <a:endParaRPr lang="en-US" dirty="0"/>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252</a:t>
            </a:fld>
            <a:endParaRPr lang="en-US"/>
          </a:p>
        </p:txBody>
      </p:sp>
    </p:spTree>
    <p:extLst>
      <p:ext uri="{BB962C8B-B14F-4D97-AF65-F5344CB8AC3E}">
        <p14:creationId xmlns:p14="http://schemas.microsoft.com/office/powerpoint/2010/main" val="399637917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Jewel in the Lotus</a:t>
            </a:r>
          </a:p>
        </p:txBody>
      </p:sp>
      <p:pic>
        <p:nvPicPr>
          <p:cNvPr id="33795" name="Content Placeholder 3" descr="Jewel in the Lotus.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65288" y="1981200"/>
            <a:ext cx="5421312" cy="3509963"/>
          </a:xfrm>
        </p:spPr>
      </p:pic>
    </p:spTree>
    <p:extLst>
      <p:ext uri="{BB962C8B-B14F-4D97-AF65-F5344CB8AC3E}">
        <p14:creationId xmlns:p14="http://schemas.microsoft.com/office/powerpoint/2010/main" val="146568794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Origin of Zen Buddhism</a:t>
            </a:r>
          </a:p>
        </p:txBody>
      </p:sp>
      <p:sp>
        <p:nvSpPr>
          <p:cNvPr id="32771" name="Content Placeholder 2"/>
          <p:cNvSpPr>
            <a:spLocks noGrp="1"/>
          </p:cNvSpPr>
          <p:nvPr>
            <p:ph idx="1"/>
          </p:nvPr>
        </p:nvSpPr>
        <p:spPr/>
        <p:txBody>
          <a:bodyPr/>
          <a:lstStyle/>
          <a:p>
            <a:pPr eaLnBrk="1" hangingPunct="1"/>
            <a:r>
              <a:rPr lang="en-US" altLang="en-US" dirty="0" smtClean="0"/>
              <a:t>Buddha gives a “silent sermon”</a:t>
            </a:r>
          </a:p>
          <a:p>
            <a:pPr eaLnBrk="1" hangingPunct="1"/>
            <a:r>
              <a:rPr lang="en-US" altLang="en-US" dirty="0" smtClean="0"/>
              <a:t>He holds up a flower and says nothing</a:t>
            </a:r>
          </a:p>
          <a:p>
            <a:pPr eaLnBrk="1" hangingPunct="1"/>
            <a:r>
              <a:rPr lang="en-US" altLang="en-US" dirty="0" smtClean="0"/>
              <a:t>The monks stare at him, uncomfortably</a:t>
            </a:r>
          </a:p>
          <a:p>
            <a:pPr eaLnBrk="1" hangingPunct="1"/>
            <a:r>
              <a:rPr lang="en-US" altLang="en-US" dirty="0" smtClean="0"/>
              <a:t>One of his monks, </a:t>
            </a:r>
            <a:r>
              <a:rPr lang="en-US" altLang="en-US" dirty="0" err="1" smtClean="0"/>
              <a:t>Mahakasyapa</a:t>
            </a:r>
            <a:r>
              <a:rPr lang="en-US" altLang="en-US" dirty="0" smtClean="0"/>
              <a:t>, suddenly smiles </a:t>
            </a:r>
          </a:p>
          <a:p>
            <a:pPr lvl="1" eaLnBrk="1" hangingPunct="1"/>
            <a:r>
              <a:rPr lang="en-US" altLang="en-US" dirty="0" smtClean="0"/>
              <a:t>He is enlightened</a:t>
            </a:r>
          </a:p>
          <a:p>
            <a:pPr eaLnBrk="1" hangingPunct="1"/>
            <a:r>
              <a:rPr lang="en-US" altLang="en-US" dirty="0" smtClean="0"/>
              <a:t>His smile was handed down to 28 successive masters of “Zen”</a:t>
            </a:r>
          </a:p>
        </p:txBody>
      </p:sp>
    </p:spTree>
    <p:extLst>
      <p:ext uri="{BB962C8B-B14F-4D97-AF65-F5344CB8AC3E}">
        <p14:creationId xmlns:p14="http://schemas.microsoft.com/office/powerpoint/2010/main" val="36494946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Buddhist revolution</a:t>
            </a:r>
            <a:endParaRPr lang="en-US" dirty="0"/>
          </a:p>
        </p:txBody>
      </p:sp>
      <p:sp>
        <p:nvSpPr>
          <p:cNvPr id="3" name="Content Placeholder 2"/>
          <p:cNvSpPr>
            <a:spLocks noGrp="1"/>
          </p:cNvSpPr>
          <p:nvPr>
            <p:ph idx="1"/>
          </p:nvPr>
        </p:nvSpPr>
        <p:spPr/>
        <p:txBody>
          <a:bodyPr>
            <a:normAutofit fontScale="92500"/>
          </a:bodyPr>
          <a:lstStyle/>
          <a:p>
            <a:r>
              <a:rPr lang="en-CA" dirty="0" smtClean="0"/>
              <a:t>Genuine “reformation or revolution in Buddhism”</a:t>
            </a:r>
          </a:p>
          <a:p>
            <a:pPr lvl="1"/>
            <a:r>
              <a:rPr lang="en-CA" dirty="0" smtClean="0"/>
              <a:t>Buddha’s Flower Sermon: </a:t>
            </a:r>
          </a:p>
          <a:p>
            <a:pPr lvl="1"/>
            <a:r>
              <a:rPr lang="en-CA" dirty="0" smtClean="0"/>
              <a:t>The simplicity of the essential message has become disguised by a crust of abstract doctrine</a:t>
            </a:r>
          </a:p>
          <a:p>
            <a:r>
              <a:rPr lang="en-CA" dirty="0" smtClean="0"/>
              <a:t>Hence Zen Buddhists exaggerate the “irrational” nature of Zen</a:t>
            </a:r>
          </a:p>
          <a:p>
            <a:pPr lvl="1"/>
            <a:r>
              <a:rPr lang="en-CA" dirty="0" smtClean="0"/>
              <a:t>Its </a:t>
            </a:r>
            <a:r>
              <a:rPr lang="en-CA" dirty="0" err="1" smtClean="0"/>
              <a:t>koans</a:t>
            </a:r>
            <a:r>
              <a:rPr lang="en-CA" dirty="0" smtClean="0"/>
              <a:t>: </a:t>
            </a:r>
            <a:r>
              <a:rPr lang="en-CA" dirty="0" smtClean="0"/>
              <a:t>What is the sound of one hand clapping?</a:t>
            </a:r>
            <a:endParaRPr lang="en-CA" dirty="0" smtClean="0"/>
          </a:p>
          <a:p>
            <a:pPr lvl="1"/>
            <a:r>
              <a:rPr lang="en-CA" dirty="0" smtClean="0"/>
              <a:t>But these practices do not contradict a sophisticated philosophical understanding</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255</a:t>
            </a:fld>
            <a:endParaRPr lang="en-US"/>
          </a:p>
        </p:txBody>
      </p:sp>
    </p:spTree>
    <p:extLst>
      <p:ext uri="{BB962C8B-B14F-4D97-AF65-F5344CB8AC3E}">
        <p14:creationId xmlns:p14="http://schemas.microsoft.com/office/powerpoint/2010/main" val="84894513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A Cup of Tea</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smtClean="0"/>
              <a:t>Nan-in</a:t>
            </a:r>
            <a:r>
              <a:rPr lang="en-US" dirty="0"/>
              <a:t>, a Japanese master during the Meiji era (1868-1912), received a university professor who came to inquire about Zen. </a:t>
            </a:r>
          </a:p>
          <a:p>
            <a:r>
              <a:rPr lang="en-US" dirty="0"/>
              <a:t>Nan-in served tea. He poured his visitor's cup full, and then kept on pouring. </a:t>
            </a:r>
          </a:p>
          <a:p>
            <a:r>
              <a:rPr lang="en-US" dirty="0"/>
              <a:t>The professor watched the overflow until he no longer could restrain himself. "It is overfull. No more will go in!" </a:t>
            </a:r>
          </a:p>
          <a:p>
            <a:r>
              <a:rPr lang="en-US" dirty="0"/>
              <a:t>"Like this cup," Nan-in said, "you are full of your own opinions and speculations. How can I show you Zen unless you first empty your cup?" </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256</a:t>
            </a:fld>
            <a:endParaRPr lang="en-US"/>
          </a:p>
        </p:txBody>
      </p:sp>
    </p:spTree>
    <p:extLst>
      <p:ext uri="{BB962C8B-B14F-4D97-AF65-F5344CB8AC3E}">
        <p14:creationId xmlns:p14="http://schemas.microsoft.com/office/powerpoint/2010/main" val="166957072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Buddhist developments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Zen reflects classic Mahayana Texts, of the </a:t>
            </a:r>
            <a:r>
              <a:rPr lang="en-CA" dirty="0" err="1" smtClean="0"/>
              <a:t>Madhyamaka</a:t>
            </a:r>
            <a:r>
              <a:rPr lang="en-CA" dirty="0" smtClean="0"/>
              <a:t> (Middle Way) tendency </a:t>
            </a:r>
          </a:p>
          <a:p>
            <a:pPr lvl="1"/>
            <a:r>
              <a:rPr lang="en-CA" dirty="0" smtClean="0"/>
              <a:t>The Diamond and </a:t>
            </a:r>
            <a:r>
              <a:rPr lang="en-CA" dirty="0" err="1" smtClean="0"/>
              <a:t>Lankavatara</a:t>
            </a:r>
            <a:r>
              <a:rPr lang="en-CA" dirty="0" smtClean="0"/>
              <a:t> Sutras</a:t>
            </a:r>
          </a:p>
          <a:p>
            <a:r>
              <a:rPr lang="en-CA" dirty="0"/>
              <a:t>b</a:t>
            </a:r>
            <a:r>
              <a:rPr lang="en-CA" dirty="0" smtClean="0"/>
              <a:t>ut charges these with veering into “transcendentalism,” contrasting</a:t>
            </a:r>
          </a:p>
          <a:p>
            <a:pPr lvl="1"/>
            <a:r>
              <a:rPr lang="en-CA" dirty="0"/>
              <a:t>a</a:t>
            </a:r>
            <a:r>
              <a:rPr lang="en-CA" dirty="0" smtClean="0"/>
              <a:t>n empty phenomenal world</a:t>
            </a:r>
          </a:p>
          <a:p>
            <a:pPr lvl="1"/>
            <a:r>
              <a:rPr lang="en-CA" dirty="0"/>
              <a:t>a</a:t>
            </a:r>
            <a:r>
              <a:rPr lang="en-CA" dirty="0" smtClean="0"/>
              <a:t>nd an eternal nirvana</a:t>
            </a:r>
          </a:p>
          <a:p>
            <a:pPr lvl="1"/>
            <a:r>
              <a:rPr lang="en-CA" dirty="0"/>
              <a:t>l</a:t>
            </a:r>
            <a:r>
              <a:rPr lang="en-CA" dirty="0" smtClean="0"/>
              <a:t>eaning toward a “closet </a:t>
            </a:r>
            <a:r>
              <a:rPr lang="en-CA" dirty="0" err="1" smtClean="0"/>
              <a:t>Vedantism</a:t>
            </a:r>
            <a:r>
              <a:rPr lang="en-CA" dirty="0" smtClean="0"/>
              <a:t>”</a:t>
            </a:r>
          </a:p>
          <a:p>
            <a:r>
              <a:rPr lang="en-CA" dirty="0" smtClean="0"/>
              <a:t>Rejects: The </a:t>
            </a:r>
            <a:r>
              <a:rPr lang="en-CA" dirty="0" smtClean="0"/>
              <a:t>“Pure Land” school pictured Nirvana as a heaven full of divine </a:t>
            </a:r>
            <a:r>
              <a:rPr lang="en-CA" dirty="0" err="1" smtClean="0"/>
              <a:t>Buddhas</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257</a:t>
            </a:fld>
            <a:endParaRPr lang="en-US"/>
          </a:p>
        </p:txBody>
      </p:sp>
    </p:spTree>
    <p:extLst>
      <p:ext uri="{BB962C8B-B14F-4D97-AF65-F5344CB8AC3E}">
        <p14:creationId xmlns:p14="http://schemas.microsoft.com/office/powerpoint/2010/main" val="31392500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American Zen</a:t>
            </a:r>
            <a:endParaRPr lang="en-US" dirty="0"/>
          </a:p>
        </p:txBody>
      </p:sp>
      <p:sp>
        <p:nvSpPr>
          <p:cNvPr id="3" name="Content Placeholder 2"/>
          <p:cNvSpPr>
            <a:spLocks noGrp="1"/>
          </p:cNvSpPr>
          <p:nvPr>
            <p:ph idx="1"/>
          </p:nvPr>
        </p:nvSpPr>
        <p:spPr/>
        <p:txBody>
          <a:bodyPr/>
          <a:lstStyle/>
          <a:p>
            <a:r>
              <a:rPr lang="en-CA" dirty="0" smtClean="0"/>
              <a:t>Western versions of Zen</a:t>
            </a:r>
          </a:p>
          <a:p>
            <a:pPr lvl="1"/>
            <a:r>
              <a:rPr lang="en-CA" dirty="0" smtClean="0"/>
              <a:t>“Flower power” of the sixties– aspects in accord with Zen</a:t>
            </a:r>
          </a:p>
          <a:p>
            <a:pPr lvl="2"/>
            <a:r>
              <a:rPr lang="en-CA" dirty="0" smtClean="0"/>
              <a:t>Attractive message of living simply and spontaneously in our complex and artificial society</a:t>
            </a:r>
          </a:p>
          <a:p>
            <a:pPr lvl="2"/>
            <a:r>
              <a:rPr lang="en-CA" dirty="0" smtClean="0"/>
              <a:t>One can live a spiritual life without complex baggage of scriptural scholarship and idols</a:t>
            </a:r>
          </a:p>
          <a:p>
            <a:pPr lvl="1"/>
            <a:r>
              <a:rPr lang="en-CA" dirty="0" smtClean="0"/>
              <a:t>But not in accord: </a:t>
            </a:r>
          </a:p>
          <a:p>
            <a:pPr lvl="2"/>
            <a:r>
              <a:rPr lang="en-CA" dirty="0" smtClean="0"/>
              <a:t>Zen as a quick fix of spirituality, safer than LSD</a:t>
            </a:r>
          </a:p>
          <a:p>
            <a:pPr lvl="2"/>
            <a:r>
              <a:rPr lang="en-CA" dirty="0" smtClean="0"/>
              <a:t>Seeing Zen as an irrationalism against science</a:t>
            </a:r>
          </a:p>
        </p:txBody>
      </p:sp>
      <p:sp>
        <p:nvSpPr>
          <p:cNvPr id="4" name="Slide Number Placeholder 3"/>
          <p:cNvSpPr>
            <a:spLocks noGrp="1"/>
          </p:cNvSpPr>
          <p:nvPr>
            <p:ph type="sldNum" sz="quarter" idx="12"/>
          </p:nvPr>
        </p:nvSpPr>
        <p:spPr/>
        <p:txBody>
          <a:bodyPr/>
          <a:lstStyle/>
          <a:p>
            <a:fld id="{36E3785A-DE9F-44BF-AED1-678CB50B1B1C}" type="slidenum">
              <a:rPr lang="en-US" smtClean="0"/>
              <a:t>258</a:t>
            </a:fld>
            <a:endParaRPr lang="en-US"/>
          </a:p>
        </p:txBody>
      </p:sp>
    </p:spTree>
    <p:extLst>
      <p:ext uri="{BB962C8B-B14F-4D97-AF65-F5344CB8AC3E}">
        <p14:creationId xmlns:p14="http://schemas.microsoft.com/office/powerpoint/2010/main" val="22440399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3785A-DE9F-44BF-AED1-678CB50B1B1C}" type="slidenum">
              <a:rPr lang="en-US" smtClean="0"/>
              <a:t>259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20" y="476672"/>
            <a:ext cx="7787989" cy="6048672"/>
          </a:xfrm>
          <a:prstGeom prst="rect">
            <a:avLst/>
          </a:prstGeom>
        </p:spPr>
      </p:pic>
    </p:spTree>
    <p:extLst>
      <p:ext uri="{BB962C8B-B14F-4D97-AF65-F5344CB8AC3E}">
        <p14:creationId xmlns:p14="http://schemas.microsoft.com/office/powerpoint/2010/main" val="3029016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schools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The 8 main schools</a:t>
            </a:r>
          </a:p>
          <a:p>
            <a:pPr lvl="1"/>
            <a:r>
              <a:rPr lang="en-CA" dirty="0" smtClean="0"/>
              <a:t>6 </a:t>
            </a:r>
            <a:r>
              <a:rPr lang="en-CA" dirty="0" err="1" smtClean="0"/>
              <a:t>Othodox</a:t>
            </a:r>
            <a:r>
              <a:rPr lang="en-CA" dirty="0" smtClean="0"/>
              <a:t>: accept the Vedas as authoritative</a:t>
            </a:r>
          </a:p>
          <a:p>
            <a:pPr lvl="1"/>
            <a:r>
              <a:rPr lang="en-CA" dirty="0" smtClean="0"/>
              <a:t>2 </a:t>
            </a:r>
            <a:r>
              <a:rPr lang="en-CA" dirty="0" err="1" smtClean="0"/>
              <a:t>Unorthdox</a:t>
            </a:r>
            <a:r>
              <a:rPr lang="en-CA" dirty="0" smtClean="0"/>
              <a:t>: Buddhism and Jainism</a:t>
            </a:r>
          </a:p>
          <a:p>
            <a:r>
              <a:rPr lang="en-CA" dirty="0" smtClean="0"/>
              <a:t>The orthodox schools: divided in pairs</a:t>
            </a:r>
          </a:p>
          <a:p>
            <a:pPr lvl="1"/>
            <a:r>
              <a:rPr lang="en-CA" dirty="0"/>
              <a:t>Nyaya and </a:t>
            </a:r>
            <a:r>
              <a:rPr lang="en-CA" dirty="0" err="1" smtClean="0"/>
              <a:t>Vaisheshika</a:t>
            </a:r>
            <a:endParaRPr lang="en-CA" dirty="0"/>
          </a:p>
          <a:p>
            <a:pPr lvl="1"/>
            <a:r>
              <a:rPr lang="en-CA" dirty="0" smtClean="0"/>
              <a:t>Samkhya and Yoga</a:t>
            </a:r>
          </a:p>
          <a:p>
            <a:pPr lvl="1"/>
            <a:r>
              <a:rPr lang="en-CA" dirty="0" smtClean="0"/>
              <a:t>Vidanta and </a:t>
            </a:r>
            <a:r>
              <a:rPr lang="en-CA" dirty="0" err="1" smtClean="0"/>
              <a:t>Mimamsa</a:t>
            </a:r>
            <a:endParaRPr lang="en-CA" dirty="0" smtClean="0"/>
          </a:p>
          <a:p>
            <a:r>
              <a:rPr lang="en-CA" dirty="0" smtClean="0"/>
              <a:t>The joker: Materialism of </a:t>
            </a:r>
            <a:r>
              <a:rPr lang="en-CA" dirty="0" err="1" smtClean="0"/>
              <a:t>Carvaka</a:t>
            </a:r>
            <a:endParaRPr lang="en-CA" dirty="0" smtClean="0"/>
          </a:p>
          <a:p>
            <a:pPr lvl="1"/>
            <a:r>
              <a:rPr lang="en-CA" dirty="0" smtClean="0"/>
              <a:t>Typical of India v the West: this materialist school does not survive</a:t>
            </a:r>
          </a:p>
          <a:p>
            <a:pPr lvl="1"/>
            <a:r>
              <a:rPr lang="en-CA" dirty="0" smtClean="0"/>
              <a:t>Except as a ghostly threat</a:t>
            </a:r>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26</a:t>
            </a:fld>
            <a:endParaRPr lang="en-US"/>
          </a:p>
        </p:txBody>
      </p:sp>
    </p:spTree>
    <p:extLst>
      <p:ext uri="{BB962C8B-B14F-4D97-AF65-F5344CB8AC3E}">
        <p14:creationId xmlns:p14="http://schemas.microsoft.com/office/powerpoint/2010/main" val="309749167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3785A-DE9F-44BF-AED1-678CB50B1B1C}" type="slidenum">
              <a:rPr lang="en-US" smtClean="0"/>
              <a:t>260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50" y="457200"/>
            <a:ext cx="5372100" cy="5943600"/>
          </a:xfrm>
          <a:prstGeom prst="rect">
            <a:avLst/>
          </a:prstGeom>
        </p:spPr>
      </p:pic>
    </p:spTree>
    <p:extLst>
      <p:ext uri="{BB962C8B-B14F-4D97-AF65-F5344CB8AC3E}">
        <p14:creationId xmlns:p14="http://schemas.microsoft.com/office/powerpoint/2010/main" val="153891207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Irrationalism?</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“Zen is the most irrational, inconceivable thing in the world, not subject to logical analysis or intellectual treatment” </a:t>
            </a:r>
          </a:p>
          <a:p>
            <a:pPr lvl="1"/>
            <a:r>
              <a:rPr lang="en-CA" dirty="0" smtClean="0"/>
              <a:t>D. T. Suzuki, once the most influential Zen writer in US</a:t>
            </a:r>
          </a:p>
          <a:p>
            <a:r>
              <a:rPr lang="en-CA" dirty="0" smtClean="0"/>
              <a:t>Fails to distinguish</a:t>
            </a:r>
          </a:p>
          <a:p>
            <a:pPr lvl="1"/>
            <a:r>
              <a:rPr lang="en-CA" dirty="0" smtClean="0"/>
              <a:t>Zen philosophy and Zen enlightenment</a:t>
            </a:r>
          </a:p>
          <a:p>
            <a:pPr lvl="2"/>
            <a:r>
              <a:rPr lang="en-CA" dirty="0" smtClean="0"/>
              <a:t>Intuition does not rule out importance of an articulate philosophical framework</a:t>
            </a:r>
          </a:p>
          <a:p>
            <a:pPr lvl="1"/>
            <a:r>
              <a:rPr lang="en-CA" dirty="0" smtClean="0"/>
              <a:t>Zen practice and Zen philosophy</a:t>
            </a:r>
          </a:p>
          <a:p>
            <a:pPr lvl="2"/>
            <a:r>
              <a:rPr lang="en-CA" dirty="0" smtClean="0"/>
              <a:t>The philosophy explains the meaning of the </a:t>
            </a:r>
            <a:r>
              <a:rPr lang="en-CA" dirty="0" err="1" smtClean="0"/>
              <a:t>koans</a:t>
            </a:r>
            <a:r>
              <a:rPr lang="en-CA" dirty="0" smtClean="0"/>
              <a:t>, the slaps, etc.</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261</a:t>
            </a:fld>
            <a:endParaRPr lang="en-US"/>
          </a:p>
        </p:txBody>
      </p:sp>
    </p:spTree>
    <p:extLst>
      <p:ext uri="{BB962C8B-B14F-4D97-AF65-F5344CB8AC3E}">
        <p14:creationId xmlns:p14="http://schemas.microsoft.com/office/powerpoint/2010/main" val="392871575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History</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“Zen” from Chinese “</a:t>
            </a:r>
            <a:r>
              <a:rPr lang="en-CA" dirty="0" err="1" smtClean="0"/>
              <a:t>ch’an</a:t>
            </a:r>
            <a:r>
              <a:rPr lang="en-CA" dirty="0" smtClean="0"/>
              <a:t>” and from Sanskrit “</a:t>
            </a:r>
            <a:r>
              <a:rPr lang="en-CA" dirty="0" err="1" smtClean="0"/>
              <a:t>dhyana</a:t>
            </a:r>
            <a:r>
              <a:rPr lang="en-CA" dirty="0" smtClean="0"/>
              <a:t>” meaning meditation.</a:t>
            </a:r>
          </a:p>
          <a:p>
            <a:pPr lvl="1"/>
            <a:r>
              <a:rPr lang="en-CA" dirty="0"/>
              <a:t>b</a:t>
            </a:r>
            <a:r>
              <a:rPr lang="en-CA" dirty="0" smtClean="0"/>
              <a:t>rought to China in 6</a:t>
            </a:r>
            <a:r>
              <a:rPr lang="en-CA" baseline="30000" dirty="0" smtClean="0"/>
              <a:t>th</a:t>
            </a:r>
            <a:r>
              <a:rPr lang="en-CA" dirty="0" smtClean="0"/>
              <a:t>-7</a:t>
            </a:r>
            <a:r>
              <a:rPr lang="en-CA" baseline="30000" dirty="0" smtClean="0"/>
              <a:t>th</a:t>
            </a:r>
            <a:r>
              <a:rPr lang="en-CA" dirty="0" smtClean="0"/>
              <a:t> centuries</a:t>
            </a:r>
          </a:p>
          <a:p>
            <a:pPr lvl="1"/>
            <a:r>
              <a:rPr lang="en-CA" dirty="0"/>
              <a:t>b</a:t>
            </a:r>
            <a:r>
              <a:rPr lang="en-CA" dirty="0" smtClean="0"/>
              <a:t>ut most influential in Japan</a:t>
            </a:r>
          </a:p>
          <a:p>
            <a:pPr lvl="2"/>
            <a:r>
              <a:rPr lang="en-CA" dirty="0" smtClean="0"/>
              <a:t>Most acute philosophical articulation in the writings of </a:t>
            </a:r>
            <a:r>
              <a:rPr lang="en-CA" dirty="0" err="1" smtClean="0"/>
              <a:t>Dogen</a:t>
            </a:r>
            <a:r>
              <a:rPr lang="en-CA" dirty="0" smtClean="0"/>
              <a:t> (d. 1253), of the Soto sect</a:t>
            </a:r>
          </a:p>
          <a:p>
            <a:pPr lvl="2"/>
            <a:r>
              <a:rPr lang="en-CA" dirty="0" smtClean="0"/>
              <a:t>Rival sect: Rinzai, which focused on use of </a:t>
            </a:r>
            <a:r>
              <a:rPr lang="en-CA" dirty="0" err="1" smtClean="0"/>
              <a:t>koans</a:t>
            </a:r>
            <a:endParaRPr lang="en-CA" dirty="0" smtClean="0"/>
          </a:p>
          <a:p>
            <a:r>
              <a:rPr lang="en-CA" dirty="0" smtClean="0"/>
              <a:t>“There is not much in Buddhism after all” (Rinzai)</a:t>
            </a:r>
          </a:p>
          <a:p>
            <a:pPr lvl="1"/>
            <a:r>
              <a:rPr lang="en-CA" dirty="0" smtClean="0"/>
              <a:t>I.e., not all the cumbersome baggage that has been developed around Buddhism</a:t>
            </a:r>
          </a:p>
          <a:p>
            <a:pPr lvl="1"/>
            <a:r>
              <a:rPr lang="en-CA" dirty="0"/>
              <a:t>d</a:t>
            </a:r>
            <a:r>
              <a:rPr lang="en-CA" dirty="0" smtClean="0"/>
              <a:t>isguising a simple message</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262</a:t>
            </a:fld>
            <a:endParaRPr lang="en-US"/>
          </a:p>
        </p:txBody>
      </p:sp>
    </p:spTree>
    <p:extLst>
      <p:ext uri="{BB962C8B-B14F-4D97-AF65-F5344CB8AC3E}">
        <p14:creationId xmlns:p14="http://schemas.microsoft.com/office/powerpoint/2010/main" val="119193832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Zen teachings</a:t>
            </a:r>
            <a:endParaRPr lang="en-US" dirty="0"/>
          </a:p>
        </p:txBody>
      </p:sp>
      <p:sp>
        <p:nvSpPr>
          <p:cNvPr id="3" name="Content Placeholder 2"/>
          <p:cNvSpPr>
            <a:spLocks noGrp="1"/>
          </p:cNvSpPr>
          <p:nvPr>
            <p:ph idx="1"/>
          </p:nvPr>
        </p:nvSpPr>
        <p:spPr/>
        <p:txBody>
          <a:bodyPr/>
          <a:lstStyle/>
          <a:p>
            <a:r>
              <a:rPr lang="en-CA" dirty="0"/>
              <a:t>Distinctive contributions of Zen at the level of doctrine</a:t>
            </a:r>
          </a:p>
          <a:p>
            <a:pPr lvl="1"/>
            <a:r>
              <a:rPr lang="en-CA" dirty="0"/>
              <a:t>1) We are Buddha-mind</a:t>
            </a:r>
          </a:p>
          <a:p>
            <a:pPr lvl="1"/>
            <a:r>
              <a:rPr lang="en-CA" dirty="0"/>
              <a:t>2) Mountains are mountains </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263</a:t>
            </a:fld>
            <a:endParaRPr lang="en-US"/>
          </a:p>
        </p:txBody>
      </p:sp>
    </p:spTree>
    <p:extLst>
      <p:ext uri="{BB962C8B-B14F-4D97-AF65-F5344CB8AC3E}">
        <p14:creationId xmlns:p14="http://schemas.microsoft.com/office/powerpoint/2010/main" val="47753842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We are the Buddha-Mind</a:t>
            </a:r>
            <a:endParaRPr lang="en-US" dirty="0"/>
          </a:p>
        </p:txBody>
      </p:sp>
      <p:sp>
        <p:nvSpPr>
          <p:cNvPr id="3" name="Content Placeholder 2"/>
          <p:cNvSpPr>
            <a:spLocks noGrp="1"/>
          </p:cNvSpPr>
          <p:nvPr>
            <p:ph idx="1"/>
          </p:nvPr>
        </p:nvSpPr>
        <p:spPr/>
        <p:txBody>
          <a:bodyPr>
            <a:normAutofit lnSpcReduction="10000"/>
          </a:bodyPr>
          <a:lstStyle/>
          <a:p>
            <a:r>
              <a:rPr lang="en-CA" dirty="0" smtClean="0"/>
              <a:t>“All beings are already in … nirvana” </a:t>
            </a:r>
          </a:p>
          <a:p>
            <a:pPr lvl="1"/>
            <a:r>
              <a:rPr lang="en-CA" dirty="0" err="1" smtClean="0"/>
              <a:t>Lankavatara</a:t>
            </a:r>
            <a:r>
              <a:rPr lang="en-CA" dirty="0" smtClean="0"/>
              <a:t> Sutras (</a:t>
            </a:r>
            <a:r>
              <a:rPr lang="en-CA" dirty="0" err="1" smtClean="0"/>
              <a:t>Madhyamaka</a:t>
            </a:r>
            <a:r>
              <a:rPr lang="en-CA" dirty="0" smtClean="0"/>
              <a:t> tendency of Mahayana Buddhism)</a:t>
            </a:r>
          </a:p>
          <a:p>
            <a:r>
              <a:rPr lang="en-CA" dirty="0" smtClean="0"/>
              <a:t>“Enlightenment and intuitive wisdom are from the outset possessed by men of the world.” </a:t>
            </a:r>
          </a:p>
          <a:p>
            <a:pPr lvl="1"/>
            <a:r>
              <a:rPr lang="en-CA" dirty="0" smtClean="0"/>
              <a:t>Hui-</a:t>
            </a:r>
            <a:r>
              <a:rPr lang="en-CA" dirty="0" err="1" smtClean="0"/>
              <a:t>Neng</a:t>
            </a:r>
            <a:r>
              <a:rPr lang="en-CA" dirty="0" smtClean="0"/>
              <a:t> – Chan Buddhist (d. 713)</a:t>
            </a:r>
          </a:p>
          <a:p>
            <a:r>
              <a:rPr lang="en-CA" dirty="0" smtClean="0"/>
              <a:t>To be enlightened = to possess </a:t>
            </a:r>
            <a:r>
              <a:rPr lang="en-CA" dirty="0" smtClean="0"/>
              <a:t>Buddha-mind?</a:t>
            </a:r>
            <a:endParaRPr lang="en-CA" dirty="0" smtClean="0"/>
          </a:p>
          <a:p>
            <a:pPr lvl="1"/>
            <a:r>
              <a:rPr lang="en-CA" dirty="0" smtClean="0"/>
              <a:t>Better to say that we </a:t>
            </a:r>
            <a:r>
              <a:rPr lang="en-CA" i="1" dirty="0" smtClean="0"/>
              <a:t>are</a:t>
            </a:r>
            <a:r>
              <a:rPr lang="en-CA" dirty="0" smtClean="0"/>
              <a:t> Buddha-mind (</a:t>
            </a:r>
            <a:r>
              <a:rPr lang="en-CA" dirty="0" err="1" smtClean="0"/>
              <a:t>Dogen</a:t>
            </a:r>
            <a:r>
              <a:rPr lang="en-CA" dirty="0" smtClean="0"/>
              <a:t> 1200-1253, Japan)</a:t>
            </a:r>
          </a:p>
        </p:txBody>
      </p:sp>
      <p:sp>
        <p:nvSpPr>
          <p:cNvPr id="4" name="Slide Number Placeholder 3"/>
          <p:cNvSpPr>
            <a:spLocks noGrp="1"/>
          </p:cNvSpPr>
          <p:nvPr>
            <p:ph type="sldNum" sz="quarter" idx="12"/>
          </p:nvPr>
        </p:nvSpPr>
        <p:spPr/>
        <p:txBody>
          <a:bodyPr/>
          <a:lstStyle/>
          <a:p>
            <a:fld id="{36E3785A-DE9F-44BF-AED1-678CB50B1B1C}" type="slidenum">
              <a:rPr lang="en-US" smtClean="0"/>
              <a:t>264</a:t>
            </a:fld>
            <a:endParaRPr lang="en-US"/>
          </a:p>
        </p:txBody>
      </p:sp>
    </p:spTree>
    <p:extLst>
      <p:ext uri="{BB962C8B-B14F-4D97-AF65-F5344CB8AC3E}">
        <p14:creationId xmlns:p14="http://schemas.microsoft.com/office/powerpoint/2010/main" val="110925971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Didn’t Buddha </a:t>
            </a:r>
            <a:r>
              <a:rPr lang="en-CA" u="sng" dirty="0" smtClean="0"/>
              <a:t>become</a:t>
            </a:r>
            <a:r>
              <a:rPr lang="en-CA" dirty="0" smtClean="0"/>
              <a:t> enlightened?</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Hence rejection of “grace,” heaven of Pure Land Buddhism</a:t>
            </a:r>
          </a:p>
          <a:p>
            <a:pPr lvl="1"/>
            <a:r>
              <a:rPr lang="en-CA" dirty="0" smtClean="0"/>
              <a:t>But also not Brahman – some state above/beyond the ordinary phenomenal world. </a:t>
            </a:r>
          </a:p>
          <a:p>
            <a:r>
              <a:rPr lang="en-CA" dirty="0" smtClean="0"/>
              <a:t>But </a:t>
            </a:r>
            <a:r>
              <a:rPr lang="en-CA" dirty="0"/>
              <a:t>what about the teaching that our condition is one of ignorance and suffering (</a:t>
            </a:r>
            <a:r>
              <a:rPr lang="en-CA" dirty="0" err="1" smtClean="0"/>
              <a:t>Duhkha</a:t>
            </a:r>
            <a:r>
              <a:rPr lang="en-CA" dirty="0" smtClean="0"/>
              <a:t>)?</a:t>
            </a:r>
          </a:p>
          <a:p>
            <a:r>
              <a:rPr lang="en-CA" dirty="0" smtClean="0"/>
              <a:t>And isn’t it said that Buddha “attained” enlightenment?</a:t>
            </a:r>
          </a:p>
          <a:p>
            <a:pPr lvl="1"/>
            <a:r>
              <a:rPr lang="en-CA" dirty="0" smtClean="0"/>
              <a:t>Meaning that before this point he was ignorant, unenlightened?</a:t>
            </a:r>
          </a:p>
          <a:p>
            <a:pPr lvl="1"/>
            <a:r>
              <a:rPr lang="en-CA" dirty="0" smtClean="0"/>
              <a:t>Perhaps: his enlightenment was dormant, or only potential, before this?</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265</a:t>
            </a:fld>
            <a:endParaRPr lang="en-US"/>
          </a:p>
        </p:txBody>
      </p:sp>
    </p:spTree>
    <p:extLst>
      <p:ext uri="{BB962C8B-B14F-4D97-AF65-F5344CB8AC3E}">
        <p14:creationId xmlns:p14="http://schemas.microsoft.com/office/powerpoint/2010/main" val="191956040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kind of ignorance?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Is this like saying that I am ignorant of chemistry, but have the capacity to learn it?</a:t>
            </a:r>
          </a:p>
          <a:p>
            <a:pPr lvl="1"/>
            <a:r>
              <a:rPr lang="en-CA" dirty="0" smtClean="0"/>
              <a:t>So with the right information I can learn that there is no Self?</a:t>
            </a:r>
          </a:p>
          <a:p>
            <a:r>
              <a:rPr lang="en-CA" dirty="0" smtClean="0"/>
              <a:t>But enlightenment is not about information: It’s “a turning round of consciousness”</a:t>
            </a:r>
          </a:p>
          <a:p>
            <a:r>
              <a:rPr lang="en-CA" dirty="0" smtClean="0"/>
              <a:t>“No Self” </a:t>
            </a:r>
          </a:p>
          <a:p>
            <a:pPr lvl="1"/>
            <a:r>
              <a:rPr lang="en-CA" dirty="0" smtClean="0"/>
              <a:t>Not a solution to a problem, or answer to a question</a:t>
            </a:r>
          </a:p>
          <a:p>
            <a:pPr lvl="1"/>
            <a:r>
              <a:rPr lang="en-CA" dirty="0" smtClean="0"/>
              <a:t>But a way of rejecting such questions, </a:t>
            </a:r>
          </a:p>
          <a:p>
            <a:pPr lvl="1"/>
            <a:r>
              <a:rPr lang="en-CA" dirty="0" smtClean="0"/>
              <a:t>Zen is a dissolution, not a solution</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266</a:t>
            </a:fld>
            <a:endParaRPr lang="en-US"/>
          </a:p>
        </p:txBody>
      </p:sp>
    </p:spTree>
    <p:extLst>
      <p:ext uri="{BB962C8B-B14F-4D97-AF65-F5344CB8AC3E}">
        <p14:creationId xmlns:p14="http://schemas.microsoft.com/office/powerpoint/2010/main" val="412939301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disease and the medicine</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“I merely cure disease and set people free.” Lin-Chi (</a:t>
            </a:r>
            <a:r>
              <a:rPr lang="en-CA" dirty="0" err="1" smtClean="0"/>
              <a:t>Linji</a:t>
            </a:r>
            <a:r>
              <a:rPr lang="en-CA" dirty="0" smtClean="0"/>
              <a:t>, d. 866)</a:t>
            </a:r>
          </a:p>
          <a:p>
            <a:pPr lvl="1"/>
            <a:r>
              <a:rPr lang="en-CA" dirty="0" smtClean="0"/>
              <a:t>The disease: self-reflection</a:t>
            </a:r>
          </a:p>
          <a:p>
            <a:pPr lvl="1"/>
            <a:r>
              <a:rPr lang="en-CA" dirty="0" smtClean="0"/>
              <a:t>“I’m such a jerk”</a:t>
            </a:r>
          </a:p>
          <a:p>
            <a:pPr lvl="2"/>
            <a:r>
              <a:rPr lang="en-CA" dirty="0" smtClean="0"/>
              <a:t>Me, the jerk</a:t>
            </a:r>
          </a:p>
          <a:p>
            <a:pPr lvl="2"/>
            <a:r>
              <a:rPr lang="en-CA" dirty="0" smtClean="0"/>
              <a:t>I, the witness to the jerk</a:t>
            </a:r>
          </a:p>
          <a:p>
            <a:r>
              <a:rPr lang="en-CA" dirty="0" smtClean="0"/>
              <a:t>We divide the world and ourselves into subject and object</a:t>
            </a:r>
          </a:p>
          <a:p>
            <a:pPr lvl="1"/>
            <a:r>
              <a:rPr lang="en-CA" dirty="0" smtClean="0"/>
              <a:t>We need “a medicine for the mental paralysis which comes from excessive self-consciousness” (Alan Watts)</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267</a:t>
            </a:fld>
            <a:endParaRPr lang="en-US"/>
          </a:p>
        </p:txBody>
      </p:sp>
    </p:spTree>
    <p:extLst>
      <p:ext uri="{BB962C8B-B14F-4D97-AF65-F5344CB8AC3E}">
        <p14:creationId xmlns:p14="http://schemas.microsoft.com/office/powerpoint/2010/main" val="361028379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Grammar and the Self</a:t>
            </a:r>
            <a:endParaRPr lang="en-US" dirty="0"/>
          </a:p>
        </p:txBody>
      </p:sp>
      <p:sp>
        <p:nvSpPr>
          <p:cNvPr id="3" name="Content Placeholder 2"/>
          <p:cNvSpPr>
            <a:spLocks noGrp="1"/>
          </p:cNvSpPr>
          <p:nvPr>
            <p:ph idx="1"/>
          </p:nvPr>
        </p:nvSpPr>
        <p:spPr/>
        <p:txBody>
          <a:bodyPr>
            <a:normAutofit/>
          </a:bodyPr>
          <a:lstStyle/>
          <a:p>
            <a:r>
              <a:rPr lang="en-CA" dirty="0" smtClean="0"/>
              <a:t>The grammar of self-reflective judgments</a:t>
            </a:r>
          </a:p>
          <a:p>
            <a:pPr lvl="1"/>
            <a:r>
              <a:rPr lang="en-CA" dirty="0" smtClean="0"/>
              <a:t>Implies that there is a Self that reflects</a:t>
            </a:r>
          </a:p>
          <a:p>
            <a:pPr lvl="1"/>
            <a:r>
              <a:rPr lang="en-CA" dirty="0" smtClean="0"/>
              <a:t>And also that acts: a controlling center of will, pilot of the ship of my life</a:t>
            </a:r>
          </a:p>
          <a:p>
            <a:r>
              <a:rPr lang="en-CA" dirty="0" smtClean="0"/>
              <a:t>My misunderstanding of myself:</a:t>
            </a:r>
          </a:p>
          <a:p>
            <a:pPr lvl="1"/>
            <a:r>
              <a:rPr lang="en-CA" dirty="0" smtClean="0"/>
              <a:t>Confusions of self-reflection</a:t>
            </a:r>
          </a:p>
          <a:p>
            <a:pPr lvl="1"/>
            <a:r>
              <a:rPr lang="en-CA" dirty="0" smtClean="0">
                <a:sym typeface="Wingdings" panose="05000000000000000000" pitchFamily="2" charset="2"/>
              </a:rPr>
              <a:t></a:t>
            </a:r>
            <a:r>
              <a:rPr lang="en-CA" dirty="0" smtClean="0"/>
              <a:t> way of life which I try to live, </a:t>
            </a:r>
          </a:p>
          <a:p>
            <a:pPr lvl="1"/>
            <a:r>
              <a:rPr lang="en-CA" dirty="0" smtClean="0"/>
              <a:t>which reinforces the confusions about the self </a:t>
            </a:r>
          </a:p>
        </p:txBody>
      </p:sp>
      <p:sp>
        <p:nvSpPr>
          <p:cNvPr id="4" name="Slide Number Placeholder 3"/>
          <p:cNvSpPr>
            <a:spLocks noGrp="1"/>
          </p:cNvSpPr>
          <p:nvPr>
            <p:ph type="sldNum" sz="quarter" idx="12"/>
          </p:nvPr>
        </p:nvSpPr>
        <p:spPr/>
        <p:txBody>
          <a:bodyPr/>
          <a:lstStyle/>
          <a:p>
            <a:fld id="{36E3785A-DE9F-44BF-AED1-678CB50B1B1C}" type="slidenum">
              <a:rPr lang="en-US" smtClean="0"/>
              <a:t>268</a:t>
            </a:fld>
            <a:endParaRPr lang="en-US"/>
          </a:p>
        </p:txBody>
      </p:sp>
    </p:spTree>
    <p:extLst>
      <p:ext uri="{BB962C8B-B14F-4D97-AF65-F5344CB8AC3E}">
        <p14:creationId xmlns:p14="http://schemas.microsoft.com/office/powerpoint/2010/main" val="42130069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 it all go</a:t>
            </a:r>
            <a:endParaRPr lang="en-US" dirty="0"/>
          </a:p>
        </p:txBody>
      </p:sp>
      <p:sp>
        <p:nvSpPr>
          <p:cNvPr id="3" name="Content Placeholder 2"/>
          <p:cNvSpPr>
            <a:spLocks noGrp="1"/>
          </p:cNvSpPr>
          <p:nvPr>
            <p:ph idx="1"/>
          </p:nvPr>
        </p:nvSpPr>
        <p:spPr/>
        <p:txBody>
          <a:bodyPr>
            <a:normAutofit fontScale="92500"/>
          </a:bodyPr>
          <a:lstStyle/>
          <a:p>
            <a:r>
              <a:rPr lang="en-CA" dirty="0"/>
              <a:t>How cure the disease?</a:t>
            </a:r>
          </a:p>
          <a:p>
            <a:pPr lvl="1"/>
            <a:r>
              <a:rPr lang="en-CA" dirty="0"/>
              <a:t>“Just let the body and mind drop off.” (</a:t>
            </a:r>
            <a:r>
              <a:rPr lang="en-CA" dirty="0" err="1"/>
              <a:t>Dogen</a:t>
            </a:r>
            <a:r>
              <a:rPr lang="en-CA" dirty="0"/>
              <a:t>)</a:t>
            </a:r>
            <a:endParaRPr lang="en-US" dirty="0"/>
          </a:p>
          <a:p>
            <a:pPr lvl="1"/>
            <a:r>
              <a:rPr lang="en-CA" dirty="0" smtClean="0"/>
              <a:t>Our decisions and intentions are events that just </a:t>
            </a:r>
            <a:r>
              <a:rPr lang="en-CA" dirty="0" smtClean="0"/>
              <a:t>happen, not </a:t>
            </a:r>
            <a:r>
              <a:rPr lang="en-CA" dirty="0" smtClean="0"/>
              <a:t>the dictates of a controlling subject</a:t>
            </a:r>
          </a:p>
          <a:p>
            <a:r>
              <a:rPr lang="en-CA" dirty="0" smtClean="0"/>
              <a:t>“Whatever runs counter to the mind and will of ordinary people hinders … the law of Buddha”</a:t>
            </a:r>
          </a:p>
          <a:p>
            <a:pPr lvl="1"/>
            <a:r>
              <a:rPr lang="en-CA" dirty="0" smtClean="0"/>
              <a:t>1) We begin with the simple life of innocence</a:t>
            </a:r>
          </a:p>
          <a:p>
            <a:pPr lvl="1"/>
            <a:r>
              <a:rPr lang="en-CA" dirty="0" smtClean="0"/>
              <a:t>2) Then we get the disease of reflection</a:t>
            </a:r>
          </a:p>
          <a:p>
            <a:pPr lvl="1"/>
            <a:r>
              <a:rPr lang="en-CA" dirty="0" smtClean="0"/>
              <a:t>3) And so we need to return to this original state</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269</a:t>
            </a:fld>
            <a:endParaRPr lang="en-US"/>
          </a:p>
        </p:txBody>
      </p:sp>
    </p:spTree>
    <p:extLst>
      <p:ext uri="{BB962C8B-B14F-4D97-AF65-F5344CB8AC3E}">
        <p14:creationId xmlns:p14="http://schemas.microsoft.com/office/powerpoint/2010/main" val="1204252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Authoritative texts</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The Vedas (Sanskrit for knowledge)</a:t>
            </a:r>
          </a:p>
          <a:p>
            <a:pPr lvl="1"/>
            <a:r>
              <a:rPr lang="en-CA" dirty="0" smtClean="0"/>
              <a:t>Millennium after the Aryan migration into India of 1500 BCE</a:t>
            </a:r>
          </a:p>
          <a:p>
            <a:pPr lvl="1"/>
            <a:r>
              <a:rPr lang="en-CA" dirty="0" smtClean="0"/>
              <a:t>Religious verses (mantras), treatises on sacrificial rituals, philosophical speculations (Upanishads)</a:t>
            </a:r>
          </a:p>
          <a:p>
            <a:r>
              <a:rPr lang="en-CA" dirty="0" smtClean="0"/>
              <a:t>Upanishads: stimulating, not confining</a:t>
            </a:r>
          </a:p>
          <a:p>
            <a:r>
              <a:rPr lang="en-CA" dirty="0" smtClean="0"/>
              <a:t>Later work: </a:t>
            </a:r>
            <a:r>
              <a:rPr lang="en-CA" i="1" dirty="0" smtClean="0"/>
              <a:t>Bhagavad Gita—</a:t>
            </a:r>
            <a:r>
              <a:rPr lang="en-CA" dirty="0" smtClean="0"/>
              <a:t>major text for Vedanta </a:t>
            </a:r>
          </a:p>
          <a:p>
            <a:r>
              <a:rPr lang="en-CA" dirty="0" smtClean="0"/>
              <a:t>The unorthodox Buddhist and Jains </a:t>
            </a:r>
          </a:p>
          <a:p>
            <a:pPr lvl="1"/>
            <a:r>
              <a:rPr lang="en-CA" dirty="0" smtClean="0"/>
              <a:t>They reject the </a:t>
            </a:r>
            <a:r>
              <a:rPr lang="en-CA" dirty="0"/>
              <a:t>social doctrine of Hinduism: the caste system</a:t>
            </a:r>
            <a:endParaRPr lang="en-US" dirty="0"/>
          </a:p>
          <a:p>
            <a:pPr lvl="1"/>
            <a:r>
              <a:rPr lang="en-CA" dirty="0" smtClean="0"/>
              <a:t>Their teachings however were often closer to the orthodox than some orthodox to each other</a:t>
            </a:r>
          </a:p>
        </p:txBody>
      </p:sp>
      <p:sp>
        <p:nvSpPr>
          <p:cNvPr id="4" name="Slide Number Placeholder 3"/>
          <p:cNvSpPr>
            <a:spLocks noGrp="1"/>
          </p:cNvSpPr>
          <p:nvPr>
            <p:ph type="sldNum" sz="quarter" idx="12"/>
          </p:nvPr>
        </p:nvSpPr>
        <p:spPr/>
        <p:txBody>
          <a:bodyPr/>
          <a:lstStyle/>
          <a:p>
            <a:fld id="{36E3785A-DE9F-44BF-AED1-678CB50B1B1C}" type="slidenum">
              <a:rPr lang="en-US" smtClean="0"/>
              <a:t>27</a:t>
            </a:fld>
            <a:endParaRPr lang="en-US"/>
          </a:p>
        </p:txBody>
      </p:sp>
    </p:spTree>
    <p:extLst>
      <p:ext uri="{BB962C8B-B14F-4D97-AF65-F5344CB8AC3E}">
        <p14:creationId xmlns:p14="http://schemas.microsoft.com/office/powerpoint/2010/main" val="170900835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Homecoming</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No difference between the simple peasant and the enlightened sage?</a:t>
            </a:r>
          </a:p>
          <a:p>
            <a:pPr lvl="1"/>
            <a:r>
              <a:rPr lang="en-CA" dirty="0" smtClean="0"/>
              <a:t>It’s like a higher octave note: a return to “C” but on a higher level</a:t>
            </a:r>
          </a:p>
          <a:p>
            <a:r>
              <a:rPr lang="en-CA" dirty="0" smtClean="0"/>
              <a:t>A homecoming</a:t>
            </a:r>
          </a:p>
          <a:p>
            <a:pPr lvl="1"/>
            <a:r>
              <a:rPr lang="en-CA" dirty="0" smtClean="0"/>
              <a:t>A return to oneself after a period of seeming division, </a:t>
            </a:r>
          </a:p>
          <a:p>
            <a:pPr lvl="1"/>
            <a:r>
              <a:rPr lang="en-CA" dirty="0" smtClean="0"/>
              <a:t>but not a return to a “Self”</a:t>
            </a:r>
          </a:p>
          <a:p>
            <a:pPr lvl="1"/>
            <a:r>
              <a:rPr lang="en-CA" dirty="0" err="1" smtClean="0"/>
              <a:t>Petern</a:t>
            </a:r>
            <a:r>
              <a:rPr lang="en-CA" dirty="0" smtClean="0"/>
              <a:t> </a:t>
            </a:r>
            <a:r>
              <a:rPr lang="en-CA" dirty="0" err="1" smtClean="0"/>
              <a:t>Matthiessen</a:t>
            </a:r>
            <a:r>
              <a:rPr lang="en-CA" dirty="0" smtClean="0"/>
              <a:t>: “to glimpse one’s own true nature is a kind of </a:t>
            </a:r>
            <a:r>
              <a:rPr lang="en-CA" dirty="0" err="1" smtClean="0"/>
              <a:t>homegoing</a:t>
            </a:r>
            <a:r>
              <a:rPr lang="en-CA" dirty="0" smtClean="0"/>
              <a:t> … that needs no home, like that waterfall on the upper </a:t>
            </a:r>
            <a:r>
              <a:rPr lang="en-CA" dirty="0" err="1" smtClean="0"/>
              <a:t>Suli</a:t>
            </a:r>
            <a:r>
              <a:rPr lang="en-CA" dirty="0" smtClean="0"/>
              <a:t> Gad that turns to mist before touching the earth and rises once again into the sky.”</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270</a:t>
            </a:fld>
            <a:endParaRPr lang="en-US"/>
          </a:p>
        </p:txBody>
      </p:sp>
    </p:spTree>
    <p:extLst>
      <p:ext uri="{BB962C8B-B14F-4D97-AF65-F5344CB8AC3E}">
        <p14:creationId xmlns:p14="http://schemas.microsoft.com/office/powerpoint/2010/main" val="272478570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2) Mountains are  once more mountains </a:t>
            </a:r>
            <a:endParaRPr lang="en-US" dirty="0"/>
          </a:p>
        </p:txBody>
      </p:sp>
      <p:sp>
        <p:nvSpPr>
          <p:cNvPr id="3" name="Content Placeholder 2"/>
          <p:cNvSpPr>
            <a:spLocks noGrp="1"/>
          </p:cNvSpPr>
          <p:nvPr>
            <p:ph idx="1"/>
          </p:nvPr>
        </p:nvSpPr>
        <p:spPr/>
        <p:txBody>
          <a:bodyPr>
            <a:normAutofit fontScale="85000" lnSpcReduction="20000"/>
          </a:bodyPr>
          <a:lstStyle/>
          <a:p>
            <a:r>
              <a:rPr lang="en-CA" dirty="0"/>
              <a:t>Distinctive contributions of Zen at the level of doctrine</a:t>
            </a:r>
          </a:p>
          <a:p>
            <a:pPr lvl="1"/>
            <a:r>
              <a:rPr lang="en-CA" dirty="0"/>
              <a:t>1) We are Buddha-mind</a:t>
            </a:r>
          </a:p>
          <a:p>
            <a:pPr lvl="1"/>
            <a:r>
              <a:rPr lang="en-CA" dirty="0"/>
              <a:t>2) Mountains are mountains </a:t>
            </a:r>
            <a:endParaRPr lang="en-CA" dirty="0" smtClean="0"/>
          </a:p>
          <a:p>
            <a:r>
              <a:rPr lang="en-CA" dirty="0" smtClean="0"/>
              <a:t>Re the nature of the external world and our relation to it</a:t>
            </a:r>
          </a:p>
          <a:p>
            <a:pPr lvl="1"/>
            <a:r>
              <a:rPr lang="en-CA" dirty="0" smtClean="0"/>
              <a:t>Standard idea of Buddhism: the conception of the world is shaped by that of our selves</a:t>
            </a:r>
          </a:p>
          <a:p>
            <a:pPr lvl="1"/>
            <a:r>
              <a:rPr lang="en-CA" dirty="0" smtClean="0"/>
              <a:t>“No Self” </a:t>
            </a:r>
            <a:r>
              <a:rPr lang="en-CA" dirty="0" smtClean="0">
                <a:sym typeface="Wingdings" panose="05000000000000000000" pitchFamily="2" charset="2"/>
              </a:rPr>
              <a:t> the world is not made up of individual substances</a:t>
            </a:r>
          </a:p>
          <a:p>
            <a:r>
              <a:rPr lang="en-CA" dirty="0" smtClean="0">
                <a:sym typeface="Wingdings" panose="05000000000000000000" pitchFamily="2" charset="2"/>
              </a:rPr>
              <a:t>Recall the triple equation of </a:t>
            </a:r>
            <a:r>
              <a:rPr lang="en-CA" dirty="0" err="1" smtClean="0">
                <a:sym typeface="Wingdings" panose="05000000000000000000" pitchFamily="2" charset="2"/>
              </a:rPr>
              <a:t>Nagarjuna</a:t>
            </a:r>
            <a:r>
              <a:rPr lang="en-CA" dirty="0" smtClean="0">
                <a:sym typeface="Wingdings" panose="05000000000000000000" pitchFamily="2" charset="2"/>
              </a:rPr>
              <a:t>: </a:t>
            </a:r>
          </a:p>
          <a:p>
            <a:pPr lvl="1"/>
            <a:r>
              <a:rPr lang="en-CA" dirty="0" smtClean="0">
                <a:sym typeface="Wingdings" panose="05000000000000000000" pitchFamily="2" charset="2"/>
              </a:rPr>
              <a:t>Samsara (empirical world)  </a:t>
            </a:r>
          </a:p>
          <a:p>
            <a:pPr lvl="1"/>
            <a:r>
              <a:rPr lang="en-CA" dirty="0" err="1" smtClean="0">
                <a:sym typeface="Wingdings" panose="05000000000000000000" pitchFamily="2" charset="2"/>
              </a:rPr>
              <a:t>Sunyata</a:t>
            </a:r>
            <a:r>
              <a:rPr lang="en-CA" dirty="0" smtClean="0">
                <a:sym typeface="Wingdings" panose="05000000000000000000" pitchFamily="2" charset="2"/>
              </a:rPr>
              <a:t> (</a:t>
            </a:r>
            <a:r>
              <a:rPr lang="en-CA" dirty="0" smtClean="0">
                <a:sym typeface="Wingdings" panose="05000000000000000000" pitchFamily="2" charset="2"/>
              </a:rPr>
              <a:t>emptiness, dependent origination) </a:t>
            </a:r>
            <a:r>
              <a:rPr lang="en-CA" dirty="0" smtClean="0">
                <a:sym typeface="Wingdings" panose="05000000000000000000" pitchFamily="2" charset="2"/>
              </a:rPr>
              <a:t> Nirvana</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271</a:t>
            </a:fld>
            <a:endParaRPr lang="en-US"/>
          </a:p>
        </p:txBody>
      </p:sp>
    </p:spTree>
    <p:extLst>
      <p:ext uri="{BB962C8B-B14F-4D97-AF65-F5344CB8AC3E}">
        <p14:creationId xmlns:p14="http://schemas.microsoft.com/office/powerpoint/2010/main" val="213909360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Removing false categories</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Zen seems to share the view that Nirvana is not a different world from samsara</a:t>
            </a:r>
          </a:p>
          <a:p>
            <a:pPr lvl="1"/>
            <a:r>
              <a:rPr lang="en-CA" dirty="0" smtClean="0"/>
              <a:t>But only the same world without the false categories of self and substance</a:t>
            </a:r>
          </a:p>
          <a:p>
            <a:pPr lvl="2"/>
            <a:r>
              <a:rPr lang="en-CA" dirty="0" smtClean="0"/>
              <a:t>Hence no basis for </a:t>
            </a:r>
            <a:r>
              <a:rPr lang="en-CA" dirty="0" smtClean="0"/>
              <a:t>grasping </a:t>
            </a:r>
            <a:r>
              <a:rPr lang="en-CA" dirty="0" smtClean="0"/>
              <a:t>after </a:t>
            </a:r>
            <a:r>
              <a:rPr lang="en-CA" dirty="0" smtClean="0"/>
              <a:t>things: The craving that is the source of suffering</a:t>
            </a:r>
            <a:endParaRPr lang="en-CA" dirty="0" smtClean="0"/>
          </a:p>
          <a:p>
            <a:pPr lvl="1"/>
            <a:r>
              <a:rPr lang="en-CA" dirty="0" smtClean="0"/>
              <a:t>Also, </a:t>
            </a:r>
            <a:r>
              <a:rPr lang="en-CA" dirty="0"/>
              <a:t>t</a:t>
            </a:r>
            <a:r>
              <a:rPr lang="en-CA" dirty="0" smtClean="0"/>
              <a:t>he articulation of the world in classes is due to human convention</a:t>
            </a:r>
          </a:p>
          <a:p>
            <a:r>
              <a:rPr lang="en-CA" dirty="0" smtClean="0"/>
              <a:t>“All things were originally given rise to by man” (Hui-</a:t>
            </a:r>
            <a:r>
              <a:rPr lang="en-CA" dirty="0" err="1" smtClean="0"/>
              <a:t>Neng</a:t>
            </a:r>
            <a:r>
              <a:rPr lang="en-CA" dirty="0" smtClean="0"/>
              <a:t>)</a:t>
            </a:r>
          </a:p>
          <a:p>
            <a:pPr lvl="1"/>
            <a:r>
              <a:rPr lang="en-CA" dirty="0"/>
              <a:t>The world as a seamless network of </a:t>
            </a:r>
            <a:r>
              <a:rPr lang="en-CA" dirty="0" smtClean="0"/>
              <a:t>relations (</a:t>
            </a:r>
            <a:r>
              <a:rPr lang="en-CA" dirty="0" err="1" smtClean="0"/>
              <a:t>Nagarjuna’s</a:t>
            </a:r>
            <a:r>
              <a:rPr lang="en-CA" dirty="0" smtClean="0"/>
              <a:t> “dependent origination”) </a:t>
            </a:r>
          </a:p>
          <a:p>
            <a:pPr lvl="1"/>
            <a:r>
              <a:rPr lang="en-CA" dirty="0" smtClean="0"/>
              <a:t>within </a:t>
            </a:r>
            <a:r>
              <a:rPr lang="en-CA" dirty="0"/>
              <a:t>which </a:t>
            </a:r>
            <a:r>
              <a:rPr lang="en-CA" dirty="0" smtClean="0"/>
              <a:t>separate things </a:t>
            </a:r>
            <a:r>
              <a:rPr lang="en-CA" dirty="0"/>
              <a:t>are picked out by human </a:t>
            </a:r>
            <a:r>
              <a:rPr lang="en-CA" dirty="0" smtClean="0"/>
              <a:t>conventions</a:t>
            </a:r>
            <a:endParaRPr lang="en-CA" dirty="0"/>
          </a:p>
          <a:p>
            <a:pPr lvl="2"/>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272</a:t>
            </a:fld>
            <a:endParaRPr lang="en-US"/>
          </a:p>
        </p:txBody>
      </p:sp>
    </p:spTree>
    <p:extLst>
      <p:ext uri="{BB962C8B-B14F-4D97-AF65-F5344CB8AC3E}">
        <p14:creationId xmlns:p14="http://schemas.microsoft.com/office/powerpoint/2010/main" val="315396081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in-</a:t>
            </a:r>
            <a:r>
              <a:rPr lang="en-CA" dirty="0" err="1" smtClean="0"/>
              <a:t>itselfness</a:t>
            </a:r>
            <a:r>
              <a:rPr lang="en-CA" dirty="0" smtClean="0"/>
              <a:t> of things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But </a:t>
            </a:r>
            <a:r>
              <a:rPr lang="en-CA" dirty="0" err="1" smtClean="0"/>
              <a:t>Dogen</a:t>
            </a:r>
            <a:r>
              <a:rPr lang="en-CA" dirty="0" smtClean="0"/>
              <a:t> tells us </a:t>
            </a:r>
          </a:p>
          <a:p>
            <a:pPr lvl="1"/>
            <a:r>
              <a:rPr lang="en-CA" dirty="0" smtClean="0"/>
              <a:t>“to see things properly … accept them the way they are.” </a:t>
            </a:r>
          </a:p>
          <a:p>
            <a:pPr lvl="1"/>
            <a:r>
              <a:rPr lang="en-CA" dirty="0" smtClean="0"/>
              <a:t>“Accept things as they come, independent” </a:t>
            </a:r>
          </a:p>
          <a:p>
            <a:r>
              <a:rPr lang="en-CA" dirty="0" smtClean="0"/>
              <a:t>Thus we should recognize the “in-</a:t>
            </a:r>
            <a:r>
              <a:rPr lang="en-CA" dirty="0" err="1" smtClean="0"/>
              <a:t>itselfness</a:t>
            </a:r>
            <a:r>
              <a:rPr lang="en-CA" dirty="0" smtClean="0"/>
              <a:t>” of things</a:t>
            </a:r>
          </a:p>
          <a:p>
            <a:pPr lvl="1"/>
            <a:r>
              <a:rPr lang="en-CA" dirty="0" smtClean="0"/>
              <a:t>Otherwise this is like the Hindu Maya </a:t>
            </a:r>
          </a:p>
          <a:p>
            <a:pPr lvl="1"/>
            <a:r>
              <a:rPr lang="en-CA" dirty="0" smtClean="0"/>
              <a:t>and leads to an uncaring indifference to the world</a:t>
            </a:r>
          </a:p>
          <a:p>
            <a:r>
              <a:rPr lang="en-CA" dirty="0" smtClean="0"/>
              <a:t>But how reconcile this with the doctrine of samsara as “empty”?</a:t>
            </a:r>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273</a:t>
            </a:fld>
            <a:endParaRPr lang="en-US"/>
          </a:p>
        </p:txBody>
      </p:sp>
    </p:spTree>
    <p:extLst>
      <p:ext uri="{BB962C8B-B14F-4D97-AF65-F5344CB8AC3E}">
        <p14:creationId xmlns:p14="http://schemas.microsoft.com/office/powerpoint/2010/main" val="319201981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Three stages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Ch’ing-Yuan</a:t>
            </a:r>
            <a:r>
              <a:rPr lang="en-CA" dirty="0"/>
              <a:t> (</a:t>
            </a:r>
            <a:r>
              <a:rPr lang="en-US" dirty="0" err="1" smtClean="0"/>
              <a:t>Qingyuan</a:t>
            </a:r>
            <a:r>
              <a:rPr lang="en-US" dirty="0" smtClean="0"/>
              <a:t> </a:t>
            </a:r>
            <a:r>
              <a:rPr lang="en-US" dirty="0" err="1" smtClean="0"/>
              <a:t>Weixin</a:t>
            </a:r>
            <a:r>
              <a:rPr lang="en-US" dirty="0" smtClean="0"/>
              <a:t>, 9th </a:t>
            </a:r>
            <a:r>
              <a:rPr lang="en-US" dirty="0"/>
              <a:t>cent.)</a:t>
            </a:r>
            <a:endParaRPr lang="en-CA" dirty="0"/>
          </a:p>
          <a:p>
            <a:pPr lvl="1"/>
            <a:r>
              <a:rPr lang="en-CA" dirty="0"/>
              <a:t>1) “Before a man studies Zen, to him mountains are mountains …; </a:t>
            </a:r>
          </a:p>
          <a:p>
            <a:pPr lvl="1"/>
            <a:r>
              <a:rPr lang="en-CA" dirty="0"/>
              <a:t>2) after he gets insight into … Zen, mountains are not mountains …;</a:t>
            </a:r>
          </a:p>
          <a:p>
            <a:pPr lvl="2"/>
            <a:r>
              <a:rPr lang="en-CA" dirty="0"/>
              <a:t>I.e., he has read </a:t>
            </a:r>
            <a:r>
              <a:rPr lang="en-CA" dirty="0" err="1"/>
              <a:t>Nagarjuna</a:t>
            </a:r>
            <a:r>
              <a:rPr lang="en-CA" dirty="0"/>
              <a:t>, and sees mountains as “empty” </a:t>
            </a:r>
            <a:endParaRPr lang="en-CA" dirty="0" smtClean="0"/>
          </a:p>
          <a:p>
            <a:pPr lvl="2"/>
            <a:r>
              <a:rPr lang="en-CA" dirty="0" smtClean="0"/>
              <a:t>“The mountain is big and beautiful” = human conventions, measurements </a:t>
            </a:r>
            <a:endParaRPr lang="en-CA" dirty="0"/>
          </a:p>
          <a:p>
            <a:pPr lvl="1"/>
            <a:r>
              <a:rPr lang="en-CA" dirty="0"/>
              <a:t>3) but </a:t>
            </a:r>
            <a:r>
              <a:rPr lang="en-CA" dirty="0" smtClean="0"/>
              <a:t>“when </a:t>
            </a:r>
            <a:r>
              <a:rPr lang="en-CA" dirty="0"/>
              <a:t>he really attains the </a:t>
            </a:r>
            <a:r>
              <a:rPr lang="en-CA" dirty="0" smtClean="0"/>
              <a:t>abode </a:t>
            </a:r>
            <a:r>
              <a:rPr lang="en-CA" dirty="0"/>
              <a:t>of rest, mountains are once more mountains.” </a:t>
            </a:r>
            <a:endParaRPr lang="en-CA" dirty="0" smtClean="0"/>
          </a:p>
          <a:p>
            <a:pPr lvl="2"/>
            <a:r>
              <a:rPr lang="en-CA" dirty="0" smtClean="0"/>
              <a:t>Direct </a:t>
            </a:r>
            <a:r>
              <a:rPr lang="en-CA" dirty="0" smtClean="0"/>
              <a:t>experience of the thing, </a:t>
            </a:r>
            <a:r>
              <a:rPr lang="en-CA" dirty="0" smtClean="0"/>
              <a:t>wordless, non-conceptual</a:t>
            </a:r>
            <a:endParaRPr lang="en-CA" dirty="0"/>
          </a:p>
          <a:p>
            <a:pPr lvl="1"/>
            <a:endParaRPr lang="en-CA"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274</a:t>
            </a:fld>
            <a:endParaRPr lang="en-US"/>
          </a:p>
        </p:txBody>
      </p:sp>
    </p:spTree>
    <p:extLst>
      <p:ext uri="{BB962C8B-B14F-4D97-AF65-F5344CB8AC3E}">
        <p14:creationId xmlns:p14="http://schemas.microsoft.com/office/powerpoint/2010/main" val="258590658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Independence and relationship</a:t>
            </a:r>
            <a:endParaRPr lang="en-US" dirty="0"/>
          </a:p>
        </p:txBody>
      </p:sp>
      <p:sp>
        <p:nvSpPr>
          <p:cNvPr id="3" name="Content Placeholder 2"/>
          <p:cNvSpPr>
            <a:spLocks noGrp="1"/>
          </p:cNvSpPr>
          <p:nvPr>
            <p:ph idx="1"/>
          </p:nvPr>
        </p:nvSpPr>
        <p:spPr/>
        <p:txBody>
          <a:bodyPr>
            <a:normAutofit fontScale="92500"/>
          </a:bodyPr>
          <a:lstStyle/>
          <a:p>
            <a:r>
              <a:rPr lang="en-CA" dirty="0" smtClean="0"/>
              <a:t>To say this is a mountain is a human convention</a:t>
            </a:r>
          </a:p>
          <a:p>
            <a:pPr lvl="1"/>
            <a:r>
              <a:rPr lang="en-CA" dirty="0" smtClean="0"/>
              <a:t>A Martian may not see three mountains but one “</a:t>
            </a:r>
            <a:r>
              <a:rPr lang="en-CA" dirty="0" err="1" smtClean="0"/>
              <a:t>trimountain</a:t>
            </a:r>
            <a:r>
              <a:rPr lang="en-CA" dirty="0" smtClean="0"/>
              <a:t>”</a:t>
            </a:r>
          </a:p>
          <a:p>
            <a:r>
              <a:rPr lang="en-CA" dirty="0" smtClean="0"/>
              <a:t>Two positions must be reconciled</a:t>
            </a:r>
          </a:p>
          <a:p>
            <a:pPr lvl="1"/>
            <a:r>
              <a:rPr lang="en-CA" dirty="0" smtClean="0"/>
              <a:t>Nothing is except in relation to everything else (</a:t>
            </a:r>
            <a:r>
              <a:rPr lang="en-CA" dirty="0" err="1" smtClean="0"/>
              <a:t>Nagarjuna</a:t>
            </a:r>
            <a:r>
              <a:rPr lang="en-CA" dirty="0" smtClean="0"/>
              <a:t>)</a:t>
            </a:r>
          </a:p>
          <a:p>
            <a:pPr lvl="1"/>
            <a:r>
              <a:rPr lang="en-CA" dirty="0" smtClean="0"/>
              <a:t>Each thing is </a:t>
            </a:r>
            <a:r>
              <a:rPr lang="en-CA" dirty="0" smtClean="0"/>
              <a:t>independent (</a:t>
            </a:r>
            <a:r>
              <a:rPr lang="en-CA" dirty="0" err="1" smtClean="0"/>
              <a:t>Dogen</a:t>
            </a:r>
            <a:r>
              <a:rPr lang="en-CA" dirty="0" smtClean="0"/>
              <a:t>)</a:t>
            </a:r>
            <a:endParaRPr lang="en-CA" dirty="0" smtClean="0"/>
          </a:p>
          <a:p>
            <a:r>
              <a:rPr lang="en-CA" dirty="0" smtClean="0"/>
              <a:t>Clue: Compare Japanese painting called </a:t>
            </a:r>
            <a:r>
              <a:rPr lang="en-CA" dirty="0" err="1" smtClean="0"/>
              <a:t>sumi</a:t>
            </a:r>
            <a:r>
              <a:rPr lang="en-CA" dirty="0" smtClean="0"/>
              <a:t>-e with a Constable landscape</a:t>
            </a:r>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275</a:t>
            </a:fld>
            <a:endParaRPr lang="en-US"/>
          </a:p>
        </p:txBody>
      </p:sp>
    </p:spTree>
    <p:extLst>
      <p:ext uri="{BB962C8B-B14F-4D97-AF65-F5344CB8AC3E}">
        <p14:creationId xmlns:p14="http://schemas.microsoft.com/office/powerpoint/2010/main" val="156403269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E3785A-DE9F-44BF-AED1-678CB50B1B1C}" type="slidenum">
              <a:rPr lang="en-US" smtClean="0"/>
              <a:t>276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406" y="1412776"/>
            <a:ext cx="8147720" cy="440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924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3785A-DE9F-44BF-AED1-678CB50B1B1C}" type="slidenum">
              <a:rPr lang="en-US" smtClean="0"/>
              <a:t>277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576263"/>
            <a:ext cx="4914900"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76694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smtClean="0"/>
              <a:t>The universe in a tall bamboo</a:t>
            </a:r>
            <a:endParaRPr lang="en-US" dirty="0"/>
          </a:p>
        </p:txBody>
      </p:sp>
      <p:sp>
        <p:nvSpPr>
          <p:cNvPr id="4" name="Content Placeholder 3"/>
          <p:cNvSpPr>
            <a:spLocks noGrp="1"/>
          </p:cNvSpPr>
          <p:nvPr>
            <p:ph idx="1"/>
          </p:nvPr>
        </p:nvSpPr>
        <p:spPr/>
        <p:txBody>
          <a:bodyPr>
            <a:normAutofit fontScale="85000" lnSpcReduction="10000"/>
          </a:bodyPr>
          <a:lstStyle/>
          <a:p>
            <a:r>
              <a:rPr lang="en-CA" dirty="0" err="1" smtClean="0"/>
              <a:t>Dogen</a:t>
            </a:r>
            <a:r>
              <a:rPr lang="en-CA" dirty="0" smtClean="0"/>
              <a:t>: the “entire universe manifests itself in … a tall bamboo.”</a:t>
            </a:r>
          </a:p>
          <a:p>
            <a:pPr lvl="1"/>
            <a:r>
              <a:rPr lang="en-CA" dirty="0" smtClean="0"/>
              <a:t>It gathers its environment around it</a:t>
            </a:r>
          </a:p>
          <a:p>
            <a:pPr lvl="1"/>
            <a:r>
              <a:rPr lang="en-CA" dirty="0" smtClean="0"/>
              <a:t>And through doing so takes on its special identity</a:t>
            </a:r>
          </a:p>
          <a:p>
            <a:r>
              <a:rPr lang="en-CA" dirty="0" smtClean="0"/>
              <a:t>The truth of dependent origination does not mean</a:t>
            </a:r>
          </a:p>
          <a:p>
            <a:pPr lvl="1"/>
            <a:r>
              <a:rPr lang="en-CA" dirty="0"/>
              <a:t>t</a:t>
            </a:r>
            <a:r>
              <a:rPr lang="en-CA" dirty="0" smtClean="0"/>
              <a:t>hat the object is dissolved and has no reality of its own</a:t>
            </a:r>
          </a:p>
          <a:p>
            <a:pPr lvl="1"/>
            <a:r>
              <a:rPr lang="en-CA" dirty="0" smtClean="0"/>
              <a:t>= the position of the person at the second stage</a:t>
            </a:r>
          </a:p>
          <a:p>
            <a:r>
              <a:rPr lang="en-CA" dirty="0" smtClean="0"/>
              <a:t>But “in the Zen awakening … mountains are really mountains … in themselves … and yet there is no hindrance between [things] – everything is … interfusing.” (Abe, Zen and Western Philosophy)</a:t>
            </a:r>
            <a:endParaRPr lang="en-US" dirty="0"/>
          </a:p>
        </p:txBody>
      </p:sp>
      <p:sp>
        <p:nvSpPr>
          <p:cNvPr id="2" name="Slide Number Placeholder 1"/>
          <p:cNvSpPr>
            <a:spLocks noGrp="1"/>
          </p:cNvSpPr>
          <p:nvPr>
            <p:ph type="sldNum" sz="quarter" idx="12"/>
          </p:nvPr>
        </p:nvSpPr>
        <p:spPr/>
        <p:txBody>
          <a:bodyPr/>
          <a:lstStyle/>
          <a:p>
            <a:fld id="{36E3785A-DE9F-44BF-AED1-678CB50B1B1C}" type="slidenum">
              <a:rPr lang="en-US" smtClean="0"/>
              <a:t>278</a:t>
            </a:fld>
            <a:endParaRPr lang="en-US"/>
          </a:p>
        </p:txBody>
      </p:sp>
    </p:spTree>
    <p:extLst>
      <p:ext uri="{BB962C8B-B14F-4D97-AF65-F5344CB8AC3E}">
        <p14:creationId xmlns:p14="http://schemas.microsoft.com/office/powerpoint/2010/main" val="277178064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E3785A-DE9F-44BF-AED1-678CB50B1B1C}" type="slidenum">
              <a:rPr lang="en-US" smtClean="0"/>
              <a:t>279</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772" y="1844824"/>
            <a:ext cx="593007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437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Tone of Upanishads</a:t>
            </a:r>
            <a:endParaRPr lang="en-US" dirty="0"/>
          </a:p>
        </p:txBody>
      </p:sp>
      <p:sp>
        <p:nvSpPr>
          <p:cNvPr id="3" name="Content Placeholder 2"/>
          <p:cNvSpPr>
            <a:spLocks noGrp="1"/>
          </p:cNvSpPr>
          <p:nvPr>
            <p:ph idx="1"/>
          </p:nvPr>
        </p:nvSpPr>
        <p:spPr/>
        <p:txBody>
          <a:bodyPr>
            <a:normAutofit fontScale="92500"/>
          </a:bodyPr>
          <a:lstStyle/>
          <a:p>
            <a:r>
              <a:rPr lang="en-CA" dirty="0" smtClean="0"/>
              <a:t>Embryonic ideas, stimuli for further development</a:t>
            </a:r>
          </a:p>
          <a:p>
            <a:r>
              <a:rPr lang="en-CA" dirty="0" smtClean="0"/>
              <a:t>Tone of intense seriousness</a:t>
            </a:r>
          </a:p>
          <a:p>
            <a:pPr lvl="1"/>
            <a:r>
              <a:rPr lang="en-CA" dirty="0" smtClean="0"/>
              <a:t>Tremendous importance for us of a proper understanding of the cosmos and of ourselves</a:t>
            </a:r>
          </a:p>
          <a:p>
            <a:pPr lvl="1"/>
            <a:r>
              <a:rPr lang="en-CA" dirty="0" smtClean="0"/>
              <a:t>Not idle curiosity or knowledge for knowledge sake</a:t>
            </a:r>
          </a:p>
          <a:p>
            <a:r>
              <a:rPr lang="en-CA" dirty="0" smtClean="0"/>
              <a:t>Our salvation, or true development and ultimate happiness, depends on this knowledge</a:t>
            </a:r>
          </a:p>
          <a:p>
            <a:pPr lvl="1"/>
            <a:r>
              <a:rPr lang="en-CA" dirty="0" smtClean="0"/>
              <a:t>Ordinary life is unhappy because we misunderstand ourselves and the nature of reality</a:t>
            </a:r>
          </a:p>
        </p:txBody>
      </p:sp>
      <p:sp>
        <p:nvSpPr>
          <p:cNvPr id="4" name="Slide Number Placeholder 3"/>
          <p:cNvSpPr>
            <a:spLocks noGrp="1"/>
          </p:cNvSpPr>
          <p:nvPr>
            <p:ph type="sldNum" sz="quarter" idx="12"/>
          </p:nvPr>
        </p:nvSpPr>
        <p:spPr/>
        <p:txBody>
          <a:bodyPr/>
          <a:lstStyle/>
          <a:p>
            <a:fld id="{36E3785A-DE9F-44BF-AED1-678CB50B1B1C}" type="slidenum">
              <a:rPr lang="en-US" smtClean="0"/>
              <a:t>28</a:t>
            </a:fld>
            <a:endParaRPr lang="en-US"/>
          </a:p>
        </p:txBody>
      </p:sp>
    </p:spTree>
    <p:extLst>
      <p:ext uri="{BB962C8B-B14F-4D97-AF65-F5344CB8AC3E}">
        <p14:creationId xmlns:p14="http://schemas.microsoft.com/office/powerpoint/2010/main" val="161959170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The world in a grain of </a:t>
            </a:r>
            <a:r>
              <a:rPr lang="en-CA" dirty="0" smtClean="0"/>
              <a:t>sand</a:t>
            </a:r>
            <a:endParaRPr lang="en-US" dirty="0"/>
          </a:p>
        </p:txBody>
      </p:sp>
      <p:sp>
        <p:nvSpPr>
          <p:cNvPr id="3" name="Content Placeholder 2"/>
          <p:cNvSpPr>
            <a:spLocks noGrp="1"/>
          </p:cNvSpPr>
          <p:nvPr>
            <p:ph idx="1"/>
          </p:nvPr>
        </p:nvSpPr>
        <p:spPr/>
        <p:txBody>
          <a:bodyPr/>
          <a:lstStyle/>
          <a:p>
            <a:r>
              <a:rPr lang="en-CA" dirty="0"/>
              <a:t>“To see a World in a Grain of Sand </a:t>
            </a:r>
            <a:br>
              <a:rPr lang="en-CA" dirty="0"/>
            </a:br>
            <a:r>
              <a:rPr lang="en-CA" dirty="0"/>
              <a:t>And a Heaven in a Wild Flower, </a:t>
            </a:r>
            <a:br>
              <a:rPr lang="en-CA" dirty="0"/>
            </a:br>
            <a:r>
              <a:rPr lang="en-CA" dirty="0"/>
              <a:t>Hold Infinity in the palm of your hand </a:t>
            </a:r>
            <a:br>
              <a:rPr lang="en-CA" dirty="0"/>
            </a:br>
            <a:r>
              <a:rPr lang="en-CA" dirty="0"/>
              <a:t>And Eternity in an hour.” </a:t>
            </a:r>
            <a:br>
              <a:rPr lang="en-CA" dirty="0"/>
            </a:br>
            <a:r>
              <a:rPr lang="en-CA" dirty="0"/>
              <a:t>― </a:t>
            </a:r>
            <a:r>
              <a:rPr lang="en-CA" dirty="0">
                <a:hlinkClick r:id="rId2"/>
              </a:rPr>
              <a:t>William Blake</a:t>
            </a:r>
            <a:r>
              <a:rPr lang="en-CA" dirty="0"/>
              <a:t>, </a:t>
            </a:r>
            <a:r>
              <a:rPr lang="en-CA" dirty="0">
                <a:hlinkClick r:id="rId3"/>
              </a:rPr>
              <a:t>Auguries of Innocence</a:t>
            </a:r>
            <a:r>
              <a:rPr lang="en-CA" dirty="0"/>
              <a:t> </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280</a:t>
            </a:fld>
            <a:endParaRPr lang="en-US"/>
          </a:p>
        </p:txBody>
      </p:sp>
    </p:spTree>
    <p:extLst>
      <p:ext uri="{BB962C8B-B14F-4D97-AF65-F5344CB8AC3E}">
        <p14:creationId xmlns:p14="http://schemas.microsoft.com/office/powerpoint/2010/main" val="131471605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From theory to practice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Philosophical contributions of Zen</a:t>
            </a:r>
          </a:p>
          <a:p>
            <a:pPr lvl="1"/>
            <a:r>
              <a:rPr lang="en-CA" dirty="0" smtClean="0"/>
              <a:t>Enlightenment is the dissolution of wrong questions that seduce us into a fruitless search for self</a:t>
            </a:r>
          </a:p>
          <a:p>
            <a:pPr lvl="2"/>
            <a:r>
              <a:rPr lang="en-CA" u="sng" dirty="0"/>
              <a:t>not</a:t>
            </a:r>
            <a:r>
              <a:rPr lang="en-CA" dirty="0"/>
              <a:t> the </a:t>
            </a:r>
            <a:r>
              <a:rPr lang="en-CA" dirty="0" smtClean="0"/>
              <a:t>overcoming </a:t>
            </a:r>
            <a:r>
              <a:rPr lang="en-CA" dirty="0"/>
              <a:t>of ignorance and </a:t>
            </a:r>
            <a:r>
              <a:rPr lang="en-CA" dirty="0" smtClean="0"/>
              <a:t>misperception by means of a true, enlightened understanding</a:t>
            </a:r>
          </a:p>
          <a:p>
            <a:pPr lvl="1"/>
            <a:r>
              <a:rPr lang="en-CA" dirty="0" smtClean="0"/>
              <a:t>The things of the world maintain concrete individuality as unique nodes in a holistic network of relations</a:t>
            </a:r>
          </a:p>
          <a:p>
            <a:pPr lvl="2"/>
            <a:r>
              <a:rPr lang="en-CA" dirty="0"/>
              <a:t>n</a:t>
            </a:r>
            <a:r>
              <a:rPr lang="en-CA" dirty="0" smtClean="0"/>
              <a:t>ot logically independent substances</a:t>
            </a:r>
          </a:p>
          <a:p>
            <a:r>
              <a:rPr lang="en-CA" dirty="0" smtClean="0"/>
              <a:t>How do these ideas affect practice?</a:t>
            </a:r>
          </a:p>
          <a:p>
            <a:pPr lvl="1"/>
            <a:r>
              <a:rPr lang="en-CA" dirty="0" smtClean="0"/>
              <a:t>Meditation, everyday behavior, moral action</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281</a:t>
            </a:fld>
            <a:endParaRPr lang="en-US"/>
          </a:p>
        </p:txBody>
      </p:sp>
    </p:spTree>
    <p:extLst>
      <p:ext uri="{BB962C8B-B14F-4D97-AF65-F5344CB8AC3E}">
        <p14:creationId xmlns:p14="http://schemas.microsoft.com/office/powerpoint/2010/main" val="313946098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Enlightenment</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Meditation: not a </a:t>
            </a:r>
            <a:r>
              <a:rPr lang="en-CA" dirty="0" smtClean="0"/>
              <a:t>means to enlightenment </a:t>
            </a:r>
            <a:endParaRPr lang="en-CA" dirty="0" smtClean="0"/>
          </a:p>
          <a:p>
            <a:pPr lvl="1"/>
            <a:r>
              <a:rPr lang="en-CA" dirty="0" smtClean="0"/>
              <a:t>but an expression of enlightenment—</a:t>
            </a:r>
          </a:p>
          <a:p>
            <a:pPr lvl="1"/>
            <a:r>
              <a:rPr lang="en-CA" dirty="0" smtClean="0"/>
              <a:t>the operation of Buddha-nature</a:t>
            </a:r>
          </a:p>
          <a:p>
            <a:r>
              <a:rPr lang="en-CA" dirty="0" smtClean="0"/>
              <a:t>Enlightenment is </a:t>
            </a:r>
          </a:p>
          <a:p>
            <a:pPr lvl="1"/>
            <a:r>
              <a:rPr lang="en-CA" dirty="0" smtClean="0"/>
              <a:t>not entry into a separate realm</a:t>
            </a:r>
          </a:p>
          <a:p>
            <a:pPr lvl="1"/>
            <a:r>
              <a:rPr lang="en-CA" dirty="0"/>
              <a:t>b</a:t>
            </a:r>
            <a:r>
              <a:rPr lang="en-CA" dirty="0" smtClean="0"/>
              <a:t>ut thinking without self-reflection and intellectual calculations</a:t>
            </a:r>
          </a:p>
          <a:p>
            <a:r>
              <a:rPr lang="en-CA" dirty="0" smtClean="0"/>
              <a:t>The notion of “sudden enlightenment” is misleading</a:t>
            </a:r>
          </a:p>
          <a:p>
            <a:pPr lvl="1"/>
            <a:r>
              <a:rPr lang="en-CA" dirty="0" smtClean="0"/>
              <a:t>Sometimes there are intense moments</a:t>
            </a:r>
          </a:p>
          <a:p>
            <a:pPr lvl="1"/>
            <a:r>
              <a:rPr lang="en-CA" dirty="0" smtClean="0"/>
              <a:t>But awakening is not a matter of information or theory that can be acquired slowly or suddenly</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282</a:t>
            </a:fld>
            <a:endParaRPr lang="en-US"/>
          </a:p>
        </p:txBody>
      </p:sp>
    </p:spTree>
    <p:extLst>
      <p:ext uri="{BB962C8B-B14F-4D97-AF65-F5344CB8AC3E}">
        <p14:creationId xmlns:p14="http://schemas.microsoft.com/office/powerpoint/2010/main" val="304034445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Koans</a:t>
            </a:r>
            <a:endParaRPr lang="en-US" dirty="0"/>
          </a:p>
        </p:txBody>
      </p:sp>
      <p:sp>
        <p:nvSpPr>
          <p:cNvPr id="3" name="Content Placeholder 2"/>
          <p:cNvSpPr>
            <a:spLocks noGrp="1"/>
          </p:cNvSpPr>
          <p:nvPr>
            <p:ph idx="1"/>
          </p:nvPr>
        </p:nvSpPr>
        <p:spPr/>
        <p:txBody>
          <a:bodyPr/>
          <a:lstStyle/>
          <a:p>
            <a:r>
              <a:rPr lang="en-CA" dirty="0" smtClean="0"/>
              <a:t>Why are there Zen practices, such as </a:t>
            </a:r>
            <a:r>
              <a:rPr lang="en-CA" dirty="0" err="1" smtClean="0"/>
              <a:t>koans</a:t>
            </a:r>
            <a:r>
              <a:rPr lang="en-CA" dirty="0" smtClean="0"/>
              <a:t>?</a:t>
            </a:r>
          </a:p>
          <a:p>
            <a:pPr lvl="1"/>
            <a:r>
              <a:rPr lang="en-CA" dirty="0" smtClean="0"/>
              <a:t>1) Iconoclastic anecdotes: “If you see the Buddha, kill the Buddha”</a:t>
            </a:r>
          </a:p>
          <a:p>
            <a:pPr lvl="2"/>
            <a:r>
              <a:rPr lang="en-CA" dirty="0" smtClean="0"/>
              <a:t>= against theistic conceptions</a:t>
            </a:r>
          </a:p>
          <a:p>
            <a:pPr lvl="1"/>
            <a:r>
              <a:rPr lang="en-CA" dirty="0" smtClean="0"/>
              <a:t>2) What is the sound of one hand clapping?</a:t>
            </a:r>
          </a:p>
          <a:p>
            <a:pPr lvl="2"/>
            <a:r>
              <a:rPr lang="en-CA" dirty="0" smtClean="0"/>
              <a:t>Seemingly well-formed questions imply false understandings</a:t>
            </a:r>
          </a:p>
          <a:p>
            <a:pPr lvl="2"/>
            <a:r>
              <a:rPr lang="en-CA" dirty="0" smtClean="0"/>
              <a:t>E.g., “What is the “I” which is aware of myself?”</a:t>
            </a:r>
          </a:p>
        </p:txBody>
      </p:sp>
      <p:sp>
        <p:nvSpPr>
          <p:cNvPr id="4" name="Slide Number Placeholder 3"/>
          <p:cNvSpPr>
            <a:spLocks noGrp="1"/>
          </p:cNvSpPr>
          <p:nvPr>
            <p:ph type="sldNum" sz="quarter" idx="12"/>
          </p:nvPr>
        </p:nvSpPr>
        <p:spPr/>
        <p:txBody>
          <a:bodyPr/>
          <a:lstStyle/>
          <a:p>
            <a:fld id="{36E3785A-DE9F-44BF-AED1-678CB50B1B1C}" type="slidenum">
              <a:rPr lang="en-US" smtClean="0"/>
              <a:t>283</a:t>
            </a:fld>
            <a:endParaRPr lang="en-US"/>
          </a:p>
        </p:txBody>
      </p:sp>
    </p:spTree>
    <p:extLst>
      <p:ext uri="{BB962C8B-B14F-4D97-AF65-F5344CB8AC3E}">
        <p14:creationId xmlns:p14="http://schemas.microsoft.com/office/powerpoint/2010/main" val="102288147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Three features of the flowing mind</a:t>
            </a:r>
            <a:endParaRPr lang="en-US" dirty="0"/>
          </a:p>
        </p:txBody>
      </p:sp>
      <p:sp>
        <p:nvSpPr>
          <p:cNvPr id="3" name="Content Placeholder 2"/>
          <p:cNvSpPr>
            <a:spLocks noGrp="1"/>
          </p:cNvSpPr>
          <p:nvPr>
            <p:ph idx="1"/>
          </p:nvPr>
        </p:nvSpPr>
        <p:spPr/>
        <p:txBody>
          <a:bodyPr>
            <a:normAutofit lnSpcReduction="10000"/>
          </a:bodyPr>
          <a:lstStyle/>
          <a:p>
            <a:r>
              <a:rPr lang="en-CA" dirty="0" smtClean="0"/>
              <a:t>Mark of zazen (sitting meditation)</a:t>
            </a:r>
          </a:p>
          <a:p>
            <a:pPr lvl="1"/>
            <a:r>
              <a:rPr lang="en-CA" dirty="0" smtClean="0"/>
              <a:t>The mind’s “freely flowing from one object to another” without becoming stopped or fixated</a:t>
            </a:r>
          </a:p>
          <a:p>
            <a:pPr lvl="2"/>
            <a:r>
              <a:rPr lang="en-CA" dirty="0" smtClean="0"/>
              <a:t>Objection: perhaps spontaneity and lack of concentration is applicable to sword fighting, </a:t>
            </a:r>
          </a:p>
          <a:p>
            <a:pPr lvl="2"/>
            <a:r>
              <a:rPr lang="en-CA" dirty="0" smtClean="0"/>
              <a:t>but not to brain surgery</a:t>
            </a:r>
          </a:p>
          <a:p>
            <a:pPr lvl="1"/>
            <a:r>
              <a:rPr lang="en-CA" dirty="0" smtClean="0"/>
              <a:t>Three features of “the flowing mind”</a:t>
            </a:r>
          </a:p>
          <a:p>
            <a:pPr lvl="2"/>
            <a:r>
              <a:rPr lang="en-CA" dirty="0" smtClean="0"/>
              <a:t>Respect the instruments and not impose alien use on them</a:t>
            </a:r>
          </a:p>
          <a:p>
            <a:pPr lvl="2"/>
            <a:r>
              <a:rPr lang="en-CA" dirty="0" smtClean="0"/>
              <a:t>Not an inflexible plan, but openness to contingencies</a:t>
            </a:r>
          </a:p>
          <a:p>
            <a:pPr lvl="2"/>
            <a:r>
              <a:rPr lang="en-CA" dirty="0" smtClean="0"/>
              <a:t>Not being preoccupied with oneself</a:t>
            </a:r>
          </a:p>
        </p:txBody>
      </p:sp>
      <p:sp>
        <p:nvSpPr>
          <p:cNvPr id="4" name="Slide Number Placeholder 3"/>
          <p:cNvSpPr>
            <a:spLocks noGrp="1"/>
          </p:cNvSpPr>
          <p:nvPr>
            <p:ph type="sldNum" sz="quarter" idx="12"/>
          </p:nvPr>
        </p:nvSpPr>
        <p:spPr/>
        <p:txBody>
          <a:bodyPr/>
          <a:lstStyle/>
          <a:p>
            <a:fld id="{36E3785A-DE9F-44BF-AED1-678CB50B1B1C}" type="slidenum">
              <a:rPr lang="en-US" smtClean="0"/>
              <a:t>284</a:t>
            </a:fld>
            <a:endParaRPr lang="en-US"/>
          </a:p>
        </p:txBody>
      </p:sp>
    </p:spTree>
    <p:extLst>
      <p:ext uri="{BB962C8B-B14F-4D97-AF65-F5344CB8AC3E}">
        <p14:creationId xmlns:p14="http://schemas.microsoft.com/office/powerpoint/2010/main" val="119688792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“I shot” but “it shot”</a:t>
            </a:r>
            <a:endParaRPr lang="en-US" dirty="0"/>
          </a:p>
        </p:txBody>
      </p:sp>
      <p:sp>
        <p:nvSpPr>
          <p:cNvPr id="3" name="Content Placeholder 2"/>
          <p:cNvSpPr>
            <a:spLocks noGrp="1"/>
          </p:cNvSpPr>
          <p:nvPr>
            <p:ph idx="1"/>
          </p:nvPr>
        </p:nvSpPr>
        <p:spPr/>
        <p:txBody>
          <a:bodyPr>
            <a:normAutofit lnSpcReduction="10000"/>
          </a:bodyPr>
          <a:lstStyle/>
          <a:p>
            <a:r>
              <a:rPr lang="en-CA" dirty="0"/>
              <a:t>These are the features of </a:t>
            </a:r>
          </a:p>
          <a:p>
            <a:pPr lvl="1"/>
            <a:r>
              <a:rPr lang="en-CA" dirty="0"/>
              <a:t>the tea-master, who respects his implements, </a:t>
            </a:r>
          </a:p>
          <a:p>
            <a:pPr lvl="1"/>
            <a:r>
              <a:rPr lang="en-CA" dirty="0"/>
              <a:t>the swordsman, who recognizes that things “just happen” </a:t>
            </a:r>
          </a:p>
          <a:p>
            <a:pPr lvl="1"/>
            <a:r>
              <a:rPr lang="en-CA" dirty="0"/>
              <a:t>and the archer, who is not focused on himself: not “I shot the arrow,” but “it shot</a:t>
            </a:r>
            <a:r>
              <a:rPr lang="en-CA" dirty="0" smtClean="0"/>
              <a:t>”</a:t>
            </a:r>
          </a:p>
          <a:p>
            <a:r>
              <a:rPr lang="en-CA" dirty="0"/>
              <a:t>(</a:t>
            </a:r>
            <a:r>
              <a:rPr lang="en-CA" dirty="0" smtClean="0"/>
              <a:t>But then, how is this compatible, as Cooper claims, with the idea of Western morality? </a:t>
            </a:r>
          </a:p>
          <a:p>
            <a:pPr lvl="1"/>
            <a:r>
              <a:rPr lang="en-CA" dirty="0" smtClean="0"/>
              <a:t>The responsible moral subject?)</a:t>
            </a:r>
            <a:endParaRPr lang="en-CA"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285</a:t>
            </a:fld>
            <a:endParaRPr lang="en-US"/>
          </a:p>
        </p:txBody>
      </p:sp>
    </p:spTree>
    <p:extLst>
      <p:ext uri="{BB962C8B-B14F-4D97-AF65-F5344CB8AC3E}">
        <p14:creationId xmlns:p14="http://schemas.microsoft.com/office/powerpoint/2010/main" val="302219023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be committed to the liberation of others?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Why not then become a free booting samurai? </a:t>
            </a:r>
          </a:p>
          <a:p>
            <a:pPr lvl="1"/>
            <a:r>
              <a:rPr lang="en-CA" dirty="0" smtClean="0"/>
              <a:t>(films of Kurosawa)</a:t>
            </a:r>
          </a:p>
          <a:p>
            <a:pPr lvl="1"/>
            <a:r>
              <a:rPr lang="en-CA" dirty="0" smtClean="0"/>
              <a:t>Why be concerned with social obligations?</a:t>
            </a:r>
          </a:p>
          <a:p>
            <a:r>
              <a:rPr lang="en-CA" dirty="0" smtClean="0"/>
              <a:t>Argument: one who is committed to his own liberation should be committed to that of others too</a:t>
            </a:r>
          </a:p>
          <a:p>
            <a:pPr lvl="1"/>
            <a:r>
              <a:rPr lang="en-CA" dirty="0" smtClean="0"/>
              <a:t>But if </a:t>
            </a:r>
            <a:r>
              <a:rPr lang="en-CA" dirty="0"/>
              <a:t>the commitment is to one’s own liberation, why be concerned with others?</a:t>
            </a:r>
          </a:p>
          <a:p>
            <a:pPr lvl="1"/>
            <a:r>
              <a:rPr lang="en-CA" dirty="0" smtClean="0"/>
              <a:t>Isn’t it a distraction to be concerned with others?</a:t>
            </a:r>
          </a:p>
          <a:p>
            <a:pPr lvl="1"/>
            <a:r>
              <a:rPr lang="en-CA" dirty="0" smtClean="0"/>
              <a:t>The call for “compassion” seems tacked on, not fundamental</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286</a:t>
            </a:fld>
            <a:endParaRPr lang="en-US"/>
          </a:p>
        </p:txBody>
      </p:sp>
    </p:spTree>
    <p:extLst>
      <p:ext uri="{BB962C8B-B14F-4D97-AF65-F5344CB8AC3E}">
        <p14:creationId xmlns:p14="http://schemas.microsoft.com/office/powerpoint/2010/main" val="3152290860"/>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 Self</a:t>
            </a:r>
            <a:r>
              <a:rPr lang="en-CA" dirty="0" smtClean="0">
                <a:sym typeface="Wingdings" panose="05000000000000000000" pitchFamily="2" charset="2"/>
              </a:rPr>
              <a:t> concern for others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The Mahayana ideal of the bodhisattva, committed to others</a:t>
            </a:r>
          </a:p>
          <a:p>
            <a:pPr lvl="1"/>
            <a:r>
              <a:rPr lang="en-CA" dirty="0"/>
              <a:t>d</a:t>
            </a:r>
            <a:r>
              <a:rPr lang="en-CA" dirty="0" smtClean="0"/>
              <a:t>oesn’t make sense if the individual is a separate self</a:t>
            </a:r>
          </a:p>
          <a:p>
            <a:pPr lvl="1"/>
            <a:r>
              <a:rPr lang="en-CA" dirty="0" smtClean="0"/>
              <a:t>But Mahayana doctrine of dependent origination: there are no separate selves</a:t>
            </a:r>
          </a:p>
          <a:p>
            <a:pPr lvl="1"/>
            <a:r>
              <a:rPr lang="en-CA" dirty="0" smtClean="0"/>
              <a:t>One cannot say “This bundle of experiences and its future is my sole concern because it is </a:t>
            </a:r>
            <a:r>
              <a:rPr lang="en-CA" i="1" dirty="0" smtClean="0"/>
              <a:t>mine</a:t>
            </a:r>
            <a:r>
              <a:rPr lang="en-CA" dirty="0" smtClean="0"/>
              <a:t>.”</a:t>
            </a:r>
          </a:p>
          <a:p>
            <a:r>
              <a:rPr lang="en-CA" dirty="0"/>
              <a:t>The doctrine of “no Self</a:t>
            </a:r>
            <a:r>
              <a:rPr lang="en-CA" dirty="0" smtClean="0"/>
              <a:t>” (</a:t>
            </a:r>
            <a:r>
              <a:rPr lang="en-CA" dirty="0" err="1" smtClean="0"/>
              <a:t>anatman</a:t>
            </a:r>
            <a:r>
              <a:rPr lang="en-CA" dirty="0" smtClean="0"/>
              <a:t>)</a:t>
            </a:r>
            <a:endParaRPr lang="en-CA" dirty="0"/>
          </a:p>
          <a:p>
            <a:pPr lvl="1"/>
            <a:r>
              <a:rPr lang="en-CA" dirty="0"/>
              <a:t>d</a:t>
            </a:r>
            <a:r>
              <a:rPr lang="en-CA" dirty="0" smtClean="0"/>
              <a:t>issolves </a:t>
            </a:r>
            <a:r>
              <a:rPr lang="en-CA" dirty="0"/>
              <a:t>the false question: </a:t>
            </a:r>
            <a:r>
              <a:rPr lang="en-CA" dirty="0" smtClean="0"/>
              <a:t>Why </a:t>
            </a:r>
            <a:r>
              <a:rPr lang="en-CA" dirty="0"/>
              <a:t>should </a:t>
            </a:r>
            <a:r>
              <a:rPr lang="en-CA" i="1" u="sng" dirty="0"/>
              <a:t>I</a:t>
            </a:r>
            <a:r>
              <a:rPr lang="en-CA" dirty="0"/>
              <a:t> be concerned with the welfare of </a:t>
            </a:r>
            <a:r>
              <a:rPr lang="en-CA" dirty="0" smtClean="0"/>
              <a:t>others?</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287</a:t>
            </a:fld>
            <a:endParaRPr lang="en-US"/>
          </a:p>
        </p:txBody>
      </p:sp>
    </p:spTree>
    <p:extLst>
      <p:ext uri="{BB962C8B-B14F-4D97-AF65-F5344CB8AC3E}">
        <p14:creationId xmlns:p14="http://schemas.microsoft.com/office/powerpoint/2010/main" val="2279353752"/>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historical context</a:t>
            </a:r>
            <a:endParaRPr lang="en-US" dirty="0"/>
          </a:p>
        </p:txBody>
      </p:sp>
      <p:sp>
        <p:nvSpPr>
          <p:cNvPr id="3" name="Content Placeholder 2"/>
          <p:cNvSpPr>
            <a:spLocks noGrp="1"/>
          </p:cNvSpPr>
          <p:nvPr>
            <p:ph idx="1"/>
          </p:nvPr>
        </p:nvSpPr>
        <p:spPr/>
        <p:txBody>
          <a:bodyPr>
            <a:normAutofit lnSpcReduction="10000"/>
          </a:bodyPr>
          <a:lstStyle/>
          <a:p>
            <a:r>
              <a:rPr lang="en-US" dirty="0" smtClean="0"/>
              <a:t>Rise of reflective thinking in commerce</a:t>
            </a:r>
          </a:p>
          <a:p>
            <a:pPr lvl="1"/>
            <a:r>
              <a:rPr lang="en-US" dirty="0" smtClean="0"/>
              <a:t>Why is x amount of wheat = y amount of wine?</a:t>
            </a:r>
          </a:p>
          <a:p>
            <a:pPr lvl="1"/>
            <a:r>
              <a:rPr lang="en-US" dirty="0" smtClean="0"/>
              <a:t>The same monetary value</a:t>
            </a:r>
          </a:p>
          <a:p>
            <a:r>
              <a:rPr lang="en-US" dirty="0" smtClean="0">
                <a:sym typeface="Wingdings" panose="05000000000000000000" pitchFamily="2" charset="2"/>
              </a:rPr>
              <a:t> Rational thought points to deeper truths underlying ordinary experience</a:t>
            </a:r>
          </a:p>
          <a:p>
            <a:r>
              <a:rPr lang="en-US" dirty="0" smtClean="0">
                <a:sym typeface="Wingdings" panose="05000000000000000000" pitchFamily="2" charset="2"/>
              </a:rPr>
              <a:t>Zen: this is a disease of our modern world for which Zen is the cure</a:t>
            </a:r>
          </a:p>
          <a:p>
            <a:pPr lvl="1"/>
            <a:r>
              <a:rPr lang="en-US" dirty="0" smtClean="0">
                <a:sym typeface="Wingdings" panose="05000000000000000000" pitchFamily="2" charset="2"/>
              </a:rPr>
              <a:t>Return to the time before reflection sets in</a:t>
            </a:r>
          </a:p>
          <a:p>
            <a:pPr lvl="1"/>
            <a:r>
              <a:rPr lang="en-US" dirty="0" smtClean="0">
                <a:sym typeface="Wingdings" panose="05000000000000000000" pitchFamily="2" charset="2"/>
              </a:rPr>
              <a:t>But do so consciously (reflectively)</a:t>
            </a:r>
          </a:p>
        </p:txBody>
      </p:sp>
      <p:sp>
        <p:nvSpPr>
          <p:cNvPr id="4" name="Slide Number Placeholder 3"/>
          <p:cNvSpPr>
            <a:spLocks noGrp="1"/>
          </p:cNvSpPr>
          <p:nvPr>
            <p:ph type="sldNum" sz="quarter" idx="12"/>
          </p:nvPr>
        </p:nvSpPr>
        <p:spPr/>
        <p:txBody>
          <a:bodyPr/>
          <a:lstStyle/>
          <a:p>
            <a:fld id="{36E3785A-DE9F-44BF-AED1-678CB50B1B1C}" type="slidenum">
              <a:rPr lang="en-US" smtClean="0"/>
              <a:t>288</a:t>
            </a:fld>
            <a:endParaRPr lang="en-US"/>
          </a:p>
        </p:txBody>
      </p:sp>
    </p:spTree>
    <p:extLst>
      <p:ext uri="{BB962C8B-B14F-4D97-AF65-F5344CB8AC3E}">
        <p14:creationId xmlns:p14="http://schemas.microsoft.com/office/powerpoint/2010/main" val="16105484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 goes to China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Historical context of Zen Buddhism</a:t>
            </a:r>
          </a:p>
          <a:p>
            <a:pPr lvl="1"/>
            <a:r>
              <a:rPr lang="en-US" dirty="0" smtClean="0"/>
              <a:t>Buddhists leave (are driven out of) India</a:t>
            </a:r>
          </a:p>
          <a:p>
            <a:pPr lvl="1"/>
            <a:r>
              <a:rPr lang="en-US" dirty="0" smtClean="0"/>
              <a:t>Zen Buddhism originated in China</a:t>
            </a:r>
          </a:p>
          <a:p>
            <a:pPr lvl="1"/>
            <a:r>
              <a:rPr lang="en-US" dirty="0" smtClean="0"/>
              <a:t>Chinese philosophy arose in a period </a:t>
            </a:r>
            <a:r>
              <a:rPr lang="en-US" u="sng" dirty="0" smtClean="0"/>
              <a:t>before</a:t>
            </a:r>
            <a:r>
              <a:rPr lang="en-US" dirty="0" smtClean="0"/>
              <a:t> the development of commerce, iron, alphabetical writing</a:t>
            </a:r>
          </a:p>
          <a:p>
            <a:r>
              <a:rPr lang="en-US" dirty="0" smtClean="0"/>
              <a:t>Commercial society is the context for a rationally organized philosophy</a:t>
            </a:r>
          </a:p>
          <a:p>
            <a:pPr lvl="1"/>
            <a:r>
              <a:rPr lang="en-US" dirty="0" smtClean="0"/>
              <a:t>Merchants are one of the four basic castes in India</a:t>
            </a:r>
          </a:p>
          <a:p>
            <a:r>
              <a:rPr lang="en-US" dirty="0" smtClean="0"/>
              <a:t>When Buddhism goes to China</a:t>
            </a:r>
          </a:p>
          <a:p>
            <a:pPr lvl="1"/>
            <a:r>
              <a:rPr lang="en-US" dirty="0"/>
              <a:t>i</a:t>
            </a:r>
            <a:r>
              <a:rPr lang="en-US" dirty="0" smtClean="0"/>
              <a:t>t develops a philosophy that is negative to discursive, step-by-step philosophy</a:t>
            </a:r>
          </a:p>
          <a:p>
            <a:pPr lvl="1"/>
            <a:r>
              <a:rPr lang="en-US" dirty="0" smtClean="0"/>
              <a:t>It goes back to the intuitionism of Daoism</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289</a:t>
            </a:fld>
            <a:endParaRPr lang="en-US"/>
          </a:p>
        </p:txBody>
      </p:sp>
    </p:spTree>
    <p:extLst>
      <p:ext uri="{BB962C8B-B14F-4D97-AF65-F5344CB8AC3E}">
        <p14:creationId xmlns:p14="http://schemas.microsoft.com/office/powerpoint/2010/main" val="1540265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2) Main theme, leitmotiv, of Upanishads</a:t>
            </a:r>
            <a:endParaRPr lang="en-US" dirty="0"/>
          </a:p>
        </p:txBody>
      </p:sp>
      <p:sp>
        <p:nvSpPr>
          <p:cNvPr id="3" name="Content Placeholder 2"/>
          <p:cNvSpPr>
            <a:spLocks noGrp="1"/>
          </p:cNvSpPr>
          <p:nvPr>
            <p:ph idx="1"/>
          </p:nvPr>
        </p:nvSpPr>
        <p:spPr/>
        <p:txBody>
          <a:bodyPr>
            <a:normAutofit/>
          </a:bodyPr>
          <a:lstStyle/>
          <a:p>
            <a:r>
              <a:rPr lang="en-CA" dirty="0" smtClean="0"/>
              <a:t>Our unhappiness is based on a failure to recognize that</a:t>
            </a:r>
          </a:p>
          <a:p>
            <a:pPr lvl="1"/>
            <a:r>
              <a:rPr lang="en-CA" dirty="0"/>
              <a:t>o</a:t>
            </a:r>
            <a:r>
              <a:rPr lang="en-CA" dirty="0" smtClean="0"/>
              <a:t>rdinary experience does not give true reality</a:t>
            </a:r>
          </a:p>
          <a:p>
            <a:pPr lvl="1"/>
            <a:r>
              <a:rPr lang="en-CA" dirty="0"/>
              <a:t>t</a:t>
            </a:r>
            <a:r>
              <a:rPr lang="en-CA" dirty="0" smtClean="0"/>
              <a:t>here is a deep connection, even an identity, between ourselves (“atman”) and the cosmos (“Brahman”)</a:t>
            </a:r>
          </a:p>
        </p:txBody>
      </p:sp>
      <p:sp>
        <p:nvSpPr>
          <p:cNvPr id="4" name="Slide Number Placeholder 3"/>
          <p:cNvSpPr>
            <a:spLocks noGrp="1"/>
          </p:cNvSpPr>
          <p:nvPr>
            <p:ph type="sldNum" sz="quarter" idx="12"/>
          </p:nvPr>
        </p:nvSpPr>
        <p:spPr/>
        <p:txBody>
          <a:bodyPr/>
          <a:lstStyle/>
          <a:p>
            <a:fld id="{36E3785A-DE9F-44BF-AED1-678CB50B1B1C}" type="slidenum">
              <a:rPr lang="en-US" smtClean="0"/>
              <a:t>29</a:t>
            </a:fld>
            <a:endParaRPr lang="en-US"/>
          </a:p>
        </p:txBody>
      </p:sp>
    </p:spTree>
    <p:extLst>
      <p:ext uri="{BB962C8B-B14F-4D97-AF65-F5344CB8AC3E}">
        <p14:creationId xmlns:p14="http://schemas.microsoft.com/office/powerpoint/2010/main" val="412697012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Irrationalism is rational</a:t>
            </a:r>
            <a:endParaRPr lang="en-US" dirty="0"/>
          </a:p>
        </p:txBody>
      </p:sp>
      <p:sp>
        <p:nvSpPr>
          <p:cNvPr id="3" name="Content Placeholder 2"/>
          <p:cNvSpPr>
            <a:spLocks noGrp="1"/>
          </p:cNvSpPr>
          <p:nvPr>
            <p:ph idx="1"/>
          </p:nvPr>
        </p:nvSpPr>
        <p:spPr/>
        <p:txBody>
          <a:bodyPr/>
          <a:lstStyle/>
          <a:p>
            <a:r>
              <a:rPr lang="en-US" dirty="0">
                <a:sym typeface="Wingdings" panose="05000000000000000000" pitchFamily="2" charset="2"/>
              </a:rPr>
              <a:t>A philosophy that negates philosophy?</a:t>
            </a:r>
            <a:endParaRPr lang="en-US" dirty="0"/>
          </a:p>
          <a:p>
            <a:pPr lvl="1"/>
            <a:r>
              <a:rPr lang="en-US" dirty="0" smtClean="0"/>
              <a:t>So maybe D. T. Suzuki was right: </a:t>
            </a:r>
          </a:p>
          <a:p>
            <a:pPr lvl="1"/>
            <a:r>
              <a:rPr lang="en-CA" dirty="0" smtClean="0"/>
              <a:t>“Zen </a:t>
            </a:r>
            <a:r>
              <a:rPr lang="en-CA" dirty="0"/>
              <a:t>is the most irrational, inconceivable thing in the world, not subject to logical analysis or intellectual treatment” </a:t>
            </a:r>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290</a:t>
            </a:fld>
            <a:endParaRPr lang="en-US"/>
          </a:p>
        </p:txBody>
      </p:sp>
    </p:spTree>
    <p:extLst>
      <p:ext uri="{BB962C8B-B14F-4D97-AF65-F5344CB8AC3E}">
        <p14:creationId xmlns:p14="http://schemas.microsoft.com/office/powerpoint/2010/main" val="53309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Caste System is a Kinship System</a:t>
            </a:r>
            <a:endParaRPr lang="en-CA" altLang="en-US" dirty="0" smtClean="0"/>
          </a:p>
        </p:txBody>
      </p:sp>
      <p:sp>
        <p:nvSpPr>
          <p:cNvPr id="4099" name="Rectangle 3"/>
          <p:cNvSpPr>
            <a:spLocks noGrp="1" noChangeArrowheads="1"/>
          </p:cNvSpPr>
          <p:nvPr>
            <p:ph idx="1"/>
          </p:nvPr>
        </p:nvSpPr>
        <p:spPr/>
        <p:txBody>
          <a:bodyPr>
            <a:normAutofit/>
          </a:bodyPr>
          <a:lstStyle/>
          <a:p>
            <a:pPr eaLnBrk="1" hangingPunct="1">
              <a:lnSpc>
                <a:spcPct val="90000"/>
              </a:lnSpc>
            </a:pPr>
            <a:r>
              <a:rPr lang="en-US" altLang="en-US" sz="2800" dirty="0" smtClean="0"/>
              <a:t>A caste (</a:t>
            </a:r>
            <a:r>
              <a:rPr lang="en-US" altLang="en-US" sz="2800" i="1" dirty="0" err="1" smtClean="0"/>
              <a:t>varna</a:t>
            </a:r>
            <a:r>
              <a:rPr lang="en-US" altLang="en-US" sz="2800" dirty="0" smtClean="0"/>
              <a:t>) is an intermarrying group</a:t>
            </a:r>
          </a:p>
          <a:p>
            <a:pPr lvl="1" eaLnBrk="1" hangingPunct="1">
              <a:lnSpc>
                <a:spcPct val="90000"/>
              </a:lnSpc>
            </a:pPr>
            <a:r>
              <a:rPr lang="en-US" altLang="en-US" sz="2400" dirty="0" smtClean="0"/>
              <a:t>Kinship; hereditary membership</a:t>
            </a:r>
          </a:p>
          <a:p>
            <a:pPr eaLnBrk="1" hangingPunct="1">
              <a:lnSpc>
                <a:spcPct val="90000"/>
              </a:lnSpc>
            </a:pPr>
            <a:r>
              <a:rPr lang="en-US" altLang="en-US" sz="2800" dirty="0" smtClean="0"/>
              <a:t>A caste eats together</a:t>
            </a:r>
          </a:p>
          <a:p>
            <a:pPr lvl="1" eaLnBrk="1" hangingPunct="1">
              <a:lnSpc>
                <a:spcPct val="90000"/>
              </a:lnSpc>
            </a:pPr>
            <a:r>
              <a:rPr lang="en-US" altLang="en-US" sz="2400" dirty="0" smtClean="0"/>
              <a:t>A high-caste Brahmin does not eat with someone of a lower caste; different diets for different castes</a:t>
            </a:r>
          </a:p>
          <a:p>
            <a:pPr eaLnBrk="1" hangingPunct="1">
              <a:lnSpc>
                <a:spcPct val="90000"/>
              </a:lnSpc>
            </a:pPr>
            <a:r>
              <a:rPr lang="en-US" altLang="en-US" sz="2800" dirty="0" smtClean="0"/>
              <a:t>Divided by occupation: priest, warrior, merchant, peasant </a:t>
            </a:r>
          </a:p>
          <a:p>
            <a:pPr eaLnBrk="1" hangingPunct="1">
              <a:lnSpc>
                <a:spcPct val="90000"/>
              </a:lnSpc>
            </a:pPr>
            <a:r>
              <a:rPr lang="en-US" altLang="en-US" sz="2800" dirty="0" smtClean="0"/>
              <a:t>Legal status, rights based on caste membership</a:t>
            </a:r>
          </a:p>
          <a:p>
            <a:pPr lvl="1" eaLnBrk="1" hangingPunct="1">
              <a:lnSpc>
                <a:spcPct val="90000"/>
              </a:lnSpc>
            </a:pPr>
            <a:r>
              <a:rPr lang="en-US" altLang="en-US" sz="2400" dirty="0" smtClean="0"/>
              <a:t>Gandhi was refused permission to study in England</a:t>
            </a:r>
          </a:p>
        </p:txBody>
      </p:sp>
      <p:sp>
        <p:nvSpPr>
          <p:cNvPr id="1229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3A2D1AA-AB2D-4409-891C-56301458559C}" type="slidenum">
              <a:rPr lang="en-CA" altLang="en-US" sz="1200">
                <a:solidFill>
                  <a:srgbClr val="898989"/>
                </a:solidFill>
              </a:rPr>
              <a:pPr eaLnBrk="1" hangingPunct="1"/>
              <a:t>3</a:t>
            </a:fld>
            <a:endParaRPr lang="en-CA" altLang="en-US" sz="1200">
              <a:solidFill>
                <a:srgbClr val="898989"/>
              </a:solidFill>
            </a:endParaRPr>
          </a:p>
        </p:txBody>
      </p:sp>
    </p:spTree>
    <p:extLst>
      <p:ext uri="{BB962C8B-B14F-4D97-AF65-F5344CB8AC3E}">
        <p14:creationId xmlns:p14="http://schemas.microsoft.com/office/powerpoint/2010/main" val="2514665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return home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“I shall remain here [in my everyday existence] only so long as I shall not be released [from the bonds of ignorance]. Then I shall arrive home.”</a:t>
            </a:r>
          </a:p>
          <a:p>
            <a:r>
              <a:rPr lang="en-CA" dirty="0" smtClean="0"/>
              <a:t>“That which is the finest essence – this whole world has that as its soul. That is Reality. That is atman. That art thou [</a:t>
            </a:r>
            <a:r>
              <a:rPr lang="en-CA" i="1" dirty="0" smtClean="0"/>
              <a:t>Tat </a:t>
            </a:r>
            <a:r>
              <a:rPr lang="en-CA" i="1" dirty="0" err="1" smtClean="0"/>
              <a:t>tvam</a:t>
            </a:r>
            <a:r>
              <a:rPr lang="en-CA" i="1" dirty="0" smtClean="0"/>
              <a:t> </a:t>
            </a:r>
            <a:r>
              <a:rPr lang="en-CA" i="1" dirty="0" err="1" smtClean="0"/>
              <a:t>asi</a:t>
            </a:r>
            <a:r>
              <a:rPr lang="en-CA" dirty="0" smtClean="0"/>
              <a:t>].”</a:t>
            </a:r>
          </a:p>
          <a:p>
            <a:pPr lvl="1"/>
            <a:r>
              <a:rPr lang="en-CA" dirty="0" err="1" smtClean="0"/>
              <a:t>Chandogya</a:t>
            </a:r>
            <a:r>
              <a:rPr lang="en-CA" dirty="0" smtClean="0"/>
              <a:t> Upanishad</a:t>
            </a:r>
            <a:endParaRPr lang="en-US" dirty="0" smtClean="0"/>
          </a:p>
          <a:p>
            <a:r>
              <a:rPr lang="en-CA" dirty="0" smtClean="0"/>
              <a:t>“I was no stranger in the world, that the inscrutable without name and form had taken me in its arms.” (Tagore—modern Bengali poet)</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30</a:t>
            </a:fld>
            <a:endParaRPr lang="en-US"/>
          </a:p>
        </p:txBody>
      </p:sp>
    </p:spTree>
    <p:extLst>
      <p:ext uri="{BB962C8B-B14F-4D97-AF65-F5344CB8AC3E}">
        <p14:creationId xmlns:p14="http://schemas.microsoft.com/office/powerpoint/2010/main" val="4107675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Loss of innocence</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Because of false beliefs and concepts, we feel ourselves to be insecure strangers and aliens in the world</a:t>
            </a:r>
          </a:p>
          <a:p>
            <a:pPr lvl="1"/>
            <a:r>
              <a:rPr lang="en-CA" dirty="0" smtClean="0"/>
              <a:t>Because: “man’s naïve at-oneness with the living universe, his essential innocence or sense of fellow feeling, is lost.” </a:t>
            </a:r>
            <a:r>
              <a:rPr lang="en-CA" dirty="0" err="1" smtClean="0"/>
              <a:t>Sarvepalli</a:t>
            </a:r>
            <a:r>
              <a:rPr lang="en-CA" dirty="0" smtClean="0"/>
              <a:t> </a:t>
            </a:r>
            <a:r>
              <a:rPr lang="en-CA" dirty="0" err="1" smtClean="0"/>
              <a:t>Radhakrishnan</a:t>
            </a:r>
            <a:endParaRPr lang="en-CA" dirty="0" smtClean="0"/>
          </a:p>
          <a:p>
            <a:r>
              <a:rPr lang="en-CA" dirty="0" smtClean="0"/>
              <a:t>Recall also: Book of </a:t>
            </a:r>
            <a:r>
              <a:rPr lang="en-CA" i="1" dirty="0" smtClean="0"/>
              <a:t>Genesis</a:t>
            </a:r>
          </a:p>
          <a:p>
            <a:pPr lvl="1"/>
            <a:r>
              <a:rPr lang="en-CA" dirty="0" smtClean="0"/>
              <a:t>Original state of humanity is oneness with the natural world</a:t>
            </a:r>
          </a:p>
          <a:p>
            <a:pPr lvl="1"/>
            <a:r>
              <a:rPr lang="en-CA" dirty="0"/>
              <a:t>But this has been lost because of “knowledge of good and evil</a:t>
            </a:r>
            <a:r>
              <a:rPr lang="en-CA" dirty="0" smtClean="0"/>
              <a:t>”</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31</a:t>
            </a:fld>
            <a:endParaRPr lang="en-US"/>
          </a:p>
        </p:txBody>
      </p:sp>
    </p:spTree>
    <p:extLst>
      <p:ext uri="{BB962C8B-B14F-4D97-AF65-F5344CB8AC3E}">
        <p14:creationId xmlns:p14="http://schemas.microsoft.com/office/powerpoint/2010/main" val="4921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More specific doctrines</a:t>
            </a:r>
            <a:endParaRPr lang="en-US" dirty="0"/>
          </a:p>
        </p:txBody>
      </p:sp>
      <p:sp>
        <p:nvSpPr>
          <p:cNvPr id="3" name="Content Placeholder 2"/>
          <p:cNvSpPr>
            <a:spLocks noGrp="1"/>
          </p:cNvSpPr>
          <p:nvPr>
            <p:ph idx="1"/>
          </p:nvPr>
        </p:nvSpPr>
        <p:spPr/>
        <p:txBody>
          <a:bodyPr>
            <a:normAutofit lnSpcReduction="10000"/>
          </a:bodyPr>
          <a:lstStyle/>
          <a:p>
            <a:r>
              <a:rPr lang="en-CA" dirty="0" smtClean="0"/>
              <a:t>1) Tone</a:t>
            </a:r>
          </a:p>
          <a:p>
            <a:r>
              <a:rPr lang="en-CA" dirty="0" smtClean="0"/>
              <a:t>2) General theme</a:t>
            </a:r>
          </a:p>
          <a:p>
            <a:r>
              <a:rPr lang="en-CA" dirty="0" smtClean="0"/>
              <a:t>3) Specific doctrines</a:t>
            </a:r>
          </a:p>
          <a:p>
            <a:pPr lvl="1"/>
            <a:r>
              <a:rPr lang="en-CA" dirty="0" smtClean="0"/>
              <a:t>(1) Samsara</a:t>
            </a:r>
          </a:p>
          <a:p>
            <a:pPr lvl="1"/>
            <a:r>
              <a:rPr lang="en-CA" dirty="0" smtClean="0"/>
              <a:t>(2) Karma</a:t>
            </a:r>
          </a:p>
          <a:p>
            <a:pPr lvl="1"/>
            <a:r>
              <a:rPr lang="en-CA" dirty="0" smtClean="0"/>
              <a:t>(3) Dharma</a:t>
            </a:r>
          </a:p>
          <a:p>
            <a:pPr lvl="1"/>
            <a:r>
              <a:rPr lang="en-CA" dirty="0" smtClean="0"/>
              <a:t>(4) Moksha</a:t>
            </a:r>
          </a:p>
          <a:p>
            <a:pPr lvl="1"/>
            <a:r>
              <a:rPr lang="en-CA" dirty="0" smtClean="0"/>
              <a:t>(5) </a:t>
            </a:r>
            <a:r>
              <a:rPr lang="en-CA" dirty="0" err="1" smtClean="0"/>
              <a:t>Avidya</a:t>
            </a:r>
            <a:endParaRPr lang="en-CA" dirty="0" smtClean="0"/>
          </a:p>
          <a:p>
            <a:pPr lvl="1"/>
            <a:r>
              <a:rPr lang="en-CA" dirty="0" smtClean="0"/>
              <a:t>(6) </a:t>
            </a:r>
            <a:r>
              <a:rPr lang="en-CA" dirty="0" err="1" smtClean="0"/>
              <a:t>Duhkha</a:t>
            </a:r>
            <a:endParaRPr lang="en-CA" dirty="0" smtClean="0"/>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32</a:t>
            </a:fld>
            <a:endParaRPr lang="en-US"/>
          </a:p>
        </p:txBody>
      </p:sp>
    </p:spTree>
    <p:extLst>
      <p:ext uri="{BB962C8B-B14F-4D97-AF65-F5344CB8AC3E}">
        <p14:creationId xmlns:p14="http://schemas.microsoft.com/office/powerpoint/2010/main" val="2943703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Samsara (reincarnation)</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Ordinary experience, the world of becoming</a:t>
            </a:r>
          </a:p>
          <a:p>
            <a:pPr lvl="1"/>
            <a:r>
              <a:rPr lang="en-CA" dirty="0" smtClean="0"/>
              <a:t>In which all living creatures undergo cycles of rebirth (reincarnation, transmigration)</a:t>
            </a:r>
          </a:p>
          <a:p>
            <a:pPr lvl="1"/>
            <a:r>
              <a:rPr lang="en-CA" dirty="0" smtClean="0"/>
              <a:t>Each creature has countless lives until liberated</a:t>
            </a:r>
          </a:p>
          <a:p>
            <a:r>
              <a:rPr lang="en-CA" dirty="0" smtClean="0"/>
              <a:t>This belief is not found in the early Vedas (texts of the Aryan migrants from the north)</a:t>
            </a:r>
          </a:p>
          <a:p>
            <a:pPr lvl="1"/>
            <a:r>
              <a:rPr lang="en-CA" dirty="0" smtClean="0"/>
              <a:t>Hence: it is inherited from an even earlier Indian civilization before 1500 BCE</a:t>
            </a:r>
          </a:p>
          <a:p>
            <a:pPr lvl="1"/>
            <a:r>
              <a:rPr lang="en-CA" dirty="0" smtClean="0"/>
              <a:t>=&gt; Indus River Valley (</a:t>
            </a:r>
            <a:r>
              <a:rPr lang="en-CA" dirty="0" err="1" smtClean="0"/>
              <a:t>Harappan</a:t>
            </a:r>
            <a:r>
              <a:rPr lang="en-CA" dirty="0" smtClean="0"/>
              <a:t>) civilization: 2500-1500 BCE </a:t>
            </a:r>
          </a:p>
          <a:p>
            <a:pPr lvl="1"/>
            <a:r>
              <a:rPr lang="en-CA" dirty="0" smtClean="0"/>
              <a:t>An egalitarian society, and yet with cities and developed technology (republics!)</a:t>
            </a:r>
          </a:p>
        </p:txBody>
      </p:sp>
      <p:sp>
        <p:nvSpPr>
          <p:cNvPr id="4" name="Slide Number Placeholder 3"/>
          <p:cNvSpPr>
            <a:spLocks noGrp="1"/>
          </p:cNvSpPr>
          <p:nvPr>
            <p:ph type="sldNum" sz="quarter" idx="12"/>
          </p:nvPr>
        </p:nvSpPr>
        <p:spPr/>
        <p:txBody>
          <a:bodyPr/>
          <a:lstStyle/>
          <a:p>
            <a:fld id="{36E3785A-DE9F-44BF-AED1-678CB50B1B1C}" type="slidenum">
              <a:rPr lang="en-US" smtClean="0"/>
              <a:t>33</a:t>
            </a:fld>
            <a:endParaRPr lang="en-US"/>
          </a:p>
        </p:txBody>
      </p:sp>
    </p:spTree>
    <p:extLst>
      <p:ext uri="{BB962C8B-B14F-4D97-AF65-F5344CB8AC3E}">
        <p14:creationId xmlns:p14="http://schemas.microsoft.com/office/powerpoint/2010/main" val="1580359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with the early societies</a:t>
            </a:r>
            <a:endParaRPr lang="en-US" dirty="0"/>
          </a:p>
        </p:txBody>
      </p:sp>
      <p:sp>
        <p:nvSpPr>
          <p:cNvPr id="3" name="Content Placeholder 2"/>
          <p:cNvSpPr>
            <a:spLocks noGrp="1"/>
          </p:cNvSpPr>
          <p:nvPr>
            <p:ph idx="1"/>
          </p:nvPr>
        </p:nvSpPr>
        <p:spPr/>
        <p:txBody>
          <a:bodyPr/>
          <a:lstStyle/>
          <a:p>
            <a:r>
              <a:rPr lang="en-CA" dirty="0"/>
              <a:t>So we see evidence of an earlier philosophy or concept of life</a:t>
            </a:r>
          </a:p>
          <a:p>
            <a:pPr lvl="1"/>
            <a:r>
              <a:rPr lang="en-CA" dirty="0"/>
              <a:t>Closer to the early egalitarianism of hunter/gatherers</a:t>
            </a:r>
          </a:p>
          <a:p>
            <a:pPr lvl="1"/>
            <a:r>
              <a:rPr lang="en-CA" dirty="0"/>
              <a:t>Before the rise of hierarchical </a:t>
            </a:r>
            <a:r>
              <a:rPr lang="en-CA" dirty="0" smtClean="0"/>
              <a:t>states</a:t>
            </a:r>
          </a:p>
          <a:p>
            <a:r>
              <a:rPr lang="en-CA" dirty="0" smtClean="0"/>
              <a:t>There were clan republics in the early rise of iron age Aryan society 700-600 BCE</a:t>
            </a:r>
          </a:p>
          <a:p>
            <a:pPr lvl="1"/>
            <a:r>
              <a:rPr lang="en-CA" dirty="0"/>
              <a:t>c</a:t>
            </a:r>
            <a:r>
              <a:rPr lang="en-CA" dirty="0" smtClean="0"/>
              <a:t>entered on the Ganges River </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34</a:t>
            </a:fld>
            <a:endParaRPr lang="en-US"/>
          </a:p>
        </p:txBody>
      </p:sp>
    </p:spTree>
    <p:extLst>
      <p:ext uri="{BB962C8B-B14F-4D97-AF65-F5344CB8AC3E}">
        <p14:creationId xmlns:p14="http://schemas.microsoft.com/office/powerpoint/2010/main" val="3879057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it that transmigrates?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Rational argumentation enters into the picture with different theories </a:t>
            </a:r>
          </a:p>
          <a:p>
            <a:pPr lvl="1"/>
            <a:r>
              <a:rPr lang="en-CA" dirty="0" smtClean="0"/>
              <a:t>The “creature” that transmigrates cannot be a body</a:t>
            </a:r>
          </a:p>
          <a:p>
            <a:pPr lvl="1"/>
            <a:r>
              <a:rPr lang="en-CA" dirty="0" smtClean="0"/>
              <a:t>But to say it is a “self” or “soul” is too simple</a:t>
            </a:r>
          </a:p>
          <a:p>
            <a:pPr lvl="2"/>
            <a:r>
              <a:rPr lang="en-CA" dirty="0" smtClean="0"/>
              <a:t>Not the ordinary self or soul </a:t>
            </a:r>
          </a:p>
          <a:p>
            <a:pPr lvl="2"/>
            <a:r>
              <a:rPr lang="en-CA" dirty="0" smtClean="0"/>
              <a:t>But “the elemental soul” (</a:t>
            </a:r>
            <a:r>
              <a:rPr lang="en-CA" i="1" dirty="0" err="1" smtClean="0"/>
              <a:t>bhutatman</a:t>
            </a:r>
            <a:r>
              <a:rPr lang="en-CA" dirty="0" smtClean="0"/>
              <a:t>)</a:t>
            </a:r>
          </a:p>
          <a:p>
            <a:r>
              <a:rPr lang="en-CA" dirty="0" smtClean="0"/>
              <a:t>This teaching of the transmigrating soul (Atman) is criticized by Buddhism, </a:t>
            </a:r>
          </a:p>
          <a:p>
            <a:pPr lvl="1"/>
            <a:r>
              <a:rPr lang="en-CA" dirty="0"/>
              <a:t>with its doctrine of </a:t>
            </a:r>
            <a:r>
              <a:rPr lang="en-CA" i="1" dirty="0" err="1" smtClean="0"/>
              <a:t>anatman</a:t>
            </a:r>
            <a:r>
              <a:rPr lang="en-CA" i="1" dirty="0" smtClean="0"/>
              <a:t> </a:t>
            </a:r>
            <a:r>
              <a:rPr lang="en-CA" dirty="0" smtClean="0"/>
              <a:t>(no atman or soul)</a:t>
            </a:r>
            <a:endParaRPr lang="en-CA" dirty="0"/>
          </a:p>
          <a:p>
            <a:pPr lvl="1"/>
            <a:r>
              <a:rPr lang="en-CA" dirty="0" smtClean="0"/>
              <a:t>which argues against any fundamental soul </a:t>
            </a:r>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35</a:t>
            </a:fld>
            <a:endParaRPr lang="en-US"/>
          </a:p>
        </p:txBody>
      </p:sp>
    </p:spTree>
    <p:extLst>
      <p:ext uri="{BB962C8B-B14F-4D97-AF65-F5344CB8AC3E}">
        <p14:creationId xmlns:p14="http://schemas.microsoft.com/office/powerpoint/2010/main" val="786629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Three questions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1) What evidence for this cycle? </a:t>
            </a:r>
          </a:p>
          <a:p>
            <a:pPr lvl="1"/>
            <a:r>
              <a:rPr lang="en-CA" dirty="0" smtClean="0"/>
              <a:t>Not generally because we remember past lives</a:t>
            </a:r>
          </a:p>
          <a:p>
            <a:pPr lvl="1"/>
            <a:r>
              <a:rPr lang="en-CA" dirty="0" smtClean="0"/>
              <a:t>Though Buddha was said on the night of his enlightenment to have remembered 500 past lives</a:t>
            </a:r>
          </a:p>
          <a:p>
            <a:r>
              <a:rPr lang="en-CA" dirty="0" smtClean="0"/>
              <a:t>2) What permits us to say that the elemental soul in creature Y today is the same as that in creature X in a past life?</a:t>
            </a:r>
          </a:p>
          <a:p>
            <a:r>
              <a:rPr lang="en-CA" dirty="0" smtClean="0"/>
              <a:t>3) Why does the elemental soul occupy this particular body?</a:t>
            </a:r>
          </a:p>
          <a:p>
            <a:pPr lvl="1"/>
            <a:r>
              <a:rPr lang="en-CA" dirty="0" smtClean="0"/>
              <a:t>Good or bad luck?</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36</a:t>
            </a:fld>
            <a:endParaRPr lang="en-US"/>
          </a:p>
        </p:txBody>
      </p:sp>
    </p:spTree>
    <p:extLst>
      <p:ext uri="{BB962C8B-B14F-4D97-AF65-F5344CB8AC3E}">
        <p14:creationId xmlns:p14="http://schemas.microsoft.com/office/powerpoint/2010/main" val="2662444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Karma</a:t>
            </a:r>
            <a:endParaRPr lang="en-US" dirty="0"/>
          </a:p>
        </p:txBody>
      </p:sp>
      <p:sp>
        <p:nvSpPr>
          <p:cNvPr id="3" name="Content Placeholder 2"/>
          <p:cNvSpPr>
            <a:spLocks noGrp="1"/>
          </p:cNvSpPr>
          <p:nvPr>
            <p:ph idx="1"/>
          </p:nvPr>
        </p:nvSpPr>
        <p:spPr/>
        <p:txBody>
          <a:bodyPr/>
          <a:lstStyle/>
          <a:p>
            <a:r>
              <a:rPr lang="en-CA" dirty="0" smtClean="0"/>
              <a:t>“According as one acts so does he become … One becomes virtuous by virtuous action, bad by bad action.”  (</a:t>
            </a:r>
            <a:r>
              <a:rPr lang="en-CA" dirty="0" err="1" smtClean="0"/>
              <a:t>Brihad-Aranyaka</a:t>
            </a:r>
            <a:r>
              <a:rPr lang="en-CA" dirty="0" smtClean="0"/>
              <a:t> Upanishad)</a:t>
            </a:r>
          </a:p>
          <a:p>
            <a:pPr lvl="1"/>
            <a:r>
              <a:rPr lang="en-CA" dirty="0" smtClean="0"/>
              <a:t>I.e., we become who/what we are through our own actions.</a:t>
            </a:r>
          </a:p>
          <a:p>
            <a:pPr lvl="1"/>
            <a:r>
              <a:rPr lang="en-CA" dirty="0" smtClean="0"/>
              <a:t>Our actions bear fruit in our future</a:t>
            </a:r>
          </a:p>
          <a:p>
            <a:pPr lvl="1"/>
            <a:r>
              <a:rPr lang="en-CA" dirty="0" smtClean="0"/>
              <a:t>And so we must be reincarnated since one lifetime is not enough for this to happen</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37</a:t>
            </a:fld>
            <a:endParaRPr lang="en-US"/>
          </a:p>
        </p:txBody>
      </p:sp>
    </p:spTree>
    <p:extLst>
      <p:ext uri="{BB962C8B-B14F-4D97-AF65-F5344CB8AC3E}">
        <p14:creationId xmlns:p14="http://schemas.microsoft.com/office/powerpoint/2010/main" val="1104557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Our character/dispositions</a:t>
            </a:r>
            <a:br>
              <a:rPr lang="en-CA" dirty="0" smtClean="0"/>
            </a:br>
            <a:r>
              <a:rPr lang="en-CA" dirty="0" smtClean="0"/>
              <a:t>created by our actions</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What makes the elemental soul in Y in this life the same as that in X in a previous life?</a:t>
            </a:r>
          </a:p>
          <a:p>
            <a:pPr lvl="1"/>
            <a:r>
              <a:rPr lang="en-CA" dirty="0" smtClean="0"/>
              <a:t>The “load” of Karmic effects that Y carries because of actions as X</a:t>
            </a:r>
          </a:p>
          <a:p>
            <a:r>
              <a:rPr lang="en-CA" dirty="0" smtClean="0"/>
              <a:t>The individual’s character and set of dispositions are deserved, </a:t>
            </a:r>
          </a:p>
          <a:p>
            <a:pPr lvl="1"/>
            <a:r>
              <a:rPr lang="en-CA" dirty="0" smtClean="0"/>
              <a:t>necessary, not accidental or arbitrary</a:t>
            </a:r>
          </a:p>
          <a:p>
            <a:pPr lvl="1"/>
            <a:r>
              <a:rPr lang="en-CA" dirty="0" smtClean="0"/>
              <a:t>Cooper cites law of conservation of energy (19): no energy is created or lost, but only transformed</a:t>
            </a:r>
          </a:p>
          <a:p>
            <a:r>
              <a:rPr lang="en-CA" dirty="0" smtClean="0"/>
              <a:t>“There is indeed the elemental soul—he, who, being overcome by the bright  or the dark fruits of action, enters a good or evil womb, so that his course is downward or upward.” </a:t>
            </a:r>
            <a:r>
              <a:rPr lang="en-CA" dirty="0" err="1" smtClean="0"/>
              <a:t>Maitri</a:t>
            </a:r>
            <a:r>
              <a:rPr lang="en-CA" dirty="0" smtClean="0"/>
              <a:t> Upanishad</a:t>
            </a:r>
          </a:p>
          <a:p>
            <a:pPr marL="0" indent="0">
              <a:buNone/>
            </a:pP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38</a:t>
            </a:fld>
            <a:endParaRPr lang="en-US"/>
          </a:p>
        </p:txBody>
      </p:sp>
    </p:spTree>
    <p:extLst>
      <p:ext uri="{BB962C8B-B14F-4D97-AF65-F5344CB8AC3E}">
        <p14:creationId xmlns:p14="http://schemas.microsoft.com/office/powerpoint/2010/main" val="595815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Arguments for Karma?</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Almost none</a:t>
            </a:r>
          </a:p>
          <a:p>
            <a:r>
              <a:rPr lang="en-CA" dirty="0" smtClean="0"/>
              <a:t>How does Karma work?</a:t>
            </a:r>
          </a:p>
          <a:p>
            <a:pPr lvl="1"/>
            <a:r>
              <a:rPr lang="en-CA" dirty="0" smtClean="0"/>
              <a:t>Also unexplained</a:t>
            </a:r>
          </a:p>
          <a:p>
            <a:r>
              <a:rPr lang="en-CA" dirty="0" smtClean="0"/>
              <a:t>But this is true in Western philosophy too</a:t>
            </a:r>
          </a:p>
          <a:p>
            <a:pPr lvl="1"/>
            <a:r>
              <a:rPr lang="en-CA" dirty="0" smtClean="0"/>
              <a:t>The law of causality is presupposed, not demonstrated</a:t>
            </a:r>
          </a:p>
          <a:p>
            <a:pPr lvl="2"/>
            <a:r>
              <a:rPr lang="en-CA" dirty="0" smtClean="0"/>
              <a:t>Causality: outside forces determine us (materialism)</a:t>
            </a:r>
          </a:p>
          <a:p>
            <a:pPr lvl="2"/>
            <a:r>
              <a:rPr lang="en-CA" dirty="0" smtClean="0"/>
              <a:t>India: we determine ourselves!</a:t>
            </a:r>
          </a:p>
          <a:p>
            <a:pPr lvl="1"/>
            <a:r>
              <a:rPr lang="en-CA" dirty="0" smtClean="0"/>
              <a:t>How does one thing cause another? (e.g., how does gravity cause the thing to fall?) Also unexplained</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39</a:t>
            </a:fld>
            <a:endParaRPr lang="en-US"/>
          </a:p>
        </p:txBody>
      </p:sp>
    </p:spTree>
    <p:extLst>
      <p:ext uri="{BB962C8B-B14F-4D97-AF65-F5344CB8AC3E}">
        <p14:creationId xmlns:p14="http://schemas.microsoft.com/office/powerpoint/2010/main" val="3588348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Advantages of Caste System</a:t>
            </a:r>
            <a:endParaRPr lang="en-CA" altLang="en-US" smtClean="0"/>
          </a:p>
        </p:txBody>
      </p:sp>
      <p:sp>
        <p:nvSpPr>
          <p:cNvPr id="8195" name="Rectangle 3"/>
          <p:cNvSpPr>
            <a:spLocks noGrp="1" noChangeArrowheads="1"/>
          </p:cNvSpPr>
          <p:nvPr>
            <p:ph idx="1"/>
          </p:nvPr>
        </p:nvSpPr>
        <p:spPr/>
        <p:txBody>
          <a:bodyPr/>
          <a:lstStyle/>
          <a:p>
            <a:pPr eaLnBrk="1" hangingPunct="1">
              <a:lnSpc>
                <a:spcPct val="90000"/>
              </a:lnSpc>
            </a:pPr>
            <a:r>
              <a:rPr lang="en-US" altLang="en-US" dirty="0" smtClean="0"/>
              <a:t>Problem of alienation in West; Middle East</a:t>
            </a:r>
          </a:p>
          <a:p>
            <a:pPr lvl="1" eaLnBrk="1" hangingPunct="1">
              <a:lnSpc>
                <a:spcPct val="90000"/>
              </a:lnSpc>
            </a:pPr>
            <a:r>
              <a:rPr lang="en-US" altLang="en-US" dirty="0" smtClean="0"/>
              <a:t>People from different kin groups move to cities</a:t>
            </a:r>
          </a:p>
          <a:p>
            <a:pPr lvl="1" eaLnBrk="1" hangingPunct="1">
              <a:lnSpc>
                <a:spcPct val="90000"/>
              </a:lnSpc>
            </a:pPr>
            <a:r>
              <a:rPr lang="en-US" altLang="en-US" dirty="0" smtClean="0"/>
              <a:t>Work with strangers</a:t>
            </a:r>
          </a:p>
          <a:p>
            <a:pPr lvl="1" eaLnBrk="1" hangingPunct="1">
              <a:lnSpc>
                <a:spcPct val="90000"/>
              </a:lnSpc>
            </a:pPr>
            <a:r>
              <a:rPr lang="en-US" altLang="en-US" dirty="0" smtClean="0"/>
              <a:t>Legal identity is external; abstract</a:t>
            </a:r>
          </a:p>
          <a:p>
            <a:pPr eaLnBrk="1" hangingPunct="1">
              <a:lnSpc>
                <a:spcPct val="90000"/>
              </a:lnSpc>
            </a:pPr>
            <a:r>
              <a:rPr lang="en-US" altLang="en-US" dirty="0" smtClean="0"/>
              <a:t>Caste system precludes alienation</a:t>
            </a:r>
          </a:p>
          <a:p>
            <a:pPr lvl="1" eaLnBrk="1" hangingPunct="1">
              <a:lnSpc>
                <a:spcPct val="90000"/>
              </a:lnSpc>
            </a:pPr>
            <a:r>
              <a:rPr lang="en-US" altLang="en-US" dirty="0" smtClean="0"/>
              <a:t>Live, work with fellow kin</a:t>
            </a:r>
          </a:p>
          <a:p>
            <a:pPr lvl="1" eaLnBrk="1" hangingPunct="1">
              <a:lnSpc>
                <a:spcPct val="90000"/>
              </a:lnSpc>
            </a:pPr>
            <a:r>
              <a:rPr lang="en-US" altLang="en-US" dirty="0" smtClean="0"/>
              <a:t>Side-by-side with other kin groups</a:t>
            </a:r>
          </a:p>
          <a:p>
            <a:pPr lvl="1" eaLnBrk="1" hangingPunct="1">
              <a:lnSpc>
                <a:spcPct val="90000"/>
              </a:lnSpc>
            </a:pPr>
            <a:r>
              <a:rPr lang="en-US" altLang="en-US" dirty="0" smtClean="0"/>
              <a:t>&gt; Requires </a:t>
            </a:r>
            <a:r>
              <a:rPr lang="en-US" altLang="en-US" i="1" dirty="0" smtClean="0"/>
              <a:t>tolerance</a:t>
            </a:r>
            <a:r>
              <a:rPr lang="en-US" altLang="en-US" dirty="0" smtClean="0"/>
              <a:t> of different groups</a:t>
            </a:r>
            <a:endParaRPr lang="en-CA" altLang="en-US" dirty="0" smtClean="0"/>
          </a:p>
        </p:txBody>
      </p:sp>
      <p:sp>
        <p:nvSpPr>
          <p:cNvPr id="16388"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FBF8699-B900-43AC-9BB2-529D3A41491C}" type="slidenum">
              <a:rPr lang="en-CA" altLang="en-US" sz="1200">
                <a:solidFill>
                  <a:srgbClr val="898989"/>
                </a:solidFill>
              </a:rPr>
              <a:pPr eaLnBrk="1" hangingPunct="1"/>
              <a:t>4</a:t>
            </a:fld>
            <a:endParaRPr lang="en-CA" altLang="en-US" sz="1200">
              <a:solidFill>
                <a:srgbClr val="898989"/>
              </a:solidFill>
            </a:endParaRPr>
          </a:p>
        </p:txBody>
      </p:sp>
    </p:spTree>
    <p:extLst>
      <p:ext uri="{BB962C8B-B14F-4D97-AF65-F5344CB8AC3E}">
        <p14:creationId xmlns:p14="http://schemas.microsoft.com/office/powerpoint/2010/main" val="2399530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Implicit, presupposed </a:t>
            </a:r>
            <a:r>
              <a:rPr lang="en-CA" i="1" dirty="0" smtClean="0"/>
              <a:t>moral</a:t>
            </a:r>
            <a:r>
              <a:rPr lang="en-CA" dirty="0" smtClean="0"/>
              <a:t> argument</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1) We are responsible for our actions (basic principle of morality)</a:t>
            </a:r>
          </a:p>
          <a:p>
            <a:r>
              <a:rPr lang="en-CA" dirty="0" smtClean="0"/>
              <a:t>2) but these are strongly conditioned by the conditions of our birth</a:t>
            </a:r>
          </a:p>
          <a:p>
            <a:pPr lvl="1"/>
            <a:r>
              <a:rPr lang="en-CA" dirty="0" smtClean="0"/>
              <a:t>If we were unlucky to be born from an “evil womb” (poverty, criminal parents, genetic disease, etc.)</a:t>
            </a:r>
          </a:p>
          <a:p>
            <a:pPr lvl="1"/>
            <a:r>
              <a:rPr lang="en-CA" dirty="0"/>
              <a:t>t</a:t>
            </a:r>
            <a:r>
              <a:rPr lang="en-CA" dirty="0" smtClean="0"/>
              <a:t>hen our responsibility would be very limited or nil</a:t>
            </a:r>
          </a:p>
          <a:p>
            <a:r>
              <a:rPr lang="en-CA" u="sng" dirty="0" smtClean="0"/>
              <a:t>But</a:t>
            </a:r>
            <a:r>
              <a:rPr lang="en-CA" dirty="0" smtClean="0"/>
              <a:t> the doctrine of karma says we are responsible for the conditions of our birth as well</a:t>
            </a:r>
          </a:p>
          <a:p>
            <a:pPr lvl="1"/>
            <a:r>
              <a:rPr lang="en-CA" dirty="0" smtClean="0"/>
              <a:t>Plato too says this in the </a:t>
            </a:r>
            <a:r>
              <a:rPr lang="en-CA" i="1" dirty="0" smtClean="0"/>
              <a:t>Republic</a:t>
            </a:r>
            <a:r>
              <a:rPr lang="en-CA" dirty="0" smtClean="0"/>
              <a:t> when he recounts the Near Death Experience of the soldier </a:t>
            </a:r>
            <a:r>
              <a:rPr lang="en-CA" dirty="0" err="1" smtClean="0"/>
              <a:t>Er</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40</a:t>
            </a:fld>
            <a:endParaRPr lang="en-US"/>
          </a:p>
        </p:txBody>
      </p:sp>
    </p:spTree>
    <p:extLst>
      <p:ext uri="{BB962C8B-B14F-4D97-AF65-F5344CB8AC3E}">
        <p14:creationId xmlns:p14="http://schemas.microsoft.com/office/powerpoint/2010/main" val="572270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context</a:t>
            </a:r>
            <a:endParaRPr lang="en-US" dirty="0"/>
          </a:p>
        </p:txBody>
      </p:sp>
      <p:sp>
        <p:nvSpPr>
          <p:cNvPr id="3" name="Content Placeholder 2"/>
          <p:cNvSpPr>
            <a:spLocks noGrp="1"/>
          </p:cNvSpPr>
          <p:nvPr>
            <p:ph idx="1"/>
          </p:nvPr>
        </p:nvSpPr>
        <p:spPr/>
        <p:txBody>
          <a:bodyPr>
            <a:normAutofit lnSpcReduction="10000"/>
          </a:bodyPr>
          <a:lstStyle/>
          <a:p>
            <a:r>
              <a:rPr lang="en-US" dirty="0" smtClean="0"/>
              <a:t>Iron-age India has the experience of republican governments</a:t>
            </a:r>
          </a:p>
          <a:p>
            <a:pPr lvl="1"/>
            <a:r>
              <a:rPr lang="en-US" dirty="0" smtClean="0"/>
              <a:t>People ruling themselves, without hierarchy</a:t>
            </a:r>
          </a:p>
          <a:p>
            <a:pPr lvl="1"/>
            <a:r>
              <a:rPr lang="en-US" dirty="0"/>
              <a:t>w</a:t>
            </a:r>
            <a:r>
              <a:rPr lang="en-US" dirty="0" smtClean="0"/>
              <a:t>ithin their family arrangements (neo-kinship)</a:t>
            </a:r>
          </a:p>
          <a:p>
            <a:r>
              <a:rPr lang="en-US" dirty="0" smtClean="0"/>
              <a:t>But the republics were short-lived, replaced by kingdoms</a:t>
            </a:r>
          </a:p>
          <a:p>
            <a:r>
              <a:rPr lang="en-US" dirty="0" smtClean="0"/>
              <a:t>Q: How do people who have the historical memory of freedom reconcile themselves with this loss of freedom?</a:t>
            </a:r>
          </a:p>
        </p:txBody>
      </p:sp>
      <p:sp>
        <p:nvSpPr>
          <p:cNvPr id="4" name="Slide Number Placeholder 3"/>
          <p:cNvSpPr>
            <a:spLocks noGrp="1"/>
          </p:cNvSpPr>
          <p:nvPr>
            <p:ph type="sldNum" sz="quarter" idx="12"/>
          </p:nvPr>
        </p:nvSpPr>
        <p:spPr/>
        <p:txBody>
          <a:bodyPr/>
          <a:lstStyle/>
          <a:p>
            <a:fld id="{36E3785A-DE9F-44BF-AED1-678CB50B1B1C}" type="slidenum">
              <a:rPr lang="en-US" smtClean="0"/>
              <a:t>41</a:t>
            </a:fld>
            <a:endParaRPr lang="en-US"/>
          </a:p>
        </p:txBody>
      </p:sp>
    </p:spTree>
    <p:extLst>
      <p:ext uri="{BB962C8B-B14F-4D97-AF65-F5344CB8AC3E}">
        <p14:creationId xmlns:p14="http://schemas.microsoft.com/office/powerpoint/2010/main" val="3752940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Karma = freedom </a:t>
            </a:r>
            <a:endParaRPr lang="en-US" dirty="0"/>
          </a:p>
        </p:txBody>
      </p:sp>
      <p:sp>
        <p:nvSpPr>
          <p:cNvPr id="3" name="Content Placeholder 2"/>
          <p:cNvSpPr>
            <a:spLocks noGrp="1"/>
          </p:cNvSpPr>
          <p:nvPr>
            <p:ph idx="1"/>
          </p:nvPr>
        </p:nvSpPr>
        <p:spPr/>
        <p:txBody>
          <a:bodyPr>
            <a:normAutofit lnSpcReduction="10000"/>
          </a:bodyPr>
          <a:lstStyle/>
          <a:p>
            <a:r>
              <a:rPr lang="en-US" dirty="0"/>
              <a:t>A: Karma: </a:t>
            </a:r>
          </a:p>
          <a:p>
            <a:pPr lvl="1"/>
            <a:r>
              <a:rPr lang="en-US" dirty="0"/>
              <a:t>we </a:t>
            </a:r>
            <a:r>
              <a:rPr lang="en-US" i="1" dirty="0"/>
              <a:t>seem</a:t>
            </a:r>
            <a:r>
              <a:rPr lang="en-US" dirty="0"/>
              <a:t> to be unfree, subject to others, </a:t>
            </a:r>
          </a:p>
          <a:p>
            <a:pPr lvl="1"/>
            <a:r>
              <a:rPr lang="en-US" dirty="0"/>
              <a:t>but we ourselves caused our present state by our own actions</a:t>
            </a:r>
          </a:p>
          <a:p>
            <a:pPr lvl="1"/>
            <a:r>
              <a:rPr lang="en-US" dirty="0"/>
              <a:t>in another lifetime</a:t>
            </a:r>
          </a:p>
          <a:p>
            <a:r>
              <a:rPr lang="en-US" dirty="0"/>
              <a:t>Hence we are still free</a:t>
            </a:r>
            <a:r>
              <a:rPr lang="en-US" dirty="0" smtClean="0"/>
              <a:t>!</a:t>
            </a:r>
          </a:p>
          <a:p>
            <a:pPr lvl="1"/>
            <a:r>
              <a:rPr lang="en-US" dirty="0" smtClean="0"/>
              <a:t>We can change, improve, our state by fulfilling our </a:t>
            </a:r>
            <a:r>
              <a:rPr lang="en-US" u="sng" dirty="0" smtClean="0"/>
              <a:t>duties</a:t>
            </a:r>
            <a:r>
              <a:rPr lang="en-US" dirty="0" smtClean="0"/>
              <a:t> in this lifetime</a:t>
            </a:r>
          </a:p>
          <a:p>
            <a:pPr lvl="1"/>
            <a:r>
              <a:rPr lang="en-US" dirty="0" smtClean="0">
                <a:sym typeface="Wingdings" panose="05000000000000000000" pitchFamily="2" charset="2"/>
              </a:rPr>
              <a:t> Dharma</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42</a:t>
            </a:fld>
            <a:endParaRPr lang="en-US"/>
          </a:p>
        </p:txBody>
      </p:sp>
    </p:spTree>
    <p:extLst>
      <p:ext uri="{BB962C8B-B14F-4D97-AF65-F5344CB8AC3E}">
        <p14:creationId xmlns:p14="http://schemas.microsoft.com/office/powerpoint/2010/main" val="2017076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Dharma</a:t>
            </a:r>
            <a:endParaRPr lang="en-US" dirty="0"/>
          </a:p>
        </p:txBody>
      </p:sp>
      <p:sp>
        <p:nvSpPr>
          <p:cNvPr id="3" name="Content Placeholder 2"/>
          <p:cNvSpPr>
            <a:spLocks noGrp="1"/>
          </p:cNvSpPr>
          <p:nvPr>
            <p:ph idx="1"/>
          </p:nvPr>
        </p:nvSpPr>
        <p:spPr/>
        <p:txBody>
          <a:bodyPr>
            <a:normAutofit/>
          </a:bodyPr>
          <a:lstStyle/>
          <a:p>
            <a:r>
              <a:rPr lang="en-CA" dirty="0" smtClean="0"/>
              <a:t>Cooper says that karma is embedded in or presupposed to the next doctrine: Dharma</a:t>
            </a:r>
          </a:p>
          <a:p>
            <a:pPr lvl="1"/>
            <a:r>
              <a:rPr lang="en-CA" dirty="0" smtClean="0"/>
              <a:t>“duty” or “moral obligation”</a:t>
            </a:r>
          </a:p>
          <a:p>
            <a:pPr lvl="1"/>
            <a:r>
              <a:rPr lang="en-CA" dirty="0" smtClean="0"/>
              <a:t>Connected to one’s station in life</a:t>
            </a:r>
          </a:p>
          <a:p>
            <a:pPr lvl="2"/>
            <a:r>
              <a:rPr lang="en-CA" dirty="0" err="1" smtClean="0"/>
              <a:t>Arjuna</a:t>
            </a:r>
            <a:r>
              <a:rPr lang="en-CA" dirty="0" smtClean="0"/>
              <a:t> in the </a:t>
            </a:r>
            <a:r>
              <a:rPr lang="en-CA" dirty="0" err="1" smtClean="0"/>
              <a:t>Bhavagad</a:t>
            </a:r>
            <a:r>
              <a:rPr lang="en-CA" dirty="0" smtClean="0"/>
              <a:t>-Gita is a warrior, and so has the duty to fight in battle</a:t>
            </a:r>
          </a:p>
          <a:p>
            <a:pPr lvl="2"/>
            <a:r>
              <a:rPr lang="en-CA" dirty="0" smtClean="0"/>
              <a:t>He is a member of the </a:t>
            </a:r>
            <a:r>
              <a:rPr lang="en-CA" dirty="0" err="1" smtClean="0"/>
              <a:t>Kshatrya</a:t>
            </a:r>
            <a:r>
              <a:rPr lang="en-CA" dirty="0" smtClean="0"/>
              <a:t> (warrior, political) caste</a:t>
            </a:r>
          </a:p>
        </p:txBody>
      </p:sp>
      <p:sp>
        <p:nvSpPr>
          <p:cNvPr id="4" name="Slide Number Placeholder 3"/>
          <p:cNvSpPr>
            <a:spLocks noGrp="1"/>
          </p:cNvSpPr>
          <p:nvPr>
            <p:ph type="sldNum" sz="quarter" idx="12"/>
          </p:nvPr>
        </p:nvSpPr>
        <p:spPr/>
        <p:txBody>
          <a:bodyPr/>
          <a:lstStyle/>
          <a:p>
            <a:fld id="{36E3785A-DE9F-44BF-AED1-678CB50B1B1C}" type="slidenum">
              <a:rPr lang="en-US" smtClean="0"/>
              <a:t>43</a:t>
            </a:fld>
            <a:endParaRPr lang="en-US"/>
          </a:p>
        </p:txBody>
      </p:sp>
    </p:spTree>
    <p:extLst>
      <p:ext uri="{BB962C8B-B14F-4D97-AF65-F5344CB8AC3E}">
        <p14:creationId xmlns:p14="http://schemas.microsoft.com/office/powerpoint/2010/main" val="1393463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is intelligible</a:t>
            </a:r>
            <a:endParaRPr lang="en-US" dirty="0"/>
          </a:p>
        </p:txBody>
      </p:sp>
      <p:sp>
        <p:nvSpPr>
          <p:cNvPr id="3" name="Content Placeholder 2"/>
          <p:cNvSpPr>
            <a:spLocks noGrp="1"/>
          </p:cNvSpPr>
          <p:nvPr>
            <p:ph idx="1"/>
          </p:nvPr>
        </p:nvSpPr>
        <p:spPr/>
        <p:txBody>
          <a:bodyPr>
            <a:normAutofit fontScale="92500" lnSpcReduction="10000"/>
          </a:bodyPr>
          <a:lstStyle/>
          <a:p>
            <a:r>
              <a:rPr lang="en-CA" dirty="0"/>
              <a:t>Dharma: the world is an intelligible whole</a:t>
            </a:r>
          </a:p>
          <a:p>
            <a:pPr lvl="1"/>
            <a:r>
              <a:rPr lang="en-CA" dirty="0"/>
              <a:t>“God does not play dice with the universe” (Einstein)</a:t>
            </a:r>
          </a:p>
          <a:p>
            <a:pPr lvl="1"/>
            <a:r>
              <a:rPr lang="en-CA" dirty="0"/>
              <a:t>Objection: “But we can’t explain an individual’s character, feelings and tendencies to act in one way or another”</a:t>
            </a:r>
          </a:p>
          <a:p>
            <a:pPr lvl="1"/>
            <a:r>
              <a:rPr lang="en-CA" dirty="0"/>
              <a:t>Reply: One’s character has been shaped by actions in past lives</a:t>
            </a:r>
          </a:p>
          <a:p>
            <a:pPr lvl="1"/>
            <a:r>
              <a:rPr lang="en-CA" dirty="0"/>
              <a:t>Dharma takes up the slack: we have </a:t>
            </a:r>
            <a:r>
              <a:rPr lang="en-CA" dirty="0" smtClean="0"/>
              <a:t>certain duties </a:t>
            </a:r>
            <a:r>
              <a:rPr lang="en-CA" dirty="0"/>
              <a:t>because of our karma (the fruits of our actions in the past)</a:t>
            </a:r>
            <a:br>
              <a:rPr lang="en-CA" dirty="0"/>
            </a:b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44</a:t>
            </a:fld>
            <a:endParaRPr lang="en-US"/>
          </a:p>
        </p:txBody>
      </p:sp>
    </p:spTree>
    <p:extLst>
      <p:ext uri="{BB962C8B-B14F-4D97-AF65-F5344CB8AC3E}">
        <p14:creationId xmlns:p14="http://schemas.microsoft.com/office/powerpoint/2010/main" val="2991805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 Karma unscientific?</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Modern scientific-materialist explanation: genes</a:t>
            </a:r>
          </a:p>
          <a:p>
            <a:pPr lvl="1"/>
            <a:r>
              <a:rPr lang="en-CA" dirty="0" smtClean="0"/>
              <a:t>But this is not proven in detail</a:t>
            </a:r>
          </a:p>
          <a:p>
            <a:pPr lvl="2"/>
            <a:r>
              <a:rPr lang="en-CA" dirty="0" smtClean="0"/>
              <a:t>There are certain inherited genetic diseases</a:t>
            </a:r>
          </a:p>
          <a:p>
            <a:pPr lvl="2"/>
            <a:r>
              <a:rPr lang="en-CA" dirty="0" smtClean="0"/>
              <a:t>But is </a:t>
            </a:r>
            <a:r>
              <a:rPr lang="en-CA" u="sng" dirty="0" smtClean="0"/>
              <a:t>all</a:t>
            </a:r>
            <a:r>
              <a:rPr lang="en-CA" dirty="0" smtClean="0"/>
              <a:t> our psychology inherited?</a:t>
            </a:r>
          </a:p>
          <a:p>
            <a:pPr lvl="1"/>
            <a:r>
              <a:rPr lang="en-CA" dirty="0" smtClean="0"/>
              <a:t>It implies determinism: we are </a:t>
            </a:r>
            <a:r>
              <a:rPr lang="en-CA" u="sng" dirty="0" smtClean="0"/>
              <a:t>not</a:t>
            </a:r>
            <a:r>
              <a:rPr lang="en-CA" dirty="0" smtClean="0"/>
              <a:t> responsible for our actions</a:t>
            </a:r>
          </a:p>
          <a:p>
            <a:r>
              <a:rPr lang="en-CA" dirty="0" smtClean="0"/>
              <a:t>Hence, a strong defense of moral responsibility (Dharma)</a:t>
            </a:r>
          </a:p>
          <a:p>
            <a:pPr lvl="1"/>
            <a:r>
              <a:rPr lang="en-CA" dirty="0" smtClean="0"/>
              <a:t>presupposes </a:t>
            </a:r>
            <a:r>
              <a:rPr lang="en-CA" dirty="0"/>
              <a:t>K</a:t>
            </a:r>
            <a:r>
              <a:rPr lang="en-CA" dirty="0" smtClean="0"/>
              <a:t>arma</a:t>
            </a:r>
          </a:p>
          <a:p>
            <a:pPr lvl="1"/>
            <a:r>
              <a:rPr lang="en-CA" dirty="0"/>
              <a:t>a</a:t>
            </a:r>
            <a:r>
              <a:rPr lang="en-CA" dirty="0" smtClean="0"/>
              <a:t>s well as Samsara (reincarnation)</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45</a:t>
            </a:fld>
            <a:endParaRPr lang="en-US"/>
          </a:p>
        </p:txBody>
      </p:sp>
    </p:spTree>
    <p:extLst>
      <p:ext uri="{BB962C8B-B14F-4D97-AF65-F5344CB8AC3E}">
        <p14:creationId xmlns:p14="http://schemas.microsoft.com/office/powerpoint/2010/main" val="105919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Moksha </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There is the assumption that Karma is a fatalistic doctrine</a:t>
            </a:r>
          </a:p>
          <a:p>
            <a:pPr lvl="1"/>
            <a:r>
              <a:rPr lang="en-CA" dirty="0" smtClean="0"/>
              <a:t>Something bad happens, and some say that that’s your karma</a:t>
            </a:r>
          </a:p>
          <a:p>
            <a:pPr lvl="1"/>
            <a:r>
              <a:rPr lang="en-CA" dirty="0" smtClean="0"/>
              <a:t>But we make our karma through our own actions</a:t>
            </a:r>
          </a:p>
          <a:p>
            <a:r>
              <a:rPr lang="en-CA" dirty="0" smtClean="0"/>
              <a:t>Moksha </a:t>
            </a:r>
          </a:p>
          <a:p>
            <a:pPr lvl="1"/>
            <a:r>
              <a:rPr lang="en-CA" dirty="0" smtClean="0"/>
              <a:t>liberation from Samara </a:t>
            </a:r>
            <a:r>
              <a:rPr lang="en-CA" dirty="0"/>
              <a:t>= </a:t>
            </a:r>
            <a:r>
              <a:rPr lang="en-CA" dirty="0" smtClean="0"/>
              <a:t>happiness, bliss </a:t>
            </a:r>
          </a:p>
          <a:p>
            <a:r>
              <a:rPr lang="en-CA" dirty="0" smtClean="0"/>
              <a:t>Presupposes </a:t>
            </a:r>
            <a:r>
              <a:rPr lang="en-CA" u="sng" dirty="0" smtClean="0"/>
              <a:t>freedom</a:t>
            </a:r>
            <a:r>
              <a:rPr lang="en-CA" dirty="0" smtClean="0"/>
              <a:t>, responsibility for our actions</a:t>
            </a:r>
          </a:p>
          <a:p>
            <a:pPr lvl="1"/>
            <a:r>
              <a:rPr lang="en-CA" dirty="0" smtClean="0"/>
              <a:t>Our dispositions based on past actions </a:t>
            </a:r>
            <a:r>
              <a:rPr lang="en-CA" i="1" dirty="0" smtClean="0"/>
              <a:t>incline</a:t>
            </a:r>
            <a:r>
              <a:rPr lang="en-CA" dirty="0" smtClean="0"/>
              <a:t> us (not </a:t>
            </a:r>
            <a:r>
              <a:rPr lang="en-CA" i="1" dirty="0" smtClean="0"/>
              <a:t>determine</a:t>
            </a:r>
            <a:r>
              <a:rPr lang="en-CA" dirty="0" smtClean="0"/>
              <a:t> us) to certain future ones</a:t>
            </a:r>
          </a:p>
          <a:p>
            <a:pPr lvl="1"/>
            <a:r>
              <a:rPr lang="en-CA" dirty="0" smtClean="0"/>
              <a:t>But we can overcome this, change direction, transcend our past: become happy fulfilled individuals</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46</a:t>
            </a:fld>
            <a:endParaRPr lang="en-US"/>
          </a:p>
        </p:txBody>
      </p:sp>
    </p:spTree>
    <p:extLst>
      <p:ext uri="{BB962C8B-B14F-4D97-AF65-F5344CB8AC3E}">
        <p14:creationId xmlns:p14="http://schemas.microsoft.com/office/powerpoint/2010/main" val="3206205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(5) </a:t>
            </a:r>
            <a:r>
              <a:rPr lang="en-CA" dirty="0" err="1" smtClean="0"/>
              <a:t>Avidya</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Overcoming Samsara depends on overcoming ignorance (</a:t>
            </a:r>
            <a:r>
              <a:rPr lang="en-CA" dirty="0" err="1" smtClean="0"/>
              <a:t>Avidya</a:t>
            </a:r>
            <a:r>
              <a:rPr lang="en-CA" dirty="0" smtClean="0"/>
              <a:t>) regarding our true relation to the cosmos</a:t>
            </a:r>
          </a:p>
          <a:p>
            <a:pPr lvl="1"/>
            <a:r>
              <a:rPr lang="en-CA" dirty="0" smtClean="0"/>
              <a:t>E.g., the false belief that the self is necessarily connected to the body (materialism)</a:t>
            </a:r>
          </a:p>
          <a:p>
            <a:r>
              <a:rPr lang="en-CA" dirty="0" smtClean="0"/>
              <a:t>What immediately binds us to Samsara are our desires and motives for action</a:t>
            </a:r>
          </a:p>
          <a:p>
            <a:pPr lvl="1"/>
            <a:r>
              <a:rPr lang="en-CA" dirty="0"/>
              <a:t>f</a:t>
            </a:r>
            <a:r>
              <a:rPr lang="en-CA" dirty="0" smtClean="0"/>
              <a:t>eeding off a false conception of self</a:t>
            </a:r>
          </a:p>
          <a:p>
            <a:r>
              <a:rPr lang="en-CA" dirty="0" smtClean="0"/>
              <a:t>With enlightenment this will evaporate</a:t>
            </a:r>
          </a:p>
          <a:p>
            <a:pPr lvl="1"/>
            <a:r>
              <a:rPr lang="en-CA" dirty="0"/>
              <a:t>l</a:t>
            </a:r>
            <a:r>
              <a:rPr lang="en-CA" dirty="0" smtClean="0"/>
              <a:t>eading to disinterested action</a:t>
            </a:r>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47</a:t>
            </a:fld>
            <a:endParaRPr lang="en-US"/>
          </a:p>
        </p:txBody>
      </p:sp>
    </p:spTree>
    <p:extLst>
      <p:ext uri="{BB962C8B-B14F-4D97-AF65-F5344CB8AC3E}">
        <p14:creationId xmlns:p14="http://schemas.microsoft.com/office/powerpoint/2010/main" val="3248219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Cessation of illusions</a:t>
            </a:r>
            <a:endParaRPr lang="en-US" dirty="0"/>
          </a:p>
        </p:txBody>
      </p:sp>
      <p:sp>
        <p:nvSpPr>
          <p:cNvPr id="3" name="Content Placeholder 2"/>
          <p:cNvSpPr>
            <a:spLocks noGrp="1"/>
          </p:cNvSpPr>
          <p:nvPr>
            <p:ph idx="1"/>
          </p:nvPr>
        </p:nvSpPr>
        <p:spPr/>
        <p:txBody>
          <a:bodyPr/>
          <a:lstStyle/>
          <a:p>
            <a:r>
              <a:rPr lang="en-CA" dirty="0" smtClean="0"/>
              <a:t>With “cessation of every illusion there is a falling off of all fetters [i.e., desires that bind us to certain actions] … (and so) cessation of birth and death.”</a:t>
            </a:r>
          </a:p>
          <a:p>
            <a:pPr lvl="1"/>
            <a:r>
              <a:rPr lang="en-CA" dirty="0" err="1" smtClean="0"/>
              <a:t>Svetasvatara</a:t>
            </a:r>
            <a:r>
              <a:rPr lang="en-CA" dirty="0" smtClean="0"/>
              <a:t> Upanishad (21)</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48</a:t>
            </a:fld>
            <a:endParaRPr lang="en-US"/>
          </a:p>
        </p:txBody>
      </p:sp>
    </p:spTree>
    <p:extLst>
      <p:ext uri="{BB962C8B-B14F-4D97-AF65-F5344CB8AC3E}">
        <p14:creationId xmlns:p14="http://schemas.microsoft.com/office/powerpoint/2010/main" val="3336724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(6) </a:t>
            </a:r>
            <a:r>
              <a:rPr lang="en-CA" dirty="0" err="1" smtClean="0"/>
              <a:t>Duhkha</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But why isn’t ignorance bliss?</a:t>
            </a:r>
          </a:p>
          <a:p>
            <a:r>
              <a:rPr lang="en-CA" dirty="0" smtClean="0"/>
              <a:t>Maybe it’s a good thing to be reincarnated</a:t>
            </a:r>
          </a:p>
          <a:p>
            <a:r>
              <a:rPr lang="en-CA" dirty="0" smtClean="0"/>
              <a:t>Q: What is the problem that makes us want to be liberated from Samsara?</a:t>
            </a:r>
          </a:p>
          <a:p>
            <a:r>
              <a:rPr lang="en-CA" dirty="0" smtClean="0"/>
              <a:t>A: </a:t>
            </a:r>
            <a:r>
              <a:rPr lang="en-CA" dirty="0" err="1" smtClean="0"/>
              <a:t>Duhkha</a:t>
            </a:r>
            <a:r>
              <a:rPr lang="en-CA" dirty="0" smtClean="0"/>
              <a:t> (Suffering)</a:t>
            </a:r>
          </a:p>
          <a:p>
            <a:pPr lvl="1"/>
            <a:r>
              <a:rPr lang="en-CA" dirty="0" smtClean="0"/>
              <a:t>Pleasures are ephemeral, soon over, and then we crave new ones</a:t>
            </a:r>
          </a:p>
          <a:p>
            <a:pPr lvl="1"/>
            <a:r>
              <a:rPr lang="en-CA" dirty="0" smtClean="0"/>
              <a:t>We are addicted to them, and soon bored</a:t>
            </a:r>
          </a:p>
          <a:p>
            <a:r>
              <a:rPr lang="en-CA" dirty="0" smtClean="0"/>
              <a:t>All these ordinary pleasures that we crave are nothing compared to the true bliss and happiness, Moksha</a:t>
            </a:r>
          </a:p>
          <a:p>
            <a:pPr lvl="1"/>
            <a:r>
              <a:rPr lang="en-CA" dirty="0" smtClean="0"/>
              <a:t>Samsara is a prison house, a wheel of birth and rebirth</a:t>
            </a:r>
          </a:p>
          <a:p>
            <a:pPr lvl="1"/>
            <a:r>
              <a:rPr lang="en-CA" dirty="0" smtClean="0"/>
              <a:t>Cessation of </a:t>
            </a:r>
            <a:r>
              <a:rPr lang="en-CA" dirty="0" err="1" smtClean="0"/>
              <a:t>Duhkha</a:t>
            </a:r>
            <a:r>
              <a:rPr lang="en-CA" dirty="0" smtClean="0"/>
              <a:t> is a state of blissful freedom</a:t>
            </a:r>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49</a:t>
            </a:fld>
            <a:endParaRPr lang="en-US"/>
          </a:p>
        </p:txBody>
      </p:sp>
    </p:spTree>
    <p:extLst>
      <p:ext uri="{BB962C8B-B14F-4D97-AF65-F5344CB8AC3E}">
        <p14:creationId xmlns:p14="http://schemas.microsoft.com/office/powerpoint/2010/main" val="2641796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Origin of Caste system</a:t>
            </a:r>
            <a:endParaRPr lang="en-CA" altLang="en-US" dirty="0" smtClean="0"/>
          </a:p>
        </p:txBody>
      </p:sp>
      <p:sp>
        <p:nvSpPr>
          <p:cNvPr id="9219" name="Rectangle 3"/>
          <p:cNvSpPr>
            <a:spLocks noGrp="1" noChangeArrowheads="1"/>
          </p:cNvSpPr>
          <p:nvPr>
            <p:ph idx="1"/>
          </p:nvPr>
        </p:nvSpPr>
        <p:spPr/>
        <p:txBody>
          <a:bodyPr>
            <a:normAutofit lnSpcReduction="10000"/>
          </a:bodyPr>
          <a:lstStyle/>
          <a:p>
            <a:pPr>
              <a:lnSpc>
                <a:spcPct val="90000"/>
              </a:lnSpc>
            </a:pPr>
            <a:r>
              <a:rPr lang="en-US" altLang="en-US" sz="2800" dirty="0" smtClean="0"/>
              <a:t>“Apparently, the Aryan invaders [beginning about 1500 BC] were even then thinking of a social system that separated people by occupation and sanctioned that separation through religion.” (</a:t>
            </a:r>
            <a:r>
              <a:rPr lang="en-US" altLang="en-US" sz="2800" dirty="0" err="1" smtClean="0"/>
              <a:t>Spodek</a:t>
            </a:r>
            <a:r>
              <a:rPr lang="en-US" altLang="en-US" sz="2800" dirty="0" smtClean="0"/>
              <a:t>, The World’s History, 276)</a:t>
            </a:r>
          </a:p>
          <a:p>
            <a:pPr eaLnBrk="1" hangingPunct="1">
              <a:lnSpc>
                <a:spcPct val="90000"/>
              </a:lnSpc>
            </a:pPr>
            <a:r>
              <a:rPr lang="en-US" altLang="en-US" sz="2800" dirty="0" smtClean="0"/>
              <a:t>=</a:t>
            </a:r>
            <a:r>
              <a:rPr lang="en-US" altLang="en-US" sz="2800" i="1" dirty="0" smtClean="0"/>
              <a:t>System of separation</a:t>
            </a:r>
            <a:r>
              <a:rPr lang="en-US" altLang="en-US" sz="2800" dirty="0" smtClean="0"/>
              <a:t> of Aryans (light-skinned, twice-born) and others (darker skinned, once-born) (Dravidians)</a:t>
            </a:r>
          </a:p>
          <a:p>
            <a:pPr eaLnBrk="1" hangingPunct="1">
              <a:lnSpc>
                <a:spcPct val="90000"/>
              </a:lnSpc>
            </a:pPr>
            <a:r>
              <a:rPr lang="en-US" altLang="en-US" sz="2800" dirty="0" smtClean="0"/>
              <a:t>Caste is a translation of “Varna” which means color</a:t>
            </a:r>
          </a:p>
          <a:p>
            <a:pPr lvl="1">
              <a:lnSpc>
                <a:spcPct val="90000"/>
              </a:lnSpc>
            </a:pPr>
            <a:r>
              <a:rPr lang="en-US" altLang="en-US" sz="2400" dirty="0" smtClean="0"/>
              <a:t>Striking physical differences</a:t>
            </a:r>
          </a:p>
          <a:p>
            <a:pPr lvl="1">
              <a:lnSpc>
                <a:spcPct val="90000"/>
              </a:lnSpc>
            </a:pPr>
            <a:r>
              <a:rPr lang="en-US" altLang="en-US" sz="2400" dirty="0" smtClean="0"/>
              <a:t>But also differences in language and culture between the new rulers and the indigenous people </a:t>
            </a:r>
            <a:endParaRPr lang="en-CA" altLang="en-US" sz="2400" dirty="0" smtClean="0"/>
          </a:p>
        </p:txBody>
      </p:sp>
      <p:sp>
        <p:nvSpPr>
          <p:cNvPr id="1741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9FF441F-23E9-4FE3-A5D1-51B0AA96E13E}" type="slidenum">
              <a:rPr lang="en-CA" altLang="en-US" sz="1200">
                <a:solidFill>
                  <a:srgbClr val="898989"/>
                </a:solidFill>
              </a:rPr>
              <a:pPr eaLnBrk="1" hangingPunct="1"/>
              <a:t>5</a:t>
            </a:fld>
            <a:endParaRPr lang="en-CA" altLang="en-US" sz="1200">
              <a:solidFill>
                <a:srgbClr val="898989"/>
              </a:solidFill>
            </a:endParaRPr>
          </a:p>
        </p:txBody>
      </p:sp>
    </p:spTree>
    <p:extLst>
      <p:ext uri="{BB962C8B-B14F-4D97-AF65-F5344CB8AC3E}">
        <p14:creationId xmlns:p14="http://schemas.microsoft.com/office/powerpoint/2010/main" val="34467018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Avidya</a:t>
            </a:r>
            <a:r>
              <a:rPr lang="en-CA" dirty="0" smtClean="0"/>
              <a:t>: Bad faith (wilful ignorance)</a:t>
            </a:r>
            <a:endParaRPr lang="en-US" dirty="0"/>
          </a:p>
        </p:txBody>
      </p:sp>
      <p:sp>
        <p:nvSpPr>
          <p:cNvPr id="3" name="Content Placeholder 2"/>
          <p:cNvSpPr>
            <a:spLocks noGrp="1"/>
          </p:cNvSpPr>
          <p:nvPr>
            <p:ph idx="1"/>
          </p:nvPr>
        </p:nvSpPr>
        <p:spPr/>
        <p:txBody>
          <a:bodyPr>
            <a:normAutofit lnSpcReduction="10000"/>
          </a:bodyPr>
          <a:lstStyle/>
          <a:p>
            <a:r>
              <a:rPr lang="en-CA" dirty="0" smtClean="0"/>
              <a:t>We can hide all this from ourselves, thinking that in our ordinary lives we are content</a:t>
            </a:r>
          </a:p>
          <a:p>
            <a:pPr lvl="1"/>
            <a:r>
              <a:rPr lang="en-CA" dirty="0"/>
              <a:t>w</a:t>
            </a:r>
            <a:r>
              <a:rPr lang="en-CA" dirty="0" smtClean="0"/>
              <a:t>ith our grasping at things, our attachments</a:t>
            </a:r>
          </a:p>
          <a:p>
            <a:pPr lvl="1"/>
            <a:r>
              <a:rPr lang="en-CA" dirty="0"/>
              <a:t>o</a:t>
            </a:r>
            <a:r>
              <a:rPr lang="en-CA" dirty="0" smtClean="0"/>
              <a:t>ur identity with our bodily existence</a:t>
            </a:r>
          </a:p>
          <a:p>
            <a:r>
              <a:rPr lang="en-CA" dirty="0" smtClean="0"/>
              <a:t>Ignorance (</a:t>
            </a:r>
            <a:r>
              <a:rPr lang="en-CA" dirty="0" err="1" smtClean="0"/>
              <a:t>Avidya</a:t>
            </a:r>
            <a:r>
              <a:rPr lang="en-CA" dirty="0" smtClean="0"/>
              <a:t>) of our true nature may be bliss</a:t>
            </a:r>
          </a:p>
          <a:p>
            <a:pPr lvl="1"/>
            <a:r>
              <a:rPr lang="en-CA" dirty="0" smtClean="0"/>
              <a:t>But it is a culpable ignorance</a:t>
            </a:r>
          </a:p>
          <a:p>
            <a:pPr lvl="1"/>
            <a:r>
              <a:rPr lang="en-CA" dirty="0" smtClean="0"/>
              <a:t>We live in bad faith regarding who we really are and what we are really feeling</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50</a:t>
            </a:fld>
            <a:endParaRPr lang="en-US"/>
          </a:p>
        </p:txBody>
      </p:sp>
    </p:spTree>
    <p:extLst>
      <p:ext uri="{BB962C8B-B14F-4D97-AF65-F5344CB8AC3E}">
        <p14:creationId xmlns:p14="http://schemas.microsoft.com/office/powerpoint/2010/main" val="458843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framework and the schools</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These sets of doctrines are the framework </a:t>
            </a:r>
          </a:p>
          <a:p>
            <a:r>
              <a:rPr lang="en-CA" dirty="0" smtClean="0"/>
              <a:t>The task of the schools: </a:t>
            </a:r>
          </a:p>
          <a:p>
            <a:pPr lvl="1"/>
            <a:r>
              <a:rPr lang="en-CA" dirty="0" smtClean="0"/>
              <a:t>To provide a comprehensive account of ourselves and our relation to the universe</a:t>
            </a:r>
          </a:p>
          <a:p>
            <a:pPr lvl="1"/>
            <a:r>
              <a:rPr lang="en-CA" dirty="0"/>
              <a:t>t</a:t>
            </a:r>
            <a:r>
              <a:rPr lang="en-CA" dirty="0" smtClean="0"/>
              <a:t>o dispel the ignorance (</a:t>
            </a:r>
            <a:r>
              <a:rPr lang="en-CA" i="1" dirty="0" err="1"/>
              <a:t>A</a:t>
            </a:r>
            <a:r>
              <a:rPr lang="en-CA" i="1" dirty="0" err="1" smtClean="0"/>
              <a:t>vidya</a:t>
            </a:r>
            <a:r>
              <a:rPr lang="en-CA" dirty="0" smtClean="0"/>
              <a:t>) inherent in our everyday beliefs</a:t>
            </a:r>
          </a:p>
          <a:p>
            <a:pPr lvl="1"/>
            <a:r>
              <a:rPr lang="en-CA" dirty="0" smtClean="0"/>
              <a:t>To show the </a:t>
            </a:r>
            <a:r>
              <a:rPr lang="en-CA" dirty="0" err="1" smtClean="0"/>
              <a:t>unsatisfactoriness</a:t>
            </a:r>
            <a:r>
              <a:rPr lang="en-CA" dirty="0" smtClean="0"/>
              <a:t> (</a:t>
            </a:r>
            <a:r>
              <a:rPr lang="en-CA" i="1" dirty="0" err="1" smtClean="0"/>
              <a:t>Duhkha</a:t>
            </a:r>
            <a:r>
              <a:rPr lang="en-CA" dirty="0" smtClean="0"/>
              <a:t>) of this ordinary life </a:t>
            </a:r>
          </a:p>
          <a:p>
            <a:pPr lvl="1"/>
            <a:r>
              <a:rPr lang="en-CA" dirty="0" smtClean="0"/>
              <a:t>This account must be so communicated and meditated on that we no longer want to perform actions that produce </a:t>
            </a:r>
            <a:r>
              <a:rPr lang="en-CA" i="1" dirty="0" smtClean="0"/>
              <a:t>Karma</a:t>
            </a:r>
            <a:r>
              <a:rPr lang="en-CA" dirty="0" smtClean="0"/>
              <a:t> and bind us to </a:t>
            </a:r>
            <a:r>
              <a:rPr lang="en-CA" i="1" dirty="0" smtClean="0"/>
              <a:t>Samsara</a:t>
            </a:r>
          </a:p>
          <a:p>
            <a:pPr lvl="1"/>
            <a:r>
              <a:rPr lang="en-CA" dirty="0" smtClean="0"/>
              <a:t>So that we consciously, purely, follow the moral law (</a:t>
            </a:r>
            <a:r>
              <a:rPr lang="en-CA" i="1" dirty="0" smtClean="0"/>
              <a:t>Dharma</a:t>
            </a:r>
            <a:r>
              <a:rPr lang="en-CA" dirty="0" smtClean="0"/>
              <a:t>)</a:t>
            </a:r>
          </a:p>
          <a:p>
            <a:pPr lvl="1"/>
            <a:r>
              <a:rPr lang="en-CA" dirty="0" smtClean="0"/>
              <a:t>And attain (</a:t>
            </a:r>
            <a:r>
              <a:rPr lang="en-CA" i="1" dirty="0" smtClean="0"/>
              <a:t>Moksha</a:t>
            </a:r>
            <a:r>
              <a:rPr lang="en-CA" dirty="0" smtClean="0"/>
              <a:t>)</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51</a:t>
            </a:fld>
            <a:endParaRPr lang="en-US"/>
          </a:p>
        </p:txBody>
      </p:sp>
    </p:spTree>
    <p:extLst>
      <p:ext uri="{BB962C8B-B14F-4D97-AF65-F5344CB8AC3E}">
        <p14:creationId xmlns:p14="http://schemas.microsoft.com/office/powerpoint/2010/main" val="469135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CA" dirty="0" smtClean="0"/>
              <a:t>2) Nyaya and </a:t>
            </a:r>
            <a:r>
              <a:rPr lang="en-CA" dirty="0" err="1" smtClean="0"/>
              <a:t>Vaisheshika</a:t>
            </a:r>
            <a:endParaRPr lang="en-US" dirty="0"/>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52</a:t>
            </a:fld>
            <a:endParaRPr lang="en-US"/>
          </a:p>
        </p:txBody>
      </p:sp>
    </p:spTree>
    <p:extLst>
      <p:ext uri="{BB962C8B-B14F-4D97-AF65-F5344CB8AC3E}">
        <p14:creationId xmlns:p14="http://schemas.microsoft.com/office/powerpoint/2010/main" val="1137220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 sense view of reality</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Westerners who follow  the tradition of “common sense” empiricist philosophy will find Nyaya (“logic” or “reasoning”) more congenial to them</a:t>
            </a:r>
          </a:p>
          <a:p>
            <a:pPr lvl="1"/>
            <a:r>
              <a:rPr lang="en-CA" dirty="0"/>
              <a:t>w</a:t>
            </a:r>
            <a:r>
              <a:rPr lang="en-CA" dirty="0" smtClean="0"/>
              <a:t>ith its emphasis on perception and logic</a:t>
            </a:r>
          </a:p>
          <a:p>
            <a:r>
              <a:rPr lang="en-CA" dirty="0" smtClean="0"/>
              <a:t>But the “soteriological” (salvation) context is in the background of Nyaya</a:t>
            </a:r>
          </a:p>
          <a:p>
            <a:pPr lvl="1"/>
            <a:r>
              <a:rPr lang="en-CA" dirty="0" smtClean="0"/>
              <a:t>Perception and logic are necessary for the cessation of </a:t>
            </a:r>
            <a:r>
              <a:rPr lang="en-CA" dirty="0" err="1" smtClean="0"/>
              <a:t>Duhkha</a:t>
            </a:r>
            <a:r>
              <a:rPr lang="en-CA" dirty="0" smtClean="0"/>
              <a:t> and for Moksha</a:t>
            </a:r>
          </a:p>
          <a:p>
            <a:pPr lvl="1"/>
            <a:r>
              <a:rPr lang="en-CA" dirty="0" smtClean="0"/>
              <a:t>The means of right knowledge (</a:t>
            </a:r>
            <a:r>
              <a:rPr lang="en-CA" i="1" dirty="0" err="1" smtClean="0"/>
              <a:t>pramanas</a:t>
            </a:r>
            <a:r>
              <a:rPr lang="en-CA" dirty="0" smtClean="0"/>
              <a:t>) involving perception and logic are important steps in overcoming ignorance (</a:t>
            </a:r>
            <a:r>
              <a:rPr lang="en-CA" dirty="0" err="1" smtClean="0"/>
              <a:t>Avidya</a:t>
            </a:r>
            <a:r>
              <a:rPr lang="en-CA" dirty="0" smtClean="0"/>
              <a:t>) </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53</a:t>
            </a:fld>
            <a:endParaRPr lang="en-US"/>
          </a:p>
        </p:txBody>
      </p:sp>
    </p:spTree>
    <p:extLst>
      <p:ext uri="{BB962C8B-B14F-4D97-AF65-F5344CB8AC3E}">
        <p14:creationId xmlns:p14="http://schemas.microsoft.com/office/powerpoint/2010/main" val="4073597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Two sides: ontology and epistemology</a:t>
            </a:r>
            <a:endParaRPr lang="en-US" dirty="0"/>
          </a:p>
        </p:txBody>
      </p:sp>
      <p:sp>
        <p:nvSpPr>
          <p:cNvPr id="3" name="Content Placeholder 2"/>
          <p:cNvSpPr>
            <a:spLocks noGrp="1"/>
          </p:cNvSpPr>
          <p:nvPr>
            <p:ph idx="1"/>
          </p:nvPr>
        </p:nvSpPr>
        <p:spPr/>
        <p:txBody>
          <a:bodyPr>
            <a:normAutofit/>
          </a:bodyPr>
          <a:lstStyle/>
          <a:p>
            <a:r>
              <a:rPr lang="en-CA" dirty="0" smtClean="0"/>
              <a:t>Major author: </a:t>
            </a:r>
            <a:r>
              <a:rPr lang="en-CA" dirty="0" err="1" smtClean="0"/>
              <a:t>Vatsyayana</a:t>
            </a:r>
            <a:r>
              <a:rPr lang="en-CA" dirty="0" smtClean="0"/>
              <a:t> (4</a:t>
            </a:r>
            <a:r>
              <a:rPr lang="en-CA" baseline="30000" dirty="0" smtClean="0"/>
              <a:t>th</a:t>
            </a:r>
            <a:r>
              <a:rPr lang="en-CA" dirty="0" smtClean="0"/>
              <a:t> c. CE)</a:t>
            </a:r>
          </a:p>
          <a:p>
            <a:pPr lvl="1"/>
            <a:r>
              <a:rPr lang="en-CA" dirty="0" smtClean="0"/>
              <a:t>Famous author of the Kama-sutra</a:t>
            </a:r>
          </a:p>
          <a:p>
            <a:pPr lvl="1"/>
            <a:r>
              <a:rPr lang="en-CA" dirty="0" smtClean="0"/>
              <a:t>Also wrote the Nyaya-sutras</a:t>
            </a:r>
          </a:p>
          <a:p>
            <a:r>
              <a:rPr lang="en-CA" dirty="0" smtClean="0"/>
              <a:t>Two stages culminate in the 11</a:t>
            </a:r>
            <a:r>
              <a:rPr lang="en-CA" baseline="30000" dirty="0" smtClean="0"/>
              <a:t>th</a:t>
            </a:r>
            <a:r>
              <a:rPr lang="en-CA" dirty="0" smtClean="0"/>
              <a:t> c. in a single doctrine</a:t>
            </a:r>
          </a:p>
          <a:p>
            <a:pPr lvl="1"/>
            <a:r>
              <a:rPr lang="en-CA" dirty="0" err="1" smtClean="0"/>
              <a:t>Vaisheshika</a:t>
            </a:r>
            <a:r>
              <a:rPr lang="en-CA" dirty="0" smtClean="0"/>
              <a:t> ontology (atomism, plural realism)</a:t>
            </a:r>
          </a:p>
          <a:p>
            <a:pPr lvl="1"/>
            <a:r>
              <a:rPr lang="en-CA" dirty="0" smtClean="0"/>
              <a:t>Nyaya epistemology (theory of knowledge based on ordinary perception and reasoning)</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54</a:t>
            </a:fld>
            <a:endParaRPr lang="en-US"/>
          </a:p>
        </p:txBody>
      </p:sp>
    </p:spTree>
    <p:extLst>
      <p:ext uri="{BB962C8B-B14F-4D97-AF65-F5344CB8AC3E}">
        <p14:creationId xmlns:p14="http://schemas.microsoft.com/office/powerpoint/2010/main" val="1528191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nature of the world</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The world is </a:t>
            </a:r>
          </a:p>
          <a:p>
            <a:pPr lvl="1"/>
            <a:r>
              <a:rPr lang="en-CA" dirty="0"/>
              <a:t>i</a:t>
            </a:r>
            <a:r>
              <a:rPr lang="en-CA" dirty="0" smtClean="0"/>
              <a:t>ndependent of thought and perception</a:t>
            </a:r>
          </a:p>
          <a:p>
            <a:pPr lvl="2"/>
            <a:r>
              <a:rPr lang="en-CA" dirty="0" smtClean="0"/>
              <a:t>i.e., not dependent on our points of view</a:t>
            </a:r>
          </a:p>
          <a:p>
            <a:pPr lvl="1"/>
            <a:r>
              <a:rPr lang="en-CA" dirty="0"/>
              <a:t>a</a:t>
            </a:r>
            <a:r>
              <a:rPr lang="en-CA" dirty="0" smtClean="0"/>
              <a:t>nd composed of many different substances underlying the properties we perceive</a:t>
            </a:r>
          </a:p>
          <a:p>
            <a:r>
              <a:rPr lang="en-CA" dirty="0" smtClean="0"/>
              <a:t>The separate nature of these substances corresponds to our clear, direct perceptions of the world</a:t>
            </a:r>
          </a:p>
          <a:p>
            <a:pPr lvl="1"/>
            <a:r>
              <a:rPr lang="en-CA" dirty="0" smtClean="0"/>
              <a:t>These substances that we perceive can in turn can be divided </a:t>
            </a:r>
            <a:endParaRPr lang="en-CA" dirty="0"/>
          </a:p>
          <a:p>
            <a:pPr lvl="1"/>
            <a:r>
              <a:rPr lang="en-CA" dirty="0" smtClean="0"/>
              <a:t>The ultimate limit of division: the atom</a:t>
            </a:r>
          </a:p>
        </p:txBody>
      </p:sp>
      <p:sp>
        <p:nvSpPr>
          <p:cNvPr id="4" name="Slide Number Placeholder 3"/>
          <p:cNvSpPr>
            <a:spLocks noGrp="1"/>
          </p:cNvSpPr>
          <p:nvPr>
            <p:ph type="sldNum" sz="quarter" idx="12"/>
          </p:nvPr>
        </p:nvSpPr>
        <p:spPr/>
        <p:txBody>
          <a:bodyPr/>
          <a:lstStyle/>
          <a:p>
            <a:fld id="{36E3785A-DE9F-44BF-AED1-678CB50B1B1C}" type="slidenum">
              <a:rPr lang="en-US" smtClean="0"/>
              <a:t>55</a:t>
            </a:fld>
            <a:endParaRPr lang="en-US"/>
          </a:p>
        </p:txBody>
      </p:sp>
    </p:spTree>
    <p:extLst>
      <p:ext uri="{BB962C8B-B14F-4D97-AF65-F5344CB8AC3E}">
        <p14:creationId xmlns:p14="http://schemas.microsoft.com/office/powerpoint/2010/main" val="3110478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Different kinds of substances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Substance:</a:t>
            </a:r>
          </a:p>
          <a:p>
            <a:pPr lvl="1"/>
            <a:r>
              <a:rPr lang="en-CA" dirty="0" smtClean="0"/>
              <a:t>1</a:t>
            </a:r>
            <a:r>
              <a:rPr lang="en-CA" dirty="0"/>
              <a:t>) Indestructible material atoms </a:t>
            </a:r>
            <a:r>
              <a:rPr lang="en-CA" dirty="0" smtClean="0">
                <a:sym typeface="Wingdings" panose="05000000000000000000" pitchFamily="2" charset="2"/>
              </a:rPr>
              <a:t></a:t>
            </a:r>
            <a:r>
              <a:rPr lang="en-CA" dirty="0" smtClean="0"/>
              <a:t> </a:t>
            </a:r>
            <a:r>
              <a:rPr lang="en-CA" dirty="0"/>
              <a:t>compounds</a:t>
            </a:r>
          </a:p>
          <a:p>
            <a:pPr lvl="2"/>
            <a:r>
              <a:rPr lang="en-CA" dirty="0" smtClean="0">
                <a:sym typeface="Wingdings" panose="05000000000000000000" pitchFamily="2" charset="2"/>
              </a:rPr>
              <a:t></a:t>
            </a:r>
            <a:r>
              <a:rPr lang="en-CA" dirty="0" smtClean="0"/>
              <a:t> </a:t>
            </a:r>
            <a:r>
              <a:rPr lang="en-CA" dirty="0"/>
              <a:t>Chairs and trees of ordinary experience</a:t>
            </a:r>
          </a:p>
          <a:p>
            <a:pPr lvl="1"/>
            <a:r>
              <a:rPr lang="en-CA" dirty="0"/>
              <a:t>2) Space and time </a:t>
            </a:r>
            <a:endParaRPr lang="en-CA" dirty="0" smtClean="0"/>
          </a:p>
          <a:p>
            <a:pPr lvl="1"/>
            <a:r>
              <a:rPr lang="en-CA" dirty="0" smtClean="0"/>
              <a:t>3</a:t>
            </a:r>
            <a:r>
              <a:rPr lang="en-CA" dirty="0"/>
              <a:t>) Immaterial eternal souls (</a:t>
            </a:r>
            <a:r>
              <a:rPr lang="en-CA" dirty="0" smtClean="0"/>
              <a:t>atman) </a:t>
            </a:r>
          </a:p>
          <a:p>
            <a:pPr lvl="2"/>
            <a:r>
              <a:rPr lang="en-CA" dirty="0" smtClean="0"/>
              <a:t>underlying </a:t>
            </a:r>
            <a:r>
              <a:rPr lang="en-CA" dirty="0"/>
              <a:t>consciousness and </a:t>
            </a:r>
            <a:r>
              <a:rPr lang="en-CA" dirty="0" smtClean="0"/>
              <a:t>feeling</a:t>
            </a:r>
          </a:p>
          <a:p>
            <a:r>
              <a:rPr lang="en-CA" dirty="0" smtClean="0"/>
              <a:t>Absence is also a substance</a:t>
            </a:r>
          </a:p>
          <a:p>
            <a:pPr lvl="1"/>
            <a:r>
              <a:rPr lang="en-CA" dirty="0" smtClean="0"/>
              <a:t>Jean-Paul Sartre defends this too: I go to the café to meet Pierre, and he is not there</a:t>
            </a:r>
          </a:p>
          <a:p>
            <a:pPr lvl="1"/>
            <a:r>
              <a:rPr lang="en-CA" dirty="0" smtClean="0"/>
              <a:t>His absence is a reality in my world, alongside the people, tables and chairs of the cafe</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56</a:t>
            </a:fld>
            <a:endParaRPr lang="en-US"/>
          </a:p>
        </p:txBody>
      </p:sp>
    </p:spTree>
    <p:extLst>
      <p:ext uri="{BB962C8B-B14F-4D97-AF65-F5344CB8AC3E}">
        <p14:creationId xmlns:p14="http://schemas.microsoft.com/office/powerpoint/2010/main" val="2714375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Epistemological battles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Skeptics and idealists would reject these ideas and claim otherwise</a:t>
            </a:r>
          </a:p>
          <a:p>
            <a:pPr lvl="1"/>
            <a:r>
              <a:rPr lang="en-CA" dirty="0"/>
              <a:t>b</a:t>
            </a:r>
            <a:r>
              <a:rPr lang="en-CA" dirty="0" smtClean="0"/>
              <a:t>ased on a theory of knowledge</a:t>
            </a:r>
          </a:p>
          <a:p>
            <a:pPr lvl="1"/>
            <a:r>
              <a:rPr lang="en-CA" dirty="0" smtClean="0"/>
              <a:t>E.g., the world seems to be independent of consciousness, but an adequate theory of knowledge refutes this</a:t>
            </a:r>
          </a:p>
          <a:p>
            <a:r>
              <a:rPr lang="en-CA" dirty="0" smtClean="0"/>
              <a:t>Against such skepticism, the Nyaya epistemologists are the allies of the </a:t>
            </a:r>
            <a:r>
              <a:rPr lang="en-CA" dirty="0" err="1" smtClean="0"/>
              <a:t>Vaisheshika</a:t>
            </a:r>
            <a:r>
              <a:rPr lang="en-CA" dirty="0" smtClean="0"/>
              <a:t> ontology</a:t>
            </a:r>
          </a:p>
          <a:p>
            <a:pPr lvl="1"/>
            <a:r>
              <a:rPr lang="en-CA" dirty="0" smtClean="0"/>
              <a:t>Our ways of knowing do indeed support plural realism </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57</a:t>
            </a:fld>
            <a:endParaRPr lang="en-US"/>
          </a:p>
        </p:txBody>
      </p:sp>
    </p:spTree>
    <p:extLst>
      <p:ext uri="{BB962C8B-B14F-4D97-AF65-F5344CB8AC3E}">
        <p14:creationId xmlns:p14="http://schemas.microsoft.com/office/powerpoint/2010/main" val="26354884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Philosophical debate </a:t>
            </a:r>
            <a:endParaRPr lang="en-US" dirty="0"/>
          </a:p>
        </p:txBody>
      </p:sp>
      <p:sp>
        <p:nvSpPr>
          <p:cNvPr id="3" name="Content Placeholder 2"/>
          <p:cNvSpPr>
            <a:spLocks noGrp="1"/>
          </p:cNvSpPr>
          <p:nvPr>
            <p:ph idx="1"/>
          </p:nvPr>
        </p:nvSpPr>
        <p:spPr/>
        <p:txBody>
          <a:bodyPr>
            <a:normAutofit/>
          </a:bodyPr>
          <a:lstStyle/>
          <a:p>
            <a:r>
              <a:rPr lang="en-CA" dirty="0" smtClean="0"/>
              <a:t>The Naiyayikas (defenders of Nyaya) opposed alternative theories of knowing that were more commonly held</a:t>
            </a:r>
          </a:p>
          <a:p>
            <a:pPr lvl="1"/>
            <a:r>
              <a:rPr lang="en-CA" dirty="0" smtClean="0"/>
              <a:t>The </a:t>
            </a:r>
            <a:r>
              <a:rPr lang="en-CA" dirty="0" err="1" smtClean="0"/>
              <a:t>Samkhyans</a:t>
            </a:r>
            <a:r>
              <a:rPr lang="en-CA" dirty="0" smtClean="0"/>
              <a:t> say that the apparent differences in the world are expressions of a single underlying nature</a:t>
            </a:r>
          </a:p>
          <a:p>
            <a:pPr lvl="1"/>
            <a:r>
              <a:rPr lang="en-CA" dirty="0"/>
              <a:t>w</a:t>
            </a:r>
            <a:r>
              <a:rPr lang="en-CA" dirty="0" smtClean="0"/>
              <a:t>hich we divide through our conventional mental distinctions</a:t>
            </a:r>
          </a:p>
          <a:p>
            <a:r>
              <a:rPr lang="en-CA" dirty="0" smtClean="0"/>
              <a:t>Recall Taoism of Chuang Tzu</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58</a:t>
            </a:fld>
            <a:endParaRPr lang="en-US"/>
          </a:p>
        </p:txBody>
      </p:sp>
    </p:spTree>
    <p:extLst>
      <p:ext uri="{BB962C8B-B14F-4D97-AF65-F5344CB8AC3E}">
        <p14:creationId xmlns:p14="http://schemas.microsoft.com/office/powerpoint/2010/main" val="4047943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Pramanas</a:t>
            </a:r>
            <a:endParaRPr lang="en-US" dirty="0"/>
          </a:p>
        </p:txBody>
      </p:sp>
      <p:sp>
        <p:nvSpPr>
          <p:cNvPr id="3" name="Content Placeholder 2"/>
          <p:cNvSpPr>
            <a:spLocks noGrp="1"/>
          </p:cNvSpPr>
          <p:nvPr>
            <p:ph idx="1"/>
          </p:nvPr>
        </p:nvSpPr>
        <p:spPr/>
        <p:txBody>
          <a:bodyPr/>
          <a:lstStyle/>
          <a:p>
            <a:r>
              <a:rPr lang="en-CA" dirty="0"/>
              <a:t>But the </a:t>
            </a:r>
            <a:r>
              <a:rPr lang="en-CA" dirty="0" err="1"/>
              <a:t>pramanas</a:t>
            </a:r>
            <a:r>
              <a:rPr lang="en-CA" dirty="0"/>
              <a:t> (means of right knowledge) refute these positions: </a:t>
            </a:r>
          </a:p>
          <a:p>
            <a:pPr lvl="1"/>
            <a:r>
              <a:rPr lang="en-CA" dirty="0"/>
              <a:t>1) Perception, </a:t>
            </a:r>
            <a:endParaRPr lang="en-CA" dirty="0" smtClean="0"/>
          </a:p>
          <a:p>
            <a:pPr lvl="1"/>
            <a:r>
              <a:rPr lang="en-CA" dirty="0" smtClean="0"/>
              <a:t>2</a:t>
            </a:r>
            <a:r>
              <a:rPr lang="en-CA" dirty="0"/>
              <a:t>) inference, </a:t>
            </a:r>
            <a:endParaRPr lang="en-CA" dirty="0" smtClean="0"/>
          </a:p>
          <a:p>
            <a:pPr lvl="1"/>
            <a:r>
              <a:rPr lang="en-CA" dirty="0" smtClean="0"/>
              <a:t>3</a:t>
            </a:r>
            <a:r>
              <a:rPr lang="en-CA" dirty="0"/>
              <a:t>) comparison, and </a:t>
            </a:r>
            <a:endParaRPr lang="en-CA" dirty="0" smtClean="0"/>
          </a:p>
          <a:p>
            <a:pPr lvl="1"/>
            <a:r>
              <a:rPr lang="en-CA" dirty="0" smtClean="0"/>
              <a:t>4</a:t>
            </a:r>
            <a:r>
              <a:rPr lang="en-CA" dirty="0"/>
              <a:t>) word</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59</a:t>
            </a:fld>
            <a:endParaRPr lang="en-US"/>
          </a:p>
        </p:txBody>
      </p:sp>
    </p:spTree>
    <p:extLst>
      <p:ext uri="{BB962C8B-B14F-4D97-AF65-F5344CB8AC3E}">
        <p14:creationId xmlns:p14="http://schemas.microsoft.com/office/powerpoint/2010/main" val="381636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Neo-kinship</a:t>
            </a:r>
            <a:endParaRPr lang="en-CA" altLang="en-US" smtClean="0"/>
          </a:p>
        </p:txBody>
      </p:sp>
      <p:sp>
        <p:nvSpPr>
          <p:cNvPr id="10243" name="Rectangle 3"/>
          <p:cNvSpPr>
            <a:spLocks noGrp="1" noChangeArrowheads="1"/>
          </p:cNvSpPr>
          <p:nvPr>
            <p:ph idx="1"/>
          </p:nvPr>
        </p:nvSpPr>
        <p:spPr/>
        <p:txBody>
          <a:bodyPr>
            <a:normAutofit fontScale="92500" lnSpcReduction="20000"/>
          </a:bodyPr>
          <a:lstStyle/>
          <a:p>
            <a:pPr eaLnBrk="1" hangingPunct="1"/>
            <a:r>
              <a:rPr lang="en-US" altLang="en-US" dirty="0" smtClean="0"/>
              <a:t>Kinship + hierarchy = neo-kinship</a:t>
            </a:r>
          </a:p>
          <a:p>
            <a:pPr lvl="1" eaLnBrk="1" hangingPunct="1"/>
            <a:r>
              <a:rPr lang="en-US" altLang="en-US" dirty="0" smtClean="0"/>
              <a:t>Kinship adapts to “civilization”</a:t>
            </a:r>
          </a:p>
          <a:p>
            <a:pPr eaLnBrk="1" hangingPunct="1"/>
            <a:r>
              <a:rPr lang="en-US" altLang="en-US" dirty="0" smtClean="0"/>
              <a:t>“Twice born” castes</a:t>
            </a:r>
          </a:p>
          <a:p>
            <a:pPr lvl="1" eaLnBrk="1" hangingPunct="1"/>
            <a:r>
              <a:rPr lang="en-US" altLang="en-US" dirty="0" smtClean="0"/>
              <a:t>Brahmin; Kshatriya; Vaishya</a:t>
            </a:r>
          </a:p>
          <a:p>
            <a:pPr lvl="1" eaLnBrk="1" hangingPunct="1"/>
            <a:r>
              <a:rPr lang="en-US" altLang="en-US" dirty="0" smtClean="0"/>
              <a:t>Ritual rebirth</a:t>
            </a:r>
          </a:p>
          <a:p>
            <a:pPr eaLnBrk="1" hangingPunct="1"/>
            <a:r>
              <a:rPr lang="en-US" altLang="en-US" dirty="0" smtClean="0"/>
              <a:t>“Once born”: Sudra</a:t>
            </a:r>
          </a:p>
          <a:p>
            <a:pPr lvl="1"/>
            <a:r>
              <a:rPr lang="en-US" altLang="en-US" dirty="0" smtClean="0"/>
              <a:t>The majority of the people</a:t>
            </a:r>
          </a:p>
          <a:p>
            <a:r>
              <a:rPr lang="en-US" altLang="en-US" dirty="0" smtClean="0"/>
              <a:t>[Outcasts]</a:t>
            </a:r>
          </a:p>
          <a:p>
            <a:r>
              <a:rPr lang="en-US" altLang="en-US" dirty="0" smtClean="0"/>
              <a:t>Development of caste system: </a:t>
            </a:r>
          </a:p>
          <a:p>
            <a:pPr lvl="1"/>
            <a:r>
              <a:rPr lang="en-US" altLang="en-US" dirty="0" smtClean="0"/>
              <a:t>Varna </a:t>
            </a:r>
            <a:r>
              <a:rPr lang="en-US" altLang="en-US" dirty="0" smtClean="0">
                <a:sym typeface="Wingdings" panose="05000000000000000000" pitchFamily="2" charset="2"/>
              </a:rPr>
              <a:t> many “</a:t>
            </a:r>
            <a:r>
              <a:rPr lang="en-US" altLang="en-US" dirty="0" err="1" smtClean="0">
                <a:sym typeface="Wingdings" panose="05000000000000000000" pitchFamily="2" charset="2"/>
              </a:rPr>
              <a:t>jati</a:t>
            </a:r>
            <a:r>
              <a:rPr lang="en-US" altLang="en-US" dirty="0" smtClean="0">
                <a:sym typeface="Wingdings" panose="05000000000000000000" pitchFamily="2" charset="2"/>
              </a:rPr>
              <a:t>” castes</a:t>
            </a:r>
            <a:endParaRPr lang="en-CA" altLang="en-US" dirty="0" smtClean="0"/>
          </a:p>
        </p:txBody>
      </p:sp>
      <p:sp>
        <p:nvSpPr>
          <p:cNvPr id="18436"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F4098A9-4A2E-4692-B36B-5AD791944E2C}" type="slidenum">
              <a:rPr lang="en-CA" altLang="en-US" sz="1200">
                <a:solidFill>
                  <a:srgbClr val="898989"/>
                </a:solidFill>
              </a:rPr>
              <a:pPr eaLnBrk="1" hangingPunct="1"/>
              <a:t>6</a:t>
            </a:fld>
            <a:endParaRPr lang="en-CA" altLang="en-US" sz="1200">
              <a:solidFill>
                <a:srgbClr val="898989"/>
              </a:solidFill>
            </a:endParaRPr>
          </a:p>
        </p:txBody>
      </p:sp>
    </p:spTree>
    <p:extLst>
      <p:ext uri="{BB962C8B-B14F-4D97-AF65-F5344CB8AC3E}">
        <p14:creationId xmlns:p14="http://schemas.microsoft.com/office/powerpoint/2010/main" val="33720297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Perception and Inference</a:t>
            </a:r>
            <a:endParaRPr lang="en-US" dirty="0"/>
          </a:p>
        </p:txBody>
      </p:sp>
      <p:sp>
        <p:nvSpPr>
          <p:cNvPr id="3" name="Content Placeholder 2"/>
          <p:cNvSpPr>
            <a:spLocks noGrp="1"/>
          </p:cNvSpPr>
          <p:nvPr>
            <p:ph idx="1"/>
          </p:nvPr>
        </p:nvSpPr>
        <p:spPr/>
        <p:txBody>
          <a:bodyPr>
            <a:normAutofit/>
          </a:bodyPr>
          <a:lstStyle/>
          <a:p>
            <a:r>
              <a:rPr lang="en-CA" dirty="0" smtClean="0"/>
              <a:t>1) Perception – direct experience of reality</a:t>
            </a:r>
          </a:p>
          <a:p>
            <a:r>
              <a:rPr lang="en-CA" dirty="0" smtClean="0"/>
              <a:t>2) Inference – reasoning from this to something not directly perceived</a:t>
            </a:r>
          </a:p>
          <a:p>
            <a:pPr lvl="1"/>
            <a:r>
              <a:rPr lang="en-CA" dirty="0" smtClean="0"/>
              <a:t>An event is perceived</a:t>
            </a:r>
          </a:p>
          <a:p>
            <a:pPr lvl="1"/>
            <a:r>
              <a:rPr lang="en-CA" dirty="0" smtClean="0"/>
              <a:t>We infer that it must have been caused by something prior to it</a:t>
            </a:r>
          </a:p>
          <a:p>
            <a:pPr lvl="1"/>
            <a:r>
              <a:rPr lang="en-CA" dirty="0" smtClean="0"/>
              <a:t>E.g., we infer the existence of a God (</a:t>
            </a:r>
            <a:r>
              <a:rPr lang="en-CA" dirty="0" err="1" smtClean="0"/>
              <a:t>Ishvara</a:t>
            </a:r>
            <a:r>
              <a:rPr lang="en-CA" dirty="0" smtClean="0"/>
              <a:t>) as the cause of the material world</a:t>
            </a:r>
          </a:p>
          <a:p>
            <a:pPr lvl="2"/>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60</a:t>
            </a:fld>
            <a:endParaRPr lang="en-US"/>
          </a:p>
        </p:txBody>
      </p:sp>
    </p:spTree>
    <p:extLst>
      <p:ext uri="{BB962C8B-B14F-4D97-AF65-F5344CB8AC3E}">
        <p14:creationId xmlns:p14="http://schemas.microsoft.com/office/powerpoint/2010/main" val="11187167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of God from effects to cause</a:t>
            </a:r>
            <a:endParaRPr lang="en-US" dirty="0"/>
          </a:p>
        </p:txBody>
      </p:sp>
      <p:sp>
        <p:nvSpPr>
          <p:cNvPr id="3" name="Content Placeholder 2"/>
          <p:cNvSpPr>
            <a:spLocks noGrp="1"/>
          </p:cNvSpPr>
          <p:nvPr>
            <p:ph idx="1"/>
          </p:nvPr>
        </p:nvSpPr>
        <p:spPr/>
        <p:txBody>
          <a:bodyPr>
            <a:normAutofit lnSpcReduction="10000"/>
          </a:bodyPr>
          <a:lstStyle/>
          <a:p>
            <a:r>
              <a:rPr lang="en-US" dirty="0" smtClean="0"/>
              <a:t>One of the nine Nyaya proofs of the existence of God: Kāryāt ("</a:t>
            </a:r>
            <a:r>
              <a:rPr lang="en-US" dirty="0"/>
              <a:t>from effect"): </a:t>
            </a:r>
            <a:endParaRPr lang="en-US" dirty="0" smtClean="0"/>
          </a:p>
          <a:p>
            <a:r>
              <a:rPr lang="en-US" dirty="0" smtClean="0"/>
              <a:t>1) An </a:t>
            </a:r>
            <a:r>
              <a:rPr lang="en-US" dirty="0"/>
              <a:t>effect is produced by </a:t>
            </a:r>
            <a:r>
              <a:rPr lang="en-US" dirty="0" smtClean="0"/>
              <a:t>an efficient cause,</a:t>
            </a:r>
          </a:p>
          <a:p>
            <a:pPr lvl="1"/>
            <a:r>
              <a:rPr lang="en-US" dirty="0" smtClean="0"/>
              <a:t>Z </a:t>
            </a:r>
            <a:r>
              <a:rPr lang="en-US" dirty="0" smtClean="0">
                <a:sym typeface="Wingdings" panose="05000000000000000000" pitchFamily="2" charset="2"/>
              </a:rPr>
              <a:t> Y  X  W …  A (?)</a:t>
            </a:r>
          </a:p>
          <a:p>
            <a:pPr lvl="1"/>
            <a:r>
              <a:rPr lang="en-US" dirty="0" smtClean="0">
                <a:sym typeface="Wingdings" panose="05000000000000000000" pitchFamily="2" charset="2"/>
              </a:rPr>
              <a:t>If the chain is endless nothing is ever caused</a:t>
            </a:r>
          </a:p>
          <a:p>
            <a:pPr lvl="1"/>
            <a:r>
              <a:rPr lang="en-US" dirty="0" smtClean="0">
                <a:sym typeface="Wingdings" panose="05000000000000000000" pitchFamily="2" charset="2"/>
              </a:rPr>
              <a:t>Hence A must be an </a:t>
            </a:r>
            <a:r>
              <a:rPr lang="en-US" dirty="0">
                <a:sym typeface="Wingdings" panose="05000000000000000000" pitchFamily="2" charset="2"/>
              </a:rPr>
              <a:t>U</a:t>
            </a:r>
            <a:r>
              <a:rPr lang="en-US" dirty="0" smtClean="0">
                <a:sym typeface="Wingdings" panose="05000000000000000000" pitchFamily="2" charset="2"/>
              </a:rPr>
              <a:t>ncaused </a:t>
            </a:r>
            <a:r>
              <a:rPr lang="en-US" dirty="0">
                <a:sym typeface="Wingdings" panose="05000000000000000000" pitchFamily="2" charset="2"/>
              </a:rPr>
              <a:t>C</a:t>
            </a:r>
            <a:r>
              <a:rPr lang="en-US" dirty="0" smtClean="0">
                <a:sym typeface="Wingdings" panose="05000000000000000000" pitchFamily="2" charset="2"/>
              </a:rPr>
              <a:t>ause</a:t>
            </a:r>
            <a:r>
              <a:rPr lang="en-US" dirty="0" smtClean="0"/>
              <a:t> </a:t>
            </a:r>
          </a:p>
          <a:p>
            <a:r>
              <a:rPr lang="en-US" dirty="0" smtClean="0"/>
              <a:t>2) The world is an effect </a:t>
            </a:r>
          </a:p>
          <a:p>
            <a:r>
              <a:rPr lang="en-US" dirty="0" smtClean="0"/>
              <a:t>3) and so must have </a:t>
            </a:r>
            <a:r>
              <a:rPr lang="en-US" dirty="0"/>
              <a:t>a </a:t>
            </a:r>
            <a:r>
              <a:rPr lang="en-US" dirty="0" smtClean="0"/>
              <a:t>cause</a:t>
            </a:r>
            <a:r>
              <a:rPr lang="en-US" dirty="0">
                <a:sym typeface="Wingdings" panose="05000000000000000000" pitchFamily="2" charset="2"/>
              </a:rPr>
              <a:t>,</a:t>
            </a:r>
            <a:r>
              <a:rPr lang="en-US" dirty="0" smtClean="0">
                <a:sym typeface="Wingdings" panose="05000000000000000000" pitchFamily="2" charset="2"/>
              </a:rPr>
              <a:t>  God</a:t>
            </a:r>
          </a:p>
          <a:p>
            <a:pPr lvl="1"/>
            <a:r>
              <a:rPr lang="en-US" dirty="0">
                <a:sym typeface="Wingdings" panose="05000000000000000000" pitchFamily="2" charset="2"/>
              </a:rPr>
              <a:t>w</a:t>
            </a:r>
            <a:r>
              <a:rPr lang="en-US" dirty="0" smtClean="0">
                <a:sym typeface="Wingdings" panose="05000000000000000000" pitchFamily="2" charset="2"/>
              </a:rPr>
              <a:t>hich is not caused by something else</a:t>
            </a:r>
          </a:p>
        </p:txBody>
      </p:sp>
      <p:sp>
        <p:nvSpPr>
          <p:cNvPr id="4" name="Slide Number Placeholder 3"/>
          <p:cNvSpPr>
            <a:spLocks noGrp="1"/>
          </p:cNvSpPr>
          <p:nvPr>
            <p:ph type="sldNum" sz="quarter" idx="12"/>
          </p:nvPr>
        </p:nvSpPr>
        <p:spPr/>
        <p:txBody>
          <a:bodyPr/>
          <a:lstStyle/>
          <a:p>
            <a:fld id="{36E3785A-DE9F-44BF-AED1-678CB50B1B1C}" type="slidenum">
              <a:rPr lang="en-US" smtClean="0"/>
              <a:t>61</a:t>
            </a:fld>
            <a:endParaRPr lang="en-US"/>
          </a:p>
        </p:txBody>
      </p:sp>
    </p:spTree>
    <p:extLst>
      <p:ext uri="{BB962C8B-B14F-4D97-AF65-F5344CB8AC3E}">
        <p14:creationId xmlns:p14="http://schemas.microsoft.com/office/powerpoint/2010/main" val="18699615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Bang</a:t>
            </a:r>
            <a:endParaRPr lang="en-US" dirty="0"/>
          </a:p>
        </p:txBody>
      </p:sp>
      <p:sp>
        <p:nvSpPr>
          <p:cNvPr id="3" name="Content Placeholder 2"/>
          <p:cNvSpPr>
            <a:spLocks noGrp="1"/>
          </p:cNvSpPr>
          <p:nvPr>
            <p:ph idx="1"/>
          </p:nvPr>
        </p:nvSpPr>
        <p:spPr/>
        <p:txBody>
          <a:bodyPr/>
          <a:lstStyle/>
          <a:p>
            <a:r>
              <a:rPr lang="en-US" dirty="0">
                <a:sym typeface="Wingdings" panose="05000000000000000000" pitchFamily="2" charset="2"/>
              </a:rPr>
              <a:t>Compare to Big Bang theory:</a:t>
            </a:r>
          </a:p>
          <a:p>
            <a:pPr lvl="1"/>
            <a:r>
              <a:rPr lang="en-US" dirty="0">
                <a:sym typeface="Wingdings" panose="05000000000000000000" pitchFamily="2" charset="2"/>
              </a:rPr>
              <a:t>The present expanded universe </a:t>
            </a:r>
            <a:r>
              <a:rPr lang="en-US" dirty="0" smtClean="0">
                <a:sym typeface="Wingdings" panose="05000000000000000000" pitchFamily="2" charset="2"/>
              </a:rPr>
              <a:t>comes out of a </a:t>
            </a:r>
            <a:r>
              <a:rPr lang="en-US" dirty="0">
                <a:sym typeface="Wingdings" panose="05000000000000000000" pitchFamily="2" charset="2"/>
              </a:rPr>
              <a:t>previous state that is smaller</a:t>
            </a:r>
          </a:p>
          <a:p>
            <a:pPr lvl="1"/>
            <a:r>
              <a:rPr lang="en-US" dirty="0">
                <a:sym typeface="Wingdings" panose="05000000000000000000" pitchFamily="2" charset="2"/>
              </a:rPr>
              <a:t>The previous state comes from an earlier one that is smaller yet</a:t>
            </a:r>
          </a:p>
          <a:p>
            <a:pPr lvl="1"/>
            <a:r>
              <a:rPr lang="en-US" dirty="0">
                <a:sym typeface="Wingdings" panose="05000000000000000000" pitchFamily="2" charset="2"/>
              </a:rPr>
              <a:t>The first state is a Big Bang explosion from a single point</a:t>
            </a:r>
          </a:p>
          <a:p>
            <a:r>
              <a:rPr lang="en-US" dirty="0" smtClean="0">
                <a:sym typeface="Wingdings" panose="05000000000000000000" pitchFamily="2" charset="2"/>
              </a:rPr>
              <a:t>Nyaya/</a:t>
            </a:r>
            <a:r>
              <a:rPr lang="en-US" dirty="0" err="1" smtClean="0">
                <a:sym typeface="Wingdings" panose="05000000000000000000" pitchFamily="2" charset="2"/>
              </a:rPr>
              <a:t>Vaisheshika</a:t>
            </a:r>
            <a:r>
              <a:rPr lang="en-US" dirty="0" smtClean="0">
                <a:sym typeface="Wingdings" panose="05000000000000000000" pitchFamily="2" charset="2"/>
              </a:rPr>
              <a:t>: Something </a:t>
            </a:r>
            <a:r>
              <a:rPr lang="en-US" dirty="0">
                <a:sym typeface="Wingdings" panose="05000000000000000000" pitchFamily="2" charset="2"/>
              </a:rPr>
              <a:t>must cause this first event, and that is God</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62</a:t>
            </a:fld>
            <a:endParaRPr lang="en-US"/>
          </a:p>
        </p:txBody>
      </p:sp>
    </p:spTree>
    <p:extLst>
      <p:ext uri="{BB962C8B-B14F-4D97-AF65-F5344CB8AC3E}">
        <p14:creationId xmlns:p14="http://schemas.microsoft.com/office/powerpoint/2010/main" val="2732590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Comparison</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I directly perceive something in sensory experience</a:t>
            </a:r>
          </a:p>
          <a:p>
            <a:pPr lvl="1"/>
            <a:r>
              <a:rPr lang="en-CA" dirty="0"/>
              <a:t>i</a:t>
            </a:r>
            <a:r>
              <a:rPr lang="en-CA" dirty="0" smtClean="0"/>
              <a:t>ndependently of words or concepts: There is </a:t>
            </a:r>
            <a:r>
              <a:rPr lang="en-CA" i="1" dirty="0" smtClean="0"/>
              <a:t>this</a:t>
            </a:r>
          </a:p>
          <a:p>
            <a:r>
              <a:rPr lang="en-CA" dirty="0" smtClean="0"/>
              <a:t>But when I know </a:t>
            </a:r>
            <a:r>
              <a:rPr lang="en-CA" i="1" dirty="0" smtClean="0"/>
              <a:t>this</a:t>
            </a:r>
            <a:r>
              <a:rPr lang="en-CA" dirty="0" smtClean="0"/>
              <a:t> </a:t>
            </a:r>
            <a:r>
              <a:rPr lang="en-CA" i="1" u="sng" dirty="0" smtClean="0"/>
              <a:t>as an ox </a:t>
            </a:r>
            <a:r>
              <a:rPr lang="en-CA" dirty="0" smtClean="0"/>
              <a:t>I employ comparison with other objects of experience</a:t>
            </a:r>
          </a:p>
          <a:p>
            <a:pPr lvl="1"/>
            <a:r>
              <a:rPr lang="en-CA" dirty="0" smtClean="0"/>
              <a:t>I use concepts based on other experiences</a:t>
            </a:r>
          </a:p>
          <a:p>
            <a:pPr lvl="1"/>
            <a:r>
              <a:rPr lang="en-CA" dirty="0" smtClean="0"/>
              <a:t>And form a </a:t>
            </a:r>
            <a:r>
              <a:rPr lang="en-CA" i="1" dirty="0" smtClean="0"/>
              <a:t>judgment</a:t>
            </a:r>
            <a:r>
              <a:rPr lang="en-CA" dirty="0" smtClean="0"/>
              <a:t>: “This is an ox before me.”</a:t>
            </a:r>
          </a:p>
          <a:p>
            <a:r>
              <a:rPr lang="en-CA" dirty="0" smtClean="0"/>
              <a:t>This mental process of combining </a:t>
            </a:r>
            <a:r>
              <a:rPr lang="en-CA" dirty="0"/>
              <a:t>(Nyaya) </a:t>
            </a:r>
            <a:r>
              <a:rPr lang="en-CA" dirty="0" smtClean="0"/>
              <a:t>corresponds to objective physical processes (</a:t>
            </a:r>
            <a:r>
              <a:rPr lang="en-CA" dirty="0" err="1" smtClean="0"/>
              <a:t>Vaisheshika</a:t>
            </a:r>
            <a:r>
              <a:rPr lang="en-CA" dirty="0" smtClean="0"/>
              <a:t>)</a:t>
            </a:r>
          </a:p>
        </p:txBody>
      </p:sp>
      <p:sp>
        <p:nvSpPr>
          <p:cNvPr id="4" name="Slide Number Placeholder 3"/>
          <p:cNvSpPr>
            <a:spLocks noGrp="1"/>
          </p:cNvSpPr>
          <p:nvPr>
            <p:ph type="sldNum" sz="quarter" idx="12"/>
          </p:nvPr>
        </p:nvSpPr>
        <p:spPr/>
        <p:txBody>
          <a:bodyPr/>
          <a:lstStyle/>
          <a:p>
            <a:fld id="{36E3785A-DE9F-44BF-AED1-678CB50B1B1C}" type="slidenum">
              <a:rPr lang="en-US" smtClean="0"/>
              <a:t>63</a:t>
            </a:fld>
            <a:endParaRPr lang="en-US"/>
          </a:p>
        </p:txBody>
      </p:sp>
    </p:spTree>
    <p:extLst>
      <p:ext uri="{BB962C8B-B14F-4D97-AF65-F5344CB8AC3E}">
        <p14:creationId xmlns:p14="http://schemas.microsoft.com/office/powerpoint/2010/main" val="1790529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of God from combination</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i="1" dirty="0" err="1"/>
              <a:t>Āyojanāt</a:t>
            </a:r>
            <a:r>
              <a:rPr lang="en-US" dirty="0"/>
              <a:t> Proof </a:t>
            </a:r>
            <a:r>
              <a:rPr lang="en-US" dirty="0" smtClean="0"/>
              <a:t>(from combination)</a:t>
            </a:r>
          </a:p>
          <a:p>
            <a:r>
              <a:rPr lang="en-US" dirty="0" smtClean="0"/>
              <a:t>1) Atoms (corresponding to bare </a:t>
            </a:r>
            <a:r>
              <a:rPr lang="en-US" i="1" dirty="0" err="1" smtClean="0"/>
              <a:t>thises</a:t>
            </a:r>
            <a:r>
              <a:rPr lang="en-US" dirty="0" smtClean="0"/>
              <a:t>) are </a:t>
            </a:r>
            <a:r>
              <a:rPr lang="en-US" dirty="0"/>
              <a:t>inactive. </a:t>
            </a:r>
            <a:endParaRPr lang="en-US" dirty="0" smtClean="0"/>
          </a:p>
          <a:p>
            <a:r>
              <a:rPr lang="en-US" dirty="0" smtClean="0"/>
              <a:t>2) To </a:t>
            </a:r>
            <a:r>
              <a:rPr lang="en-US" dirty="0"/>
              <a:t>form a substance, they must </a:t>
            </a:r>
            <a:r>
              <a:rPr lang="en-US" dirty="0" smtClean="0"/>
              <a:t>combine</a:t>
            </a:r>
            <a:r>
              <a:rPr lang="en-US" dirty="0"/>
              <a:t> </a:t>
            </a:r>
            <a:r>
              <a:rPr lang="en-US" dirty="0" smtClean="0"/>
              <a:t>(corresponding to judgments)</a:t>
            </a:r>
          </a:p>
          <a:p>
            <a:r>
              <a:rPr lang="en-US" dirty="0" smtClean="0"/>
              <a:t>3) To </a:t>
            </a:r>
            <a:r>
              <a:rPr lang="en-US" dirty="0"/>
              <a:t>combine, they must </a:t>
            </a:r>
            <a:r>
              <a:rPr lang="en-US" dirty="0" smtClean="0"/>
              <a:t>move</a:t>
            </a:r>
            <a:r>
              <a:rPr lang="en-US" dirty="0"/>
              <a:t> </a:t>
            </a:r>
            <a:r>
              <a:rPr lang="en-US" dirty="0" smtClean="0"/>
              <a:t>(inference 1)</a:t>
            </a:r>
          </a:p>
        </p:txBody>
      </p:sp>
      <p:sp>
        <p:nvSpPr>
          <p:cNvPr id="4" name="Slide Number Placeholder 3"/>
          <p:cNvSpPr>
            <a:spLocks noGrp="1"/>
          </p:cNvSpPr>
          <p:nvPr>
            <p:ph type="sldNum" sz="quarter" idx="12"/>
          </p:nvPr>
        </p:nvSpPr>
        <p:spPr/>
        <p:txBody>
          <a:bodyPr/>
          <a:lstStyle/>
          <a:p>
            <a:fld id="{36E3785A-DE9F-44BF-AED1-678CB50B1B1C}" type="slidenum">
              <a:rPr lang="en-US" smtClean="0"/>
              <a:t>64</a:t>
            </a:fld>
            <a:endParaRPr lang="en-US"/>
          </a:p>
        </p:txBody>
      </p:sp>
    </p:spTree>
    <p:extLst>
      <p:ext uri="{BB962C8B-B14F-4D97-AF65-F5344CB8AC3E}">
        <p14:creationId xmlns:p14="http://schemas.microsoft.com/office/powerpoint/2010/main" val="9530366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4) Nothing moves without intelligence and a source of motion. (inference 2)</a:t>
            </a:r>
          </a:p>
          <a:p>
            <a:pPr lvl="1"/>
            <a:r>
              <a:rPr lang="en-US" dirty="0"/>
              <a:t>Pure blind combinations would result in chaos</a:t>
            </a:r>
          </a:p>
          <a:p>
            <a:r>
              <a:rPr lang="en-US" dirty="0"/>
              <a:t>5) Since we perceive organized substances, some intelligent source must have moved the </a:t>
            </a:r>
            <a:r>
              <a:rPr lang="en-US" dirty="0" smtClean="0"/>
              <a:t>inactive, unintelligent </a:t>
            </a:r>
            <a:r>
              <a:rPr lang="en-US" dirty="0"/>
              <a:t>atoms (inference 3) </a:t>
            </a:r>
          </a:p>
          <a:p>
            <a:r>
              <a:rPr lang="en-US" dirty="0">
                <a:sym typeface="Wingdings" panose="05000000000000000000" pitchFamily="2" charset="2"/>
              </a:rPr>
              <a:t></a:t>
            </a:r>
            <a:r>
              <a:rPr lang="en-US" dirty="0"/>
              <a:t>That intelligent source is God</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65</a:t>
            </a:fld>
            <a:endParaRPr lang="en-US"/>
          </a:p>
        </p:txBody>
      </p:sp>
    </p:spTree>
    <p:extLst>
      <p:ext uri="{BB962C8B-B14F-4D97-AF65-F5344CB8AC3E}">
        <p14:creationId xmlns:p14="http://schemas.microsoft.com/office/powerpoint/2010/main" val="3230174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Word: Testimony</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Verbal Testimony (</a:t>
            </a:r>
            <a:r>
              <a:rPr lang="en-CA" i="1" dirty="0" err="1" smtClean="0"/>
              <a:t>sabda</a:t>
            </a:r>
            <a:r>
              <a:rPr lang="en-CA" dirty="0" smtClean="0"/>
              <a:t>) is a fourth source of knowledge</a:t>
            </a:r>
          </a:p>
          <a:p>
            <a:pPr lvl="1"/>
            <a:r>
              <a:rPr lang="en-CA" dirty="0" smtClean="0"/>
              <a:t>Not commonly admitted in western philosophy</a:t>
            </a:r>
          </a:p>
          <a:p>
            <a:r>
              <a:rPr lang="en-CA" dirty="0" smtClean="0"/>
              <a:t>Why not? </a:t>
            </a:r>
          </a:p>
          <a:p>
            <a:pPr lvl="1"/>
            <a:r>
              <a:rPr lang="en-CA" dirty="0" smtClean="0"/>
              <a:t>Western philosophy is individualistic because the early states (e.g. Greece) replaced kinship with legal systems governing separate independent individuals</a:t>
            </a:r>
          </a:p>
          <a:p>
            <a:pPr lvl="1"/>
            <a:r>
              <a:rPr lang="en-CA" dirty="0" smtClean="0"/>
              <a:t>But Eastern philosophy supposes kinship as an essential condition of experience: </a:t>
            </a:r>
            <a:r>
              <a:rPr lang="en-CA" i="1" dirty="0" smtClean="0"/>
              <a:t>interdependence</a:t>
            </a:r>
            <a:r>
              <a:rPr lang="en-CA" dirty="0" smtClean="0"/>
              <a:t> of individuals</a:t>
            </a:r>
          </a:p>
        </p:txBody>
      </p:sp>
      <p:sp>
        <p:nvSpPr>
          <p:cNvPr id="4" name="Slide Number Placeholder 3"/>
          <p:cNvSpPr>
            <a:spLocks noGrp="1"/>
          </p:cNvSpPr>
          <p:nvPr>
            <p:ph type="sldNum" sz="quarter" idx="12"/>
          </p:nvPr>
        </p:nvSpPr>
        <p:spPr/>
        <p:txBody>
          <a:bodyPr/>
          <a:lstStyle/>
          <a:p>
            <a:fld id="{36E3785A-DE9F-44BF-AED1-678CB50B1B1C}" type="slidenum">
              <a:rPr lang="en-US" smtClean="0"/>
              <a:t>66</a:t>
            </a:fld>
            <a:endParaRPr lang="en-US"/>
          </a:p>
        </p:txBody>
      </p:sp>
    </p:spTree>
    <p:extLst>
      <p:ext uri="{BB962C8B-B14F-4D97-AF65-F5344CB8AC3E}">
        <p14:creationId xmlns:p14="http://schemas.microsoft.com/office/powerpoint/2010/main" val="4142424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depend on others</a:t>
            </a:r>
            <a:endParaRPr lang="en-US" dirty="0"/>
          </a:p>
        </p:txBody>
      </p:sp>
      <p:sp>
        <p:nvSpPr>
          <p:cNvPr id="3" name="Content Placeholder 2"/>
          <p:cNvSpPr>
            <a:spLocks noGrp="1"/>
          </p:cNvSpPr>
          <p:nvPr>
            <p:ph idx="1"/>
          </p:nvPr>
        </p:nvSpPr>
        <p:spPr/>
        <p:txBody>
          <a:bodyPr>
            <a:normAutofit fontScale="92500" lnSpcReduction="10000"/>
          </a:bodyPr>
          <a:lstStyle/>
          <a:p>
            <a:r>
              <a:rPr lang="en-CA" dirty="0"/>
              <a:t>The assumption is that verbal testimony is reliable</a:t>
            </a:r>
          </a:p>
          <a:p>
            <a:pPr lvl="1"/>
            <a:r>
              <a:rPr lang="en-CA" dirty="0"/>
              <a:t>No individual can achieve adequate knowledge by herself</a:t>
            </a:r>
          </a:p>
          <a:p>
            <a:pPr lvl="1"/>
            <a:r>
              <a:rPr lang="en-CA" dirty="0"/>
              <a:t>We depend on others for our knowledge</a:t>
            </a:r>
          </a:p>
          <a:p>
            <a:pPr lvl="1"/>
            <a:r>
              <a:rPr lang="en-CA" dirty="0"/>
              <a:t>Hence the scriptures, the testimony of mystics, can play a legitimate role in </a:t>
            </a:r>
            <a:r>
              <a:rPr lang="en-CA" dirty="0" smtClean="0"/>
              <a:t>knowledge</a:t>
            </a:r>
          </a:p>
          <a:p>
            <a:r>
              <a:rPr lang="en-CA" dirty="0" smtClean="0"/>
              <a:t>Hence knowledge depends on matters seen by others, not only by the separate individual</a:t>
            </a:r>
          </a:p>
          <a:p>
            <a:pPr lvl="1"/>
            <a:r>
              <a:rPr lang="en-CA" dirty="0" smtClean="0">
                <a:sym typeface="Wingdings" panose="05000000000000000000" pitchFamily="2" charset="2"/>
              </a:rPr>
              <a:t> reasoning regarding the unforeseen </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67</a:t>
            </a:fld>
            <a:endParaRPr lang="en-US"/>
          </a:p>
        </p:txBody>
      </p:sp>
    </p:spTree>
    <p:extLst>
      <p:ext uri="{BB962C8B-B14F-4D97-AF65-F5344CB8AC3E}">
        <p14:creationId xmlns:p14="http://schemas.microsoft.com/office/powerpoint/2010/main" val="11568368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of God from Karma</a:t>
            </a:r>
            <a:endParaRPr lang="en-US" dirty="0"/>
          </a:p>
        </p:txBody>
      </p:sp>
      <p:sp>
        <p:nvSpPr>
          <p:cNvPr id="3" name="Content Placeholder 2"/>
          <p:cNvSpPr>
            <a:spLocks noGrp="1"/>
          </p:cNvSpPr>
          <p:nvPr>
            <p:ph idx="1"/>
          </p:nvPr>
        </p:nvSpPr>
        <p:spPr/>
        <p:txBody>
          <a:bodyPr>
            <a:normAutofit/>
          </a:bodyPr>
          <a:lstStyle/>
          <a:p>
            <a:r>
              <a:rPr lang="en-US" b="1" dirty="0" err="1"/>
              <a:t>Adŗişhţāt</a:t>
            </a:r>
            <a:r>
              <a:rPr lang="en-US" dirty="0"/>
              <a:t> (lit., from the unforeseen): </a:t>
            </a:r>
            <a:endParaRPr lang="en-US" dirty="0" smtClean="0"/>
          </a:p>
          <a:p>
            <a:pPr lvl="1"/>
            <a:r>
              <a:rPr lang="en-US" dirty="0" smtClean="0"/>
              <a:t>Perception, judgment, and comparison: It </a:t>
            </a:r>
            <a:r>
              <a:rPr lang="en-US" dirty="0"/>
              <a:t>is seen that some people in this world are happy, some are in misery. </a:t>
            </a:r>
            <a:endParaRPr lang="en-US" dirty="0" smtClean="0"/>
          </a:p>
          <a:p>
            <a:pPr lvl="2"/>
            <a:r>
              <a:rPr lang="en-US" dirty="0" smtClean="0"/>
              <a:t>Some </a:t>
            </a:r>
            <a:r>
              <a:rPr lang="en-US" dirty="0"/>
              <a:t>are rich, and some are poor. </a:t>
            </a:r>
            <a:endParaRPr lang="en-US" dirty="0" smtClean="0"/>
          </a:p>
          <a:p>
            <a:pPr lvl="1"/>
            <a:r>
              <a:rPr lang="en-US" dirty="0" smtClean="0"/>
              <a:t>Testimony: The </a:t>
            </a:r>
            <a:r>
              <a:rPr lang="en-CA" dirty="0"/>
              <a:t>Naiyayikas </a:t>
            </a:r>
            <a:r>
              <a:rPr lang="en-US" dirty="0" smtClean="0"/>
              <a:t>explain </a:t>
            </a:r>
            <a:r>
              <a:rPr lang="en-US" dirty="0"/>
              <a:t>this by the concept of Karma and </a:t>
            </a:r>
            <a:r>
              <a:rPr lang="en-US" dirty="0" smtClean="0"/>
              <a:t>reincarnation</a:t>
            </a:r>
            <a:r>
              <a:rPr lang="en-US" dirty="0"/>
              <a:t> </a:t>
            </a:r>
            <a:endParaRPr lang="en-US" dirty="0" smtClean="0"/>
          </a:p>
          <a:p>
            <a:r>
              <a:rPr lang="en-CA" dirty="0" err="1"/>
              <a:t>Naiyayikas</a:t>
            </a:r>
            <a:r>
              <a:rPr lang="en-US" dirty="0" smtClean="0"/>
              <a:t> base their argument on inference for the future</a:t>
            </a:r>
          </a:p>
        </p:txBody>
      </p:sp>
      <p:sp>
        <p:nvSpPr>
          <p:cNvPr id="4" name="Slide Number Placeholder 3"/>
          <p:cNvSpPr>
            <a:spLocks noGrp="1"/>
          </p:cNvSpPr>
          <p:nvPr>
            <p:ph type="sldNum" sz="quarter" idx="12"/>
          </p:nvPr>
        </p:nvSpPr>
        <p:spPr/>
        <p:txBody>
          <a:bodyPr/>
          <a:lstStyle/>
          <a:p>
            <a:fld id="{36E3785A-DE9F-44BF-AED1-678CB50B1B1C}" type="slidenum">
              <a:rPr lang="en-US" smtClean="0"/>
              <a:t>68</a:t>
            </a:fld>
            <a:endParaRPr lang="en-US"/>
          </a:p>
        </p:txBody>
      </p:sp>
    </p:spTree>
    <p:extLst>
      <p:ext uri="{BB962C8B-B14F-4D97-AF65-F5344CB8AC3E}">
        <p14:creationId xmlns:p14="http://schemas.microsoft.com/office/powerpoint/2010/main" val="19695569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for the future</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fruit of an individual's actions does not always lie within the reach of the individual who is the agent. </a:t>
            </a:r>
          </a:p>
          <a:p>
            <a:pPr lvl="1"/>
            <a:r>
              <a:rPr lang="en-US" dirty="0"/>
              <a:t>E.g., we perform a kind deed for someone else</a:t>
            </a:r>
          </a:p>
          <a:p>
            <a:pPr lvl="1"/>
            <a:r>
              <a:rPr lang="en-US" dirty="0"/>
              <a:t>But this does not always result in a benefit for ourselves</a:t>
            </a:r>
          </a:p>
          <a:p>
            <a:pPr lvl="1"/>
            <a:r>
              <a:rPr lang="en-US" dirty="0"/>
              <a:t>But our actions should bare fruit for ourselves, whether good or </a:t>
            </a:r>
            <a:r>
              <a:rPr lang="en-US" dirty="0" smtClean="0"/>
              <a:t>evil (karma)</a:t>
            </a:r>
            <a:endParaRPr lang="en-US" dirty="0"/>
          </a:p>
          <a:p>
            <a:r>
              <a:rPr lang="en-US" dirty="0"/>
              <a:t>There ought to be, therefore, a dispenser of the fruits of actions, and this supreme dispenser is God</a:t>
            </a:r>
            <a:r>
              <a:rPr lang="en-US" dirty="0" smtClean="0"/>
              <a:t>.</a:t>
            </a:r>
          </a:p>
          <a:p>
            <a:pPr lvl="1"/>
            <a:r>
              <a:rPr lang="en-US" dirty="0" smtClean="0"/>
              <a:t>But it is still </a:t>
            </a:r>
            <a:r>
              <a:rPr lang="en-US" i="1" dirty="0" smtClean="0"/>
              <a:t>our own </a:t>
            </a:r>
            <a:r>
              <a:rPr lang="en-US" dirty="0" smtClean="0"/>
              <a:t>actions that are responsible for these fruits in the future (in our next lives)</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69</a:t>
            </a:fld>
            <a:endParaRPr lang="en-US"/>
          </a:p>
        </p:txBody>
      </p:sp>
    </p:spTree>
    <p:extLst>
      <p:ext uri="{BB962C8B-B14F-4D97-AF65-F5344CB8AC3E}">
        <p14:creationId xmlns:p14="http://schemas.microsoft.com/office/powerpoint/2010/main" val="3460678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Short-lived dynasties </a:t>
            </a:r>
            <a:endParaRPr lang="en-CA" altLang="en-US" smtClean="0"/>
          </a:p>
        </p:txBody>
      </p:sp>
      <p:sp>
        <p:nvSpPr>
          <p:cNvPr id="15363" name="Rectangle 3"/>
          <p:cNvSpPr>
            <a:spLocks noGrp="1" noChangeArrowheads="1"/>
          </p:cNvSpPr>
          <p:nvPr>
            <p:ph idx="1"/>
          </p:nvPr>
        </p:nvSpPr>
        <p:spPr/>
        <p:txBody>
          <a:bodyPr>
            <a:normAutofit/>
          </a:bodyPr>
          <a:lstStyle/>
          <a:p>
            <a:pPr eaLnBrk="1" hangingPunct="1">
              <a:lnSpc>
                <a:spcPct val="90000"/>
              </a:lnSpc>
            </a:pPr>
            <a:r>
              <a:rPr lang="en-US" altLang="en-US" dirty="0" smtClean="0"/>
              <a:t>700-600 BCE early states</a:t>
            </a:r>
          </a:p>
          <a:p>
            <a:pPr lvl="1" eaLnBrk="1" hangingPunct="1">
              <a:lnSpc>
                <a:spcPct val="90000"/>
              </a:lnSpc>
            </a:pPr>
            <a:r>
              <a:rPr lang="en-US" altLang="en-US" i="1" dirty="0" smtClean="0"/>
              <a:t>Iron age </a:t>
            </a:r>
            <a:r>
              <a:rPr lang="en-US" altLang="en-US" dirty="0" smtClean="0"/>
              <a:t>republics; monarchies</a:t>
            </a:r>
          </a:p>
          <a:p>
            <a:pPr lvl="1" eaLnBrk="1" hangingPunct="1">
              <a:lnSpc>
                <a:spcPct val="90000"/>
              </a:lnSpc>
            </a:pPr>
            <a:r>
              <a:rPr lang="en-US" dirty="0" smtClean="0"/>
              <a:t>China’s </a:t>
            </a:r>
            <a:r>
              <a:rPr lang="en-US" dirty="0"/>
              <a:t>Xia </a:t>
            </a:r>
            <a:r>
              <a:rPr lang="en-US" dirty="0" smtClean="0"/>
              <a:t>dynasty: Bronze age: 2205-1766 BCE </a:t>
            </a:r>
            <a:endParaRPr lang="en-US" altLang="en-US" dirty="0" smtClean="0"/>
          </a:p>
          <a:p>
            <a:pPr eaLnBrk="1" hangingPunct="1">
              <a:lnSpc>
                <a:spcPct val="90000"/>
              </a:lnSpc>
            </a:pPr>
            <a:r>
              <a:rPr lang="en-US" altLang="en-US" dirty="0" smtClean="0"/>
              <a:t>324-185 BCE </a:t>
            </a:r>
            <a:r>
              <a:rPr lang="en-US" altLang="en-US" dirty="0" err="1" smtClean="0"/>
              <a:t>Mauryas</a:t>
            </a:r>
            <a:r>
              <a:rPr lang="en-US" altLang="en-US" dirty="0" smtClean="0"/>
              <a:t> </a:t>
            </a:r>
          </a:p>
          <a:p>
            <a:pPr eaLnBrk="1" hangingPunct="1">
              <a:lnSpc>
                <a:spcPct val="90000"/>
              </a:lnSpc>
            </a:pPr>
            <a:r>
              <a:rPr lang="en-US" altLang="en-US" dirty="0" smtClean="0"/>
              <a:t>320-540 CE </a:t>
            </a:r>
            <a:r>
              <a:rPr lang="en-US" altLang="en-US" dirty="0" err="1" smtClean="0"/>
              <a:t>Guptas</a:t>
            </a:r>
            <a:r>
              <a:rPr lang="en-US" altLang="en-US" dirty="0" smtClean="0"/>
              <a:t> </a:t>
            </a:r>
          </a:p>
          <a:p>
            <a:pPr eaLnBrk="1" hangingPunct="1">
              <a:lnSpc>
                <a:spcPct val="90000"/>
              </a:lnSpc>
            </a:pPr>
            <a:r>
              <a:rPr lang="en-US" altLang="en-US" dirty="0" smtClean="0"/>
              <a:t>Conquests by </a:t>
            </a:r>
            <a:r>
              <a:rPr lang="en-US" altLang="en-US" dirty="0" err="1" smtClean="0"/>
              <a:t>Hunas</a:t>
            </a:r>
            <a:r>
              <a:rPr lang="en-US" altLang="en-US" dirty="0" smtClean="0"/>
              <a:t>, Muslims, English</a:t>
            </a:r>
          </a:p>
          <a:p>
            <a:pPr eaLnBrk="1" hangingPunct="1">
              <a:lnSpc>
                <a:spcPct val="90000"/>
              </a:lnSpc>
            </a:pPr>
            <a:r>
              <a:rPr lang="en-US" altLang="en-US" dirty="0" smtClean="0"/>
              <a:t>=&gt; Weakness of political system: feudalism</a:t>
            </a:r>
          </a:p>
          <a:p>
            <a:pPr eaLnBrk="1" hangingPunct="1">
              <a:lnSpc>
                <a:spcPct val="90000"/>
              </a:lnSpc>
            </a:pPr>
            <a:r>
              <a:rPr lang="en-US" altLang="en-US" dirty="0" smtClean="0"/>
              <a:t>Corollary of difference in forms of neo-kinship</a:t>
            </a:r>
            <a:endParaRPr lang="en-CA" altLang="en-US" dirty="0" smtClean="0"/>
          </a:p>
        </p:txBody>
      </p:sp>
      <p:sp>
        <p:nvSpPr>
          <p:cNvPr id="24580"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000A99A-532B-4349-9265-473BFB6A0E39}" type="slidenum">
              <a:rPr lang="en-CA" altLang="en-US" sz="1200">
                <a:solidFill>
                  <a:srgbClr val="898989"/>
                </a:solidFill>
              </a:rPr>
              <a:pPr eaLnBrk="1" hangingPunct="1"/>
              <a:t>7</a:t>
            </a:fld>
            <a:endParaRPr lang="en-CA" altLang="en-US" sz="1200">
              <a:solidFill>
                <a:srgbClr val="898989"/>
              </a:solidFill>
            </a:endParaRPr>
          </a:p>
        </p:txBody>
      </p:sp>
    </p:spTree>
    <p:extLst>
      <p:ext uri="{BB962C8B-B14F-4D97-AF65-F5344CB8AC3E}">
        <p14:creationId xmlns:p14="http://schemas.microsoft.com/office/powerpoint/2010/main" val="16652749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Bootstrapping?</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Objection: these </a:t>
            </a:r>
            <a:r>
              <a:rPr lang="en-CA" dirty="0" err="1" smtClean="0"/>
              <a:t>pramanas</a:t>
            </a:r>
            <a:r>
              <a:rPr lang="en-CA" dirty="0" smtClean="0"/>
              <a:t> are interdependent and circular</a:t>
            </a:r>
          </a:p>
          <a:p>
            <a:pPr lvl="1"/>
            <a:r>
              <a:rPr lang="en-CA" dirty="0" smtClean="0"/>
              <a:t>Q: How establish the validity of testimony? </a:t>
            </a:r>
          </a:p>
          <a:p>
            <a:pPr lvl="1"/>
            <a:r>
              <a:rPr lang="en-CA" dirty="0" smtClean="0"/>
              <a:t>A: By accepting the testimony of the </a:t>
            </a:r>
            <a:r>
              <a:rPr lang="en-CA" dirty="0"/>
              <a:t>Naiyayikas </a:t>
            </a:r>
            <a:endParaRPr lang="en-CA" dirty="0" smtClean="0"/>
          </a:p>
          <a:p>
            <a:pPr lvl="1"/>
            <a:r>
              <a:rPr lang="en-CA" dirty="0" smtClean="0"/>
              <a:t>= “bootstrapping”</a:t>
            </a:r>
          </a:p>
          <a:p>
            <a:r>
              <a:rPr lang="en-CA" dirty="0" smtClean="0"/>
              <a:t>I.e., the Naiyayikas argue that </a:t>
            </a:r>
            <a:r>
              <a:rPr lang="en-CA" i="1" dirty="0" smtClean="0"/>
              <a:t>their</a:t>
            </a:r>
            <a:r>
              <a:rPr lang="en-CA" dirty="0" smtClean="0"/>
              <a:t> way of reasoning is the correct one</a:t>
            </a:r>
          </a:p>
          <a:p>
            <a:pPr lvl="1"/>
            <a:r>
              <a:rPr lang="en-CA" dirty="0"/>
              <a:t>b</a:t>
            </a:r>
            <a:r>
              <a:rPr lang="en-CA" dirty="0" smtClean="0"/>
              <a:t>y appealing to the testimony of their own tradition</a:t>
            </a:r>
          </a:p>
          <a:p>
            <a:pPr lvl="1"/>
            <a:r>
              <a:rPr lang="en-CA" dirty="0" smtClean="0"/>
              <a:t>i.e., they are lifting themselves up by their own bootstraps</a:t>
            </a:r>
          </a:p>
        </p:txBody>
      </p:sp>
      <p:sp>
        <p:nvSpPr>
          <p:cNvPr id="4" name="Slide Number Placeholder 3"/>
          <p:cNvSpPr>
            <a:spLocks noGrp="1"/>
          </p:cNvSpPr>
          <p:nvPr>
            <p:ph type="sldNum" sz="quarter" idx="12"/>
          </p:nvPr>
        </p:nvSpPr>
        <p:spPr/>
        <p:txBody>
          <a:bodyPr/>
          <a:lstStyle/>
          <a:p>
            <a:fld id="{36E3785A-DE9F-44BF-AED1-678CB50B1B1C}" type="slidenum">
              <a:rPr lang="en-US" smtClean="0"/>
              <a:t>70</a:t>
            </a:fld>
            <a:endParaRPr lang="en-US"/>
          </a:p>
        </p:txBody>
      </p:sp>
    </p:spTree>
    <p:extLst>
      <p:ext uri="{BB962C8B-B14F-4D97-AF65-F5344CB8AC3E}">
        <p14:creationId xmlns:p14="http://schemas.microsoft.com/office/powerpoint/2010/main" val="5860890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3785A-DE9F-44BF-AED1-678CB50B1B1C}" type="slidenum">
              <a:rPr lang="en-US" smtClean="0"/>
              <a:t>71</a:t>
            </a:fld>
            <a:endParaRPr lang="en-US"/>
          </a:p>
        </p:txBody>
      </p:sp>
      <p:pic>
        <p:nvPicPr>
          <p:cNvPr id="5" name="Picture 4"/>
          <p:cNvPicPr>
            <a:picLocks noChangeAspect="1"/>
          </p:cNvPicPr>
          <p:nvPr/>
        </p:nvPicPr>
        <p:blipFill>
          <a:blip r:embed="rId2"/>
          <a:stretch>
            <a:fillRect/>
          </a:stretch>
        </p:blipFill>
        <p:spPr>
          <a:xfrm>
            <a:off x="1115616" y="188668"/>
            <a:ext cx="6624736" cy="6530349"/>
          </a:xfrm>
          <a:prstGeom prst="rect">
            <a:avLst/>
          </a:prstGeom>
        </p:spPr>
      </p:pic>
    </p:spTree>
    <p:extLst>
      <p:ext uri="{BB962C8B-B14F-4D97-AF65-F5344CB8AC3E}">
        <p14:creationId xmlns:p14="http://schemas.microsoft.com/office/powerpoint/2010/main" val="7343366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truth that there is no truth</a:t>
            </a:r>
            <a:endParaRPr lang="en-US" dirty="0"/>
          </a:p>
        </p:txBody>
      </p:sp>
      <p:sp>
        <p:nvSpPr>
          <p:cNvPr id="3" name="Content Placeholder 2"/>
          <p:cNvSpPr>
            <a:spLocks noGrp="1"/>
          </p:cNvSpPr>
          <p:nvPr>
            <p:ph idx="1"/>
          </p:nvPr>
        </p:nvSpPr>
        <p:spPr/>
        <p:txBody>
          <a:bodyPr>
            <a:normAutofit lnSpcReduction="10000"/>
          </a:bodyPr>
          <a:lstStyle/>
          <a:p>
            <a:r>
              <a:rPr lang="en-CA" dirty="0" smtClean="0"/>
              <a:t>This objection points in the direction of skepticism</a:t>
            </a:r>
          </a:p>
          <a:p>
            <a:r>
              <a:rPr lang="en-CA" dirty="0" smtClean="0"/>
              <a:t>The universal skeptic says </a:t>
            </a:r>
            <a:r>
              <a:rPr lang="en-CA" dirty="0"/>
              <a:t>there is no truth</a:t>
            </a:r>
          </a:p>
          <a:p>
            <a:pPr lvl="1"/>
            <a:r>
              <a:rPr lang="en-CA" dirty="0"/>
              <a:t>But that is a </a:t>
            </a:r>
            <a:r>
              <a:rPr lang="en-CA" dirty="0" smtClean="0"/>
              <a:t>truth</a:t>
            </a:r>
            <a:r>
              <a:rPr lang="en-US" dirty="0" smtClean="0"/>
              <a:t>: </a:t>
            </a:r>
            <a:r>
              <a:rPr lang="en-US" dirty="0"/>
              <a:t>the truth that there is no </a:t>
            </a:r>
            <a:r>
              <a:rPr lang="en-US" dirty="0" smtClean="0"/>
              <a:t>truth</a:t>
            </a:r>
          </a:p>
          <a:p>
            <a:pPr lvl="1"/>
            <a:r>
              <a:rPr lang="en-US" dirty="0" smtClean="0"/>
              <a:t>Pure or universal skepticism is self-defeating</a:t>
            </a:r>
          </a:p>
          <a:p>
            <a:r>
              <a:rPr lang="en-CA" dirty="0" smtClean="0">
                <a:sym typeface="Wingdings" panose="05000000000000000000" pitchFamily="2" charset="2"/>
              </a:rPr>
              <a:t>A limited </a:t>
            </a:r>
            <a:r>
              <a:rPr lang="en-CA" dirty="0" smtClean="0"/>
              <a:t>skepticism </a:t>
            </a:r>
            <a:r>
              <a:rPr lang="en-CA" dirty="0"/>
              <a:t>must admit some true means of knowledge to be skeptical of </a:t>
            </a:r>
            <a:r>
              <a:rPr lang="en-CA" dirty="0" smtClean="0"/>
              <a:t>Nyaya</a:t>
            </a:r>
            <a:endParaRPr lang="en-CA" dirty="0"/>
          </a:p>
          <a:p>
            <a:pPr lvl="2"/>
            <a:r>
              <a:rPr lang="en-CA" dirty="0" smtClean="0"/>
              <a:t>The skeptic </a:t>
            </a:r>
            <a:r>
              <a:rPr lang="en-CA" dirty="0"/>
              <a:t>must then justify that by some other means</a:t>
            </a:r>
          </a:p>
          <a:p>
            <a:pPr lvl="2"/>
            <a:r>
              <a:rPr lang="en-CA" dirty="0"/>
              <a:t>including </a:t>
            </a:r>
            <a:r>
              <a:rPr lang="en-CA" dirty="0" smtClean="0"/>
              <a:t>the testimony </a:t>
            </a:r>
            <a:r>
              <a:rPr lang="en-CA" dirty="0"/>
              <a:t>of </a:t>
            </a:r>
            <a:r>
              <a:rPr lang="en-CA" dirty="0" smtClean="0"/>
              <a:t>others</a:t>
            </a:r>
            <a:endParaRPr lang="en-CA" dirty="0"/>
          </a:p>
        </p:txBody>
      </p:sp>
      <p:sp>
        <p:nvSpPr>
          <p:cNvPr id="4" name="Slide Number Placeholder 3"/>
          <p:cNvSpPr>
            <a:spLocks noGrp="1"/>
          </p:cNvSpPr>
          <p:nvPr>
            <p:ph type="sldNum" sz="quarter" idx="12"/>
          </p:nvPr>
        </p:nvSpPr>
        <p:spPr/>
        <p:txBody>
          <a:bodyPr/>
          <a:lstStyle/>
          <a:p>
            <a:fld id="{36E3785A-DE9F-44BF-AED1-678CB50B1B1C}" type="slidenum">
              <a:rPr lang="en-US" smtClean="0"/>
              <a:t>72</a:t>
            </a:fld>
            <a:endParaRPr lang="en-US"/>
          </a:p>
        </p:txBody>
      </p:sp>
    </p:spTree>
    <p:extLst>
      <p:ext uri="{BB962C8B-B14F-4D97-AF65-F5344CB8AC3E}">
        <p14:creationId xmlns:p14="http://schemas.microsoft.com/office/powerpoint/2010/main" val="29215724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Are the </a:t>
            </a:r>
            <a:r>
              <a:rPr lang="en-CA" dirty="0" err="1" smtClean="0"/>
              <a:t>pramanas</a:t>
            </a:r>
            <a:r>
              <a:rPr lang="en-CA" dirty="0" smtClean="0"/>
              <a:t> lamps or pots? </a:t>
            </a:r>
            <a:endParaRPr lang="en-US" dirty="0"/>
          </a:p>
        </p:txBody>
      </p:sp>
      <p:sp>
        <p:nvSpPr>
          <p:cNvPr id="3" name="Content Placeholder 2"/>
          <p:cNvSpPr>
            <a:spLocks noGrp="1"/>
          </p:cNvSpPr>
          <p:nvPr>
            <p:ph idx="1"/>
          </p:nvPr>
        </p:nvSpPr>
        <p:spPr/>
        <p:txBody>
          <a:bodyPr>
            <a:normAutofit/>
          </a:bodyPr>
          <a:lstStyle/>
          <a:p>
            <a:r>
              <a:rPr lang="en-CA" dirty="0" smtClean="0"/>
              <a:t>Some Naiyayikas say that the </a:t>
            </a:r>
            <a:r>
              <a:rPr lang="en-CA" dirty="0" err="1" smtClean="0"/>
              <a:t>pramanas</a:t>
            </a:r>
            <a:r>
              <a:rPr lang="en-CA" dirty="0" smtClean="0"/>
              <a:t> do not need to be justified, because they are self-illuminating</a:t>
            </a:r>
          </a:p>
          <a:p>
            <a:pPr lvl="1"/>
            <a:r>
              <a:rPr lang="en-CA" dirty="0" smtClean="0"/>
              <a:t>A lamp also illumines itself</a:t>
            </a:r>
          </a:p>
          <a:p>
            <a:r>
              <a:rPr lang="en-CA" dirty="0" smtClean="0"/>
              <a:t>Objection: But the </a:t>
            </a:r>
            <a:r>
              <a:rPr lang="en-CA" dirty="0" err="1" smtClean="0"/>
              <a:t>pramanas</a:t>
            </a:r>
            <a:r>
              <a:rPr lang="en-CA" dirty="0" smtClean="0"/>
              <a:t> are not necessarily lamps; </a:t>
            </a:r>
          </a:p>
          <a:p>
            <a:pPr lvl="1"/>
            <a:r>
              <a:rPr lang="en-CA" dirty="0" smtClean="0"/>
              <a:t>maybe they are like pots, which do not illuminate </a:t>
            </a:r>
            <a:r>
              <a:rPr lang="en-CA" dirty="0"/>
              <a:t>themselves (</a:t>
            </a:r>
            <a:r>
              <a:rPr lang="en-CA" dirty="0" err="1" smtClean="0"/>
              <a:t>Vatsayana</a:t>
            </a:r>
            <a:r>
              <a:rPr lang="en-CA" dirty="0" smtClean="0"/>
              <a:t>)</a:t>
            </a:r>
          </a:p>
        </p:txBody>
      </p:sp>
      <p:sp>
        <p:nvSpPr>
          <p:cNvPr id="4" name="Slide Number Placeholder 3"/>
          <p:cNvSpPr>
            <a:spLocks noGrp="1"/>
          </p:cNvSpPr>
          <p:nvPr>
            <p:ph type="sldNum" sz="quarter" idx="12"/>
          </p:nvPr>
        </p:nvSpPr>
        <p:spPr/>
        <p:txBody>
          <a:bodyPr/>
          <a:lstStyle/>
          <a:p>
            <a:fld id="{36E3785A-DE9F-44BF-AED1-678CB50B1B1C}" type="slidenum">
              <a:rPr lang="en-US" smtClean="0"/>
              <a:t>73</a:t>
            </a:fld>
            <a:endParaRPr lang="en-US"/>
          </a:p>
        </p:txBody>
      </p:sp>
    </p:spTree>
    <p:extLst>
      <p:ext uri="{BB962C8B-B14F-4D97-AF65-F5344CB8AC3E}">
        <p14:creationId xmlns:p14="http://schemas.microsoft.com/office/powerpoint/2010/main" val="975950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Mutuality of </a:t>
            </a:r>
            <a:r>
              <a:rPr lang="en-CA" dirty="0" err="1" smtClean="0"/>
              <a:t>pramanas</a:t>
            </a:r>
            <a:endParaRPr lang="en-US" dirty="0"/>
          </a:p>
        </p:txBody>
      </p:sp>
      <p:sp>
        <p:nvSpPr>
          <p:cNvPr id="3" name="Content Placeholder 2"/>
          <p:cNvSpPr>
            <a:spLocks noGrp="1"/>
          </p:cNvSpPr>
          <p:nvPr>
            <p:ph idx="1"/>
          </p:nvPr>
        </p:nvSpPr>
        <p:spPr/>
        <p:txBody>
          <a:bodyPr>
            <a:normAutofit lnSpcReduction="10000"/>
          </a:bodyPr>
          <a:lstStyle/>
          <a:p>
            <a:r>
              <a:rPr lang="en-CA" dirty="0" err="1"/>
              <a:t>Vatsayana</a:t>
            </a:r>
            <a:r>
              <a:rPr lang="en-CA" dirty="0"/>
              <a:t> argues: the </a:t>
            </a:r>
            <a:r>
              <a:rPr lang="en-CA" dirty="0" err="1"/>
              <a:t>pramanas</a:t>
            </a:r>
            <a:r>
              <a:rPr lang="en-CA" dirty="0"/>
              <a:t> “are established by themselves mutually.”</a:t>
            </a:r>
            <a:endParaRPr lang="en-US" dirty="0"/>
          </a:p>
          <a:p>
            <a:pPr lvl="1"/>
            <a:r>
              <a:rPr lang="en-CA" dirty="0" smtClean="0"/>
              <a:t>= Overall coherence</a:t>
            </a:r>
          </a:p>
          <a:p>
            <a:r>
              <a:rPr lang="en-CA" dirty="0" smtClean="0"/>
              <a:t>E.g. what we believe on the basis of inference or testimony </a:t>
            </a:r>
            <a:r>
              <a:rPr lang="en-CA" u="sng" dirty="0" smtClean="0"/>
              <a:t>coheres</a:t>
            </a:r>
            <a:r>
              <a:rPr lang="en-CA" dirty="0" smtClean="0"/>
              <a:t> with other perceptions</a:t>
            </a:r>
          </a:p>
          <a:p>
            <a:pPr lvl="1"/>
            <a:r>
              <a:rPr lang="en-CA" dirty="0" smtClean="0"/>
              <a:t>The four </a:t>
            </a:r>
            <a:r>
              <a:rPr lang="en-CA" dirty="0" err="1" smtClean="0"/>
              <a:t>pramanas</a:t>
            </a:r>
            <a:r>
              <a:rPr lang="en-CA" dirty="0" smtClean="0"/>
              <a:t> cohere together to produce a large and consistent body of knowledge</a:t>
            </a:r>
          </a:p>
          <a:p>
            <a:pPr lvl="1"/>
            <a:r>
              <a:rPr lang="en-CA" dirty="0" smtClean="0"/>
              <a:t>This contributes to overcoming ignorance, </a:t>
            </a:r>
            <a:r>
              <a:rPr lang="en-CA" dirty="0" err="1" smtClean="0"/>
              <a:t>duhkha</a:t>
            </a:r>
            <a:r>
              <a:rPr lang="en-CA" dirty="0" smtClean="0"/>
              <a:t>, and the wheel of samsara</a:t>
            </a:r>
          </a:p>
        </p:txBody>
      </p:sp>
      <p:sp>
        <p:nvSpPr>
          <p:cNvPr id="4" name="Slide Number Placeholder 3"/>
          <p:cNvSpPr>
            <a:spLocks noGrp="1"/>
          </p:cNvSpPr>
          <p:nvPr>
            <p:ph type="sldNum" sz="quarter" idx="12"/>
          </p:nvPr>
        </p:nvSpPr>
        <p:spPr/>
        <p:txBody>
          <a:bodyPr/>
          <a:lstStyle/>
          <a:p>
            <a:fld id="{36E3785A-DE9F-44BF-AED1-678CB50B1B1C}" type="slidenum">
              <a:rPr lang="en-US" smtClean="0"/>
              <a:t>74</a:t>
            </a:fld>
            <a:endParaRPr lang="en-US"/>
          </a:p>
        </p:txBody>
      </p:sp>
    </p:spTree>
    <p:extLst>
      <p:ext uri="{BB962C8B-B14F-4D97-AF65-F5344CB8AC3E}">
        <p14:creationId xmlns:p14="http://schemas.microsoft.com/office/powerpoint/2010/main" val="28101644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absolute foundation</a:t>
            </a:r>
            <a:endParaRPr lang="en-US" dirty="0"/>
          </a:p>
        </p:txBody>
      </p:sp>
      <p:sp>
        <p:nvSpPr>
          <p:cNvPr id="3" name="Content Placeholder 2"/>
          <p:cNvSpPr>
            <a:spLocks noGrp="1"/>
          </p:cNvSpPr>
          <p:nvPr>
            <p:ph idx="1"/>
          </p:nvPr>
        </p:nvSpPr>
        <p:spPr/>
        <p:txBody>
          <a:bodyPr>
            <a:normAutofit/>
          </a:bodyPr>
          <a:lstStyle/>
          <a:p>
            <a:r>
              <a:rPr lang="en-CA" dirty="0" smtClean="0">
                <a:sym typeface="Wingdings" panose="05000000000000000000" pitchFamily="2" charset="2"/>
              </a:rPr>
              <a:t></a:t>
            </a:r>
            <a:r>
              <a:rPr lang="en-CA" dirty="0" smtClean="0"/>
              <a:t>There </a:t>
            </a:r>
            <a:r>
              <a:rPr lang="en-CA" dirty="0"/>
              <a:t>is no need for some absolute foundation for knowledge</a:t>
            </a:r>
          </a:p>
          <a:p>
            <a:pPr lvl="1"/>
            <a:r>
              <a:rPr lang="en-CA" dirty="0"/>
              <a:t>i.e., some direct insight into the truth like that of the Taoist Sage or the </a:t>
            </a:r>
            <a:r>
              <a:rPr lang="en-CA" dirty="0" smtClean="0"/>
              <a:t>mystic</a:t>
            </a:r>
          </a:p>
          <a:p>
            <a:r>
              <a:rPr lang="en-CA" dirty="0" smtClean="0"/>
              <a:t>Rational argumentation with its different parts, its steps from one position to another</a:t>
            </a:r>
          </a:p>
          <a:p>
            <a:pPr lvl="1"/>
            <a:r>
              <a:rPr lang="en-CA" dirty="0"/>
              <a:t>i</a:t>
            </a:r>
            <a:r>
              <a:rPr lang="en-CA" dirty="0" smtClean="0"/>
              <a:t>s suitable and adequate for attaining truth </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75</a:t>
            </a:fld>
            <a:endParaRPr lang="en-US"/>
          </a:p>
        </p:txBody>
      </p:sp>
    </p:spTree>
    <p:extLst>
      <p:ext uri="{BB962C8B-B14F-4D97-AF65-F5344CB8AC3E}">
        <p14:creationId xmlns:p14="http://schemas.microsoft.com/office/powerpoint/2010/main" val="7785261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context</a:t>
            </a:r>
            <a:endParaRPr lang="en-US" dirty="0"/>
          </a:p>
        </p:txBody>
      </p:sp>
      <p:sp>
        <p:nvSpPr>
          <p:cNvPr id="3" name="Content Placeholder 2"/>
          <p:cNvSpPr>
            <a:spLocks noGrp="1"/>
          </p:cNvSpPr>
          <p:nvPr>
            <p:ph idx="1"/>
          </p:nvPr>
        </p:nvSpPr>
        <p:spPr/>
        <p:txBody>
          <a:bodyPr>
            <a:normAutofit/>
          </a:bodyPr>
          <a:lstStyle/>
          <a:p>
            <a:r>
              <a:rPr lang="en-CA" dirty="0"/>
              <a:t>Recall the historical </a:t>
            </a:r>
            <a:r>
              <a:rPr lang="en-CA" dirty="0" smtClean="0"/>
              <a:t>context</a:t>
            </a:r>
          </a:p>
          <a:p>
            <a:pPr lvl="1"/>
            <a:r>
              <a:rPr lang="en-CA" dirty="0" smtClean="0"/>
              <a:t>Why does the bottle of wine have the same monetary value as the bushel of wheat? </a:t>
            </a:r>
            <a:endParaRPr lang="en-CA" dirty="0"/>
          </a:p>
          <a:p>
            <a:pPr lvl="1"/>
            <a:r>
              <a:rPr lang="en-CA" dirty="0"/>
              <a:t>The merchant exchanges goods based on mathematical reasoning rather than intuition</a:t>
            </a:r>
          </a:p>
          <a:p>
            <a:pPr lvl="1"/>
            <a:r>
              <a:rPr lang="en-CA" dirty="0"/>
              <a:t>Assuming that such reasoning corresponds to the nature of the different objects being exchanged </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76</a:t>
            </a:fld>
            <a:endParaRPr lang="en-US"/>
          </a:p>
        </p:txBody>
      </p:sp>
    </p:spTree>
    <p:extLst>
      <p:ext uri="{BB962C8B-B14F-4D97-AF65-F5344CB8AC3E}">
        <p14:creationId xmlns:p14="http://schemas.microsoft.com/office/powerpoint/2010/main" val="12067123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Necessity to go beyond sensations</a:t>
            </a:r>
            <a:endParaRPr lang="en-US" dirty="0"/>
          </a:p>
        </p:txBody>
      </p:sp>
      <p:sp>
        <p:nvSpPr>
          <p:cNvPr id="3" name="Content Placeholder 2"/>
          <p:cNvSpPr>
            <a:spLocks noGrp="1"/>
          </p:cNvSpPr>
          <p:nvPr>
            <p:ph idx="1"/>
          </p:nvPr>
        </p:nvSpPr>
        <p:spPr/>
        <p:txBody>
          <a:bodyPr/>
          <a:lstStyle/>
          <a:p>
            <a:r>
              <a:rPr lang="en-US" dirty="0"/>
              <a:t>Sensory experience is not enough</a:t>
            </a:r>
          </a:p>
          <a:p>
            <a:pPr lvl="1"/>
            <a:r>
              <a:rPr lang="en-US" dirty="0"/>
              <a:t>It is necessary to make judgments based on comparisons (wine and wheat)</a:t>
            </a:r>
          </a:p>
          <a:p>
            <a:pPr lvl="1"/>
            <a:r>
              <a:rPr lang="en-US" dirty="0"/>
              <a:t>It is necessary to make inferences that go beyond sensory appearances </a:t>
            </a:r>
          </a:p>
          <a:p>
            <a:pPr lvl="1"/>
            <a:r>
              <a:rPr lang="en-US" dirty="0"/>
              <a:t>It is necessary to rely on the testimony of others regarding the value of the goods</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77</a:t>
            </a:fld>
            <a:endParaRPr lang="en-US"/>
          </a:p>
        </p:txBody>
      </p:sp>
    </p:spTree>
    <p:extLst>
      <p:ext uri="{BB962C8B-B14F-4D97-AF65-F5344CB8AC3E}">
        <p14:creationId xmlns:p14="http://schemas.microsoft.com/office/powerpoint/2010/main" val="19505065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3785A-DE9F-44BF-AED1-678CB50B1B1C}" type="slidenum">
              <a:rPr lang="en-US" smtClean="0"/>
              <a:t>78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60648"/>
            <a:ext cx="4060676" cy="648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100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smtClean="0"/>
              <a:t>3) Samkhya and Yoga</a:t>
            </a:r>
            <a:endParaRPr lang="en-US" dirty="0"/>
          </a:p>
        </p:txBody>
      </p:sp>
      <p:sp>
        <p:nvSpPr>
          <p:cNvPr id="4" name="Subtitle 3"/>
          <p:cNvSpPr>
            <a:spLocks noGrp="1"/>
          </p:cNvSpPr>
          <p:nvPr>
            <p:ph type="subTitle" idx="1"/>
          </p:nvPr>
        </p:nvSpPr>
        <p:spPr/>
        <p:txBody>
          <a:bodyPr/>
          <a:lstStyle/>
          <a:p>
            <a:endParaRPr lang="en-US" dirty="0"/>
          </a:p>
        </p:txBody>
      </p:sp>
      <p:sp>
        <p:nvSpPr>
          <p:cNvPr id="2" name="Slide Number Placeholder 1"/>
          <p:cNvSpPr>
            <a:spLocks noGrp="1"/>
          </p:cNvSpPr>
          <p:nvPr>
            <p:ph type="sldNum" sz="quarter" idx="12"/>
          </p:nvPr>
        </p:nvSpPr>
        <p:spPr/>
        <p:txBody>
          <a:bodyPr/>
          <a:lstStyle/>
          <a:p>
            <a:fld id="{36E3785A-DE9F-44BF-AED1-678CB50B1B1C}" type="slidenum">
              <a:rPr lang="en-US" smtClean="0"/>
              <a:t>79</a:t>
            </a:fld>
            <a:endParaRPr lang="en-US"/>
          </a:p>
        </p:txBody>
      </p:sp>
    </p:spTree>
    <p:extLst>
      <p:ext uri="{BB962C8B-B14F-4D97-AF65-F5344CB8AC3E}">
        <p14:creationId xmlns:p14="http://schemas.microsoft.com/office/powerpoint/2010/main" val="55695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Unity v. Diversity</a:t>
            </a:r>
            <a:endParaRPr lang="en-CA" altLang="en-US" smtClean="0"/>
          </a:p>
        </p:txBody>
      </p:sp>
      <p:sp>
        <p:nvSpPr>
          <p:cNvPr id="19459" name="Rectangle 3"/>
          <p:cNvSpPr>
            <a:spLocks noGrp="1" noChangeArrowheads="1"/>
          </p:cNvSpPr>
          <p:nvPr>
            <p:ph idx="1"/>
          </p:nvPr>
        </p:nvSpPr>
        <p:spPr/>
        <p:txBody>
          <a:bodyPr/>
          <a:lstStyle/>
          <a:p>
            <a:pPr eaLnBrk="1" hangingPunct="1"/>
            <a:r>
              <a:rPr lang="en-US" altLang="en-US" sz="2800" dirty="0" smtClean="0"/>
              <a:t>China’s neo-kinship system unifies</a:t>
            </a:r>
          </a:p>
          <a:p>
            <a:pPr lvl="1" eaLnBrk="1" hangingPunct="1"/>
            <a:r>
              <a:rPr lang="en-US" altLang="en-US" sz="2400" dirty="0" smtClean="0"/>
              <a:t>Clans conquer other clans with similar culture</a:t>
            </a:r>
          </a:p>
          <a:p>
            <a:pPr lvl="1" eaLnBrk="1" hangingPunct="1"/>
            <a:r>
              <a:rPr lang="en-US" altLang="en-US" sz="2400" dirty="0" smtClean="0"/>
              <a:t>Head of ruling clan: father of all</a:t>
            </a:r>
          </a:p>
          <a:p>
            <a:pPr lvl="1" eaLnBrk="1" hangingPunct="1"/>
            <a:r>
              <a:rPr lang="en-US" altLang="en-US" sz="2400" dirty="0" smtClean="0"/>
              <a:t>Unites society under ruler</a:t>
            </a:r>
          </a:p>
          <a:p>
            <a:pPr eaLnBrk="1" hangingPunct="1"/>
            <a:r>
              <a:rPr lang="en-US" altLang="en-US" sz="2800" dirty="0" smtClean="0"/>
              <a:t>India’s neo-kinship system divides</a:t>
            </a:r>
          </a:p>
          <a:p>
            <a:pPr lvl="1" eaLnBrk="1" hangingPunct="1"/>
            <a:r>
              <a:rPr lang="en-US" altLang="en-US" sz="2400" dirty="0" smtClean="0"/>
              <a:t>Aryan group rules others of dissimilar culture</a:t>
            </a:r>
          </a:p>
          <a:p>
            <a:pPr lvl="1" eaLnBrk="1" hangingPunct="1"/>
            <a:r>
              <a:rPr lang="en-US" altLang="en-US" sz="2400" dirty="0" smtClean="0"/>
              <a:t>Aim: preserve unity of ruling group versus assimilation by others</a:t>
            </a:r>
          </a:p>
          <a:p>
            <a:pPr lvl="1" eaLnBrk="1" hangingPunct="1"/>
            <a:r>
              <a:rPr lang="en-US" altLang="en-US" sz="2400" dirty="0" smtClean="0"/>
              <a:t>Divides society into different groups</a:t>
            </a:r>
            <a:endParaRPr lang="en-CA" altLang="en-US" sz="2400" dirty="0" smtClean="0"/>
          </a:p>
        </p:txBody>
      </p:sp>
      <p:sp>
        <p:nvSpPr>
          <p:cNvPr id="2765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DEAE319-0A24-4A4C-998E-7490AB36C46A}" type="slidenum">
              <a:rPr lang="en-CA" altLang="en-US" sz="1200">
                <a:solidFill>
                  <a:srgbClr val="898989"/>
                </a:solidFill>
              </a:rPr>
              <a:pPr eaLnBrk="1" hangingPunct="1"/>
              <a:t>8</a:t>
            </a:fld>
            <a:endParaRPr lang="en-CA" altLang="en-US" sz="1200">
              <a:solidFill>
                <a:srgbClr val="898989"/>
              </a:solidFill>
            </a:endParaRPr>
          </a:p>
        </p:txBody>
      </p:sp>
    </p:spTree>
    <p:extLst>
      <p:ext uri="{BB962C8B-B14F-4D97-AF65-F5344CB8AC3E}">
        <p14:creationId xmlns:p14="http://schemas.microsoft.com/office/powerpoint/2010/main" val="11591363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Samkyhan</a:t>
            </a:r>
            <a:r>
              <a:rPr lang="en-CA" dirty="0" smtClean="0"/>
              <a:t> dualism</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Samkhya means “discrimination” or “discernment”</a:t>
            </a:r>
          </a:p>
          <a:p>
            <a:pPr lvl="1"/>
            <a:r>
              <a:rPr lang="en-CA" dirty="0" err="1" smtClean="0"/>
              <a:t>Samkhyan</a:t>
            </a:r>
            <a:r>
              <a:rPr lang="en-CA" dirty="0" smtClean="0"/>
              <a:t> dualism of soul (</a:t>
            </a:r>
            <a:r>
              <a:rPr lang="en-CA" dirty="0" err="1" smtClean="0"/>
              <a:t>purusha</a:t>
            </a:r>
            <a:r>
              <a:rPr lang="en-CA" dirty="0" smtClean="0"/>
              <a:t>) and nature (</a:t>
            </a:r>
            <a:r>
              <a:rPr lang="en-CA" dirty="0" err="1" smtClean="0"/>
              <a:t>prakriti</a:t>
            </a:r>
            <a:r>
              <a:rPr lang="en-CA" dirty="0" smtClean="0"/>
              <a:t>)</a:t>
            </a:r>
          </a:p>
          <a:p>
            <a:pPr lvl="1"/>
            <a:r>
              <a:rPr lang="en-CA" dirty="0"/>
              <a:t>Main text of </a:t>
            </a:r>
            <a:r>
              <a:rPr lang="en-CA" dirty="0" err="1"/>
              <a:t>Samkyan</a:t>
            </a:r>
            <a:r>
              <a:rPr lang="en-CA" dirty="0"/>
              <a:t> thought: </a:t>
            </a:r>
            <a:r>
              <a:rPr lang="en-CA" dirty="0" err="1"/>
              <a:t>Ishvarakrishna’s</a:t>
            </a:r>
            <a:r>
              <a:rPr lang="en-CA" dirty="0"/>
              <a:t> </a:t>
            </a:r>
            <a:r>
              <a:rPr lang="en-CA" i="1" dirty="0"/>
              <a:t>Samkhya-</a:t>
            </a:r>
            <a:r>
              <a:rPr lang="en-CA" i="1" dirty="0" err="1"/>
              <a:t>karika</a:t>
            </a:r>
            <a:endParaRPr lang="en-CA" i="1" dirty="0"/>
          </a:p>
          <a:p>
            <a:r>
              <a:rPr lang="en-CA" dirty="0" smtClean="0"/>
              <a:t>Yoga means “join” or “yoke” or union</a:t>
            </a:r>
          </a:p>
          <a:p>
            <a:pPr lvl="1"/>
            <a:r>
              <a:rPr lang="en-CA" dirty="0" smtClean="0"/>
              <a:t>How do the two sides work together, harmonize</a:t>
            </a:r>
          </a:p>
          <a:p>
            <a:pPr lvl="1"/>
            <a:r>
              <a:rPr lang="en-CA" dirty="0" smtClean="0"/>
              <a:t>Main </a:t>
            </a:r>
            <a:r>
              <a:rPr lang="en-CA" dirty="0"/>
              <a:t>Yoga text, </a:t>
            </a:r>
            <a:r>
              <a:rPr lang="en-CA" dirty="0" err="1"/>
              <a:t>Patanjali’s</a:t>
            </a:r>
            <a:r>
              <a:rPr lang="en-CA" dirty="0"/>
              <a:t> </a:t>
            </a:r>
            <a:r>
              <a:rPr lang="en-CA" i="1" dirty="0"/>
              <a:t>Yoga-sutra</a:t>
            </a:r>
            <a:endParaRPr lang="en-US" i="1" dirty="0"/>
          </a:p>
          <a:p>
            <a:r>
              <a:rPr lang="en-CA" dirty="0" err="1" smtClean="0"/>
              <a:t>Samkyha</a:t>
            </a:r>
            <a:r>
              <a:rPr lang="en-CA" dirty="0" smtClean="0"/>
              <a:t> is said to be the oldest Indian school </a:t>
            </a:r>
          </a:p>
          <a:p>
            <a:pPr lvl="1"/>
            <a:r>
              <a:rPr lang="en-CA" dirty="0" smtClean="0"/>
              <a:t>But the dualism of “soul” (</a:t>
            </a:r>
            <a:r>
              <a:rPr lang="en-CA" dirty="0" err="1" smtClean="0"/>
              <a:t>purusha</a:t>
            </a:r>
            <a:r>
              <a:rPr lang="en-CA" dirty="0" smtClean="0"/>
              <a:t>) and “nature” (</a:t>
            </a:r>
            <a:r>
              <a:rPr lang="en-CA" dirty="0" err="1" smtClean="0"/>
              <a:t>prakriti</a:t>
            </a:r>
            <a:r>
              <a:rPr lang="en-CA" dirty="0" smtClean="0"/>
              <a:t>) </a:t>
            </a:r>
          </a:p>
          <a:p>
            <a:pPr lvl="1"/>
            <a:r>
              <a:rPr lang="en-CA" dirty="0" smtClean="0"/>
              <a:t>conflicts with the central doctrine of the Upanishads: the oneness of atman (self) and Brahman (“absolute reality”)</a:t>
            </a:r>
          </a:p>
        </p:txBody>
      </p:sp>
      <p:sp>
        <p:nvSpPr>
          <p:cNvPr id="4" name="Slide Number Placeholder 3"/>
          <p:cNvSpPr>
            <a:spLocks noGrp="1"/>
          </p:cNvSpPr>
          <p:nvPr>
            <p:ph type="sldNum" sz="quarter" idx="12"/>
          </p:nvPr>
        </p:nvSpPr>
        <p:spPr/>
        <p:txBody>
          <a:bodyPr/>
          <a:lstStyle/>
          <a:p>
            <a:fld id="{36E3785A-DE9F-44BF-AED1-678CB50B1B1C}" type="slidenum">
              <a:rPr lang="en-US" smtClean="0"/>
              <a:t>80</a:t>
            </a:fld>
            <a:endParaRPr lang="en-US"/>
          </a:p>
        </p:txBody>
      </p:sp>
    </p:spTree>
    <p:extLst>
      <p:ext uri="{BB962C8B-B14F-4D97-AF65-F5344CB8AC3E}">
        <p14:creationId xmlns:p14="http://schemas.microsoft.com/office/powerpoint/2010/main" val="16501647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Three primordial thoughts</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Perhaps the oldest, because it elaborates primordial responses </a:t>
            </a:r>
          </a:p>
          <a:p>
            <a:pPr lvl="1"/>
            <a:r>
              <a:rPr lang="en-CA" dirty="0" smtClean="0"/>
              <a:t>Earliest reflections on the nature of the world, </a:t>
            </a:r>
          </a:p>
          <a:p>
            <a:pPr lvl="1"/>
            <a:r>
              <a:rPr lang="en-CA" dirty="0" smtClean="0"/>
              <a:t>the nature of human beings, </a:t>
            </a:r>
          </a:p>
          <a:p>
            <a:pPr lvl="1"/>
            <a:r>
              <a:rPr lang="en-CA" dirty="0" smtClean="0"/>
              <a:t>and the relation between the two</a:t>
            </a:r>
          </a:p>
          <a:p>
            <a:r>
              <a:rPr lang="en-CA" dirty="0" smtClean="0"/>
              <a:t>1) The sense that the world is a single coherent whole</a:t>
            </a:r>
          </a:p>
          <a:p>
            <a:pPr lvl="1"/>
            <a:r>
              <a:rPr lang="en-CA" dirty="0" smtClean="0">
                <a:sym typeface="Wingdings" panose="05000000000000000000" pitchFamily="2" charset="2"/>
              </a:rPr>
              <a:t></a:t>
            </a:r>
            <a:r>
              <a:rPr lang="en-CA" dirty="0" smtClean="0"/>
              <a:t>Recall: early animism, oneness with nature</a:t>
            </a:r>
          </a:p>
          <a:p>
            <a:r>
              <a:rPr lang="en-CA" dirty="0" smtClean="0"/>
              <a:t>2) But human beings are unique, set off from the natural order</a:t>
            </a:r>
          </a:p>
          <a:p>
            <a:pPr lvl="1"/>
            <a:r>
              <a:rPr lang="en-CA" dirty="0" smtClean="0">
                <a:sym typeface="Wingdings" panose="05000000000000000000" pitchFamily="2" charset="2"/>
              </a:rPr>
              <a:t>Recall: </a:t>
            </a:r>
            <a:r>
              <a:rPr lang="en-CA" dirty="0" smtClean="0"/>
              <a:t>Technology and social developments seem to separate us from nature</a:t>
            </a:r>
          </a:p>
          <a:p>
            <a:pPr lvl="1"/>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81</a:t>
            </a:fld>
            <a:endParaRPr lang="en-US"/>
          </a:p>
        </p:txBody>
      </p:sp>
    </p:spTree>
    <p:extLst>
      <p:ext uri="{BB962C8B-B14F-4D97-AF65-F5344CB8AC3E}">
        <p14:creationId xmlns:p14="http://schemas.microsoft.com/office/powerpoint/2010/main" val="3121901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in difference</a:t>
            </a:r>
            <a:endParaRPr lang="en-US" dirty="0"/>
          </a:p>
        </p:txBody>
      </p:sp>
      <p:sp>
        <p:nvSpPr>
          <p:cNvPr id="3" name="Content Placeholder 2"/>
          <p:cNvSpPr>
            <a:spLocks noGrp="1"/>
          </p:cNvSpPr>
          <p:nvPr>
            <p:ph idx="1"/>
          </p:nvPr>
        </p:nvSpPr>
        <p:spPr/>
        <p:txBody>
          <a:bodyPr/>
          <a:lstStyle/>
          <a:p>
            <a:r>
              <a:rPr lang="en-CA" dirty="0"/>
              <a:t>3) Everything is for us</a:t>
            </a:r>
          </a:p>
          <a:p>
            <a:pPr lvl="1"/>
            <a:r>
              <a:rPr lang="en-CA" dirty="0"/>
              <a:t>There is some vital link between ourselves and “the ponderous enormity of things” (Tagore)</a:t>
            </a:r>
          </a:p>
          <a:p>
            <a:pPr lvl="1"/>
            <a:r>
              <a:rPr lang="en-CA" dirty="0"/>
              <a:t>i.e., restore the connection while maintaining the separation: </a:t>
            </a:r>
            <a:r>
              <a:rPr lang="en-CA" u="sng" dirty="0"/>
              <a:t>connection in separation </a:t>
            </a:r>
            <a:endParaRPr lang="en-CA" u="sng" dirty="0" smtClean="0"/>
          </a:p>
          <a:p>
            <a:r>
              <a:rPr lang="en-CA" dirty="0" smtClean="0"/>
              <a:t>Contrast with Taoism</a:t>
            </a:r>
          </a:p>
          <a:p>
            <a:pPr lvl="1"/>
            <a:r>
              <a:rPr lang="en-CA" dirty="0" smtClean="0"/>
              <a:t>Chuang-</a:t>
            </a:r>
            <a:r>
              <a:rPr lang="en-CA" dirty="0" err="1" smtClean="0"/>
              <a:t>tzu</a:t>
            </a:r>
            <a:r>
              <a:rPr lang="en-CA" dirty="0" smtClean="0"/>
              <a:t>: Connect with the underlying oneness of the Tao </a:t>
            </a:r>
          </a:p>
          <a:p>
            <a:pPr lvl="1"/>
            <a:r>
              <a:rPr lang="en-CA" dirty="0" smtClean="0"/>
              <a:t>Recall: China unites; India divides</a:t>
            </a:r>
            <a:endParaRPr lang="en-CA" dirty="0"/>
          </a:p>
          <a:p>
            <a:endParaRPr lang="en-US" b="1" dirty="0"/>
          </a:p>
        </p:txBody>
      </p:sp>
      <p:sp>
        <p:nvSpPr>
          <p:cNvPr id="4" name="Slide Number Placeholder 3"/>
          <p:cNvSpPr>
            <a:spLocks noGrp="1"/>
          </p:cNvSpPr>
          <p:nvPr>
            <p:ph type="sldNum" sz="quarter" idx="12"/>
          </p:nvPr>
        </p:nvSpPr>
        <p:spPr/>
        <p:txBody>
          <a:bodyPr/>
          <a:lstStyle/>
          <a:p>
            <a:fld id="{36E3785A-DE9F-44BF-AED1-678CB50B1B1C}" type="slidenum">
              <a:rPr lang="en-US" smtClean="0"/>
              <a:t>82</a:t>
            </a:fld>
            <a:endParaRPr lang="en-US"/>
          </a:p>
        </p:txBody>
      </p:sp>
    </p:spTree>
    <p:extLst>
      <p:ext uri="{BB962C8B-B14F-4D97-AF65-F5344CB8AC3E}">
        <p14:creationId xmlns:p14="http://schemas.microsoft.com/office/powerpoint/2010/main" val="20872382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Three doctrines</a:t>
            </a:r>
            <a:endParaRPr lang="en-US" dirty="0"/>
          </a:p>
        </p:txBody>
      </p:sp>
      <p:sp>
        <p:nvSpPr>
          <p:cNvPr id="3" name="Content Placeholder 2"/>
          <p:cNvSpPr>
            <a:spLocks noGrp="1"/>
          </p:cNvSpPr>
          <p:nvPr>
            <p:ph idx="1"/>
          </p:nvPr>
        </p:nvSpPr>
        <p:spPr/>
        <p:txBody>
          <a:bodyPr>
            <a:normAutofit/>
          </a:bodyPr>
          <a:lstStyle/>
          <a:p>
            <a:r>
              <a:rPr lang="en-CA" dirty="0" smtClean="0"/>
              <a:t>1) There is a single material substance, </a:t>
            </a:r>
            <a:r>
              <a:rPr lang="en-CA" i="1" dirty="0" err="1"/>
              <a:t>p</a:t>
            </a:r>
            <a:r>
              <a:rPr lang="en-CA" i="1" dirty="0" err="1" smtClean="0"/>
              <a:t>rakriti</a:t>
            </a:r>
            <a:endParaRPr lang="en-CA" i="1" dirty="0" smtClean="0"/>
          </a:p>
          <a:p>
            <a:r>
              <a:rPr lang="en-CA" dirty="0" smtClean="0"/>
              <a:t>2) There are an infinite number of distinct souls or </a:t>
            </a:r>
            <a:r>
              <a:rPr lang="en-CA" i="1" dirty="0" err="1" smtClean="0"/>
              <a:t>purushas</a:t>
            </a:r>
            <a:endParaRPr lang="en-CA" i="1" dirty="0" smtClean="0"/>
          </a:p>
          <a:p>
            <a:pPr lvl="1"/>
            <a:r>
              <a:rPr lang="en-CA" dirty="0" smtClean="0"/>
              <a:t>Pure immaterial </a:t>
            </a:r>
            <a:r>
              <a:rPr lang="en-CA" dirty="0" err="1" smtClean="0"/>
              <a:t>consciousnesses</a:t>
            </a:r>
            <a:endParaRPr lang="en-CA" dirty="0" smtClean="0"/>
          </a:p>
          <a:p>
            <a:r>
              <a:rPr lang="en-CA" dirty="0" smtClean="0"/>
              <a:t>3) </a:t>
            </a:r>
            <a:r>
              <a:rPr lang="en-CA" dirty="0" err="1" smtClean="0"/>
              <a:t>Prakriti</a:t>
            </a:r>
            <a:r>
              <a:rPr lang="en-CA" dirty="0" smtClean="0"/>
              <a:t> exists for the sake of the </a:t>
            </a:r>
            <a:r>
              <a:rPr lang="en-CA" dirty="0" err="1" smtClean="0"/>
              <a:t>purushas</a:t>
            </a:r>
            <a:endParaRPr lang="en-CA" dirty="0" smtClean="0"/>
          </a:p>
          <a:p>
            <a:pPr lvl="1"/>
            <a:r>
              <a:rPr lang="en-CA" dirty="0" smtClean="0"/>
              <a:t>It has evolved so that the </a:t>
            </a:r>
            <a:r>
              <a:rPr lang="en-CA" dirty="0" err="1" smtClean="0"/>
              <a:t>purushas</a:t>
            </a:r>
            <a:r>
              <a:rPr lang="en-CA" dirty="0" smtClean="0"/>
              <a:t> may exist in a state of liberation</a:t>
            </a:r>
          </a:p>
          <a:p>
            <a:pPr lvl="1"/>
            <a:r>
              <a:rPr lang="en-CA" dirty="0"/>
              <a:t>b</a:t>
            </a:r>
            <a:r>
              <a:rPr lang="en-CA" dirty="0" smtClean="0"/>
              <a:t>y realizing their absolute distinction from </a:t>
            </a:r>
            <a:r>
              <a:rPr lang="en-CA" dirty="0" err="1" smtClean="0"/>
              <a:t>prakriti</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83</a:t>
            </a:fld>
            <a:endParaRPr lang="en-US"/>
          </a:p>
        </p:txBody>
      </p:sp>
    </p:spTree>
    <p:extLst>
      <p:ext uri="{BB962C8B-B14F-4D97-AF65-F5344CB8AC3E}">
        <p14:creationId xmlns:p14="http://schemas.microsoft.com/office/powerpoint/2010/main" val="10210261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Where do the elements come from?</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Samkhya recognizes that things are composed of elements (the position of Nyaya/</a:t>
            </a:r>
            <a:r>
              <a:rPr lang="en-CA" dirty="0" err="1" smtClean="0"/>
              <a:t>Vaisheshika</a:t>
            </a:r>
            <a:r>
              <a:rPr lang="en-CA" dirty="0" smtClean="0"/>
              <a:t>)</a:t>
            </a:r>
          </a:p>
          <a:p>
            <a:pPr lvl="1"/>
            <a:r>
              <a:rPr lang="en-CA" dirty="0"/>
              <a:t>b</a:t>
            </a:r>
            <a:r>
              <a:rPr lang="en-CA" dirty="0" smtClean="0"/>
              <a:t>ut all elements evolve from a single dynamic substance, the </a:t>
            </a:r>
            <a:r>
              <a:rPr lang="en-CA" dirty="0" err="1" smtClean="0"/>
              <a:t>Prakriti</a:t>
            </a:r>
            <a:endParaRPr lang="en-CA" dirty="0" smtClean="0"/>
          </a:p>
          <a:p>
            <a:r>
              <a:rPr lang="en-CA" dirty="0" smtClean="0"/>
              <a:t>What is the evidence for this?</a:t>
            </a:r>
          </a:p>
          <a:p>
            <a:pPr lvl="1"/>
            <a:r>
              <a:rPr lang="en-CA" dirty="0" smtClean="0"/>
              <a:t>Objection (Nyaya): We do not directly perceive this </a:t>
            </a:r>
            <a:r>
              <a:rPr lang="en-CA" dirty="0" err="1" smtClean="0"/>
              <a:t>prakriti</a:t>
            </a:r>
            <a:endParaRPr lang="en-CA" dirty="0" smtClean="0"/>
          </a:p>
          <a:p>
            <a:pPr lvl="1"/>
            <a:r>
              <a:rPr lang="en-CA" dirty="0"/>
              <a:t>w</a:t>
            </a:r>
            <a:r>
              <a:rPr lang="en-CA" dirty="0" smtClean="0"/>
              <a:t>hich contradicts our ordinary perceptions</a:t>
            </a:r>
          </a:p>
          <a:p>
            <a:r>
              <a:rPr lang="en-CA" dirty="0" smtClean="0"/>
              <a:t>Alternative epistemology of Samkhya: </a:t>
            </a:r>
          </a:p>
          <a:p>
            <a:pPr lvl="1"/>
            <a:r>
              <a:rPr lang="en-CA" dirty="0" smtClean="0"/>
              <a:t>But we do not directly perceive things at all, but only pictures or representations, constructed in the mind-organ (</a:t>
            </a:r>
            <a:r>
              <a:rPr lang="en-CA" dirty="0" err="1" smtClean="0"/>
              <a:t>manas</a:t>
            </a:r>
            <a:r>
              <a:rPr lang="en-CA" dirty="0" smtClean="0"/>
              <a:t>)</a:t>
            </a:r>
          </a:p>
        </p:txBody>
      </p:sp>
      <p:sp>
        <p:nvSpPr>
          <p:cNvPr id="4" name="Slide Number Placeholder 3"/>
          <p:cNvSpPr>
            <a:spLocks noGrp="1"/>
          </p:cNvSpPr>
          <p:nvPr>
            <p:ph type="sldNum" sz="quarter" idx="12"/>
          </p:nvPr>
        </p:nvSpPr>
        <p:spPr/>
        <p:txBody>
          <a:bodyPr/>
          <a:lstStyle/>
          <a:p>
            <a:fld id="{36E3785A-DE9F-44BF-AED1-678CB50B1B1C}" type="slidenum">
              <a:rPr lang="en-US" smtClean="0"/>
              <a:t>84</a:t>
            </a:fld>
            <a:endParaRPr lang="en-US"/>
          </a:p>
        </p:txBody>
      </p:sp>
    </p:spTree>
    <p:extLst>
      <p:ext uri="{BB962C8B-B14F-4D97-AF65-F5344CB8AC3E}">
        <p14:creationId xmlns:p14="http://schemas.microsoft.com/office/powerpoint/2010/main" val="26311258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know this?</a:t>
            </a:r>
            <a:endParaRPr lang="en-US" dirty="0"/>
          </a:p>
        </p:txBody>
      </p:sp>
      <p:sp>
        <p:nvSpPr>
          <p:cNvPr id="3" name="Content Placeholder 2"/>
          <p:cNvSpPr>
            <a:spLocks noGrp="1"/>
          </p:cNvSpPr>
          <p:nvPr>
            <p:ph idx="1"/>
          </p:nvPr>
        </p:nvSpPr>
        <p:spPr/>
        <p:txBody>
          <a:bodyPr/>
          <a:lstStyle/>
          <a:p>
            <a:r>
              <a:rPr lang="en-CA" dirty="0" smtClean="0"/>
              <a:t>How do we know the oneness of the material universe?</a:t>
            </a:r>
          </a:p>
          <a:p>
            <a:pPr lvl="1"/>
            <a:r>
              <a:rPr lang="en-CA" dirty="0" smtClean="0"/>
              <a:t>Some </a:t>
            </a:r>
            <a:r>
              <a:rPr lang="en-CA" dirty="0"/>
              <a:t>individuals may have a direct intuition of the oneness of the cosmos in meditation</a:t>
            </a:r>
          </a:p>
          <a:p>
            <a:pPr lvl="1"/>
            <a:r>
              <a:rPr lang="en-CA" dirty="0"/>
              <a:t>But the main argument is reasoning by inference from the nature of causality</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85</a:t>
            </a:fld>
            <a:endParaRPr lang="en-US"/>
          </a:p>
        </p:txBody>
      </p:sp>
    </p:spTree>
    <p:extLst>
      <p:ext uri="{BB962C8B-B14F-4D97-AF65-F5344CB8AC3E}">
        <p14:creationId xmlns:p14="http://schemas.microsoft.com/office/powerpoint/2010/main" val="33893641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there’s smoke, there’s fire</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E.g., smoke is caused by fire</a:t>
            </a:r>
          </a:p>
          <a:p>
            <a:pPr lvl="1"/>
            <a:r>
              <a:rPr lang="en-CA" dirty="0" smtClean="0"/>
              <a:t>It is contained within the fire and then arises from it</a:t>
            </a:r>
          </a:p>
          <a:p>
            <a:pPr lvl="2"/>
            <a:r>
              <a:rPr lang="en-CA" dirty="0" smtClean="0"/>
              <a:t>If the effect were not contained in the cause, then anything might cause anything</a:t>
            </a:r>
          </a:p>
          <a:p>
            <a:pPr lvl="2"/>
            <a:r>
              <a:rPr lang="en-CA" dirty="0" smtClean="0"/>
              <a:t>There would be no order in the universe—contrary to what we experience</a:t>
            </a:r>
          </a:p>
          <a:p>
            <a:pPr lvl="1"/>
            <a:r>
              <a:rPr lang="en-CA" dirty="0" smtClean="0"/>
              <a:t>Fire however comes out of the wood that burns</a:t>
            </a:r>
          </a:p>
          <a:p>
            <a:r>
              <a:rPr lang="en-CA" dirty="0" smtClean="0"/>
              <a:t>If every effect arises in this way from out of its cause</a:t>
            </a:r>
          </a:p>
          <a:p>
            <a:pPr lvl="1"/>
            <a:r>
              <a:rPr lang="en-CA" dirty="0" smtClean="0"/>
              <a:t>This leads back to one general cause of this “many-sided universe”</a:t>
            </a:r>
          </a:p>
          <a:p>
            <a:pPr lvl="1"/>
            <a:r>
              <a:rPr lang="en-CA" dirty="0" smtClean="0"/>
              <a:t>on account of “the difference and the non-difference of cause and effect” (</a:t>
            </a:r>
            <a:r>
              <a:rPr lang="en-CA" dirty="0" err="1" smtClean="0"/>
              <a:t>Ishvarakrishna</a:t>
            </a:r>
            <a:r>
              <a:rPr lang="en-CA" dirty="0" smtClean="0"/>
              <a:t>)</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86</a:t>
            </a:fld>
            <a:endParaRPr lang="en-US"/>
          </a:p>
        </p:txBody>
      </p:sp>
    </p:spTree>
    <p:extLst>
      <p:ext uri="{BB962C8B-B14F-4D97-AF65-F5344CB8AC3E}">
        <p14:creationId xmlns:p14="http://schemas.microsoft.com/office/powerpoint/2010/main" val="28463466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from Nyaya-</a:t>
            </a:r>
            <a:r>
              <a:rPr lang="en-US" dirty="0" err="1" smtClean="0"/>
              <a:t>Vaisheshika</a:t>
            </a:r>
            <a:endParaRPr lang="en-US" dirty="0"/>
          </a:p>
        </p:txBody>
      </p:sp>
      <p:sp>
        <p:nvSpPr>
          <p:cNvPr id="3" name="Content Placeholder 2"/>
          <p:cNvSpPr>
            <a:spLocks noGrp="1"/>
          </p:cNvSpPr>
          <p:nvPr>
            <p:ph idx="1"/>
          </p:nvPr>
        </p:nvSpPr>
        <p:spPr/>
        <p:txBody>
          <a:bodyPr>
            <a:normAutofit/>
          </a:bodyPr>
          <a:lstStyle/>
          <a:p>
            <a:r>
              <a:rPr lang="en-US" dirty="0" smtClean="0"/>
              <a:t>N-V: the cause is distinct from the effect</a:t>
            </a:r>
          </a:p>
          <a:p>
            <a:pPr lvl="1"/>
            <a:r>
              <a:rPr lang="en-US" dirty="0" smtClean="0"/>
              <a:t>Leading to a God outside of the world</a:t>
            </a:r>
          </a:p>
          <a:p>
            <a:pPr lvl="1"/>
            <a:r>
              <a:rPr lang="en-US" dirty="0" smtClean="0"/>
              <a:t>Who creates the separate elements</a:t>
            </a:r>
          </a:p>
          <a:p>
            <a:pPr lvl="1"/>
            <a:r>
              <a:rPr lang="en-US" dirty="0" smtClean="0"/>
              <a:t>And then must guide their relation to one another to produce order</a:t>
            </a:r>
          </a:p>
          <a:p>
            <a:pPr lvl="1"/>
            <a:r>
              <a:rPr lang="en-US" dirty="0" smtClean="0"/>
              <a:t>Including the relation between the human action and its effects (Karma)</a:t>
            </a:r>
          </a:p>
        </p:txBody>
      </p:sp>
      <p:sp>
        <p:nvSpPr>
          <p:cNvPr id="4" name="Slide Number Placeholder 3"/>
          <p:cNvSpPr>
            <a:spLocks noGrp="1"/>
          </p:cNvSpPr>
          <p:nvPr>
            <p:ph type="sldNum" sz="quarter" idx="12"/>
          </p:nvPr>
        </p:nvSpPr>
        <p:spPr/>
        <p:txBody>
          <a:bodyPr/>
          <a:lstStyle/>
          <a:p>
            <a:fld id="{36E3785A-DE9F-44BF-AED1-678CB50B1B1C}" type="slidenum">
              <a:rPr lang="en-US" smtClean="0"/>
              <a:t>87</a:t>
            </a:fld>
            <a:endParaRPr lang="en-US"/>
          </a:p>
        </p:txBody>
      </p:sp>
    </p:spTree>
    <p:extLst>
      <p:ext uri="{BB962C8B-B14F-4D97-AF65-F5344CB8AC3E}">
        <p14:creationId xmlns:p14="http://schemas.microsoft.com/office/powerpoint/2010/main" val="12089066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 </a:t>
            </a:r>
            <a:r>
              <a:rPr lang="en-US" dirty="0" err="1" smtClean="0"/>
              <a:t>Prakriti</a:t>
            </a:r>
            <a:endParaRPr lang="en-US" dirty="0"/>
          </a:p>
        </p:txBody>
      </p:sp>
      <p:sp>
        <p:nvSpPr>
          <p:cNvPr id="3" name="Content Placeholder 2"/>
          <p:cNvSpPr>
            <a:spLocks noGrp="1"/>
          </p:cNvSpPr>
          <p:nvPr>
            <p:ph idx="1"/>
          </p:nvPr>
        </p:nvSpPr>
        <p:spPr/>
        <p:txBody>
          <a:bodyPr>
            <a:normAutofit fontScale="85000" lnSpcReduction="20000"/>
          </a:bodyPr>
          <a:lstStyle/>
          <a:p>
            <a:r>
              <a:rPr lang="en-US" dirty="0"/>
              <a:t>But Samkhya argues</a:t>
            </a:r>
          </a:p>
          <a:p>
            <a:pPr lvl="1"/>
            <a:r>
              <a:rPr lang="en-US" dirty="0"/>
              <a:t>that the effect is contained </a:t>
            </a:r>
            <a:r>
              <a:rPr lang="en-US" u="sng" dirty="0"/>
              <a:t>within</a:t>
            </a:r>
            <a:r>
              <a:rPr lang="en-US" dirty="0"/>
              <a:t> the cause</a:t>
            </a:r>
          </a:p>
          <a:p>
            <a:pPr lvl="1"/>
            <a:r>
              <a:rPr lang="en-US" dirty="0"/>
              <a:t>leading to one general cause from which all the effects develop</a:t>
            </a:r>
          </a:p>
          <a:p>
            <a:r>
              <a:rPr lang="en-US" dirty="0" err="1" smtClean="0"/>
              <a:t>Prakriti</a:t>
            </a:r>
            <a:r>
              <a:rPr lang="en-US" dirty="0" smtClean="0"/>
              <a:t> divides </a:t>
            </a:r>
            <a:r>
              <a:rPr lang="en-US" dirty="0"/>
              <a:t>into the separate elements, </a:t>
            </a:r>
            <a:endParaRPr lang="en-US" dirty="0" smtClean="0"/>
          </a:p>
          <a:p>
            <a:pPr lvl="1"/>
            <a:r>
              <a:rPr lang="en-US" dirty="0" smtClean="0"/>
              <a:t>which </a:t>
            </a:r>
            <a:r>
              <a:rPr lang="en-US" dirty="0"/>
              <a:t>remain related because they all come out of the same source, </a:t>
            </a:r>
            <a:endParaRPr lang="en-US" dirty="0" smtClean="0"/>
          </a:p>
          <a:p>
            <a:pPr lvl="1"/>
            <a:r>
              <a:rPr lang="en-US" dirty="0" smtClean="0"/>
              <a:t>“</a:t>
            </a:r>
            <a:r>
              <a:rPr lang="en-US" dirty="0" err="1"/>
              <a:t>Prakriti</a:t>
            </a:r>
            <a:r>
              <a:rPr lang="en-US" dirty="0" smtClean="0"/>
              <a:t>”—</a:t>
            </a:r>
          </a:p>
          <a:p>
            <a:r>
              <a:rPr lang="en-US" dirty="0" smtClean="0"/>
              <a:t>This is the universal “ground of being” </a:t>
            </a:r>
          </a:p>
          <a:p>
            <a:pPr lvl="1"/>
            <a:r>
              <a:rPr lang="en-US" dirty="0"/>
              <a:t>c</a:t>
            </a:r>
            <a:r>
              <a:rPr lang="en-US" dirty="0" smtClean="0"/>
              <a:t>ontaining all the effects within herself</a:t>
            </a:r>
          </a:p>
          <a:p>
            <a:r>
              <a:rPr lang="en-US" dirty="0" smtClean="0"/>
              <a:t>It is not possible to refer to an external creator God</a:t>
            </a:r>
          </a:p>
          <a:p>
            <a:pPr lvl="1"/>
            <a:r>
              <a:rPr lang="en-US" dirty="0"/>
              <a:t>b</a:t>
            </a:r>
            <a:r>
              <a:rPr lang="en-US" dirty="0" smtClean="0"/>
              <a:t>ecause the cause is not outside of the effect</a:t>
            </a:r>
            <a:endParaRPr lang="en-US" dirty="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88</a:t>
            </a:fld>
            <a:endParaRPr lang="en-US"/>
          </a:p>
        </p:txBody>
      </p:sp>
    </p:spTree>
    <p:extLst>
      <p:ext uri="{BB962C8B-B14F-4D97-AF65-F5344CB8AC3E}">
        <p14:creationId xmlns:p14="http://schemas.microsoft.com/office/powerpoint/2010/main" val="15107445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Bang</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Compare to Big Bang theory:</a:t>
            </a:r>
          </a:p>
          <a:p>
            <a:pPr lvl="1"/>
            <a:r>
              <a:rPr lang="en-US" dirty="0">
                <a:sym typeface="Wingdings" panose="05000000000000000000" pitchFamily="2" charset="2"/>
              </a:rPr>
              <a:t>The present expanded universe </a:t>
            </a:r>
            <a:r>
              <a:rPr lang="en-US" dirty="0" smtClean="0">
                <a:sym typeface="Wingdings" panose="05000000000000000000" pitchFamily="2" charset="2"/>
              </a:rPr>
              <a:t>comes out of a </a:t>
            </a:r>
            <a:r>
              <a:rPr lang="en-US" dirty="0">
                <a:sym typeface="Wingdings" panose="05000000000000000000" pitchFamily="2" charset="2"/>
              </a:rPr>
              <a:t>previous state that is smaller</a:t>
            </a:r>
          </a:p>
          <a:p>
            <a:pPr lvl="1"/>
            <a:r>
              <a:rPr lang="en-US" dirty="0">
                <a:sym typeface="Wingdings" panose="05000000000000000000" pitchFamily="2" charset="2"/>
              </a:rPr>
              <a:t>The previous state comes from an earlier one that is smaller yet</a:t>
            </a:r>
          </a:p>
          <a:p>
            <a:pPr lvl="1"/>
            <a:r>
              <a:rPr lang="en-US" dirty="0" smtClean="0">
                <a:sym typeface="Wingdings" panose="05000000000000000000" pitchFamily="2" charset="2"/>
              </a:rPr>
              <a:t>Everything in nature (</a:t>
            </a:r>
            <a:r>
              <a:rPr lang="en-US" dirty="0" err="1" smtClean="0">
                <a:sym typeface="Wingdings" panose="05000000000000000000" pitchFamily="2" charset="2"/>
              </a:rPr>
              <a:t>Prakriti</a:t>
            </a:r>
            <a:r>
              <a:rPr lang="en-US" dirty="0" smtClean="0">
                <a:sym typeface="Wingdings" panose="05000000000000000000" pitchFamily="2" charset="2"/>
              </a:rPr>
              <a:t>) is contained within this unitary starting point, </a:t>
            </a:r>
          </a:p>
          <a:p>
            <a:pPr lvl="1"/>
            <a:r>
              <a:rPr lang="en-US" dirty="0" smtClean="0">
                <a:sym typeface="Wingdings" panose="05000000000000000000" pitchFamily="2" charset="2"/>
              </a:rPr>
              <a:t>which expands and self-divides for the purpose of serving souls (</a:t>
            </a:r>
            <a:r>
              <a:rPr lang="en-US" dirty="0" err="1" smtClean="0">
                <a:sym typeface="Wingdings" panose="05000000000000000000" pitchFamily="2" charset="2"/>
              </a:rPr>
              <a:t>Purusha</a:t>
            </a:r>
            <a:r>
              <a:rPr lang="en-US" dirty="0" smtClean="0">
                <a:sym typeface="Wingdings" panose="05000000000000000000" pitchFamily="2" charset="2"/>
              </a:rPr>
              <a:t>)</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89</a:t>
            </a:fld>
            <a:endParaRPr lang="en-US"/>
          </a:p>
        </p:txBody>
      </p:sp>
    </p:spTree>
    <p:extLst>
      <p:ext uri="{BB962C8B-B14F-4D97-AF65-F5344CB8AC3E}">
        <p14:creationId xmlns:p14="http://schemas.microsoft.com/office/powerpoint/2010/main" val="346171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Effects of the Iron Age</a:t>
            </a:r>
            <a:endParaRPr lang="en-CA" altLang="en-US" smtClean="0"/>
          </a:p>
        </p:txBody>
      </p:sp>
      <p:sp>
        <p:nvSpPr>
          <p:cNvPr id="18435" name="Rectangle 3"/>
          <p:cNvSpPr>
            <a:spLocks noGrp="1" noChangeArrowheads="1"/>
          </p:cNvSpPr>
          <p:nvPr>
            <p:ph idx="1"/>
          </p:nvPr>
        </p:nvSpPr>
        <p:spPr/>
        <p:txBody>
          <a:bodyPr>
            <a:normAutofit lnSpcReduction="10000"/>
          </a:bodyPr>
          <a:lstStyle/>
          <a:p>
            <a:pPr eaLnBrk="1" hangingPunct="1">
              <a:buFont typeface="Arial" charset="0"/>
              <a:buChar char="•"/>
              <a:defRPr/>
            </a:pPr>
            <a:r>
              <a:rPr lang="en-US" dirty="0" smtClean="0"/>
              <a:t>Begins about 1000 BC in Egypt and Mesopotamia (83)</a:t>
            </a:r>
          </a:p>
          <a:p>
            <a:pPr lvl="1" eaLnBrk="1" hangingPunct="1">
              <a:buFont typeface="Arial" charset="0"/>
              <a:buChar char="–"/>
              <a:defRPr/>
            </a:pPr>
            <a:r>
              <a:rPr lang="en-US" dirty="0" smtClean="0"/>
              <a:t>Hittite invention (territory of present-day Turkey) </a:t>
            </a:r>
          </a:p>
          <a:p>
            <a:pPr lvl="1" eaLnBrk="1" hangingPunct="1">
              <a:buFont typeface="Arial" charset="0"/>
              <a:buChar char="–"/>
              <a:defRPr/>
            </a:pPr>
            <a:r>
              <a:rPr lang="en-US" dirty="0" smtClean="0"/>
              <a:t>High cost of producing bronze from copper and tin—only possible for the rich</a:t>
            </a:r>
          </a:p>
          <a:p>
            <a:pPr eaLnBrk="1" hangingPunct="1">
              <a:buFont typeface="Arial" charset="0"/>
              <a:buChar char="•"/>
              <a:defRPr/>
            </a:pPr>
            <a:r>
              <a:rPr lang="en-US" dirty="0" smtClean="0"/>
              <a:t>Iron ore is abundant, cheaper</a:t>
            </a:r>
          </a:p>
          <a:p>
            <a:pPr eaLnBrk="1" hangingPunct="1">
              <a:buFont typeface="Arial" charset="0"/>
              <a:buChar char="•"/>
              <a:defRPr/>
            </a:pPr>
            <a:r>
              <a:rPr lang="en-US" dirty="0" smtClean="0"/>
              <a:t>&gt; From power of aristocracy to power of peasants</a:t>
            </a:r>
          </a:p>
          <a:p>
            <a:pPr eaLnBrk="1" hangingPunct="1">
              <a:buFont typeface="Arial" charset="0"/>
              <a:buChar char="•"/>
              <a:defRPr/>
            </a:pPr>
            <a:r>
              <a:rPr lang="en-US" dirty="0" smtClean="0"/>
              <a:t>&gt; Freedom from hierarchical state control</a:t>
            </a:r>
            <a:endParaRPr lang="en-CA" dirty="0" smtClean="0"/>
          </a:p>
        </p:txBody>
      </p:sp>
      <p:sp>
        <p:nvSpPr>
          <p:cNvPr id="2"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14AA57A-BB3B-47CD-BD61-0D560078D43D}" type="slidenum">
              <a:rPr lang="en-CA" altLang="en-US" sz="1200">
                <a:solidFill>
                  <a:srgbClr val="898989"/>
                </a:solidFill>
              </a:rPr>
              <a:pPr eaLnBrk="1" hangingPunct="1"/>
              <a:t>9</a:t>
            </a:fld>
            <a:endParaRPr lang="en-CA" altLang="en-US" sz="1200">
              <a:solidFill>
                <a:srgbClr val="898989"/>
              </a:solidFill>
            </a:endParaRPr>
          </a:p>
        </p:txBody>
      </p:sp>
    </p:spTree>
    <p:extLst>
      <p:ext uri="{BB962C8B-B14F-4D97-AF65-F5344CB8AC3E}">
        <p14:creationId xmlns:p14="http://schemas.microsoft.com/office/powerpoint/2010/main" val="8050155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perspectives</a:t>
            </a:r>
            <a:endParaRPr lang="en-US" dirty="0"/>
          </a:p>
        </p:txBody>
      </p:sp>
      <p:sp>
        <p:nvSpPr>
          <p:cNvPr id="3" name="Content Placeholder 2"/>
          <p:cNvSpPr>
            <a:spLocks noGrp="1"/>
          </p:cNvSpPr>
          <p:nvPr>
            <p:ph idx="1"/>
          </p:nvPr>
        </p:nvSpPr>
        <p:spPr/>
        <p:txBody>
          <a:bodyPr/>
          <a:lstStyle/>
          <a:p>
            <a:r>
              <a:rPr lang="en-US" dirty="0">
                <a:sym typeface="Wingdings" panose="05000000000000000000" pitchFamily="2" charset="2"/>
              </a:rPr>
              <a:t>N/V: what caused this starting point</a:t>
            </a:r>
            <a:r>
              <a:rPr lang="en-US" dirty="0" smtClean="0">
                <a:sym typeface="Wingdings" panose="05000000000000000000" pitchFamily="2" charset="2"/>
              </a:rPr>
              <a:t>?</a:t>
            </a:r>
          </a:p>
          <a:p>
            <a:pPr lvl="1"/>
            <a:r>
              <a:rPr lang="en-US" dirty="0"/>
              <a:t>Z </a:t>
            </a:r>
            <a:r>
              <a:rPr lang="en-US" dirty="0">
                <a:sym typeface="Wingdings" panose="05000000000000000000" pitchFamily="2" charset="2"/>
              </a:rPr>
              <a:t> Y  X  W …  A </a:t>
            </a:r>
            <a:r>
              <a:rPr lang="en-US" dirty="0" smtClean="0">
                <a:sym typeface="Wingdings" panose="05000000000000000000" pitchFamily="2" charset="2"/>
              </a:rPr>
              <a:t>(?)</a:t>
            </a:r>
            <a:endParaRPr lang="en-US" dirty="0">
              <a:sym typeface="Wingdings" panose="05000000000000000000" pitchFamily="2" charset="2"/>
            </a:endParaRPr>
          </a:p>
          <a:p>
            <a:r>
              <a:rPr lang="en-US" dirty="0">
                <a:sym typeface="Wingdings" panose="05000000000000000000" pitchFamily="2" charset="2"/>
              </a:rPr>
              <a:t>S/Y: There is no need to raise this question because </a:t>
            </a:r>
          </a:p>
          <a:p>
            <a:pPr lvl="1"/>
            <a:r>
              <a:rPr lang="en-US" dirty="0">
                <a:sym typeface="Wingdings" panose="05000000000000000000" pitchFamily="2" charset="2"/>
              </a:rPr>
              <a:t>everything is contained </a:t>
            </a:r>
            <a:r>
              <a:rPr lang="en-US" dirty="0" smtClean="0">
                <a:sym typeface="Wingdings" panose="05000000000000000000" pitchFamily="2" charset="2"/>
              </a:rPr>
              <a:t>within </a:t>
            </a:r>
            <a:r>
              <a:rPr lang="en-US" dirty="0">
                <a:sym typeface="Wingdings" panose="05000000000000000000" pitchFamily="2" charset="2"/>
              </a:rPr>
              <a:t>Nature</a:t>
            </a:r>
          </a:p>
          <a:p>
            <a:pPr lvl="1"/>
            <a:r>
              <a:rPr lang="en-US" dirty="0">
                <a:sym typeface="Wingdings" panose="05000000000000000000" pitchFamily="2" charset="2"/>
              </a:rPr>
              <a:t>which is </a:t>
            </a:r>
            <a:r>
              <a:rPr lang="en-US" dirty="0" smtClean="0">
                <a:sym typeface="Wingdings" panose="05000000000000000000" pitchFamily="2" charset="2"/>
              </a:rPr>
              <a:t>develops or unfolds itself (Herself)</a:t>
            </a:r>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90</a:t>
            </a:fld>
            <a:endParaRPr lang="en-US"/>
          </a:p>
        </p:txBody>
      </p:sp>
    </p:spTree>
    <p:extLst>
      <p:ext uri="{BB962C8B-B14F-4D97-AF65-F5344CB8AC3E}">
        <p14:creationId xmlns:p14="http://schemas.microsoft.com/office/powerpoint/2010/main" val="11788004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Nyaya v. Samkhya</a:t>
            </a:r>
            <a:endParaRPr lang="en-US" dirty="0"/>
          </a:p>
        </p:txBody>
      </p:sp>
      <p:sp>
        <p:nvSpPr>
          <p:cNvPr id="3" name="Content Placeholder 2"/>
          <p:cNvSpPr>
            <a:spLocks noGrp="1"/>
          </p:cNvSpPr>
          <p:nvPr>
            <p:ph idx="1"/>
          </p:nvPr>
        </p:nvSpPr>
        <p:spPr/>
        <p:txBody>
          <a:bodyPr>
            <a:normAutofit fontScale="92500" lnSpcReduction="20000"/>
          </a:bodyPr>
          <a:lstStyle/>
          <a:p>
            <a:r>
              <a:rPr lang="en-US" dirty="0">
                <a:sym typeface="Wingdings" panose="05000000000000000000" pitchFamily="2" charset="2"/>
              </a:rPr>
              <a:t>Nyaya/</a:t>
            </a:r>
            <a:r>
              <a:rPr lang="en-US" dirty="0" err="1">
                <a:sym typeface="Wingdings" panose="05000000000000000000" pitchFamily="2" charset="2"/>
              </a:rPr>
              <a:t>Vaisheshika</a:t>
            </a:r>
            <a:r>
              <a:rPr lang="en-US" dirty="0">
                <a:sym typeface="Wingdings" panose="05000000000000000000" pitchFamily="2" charset="2"/>
              </a:rPr>
              <a:t>: Something must cause this first event, and that is God</a:t>
            </a:r>
          </a:p>
          <a:p>
            <a:pPr lvl="1"/>
            <a:r>
              <a:rPr lang="en-US" dirty="0">
                <a:sym typeface="Wingdings" panose="05000000000000000000" pitchFamily="2" charset="2"/>
              </a:rPr>
              <a:t>But this is based on a conception of causality in which effect and cause are separate beings</a:t>
            </a:r>
          </a:p>
          <a:p>
            <a:r>
              <a:rPr lang="en-US" dirty="0">
                <a:sym typeface="Wingdings" panose="05000000000000000000" pitchFamily="2" charset="2"/>
              </a:rPr>
              <a:t>Samkhya: Everything is contained within the initial </a:t>
            </a:r>
            <a:r>
              <a:rPr lang="en-US" dirty="0" smtClean="0">
                <a:sym typeface="Wingdings" panose="05000000000000000000" pitchFamily="2" charset="2"/>
              </a:rPr>
              <a:t>moment</a:t>
            </a:r>
          </a:p>
          <a:p>
            <a:pPr lvl="1"/>
            <a:r>
              <a:rPr lang="en-US" dirty="0" smtClean="0">
                <a:sym typeface="Wingdings" panose="05000000000000000000" pitchFamily="2" charset="2"/>
              </a:rPr>
              <a:t>Z is within Y; Y is within X; X is within W etc. </a:t>
            </a:r>
          </a:p>
          <a:p>
            <a:pPr lvl="1"/>
            <a:r>
              <a:rPr lang="en-US" dirty="0" smtClean="0">
                <a:sym typeface="Wingdings" panose="05000000000000000000" pitchFamily="2" charset="2"/>
              </a:rPr>
              <a:t> all is within A, and there is nothing outside It</a:t>
            </a:r>
          </a:p>
          <a:p>
            <a:pPr lvl="1"/>
            <a:r>
              <a:rPr lang="en-US" dirty="0">
                <a:sym typeface="Wingdings" panose="05000000000000000000" pitchFamily="2" charset="2"/>
              </a:rPr>
              <a:t> no need for an external, creator God</a:t>
            </a:r>
          </a:p>
          <a:p>
            <a:pPr lvl="1"/>
            <a:r>
              <a:rPr lang="en-US" dirty="0" smtClean="0">
                <a:sym typeface="Wingdings" panose="05000000000000000000" pitchFamily="2" charset="2"/>
              </a:rPr>
              <a:t> the material/mental universe is itself divine (</a:t>
            </a:r>
            <a:r>
              <a:rPr lang="en-US" dirty="0" err="1" smtClean="0">
                <a:sym typeface="Wingdings" panose="05000000000000000000" pitchFamily="2" charset="2"/>
              </a:rPr>
              <a:t>Prakriti</a:t>
            </a:r>
            <a:r>
              <a:rPr lang="en-US" dirty="0" smtClean="0">
                <a:sym typeface="Wingdings" panose="05000000000000000000" pitchFamily="2" charset="2"/>
              </a:rPr>
              <a:t>)</a:t>
            </a:r>
          </a:p>
        </p:txBody>
      </p:sp>
      <p:sp>
        <p:nvSpPr>
          <p:cNvPr id="4" name="Slide Number Placeholder 3"/>
          <p:cNvSpPr>
            <a:spLocks noGrp="1"/>
          </p:cNvSpPr>
          <p:nvPr>
            <p:ph type="sldNum" sz="quarter" idx="12"/>
          </p:nvPr>
        </p:nvSpPr>
        <p:spPr/>
        <p:txBody>
          <a:bodyPr/>
          <a:lstStyle/>
          <a:p>
            <a:fld id="{36E3785A-DE9F-44BF-AED1-678CB50B1B1C}" type="slidenum">
              <a:rPr lang="en-US" smtClean="0"/>
              <a:t>91</a:t>
            </a:fld>
            <a:endParaRPr lang="en-US"/>
          </a:p>
        </p:txBody>
      </p:sp>
    </p:spTree>
    <p:extLst>
      <p:ext uri="{BB962C8B-B14F-4D97-AF65-F5344CB8AC3E}">
        <p14:creationId xmlns:p14="http://schemas.microsoft.com/office/powerpoint/2010/main" val="27956114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gunas</a:t>
            </a:r>
            <a:endParaRPr lang="en-US" dirty="0"/>
          </a:p>
        </p:txBody>
      </p:sp>
      <p:sp>
        <p:nvSpPr>
          <p:cNvPr id="3" name="Content Placeholder 2"/>
          <p:cNvSpPr>
            <a:spLocks noGrp="1"/>
          </p:cNvSpPr>
          <p:nvPr>
            <p:ph idx="1"/>
          </p:nvPr>
        </p:nvSpPr>
        <p:spPr/>
        <p:txBody>
          <a:bodyPr>
            <a:normAutofit fontScale="85000" lnSpcReduction="10000"/>
          </a:bodyPr>
          <a:lstStyle/>
          <a:p>
            <a:r>
              <a:rPr lang="en-CA" dirty="0" err="1" smtClean="0"/>
              <a:t>Prakriti</a:t>
            </a:r>
            <a:r>
              <a:rPr lang="en-CA" dirty="0" smtClean="0"/>
              <a:t> is composed of three threads (</a:t>
            </a:r>
            <a:r>
              <a:rPr lang="en-CA" i="1" dirty="0" err="1" smtClean="0"/>
              <a:t>gunas</a:t>
            </a:r>
            <a:r>
              <a:rPr lang="en-CA" dirty="0" smtClean="0"/>
              <a:t>)</a:t>
            </a:r>
          </a:p>
          <a:p>
            <a:pPr lvl="1"/>
            <a:r>
              <a:rPr lang="en-CA" dirty="0" smtClean="0"/>
              <a:t>Evolving in stages from an original balance that gets disturbed</a:t>
            </a:r>
          </a:p>
          <a:p>
            <a:pPr lvl="1"/>
            <a:r>
              <a:rPr lang="en-CA" dirty="0" smtClean="0"/>
              <a:t>The Big Bang = the Big Disturbance or the Big Unbalancing</a:t>
            </a:r>
          </a:p>
          <a:p>
            <a:r>
              <a:rPr lang="en-CA" dirty="0" smtClean="0"/>
              <a:t>1) Elements of the material world arising out of the oneness of Nature </a:t>
            </a:r>
          </a:p>
          <a:p>
            <a:r>
              <a:rPr lang="en-CA" dirty="0" smtClean="0"/>
              <a:t>2) More refined matter of the perceptual senses (sight, hearing, </a:t>
            </a:r>
            <a:r>
              <a:rPr lang="en-CA" dirty="0" err="1" smtClean="0"/>
              <a:t>etc</a:t>
            </a:r>
            <a:r>
              <a:rPr lang="en-CA" dirty="0" smtClean="0"/>
              <a:t>), the conative (practical) senses of (desire, will, etc.), </a:t>
            </a:r>
          </a:p>
          <a:p>
            <a:r>
              <a:rPr lang="en-CA" dirty="0" smtClean="0"/>
              <a:t>3) And the mind-organ, which organizes the data of the senses</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92</a:t>
            </a:fld>
            <a:endParaRPr lang="en-US"/>
          </a:p>
        </p:txBody>
      </p:sp>
    </p:spTree>
    <p:extLst>
      <p:ext uri="{BB962C8B-B14F-4D97-AF65-F5344CB8AC3E}">
        <p14:creationId xmlns:p14="http://schemas.microsoft.com/office/powerpoint/2010/main" val="1313407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3785A-DE9F-44BF-AED1-678CB50B1B1C}" type="slidenum">
              <a:rPr lang="en-US" smtClean="0"/>
              <a:t>93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71500"/>
            <a:ext cx="5715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2946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Evolution of matter</a:t>
            </a:r>
            <a:endParaRPr lang="en-US" dirty="0"/>
          </a:p>
        </p:txBody>
      </p:sp>
      <p:sp>
        <p:nvSpPr>
          <p:cNvPr id="4" name="Content Placeholder 3"/>
          <p:cNvSpPr>
            <a:spLocks noGrp="1"/>
          </p:cNvSpPr>
          <p:nvPr>
            <p:ph idx="1"/>
          </p:nvPr>
        </p:nvSpPr>
        <p:spPr/>
        <p:txBody>
          <a:bodyPr>
            <a:normAutofit/>
          </a:bodyPr>
          <a:lstStyle/>
          <a:p>
            <a:r>
              <a:rPr lang="en-CA" dirty="0" smtClean="0"/>
              <a:t>Evolution involves increasing refinement of matter</a:t>
            </a:r>
          </a:p>
          <a:p>
            <a:pPr lvl="1"/>
            <a:r>
              <a:rPr lang="en-CA" dirty="0" smtClean="0"/>
              <a:t>The </a:t>
            </a:r>
            <a:r>
              <a:rPr lang="en-CA" dirty="0" err="1" smtClean="0"/>
              <a:t>Samkhyan</a:t>
            </a:r>
            <a:r>
              <a:rPr lang="en-CA" dirty="0" smtClean="0"/>
              <a:t> dualism is not a dualism of matter and mind</a:t>
            </a:r>
          </a:p>
          <a:p>
            <a:pPr lvl="1"/>
            <a:r>
              <a:rPr lang="en-CA" dirty="0" smtClean="0"/>
              <a:t>For mind is a refined kind of matter</a:t>
            </a:r>
          </a:p>
          <a:p>
            <a:pPr lvl="1"/>
            <a:r>
              <a:rPr lang="en-CA" dirty="0" smtClean="0"/>
              <a:t>Intelligence (</a:t>
            </a:r>
            <a:r>
              <a:rPr lang="en-CA" dirty="0" err="1" smtClean="0"/>
              <a:t>buddhi</a:t>
            </a:r>
            <a:r>
              <a:rPr lang="en-CA" dirty="0" smtClean="0"/>
              <a:t>) is a stage of matter</a:t>
            </a:r>
          </a:p>
          <a:p>
            <a:r>
              <a:rPr lang="en-CA" dirty="0" err="1" smtClean="0"/>
              <a:t>Prakriti</a:t>
            </a:r>
            <a:r>
              <a:rPr lang="en-CA" dirty="0" smtClean="0"/>
              <a:t> is a single reality that evolves into complexity and refinement, including mind</a:t>
            </a:r>
          </a:p>
        </p:txBody>
      </p:sp>
      <p:sp>
        <p:nvSpPr>
          <p:cNvPr id="2" name="Slide Number Placeholder 1"/>
          <p:cNvSpPr>
            <a:spLocks noGrp="1"/>
          </p:cNvSpPr>
          <p:nvPr>
            <p:ph type="sldNum" sz="quarter" idx="12"/>
          </p:nvPr>
        </p:nvSpPr>
        <p:spPr/>
        <p:txBody>
          <a:bodyPr/>
          <a:lstStyle/>
          <a:p>
            <a:fld id="{36E3785A-DE9F-44BF-AED1-678CB50B1B1C}" type="slidenum">
              <a:rPr lang="en-US" smtClean="0"/>
              <a:t>94</a:t>
            </a:fld>
            <a:endParaRPr lang="en-US"/>
          </a:p>
        </p:txBody>
      </p:sp>
    </p:spTree>
    <p:extLst>
      <p:ext uri="{BB962C8B-B14F-4D97-AF65-F5344CB8AC3E}">
        <p14:creationId xmlns:p14="http://schemas.microsoft.com/office/powerpoint/2010/main" val="11737407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witness</a:t>
            </a:r>
            <a:endParaRPr lang="en-US" dirty="0"/>
          </a:p>
        </p:txBody>
      </p:sp>
      <p:sp>
        <p:nvSpPr>
          <p:cNvPr id="3" name="Content Placeholder 2"/>
          <p:cNvSpPr>
            <a:spLocks noGrp="1"/>
          </p:cNvSpPr>
          <p:nvPr>
            <p:ph idx="1"/>
          </p:nvPr>
        </p:nvSpPr>
        <p:spPr/>
        <p:txBody>
          <a:bodyPr/>
          <a:lstStyle/>
          <a:p>
            <a:r>
              <a:rPr lang="en-CA" dirty="0" err="1"/>
              <a:t>Purshua</a:t>
            </a:r>
            <a:r>
              <a:rPr lang="en-CA" dirty="0"/>
              <a:t> is different; it is not mind</a:t>
            </a:r>
            <a:endParaRPr lang="en-US" dirty="0"/>
          </a:p>
          <a:p>
            <a:pPr lvl="1"/>
            <a:r>
              <a:rPr lang="en-CA" dirty="0" smtClean="0"/>
              <a:t>It is multiple, not single</a:t>
            </a:r>
          </a:p>
          <a:p>
            <a:pPr lvl="1"/>
            <a:r>
              <a:rPr lang="en-CA" dirty="0" smtClean="0"/>
              <a:t>Each </a:t>
            </a:r>
            <a:r>
              <a:rPr lang="en-CA" dirty="0" err="1" smtClean="0"/>
              <a:t>purusha</a:t>
            </a:r>
            <a:r>
              <a:rPr lang="en-CA" dirty="0" smtClean="0"/>
              <a:t> is simple and passive: </a:t>
            </a:r>
          </a:p>
          <a:p>
            <a:pPr lvl="1"/>
            <a:r>
              <a:rPr lang="en-CA" dirty="0" smtClean="0"/>
              <a:t>“a witness, isolated, neutral, cognizing, and inactive” (</a:t>
            </a:r>
            <a:r>
              <a:rPr lang="en-CA" i="1" dirty="0" smtClean="0"/>
              <a:t>Samkhya-</a:t>
            </a:r>
            <a:r>
              <a:rPr lang="en-CA" i="1" dirty="0" err="1" smtClean="0"/>
              <a:t>karika</a:t>
            </a:r>
            <a:r>
              <a:rPr lang="en-CA" dirty="0" smtClean="0"/>
              <a:t>)</a:t>
            </a:r>
          </a:p>
          <a:p>
            <a:r>
              <a:rPr lang="en-CA" dirty="0" smtClean="0"/>
              <a:t>What it directly witnesses (knows) are </a:t>
            </a:r>
          </a:p>
          <a:p>
            <a:pPr lvl="1"/>
            <a:r>
              <a:rPr lang="en-CA" dirty="0" smtClean="0"/>
              <a:t>mental states, pictures in the mind-organ </a:t>
            </a:r>
          </a:p>
          <a:p>
            <a:pPr lvl="1"/>
            <a:r>
              <a:rPr lang="en-CA" dirty="0" smtClean="0"/>
              <a:t>coming from sense data</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95</a:t>
            </a:fld>
            <a:endParaRPr lang="en-US"/>
          </a:p>
        </p:txBody>
      </p:sp>
    </p:spTree>
    <p:extLst>
      <p:ext uri="{BB962C8B-B14F-4D97-AF65-F5344CB8AC3E}">
        <p14:creationId xmlns:p14="http://schemas.microsoft.com/office/powerpoint/2010/main" val="2658568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Analysis of perception</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A perception is composed of</a:t>
            </a:r>
          </a:p>
          <a:p>
            <a:pPr lvl="1"/>
            <a:r>
              <a:rPr lang="en-CA" dirty="0" err="1" smtClean="0"/>
              <a:t>prakriti</a:t>
            </a:r>
            <a:endParaRPr lang="en-CA" dirty="0" smtClean="0"/>
          </a:p>
          <a:p>
            <a:pPr lvl="2"/>
            <a:r>
              <a:rPr lang="en-CA" dirty="0" smtClean="0"/>
              <a:t>An external object</a:t>
            </a:r>
          </a:p>
          <a:p>
            <a:pPr lvl="2"/>
            <a:r>
              <a:rPr lang="en-CA" dirty="0"/>
              <a:t>a</a:t>
            </a:r>
            <a:r>
              <a:rPr lang="en-CA" dirty="0" smtClean="0"/>
              <a:t>nd its representation in the mind</a:t>
            </a:r>
          </a:p>
          <a:p>
            <a:pPr lvl="1"/>
            <a:r>
              <a:rPr lang="en-CA" dirty="0" err="1" smtClean="0"/>
              <a:t>pursha</a:t>
            </a:r>
            <a:endParaRPr lang="en-CA" dirty="0" smtClean="0"/>
          </a:p>
          <a:p>
            <a:pPr lvl="2"/>
            <a:r>
              <a:rPr lang="en-CA" dirty="0" smtClean="0"/>
              <a:t>The witnessing consciousness</a:t>
            </a:r>
          </a:p>
          <a:p>
            <a:r>
              <a:rPr lang="en-CA" dirty="0" smtClean="0"/>
              <a:t>Lower animals can perceive and desire</a:t>
            </a:r>
          </a:p>
          <a:p>
            <a:pPr lvl="1"/>
            <a:r>
              <a:rPr lang="en-CA" dirty="0" smtClean="0"/>
              <a:t>And so have minds</a:t>
            </a:r>
          </a:p>
          <a:p>
            <a:r>
              <a:rPr lang="en-CA" dirty="0" smtClean="0"/>
              <a:t>But only higher animals and humans have souls (</a:t>
            </a:r>
            <a:r>
              <a:rPr lang="en-CA" dirty="0" err="1" smtClean="0"/>
              <a:t>Purushas</a:t>
            </a:r>
            <a:r>
              <a:rPr lang="en-CA" dirty="0" smtClean="0"/>
              <a:t>) and are self-conscious</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96</a:t>
            </a:fld>
            <a:endParaRPr lang="en-US"/>
          </a:p>
        </p:txBody>
      </p:sp>
    </p:spTree>
    <p:extLst>
      <p:ext uri="{BB962C8B-B14F-4D97-AF65-F5344CB8AC3E}">
        <p14:creationId xmlns:p14="http://schemas.microsoft.com/office/powerpoint/2010/main" val="14173313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3785A-DE9F-44BF-AED1-678CB50B1B1C}" type="slidenum">
              <a:rPr lang="en-US" smtClean="0"/>
              <a:t>97</a:t>
            </a:fld>
            <a:endParaRPr lang="en-US"/>
          </a:p>
        </p:txBody>
      </p:sp>
      <p:pic>
        <p:nvPicPr>
          <p:cNvPr id="5" name="Picture 4"/>
          <p:cNvPicPr>
            <a:picLocks noChangeAspect="1"/>
          </p:cNvPicPr>
          <p:nvPr/>
        </p:nvPicPr>
        <p:blipFill>
          <a:blip r:embed="rId2"/>
          <a:stretch>
            <a:fillRect/>
          </a:stretch>
        </p:blipFill>
        <p:spPr>
          <a:xfrm>
            <a:off x="1104057" y="1124744"/>
            <a:ext cx="6935888" cy="4608512"/>
          </a:xfrm>
          <a:prstGeom prst="rect">
            <a:avLst/>
          </a:prstGeom>
        </p:spPr>
      </p:pic>
    </p:spTree>
    <p:extLst>
      <p:ext uri="{BB962C8B-B14F-4D97-AF65-F5344CB8AC3E}">
        <p14:creationId xmlns:p14="http://schemas.microsoft.com/office/powerpoint/2010/main" val="42309976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we know the </a:t>
            </a:r>
            <a:r>
              <a:rPr lang="en-CA" dirty="0" err="1" smtClean="0"/>
              <a:t>purusha</a:t>
            </a:r>
            <a:r>
              <a:rPr lang="en-CA"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Normally, we do not directly perceive </a:t>
            </a:r>
            <a:r>
              <a:rPr lang="en-CA" dirty="0" err="1" smtClean="0"/>
              <a:t>purusha</a:t>
            </a:r>
            <a:endParaRPr lang="en-CA" dirty="0" smtClean="0"/>
          </a:p>
          <a:p>
            <a:pPr lvl="1"/>
            <a:r>
              <a:rPr lang="en-CA" dirty="0" err="1" smtClean="0"/>
              <a:t>Purusha</a:t>
            </a:r>
            <a:r>
              <a:rPr lang="en-CA" dirty="0" smtClean="0"/>
              <a:t> is like a lamp (flashlight) that shines on other things—the mental objects</a:t>
            </a:r>
          </a:p>
          <a:p>
            <a:pPr lvl="1"/>
            <a:r>
              <a:rPr lang="en-CA" dirty="0"/>
              <a:t>b</a:t>
            </a:r>
            <a:r>
              <a:rPr lang="en-CA" dirty="0" smtClean="0"/>
              <a:t>ut not on itself</a:t>
            </a:r>
          </a:p>
          <a:p>
            <a:pPr lvl="1"/>
            <a:r>
              <a:rPr lang="en-CA" dirty="0" smtClean="0"/>
              <a:t>Recall: some N-V say the </a:t>
            </a:r>
            <a:r>
              <a:rPr lang="en-CA" dirty="0" err="1" smtClean="0"/>
              <a:t>pramanas</a:t>
            </a:r>
            <a:r>
              <a:rPr lang="en-CA" dirty="0" smtClean="0"/>
              <a:t> are self-illuminating</a:t>
            </a:r>
          </a:p>
          <a:p>
            <a:r>
              <a:rPr lang="en-CA" dirty="0" smtClean="0"/>
              <a:t>We normally only know </a:t>
            </a:r>
            <a:r>
              <a:rPr lang="en-CA" dirty="0" err="1" smtClean="0"/>
              <a:t>purusha</a:t>
            </a:r>
            <a:r>
              <a:rPr lang="en-CA" dirty="0" smtClean="0"/>
              <a:t> through rational inference</a:t>
            </a:r>
          </a:p>
          <a:p>
            <a:pPr lvl="1"/>
            <a:r>
              <a:rPr lang="en-CA" dirty="0" smtClean="0"/>
              <a:t>“Since the aggregate of things is for the sake of another; </a:t>
            </a:r>
          </a:p>
          <a:p>
            <a:pPr lvl="1"/>
            <a:r>
              <a:rPr lang="en-CA" dirty="0" smtClean="0"/>
              <a:t>… since there is superintendence, </a:t>
            </a:r>
          </a:p>
          <a:p>
            <a:pPr lvl="1"/>
            <a:r>
              <a:rPr lang="en-CA" dirty="0" smtClean="0"/>
              <a:t>and since there is activity for sake of isolation, </a:t>
            </a:r>
          </a:p>
          <a:p>
            <a:pPr lvl="1"/>
            <a:r>
              <a:rPr lang="en-CA" dirty="0" smtClean="0"/>
              <a:t>the soul exists.” (</a:t>
            </a:r>
            <a:r>
              <a:rPr lang="en-CA" dirty="0" err="1" smtClean="0"/>
              <a:t>Ishvarakrishna</a:t>
            </a:r>
            <a:r>
              <a:rPr lang="en-CA" dirty="0" smtClean="0"/>
              <a:t>)</a:t>
            </a:r>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98</a:t>
            </a:fld>
            <a:endParaRPr lang="en-US"/>
          </a:p>
        </p:txBody>
      </p:sp>
    </p:spTree>
    <p:extLst>
      <p:ext uri="{BB962C8B-B14F-4D97-AF65-F5344CB8AC3E}">
        <p14:creationId xmlns:p14="http://schemas.microsoft.com/office/powerpoint/2010/main" val="24005276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explain the striving for liberation?</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1) Mental states are focused on objects</a:t>
            </a:r>
          </a:p>
          <a:p>
            <a:pPr lvl="1"/>
            <a:r>
              <a:rPr lang="en-CA" dirty="0" smtClean="0"/>
              <a:t>Hence to be conscious of them (“superintendence”) there must be something else</a:t>
            </a:r>
          </a:p>
          <a:p>
            <a:r>
              <a:rPr lang="en-CA" dirty="0" smtClean="0"/>
              <a:t>2) If there were nothing but </a:t>
            </a:r>
            <a:r>
              <a:rPr lang="en-CA" dirty="0" err="1" smtClean="0"/>
              <a:t>prakriti</a:t>
            </a:r>
            <a:r>
              <a:rPr lang="en-CA" dirty="0" smtClean="0"/>
              <a:t>, there would be no striving toward liberation (moksha)</a:t>
            </a:r>
          </a:p>
          <a:p>
            <a:pPr lvl="1"/>
            <a:r>
              <a:rPr lang="en-CA" dirty="0" smtClean="0"/>
              <a:t>The world (including mental representations and desires) would just be what it is</a:t>
            </a:r>
          </a:p>
          <a:p>
            <a:r>
              <a:rPr lang="en-CA" dirty="0" smtClean="0"/>
              <a:t>But </a:t>
            </a:r>
            <a:r>
              <a:rPr lang="en-CA" i="1" dirty="0" smtClean="0"/>
              <a:t>we</a:t>
            </a:r>
            <a:r>
              <a:rPr lang="en-CA" dirty="0" smtClean="0"/>
              <a:t> humans do have this striving (unlike cows) (“activity for the sake of isolation”)</a:t>
            </a:r>
          </a:p>
          <a:p>
            <a:pPr lvl="1"/>
            <a:r>
              <a:rPr lang="en-CA" dirty="0" smtClean="0"/>
              <a:t>Q How explain this? </a:t>
            </a:r>
          </a:p>
          <a:p>
            <a:pPr lvl="1"/>
            <a:r>
              <a:rPr lang="en-CA" dirty="0" smtClean="0"/>
              <a:t>A There is in us something beyond the material/mental world: the soul, the </a:t>
            </a:r>
            <a:r>
              <a:rPr lang="en-CA" dirty="0" err="1" smtClean="0"/>
              <a:t>purusha</a:t>
            </a:r>
            <a:endParaRPr lang="en-CA" dirty="0" smtClean="0"/>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99</a:t>
            </a:fld>
            <a:endParaRPr lang="en-US"/>
          </a:p>
        </p:txBody>
      </p:sp>
    </p:spTree>
    <p:extLst>
      <p:ext uri="{BB962C8B-B14F-4D97-AF65-F5344CB8AC3E}">
        <p14:creationId xmlns:p14="http://schemas.microsoft.com/office/powerpoint/2010/main" val="261790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4521</TotalTime>
  <Words>17969</Words>
  <Application>Microsoft Office PowerPoint</Application>
  <PresentationFormat>On-screen Show (4:3)</PresentationFormat>
  <Paragraphs>2134</Paragraphs>
  <Slides>290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290</vt:i4>
      </vt:variant>
    </vt:vector>
  </HeadingPairs>
  <TitlesOfParts>
    <vt:vector size="295" baseType="lpstr">
      <vt:lpstr>Arial</vt:lpstr>
      <vt:lpstr>Calibri</vt:lpstr>
      <vt:lpstr>Times New Roman</vt:lpstr>
      <vt:lpstr>Wingdings</vt:lpstr>
      <vt:lpstr>Office Theme</vt:lpstr>
      <vt:lpstr>2 India </vt:lpstr>
      <vt:lpstr>Historical backgrounds</vt:lpstr>
      <vt:lpstr>Caste System is a Kinship System</vt:lpstr>
      <vt:lpstr>Advantages of Caste System</vt:lpstr>
      <vt:lpstr>Origin of Caste system</vt:lpstr>
      <vt:lpstr>Neo-kinship</vt:lpstr>
      <vt:lpstr>Short-lived dynasties </vt:lpstr>
      <vt:lpstr>Unity v. Diversity</vt:lpstr>
      <vt:lpstr>Effects of the Iron Age</vt:lpstr>
      <vt:lpstr>China is a Bronze Age Society</vt:lpstr>
      <vt:lpstr>New Elements in History </vt:lpstr>
      <vt:lpstr>Two paths of Iron Age</vt:lpstr>
      <vt:lpstr>Republican governments</vt:lpstr>
      <vt:lpstr>Trade and the philosophical search  for deeper truth</vt:lpstr>
      <vt:lpstr>Implications of Trade</vt:lpstr>
      <vt:lpstr>The fall of freedom</vt:lpstr>
      <vt:lpstr>1) The Schools  and Their Framework</vt:lpstr>
      <vt:lpstr>Continuity of Indian Philosophy</vt:lpstr>
      <vt:lpstr>Indian “schools”</vt:lpstr>
      <vt:lpstr>Dreamlike?</vt:lpstr>
      <vt:lpstr>PowerPoint Presentation</vt:lpstr>
      <vt:lpstr>Religion and Philosophy</vt:lpstr>
      <vt:lpstr>Existence of God</vt:lpstr>
      <vt:lpstr>Indian “spirituality”</vt:lpstr>
      <vt:lpstr>The mystical</vt:lpstr>
      <vt:lpstr>The schools</vt:lpstr>
      <vt:lpstr>Authoritative texts</vt:lpstr>
      <vt:lpstr>1) Tone of Upanishads</vt:lpstr>
      <vt:lpstr>2) Main theme, leitmotiv, of Upanishads</vt:lpstr>
      <vt:lpstr>The return home</vt:lpstr>
      <vt:lpstr>Loss of innocence</vt:lpstr>
      <vt:lpstr>3) More specific doctrines</vt:lpstr>
      <vt:lpstr>(1) Samsara (reincarnation)</vt:lpstr>
      <vt:lpstr>Continuity with the early societies</vt:lpstr>
      <vt:lpstr>What is it that transmigrates?</vt:lpstr>
      <vt:lpstr>Three questions</vt:lpstr>
      <vt:lpstr>(2) Karma</vt:lpstr>
      <vt:lpstr>Our character/dispositions created by our actions</vt:lpstr>
      <vt:lpstr>Arguments for Karma?</vt:lpstr>
      <vt:lpstr>Implicit, presupposed moral argument</vt:lpstr>
      <vt:lpstr>Historical context</vt:lpstr>
      <vt:lpstr>Karma = freedom </vt:lpstr>
      <vt:lpstr>(3) Dharma</vt:lpstr>
      <vt:lpstr>The world is intelligible</vt:lpstr>
      <vt:lpstr>Is Karma unscientific?</vt:lpstr>
      <vt:lpstr>(4) Moksha </vt:lpstr>
      <vt:lpstr>(5) Avidya</vt:lpstr>
      <vt:lpstr>Cessation of illusions</vt:lpstr>
      <vt:lpstr>(6) Duhkha</vt:lpstr>
      <vt:lpstr>Avidya: Bad faith (wilful ignorance)</vt:lpstr>
      <vt:lpstr>The framework and the schools</vt:lpstr>
      <vt:lpstr>2) Nyaya and Vaisheshika</vt:lpstr>
      <vt:lpstr>Common sense view of reality</vt:lpstr>
      <vt:lpstr>Two sides: ontology and epistemology</vt:lpstr>
      <vt:lpstr>The nature of the world</vt:lpstr>
      <vt:lpstr>Different kinds of substances</vt:lpstr>
      <vt:lpstr>Epistemological battles</vt:lpstr>
      <vt:lpstr>Philosophical debate </vt:lpstr>
      <vt:lpstr>Pramanas</vt:lpstr>
      <vt:lpstr>Perception and Inference</vt:lpstr>
      <vt:lpstr>Proof of God from effects to cause</vt:lpstr>
      <vt:lpstr>Big Bang</vt:lpstr>
      <vt:lpstr>3) Comparison</vt:lpstr>
      <vt:lpstr>Proof of God from combination</vt:lpstr>
      <vt:lpstr>PowerPoint Presentation</vt:lpstr>
      <vt:lpstr>4) Word: Testimony</vt:lpstr>
      <vt:lpstr>We depend on others</vt:lpstr>
      <vt:lpstr>Proof of God from Karma</vt:lpstr>
      <vt:lpstr>Inference for the future</vt:lpstr>
      <vt:lpstr>Bootstrapping?</vt:lpstr>
      <vt:lpstr>PowerPoint Presentation</vt:lpstr>
      <vt:lpstr>The truth that there is no truth</vt:lpstr>
      <vt:lpstr>Are the pramanas lamps or pots? </vt:lpstr>
      <vt:lpstr>Mutuality of pramanas</vt:lpstr>
      <vt:lpstr>No absolute foundation</vt:lpstr>
      <vt:lpstr>Historical context</vt:lpstr>
      <vt:lpstr>Necessity to go beyond sensations</vt:lpstr>
      <vt:lpstr>PowerPoint Presentation</vt:lpstr>
      <vt:lpstr>3) Samkhya and Yoga</vt:lpstr>
      <vt:lpstr>Samkyhan dualism</vt:lpstr>
      <vt:lpstr>Three primordial thoughts</vt:lpstr>
      <vt:lpstr>Unity in difference</vt:lpstr>
      <vt:lpstr>Three doctrines</vt:lpstr>
      <vt:lpstr>Where do the elements come from?</vt:lpstr>
      <vt:lpstr>How do we know this?</vt:lpstr>
      <vt:lpstr>Where there’s smoke, there’s fire</vt:lpstr>
      <vt:lpstr>Difference from Nyaya-Vaisheshika</vt:lpstr>
      <vt:lpstr>In the beginning: Prakriti</vt:lpstr>
      <vt:lpstr>Big Bang</vt:lpstr>
      <vt:lpstr>Different perspectives</vt:lpstr>
      <vt:lpstr>Nyaya v. Samkhya</vt:lpstr>
      <vt:lpstr>The gunas</vt:lpstr>
      <vt:lpstr>PowerPoint Presentation</vt:lpstr>
      <vt:lpstr>Evolution of matter</vt:lpstr>
      <vt:lpstr>The witness</vt:lpstr>
      <vt:lpstr>Analysis of perception</vt:lpstr>
      <vt:lpstr>PowerPoint Presentation</vt:lpstr>
      <vt:lpstr>How do we know the purusha?</vt:lpstr>
      <vt:lpstr>How explain the striving for liberation?</vt:lpstr>
      <vt:lpstr>Liberation</vt:lpstr>
      <vt:lpstr>The purpose of nature</vt:lpstr>
      <vt:lpstr>The blind man and the cripple</vt:lpstr>
      <vt:lpstr>PowerPoint Presentation</vt:lpstr>
      <vt:lpstr>From Samkhya to Yoga</vt:lpstr>
      <vt:lpstr>Ontological argument  for the existence of God</vt:lpstr>
      <vt:lpstr>From idea to being</vt:lpstr>
      <vt:lpstr>The God Ishvara</vt:lpstr>
      <vt:lpstr>Purpose of meditation</vt:lpstr>
      <vt:lpstr>The different tendencies  of the two schools</vt:lpstr>
      <vt:lpstr>PowerPoint Presentation</vt:lpstr>
      <vt:lpstr>Problems: 1</vt:lpstr>
      <vt:lpstr>Problems 2</vt:lpstr>
      <vt:lpstr>Different purushas?</vt:lpstr>
      <vt:lpstr>Problems 3</vt:lpstr>
      <vt:lpstr>What happens after liberation?</vt:lpstr>
      <vt:lpstr>Closing the divide</vt:lpstr>
      <vt:lpstr>4) Advaita Vedanta</vt:lpstr>
      <vt:lpstr>Non-dualism</vt:lpstr>
      <vt:lpstr>Teachings </vt:lpstr>
      <vt:lpstr>PowerPoint Presentation</vt:lpstr>
      <vt:lpstr>PowerPoint Presentation</vt:lpstr>
      <vt:lpstr>The Great Sentences of the Upanishads</vt:lpstr>
      <vt:lpstr>Ritual pegs or truth?</vt:lpstr>
      <vt:lpstr>Role of reason</vt:lpstr>
      <vt:lpstr>Agreements with Samkhya</vt:lpstr>
      <vt:lpstr>Prakriti = Maya</vt:lpstr>
      <vt:lpstr>Disagreements</vt:lpstr>
      <vt:lpstr>How can nature and soul be related?</vt:lpstr>
      <vt:lpstr>Ishvara?</vt:lpstr>
      <vt:lpstr>What is real?</vt:lpstr>
      <vt:lpstr>All that I really know is my Self</vt:lpstr>
      <vt:lpstr>Maya</vt:lpstr>
      <vt:lpstr>The price of bliss seems too high</vt:lpstr>
      <vt:lpstr>Idealism?</vt:lpstr>
      <vt:lpstr>Level one</vt:lpstr>
      <vt:lpstr>Level two</vt:lpstr>
      <vt:lpstr>Analogies</vt:lpstr>
      <vt:lpstr>Define “real”</vt:lpstr>
      <vt:lpstr>An ordinary doctrine?</vt:lpstr>
      <vt:lpstr>A mad doctrine?</vt:lpstr>
      <vt:lpstr>PowerPoint Presentation</vt:lpstr>
      <vt:lpstr>Maybe it’s all a dream</vt:lpstr>
      <vt:lpstr>Seeking pink elephants</vt:lpstr>
      <vt:lpstr>Waking up from ordinary life</vt:lpstr>
      <vt:lpstr>Words</vt:lpstr>
      <vt:lpstr>Being as such</vt:lpstr>
      <vt:lpstr>What is Being?</vt:lpstr>
      <vt:lpstr>Some problems</vt:lpstr>
      <vt:lpstr>Being at home?</vt:lpstr>
      <vt:lpstr>Bhagavad-Gita</vt:lpstr>
      <vt:lpstr>Neo-kinship and legalism</vt:lpstr>
      <vt:lpstr>Krishna’s Reply </vt:lpstr>
      <vt:lpstr>The transience of matter</vt:lpstr>
      <vt:lpstr>Being and Non-being</vt:lpstr>
      <vt:lpstr>Immortality</vt:lpstr>
      <vt:lpstr>The true Self does not die</vt:lpstr>
      <vt:lpstr>Do your duty and fight!</vt:lpstr>
      <vt:lpstr>(1) Being</vt:lpstr>
      <vt:lpstr>(2) Non-Being</vt:lpstr>
      <vt:lpstr>(3) That which changes</vt:lpstr>
      <vt:lpstr>(4) Who/what are you?</vt:lpstr>
      <vt:lpstr>(5) Illusion of these fleeting forms</vt:lpstr>
      <vt:lpstr>The Great Sentence</vt:lpstr>
      <vt:lpstr>(6) Practical Conclusions</vt:lpstr>
      <vt:lpstr>Why being, and not nothing?</vt:lpstr>
      <vt:lpstr>Are changing things real?</vt:lpstr>
      <vt:lpstr>Past and future</vt:lpstr>
      <vt:lpstr>Imagination</vt:lpstr>
      <vt:lpstr>What about now?</vt:lpstr>
      <vt:lpstr>Contemporary analogies</vt:lpstr>
      <vt:lpstr>Avatar</vt:lpstr>
      <vt:lpstr>Jake’s new reality</vt:lpstr>
      <vt:lpstr>PowerPoint Presentation</vt:lpstr>
      <vt:lpstr>Movies</vt:lpstr>
      <vt:lpstr>Mindfulness</vt:lpstr>
      <vt:lpstr>Life as the play of God</vt:lpstr>
      <vt:lpstr>Life is magical</vt:lpstr>
      <vt:lpstr>PowerPoint Presentation</vt:lpstr>
      <vt:lpstr>PowerPoint Presentation</vt:lpstr>
      <vt:lpstr>PowerPoint Presentation</vt:lpstr>
      <vt:lpstr>Maya and Lila</vt:lpstr>
      <vt:lpstr>Maya</vt:lpstr>
      <vt:lpstr>Lila</vt:lpstr>
      <vt:lpstr>Why does Brahman create the illusion?</vt:lpstr>
      <vt:lpstr>Experiencing divinity</vt:lpstr>
      <vt:lpstr>Level three</vt:lpstr>
      <vt:lpstr>5 Buddhism</vt:lpstr>
      <vt:lpstr>Buddhist Philosophy and Religion</vt:lpstr>
      <vt:lpstr>What does Buddha look like?</vt:lpstr>
      <vt:lpstr>PowerPoint Presentation</vt:lpstr>
      <vt:lpstr>PowerPoint Presentation</vt:lpstr>
      <vt:lpstr>PowerPoint Presentation</vt:lpstr>
      <vt:lpstr>Early life</vt:lpstr>
      <vt:lpstr>Larger historical context</vt:lpstr>
      <vt:lpstr>Buddhism creates a spiritual republic</vt:lpstr>
      <vt:lpstr>Buddhist “Republics”</vt:lpstr>
      <vt:lpstr>The Teachings</vt:lpstr>
      <vt:lpstr>Four Noble Truths</vt:lpstr>
      <vt:lpstr>4th Noble Truth: the Eightfold Path</vt:lpstr>
      <vt:lpstr>Nirvana</vt:lpstr>
      <vt:lpstr>The Six Doctrines again</vt:lpstr>
      <vt:lpstr>Distinctive Buddhist ideas: 1</vt:lpstr>
      <vt:lpstr>Arguments for Anatman</vt:lpstr>
      <vt:lpstr>Why does Purusha/Atman need eyes?</vt:lpstr>
      <vt:lpstr>The Purusha/Atman is useless</vt:lpstr>
      <vt:lpstr>Continuity, not sameness</vt:lpstr>
      <vt:lpstr>Distinctive Buddhist ideas: 2</vt:lpstr>
      <vt:lpstr>12 links of the chain</vt:lpstr>
      <vt:lpstr>PowerPoint Presentation</vt:lpstr>
      <vt:lpstr>PowerPoint Presentation</vt:lpstr>
      <vt:lpstr>No role for a Self</vt:lpstr>
      <vt:lpstr>The Buddhist schism: 1) Theravada</vt:lpstr>
      <vt:lpstr>2) Mahayana</vt:lpstr>
      <vt:lpstr>The power of dreams</vt:lpstr>
      <vt:lpstr>Back to the Self?</vt:lpstr>
      <vt:lpstr>There are no things</vt:lpstr>
      <vt:lpstr>What type of dependence?</vt:lpstr>
      <vt:lpstr>Possible sources of things</vt:lpstr>
      <vt:lpstr>Emptiness</vt:lpstr>
      <vt:lpstr>Relativity</vt:lpstr>
      <vt:lpstr>What is nirvana?</vt:lpstr>
      <vt:lpstr>Triple equation</vt:lpstr>
      <vt:lpstr>Liberation in the world, not from it</vt:lpstr>
      <vt:lpstr>6 Ethics and Indian Philosophy</vt:lpstr>
      <vt:lpstr>Spiritual and Immoral?</vt:lpstr>
      <vt:lpstr>Duties in life</vt:lpstr>
      <vt:lpstr>Dharma</vt:lpstr>
      <vt:lpstr>Detachment</vt:lpstr>
      <vt:lpstr>Moral uniformity</vt:lpstr>
      <vt:lpstr>The main goal is moksha</vt:lpstr>
      <vt:lpstr>If the primary goal is moksha, why is dharma important?</vt:lpstr>
      <vt:lpstr>Preliminary or auxiliary</vt:lpstr>
      <vt:lpstr>Instrumental and contingent</vt:lpstr>
      <vt:lpstr>An immoral society? </vt:lpstr>
      <vt:lpstr>The Gita deepens the connection</vt:lpstr>
      <vt:lpstr>Two paths to perfection</vt:lpstr>
      <vt:lpstr>Meditation is also action</vt:lpstr>
      <vt:lpstr>What produces karmic fruit?</vt:lpstr>
      <vt:lpstr>Who/what is acting?</vt:lpstr>
      <vt:lpstr>The real Self</vt:lpstr>
      <vt:lpstr>Overcoming the conflict</vt:lpstr>
      <vt:lpstr>Problems arise</vt:lpstr>
      <vt:lpstr>Western concepts</vt:lpstr>
      <vt:lpstr>PowerPoint Presentation</vt:lpstr>
      <vt:lpstr>The moral subject</vt:lpstr>
      <vt:lpstr>Two possibilities</vt:lpstr>
      <vt:lpstr>A third possibility?</vt:lpstr>
      <vt:lpstr>Room for a moral subject? </vt:lpstr>
      <vt:lpstr>Avatar</vt:lpstr>
      <vt:lpstr>Expressing the historical situation</vt:lpstr>
      <vt:lpstr>Why not choose to be a Mafioso?</vt:lpstr>
      <vt:lpstr>Zen Buddhism 6, 3 </vt:lpstr>
      <vt:lpstr>Jewel in the Lotus</vt:lpstr>
      <vt:lpstr>Origin of Zen Buddhism</vt:lpstr>
      <vt:lpstr>Buddhist revolution</vt:lpstr>
      <vt:lpstr>A Cup of Tea </vt:lpstr>
      <vt:lpstr>Buddhist developments</vt:lpstr>
      <vt:lpstr>American Zen</vt:lpstr>
      <vt:lpstr>PowerPoint Presentation</vt:lpstr>
      <vt:lpstr>PowerPoint Presentation</vt:lpstr>
      <vt:lpstr>Irrationalism?</vt:lpstr>
      <vt:lpstr>History</vt:lpstr>
      <vt:lpstr>Zen teachings</vt:lpstr>
      <vt:lpstr>1) We are the Buddha-Mind</vt:lpstr>
      <vt:lpstr>Didn’t Buddha become enlightened?</vt:lpstr>
      <vt:lpstr>What kind of ignorance?</vt:lpstr>
      <vt:lpstr>The disease and the medicine</vt:lpstr>
      <vt:lpstr>Grammar and the Self</vt:lpstr>
      <vt:lpstr>Let it all go</vt:lpstr>
      <vt:lpstr>Homecoming</vt:lpstr>
      <vt:lpstr>2) Mountains are  once more mountains </vt:lpstr>
      <vt:lpstr>Removing false categories</vt:lpstr>
      <vt:lpstr>The in-itselfness of things</vt:lpstr>
      <vt:lpstr>Three stages</vt:lpstr>
      <vt:lpstr>Independence and relationship</vt:lpstr>
      <vt:lpstr>PowerPoint Presentation</vt:lpstr>
      <vt:lpstr>PowerPoint Presentation</vt:lpstr>
      <vt:lpstr>The universe in a tall bamboo</vt:lpstr>
      <vt:lpstr>PowerPoint Presentation</vt:lpstr>
      <vt:lpstr>The world in a grain of sand</vt:lpstr>
      <vt:lpstr>From theory to practice</vt:lpstr>
      <vt:lpstr>Enlightenment</vt:lpstr>
      <vt:lpstr>Koans</vt:lpstr>
      <vt:lpstr>Three features of the flowing mind</vt:lpstr>
      <vt:lpstr>Not “I shot” but “it shot”</vt:lpstr>
      <vt:lpstr>Why be committed to the liberation of others?</vt:lpstr>
      <vt:lpstr>No Self concern for others</vt:lpstr>
      <vt:lpstr>Recall historical context</vt:lpstr>
      <vt:lpstr>Buddhism goes to China</vt:lpstr>
      <vt:lpstr>Irrationalism is rational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 - 1</dc:title>
  <dc:creator>User</dc:creator>
  <cp:lastModifiedBy>Lawler, James</cp:lastModifiedBy>
  <cp:revision>328</cp:revision>
  <dcterms:created xsi:type="dcterms:W3CDTF">2016-09-11T18:34:49Z</dcterms:created>
  <dcterms:modified xsi:type="dcterms:W3CDTF">2019-03-26T14:09:14Z</dcterms:modified>
</cp:coreProperties>
</file>