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82" r:id="rId2"/>
    <p:sldId id="307" r:id="rId3"/>
    <p:sldId id="585" r:id="rId4"/>
    <p:sldId id="630" r:id="rId5"/>
    <p:sldId id="631" r:id="rId6"/>
    <p:sldId id="632" r:id="rId7"/>
    <p:sldId id="565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0053FA"/>
    <a:srgbClr val="2BE3F1"/>
    <a:srgbClr val="5AE9F4"/>
    <a:srgbClr val="B4F5FA"/>
    <a:srgbClr val="F0FDFE"/>
    <a:srgbClr val="001132"/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87424" autoAdjust="0"/>
  </p:normalViewPr>
  <p:slideViewPr>
    <p:cSldViewPr>
      <p:cViewPr>
        <p:scale>
          <a:sx n="100" d="100"/>
          <a:sy n="100" d="100"/>
        </p:scale>
        <p:origin x="-1860" y="-150"/>
      </p:cViewPr>
      <p:guideLst>
        <p:guide orient="horz" pos="432"/>
        <p:guide pos="3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18"/>
    </p:cViewPr>
  </p:sorterViewPr>
  <p:notesViewPr>
    <p:cSldViewPr>
      <p:cViewPr varScale="1">
        <p:scale>
          <a:sx n="63" d="100"/>
          <a:sy n="63" d="100"/>
        </p:scale>
        <p:origin x="-1656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722948-2253-459D-9A06-62986FE8C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42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0420F2-4CDB-4F96-BDFB-44E3659E3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91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632A96-8518-43A5-B8CF-F88B4AADE82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Tungurahua, Ecuador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l.jp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" b="84721"/>
          <a:stretch/>
        </p:blipFill>
        <p:spPr>
          <a:xfrm>
            <a:off x="0" y="5943599"/>
            <a:ext cx="9144000" cy="914401"/>
          </a:xfrm>
          <a:prstGeom prst="rect">
            <a:avLst/>
          </a:prstGeom>
        </p:spPr>
      </p:pic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1828800" y="6153150"/>
            <a:ext cx="723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Indian Riddles</a:t>
            </a:r>
            <a:endParaRPr lang="en-US" sz="2000" b="1" dirty="0" smtClean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13"/>
          <a:stretch/>
        </p:blipFill>
        <p:spPr>
          <a:xfrm>
            <a:off x="0" y="0"/>
            <a:ext cx="9144000" cy="59402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7" r:id="rId3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4786"/>
            <a:ext cx="9144000" cy="6872785"/>
          </a:xfrm>
          <a:prstGeom prst="rect">
            <a:avLst/>
          </a:prstGeom>
          <a:solidFill>
            <a:srgbClr val="002060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428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7"/>
          <a:stretch/>
        </p:blipFill>
        <p:spPr>
          <a:xfrm>
            <a:off x="0" y="0"/>
            <a:ext cx="9144000" cy="58673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45041"/>
            <a:ext cx="3230880" cy="2019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2897" name="Text Box 17"/>
          <p:cNvSpPr txBox="1">
            <a:spLocks noChangeArrowheads="1"/>
          </p:cNvSpPr>
          <p:nvPr/>
        </p:nvSpPr>
        <p:spPr bwMode="auto">
          <a:xfrm>
            <a:off x="228600" y="367604"/>
            <a:ext cx="87630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anose="02040502050405020303" pitchFamily="18" charset="0"/>
              </a:rPr>
              <a:t>Toponymics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>
              <a:defRPr/>
            </a:pPr>
            <a:r>
              <a:rPr lang="en-US" sz="32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ENG1999</a:t>
            </a:r>
            <a:endParaRPr lang="en-US" sz="3200" b="1" dirty="0" smtClean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October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2018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22898" name="Text Box 18"/>
          <p:cNvSpPr txBox="1">
            <a:spLocks noChangeArrowheads="1"/>
          </p:cNvSpPr>
          <p:nvPr/>
        </p:nvSpPr>
        <p:spPr bwMode="auto">
          <a:xfrm>
            <a:off x="457200" y="4209871"/>
            <a:ext cx="41529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latin typeface="Calibri" panose="020F0502020204030204" pitchFamily="34" charset="0"/>
              </a:rPr>
              <a:t>David J. Bertuca, Map Librarian</a:t>
            </a:r>
          </a:p>
          <a:p>
            <a:pPr>
              <a:defRPr/>
            </a:pPr>
            <a:r>
              <a:rPr lang="en-US" sz="2400" b="1" dirty="0">
                <a:latin typeface="Calibri" panose="020F0502020204030204" pitchFamily="34" charset="0"/>
              </a:rPr>
              <a:t>University Libraries</a:t>
            </a:r>
          </a:p>
          <a:p>
            <a:pPr>
              <a:defRPr/>
            </a:pPr>
            <a:r>
              <a:rPr lang="en-US" sz="2400" b="1" dirty="0">
                <a:latin typeface="Calibri" panose="020F0502020204030204" pitchFamily="34" charset="0"/>
              </a:rPr>
              <a:t>University at Buffalo</a:t>
            </a:r>
          </a:p>
        </p:txBody>
      </p:sp>
      <p:sp>
        <p:nvSpPr>
          <p:cNvPr id="122900" name="Text Box 20"/>
          <p:cNvSpPr txBox="1">
            <a:spLocks noChangeArrowheads="1"/>
          </p:cNvSpPr>
          <p:nvPr/>
        </p:nvSpPr>
        <p:spPr bwMode="auto">
          <a:xfrm>
            <a:off x="457200" y="5405735"/>
            <a:ext cx="42514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0053FA"/>
                </a:solidFill>
                <a:latin typeface="Trebuchet MS" panose="020B0603020202020204" pitchFamily="34" charset="0"/>
              </a:rPr>
              <a:t>dbertuca@buffalo.edu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Trebuchet MS" panose="020B0603020202020204" pitchFamily="34" charset="0"/>
              </a:rPr>
              <a:t> / 645-1332</a:t>
            </a:r>
            <a:endParaRPr lang="en-US" sz="2000" b="1" dirty="0">
              <a:solidFill>
                <a:schemeClr val="accent1">
                  <a:lumMod val="2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7" name="Picture 6" descr="ul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48" b="87090"/>
          <a:stretch/>
        </p:blipFill>
        <p:spPr>
          <a:xfrm>
            <a:off x="2656114" y="5972629"/>
            <a:ext cx="6487886" cy="88537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15240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A </a:t>
            </a:r>
            <a:r>
              <a:rPr lang="en-US" sz="2800" b="1" dirty="0">
                <a:latin typeface="Calibri" panose="020F0502020204030204" pitchFamily="34" charset="0"/>
              </a:rPr>
              <a:t>little mirror in a house made of fir branches.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eye with its lashes.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She </a:t>
            </a:r>
            <a:r>
              <a:rPr lang="en-US" sz="2800" b="1" dirty="0">
                <a:latin typeface="Calibri" panose="020F0502020204030204" pitchFamily="34" charset="0"/>
              </a:rPr>
              <a:t>plays music while moving her head.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shaker (maraca).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What </a:t>
            </a:r>
            <a:r>
              <a:rPr lang="en-US" sz="2800" b="1" dirty="0">
                <a:latin typeface="Calibri" panose="020F0502020204030204" pitchFamily="34" charset="0"/>
              </a:rPr>
              <a:t>lives in a black forest and dies on a white stone?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lice we catch in our hair and crush on our fingernail</a:t>
            </a: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84838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99"/>
                </a:solidFill>
                <a:latin typeface="Calibri" panose="020F0502020204030204" pitchFamily="34" charset="0"/>
              </a:rPr>
              <a:t>Aztec Riddles</a:t>
            </a:r>
          </a:p>
          <a:p>
            <a:endParaRPr lang="en-US" sz="2800" b="1" dirty="0">
              <a:solidFill>
                <a:srgbClr val="FFFF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8246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15240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What </a:t>
            </a:r>
            <a:r>
              <a:rPr lang="en-US" sz="2800" b="1" dirty="0">
                <a:latin typeface="Calibri" panose="020F0502020204030204" pitchFamily="34" charset="0"/>
              </a:rPr>
              <a:t>is it that says to itself, ‘You go this way, I’ll go that way, and we’ll meet on the other side?’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loincloth.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A </a:t>
            </a:r>
            <a:r>
              <a:rPr lang="en-US" sz="2800" b="1" dirty="0">
                <a:latin typeface="Calibri" panose="020F0502020204030204" pitchFamily="34" charset="0"/>
              </a:rPr>
              <a:t>blue bowl filled with popcorn.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sky with its stars.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What </a:t>
            </a:r>
            <a:r>
              <a:rPr lang="en-US" sz="2800" b="1" dirty="0">
                <a:latin typeface="Calibri" panose="020F0502020204030204" pitchFamily="34" charset="0"/>
              </a:rPr>
              <a:t>are they? Ten flat stones that we carry with us.</a:t>
            </a:r>
          </a:p>
          <a:p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A. Our fingernails</a:t>
            </a: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84838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99"/>
                </a:solidFill>
                <a:latin typeface="Calibri" panose="020F0502020204030204" pitchFamily="34" charset="0"/>
              </a:rPr>
              <a:t>Aztec Riddles</a:t>
            </a:r>
          </a:p>
          <a:p>
            <a:endParaRPr lang="en-US" sz="2800" b="1" dirty="0">
              <a:solidFill>
                <a:srgbClr val="FFFF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21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15240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What is it that we enter in three places and leave by only one?</a:t>
            </a:r>
          </a:p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Our shirt.</a:t>
            </a:r>
          </a:p>
          <a:p>
            <a:r>
              <a:rPr lang="en-US" sz="2800" b="1" dirty="0">
                <a:latin typeface="Calibri" panose="020F0502020204030204" pitchFamily="34" charset="0"/>
              </a:rPr>
              <a:t>What stay in caves until you blow them away?</a:t>
            </a:r>
          </a:p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Bogies in your nose!</a:t>
            </a:r>
          </a:p>
          <a:p>
            <a:r>
              <a:rPr lang="en-US" sz="2800" b="1" dirty="0">
                <a:latin typeface="Calibri" panose="020F0502020204030204" pitchFamily="34" charset="0"/>
              </a:rPr>
              <a:t>What </a:t>
            </a:r>
            <a:r>
              <a:rPr lang="en-US" sz="2800" b="1" dirty="0" smtClean="0">
                <a:latin typeface="Calibri" panose="020F0502020204030204" pitchFamily="34" charset="0"/>
              </a:rPr>
              <a:t>makes </a:t>
            </a:r>
            <a:r>
              <a:rPr lang="en-US" sz="2800" b="1" dirty="0">
                <a:latin typeface="Calibri" panose="020F0502020204030204" pitchFamily="34" charset="0"/>
              </a:rPr>
              <a:t>colorful tortillas while flying in the air?</a:t>
            </a:r>
          </a:p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A butterfly</a:t>
            </a: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84838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99"/>
                </a:solidFill>
                <a:latin typeface="Calibri" panose="020F0502020204030204" pitchFamily="34" charset="0"/>
              </a:rPr>
              <a:t>Aztec Riddles</a:t>
            </a:r>
          </a:p>
          <a:p>
            <a:endParaRPr lang="en-US" sz="2800" b="1" dirty="0">
              <a:solidFill>
                <a:srgbClr val="FFFF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5251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1524000"/>
            <a:ext cx="8229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What is it always standing by the hearth curving upward?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dog’s tail.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A single red thing - it plays, talks and sings...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A. Your mouth.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84838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99"/>
                </a:solidFill>
                <a:latin typeface="Calibri" panose="020F0502020204030204" pitchFamily="34" charset="0"/>
              </a:rPr>
              <a:t>Aztec Riddles</a:t>
            </a:r>
          </a:p>
          <a:p>
            <a:endParaRPr lang="en-US" sz="2800" b="1" dirty="0">
              <a:solidFill>
                <a:srgbClr val="FFFF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5251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4786"/>
            <a:ext cx="9144000" cy="6872785"/>
          </a:xfrm>
          <a:prstGeom prst="rect">
            <a:avLst/>
          </a:prstGeom>
          <a:solidFill>
            <a:srgbClr val="002060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9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aps">
  <a:themeElements>
    <a:clrScheme name="emap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aps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ma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ap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ap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ap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ap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ap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ap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emaps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2013-04-17T16:13:11Z</dcterms:created>
  <dcterms:modified xsi:type="dcterms:W3CDTF">2018-10-19T14:47:25Z</dcterms:modified>
</cp:coreProperties>
</file>