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98" r:id="rId3"/>
    <p:sldId id="308" r:id="rId4"/>
    <p:sldId id="299" r:id="rId5"/>
    <p:sldId id="301" r:id="rId6"/>
    <p:sldId id="302" r:id="rId7"/>
    <p:sldId id="303" r:id="rId8"/>
    <p:sldId id="309" r:id="rId9"/>
    <p:sldId id="258" r:id="rId10"/>
    <p:sldId id="310" r:id="rId11"/>
    <p:sldId id="281" r:id="rId12"/>
    <p:sldId id="279" r:id="rId13"/>
    <p:sldId id="312" r:id="rId14"/>
    <p:sldId id="313" r:id="rId15"/>
    <p:sldId id="264" r:id="rId16"/>
    <p:sldId id="280" r:id="rId17"/>
    <p:sldId id="283" r:id="rId18"/>
    <p:sldId id="284" r:id="rId19"/>
    <p:sldId id="285" r:id="rId20"/>
    <p:sldId id="287" r:id="rId21"/>
    <p:sldId id="286" r:id="rId22"/>
    <p:sldId id="288" r:id="rId23"/>
    <p:sldId id="289" r:id="rId24"/>
    <p:sldId id="304" r:id="rId25"/>
    <p:sldId id="295" r:id="rId26"/>
    <p:sldId id="305" r:id="rId27"/>
    <p:sldId id="290" r:id="rId28"/>
    <p:sldId id="306" r:id="rId29"/>
    <p:sldId id="307" r:id="rId30"/>
    <p:sldId id="292" r:id="rId31"/>
    <p:sldId id="296" r:id="rId32"/>
    <p:sldId id="311" r:id="rId33"/>
    <p:sldId id="259" r:id="rId34"/>
    <p:sldId id="274" r:id="rId35"/>
    <p:sldId id="275" r:id="rId36"/>
    <p:sldId id="300" r:id="rId37"/>
    <p:sldId id="273" r:id="rId38"/>
    <p:sldId id="28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. Introduction" id="{558124EB-3793-664E-B2C6-CC52A376830D}">
          <p14:sldIdLst>
            <p14:sldId id="256"/>
            <p14:sldId id="298"/>
            <p14:sldId id="308"/>
            <p14:sldId id="299"/>
            <p14:sldId id="301"/>
            <p14:sldId id="302"/>
            <p14:sldId id="303"/>
            <p14:sldId id="309"/>
            <p14:sldId id="258"/>
            <p14:sldId id="310"/>
            <p14:sldId id="281"/>
          </p14:sldIdLst>
        </p14:section>
        <p14:section name="II. The Triqui stop system" id="{35236219-D802-B64B-A55A-CD148F396216}">
          <p14:sldIdLst>
            <p14:sldId id="279"/>
            <p14:sldId id="312"/>
            <p14:sldId id="313"/>
            <p14:sldId id="264"/>
            <p14:sldId id="280"/>
            <p14:sldId id="283"/>
          </p14:sldIdLst>
        </p14:section>
        <p14:section name="III. Methods" id="{39F80156-1D86-0D4A-8FFB-4560FBC745E8}">
          <p14:sldIdLst>
            <p14:sldId id="284"/>
            <p14:sldId id="285"/>
            <p14:sldId id="287"/>
            <p14:sldId id="286"/>
            <p14:sldId id="288"/>
          </p14:sldIdLst>
        </p14:section>
        <p14:section name="IV. Results" id="{EAFF3F5B-A0DC-D247-B84B-620CAB79920E}">
          <p14:sldIdLst>
            <p14:sldId id="289"/>
            <p14:sldId id="304"/>
            <p14:sldId id="295"/>
            <p14:sldId id="305"/>
            <p14:sldId id="290"/>
            <p14:sldId id="306"/>
            <p14:sldId id="307"/>
            <p14:sldId id="292"/>
            <p14:sldId id="296"/>
            <p14:sldId id="311"/>
            <p14:sldId id="259"/>
            <p14:sldId id="274"/>
            <p14:sldId id="275"/>
            <p14:sldId id="300"/>
          </p14:sldIdLst>
        </p14:section>
        <p14:section name="Appendix" id="{6C43DCE3-A764-D84D-A683-F91D4E0B0B78}">
          <p14:sldIdLst>
            <p14:sldId id="273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5E3957-595D-3985-F4D7-481CA4E4BB7E}" name="Mariana Quintana Godoy" initials="MQ" userId="S::marianaq@buffalo.edu::c6347752-f1d1-4fba-9532-91a417d1e6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8"/>
    <p:restoredTop sz="94658"/>
  </p:normalViewPr>
  <p:slideViewPr>
    <p:cSldViewPr snapToGrid="0">
      <p:cViewPr varScale="1">
        <p:scale>
          <a:sx n="120" d="100"/>
          <a:sy n="120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i Canio" userId="324066112_tp_box_2" providerId="OAuth2" clId="{43B114CC-6464-5512-9983-1D5216E4D996}"/>
    <pc:docChg chg="custSel addSld modSld modSection">
      <pc:chgData name="Christian Di Canio" userId="324066112_tp_box_2" providerId="OAuth2" clId="{43B114CC-6464-5512-9983-1D5216E4D996}" dt="2025-10-22T18:17:57.235" v="1197" actId="114"/>
      <pc:docMkLst>
        <pc:docMk/>
      </pc:docMkLst>
      <pc:sldChg chg="modSp mod">
        <pc:chgData name="Christian Di Canio" userId="324066112_tp_box_2" providerId="OAuth2" clId="{43B114CC-6464-5512-9983-1D5216E4D996}" dt="2025-10-15T03:07:43.812" v="14" actId="20577"/>
        <pc:sldMkLst>
          <pc:docMk/>
          <pc:sldMk cId="4028405377" sldId="258"/>
        </pc:sldMkLst>
        <pc:spChg chg="mod">
          <ac:chgData name="Christian Di Canio" userId="324066112_tp_box_2" providerId="OAuth2" clId="{43B114CC-6464-5512-9983-1D5216E4D996}" dt="2025-10-15T03:07:43.812" v="14" actId="20577"/>
          <ac:spMkLst>
            <pc:docMk/>
            <pc:sldMk cId="4028405377" sldId="258"/>
            <ac:spMk id="3" creationId="{4C6EFCBB-42E5-C88C-BE1F-B5068E95B8B4}"/>
          </ac:spMkLst>
        </pc:spChg>
      </pc:sldChg>
      <pc:sldChg chg="modSp mod">
        <pc:chgData name="Christian Di Canio" userId="324066112_tp_box_2" providerId="OAuth2" clId="{43B114CC-6464-5512-9983-1D5216E4D996}" dt="2025-10-22T18:17:57.235" v="1197" actId="114"/>
        <pc:sldMkLst>
          <pc:docMk/>
          <pc:sldMk cId="2178103042" sldId="259"/>
        </pc:sldMkLst>
        <pc:spChg chg="mod">
          <ac:chgData name="Christian Di Canio" userId="324066112_tp_box_2" providerId="OAuth2" clId="{43B114CC-6464-5512-9983-1D5216E4D996}" dt="2025-10-22T18:17:57.235" v="1197" actId="114"/>
          <ac:spMkLst>
            <pc:docMk/>
            <pc:sldMk cId="2178103042" sldId="259"/>
            <ac:spMk id="2" creationId="{69391B7C-36FF-BEAD-0D70-4E35C3128B58}"/>
          </ac:spMkLst>
        </pc:spChg>
      </pc:sldChg>
      <pc:sldChg chg="modSp mod">
        <pc:chgData name="Christian Di Canio" userId="324066112_tp_box_2" providerId="OAuth2" clId="{43B114CC-6464-5512-9983-1D5216E4D996}" dt="2025-10-15T03:10:22.654" v="115" actId="1076"/>
        <pc:sldMkLst>
          <pc:docMk/>
          <pc:sldMk cId="3272728909" sldId="273"/>
        </pc:sldMkLst>
        <pc:spChg chg="mod">
          <ac:chgData name="Christian Di Canio" userId="324066112_tp_box_2" providerId="OAuth2" clId="{43B114CC-6464-5512-9983-1D5216E4D996}" dt="2025-10-15T03:09:31.638" v="48" actId="14100"/>
          <ac:spMkLst>
            <pc:docMk/>
            <pc:sldMk cId="3272728909" sldId="273"/>
            <ac:spMk id="21" creationId="{E5F43CD7-7144-9778-6C1E-3AC07721823C}"/>
          </ac:spMkLst>
        </pc:spChg>
        <pc:spChg chg="mod">
          <ac:chgData name="Christian Di Canio" userId="324066112_tp_box_2" providerId="OAuth2" clId="{43B114CC-6464-5512-9983-1D5216E4D996}" dt="2025-10-15T03:09:46.443" v="50" actId="255"/>
          <ac:spMkLst>
            <pc:docMk/>
            <pc:sldMk cId="3272728909" sldId="273"/>
            <ac:spMk id="22" creationId="{0AE72F3C-B6F9-DEE1-3D45-FC8CF4FB551B}"/>
          </ac:spMkLst>
        </pc:sp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5" creationId="{C629EE28-C2AB-3B50-85D1-5485178A7155}"/>
          </ac:picMkLst>
        </pc:pic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7" creationId="{35BFCE27-EF42-3570-84D4-BDD7DB45804D}"/>
          </ac:picMkLst>
        </pc:picChg>
        <pc:picChg chg="mod">
          <ac:chgData name="Christian Di Canio" userId="324066112_tp_box_2" providerId="OAuth2" clId="{43B114CC-6464-5512-9983-1D5216E4D996}" dt="2025-10-15T03:09:54.783" v="57" actId="1035"/>
          <ac:picMkLst>
            <pc:docMk/>
            <pc:sldMk cId="3272728909" sldId="273"/>
            <ac:picMk id="8" creationId="{BFEC52F9-C405-2E13-4252-6A7601395C8D}"/>
          </ac:picMkLst>
        </pc:picChg>
        <pc:picChg chg="mod">
          <ac:chgData name="Christian Di Canio" userId="324066112_tp_box_2" providerId="OAuth2" clId="{43B114CC-6464-5512-9983-1D5216E4D996}" dt="2025-10-15T03:09:59.383" v="71" actId="1035"/>
          <ac:picMkLst>
            <pc:docMk/>
            <pc:sldMk cId="3272728909" sldId="273"/>
            <ac:picMk id="11" creationId="{AA6DB052-BA63-A17A-38EB-F007ED3F30D3}"/>
          </ac:picMkLst>
        </pc:pic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12" creationId="{4EC66FD6-F8E9-1D74-82B7-994794220612}"/>
          </ac:picMkLst>
        </pc:pic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13" creationId="{DA6AAC76-A004-896C-99E2-395BBE9BB084}"/>
          </ac:picMkLst>
        </pc:picChg>
        <pc:picChg chg="mod">
          <ac:chgData name="Christian Di Canio" userId="324066112_tp_box_2" providerId="OAuth2" clId="{43B114CC-6464-5512-9983-1D5216E4D996}" dt="2025-10-15T03:10:22.654" v="115" actId="1076"/>
          <ac:picMkLst>
            <pc:docMk/>
            <pc:sldMk cId="3272728909" sldId="273"/>
            <ac:picMk id="14" creationId="{777C6711-CCEE-891D-5976-75A952E109CF}"/>
          </ac:picMkLst>
        </pc:pic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15" creationId="{7C7C9550-9752-B0A4-8906-859E6185C6CB}"/>
          </ac:picMkLst>
        </pc:picChg>
        <pc:picChg chg="mod">
          <ac:chgData name="Christian Di Canio" userId="324066112_tp_box_2" providerId="OAuth2" clId="{43B114CC-6464-5512-9983-1D5216E4D996}" dt="2025-10-15T03:10:22.654" v="115" actId="1076"/>
          <ac:picMkLst>
            <pc:docMk/>
            <pc:sldMk cId="3272728909" sldId="273"/>
            <ac:picMk id="16" creationId="{D11CBCB1-D17D-C8A2-DC6B-80EEEC53A165}"/>
          </ac:picMkLst>
        </pc:picChg>
        <pc:picChg chg="mod">
          <ac:chgData name="Christian Di Canio" userId="324066112_tp_box_2" providerId="OAuth2" clId="{43B114CC-6464-5512-9983-1D5216E4D996}" dt="2025-10-15T03:08:55.865" v="46" actId="1076"/>
          <ac:picMkLst>
            <pc:docMk/>
            <pc:sldMk cId="3272728909" sldId="273"/>
            <ac:picMk id="17" creationId="{7F05E974-6800-A64B-838E-6F6DB5C66DE2}"/>
          </ac:picMkLst>
        </pc:picChg>
        <pc:picChg chg="mod">
          <ac:chgData name="Christian Di Canio" userId="324066112_tp_box_2" providerId="OAuth2" clId="{43B114CC-6464-5512-9983-1D5216E4D996}" dt="2025-10-15T03:10:22.654" v="115" actId="1076"/>
          <ac:picMkLst>
            <pc:docMk/>
            <pc:sldMk cId="3272728909" sldId="273"/>
            <ac:picMk id="18" creationId="{3D97D905-80D8-30E3-ACAE-A42A07403DC9}"/>
          </ac:picMkLst>
        </pc:picChg>
        <pc:picChg chg="mod">
          <ac:chgData name="Christian Di Canio" userId="324066112_tp_box_2" providerId="OAuth2" clId="{43B114CC-6464-5512-9983-1D5216E4D996}" dt="2025-10-15T03:08:50.607" v="45" actId="1038"/>
          <ac:picMkLst>
            <pc:docMk/>
            <pc:sldMk cId="3272728909" sldId="273"/>
            <ac:picMk id="19" creationId="{99B98F70-61D1-BAF7-C77E-03E331A4B08C}"/>
          </ac:picMkLst>
        </pc:picChg>
        <pc:picChg chg="mod">
          <ac:chgData name="Christian Di Canio" userId="324066112_tp_box_2" providerId="OAuth2" clId="{43B114CC-6464-5512-9983-1D5216E4D996}" dt="2025-10-15T03:10:05.002" v="72" actId="1076"/>
          <ac:picMkLst>
            <pc:docMk/>
            <pc:sldMk cId="3272728909" sldId="273"/>
            <ac:picMk id="20" creationId="{E98DA619-0788-1A06-8C7D-C45734CDD478}"/>
          </ac:picMkLst>
        </pc:picChg>
      </pc:sldChg>
      <pc:sldChg chg="modSp mod">
        <pc:chgData name="Christian Di Canio" userId="324066112_tp_box_2" providerId="OAuth2" clId="{43B114CC-6464-5512-9983-1D5216E4D996}" dt="2025-10-15T03:10:54.369" v="116" actId="14100"/>
        <pc:sldMkLst>
          <pc:docMk/>
          <pc:sldMk cId="1408359590" sldId="295"/>
        </pc:sldMkLst>
        <pc:spChg chg="mod">
          <ac:chgData name="Christian Di Canio" userId="324066112_tp_box_2" providerId="OAuth2" clId="{43B114CC-6464-5512-9983-1D5216E4D996}" dt="2025-10-15T03:10:54.369" v="116" actId="14100"/>
          <ac:spMkLst>
            <pc:docMk/>
            <pc:sldMk cId="1408359590" sldId="295"/>
            <ac:spMk id="3" creationId="{0C86CDA8-4433-806A-C4EE-39F4CE13830A}"/>
          </ac:spMkLst>
        </pc:spChg>
      </pc:sldChg>
      <pc:sldChg chg="modSp mod">
        <pc:chgData name="Christian Di Canio" userId="324066112_tp_box_2" providerId="OAuth2" clId="{43B114CC-6464-5512-9983-1D5216E4D996}" dt="2025-10-22T18:11:15.989" v="984" actId="57"/>
        <pc:sldMkLst>
          <pc:docMk/>
          <pc:sldMk cId="1870322382" sldId="296"/>
        </pc:sldMkLst>
        <pc:spChg chg="mod">
          <ac:chgData name="Christian Di Canio" userId="324066112_tp_box_2" providerId="OAuth2" clId="{43B114CC-6464-5512-9983-1D5216E4D996}" dt="2025-10-22T18:11:15.989" v="984" actId="57"/>
          <ac:spMkLst>
            <pc:docMk/>
            <pc:sldMk cId="1870322382" sldId="296"/>
            <ac:spMk id="3" creationId="{7EF34D15-F953-D9A0-3D0F-CE87C25D2214}"/>
          </ac:spMkLst>
        </pc:spChg>
      </pc:sldChg>
      <pc:sldChg chg="modSp mod">
        <pc:chgData name="Christian Di Canio" userId="324066112_tp_box_2" providerId="OAuth2" clId="{43B114CC-6464-5512-9983-1D5216E4D996}" dt="2025-10-15T03:11:10.673" v="119" actId="113"/>
        <pc:sldMkLst>
          <pc:docMk/>
          <pc:sldMk cId="830307294" sldId="306"/>
        </pc:sldMkLst>
        <pc:spChg chg="mod">
          <ac:chgData name="Christian Di Canio" userId="324066112_tp_box_2" providerId="OAuth2" clId="{43B114CC-6464-5512-9983-1D5216E4D996}" dt="2025-10-15T03:11:10.673" v="119" actId="113"/>
          <ac:spMkLst>
            <pc:docMk/>
            <pc:sldMk cId="830307294" sldId="306"/>
            <ac:spMk id="2" creationId="{5EEDE6EE-2289-EA08-1609-AD89F4EC26C4}"/>
          </ac:spMkLst>
        </pc:spChg>
      </pc:sldChg>
      <pc:sldChg chg="modSp mod">
        <pc:chgData name="Christian Di Canio" userId="324066112_tp_box_2" providerId="OAuth2" clId="{43B114CC-6464-5512-9983-1D5216E4D996}" dt="2025-10-22T17:51:12.230" v="121" actId="114"/>
        <pc:sldMkLst>
          <pc:docMk/>
          <pc:sldMk cId="1325487575" sldId="308"/>
        </pc:sldMkLst>
        <pc:spChg chg="mod">
          <ac:chgData name="Christian Di Canio" userId="324066112_tp_box_2" providerId="OAuth2" clId="{43B114CC-6464-5512-9983-1D5216E4D996}" dt="2025-10-22T17:51:12.230" v="121" actId="114"/>
          <ac:spMkLst>
            <pc:docMk/>
            <pc:sldMk cId="1325487575" sldId="308"/>
            <ac:spMk id="3" creationId="{8D57700B-0006-F065-06B0-2BA05711AF62}"/>
          </ac:spMkLst>
        </pc:spChg>
      </pc:sldChg>
      <pc:sldChg chg="modSp mod">
        <pc:chgData name="Christian Di Canio" userId="324066112_tp_box_2" providerId="OAuth2" clId="{43B114CC-6464-5512-9983-1D5216E4D996}" dt="2025-10-15T03:07:11.074" v="1" actId="20577"/>
        <pc:sldMkLst>
          <pc:docMk/>
          <pc:sldMk cId="2110591001" sldId="309"/>
        </pc:sldMkLst>
        <pc:spChg chg="mod">
          <ac:chgData name="Christian Di Canio" userId="324066112_tp_box_2" providerId="OAuth2" clId="{43B114CC-6464-5512-9983-1D5216E4D996}" dt="2025-10-15T03:07:11.074" v="1" actId="20577"/>
          <ac:spMkLst>
            <pc:docMk/>
            <pc:sldMk cId="2110591001" sldId="309"/>
            <ac:spMk id="3" creationId="{9CDD4C0D-BCFF-B8B4-8219-8BDB66681462}"/>
          </ac:spMkLst>
        </pc:spChg>
      </pc:sldChg>
      <pc:sldChg chg="modSp new mod">
        <pc:chgData name="Christian Di Canio" userId="324066112_tp_box_2" providerId="OAuth2" clId="{43B114CC-6464-5512-9983-1D5216E4D996}" dt="2025-10-22T18:15:12.065" v="1183" actId="20577"/>
        <pc:sldMkLst>
          <pc:docMk/>
          <pc:sldMk cId="4173300356" sldId="311"/>
        </pc:sldMkLst>
        <pc:spChg chg="mod">
          <ac:chgData name="Christian Di Canio" userId="324066112_tp_box_2" providerId="OAuth2" clId="{43B114CC-6464-5512-9983-1D5216E4D996}" dt="2025-10-22T18:01:38.401" v="546" actId="20577"/>
          <ac:spMkLst>
            <pc:docMk/>
            <pc:sldMk cId="4173300356" sldId="311"/>
            <ac:spMk id="2" creationId="{BA102E5C-95E0-4179-B415-50ED68BA826C}"/>
          </ac:spMkLst>
        </pc:spChg>
        <pc:spChg chg="mod">
          <ac:chgData name="Christian Di Canio" userId="324066112_tp_box_2" providerId="OAuth2" clId="{43B114CC-6464-5512-9983-1D5216E4D996}" dt="2025-10-22T18:15:12.065" v="1183" actId="20577"/>
          <ac:spMkLst>
            <pc:docMk/>
            <pc:sldMk cId="4173300356" sldId="311"/>
            <ac:spMk id="3" creationId="{F67AE770-1C69-BA4F-BF7E-A2D2D29D7E6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F5CBD-76D1-1745-9B93-CF31AB0DBB0B}" type="datetimeFigureOut">
              <a:t>10/24/25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04F30-D059-F24A-A0EB-26F89AF12A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0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04F30-D059-F24A-A0EB-26F89AF12A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62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04F30-D059-F24A-A0EB-26F89AF12A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3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“categorías emergentes”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04F30-D059-F24A-A0EB-26F89AF12AA3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96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04F30-D059-F24A-A0EB-26F89AF12AA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15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04F30-D059-F24A-A0EB-26F89AF12AA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08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CF78-B3FA-9CE4-1A44-494DF4231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AE994-2601-B9C9-36C0-ACD891F1A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CE92B-1FDD-15EB-1511-4FA5C7BB4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3346-7BA4-9249-8E24-E9E01555860E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BC23F-2B42-D9E7-7E6B-2BBCA9D4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60AA3-B27D-D30F-298D-CA17BFD2B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1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803A5-3C6B-25B2-9A97-1872C8BB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8BFD7-5861-249C-369A-135F0D48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712A1-3F5E-609F-3A6D-FD3092B2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CBBC-E0A5-1D4B-8796-4B172DF962D5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8F88F-0827-C9F6-1DA9-FFA5813B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47B6-4C5E-D67C-AF91-397C52CD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8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228C-E511-E2BA-4B1A-5221864D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07992-2575-D649-188D-19D3B8072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41BA0-BD84-47FF-3261-E5C050206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11AE-8272-FC4E-9B61-B674DC2D838A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14AF8-453D-462D-CDE3-F5A300E1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D5426-7376-4B0E-AABB-8DBA6A30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4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4B47C-180C-748C-3360-46252D36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DBA6E-7BB3-1288-0CAC-F60CF7418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6C98D-B1A5-8C48-45B1-770F61E49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C7C52-2736-7ADD-2511-41622B3B9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B1F7-B6A1-FE42-9BBE-0C554136DEC6}" type="datetime1"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C0C34-4804-34C4-C872-C7E472999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5D3BC-F5A8-4327-E7BD-63BD67F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4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274E-0FB5-269E-700B-76B9F0E1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A8228-1C31-84A2-42DA-186C3950A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3FB8F-8FE1-BEF8-84CF-89E9400EE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A5823-F305-C2D9-FB74-40D6329FD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6EC11-51F9-AA3A-9AF1-50A8DC501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B8166-0653-53C6-0523-4C5587DE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1134-0AC6-B443-9678-2776999A7AFE}" type="datetime1">
              <a:t>10/24/25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F1EA1B-0A0C-24E7-F100-40C506AF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29B32-D005-C8F6-E03B-9A193663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1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4A15-4DD5-CCA1-EC00-42A9B66E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4F092E-D324-69A0-1C15-28D960C18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C2A5-4D1B-9146-AC88-9B2CA2EC1548}" type="datetime1">
              <a:t>10/24/25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09594-DE12-7792-9E5F-834797AF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C6C5F-E2AB-6A50-C00A-730962A6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4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F5A1DC-6CCD-904D-044F-C3A7D77F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14E4-DA2E-9C44-AF2D-109A9EA91715}" type="datetime1">
              <a:t>10/24/25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DF40D-BDB4-797D-D28F-778F94A71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BE93F-BAEF-1631-0A24-626B3055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7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2455-35BF-04E5-1976-B19FCCB0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ED992-8A69-A86B-058A-21A05F5B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9D042-C27E-6B4F-4349-7A1BE379D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77714-A7A3-9C53-E359-ECA39680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9856-A19C-4943-AE5A-1D60DB0BF007}" type="datetime1"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24393-AC7C-6739-642E-16E797BCC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B020-FC90-F7F2-8A6E-EEE2B73D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6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214B-459E-5C35-3E68-2AEC42AF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FF565-04F9-E291-3828-85245DB47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C0CCA-0727-6FF9-C1AC-9134CFFA4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EDD37-3866-C509-A311-BF4089C6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3636-9BD3-B84C-8EE9-E505AEF1699B}" type="datetime1">
              <a:t>10/24/25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9FD58-56CF-3B9B-44F0-603B97C3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0D80B-EEF7-EE62-B867-B9D33648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4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A2C24-5BFA-B95F-1669-0EB32E47C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D8827-BCFF-9BDE-A12C-9AC6CBBC4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A1E2C-0B61-2939-6D77-BA34C419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D8498-3161-B141-B7DC-8D590B8C2302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8BAAA-5081-CD22-8B89-32750CA2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C2107-F670-8C89-A3D6-CDA5BF91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4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8B8EF-1321-B7AA-504F-9934FE45E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02282-B5B7-D758-D287-FFE8FC0F6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43F75-A6A1-4DAB-DCEB-5D319D24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7AE4-B319-5B44-B84D-999399090DC4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BCB0E-A986-069B-C605-54E74371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0C460-B7A2-C152-AF35-39AC3699E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3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203D0-DFED-066D-09DC-E62B321F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C532A-2281-B6A2-F7A7-2851708A3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D335C-91BA-5B71-838A-C9107B8A6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4C34F-9304-F249-9D48-FBBE9ECF8197}" type="datetime1">
              <a:t>10/24/25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84FD-C9D9-ADEF-898B-0857DFD85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636D0-5976-9835-9882-A2B4736B3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2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13" Type="http://schemas.microsoft.com/office/2007/relationships/media" Target="../media/media7.wav"/><Relationship Id="rId18" Type="http://schemas.openxmlformats.org/officeDocument/2006/relationships/audio" Target="../media/media9.wav"/><Relationship Id="rId3" Type="http://schemas.microsoft.com/office/2007/relationships/media" Target="../media/media2.wav"/><Relationship Id="rId21" Type="http://schemas.openxmlformats.org/officeDocument/2006/relationships/slideLayout" Target="../slideLayouts/slideLayout2.xml"/><Relationship Id="rId7" Type="http://schemas.microsoft.com/office/2007/relationships/media" Target="../media/media4.wav"/><Relationship Id="rId12" Type="http://schemas.openxmlformats.org/officeDocument/2006/relationships/audio" Target="../media/media6.wav"/><Relationship Id="rId17" Type="http://schemas.microsoft.com/office/2007/relationships/media" Target="../media/media9.wav"/><Relationship Id="rId2" Type="http://schemas.openxmlformats.org/officeDocument/2006/relationships/audio" Target="../media/media1.wav"/><Relationship Id="rId16" Type="http://schemas.openxmlformats.org/officeDocument/2006/relationships/audio" Target="../media/media8.wav"/><Relationship Id="rId20" Type="http://schemas.openxmlformats.org/officeDocument/2006/relationships/audio" Target="../media/media10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microsoft.com/office/2007/relationships/media" Target="../media/media6.wav"/><Relationship Id="rId5" Type="http://schemas.microsoft.com/office/2007/relationships/media" Target="../media/media3.wav"/><Relationship Id="rId15" Type="http://schemas.microsoft.com/office/2007/relationships/media" Target="../media/media8.wav"/><Relationship Id="rId23" Type="http://schemas.openxmlformats.org/officeDocument/2006/relationships/image" Target="../media/image8.png"/><Relationship Id="rId10" Type="http://schemas.openxmlformats.org/officeDocument/2006/relationships/audio" Target="../media/media5.wav"/><Relationship Id="rId19" Type="http://schemas.microsoft.com/office/2007/relationships/media" Target="../media/media10.wav"/><Relationship Id="rId4" Type="http://schemas.openxmlformats.org/officeDocument/2006/relationships/audio" Target="../media/media2.wav"/><Relationship Id="rId9" Type="http://schemas.microsoft.com/office/2007/relationships/media" Target="../media/media5.wav"/><Relationship Id="rId14" Type="http://schemas.openxmlformats.org/officeDocument/2006/relationships/audio" Target="../media/media7.wav"/><Relationship Id="rId2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wav"/><Relationship Id="rId13" Type="http://schemas.microsoft.com/office/2007/relationships/media" Target="../media/media17.wav"/><Relationship Id="rId18" Type="http://schemas.openxmlformats.org/officeDocument/2006/relationships/audio" Target="../media/media19.wav"/><Relationship Id="rId26" Type="http://schemas.openxmlformats.org/officeDocument/2006/relationships/audio" Target="../media/media23.wav"/><Relationship Id="rId3" Type="http://schemas.microsoft.com/office/2007/relationships/media" Target="../media/media12.wav"/><Relationship Id="rId21" Type="http://schemas.microsoft.com/office/2007/relationships/media" Target="../media/media21.wav"/><Relationship Id="rId7" Type="http://schemas.microsoft.com/office/2007/relationships/media" Target="../media/media14.wav"/><Relationship Id="rId12" Type="http://schemas.openxmlformats.org/officeDocument/2006/relationships/audio" Target="../media/media16.wav"/><Relationship Id="rId17" Type="http://schemas.microsoft.com/office/2007/relationships/media" Target="../media/media19.wav"/><Relationship Id="rId25" Type="http://schemas.microsoft.com/office/2007/relationships/media" Target="../media/media23.wav"/><Relationship Id="rId2" Type="http://schemas.openxmlformats.org/officeDocument/2006/relationships/audio" Target="../media/media11.wav"/><Relationship Id="rId16" Type="http://schemas.openxmlformats.org/officeDocument/2006/relationships/audio" Target="../media/media18.wav"/><Relationship Id="rId20" Type="http://schemas.openxmlformats.org/officeDocument/2006/relationships/audio" Target="../media/media20.wav"/><Relationship Id="rId29" Type="http://schemas.openxmlformats.org/officeDocument/2006/relationships/slideLayout" Target="../slideLayouts/slideLayout2.xml"/><Relationship Id="rId1" Type="http://schemas.microsoft.com/office/2007/relationships/media" Target="../media/media11.wav"/><Relationship Id="rId6" Type="http://schemas.openxmlformats.org/officeDocument/2006/relationships/audio" Target="../media/media13.wav"/><Relationship Id="rId11" Type="http://schemas.microsoft.com/office/2007/relationships/media" Target="../media/media16.wav"/><Relationship Id="rId24" Type="http://schemas.openxmlformats.org/officeDocument/2006/relationships/audio" Target="../media/media22.wav"/><Relationship Id="rId5" Type="http://schemas.microsoft.com/office/2007/relationships/media" Target="../media/media13.wav"/><Relationship Id="rId15" Type="http://schemas.microsoft.com/office/2007/relationships/media" Target="../media/media18.wav"/><Relationship Id="rId23" Type="http://schemas.microsoft.com/office/2007/relationships/media" Target="../media/media22.wav"/><Relationship Id="rId28" Type="http://schemas.openxmlformats.org/officeDocument/2006/relationships/audio" Target="../media/media24.wav"/><Relationship Id="rId10" Type="http://schemas.openxmlformats.org/officeDocument/2006/relationships/audio" Target="../media/media15.wav"/><Relationship Id="rId19" Type="http://schemas.microsoft.com/office/2007/relationships/media" Target="../media/media20.wav"/><Relationship Id="rId31" Type="http://schemas.openxmlformats.org/officeDocument/2006/relationships/image" Target="../media/image7.png"/><Relationship Id="rId4" Type="http://schemas.openxmlformats.org/officeDocument/2006/relationships/audio" Target="../media/media12.wav"/><Relationship Id="rId9" Type="http://schemas.microsoft.com/office/2007/relationships/media" Target="../media/media15.wav"/><Relationship Id="rId14" Type="http://schemas.openxmlformats.org/officeDocument/2006/relationships/audio" Target="../media/media17.wav"/><Relationship Id="rId22" Type="http://schemas.openxmlformats.org/officeDocument/2006/relationships/audio" Target="../media/media21.wav"/><Relationship Id="rId27" Type="http://schemas.microsoft.com/office/2007/relationships/media" Target="../media/media24.wav"/><Relationship Id="rId30" Type="http://schemas.openxmlformats.org/officeDocument/2006/relationships/notesSlide" Target="../notesSlides/notesSlide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738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3727-362C-7F42-564E-8FA2EC30A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055" y="1122363"/>
            <a:ext cx="11111023" cy="2387600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Manifestaciones</a:t>
            </a:r>
            <a:r>
              <a:rPr lang="en-US" sz="400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fonéticas del acento y su convergencia con contrastes segmentales </a:t>
            </a:r>
            <a:br>
              <a:rPr lang="en-US" sz="400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en-US" sz="400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en el Triqui de Itunyoso</a:t>
            </a:r>
            <a:br>
              <a:rPr lang="en-US" sz="400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</a:br>
            <a:endParaRPr lang="en-US" sz="4000">
              <a:solidFill>
                <a:schemeClr val="accent4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50007-0F08-2AEF-74B7-EBC0B8E1C3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Mariana Quintana Godoy</a:t>
            </a:r>
          </a:p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Dr. Christian DiCanio</a:t>
            </a:r>
          </a:p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University at Buffalo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35E8B-C83A-2A2B-A169-DC48B7AD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0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F40A0-96FD-EF74-F5CF-9FCA9ADB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I.	Qué es </a:t>
            </a:r>
            <a:r>
              <a:rPr lang="en-US" i="1"/>
              <a:t>la acentuación </a:t>
            </a:r>
            <a:r>
              <a:rPr lang="en-US"/>
              <a:t>(stress)?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73AC8-2C16-3910-48E0-BB2A07E60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4988442" cy="4530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Propiedades estructurales</a:t>
            </a:r>
          </a:p>
          <a:p>
            <a:pPr marL="0" indent="0">
              <a:buNone/>
            </a:pPr>
            <a:endParaRPr lang="en-US" b="1"/>
          </a:p>
          <a:p>
            <a:r>
              <a:rPr lang="en-US"/>
              <a:t>Asimetrías distribucionales</a:t>
            </a:r>
          </a:p>
          <a:p>
            <a:r>
              <a:rPr lang="en-US"/>
              <a:t>Ocurren aún si no se observen propiedades fonéticas.</a:t>
            </a:r>
            <a:endParaRPr lang="en-US" i="1"/>
          </a:p>
          <a:p>
            <a:r>
              <a:rPr lang="en-US"/>
              <a:t>Las propiedades fonéticas pueden ser específicas a la lengua – es categorial</a:t>
            </a:r>
            <a:r>
              <a:rPr lang="en-US" i="1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08CEB-3A0B-0889-8E07-F2A96FA44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D28B6D-7CFD-1BAA-A175-B3E98B16BD07}"/>
              </a:ext>
            </a:extLst>
          </p:cNvPr>
          <p:cNvSpPr txBox="1">
            <a:spLocks/>
          </p:cNvSpPr>
          <p:nvPr/>
        </p:nvSpPr>
        <p:spPr>
          <a:xfrm>
            <a:off x="5826642" y="1825626"/>
            <a:ext cx="4988442" cy="44862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Propiedades fonéticas</a:t>
            </a:r>
          </a:p>
          <a:p>
            <a:pPr marL="0" indent="0">
              <a:buNone/>
            </a:pPr>
            <a:endParaRPr lang="en-US" b="1"/>
          </a:p>
          <a:p>
            <a:r>
              <a:rPr lang="en-US"/>
              <a:t>Típicamente son propiedades suprasegmentales (duración, f0, balanza espectral, intensidad)</a:t>
            </a:r>
          </a:p>
          <a:p>
            <a:endParaRPr lang="en-US"/>
          </a:p>
          <a:p>
            <a:r>
              <a:rPr lang="en-US"/>
              <a:t>Pero también puede incluir la hiperarticulación en posiciones tónicas 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(deJong 1995) </a:t>
            </a:r>
            <a:r>
              <a:rPr lang="en-US"/>
              <a:t>y cambios fonatorios (la aspiración y la glotalización).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9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E883-ACED-E9A8-023D-2DFF6A28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 que nos confunde...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7700B-0006-F065-06B0-2BA05711A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Acento = </a:t>
            </a:r>
            <a:r>
              <a:rPr lang="en-US" i="1"/>
              <a:t>accent</a:t>
            </a:r>
            <a:r>
              <a:rPr lang="en-US"/>
              <a:t>	</a:t>
            </a:r>
          </a:p>
          <a:p>
            <a:pPr lvl="1"/>
            <a:r>
              <a:rPr lang="en-US" sz="2200"/>
              <a:t>Refiere a UPT que pueden recibir un acento específico, p.ej. la sílaba en Japonés que recibe el acento</a:t>
            </a:r>
            <a:r>
              <a:rPr lang="en-US" sz="2200">
                <a:solidFill>
                  <a:schemeClr val="accent4">
                    <a:lumMod val="75000"/>
                  </a:schemeClr>
                </a:solidFill>
              </a:rPr>
              <a:t> (Beckman &amp; Pierrehumbert 1986, Gussenhoven 2004).</a:t>
            </a:r>
          </a:p>
          <a:p>
            <a:r>
              <a:rPr lang="en-US"/>
              <a:t>Acento = </a:t>
            </a:r>
            <a:r>
              <a:rPr lang="en-US" i="1"/>
              <a:t>pitch accent</a:t>
            </a:r>
          </a:p>
          <a:p>
            <a:pPr lvl="1"/>
            <a:r>
              <a:rPr lang="en-US" sz="2200"/>
              <a:t>Refiere a un inventario de acentos en el sistema entonativa, p.ej.</a:t>
            </a:r>
            <a:br>
              <a:rPr lang="en-US" sz="2200"/>
            </a:br>
            <a:r>
              <a:rPr lang="en-US" sz="2200"/>
              <a:t>	   H*+L		      L*+H</a:t>
            </a:r>
            <a:br>
              <a:rPr lang="en-US" sz="2200"/>
            </a:br>
            <a:r>
              <a:rPr lang="en-US" sz="2200"/>
              <a:t>[es.te.βan]	[es.te.βan]</a:t>
            </a:r>
          </a:p>
          <a:p>
            <a:pPr>
              <a:buFont typeface="System Font Regular"/>
              <a:buChar char="➔"/>
            </a:pPr>
            <a:r>
              <a:rPr lang="en-US" b="1"/>
              <a:t>Acento = stress</a:t>
            </a:r>
          </a:p>
          <a:p>
            <a:pPr lvl="1"/>
            <a:r>
              <a:rPr lang="en-US" sz="2200"/>
              <a:t>Refiere a sílabas tónicas y átonas. Es una relación </a:t>
            </a:r>
            <a:r>
              <a:rPr lang="en-US" sz="2200" i="1"/>
              <a:t>sintagmática</a:t>
            </a:r>
            <a:r>
              <a:rPr lang="en-US" sz="2200"/>
              <a:t> a través de la palabra, p.ej. [toˈkaɾa] y [tokaˈɾa] en español o [ˈɹɛ.kɚd] y [ɹəˈkɔɹd] en inglés.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2F727-7780-6D85-A56E-FD6D278B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8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7A67F-41A7-6A26-DBCE-5CAF4C25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9760"/>
          </a:xfrm>
        </p:spPr>
        <p:txBody>
          <a:bodyPr/>
          <a:lstStyle/>
          <a:p>
            <a:r>
              <a:rPr lang="en-US"/>
              <a:t>La acentuación en una lengua tonal?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C1BF8-83F4-A86A-BA48-8BA6141CC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885"/>
            <a:ext cx="10515600" cy="1556304"/>
          </a:xfrm>
        </p:spPr>
        <p:txBody>
          <a:bodyPr>
            <a:normAutofit/>
          </a:bodyPr>
          <a:lstStyle/>
          <a:p>
            <a:r>
              <a:rPr lang="en-US" sz="2400"/>
              <a:t>70 de las 94 lenguas otomangues en 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</a:rPr>
              <a:t>DiCanio and Bennett (2021)</a:t>
            </a:r>
            <a:r>
              <a:rPr lang="en-US" sz="2400"/>
              <a:t> incluyen las palabra “acento” aparte del “tono.” Todas son lenguas tonales.</a:t>
            </a:r>
          </a:p>
          <a:p>
            <a:r>
              <a:rPr lang="en-US" sz="2400"/>
              <a:t>De las 58 lenguas sin raices solamente monosilábicas, 43% tienen el acento al final de la raíz y 21% lo tienen al inicio.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CA037-7E82-D7B1-B8D8-F251185B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964A5-6C03-8614-608E-82E69A89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15082"/>
            <a:ext cx="10156897" cy="29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7EEE-2B18-323D-647B-B9BBC850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4827" y="2058249"/>
            <a:ext cx="3207174" cy="2239852"/>
          </a:xfrm>
        </p:spPr>
        <p:txBody>
          <a:bodyPr>
            <a:normAutofit fontScale="90000"/>
          </a:bodyPr>
          <a:lstStyle/>
          <a:p>
            <a:r>
              <a:rPr lang="en-US"/>
              <a:t>Patrones de acentuación en lenguas otomangues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D3A92-A9E3-E983-5E22-27D6EE1C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5</a:t>
            </a:fld>
            <a:endParaRPr lang="en-US"/>
          </a:p>
        </p:txBody>
      </p:sp>
      <p:pic>
        <p:nvPicPr>
          <p:cNvPr id="9" name="Content Placeholder 8" descr="A map of Otomanguean languages in Mexico alongside their stress types.">
            <a:extLst>
              <a:ext uri="{FF2B5EF4-FFF2-40B4-BE49-F238E27FC236}">
                <a16:creationId xmlns:a16="http://schemas.microsoft.com/office/drawing/2014/main" id="{5146E815-D467-22E3-5005-5DE199717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984827" cy="672147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13B159-3EF3-E611-3DF0-A8EAA7775575}"/>
              </a:ext>
            </a:extLst>
          </p:cNvPr>
          <p:cNvSpPr/>
          <p:nvPr/>
        </p:nvSpPr>
        <p:spPr>
          <a:xfrm>
            <a:off x="180753" y="1424763"/>
            <a:ext cx="2413591" cy="5209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9983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CA3DF-D221-39E6-FA09-475BB949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Cómo se manifiesta el acento en una lengua tonal?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F8B1-00D0-21ED-A78B-3E0443575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noProof="0" dirty="0"/>
              <a:t>Una lengua puede distribuir los contrastes segmentales o tonales de manera  asimétrica en las sílabas acentuadas. </a:t>
            </a:r>
          </a:p>
          <a:p>
            <a:endParaRPr lang="en-US" dirty="0"/>
          </a:p>
          <a:p>
            <a:r>
              <a:rPr lang="es-MX" noProof="0" dirty="0"/>
              <a:t>Las sílabas acentuadas pueden ser más largas que las no acentuadas</a:t>
            </a:r>
          </a:p>
          <a:p>
            <a:endParaRPr lang="es-MX" noProof="0" dirty="0"/>
          </a:p>
          <a:p>
            <a:r>
              <a:rPr lang="es-ES" dirty="0"/>
              <a:t>Puede haber </a:t>
            </a:r>
            <a:r>
              <a:rPr lang="es-ES" b="1" dirty="0" err="1"/>
              <a:t>hiperarticulación</a:t>
            </a:r>
            <a:r>
              <a:rPr lang="es-ES" dirty="0"/>
              <a:t> en la sílaba acentuada, mientras que en las no acentuadas se observa </a:t>
            </a:r>
            <a:r>
              <a:rPr lang="es-ES" b="1" dirty="0" err="1"/>
              <a:t>hipoarticulación</a:t>
            </a:r>
            <a:r>
              <a:rPr lang="es-ES" dirty="0"/>
              <a:t>.</a:t>
            </a:r>
            <a:r>
              <a:rPr lang="es-MX" noProof="0" dirty="0"/>
              <a:t> </a:t>
            </a:r>
            <a:br>
              <a:rPr lang="es-MX" noProof="0" dirty="0"/>
            </a:br>
            <a:endParaRPr lang="es-MX" noProof="0" dirty="0"/>
          </a:p>
          <a:p>
            <a:pPr lvl="1"/>
            <a:r>
              <a:rPr lang="es-ES" noProof="0" dirty="0"/>
              <a:t>Este es un proceso variable, y suele ser más evidente en el habla producida en contexto</a:t>
            </a:r>
            <a:endParaRPr lang="es-MX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94DEE-1122-F806-6B6E-F033F4DA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8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4ED7-0162-368A-89C4-0B1F740E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noProof="0" dirty="0"/>
              <a:t>Principales aseveraciones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A2D75-4262-C356-D799-561331F96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noProof="0" dirty="0"/>
              <a:t>En el triqui de </a:t>
            </a:r>
            <a:r>
              <a:rPr lang="es-ES" noProof="0" dirty="0" err="1"/>
              <a:t>Itunyoso</a:t>
            </a:r>
            <a:r>
              <a:rPr lang="es-ES" noProof="0" dirty="0"/>
              <a:t>, el acento se marca tanto mediante asimetrías estructurales/distribucionales como mediante patrones de hipo- e </a:t>
            </a:r>
            <a:r>
              <a:rPr lang="es-ES" noProof="0" dirty="0" err="1"/>
              <a:t>hiperarticulación</a:t>
            </a:r>
            <a:r>
              <a:rPr lang="es-ES" noProof="0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s-MX" noProof="0" dirty="0"/>
          </a:p>
          <a:p>
            <a:pPr marL="514350" indent="-514350">
              <a:buFont typeface="+mj-lt"/>
              <a:buAutoNum type="arabicPeriod"/>
            </a:pPr>
            <a:r>
              <a:rPr lang="es-ES" noProof="0" dirty="0"/>
              <a:t>Si bien las oclusivas son canónicamente sordas y no aspiradas, esta descripción resulta insuficiente para dar cuenta de la variabilidad contextual en cuanto a su duración, sonoridad y </a:t>
            </a:r>
            <a:r>
              <a:rPr lang="es-ES" noProof="0" dirty="0" err="1"/>
              <a:t>preaspiración</a:t>
            </a:r>
            <a:r>
              <a:rPr lang="es-MX" noProof="0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s-ES" noProof="0" dirty="0"/>
          </a:p>
          <a:p>
            <a:pPr marL="514350" indent="-514350">
              <a:buFont typeface="+mj-lt"/>
              <a:buAutoNum type="arabicPeriod"/>
            </a:pPr>
            <a:r>
              <a:rPr lang="es-ES" noProof="0" dirty="0"/>
              <a:t>La </a:t>
            </a:r>
            <a:r>
              <a:rPr lang="es-ES" noProof="0" dirty="0" err="1"/>
              <a:t>hiperarticulación</a:t>
            </a:r>
            <a:r>
              <a:rPr lang="es-ES" noProof="0" dirty="0"/>
              <a:t> asociada al acento es un principio fonético general: puede explicar tanto patrones variables de realización como procesos de cambio fonético histórico.</a:t>
            </a:r>
            <a:endParaRPr lang="es-MX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B0CCF-C067-CE6C-5A89-87C206B3D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E901A-52B1-2EF7-858D-17E24A8B9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673D-20BB-AF76-2EE5-0E4E6853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s-MX" noProof="0" dirty="0">
                <a:cs typeface="Times New Roman" panose="02020603050405020304" pitchFamily="18" charset="0"/>
              </a:rPr>
              <a:t>ué es la lenición</a:t>
            </a:r>
            <a:r>
              <a:rPr lang="en-US" dirty="0"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D4C0D-BCFF-B8B4-8219-8BDB66681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416" y="2229027"/>
            <a:ext cx="10107168" cy="376943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MX" sz="2200" dirty="0">
                <a:cs typeface="Times New Roman" panose="02020603050405020304" pitchFamily="18" charset="0"/>
              </a:rPr>
              <a:t>‘</a:t>
            </a:r>
            <a:r>
              <a:rPr lang="es-MX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Lenición</a:t>
            </a:r>
            <a:r>
              <a:rPr lang="es-MX" sz="2200" dirty="0">
                <a:cs typeface="Times New Roman" panose="02020603050405020304" pitchFamily="18" charset="0"/>
              </a:rPr>
              <a:t>’</a:t>
            </a:r>
            <a:r>
              <a:rPr lang="es-MX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una </a:t>
            </a:r>
            <a:r>
              <a:rPr lang="es-ES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etiqueta asignada a un conjunto amplio y heterogéneo de patrones fonéticos y fonológicos (véase </a:t>
            </a:r>
            <a:r>
              <a:rPr lang="es-ES" sz="22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Honeybone</a:t>
            </a:r>
            <a:r>
              <a:rPr lang="es-ES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2008, para una historia detallada del término). Generalmente se acepta que implica alguna forma de reducción o debilitamiento, ya sea en términos articulatorios (Donegan &amp; </a:t>
            </a:r>
            <a:r>
              <a:rPr lang="es-ES" sz="22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Stampe</a:t>
            </a:r>
            <a:r>
              <a:rPr lang="es-ES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1979; Kirchner, 1998), acústicos (Kingston, 2008; Katz, 2016) o de rasgos/informacionales (Harris, 2003; </a:t>
            </a:r>
            <a:r>
              <a:rPr lang="es-ES" sz="22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Ségéral</a:t>
            </a:r>
            <a:r>
              <a:rPr lang="es-ES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Scheer, 2008). Si bien el uso del término lenición varía bastante entre investigadores, existen ciertos procesos que se consideran universalmente como casos “centrales”. Este estudio trata sobre dos de esos procesos: </a:t>
            </a:r>
            <a:r>
              <a:rPr lang="es-ES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lenición por sonorización, en la que las obstruyentes sordas se vuelven sonoras; y la lenición por </a:t>
            </a:r>
            <a:r>
              <a:rPr lang="es-ES" sz="2200" b="1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espirantización</a:t>
            </a:r>
            <a:r>
              <a:rPr lang="es-ES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la que las oclusivas se vuelven continuantes</a:t>
            </a:r>
            <a:r>
              <a:rPr lang="es-ES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p.2, Katz and 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Pitzanti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A5709-F217-1942-0C2C-C2664B143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A8C8C9-2784-FB93-545F-EA84540C2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410" y="275342"/>
            <a:ext cx="5889171" cy="168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9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909B-ABED-0E0A-945D-6898766F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9761"/>
          </a:xfrm>
        </p:spPr>
        <p:txBody>
          <a:bodyPr/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Variación en los análisis de la variación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EFCBB-42E5-C88C-BE1F-B5068E95B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0828"/>
            <a:ext cx="10515600" cy="429985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MX" sz="2400" b="1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Alofonía clásica en inglés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/</a:t>
            </a:r>
            <a:r>
              <a:rPr lang="es-MX" sz="2400" noProof="0" dirty="0" err="1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b/</a:t>
            </a: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&gt;	[p] / %__ (ensordecimiento en inicio de enunciado)</a:t>
            </a:r>
            <a:b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</a:b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&gt;	[b] / </a:t>
            </a:r>
            <a:r>
              <a:rPr lang="es-MX" sz="240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en otros contextos</a:t>
            </a:r>
            <a:endParaRPr lang="es-MX" sz="2400" noProof="0" dirty="0">
              <a:latin typeface="Times" panose="02020603050405020304" pitchFamily="18" charset="0"/>
              <a:ea typeface="Doulos SIL" panose="02000500070000020004" pitchFamily="2" charset="77"/>
              <a:cs typeface="Times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s-MX" sz="2400" noProof="0" dirty="0">
              <a:latin typeface="Times" panose="02020603050405020304" pitchFamily="18" charset="0"/>
              <a:ea typeface="Doulos SIL" panose="02000500070000020004" pitchFamily="2" charset="77"/>
              <a:cs typeface="Times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s-MX" sz="2400" b="1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Alofonía en habla espontánea en inglés </a:t>
            </a:r>
            <a:r>
              <a:rPr lang="es-MX" sz="2400" noProof="0" dirty="0">
                <a:solidFill>
                  <a:schemeClr val="accent4">
                    <a:lumMod val="75000"/>
                  </a:schemeClr>
                </a:solidFill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(</a:t>
            </a:r>
            <a:r>
              <a:rPr lang="es-MX" sz="2400" noProof="0" dirty="0" err="1">
                <a:solidFill>
                  <a:schemeClr val="accent4">
                    <a:lumMod val="75000"/>
                  </a:schemeClr>
                </a:solidFill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Bouavichith</a:t>
            </a:r>
            <a:r>
              <a:rPr lang="es-MX" sz="2400" noProof="0" dirty="0">
                <a:solidFill>
                  <a:schemeClr val="accent4">
                    <a:lumMod val="75000"/>
                  </a:schemeClr>
                </a:solidFill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 and Davidson 2013)</a:t>
            </a:r>
            <a:endParaRPr lang="es-MX" sz="2400" b="1" noProof="0" dirty="0">
              <a:solidFill>
                <a:schemeClr val="accent4">
                  <a:lumMod val="75000"/>
                </a:schemeClr>
              </a:solidFill>
              <a:latin typeface="Times" panose="02020603050405020304" pitchFamily="18" charset="0"/>
              <a:ea typeface="Doulos SIL" panose="02000500070000020004" pitchFamily="2" charset="77"/>
              <a:cs typeface="Times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b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</a:b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/</a:t>
            </a:r>
            <a:r>
              <a:rPr lang="es-MX" sz="2400" noProof="0" dirty="0" err="1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b/</a:t>
            </a: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&gt;	[p] / </a:t>
            </a:r>
            <a:r>
              <a:rPr lang="es-MX" sz="240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%__ (ensordecimiento en inicio de enunciado)</a:t>
            </a:r>
            <a:b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</a:b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&gt;	[b] / en sílabas acentuadas, aprox. 90% de las veces</a:t>
            </a:r>
            <a:b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</a:b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&gt;	[β] / en sílabas no acentuadas, aprox. 60% de las veces	</a:t>
            </a:r>
            <a:r>
              <a:rPr lang="es-MX" sz="2400" b="1" noProof="0" dirty="0" err="1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lenición</a:t>
            </a:r>
            <a:r>
              <a:rPr lang="es-MX" sz="2400" noProof="0" dirty="0">
                <a:latin typeface="Times" panose="02020603050405020304" pitchFamily="18" charset="0"/>
                <a:ea typeface="Doulos SIL" panose="02000500070000020004" pitchFamily="2" charset="77"/>
                <a:cs typeface="Times" panose="02020603050405020304" pitchFamily="18" charset="0"/>
              </a:rPr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29D06-937E-052D-8746-6AED973C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0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BDC16-8C4E-9C50-6BDD-4D41D706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4A76-54B5-6ECF-30DE-C7524968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lenición de oclusivas está condicionada por muchos factores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9F79-1AC1-82D5-CBD3-4F998D0E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más propensas a sufrir lenición:</a:t>
            </a:r>
          </a:p>
          <a:p>
            <a:pPr lvl="1">
              <a:lnSpc>
                <a:spcPct val="100000"/>
              </a:lnSpc>
            </a:pP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simples, más que las oclusivas geminadas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2012, Stevens y 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Hajek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2004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00000"/>
              </a:lnSpc>
            </a:pP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sonoras, más que las oclusivas sordas, en inglés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Davidson 2016, 2018, Davidson and 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Bouavichith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2013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00000"/>
              </a:lnSpc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en posición intervocálica, más que en posición inicial de palabra (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Katz and Fricke 2018, Katz and 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Pitzanti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00000"/>
              </a:lnSpc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en posiciones predecibles dentro de la palabra, más que las que ocurren en posiciones no predecibles (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Cohen Priva and Gleason 2020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>
              <a:lnSpc>
                <a:spcPct val="100000"/>
              </a:lnSpc>
            </a:pPr>
            <a:r>
              <a:rPr lang="es-ES" b="1" dirty="0">
                <a:cs typeface="Times New Roman" panose="02020603050405020304" pitchFamily="18" charset="0"/>
              </a:rPr>
              <a:t>Las oclusivas en sílabas no acentuadas, más que aquellas en sílabas acentuadas </a:t>
            </a:r>
            <a:r>
              <a:rPr lang="es-MX" b="1" dirty="0">
                <a:cs typeface="Times New Roman" panose="02020603050405020304" pitchFamily="18" charset="0"/>
              </a:rPr>
              <a:t>(</a:t>
            </a:r>
            <a:r>
              <a:rPr lang="es-MX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Davidson and </a:t>
            </a:r>
            <a:r>
              <a:rPr lang="es-MX" b="1" dirty="0" err="1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Bouavichith</a:t>
            </a:r>
            <a:r>
              <a:rPr lang="es-MX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2013, </a:t>
            </a:r>
            <a:r>
              <a:rPr lang="es-MX" b="1" dirty="0" err="1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DiCanio</a:t>
            </a:r>
            <a:r>
              <a:rPr lang="es-MX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 et al. 2022</a:t>
            </a:r>
            <a:r>
              <a:rPr lang="es-MX" b="1" dirty="0">
                <a:cs typeface="Times New Roman" panose="02020603050405020304" pitchFamily="18" charset="0"/>
              </a:rPr>
              <a:t>).</a:t>
            </a:r>
            <a:endParaRPr lang="es-MX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8BBB9-2A53-88D6-D95B-EEB619C8D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8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75B5-B6E5-B545-583D-FBE8B1B0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¡Estos factores son importantes!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749B1-A4D1-18C7-DC75-B74FDFD56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tanto la prosodia como el contenido informativo influencian la producción de las oclusivas, entonces detectar y entender cómo varían las oclusivas puede ayudar a </a:t>
            </a:r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identificar qué es importante en la señal de habla</a:t>
            </a: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68D19-ED2B-D99B-0B29-D9AED2BE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03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C881-4A3D-71B2-58A3-8906F4013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	Las oclusivas del Triqui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9281E-AB1C-0477-D3A5-95137396B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MX" dirty="0">
                <a:cs typeface="Times New Roman" panose="02020603050405020304" pitchFamily="18" charset="0"/>
              </a:rPr>
              <a:t>triqui de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Itunyoso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(Otomangue: sur de México) presenta acento al final del morfema, además de tono léxico. </a:t>
            </a:r>
          </a:p>
          <a:p>
            <a:pPr lvl="1"/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Estructural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glotalización, la </a:t>
            </a:r>
            <a:r>
              <a:rPr lang="es-ES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prenasalización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 vocales nasales, los tonos de contorno, etc., están todos restringidos a las sílabas acentuadas.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Fonético </a:t>
            </a:r>
            <a:r>
              <a:rPr lang="es-MX" dirty="0">
                <a:cs typeface="Times New Roman" panose="02020603050405020304" pitchFamily="18" charset="0"/>
              </a:rPr>
              <a:t>–</a:t>
            </a:r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sílabas finales/acentuadas son más largas que las no finales/no acentuadas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/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otro lado, existe un contraste de longitud en posición inicial de palabra en palabras monosilábicas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2010, 2012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Todas las oclusivas son fonológicamente sordas y presentan muy poca </a:t>
            </a:r>
            <a:r>
              <a:rPr lang="es-ES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post-aspiración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16C3-1035-AF3B-D035-23A16A0C8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4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07B1-E2A9-B8AB-DC2C-EA5B82D9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 acento triqui es distribucional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7819-8185-7C3B-C88D-8CCCF905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B15FC-44E6-9554-B4CC-B2711E145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0" y="1534596"/>
            <a:ext cx="9864714" cy="4011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E87836-8A94-E071-6644-66011C90B167}"/>
              </a:ext>
            </a:extLst>
          </p:cNvPr>
          <p:cNvSpPr txBox="1"/>
          <p:nvPr/>
        </p:nvSpPr>
        <p:spPr>
          <a:xfrm>
            <a:off x="838200" y="554624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Tonos 			/2, 3/      	     /2, 3, 4/	      /1, 2, 3, 4, 5, 43, 32, 31, 13/</a:t>
            </a:r>
          </a:p>
        </p:txBody>
      </p:sp>
    </p:spTree>
    <p:extLst>
      <p:ext uri="{BB962C8B-B14F-4D97-AF65-F5344CB8AC3E}">
        <p14:creationId xmlns:p14="http://schemas.microsoft.com/office/powerpoint/2010/main" val="2783784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FA962-4AE3-4E2C-829E-A09D3D33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6176"/>
          </a:xfrm>
        </p:spPr>
        <p:txBody>
          <a:bodyPr/>
          <a:lstStyle/>
          <a:p>
            <a:r>
              <a:rPr lang="en-US"/>
              <a:t>La última sílaba es más larga también</a:t>
            </a:r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26EBA-82B9-31D5-029E-DCEBE911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8DF56-614C-064F-FA3A-F71A92D0E813}"/>
              </a:ext>
            </a:extLst>
          </p:cNvPr>
          <p:cNvSpPr txBox="1"/>
          <p:nvPr/>
        </p:nvSpPr>
        <p:spPr>
          <a:xfrm>
            <a:off x="9588797" y="5493455"/>
            <a:ext cx="217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(DiCanio &amp; Hatcher 2018, in progress)</a:t>
            </a:r>
          </a:p>
        </p:txBody>
      </p:sp>
      <p:pic>
        <p:nvPicPr>
          <p:cNvPr id="7" name="Picture 6" descr="A graph of a chart&#10;&#10;AI-generated content may be incorrect.">
            <a:extLst>
              <a:ext uri="{FF2B5EF4-FFF2-40B4-BE49-F238E27FC236}">
                <a16:creationId xmlns:a16="http://schemas.microsoft.com/office/drawing/2014/main" id="{B8DB2992-1322-90A2-3E7D-6A1BFE0BC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86" y="1283059"/>
            <a:ext cx="8719714" cy="520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47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FC47-280E-9638-E840-D946C78B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9359"/>
          </a:xfrm>
        </p:spPr>
        <p:txBody>
          <a:bodyPr>
            <a:normAutofit fontScale="90000"/>
          </a:bodyPr>
          <a:lstStyle/>
          <a:p>
            <a:r>
              <a:rPr lang="es-MX" noProof="0" dirty="0">
                <a:latin typeface="Times" pitchFamily="2" charset="0"/>
              </a:rPr>
              <a:t>El sistema de oclusivas en palabras polisilábicas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799B1-18A0-B818-65AC-B4540A147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383"/>
            <a:ext cx="10515600" cy="4606580"/>
          </a:xfrm>
        </p:spPr>
        <p:txBody>
          <a:bodyPr/>
          <a:lstStyle/>
          <a:p>
            <a:pPr marL="0" indent="0">
              <a:buNone/>
            </a:pPr>
            <a:r>
              <a:rPr lang="es-MX" noProof="0" dirty="0">
                <a:ea typeface="Doulos SIL" panose="02000500070000020004" pitchFamily="2" charset="77"/>
                <a:cs typeface="Times New Roman" panose="02020603050405020304" pitchFamily="18" charset="0"/>
              </a:rPr>
              <a:t>El sistema de oclusivas incluye /</a:t>
            </a:r>
            <a:r>
              <a:rPr lang="es-MX" noProof="0" dirty="0">
                <a:latin typeface="Doulos SIL" panose="02000500070000020004"/>
                <a:ea typeface="Doulos SIL" panose="02000500070000020004" pitchFamily="2" charset="77"/>
                <a:cs typeface="Times New Roman" panose="02020603050405020304" pitchFamily="18" charset="0"/>
              </a:rPr>
              <a:t>p, t̪ , k, </a:t>
            </a:r>
            <a:r>
              <a:rPr lang="es-MX" noProof="0" dirty="0" err="1">
                <a:latin typeface="Doulos SIL" panose="02000500070000020004"/>
                <a:ea typeface="Doulos SIL" panose="02000500070000020004" pitchFamily="2" charset="77"/>
                <a:cs typeface="Times New Roman" panose="02020603050405020304" pitchFamily="18" charset="0"/>
              </a:rPr>
              <a:t>kʷ</a:t>
            </a:r>
            <a:r>
              <a:rPr lang="es-MX" noProof="0" dirty="0">
                <a:ea typeface="Doulos SIL" panose="02000500070000020004" pitchFamily="2" charset="77"/>
                <a:cs typeface="Times New Roman" panose="02020603050405020304" pitchFamily="18" charset="0"/>
              </a:rPr>
              <a:t>/. En el ataque de las sílabas acentuadas, se realizan de manera variable con cierta </a:t>
            </a:r>
            <a:r>
              <a:rPr lang="es-MX" noProof="0" dirty="0" err="1">
                <a:ea typeface="Doulos SIL" panose="02000500070000020004" pitchFamily="2" charset="77"/>
                <a:cs typeface="Times New Roman" panose="02020603050405020304" pitchFamily="18" charset="0"/>
              </a:rPr>
              <a:t>preaspiración</a:t>
            </a:r>
            <a:r>
              <a:rPr lang="es-MX" noProof="0" dirty="0">
                <a:ea typeface="Doulos SIL" panose="02000500070000020004" pitchFamily="2" charset="77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9EC5E-0661-DFF2-70CD-3A9895E7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6E9E-E73F-6542-A03A-B8C181AEA21E}" type="slidenum">
              <a:rPr lang="en-US"/>
              <a:t>15</a:t>
            </a:fld>
            <a:endParaRPr lang="en-US"/>
          </a:p>
        </p:txBody>
      </p:sp>
      <p:pic>
        <p:nvPicPr>
          <p:cNvPr id="6" name="pa2la3.wav">
            <a:hlinkClick r:id="" action="ppaction://media"/>
            <a:extLst>
              <a:ext uri="{FF2B5EF4-FFF2-40B4-BE49-F238E27FC236}">
                <a16:creationId xmlns:a16="http://schemas.microsoft.com/office/drawing/2014/main" id="{77092750-18DC-F564-FA6E-157012532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10188" y="4628067"/>
            <a:ext cx="621748" cy="621748"/>
          </a:xfrm>
          <a:prstGeom prst="rect">
            <a:avLst/>
          </a:prstGeom>
        </p:spPr>
      </p:pic>
      <p:pic>
        <p:nvPicPr>
          <p:cNvPr id="7" name="pe3hej5.wav">
            <a:hlinkClick r:id="" action="ppaction://media"/>
            <a:extLst>
              <a:ext uri="{FF2B5EF4-FFF2-40B4-BE49-F238E27FC236}">
                <a16:creationId xmlns:a16="http://schemas.microsoft.com/office/drawing/2014/main" id="{B373CBD1-FF72-A383-AEA5-FA734ED88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145188" y="4617024"/>
            <a:ext cx="632791" cy="632791"/>
          </a:xfrm>
          <a:prstGeom prst="rect">
            <a:avLst/>
          </a:prstGeom>
        </p:spPr>
      </p:pic>
      <p:pic>
        <p:nvPicPr>
          <p:cNvPr id="8" name="ni3tin4.wav">
            <a:hlinkClick r:id="" action="ppaction://media"/>
            <a:extLst>
              <a:ext uri="{FF2B5EF4-FFF2-40B4-BE49-F238E27FC236}">
                <a16:creationId xmlns:a16="http://schemas.microsoft.com/office/drawing/2014/main" id="{6B86F7FA-6DA5-E49B-AA1A-4CA2942CE2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783115" y="4617024"/>
            <a:ext cx="632791" cy="632791"/>
          </a:xfrm>
          <a:prstGeom prst="rect">
            <a:avLst/>
          </a:prstGeom>
        </p:spPr>
      </p:pic>
      <p:pic>
        <p:nvPicPr>
          <p:cNvPr id="9" name="nu3ta1.wav">
            <a:hlinkClick r:id="" action="ppaction://media"/>
            <a:extLst>
              <a:ext uri="{FF2B5EF4-FFF2-40B4-BE49-F238E27FC236}">
                <a16:creationId xmlns:a16="http://schemas.microsoft.com/office/drawing/2014/main" id="{7FF8F90F-A3F1-263B-D124-2C0F3BB81E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415906" y="4591201"/>
            <a:ext cx="714513" cy="714513"/>
          </a:xfrm>
          <a:prstGeom prst="rect">
            <a:avLst/>
          </a:prstGeom>
        </p:spPr>
      </p:pic>
      <p:pic>
        <p:nvPicPr>
          <p:cNvPr id="10" name="ka3tsih3.wav">
            <a:hlinkClick r:id="" action="ppaction://media"/>
            <a:extLst>
              <a:ext uri="{FF2B5EF4-FFF2-40B4-BE49-F238E27FC236}">
                <a16:creationId xmlns:a16="http://schemas.microsoft.com/office/drawing/2014/main" id="{7EC46E72-183D-BC4F-ECDF-BD8B25E72AD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699876" y="4621018"/>
            <a:ext cx="654878" cy="654878"/>
          </a:xfrm>
          <a:prstGeom prst="rect">
            <a:avLst/>
          </a:prstGeom>
        </p:spPr>
      </p:pic>
      <p:pic>
        <p:nvPicPr>
          <p:cNvPr id="11" name="ku3tanj3.wav">
            <a:hlinkClick r:id="" action="ppaction://media"/>
            <a:extLst>
              <a:ext uri="{FF2B5EF4-FFF2-40B4-BE49-F238E27FC236}">
                <a16:creationId xmlns:a16="http://schemas.microsoft.com/office/drawing/2014/main" id="{A748FE9A-4986-DA9B-42D6-2C4B919F0A4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433894" y="4620225"/>
            <a:ext cx="654878" cy="654878"/>
          </a:xfrm>
          <a:prstGeom prst="rect">
            <a:avLst/>
          </a:prstGeom>
        </p:spPr>
      </p:pic>
      <p:pic>
        <p:nvPicPr>
          <p:cNvPr id="12" name="ni3kinh3.wav">
            <a:hlinkClick r:id="" action="ppaction://media"/>
            <a:extLst>
              <a:ext uri="{FF2B5EF4-FFF2-40B4-BE49-F238E27FC236}">
                <a16:creationId xmlns:a16="http://schemas.microsoft.com/office/drawing/2014/main" id="{8B4E50DE-C234-FC4B-4CAB-C8DE0294024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719381" y="5249815"/>
            <a:ext cx="654878" cy="654878"/>
          </a:xfrm>
          <a:prstGeom prst="rect">
            <a:avLst/>
          </a:prstGeom>
        </p:spPr>
      </p:pic>
      <p:pic>
        <p:nvPicPr>
          <p:cNvPr id="13" name="ne3ka3.wav">
            <a:hlinkClick r:id="" action="ppaction://media"/>
            <a:extLst>
              <a:ext uri="{FF2B5EF4-FFF2-40B4-BE49-F238E27FC236}">
                <a16:creationId xmlns:a16="http://schemas.microsoft.com/office/drawing/2014/main" id="{FD98AD1B-D77B-B577-1F67-BB0F22A408BE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437580" y="5260815"/>
            <a:ext cx="654878" cy="654878"/>
          </a:xfrm>
          <a:prstGeom prst="rect">
            <a:avLst/>
          </a:prstGeom>
        </p:spPr>
      </p:pic>
      <p:pic>
        <p:nvPicPr>
          <p:cNvPr id="14" name="a3kwaj4.wav">
            <a:hlinkClick r:id="" action="ppaction://media"/>
            <a:extLst>
              <a:ext uri="{FF2B5EF4-FFF2-40B4-BE49-F238E27FC236}">
                <a16:creationId xmlns:a16="http://schemas.microsoft.com/office/drawing/2014/main" id="{C33F6AA2-C919-E712-59D8-ED6AD06D830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909842" y="4611079"/>
            <a:ext cx="654878" cy="654878"/>
          </a:xfrm>
          <a:prstGeom prst="rect">
            <a:avLst/>
          </a:prstGeom>
        </p:spPr>
      </p:pic>
      <p:pic>
        <p:nvPicPr>
          <p:cNvPr id="15" name="nu3kwanh3.wav">
            <a:hlinkClick r:id="" action="ppaction://media"/>
            <a:extLst>
              <a:ext uri="{FF2B5EF4-FFF2-40B4-BE49-F238E27FC236}">
                <a16:creationId xmlns:a16="http://schemas.microsoft.com/office/drawing/2014/main" id="{6ADC001D-DE73-1AF1-6C17-13F03E102110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676990" y="4620225"/>
            <a:ext cx="654878" cy="6548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29A0CE-31FC-44B1-CEA3-2D29C7203F8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0188" y="2598959"/>
            <a:ext cx="11326806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5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E71FE-EE8F-45BA-8D04-6F160991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/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Fonética de las oclusivas del triqui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FF496-E5B1-1C7A-A42A-2D0462B2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143"/>
            <a:ext cx="10515600" cy="4761820"/>
          </a:xfrm>
        </p:spPr>
        <p:txBody>
          <a:bodyPr>
            <a:normAutofit lnSpcReduction="10000"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Distinguimos las oclusivas del triqui en palabras polisilábicas</a:t>
            </a:r>
            <a:r>
              <a:rPr lang="es-MX" dirty="0">
                <a:cs typeface="Times New Roman" panose="02020603050405020304" pitchFamily="18" charset="0"/>
              </a:rPr>
              <a:t> en las que el acento puede influir en su producción, de aquellas oclusivas en palabras monosilábicas en las que existe un contraste de longitud.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s-MX" dirty="0">
              <a:cs typeface="Times New Roman" panose="02020603050405020304" pitchFamily="18" charset="0"/>
            </a:endParaRPr>
          </a:p>
          <a:p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Trabajos previos sobre la longitud consonántica encontraron que las oclusivas geminadas se producían con un cierre más largo y con </a:t>
            </a:r>
            <a:r>
              <a:rPr lang="es-ES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variable.</a:t>
            </a:r>
          </a:p>
          <a:p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Evidencia electrográfica de una apertura glotal abrupta en geminadas, vs. a </a:t>
            </a:r>
            <a:r>
              <a:rPr lang="es-MX" dirty="0">
                <a:cs typeface="Times New Roman" panose="02020603050405020304" pitchFamily="18" charset="0"/>
              </a:rPr>
              <a:t>una extensión de la sonoridad (</a:t>
            </a:r>
            <a:r>
              <a:rPr lang="es-MX" i="1" dirty="0" err="1">
                <a:cs typeface="Times New Roman" panose="02020603050405020304" pitchFamily="18" charset="0"/>
              </a:rPr>
              <a:t>voice</a:t>
            </a:r>
            <a:r>
              <a:rPr lang="es-MX" i="1" dirty="0">
                <a:cs typeface="Times New Roman" panose="02020603050405020304" pitchFamily="18" charset="0"/>
              </a:rPr>
              <a:t> </a:t>
            </a:r>
            <a:r>
              <a:rPr lang="es-MX" i="1" dirty="0" err="1">
                <a:cs typeface="Times New Roman" panose="02020603050405020304" pitchFamily="18" charset="0"/>
              </a:rPr>
              <a:t>bleed</a:t>
            </a:r>
            <a:r>
              <a:rPr lang="es-MX" dirty="0">
                <a:cs typeface="Times New Roman" panose="02020603050405020304" pitchFamily="18" charset="0"/>
              </a:rPr>
              <a:t>, sonoridad pasiva) en consonantes simples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MX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</a:t>
            </a:r>
            <a:r>
              <a:rPr lang="es-MX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6A11C-CDA9-43A9-CBE1-9344C79A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74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EF936-76CB-5A67-5491-3E58BD371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912" y="751114"/>
            <a:ext cx="4056887" cy="5425849"/>
          </a:xfrm>
        </p:spPr>
        <p:txBody>
          <a:bodyPr>
            <a:normAutofit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 extensión de la sonoridad (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voicing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son rasgos glotales adiciones que distinguen a las oclusivas geminadas de las simple (junto a ciertos patrones de lenición en las africadas).</a:t>
            </a:r>
          </a:p>
          <a:p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¿Y qué hay de las oclusivas en palabras polisilábicas?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C5295-0780-7AD7-74AB-7308D9E3F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D1C4C-AF1C-64ED-B221-B17B97D6F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73" y="0"/>
            <a:ext cx="6705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00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5BE8-A7FE-BC32-3D14-3E734CAB0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Métodos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F989A-A5F2-6420-8DA1-4FE1F00EB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Elicitación de palabras objetivo para un análisis fonológico/fonético exhaustivo – palabras en aislamiento y en oraciones portadoras.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usaron 10 palabras para investigar el efecto del acento en /p, t̪, k,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kʷ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tʃ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– dos por consonante, por ejemplo: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̪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a³ˀnĩ⁴³ ‘mis hijos’ vs. tʃa³</a:t>
            </a:r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t̪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o³ ‘conejo’</a:t>
            </a:r>
          </a:p>
          <a:p>
            <a:pPr marL="0" indent="0">
              <a:buNone/>
            </a:pP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Cada palabra fue producida en aislamiento y en posición medial dentro de una oración portadora, precedida por una vocal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ku³-tʃu⁴mã⁴³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t̪a³ˀnĩ⁴³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t̪u³kʷah⁵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s-MX" cap="small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</a:t>
            </a: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llegar	</a:t>
            </a: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poss.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hijo.</a:t>
            </a: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poss.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casa.</a:t>
            </a: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</a:t>
            </a:r>
            <a:b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MX" cap="small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s-MX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‘Mis hijos llegaron a mi casa.’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CD899-3E31-27F8-26DB-2DDF6E79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56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102A-524C-970E-DCE8-CC4161011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828"/>
            <a:ext cx="10515600" cy="5768521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reclutaron 12 hablantes para el estudio, en el cual leían o repetían las oraciones objetivo tres veces cada una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analizaron en total 160 oraciones (para todos los contrastes consonánticos y vocálicos). Así que éste es solo un subconjunto reducido del conjunto de datos completo.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total se </a:t>
            </a:r>
            <a:r>
              <a:rPr lang="es-E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elicitaron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× 3 × 12 estímulos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360 palabras con oclusivas en oraciones portadoras, o 720 en total (incluyendo tres repeticiones de las palabras en aislamiento).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Todos los datos fueron transcritos en ELAN, alineados automáticamente mediante un alineador forzado desarrollado especialmente para esta lengua, corregidos manualmente por los autores y anotados individualmente según la variante de oclusiva.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31C5E-A26A-6F14-4BF0-66445EEE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90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EFC2A-04F4-8163-FB7A-B4A12852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2629"/>
            <a:ext cx="10515600" cy="5284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Anotamos cada oclusiva con detalle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subfonémico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cs typeface="Times New Roman" panose="02020603050405020304" pitchFamily="18" charset="0"/>
              </a:rPr>
              <a:t>de varias posibles maneras: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vlclos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	cierre sordo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vdclos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	cierre sonoro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vot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=	tiempo de inicio de voz (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voice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onset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time)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vcls.fric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	fricación sorda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vd.fric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=	fricación sonora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A9D9D-111D-4FB3-5F7B-1B988A1A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25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52A-E157-D6E9-A89F-43060CBD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Anotación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51F83-4BEC-EEB5-4AE6-3E7B0DA7C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7493"/>
            <a:ext cx="9999384" cy="49553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95045-BCD5-0100-4ED8-41527A5A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5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216E8-21D9-7002-554A-7483F35EA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5286"/>
            <a:ext cx="10515600" cy="5251677"/>
          </a:xfrm>
        </p:spPr>
        <p:txBody>
          <a:bodyPr>
            <a:normAutofit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presencia o ausencia de estas categorías determinó si las oclusivas eran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sorda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preaspirada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sorda no aspirada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sorda no aspirada con sonoridad parcial en el cierre</a:t>
            </a:r>
          </a:p>
          <a:p>
            <a:pPr marL="0" indent="0">
              <a:buNone/>
            </a:pPr>
            <a:r>
              <a:rPr lang="es-MX" dirty="0">
                <a:cs typeface="Times New Roman" panose="02020603050405020304" pitchFamily="18" charset="0"/>
              </a:rPr>
              <a:t>	</a:t>
            </a:r>
            <a:r>
              <a:rPr lang="es-MX" dirty="0" err="1">
                <a:cs typeface="Times New Roman" panose="02020603050405020304" pitchFamily="18" charset="0"/>
              </a:rPr>
              <a:t>espirantizadas</a:t>
            </a:r>
            <a:r>
              <a:rPr lang="es-MX" dirty="0">
                <a:cs typeface="Times New Roman" panose="02020603050405020304" pitchFamily="18" charset="0"/>
              </a:rPr>
              <a:t>/debilitadas (</a:t>
            </a:r>
            <a:r>
              <a:rPr lang="es-MX" dirty="0" err="1">
                <a:cs typeface="Times New Roman" panose="02020603050405020304" pitchFamily="18" charset="0"/>
              </a:rPr>
              <a:t>lenited</a:t>
            </a:r>
            <a:r>
              <a:rPr lang="es-MX" dirty="0">
                <a:cs typeface="Times New Roman" panose="02020603050405020304" pitchFamily="18" charset="0"/>
              </a:rPr>
              <a:t>) con o sin sonoridad</a:t>
            </a:r>
          </a:p>
          <a:p>
            <a:pPr marL="0" indent="0">
              <a:buNone/>
            </a:pP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decir, 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utilizamos la presencia o ausencia de etiquetas a nivel </a:t>
            </a:r>
            <a:r>
              <a:rPr lang="es-ES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subfonémico</a:t>
            </a:r>
            <a:r>
              <a:rPr lang="es-ES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construir la categoría de cada oclusiva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8F93E-ADB9-63EA-4897-43387F71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08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03D5-8D4D-5D83-98F9-79DA84A74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7740"/>
          </a:xfrm>
        </p:spPr>
        <p:txBody>
          <a:bodyPr>
            <a:normAutofit/>
          </a:bodyPr>
          <a:lstStyle/>
          <a:p>
            <a:r>
              <a:rPr lang="es-MX" sz="4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Variantes de </a:t>
            </a:r>
            <a:r>
              <a:rPr lang="es-MX" sz="4200" noProof="0" dirty="0">
                <a:cs typeface="Times New Roman" panose="02020603050405020304" pitchFamily="18" charset="0"/>
              </a:rPr>
              <a:t>oclusivas según su posición/acento</a:t>
            </a:r>
            <a:endParaRPr lang="es-MX" sz="4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FC106-8A02-B080-E1CD-D4046BF9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23</a:t>
            </a:fld>
            <a:endParaRPr lang="en-US"/>
          </a:p>
        </p:txBody>
      </p:sp>
      <p:pic>
        <p:nvPicPr>
          <p:cNvPr id="5" name="Picture 4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1BA257AC-8EB0-4605-378F-05C2BD6DE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82235"/>
            <a:ext cx="9888280" cy="54188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74E3B5-3BA1-AEF9-65A9-2038ADA1D12F}"/>
              </a:ext>
            </a:extLst>
          </p:cNvPr>
          <p:cNvSpPr txBox="1"/>
          <p:nvPr/>
        </p:nvSpPr>
        <p:spPr>
          <a:xfrm>
            <a:off x="5941828" y="1456660"/>
            <a:ext cx="211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</a:rPr>
              <a:t>palabra aislada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FA6AC-35E0-1821-E788-333E5C442A2B}"/>
              </a:ext>
            </a:extLst>
          </p:cNvPr>
          <p:cNvSpPr txBox="1"/>
          <p:nvPr/>
        </p:nvSpPr>
        <p:spPr>
          <a:xfrm>
            <a:off x="2468526" y="1456660"/>
            <a:ext cx="211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</a:rPr>
              <a:t>palabra en oración</a:t>
            </a:r>
          </a:p>
        </p:txBody>
      </p:sp>
    </p:spTree>
    <p:extLst>
      <p:ext uri="{BB962C8B-B14F-4D97-AF65-F5344CB8AC3E}">
        <p14:creationId xmlns:p14="http://schemas.microsoft.com/office/powerpoint/2010/main" val="3178839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CB0E-17F5-1179-0AF8-95857FBF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200" dirty="0">
                <a:cs typeface="Times New Roman" panose="02020603050405020304" pitchFamily="18" charset="0"/>
              </a:rPr>
              <a:t>Variantes de africadas según su posición/acento</a:t>
            </a:r>
            <a:endParaRPr lang="en-US" sz="4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7ED60-7488-F21A-7F5A-0A76D078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24</a:t>
            </a:fld>
            <a:endParaRPr lang="en-US"/>
          </a:p>
        </p:txBody>
      </p:sp>
      <p:pic>
        <p:nvPicPr>
          <p:cNvPr id="10" name="Content Placeholder 9" descr="A graph of different colors&#10;&#10;AI-generated content may be incorrect.">
            <a:extLst>
              <a:ext uri="{FF2B5EF4-FFF2-40B4-BE49-F238E27FC236}">
                <a16:creationId xmlns:a16="http://schemas.microsoft.com/office/drawing/2014/main" id="{8F175615-F3D5-FE85-AFDE-9C6C33ECE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67" y="1556040"/>
            <a:ext cx="8720470" cy="516543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152B9D-B922-0699-7A52-7B201172CD91}"/>
              </a:ext>
            </a:extLst>
          </p:cNvPr>
          <p:cNvSpPr txBox="1"/>
          <p:nvPr/>
        </p:nvSpPr>
        <p:spPr>
          <a:xfrm>
            <a:off x="5166541" y="1623522"/>
            <a:ext cx="211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</a:rPr>
              <a:t>palabra aislada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FB664E-93F4-6E85-6274-6C5845D11EED}"/>
              </a:ext>
            </a:extLst>
          </p:cNvPr>
          <p:cNvSpPr txBox="1"/>
          <p:nvPr/>
        </p:nvSpPr>
        <p:spPr>
          <a:xfrm>
            <a:off x="2065378" y="1623522"/>
            <a:ext cx="2115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</a:rPr>
              <a:t>palabra en oración</a:t>
            </a:r>
          </a:p>
        </p:txBody>
      </p:sp>
    </p:spTree>
    <p:extLst>
      <p:ext uri="{BB962C8B-B14F-4D97-AF65-F5344CB8AC3E}">
        <p14:creationId xmlns:p14="http://schemas.microsoft.com/office/powerpoint/2010/main" val="3001490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116D-4548-B0F3-8A71-A238E407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Patrones globales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CDA8-4433-806A-C4EE-39F4CE138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36619" cy="4351338"/>
          </a:xfrm>
        </p:spPr>
        <p:txBody>
          <a:bodyPr>
            <a:normAutofit lnSpcReduction="10000"/>
          </a:bodyPr>
          <a:lstStyle/>
          <a:p>
            <a:r>
              <a:rPr lang="es-ES" sz="2600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variante más común es una oclusiva sorda no aspirada, que ocurre en el 66.9 % de los casos. Las africadas sordas no aspiradas ocurrieron en un 64.9 %.</a:t>
            </a:r>
            <a:endParaRPr lang="es-MX" sz="2600" noProof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2600" noProof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600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nivel general, las oclusivas con sonoridad parcial medible durante el cierre (en posición medial de oración) ocurrieron en el 16.1 % de los casos, mientras que las oclusivas sordas con </a:t>
            </a:r>
            <a:r>
              <a:rPr lang="es-ES" sz="2600" noProof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ES" sz="2600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medible ocurrieron en el 16.3 % de los casos.</a:t>
            </a:r>
          </a:p>
          <a:p>
            <a:endParaRPr lang="es-ES" sz="2600" noProof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600" noProof="0" dirty="0">
                <a:cs typeface="Times New Roman" panose="02020603050405020304" pitchFamily="18" charset="0"/>
              </a:rPr>
              <a:t>Las africadas con sonoridad parcial durante el cierre ocurrieron en el 14.5 % de los casos, mientras que con </a:t>
            </a:r>
            <a:r>
              <a:rPr lang="es-ES" sz="2600" noProof="0" dirty="0" err="1">
                <a:cs typeface="Times New Roman" panose="02020603050405020304" pitchFamily="18" charset="0"/>
              </a:rPr>
              <a:t>preaspiración</a:t>
            </a:r>
            <a:r>
              <a:rPr lang="es-ES" sz="2600" noProof="0" dirty="0">
                <a:cs typeface="Times New Roman" panose="02020603050405020304" pitchFamily="18" charset="0"/>
              </a:rPr>
              <a:t> ocurrieron en un 18.8 %.</a:t>
            </a:r>
            <a:endParaRPr lang="es-MX" sz="2600" noProof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4E96C-30A5-58CF-3A6A-CB5BB01D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s-MX" noProof="0" smtClean="0"/>
              <a:t>25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408359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6786-4278-4288-8842-BED6470A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7421"/>
            <a:ext cx="10515600" cy="1458022"/>
          </a:xfrm>
        </p:spPr>
        <p:txBody>
          <a:bodyPr>
            <a:normAutofit fontScale="90000"/>
          </a:bodyPr>
          <a:lstStyle/>
          <a:p>
            <a:r>
              <a:rPr lang="es-ES" sz="3600" noProof="0" dirty="0"/>
              <a:t>La sonoridad durante el cierre se da principalmente en sílabas átonas, mientras que la </a:t>
            </a:r>
            <a:r>
              <a:rPr lang="es-ES" sz="3600" noProof="0" dirty="0" err="1"/>
              <a:t>preaspiración</a:t>
            </a:r>
            <a:r>
              <a:rPr lang="es-ES" sz="3600" noProof="0" dirty="0"/>
              <a:t> se da sobre todo en sílabas tónicas (en oraciones portadoras)</a:t>
            </a:r>
            <a:endParaRPr lang="es-MX" sz="36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24745-C321-D6CF-E70A-37799B50A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7984"/>
            <a:ext cx="10515600" cy="4018978"/>
          </a:xfrm>
        </p:spPr>
        <p:txBody>
          <a:bodyPr>
            <a:normAutofit fontScale="92500" lnSpcReduction="20000"/>
          </a:bodyPr>
          <a:lstStyle/>
          <a:p>
            <a:r>
              <a:rPr lang="es-MX" noProof="0" dirty="0">
                <a:cs typeface="Times New Roman" panose="02020603050405020304" pitchFamily="18" charset="0"/>
              </a:rPr>
              <a:t>En las penúltimas sílabas, las oclusivas tienen un cierre más corto y </a:t>
            </a:r>
            <a:r>
              <a:rPr lang="es-MX" b="1" noProof="0" dirty="0">
                <a:cs typeface="Times New Roman" panose="02020603050405020304" pitchFamily="18" charset="0"/>
              </a:rPr>
              <a:t>frecuentemente (58%) son parcialmente sonorizadas</a:t>
            </a:r>
            <a:r>
              <a:rPr lang="es-MX" noProof="0" dirty="0">
                <a:cs typeface="Times New Roman" panose="02020603050405020304" pitchFamily="18" charset="0"/>
              </a:rPr>
              <a:t>, mientras que en las sílabas finales, las oclusivas presentan un cierre más largo y ocasionalmente (22%) son </a:t>
            </a:r>
            <a:r>
              <a:rPr lang="es-MX" noProof="0" dirty="0" err="1">
                <a:cs typeface="Times New Roman" panose="02020603050405020304" pitchFamily="18" charset="0"/>
              </a:rPr>
              <a:t>preaspiradas</a:t>
            </a:r>
            <a:r>
              <a:rPr lang="es-MX" dirty="0">
                <a:cs typeface="Times New Roman" panose="02020603050405020304" pitchFamily="18" charset="0"/>
              </a:rPr>
              <a:t>.</a:t>
            </a:r>
          </a:p>
          <a:p>
            <a:endParaRPr lang="es-MX" noProof="0" dirty="0">
              <a:cs typeface="Times New Roman" panose="02020603050405020304" pitchFamily="18" charset="0"/>
            </a:endParaRPr>
          </a:p>
          <a:p>
            <a:r>
              <a:rPr lang="es-ES" noProof="0" dirty="0">
                <a:cs typeface="Times New Roman" panose="02020603050405020304" pitchFamily="18" charset="0"/>
              </a:rPr>
              <a:t>En las penúltimas sílabas, las africadas tienen un cierre más corto y </a:t>
            </a:r>
            <a:r>
              <a:rPr lang="es-ES" b="1" noProof="0" dirty="0">
                <a:cs typeface="Times New Roman" panose="02020603050405020304" pitchFamily="18" charset="0"/>
              </a:rPr>
              <a:t>a veces (32%) están parcialmente sonorizadas</a:t>
            </a:r>
            <a:r>
              <a:rPr lang="es-ES" noProof="0" dirty="0">
                <a:cs typeface="Times New Roman" panose="02020603050405020304" pitchFamily="18" charset="0"/>
              </a:rPr>
              <a:t>, mientras que en las sílabas finales, las africadas tienen un cierre más largo y frecuentemente (81%) están </a:t>
            </a:r>
            <a:r>
              <a:rPr lang="es-ES" noProof="0" dirty="0" err="1">
                <a:cs typeface="Times New Roman" panose="02020603050405020304" pitchFamily="18" charset="0"/>
              </a:rPr>
              <a:t>preaspiradas</a:t>
            </a:r>
            <a:r>
              <a:rPr lang="es-ES" noProof="0" dirty="0">
                <a:cs typeface="Times New Roman" panose="02020603050405020304" pitchFamily="18" charset="0"/>
              </a:rPr>
              <a:t>.</a:t>
            </a:r>
          </a:p>
          <a:p>
            <a:endParaRPr lang="es-ES" noProof="0" dirty="0">
              <a:cs typeface="Times New Roman" panose="02020603050405020304" pitchFamily="18" charset="0"/>
            </a:endParaRPr>
          </a:p>
          <a:p>
            <a:r>
              <a:rPr lang="es-ES" noProof="0" dirty="0">
                <a:cs typeface="Times New Roman" panose="02020603050405020304" pitchFamily="18" charset="0"/>
              </a:rPr>
              <a:t>La pérdida de cierre en las africadas fue rara (10.2 %) y se observó solo en las penúltimas sílabas</a:t>
            </a:r>
            <a:endParaRPr lang="es-MX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857F2-BFA6-EFF4-AEAC-8AA0B962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s-MX" noProof="0" smtClean="0"/>
              <a:t>26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1247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0144-008B-8A62-0BC4-5ADB04B3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214825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y las africadas son más largas en sílabas tónicas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A4A96-D4F7-B7C1-21B5-F2C2CBE0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27</a:t>
            </a:fld>
            <a:endParaRPr lang="en-US"/>
          </a:p>
        </p:txBody>
      </p:sp>
      <p:pic>
        <p:nvPicPr>
          <p:cNvPr id="8" name="Content Placeholder 7" descr="A screenshot of a graph&#10;&#10;AI-generated content may be incorrect.">
            <a:extLst>
              <a:ext uri="{FF2B5EF4-FFF2-40B4-BE49-F238E27FC236}">
                <a16:creationId xmlns:a16="http://schemas.microsoft.com/office/drawing/2014/main" id="{699D2811-DF69-9DE3-2F4B-9531492E7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264" y="1471329"/>
            <a:ext cx="9546336" cy="5171846"/>
          </a:xfrm>
        </p:spPr>
      </p:pic>
    </p:spTree>
    <p:extLst>
      <p:ext uri="{BB962C8B-B14F-4D97-AF65-F5344CB8AC3E}">
        <p14:creationId xmlns:p14="http://schemas.microsoft.com/office/powerpoint/2010/main" val="4227551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DE6EE-2289-EA08-1609-AD89F4EC2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¿La sonoridad es más probable con una duración más corta? </a:t>
            </a:r>
            <a:r>
              <a:rPr lang="es-ES" sz="3600" b="1" dirty="0"/>
              <a:t>S</a:t>
            </a:r>
            <a:r>
              <a:rPr lang="es-MX" sz="3600" b="1" dirty="0"/>
              <a:t>í.</a:t>
            </a:r>
            <a:endParaRPr lang="en-US" sz="3600" b="1" dirty="0"/>
          </a:p>
        </p:txBody>
      </p:sp>
      <p:pic>
        <p:nvPicPr>
          <p:cNvPr id="6" name="Content Placeholder 5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110C8323-CFF1-0154-3881-5059697F4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3242" y="1598668"/>
            <a:ext cx="9820863" cy="48497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439A3-7889-A42F-77EF-930433C0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07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B200-18B5-0D55-7468-D960F561F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¿La </a:t>
            </a:r>
            <a:r>
              <a:rPr lang="es-ES" sz="3600" dirty="0" err="1"/>
              <a:t>preaspiración</a:t>
            </a:r>
            <a:r>
              <a:rPr lang="es-ES" sz="3600" dirty="0"/>
              <a:t> es más probable con una duración más larga? </a:t>
            </a:r>
            <a:r>
              <a:rPr lang="es-ES" sz="3600" b="1" dirty="0"/>
              <a:t>Sí y no.</a:t>
            </a:r>
            <a:endParaRPr lang="en-US" sz="3600" b="1" dirty="0"/>
          </a:p>
        </p:txBody>
      </p:sp>
      <p:pic>
        <p:nvPicPr>
          <p:cNvPr id="6" name="Content Placeholder 5" descr="A graph of a graph showing a line and a curve&#10;&#10;AI-generated content may be incorrect.">
            <a:extLst>
              <a:ext uri="{FF2B5EF4-FFF2-40B4-BE49-F238E27FC236}">
                <a16:creationId xmlns:a16="http://schemas.microsoft.com/office/drawing/2014/main" id="{6669841D-8DCA-C7D2-A2B0-8CD1AB4CD5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651" y="1690688"/>
            <a:ext cx="10165129" cy="501970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5ED3B-2063-8DFF-5ADA-50C06E1C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36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BE83-0A08-1C49-8095-46C141CD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E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también suele ser breve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(15 – 35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1416E9-5176-6456-204B-72E12F10B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1206" y="1847850"/>
            <a:ext cx="804935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7ADED-5175-90B3-045F-C82F37D9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03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F5A0-C74E-C446-9D09-7855CAEB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Patrones generales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4D15-F953-D9A0-3D0F-CE87C25D2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354"/>
            <a:ext cx="10515600" cy="4624610"/>
          </a:xfrm>
        </p:spPr>
        <p:txBody>
          <a:bodyPr>
            <a:noAutofit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 un alargamiento significativo de las oclusivas en posición acentuada, con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opcional. </a:t>
            </a:r>
          </a:p>
          <a:p>
            <a:r>
              <a:rPr lang="es-MX" dirty="0">
                <a:cs typeface="Times New Roman" panose="02020603050405020304" pitchFamily="18" charset="0"/>
              </a:rPr>
              <a:t>Las oclusivas en sílabas </a:t>
            </a:r>
            <a:r>
              <a:rPr lang="es-MX" i="1" dirty="0">
                <a:cs typeface="Times New Roman" panose="02020603050405020304" pitchFamily="18" charset="0"/>
              </a:rPr>
              <a:t>no acentuadas</a:t>
            </a:r>
            <a:r>
              <a:rPr lang="es-MX" dirty="0">
                <a:cs typeface="Times New Roman" panose="02020603050405020304" pitchFamily="18" charset="0"/>
              </a:rPr>
              <a:t> no presentan </a:t>
            </a:r>
            <a:r>
              <a:rPr lang="es-MX" dirty="0" err="1">
                <a:cs typeface="Times New Roman" panose="02020603050405020304" pitchFamily="18" charset="0"/>
              </a:rPr>
              <a:t>preaspiración</a:t>
            </a:r>
            <a:r>
              <a:rPr lang="es-MX" dirty="0">
                <a:cs typeface="Times New Roman" panose="02020603050405020304" pitchFamily="18" charset="0"/>
              </a:rPr>
              <a:t> y frecuentemente son acompañadas de cierta sonoridad durante el cierre.</a:t>
            </a:r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funciona como </a:t>
            </a:r>
            <a:r>
              <a:rPr lang="es-MX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estrategia de fortalecimiento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mantener la sordez en posición acentuada. </a:t>
            </a:r>
            <a:endParaRPr lang="es-MX" dirty="0">
              <a:cs typeface="Times New Roman" panose="02020603050405020304" pitchFamily="18" charset="0"/>
            </a:endParaRPr>
          </a:p>
          <a:p>
            <a:r>
              <a:rPr lang="es-MX" dirty="0">
                <a:cs typeface="Times New Roman" panose="02020603050405020304" pitchFamily="18" charset="0"/>
              </a:rPr>
              <a:t>Arroja luz sobre un patrón histórico en el que las oclusivas </a:t>
            </a:r>
            <a:r>
              <a:rPr lang="es-MX" dirty="0" err="1">
                <a:cs typeface="Times New Roman" panose="02020603050405020304" pitchFamily="18" charset="0"/>
              </a:rPr>
              <a:t>pretónicas</a:t>
            </a:r>
            <a:r>
              <a:rPr lang="es-MX" dirty="0">
                <a:cs typeface="Times New Roman" panose="02020603050405020304" pitchFamily="18" charset="0"/>
              </a:rPr>
              <a:t> en dialectos triquis relacionados se </a:t>
            </a:r>
            <a:r>
              <a:rPr lang="es-MX" dirty="0" err="1">
                <a:cs typeface="Times New Roman" panose="02020603050405020304" pitchFamily="18" charset="0"/>
              </a:rPr>
              <a:t>espirantizaron</a:t>
            </a:r>
            <a:r>
              <a:rPr lang="es-MX" dirty="0">
                <a:cs typeface="Times New Roman" panose="02020603050405020304" pitchFamily="18" charset="0"/>
              </a:rPr>
              <a:t> o sonorizaron. </a:t>
            </a:r>
          </a:p>
          <a:p>
            <a:pPr lvl="1"/>
            <a:r>
              <a:rPr lang="es-MX" dirty="0">
                <a:cs typeface="Times New Roman" panose="02020603050405020304" pitchFamily="18" charset="0"/>
              </a:rPr>
              <a:t>triqui de </a:t>
            </a:r>
            <a:r>
              <a:rPr lang="es-MX" dirty="0" err="1">
                <a:cs typeface="Times New Roman" panose="02020603050405020304" pitchFamily="18" charset="0"/>
              </a:rPr>
              <a:t>Itunyoso</a:t>
            </a:r>
            <a:r>
              <a:rPr lang="es-MX" dirty="0">
                <a:cs typeface="Times New Roman" panose="02020603050405020304" pitchFamily="18" charset="0"/>
              </a:rPr>
              <a:t> 	/tʃu³</a:t>
            </a:r>
            <a:r>
              <a:rPr lang="es-MX" baseline="30000" dirty="0">
                <a:cs typeface="Times New Roman" panose="02020603050405020304" pitchFamily="18" charset="0"/>
              </a:rPr>
              <a:t>(h)</a:t>
            </a:r>
            <a:r>
              <a:rPr lang="es-MX" dirty="0">
                <a:cs typeface="Times New Roman" panose="02020603050405020304" pitchFamily="18" charset="0"/>
              </a:rPr>
              <a:t>ku³/ 	‘animal’</a:t>
            </a:r>
          </a:p>
          <a:p>
            <a:pPr lvl="1"/>
            <a:r>
              <a:rPr lang="es-MX" dirty="0">
                <a:cs typeface="Times New Roman" panose="02020603050405020304" pitchFamily="18" charset="0"/>
              </a:rPr>
              <a:t>triqui de </a:t>
            </a:r>
            <a:r>
              <a:rPr lang="es-MX" dirty="0" err="1">
                <a:cs typeface="Times New Roman" panose="02020603050405020304" pitchFamily="18" charset="0"/>
              </a:rPr>
              <a:t>Chicahuaxtla</a:t>
            </a:r>
            <a:r>
              <a:rPr lang="es-MX" dirty="0">
                <a:cs typeface="Times New Roman" panose="02020603050405020304" pitchFamily="18" charset="0"/>
              </a:rPr>
              <a:t> 	/ʒu³</a:t>
            </a:r>
            <a:r>
              <a:rPr lang="es-MX" baseline="30000" dirty="0">
                <a:cs typeface="Times New Roman" panose="02020603050405020304" pitchFamily="18" charset="0"/>
              </a:rPr>
              <a:t>(h)</a:t>
            </a:r>
            <a:r>
              <a:rPr lang="es-MX" dirty="0">
                <a:cs typeface="Times New Roman" panose="02020603050405020304" pitchFamily="18" charset="0"/>
              </a:rPr>
              <a:t>ku³/ 	‘animal’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10F9E-C0FA-D11F-F6A6-E897EAC54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s-MX" noProof="0" smtClean="0"/>
              <a:t>31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870322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02E5C-95E0-4179-B415-50ED68BA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ubicación del acento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E770-1C69-BA4F-BF7E-A2D2D29D7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Normalmente, anticipamos que la lenición ocurre entre vocales y la fortición ocurre al inicio de la palabra, p.ej. [ka</a:t>
            </a:r>
            <a:r>
              <a:rPr lang="en-US" b="1"/>
              <a:t>β</a:t>
            </a:r>
            <a:r>
              <a:rPr lang="en-US"/>
              <a:t>e] y [</a:t>
            </a:r>
            <a:r>
              <a:rPr lang="en-US" b="1"/>
              <a:t>b</a:t>
            </a:r>
            <a:r>
              <a:rPr lang="en-US"/>
              <a:t>oka] 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(Katz &amp; Fricke 2018)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El patrón triqui está </a:t>
            </a:r>
            <a:r>
              <a:rPr lang="en-US" b="1"/>
              <a:t>al revés </a:t>
            </a:r>
            <a:r>
              <a:rPr lang="en-US"/>
              <a:t>por los efectos del acento final.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/>
              <a:t>Es por el rasgo [+fortis] en las consonantes en la sílaba acentuada.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u="sng"/>
              <a:t>Es predecible por los efectos de hiperarticulación en la sílaba acentuada.</a:t>
            </a:r>
          </a:p>
          <a:p>
            <a:pPr marL="914400" lvl="1" indent="-457200">
              <a:buFont typeface="+mj-lt"/>
              <a:buAutoNum type="alphaLcParenR"/>
            </a:pPr>
            <a:endParaRPr lang="en-US" u="sng"/>
          </a:p>
          <a:p>
            <a:r>
              <a:rPr lang="en-US"/>
              <a:t>Cualquier análisis subrayará la importancia de estos efectos distintos en la fonética del acento triqui.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C50D2-2DD6-6402-0A81-DFD77D04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00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1B7C-36FF-BEAD-0D70-4E35C3128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803"/>
            <a:ext cx="10515600" cy="1050018"/>
          </a:xfrm>
        </p:spPr>
        <p:txBody>
          <a:bodyPr>
            <a:normAutofit fontScale="90000"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 las representaciones idealizadas </a:t>
            </a:r>
            <a:r>
              <a:rPr lang="es-MX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(elicitadas)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producción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A5849-75DB-5215-A87E-6AA72104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4265867"/>
          </a:xfrm>
        </p:spPr>
        <p:txBody>
          <a:bodyPr>
            <a:normAutofit lnSpcReduction="10000"/>
          </a:bodyPr>
          <a:lstStyle/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idealizaciones de la producción del habla ocultan la complejidad y la variación dentro de una misma lengua.</a:t>
            </a:r>
          </a:p>
          <a:p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idealizaciones de la producción del habla también ocultan la diversidad </a:t>
            </a:r>
            <a:r>
              <a:rPr lang="es-MX" dirty="0">
                <a:cs typeface="Times New Roman" panose="02020603050405020304" pitchFamily="18" charset="0"/>
              </a:rPr>
              <a:t>entre lenguas – 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muchas lenguas poseen </a:t>
            </a:r>
            <a:r>
              <a:rPr lang="es-MX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oclusivas sordas no aspiradas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pero la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relativamente poco común como variante </a:t>
            </a:r>
            <a:r>
              <a:rPr lang="es-MX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subfonémica</a:t>
            </a:r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s-MX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idealizaciones de la producción del habla ocultan además detalles importantes para el cambio fonético histórico.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AF5BC-4445-7998-A42A-68B80929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03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2A39-F0D9-1FD9-2C45-89DF783C5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0161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Referencias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ADF8-02B3-5FBC-3748-101A87F1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5286"/>
            <a:ext cx="10515600" cy="54210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Beckman, M. and Pierrehumbert, J. (1986). Intonational structure in Japanese and English.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Phonology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3(1):255–309.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Bouavichith, D. and Davidson, L. (2013). Segmental and prosodic effects on intervocalic voiced stop reduction in connected speech.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Phonetica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70:182–206.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Cohen Priva, U. and Gleason, E. (2020). The causal structure of lenition: a case for the causal precedence of durational shortening.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96(2):413–448.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Davidson, L. (2016). Variability in the implementation of voicing in American English obstruents.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Phonetics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54:35–50.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Davidson, L. (2018). Phonation and laryngeal specification in American English voiceless obstruents.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48(3):331–356.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Jong, K. J. (1995). The supraglottal articulation of prominence in English: Linguistic stress as localized hyperarticulation.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Acoustical Society of America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97(1):491–504.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(2010). Illustrations of the IPA: San Martín Itunyoso Trique.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40(2):227–238.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(2012). The Phonetics of Fortis and Lenis Consonants in Itunyoso Trique.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American Linguistics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78(2):239–272.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and Bennett, R. (2021). Mesoamerica. In Gussenhoven, C. and Chen, A., editors,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Oxford Handbook of Language Prosody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chapter 28, pages 408–427. Oxford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C., Chen, W.-R., Benn, J., Amith, J. D., and Castillo García, R. (2022). Extreme stop allophony in Mixtec spontaneous speech: Data, word prosody, and modelling.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Phonetics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92:1–18.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A59FC-596E-F6CA-CFA0-3E9424C0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73DDA-5093-8D09-1021-810BC2B8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1114"/>
            <a:ext cx="10515600" cy="5425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DiCanio, C., Zhang, C., Whalen, D. H., and Castillo García, R. (2020). Phonetic structure in Yoloxóchitl Mixtec consonants. Journal of the International Phonetic Association, 50(3):333– 365.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Gussenhoven, C. (2004).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The Phonology of Tone and Intonation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. Research Surveys in Linguistics. Cambridge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Hualde, J. I. and Nadeu, M. (2011). Lenition and phonemic overlap in Rome Italian. Phonetica, 68:215–242.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Kakadelis, S. M. (2018).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Phonetic Properties of Oral Stops in Three Languages with No Voicing Distinction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. PhD thesis, Graduate Center, City University of New York.</a:t>
            </a:r>
            <a:endParaRPr lang="en-US" sz="160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Katz, J. and Fricke, M. (2018). Auditory disruption improves word segmentation: A functional basis for lenition phenomena.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Glossa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3(1):1–25.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Katz, J. and Pitzanti, G. (2019). The phonetics and phonology of lenition: A Campidanese Sardinian case study. </a:t>
            </a:r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Laboratory Phonology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10(1):1–40.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Ladd, D. R. (2014). </a:t>
            </a:r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Structure in Phonology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Oxford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Liberman, M. Y. (2019). Corpus phonetics.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Annual Review of Linguistics,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5:91–107.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Parrell, B. (2014). </a:t>
            </a:r>
            <a:r>
              <a:rPr 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Dynamics of consonant reduction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PhD thesis, University of Southern California.</a:t>
            </a:r>
          </a:p>
          <a:p>
            <a:pPr marL="0" indent="0">
              <a:buNone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Parrell, B. and Narayanan, S. (2018). Explaining coronal reduction: Prosodic structure and articulatory posture. </a:t>
            </a:r>
            <a:r>
              <a:rPr 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Phonetica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75:151–181.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Phillips, A. and Tucker, B. V. (2022). Context effects on the acoustic realization of stops and affricates in Northern Pwo Karen.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52(1):1– 32.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D3D91-20D1-F024-9643-D8DC6373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4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CCB4-E60D-1344-9B16-AD8EC83CB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41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Stevens, M. and Hajek, J. (2004). Comparing voiced and voiceless geminates in Sienese Italian: what role does preaspiration play? In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 Proceedings of the 10th Australian International Conference on Speech Science &amp; Technology,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 pages 340–345. Macquarie University, Sydney, Australian Speech Science &amp; Technology Association, Inc.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Warner, N. (2019). Reduced speech: All is variability.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WIREs Cognitive Science, 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e1496:1–7.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Warner, N. and Tucker, B. V. (2011). Phonetic variability of stops and flaps in spontaneous and careful speech.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Journal of the Acoustical Society of America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, 130(3):1606–1617.</a:t>
            </a:r>
          </a:p>
          <a:p>
            <a:pPr marL="0" indent="0">
              <a:buNone/>
            </a:pPr>
            <a:endParaRPr lang="en-US" sz="160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3A502-EDC9-5805-64C9-AD6DAA31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39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AE72F3C-B6F9-DEE1-3D45-FC8CF4FB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218" y="1485248"/>
            <a:ext cx="4551526" cy="4764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βːa¹	‘afilado’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tʃːa³	‘tortilla’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kːaʔ³	‘vela’	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</a:t>
            </a:r>
          </a:p>
          <a:p>
            <a:pPr marL="0" indent="0">
              <a:buNone/>
            </a:pPr>
            <a:r>
              <a:rPr lang="es-MX" sz="2600" noProof="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kʷːeh</a:t>
            </a: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​³² ‘verdura comestible’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lːih³	‘pequeño (</a:t>
            </a:r>
            <a:r>
              <a:rPr lang="es-MX" sz="2600" noProof="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sust</a:t>
            </a: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)’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mːã¹	‘hay (</a:t>
            </a:r>
            <a:r>
              <a:rPr lang="es-MX" sz="2600" cap="small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imp</a:t>
            </a: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)’</a:t>
            </a:r>
          </a:p>
          <a:p>
            <a:pPr marL="0" indent="0">
              <a:buNone/>
            </a:pPr>
            <a:r>
              <a:rPr lang="es-MX" sz="2600" noProof="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nːãh</a:t>
            </a: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⁵	‘lavar’ </a:t>
            </a:r>
          </a:p>
          <a:p>
            <a:pPr marL="0" indent="0">
              <a:buNone/>
            </a:pPr>
            <a:r>
              <a:rPr lang="es-MX" sz="2600" noProof="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t̪ːa³	‘campo’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B1312-DEA4-E658-D3D3-320217B4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6E9E-E73F-6542-A03A-B8C181AEA21E}" type="slidenum">
              <a:rPr lang="en-US"/>
              <a:t>37</a:t>
            </a:fld>
            <a:endParaRPr lang="en-US"/>
          </a:p>
        </p:txBody>
      </p:sp>
      <p:pic>
        <p:nvPicPr>
          <p:cNvPr id="5" name="ba1.wav">
            <a:hlinkClick r:id="" action="ppaction://media"/>
            <a:extLst>
              <a:ext uri="{FF2B5EF4-FFF2-40B4-BE49-F238E27FC236}">
                <a16:creationId xmlns:a16="http://schemas.microsoft.com/office/drawing/2014/main" id="{C629EE28-C2AB-3B50-85D1-5485178A71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903080" y="1453960"/>
            <a:ext cx="493473" cy="493473"/>
          </a:xfrm>
          <a:prstGeom prst="rect">
            <a:avLst/>
          </a:prstGeom>
        </p:spPr>
      </p:pic>
      <p:pic>
        <p:nvPicPr>
          <p:cNvPr id="6" name="bba1.wav">
            <a:hlinkClick r:id="" action="ppaction://media"/>
            <a:extLst>
              <a:ext uri="{FF2B5EF4-FFF2-40B4-BE49-F238E27FC236}">
                <a16:creationId xmlns:a16="http://schemas.microsoft.com/office/drawing/2014/main" id="{2D57E4B4-822C-2BE4-EE12-0602717484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9588461" y="1485248"/>
            <a:ext cx="493474" cy="493474"/>
          </a:xfrm>
          <a:prstGeom prst="rect">
            <a:avLst/>
          </a:prstGeom>
        </p:spPr>
      </p:pic>
      <p:pic>
        <p:nvPicPr>
          <p:cNvPr id="7" name="chah3.wav">
            <a:hlinkClick r:id="" action="ppaction://media"/>
            <a:extLst>
              <a:ext uri="{FF2B5EF4-FFF2-40B4-BE49-F238E27FC236}">
                <a16:creationId xmlns:a16="http://schemas.microsoft.com/office/drawing/2014/main" id="{35BFCE27-EF42-3570-84D4-BDD7DB4580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903079" y="1986255"/>
            <a:ext cx="493473" cy="493473"/>
          </a:xfrm>
          <a:prstGeom prst="rect">
            <a:avLst/>
          </a:prstGeom>
        </p:spPr>
      </p:pic>
      <p:pic>
        <p:nvPicPr>
          <p:cNvPr id="8" name="cchra3.wav">
            <a:hlinkClick r:id="" action="ppaction://media"/>
            <a:extLst>
              <a:ext uri="{FF2B5EF4-FFF2-40B4-BE49-F238E27FC236}">
                <a16:creationId xmlns:a16="http://schemas.microsoft.com/office/drawing/2014/main" id="{BFEC52F9-C405-2E13-4252-6A7601395C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9575209" y="1876698"/>
            <a:ext cx="505760" cy="505760"/>
          </a:xfrm>
          <a:prstGeom prst="rect">
            <a:avLst/>
          </a:prstGeom>
        </p:spPr>
      </p:pic>
      <p:pic>
        <p:nvPicPr>
          <p:cNvPr id="11" name="kkah3.wav">
            <a:hlinkClick r:id="" action="ppaction://media"/>
            <a:extLst>
              <a:ext uri="{FF2B5EF4-FFF2-40B4-BE49-F238E27FC236}">
                <a16:creationId xmlns:a16="http://schemas.microsoft.com/office/drawing/2014/main" id="{AA6DB052-BA63-A17A-38EB-F007ED3F30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9575209" y="2319665"/>
            <a:ext cx="579473" cy="579473"/>
          </a:xfrm>
          <a:prstGeom prst="rect">
            <a:avLst/>
          </a:prstGeom>
        </p:spPr>
      </p:pic>
      <p:pic>
        <p:nvPicPr>
          <p:cNvPr id="12" name="kah3.wav">
            <a:hlinkClick r:id="" action="ppaction://media"/>
            <a:extLst>
              <a:ext uri="{FF2B5EF4-FFF2-40B4-BE49-F238E27FC236}">
                <a16:creationId xmlns:a16="http://schemas.microsoft.com/office/drawing/2014/main" id="{4EC66FD6-F8E9-1D74-82B7-99479422061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76574" y="2465541"/>
            <a:ext cx="542616" cy="542616"/>
          </a:xfrm>
          <a:prstGeom prst="rect">
            <a:avLst/>
          </a:prstGeom>
        </p:spPr>
      </p:pic>
      <p:pic>
        <p:nvPicPr>
          <p:cNvPr id="13" name="li43.wav">
            <a:hlinkClick r:id="" action="ppaction://media"/>
            <a:extLst>
              <a:ext uri="{FF2B5EF4-FFF2-40B4-BE49-F238E27FC236}">
                <a16:creationId xmlns:a16="http://schemas.microsoft.com/office/drawing/2014/main" id="{DA6AAC76-A004-896C-99E2-395BBE9BB08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76574" y="3978865"/>
            <a:ext cx="542616" cy="542616"/>
          </a:xfrm>
          <a:prstGeom prst="rect">
            <a:avLst/>
          </a:prstGeom>
        </p:spPr>
      </p:pic>
      <p:pic>
        <p:nvPicPr>
          <p:cNvPr id="14" name="llij3.wav">
            <a:hlinkClick r:id="" action="ppaction://media"/>
            <a:extLst>
              <a:ext uri="{FF2B5EF4-FFF2-40B4-BE49-F238E27FC236}">
                <a16:creationId xmlns:a16="http://schemas.microsoft.com/office/drawing/2014/main" id="{777C6711-CCEE-891D-5976-75A952E109C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490007" y="3912947"/>
            <a:ext cx="542616" cy="542616"/>
          </a:xfrm>
          <a:prstGeom prst="rect">
            <a:avLst/>
          </a:prstGeom>
        </p:spPr>
      </p:pic>
      <p:pic>
        <p:nvPicPr>
          <p:cNvPr id="15" name="man3.wav">
            <a:hlinkClick r:id="" action="ppaction://media"/>
            <a:extLst>
              <a:ext uri="{FF2B5EF4-FFF2-40B4-BE49-F238E27FC236}">
                <a16:creationId xmlns:a16="http://schemas.microsoft.com/office/drawing/2014/main" id="{7C7C9550-9752-B0A4-8906-859E6185C6CB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76574" y="4500648"/>
            <a:ext cx="542616" cy="542616"/>
          </a:xfrm>
          <a:prstGeom prst="rect">
            <a:avLst/>
          </a:prstGeom>
        </p:spPr>
      </p:pic>
      <p:pic>
        <p:nvPicPr>
          <p:cNvPr id="16" name="mman1.wav">
            <a:hlinkClick r:id="" action="ppaction://media"/>
            <a:extLst>
              <a:ext uri="{FF2B5EF4-FFF2-40B4-BE49-F238E27FC236}">
                <a16:creationId xmlns:a16="http://schemas.microsoft.com/office/drawing/2014/main" id="{D11CBCB1-D17D-C8A2-DC6B-80EEEC53A165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490007" y="4426214"/>
            <a:ext cx="542616" cy="542616"/>
          </a:xfrm>
          <a:prstGeom prst="rect">
            <a:avLst/>
          </a:prstGeom>
        </p:spPr>
      </p:pic>
      <p:pic>
        <p:nvPicPr>
          <p:cNvPr id="17" name="nanj5.wav">
            <a:hlinkClick r:id="" action="ppaction://media"/>
            <a:extLst>
              <a:ext uri="{FF2B5EF4-FFF2-40B4-BE49-F238E27FC236}">
                <a16:creationId xmlns:a16="http://schemas.microsoft.com/office/drawing/2014/main" id="{7F05E974-6800-A64B-838E-6F6DB5C66DE2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66038" y="5082678"/>
            <a:ext cx="542616" cy="542616"/>
          </a:xfrm>
          <a:prstGeom prst="rect">
            <a:avLst/>
          </a:prstGeom>
        </p:spPr>
      </p:pic>
      <p:pic>
        <p:nvPicPr>
          <p:cNvPr id="18" name="nnanj5.wav">
            <a:hlinkClick r:id="" action="ppaction://media"/>
            <a:extLst>
              <a:ext uri="{FF2B5EF4-FFF2-40B4-BE49-F238E27FC236}">
                <a16:creationId xmlns:a16="http://schemas.microsoft.com/office/drawing/2014/main" id="{3D97D905-80D8-30E3-ACAE-A42A07403DC9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490007" y="4937902"/>
            <a:ext cx="542616" cy="542616"/>
          </a:xfrm>
          <a:prstGeom prst="rect">
            <a:avLst/>
          </a:prstGeom>
        </p:spPr>
      </p:pic>
      <p:pic>
        <p:nvPicPr>
          <p:cNvPr id="19" name="kwi3.wav">
            <a:hlinkClick r:id="" action="ppaction://media"/>
            <a:extLst>
              <a:ext uri="{FF2B5EF4-FFF2-40B4-BE49-F238E27FC236}">
                <a16:creationId xmlns:a16="http://schemas.microsoft.com/office/drawing/2014/main" id="{99B98F70-61D1-BAF7-C77E-03E331A4B08C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76574" y="3395733"/>
            <a:ext cx="616328" cy="616328"/>
          </a:xfrm>
          <a:prstGeom prst="rect">
            <a:avLst/>
          </a:prstGeom>
        </p:spPr>
      </p:pic>
      <p:pic>
        <p:nvPicPr>
          <p:cNvPr id="20" name="kkwej32.wav">
            <a:hlinkClick r:id="" action="ppaction://media"/>
            <a:extLst>
              <a:ext uri="{FF2B5EF4-FFF2-40B4-BE49-F238E27FC236}">
                <a16:creationId xmlns:a16="http://schemas.microsoft.com/office/drawing/2014/main" id="{E98DA619-0788-1A06-8C7D-C45734CDD478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490007" y="3395733"/>
            <a:ext cx="579474" cy="5794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5ABA90-B7D6-7F14-76B8-C3E9A49C2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500"/>
          </a:xfrm>
        </p:spPr>
        <p:txBody>
          <a:bodyPr>
            <a:normAutofit fontScale="90000"/>
          </a:bodyPr>
          <a:lstStyle/>
          <a:p>
            <a:r>
              <a:rPr lang="es-MX" noProof="0" dirty="0">
                <a:latin typeface="Times" pitchFamily="2" charset="0"/>
              </a:rPr>
              <a:t>El contraste de longitud (no es nuestro enfoque)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5F43CD7-7144-9778-6C1E-3AC07721823C}"/>
              </a:ext>
            </a:extLst>
          </p:cNvPr>
          <p:cNvSpPr txBox="1">
            <a:spLocks/>
          </p:cNvSpPr>
          <p:nvPr/>
        </p:nvSpPr>
        <p:spPr>
          <a:xfrm>
            <a:off x="879200" y="1421240"/>
            <a:ext cx="4150000" cy="489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βa¹	‘ya, todavía	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tʃaʔ³	‘música’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kaʔ³	‘palo para enrollar 	hilo al tejer’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kʷi³	‘día, sol’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li⁴³	‘pequeño (</a:t>
            </a:r>
            <a:r>
              <a:rPr lang="es-MX" sz="260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adj</a:t>
            </a: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)’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mã³	‘ese  (distal)’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nãh</a:t>
            </a: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⁵	‘</a:t>
            </a:r>
            <a:r>
              <a:rPr lang="es-MX" sz="2600" dirty="0" err="1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oblig</a:t>
            </a: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. partícula final’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2600" dirty="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t̪a³	‘este (disc)’</a:t>
            </a:r>
          </a:p>
        </p:txBody>
      </p:sp>
    </p:spTree>
    <p:extLst>
      <p:ext uri="{BB962C8B-B14F-4D97-AF65-F5344CB8AC3E}">
        <p14:creationId xmlns:p14="http://schemas.microsoft.com/office/powerpoint/2010/main" val="12767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4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6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11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5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42901-782A-0805-82DA-05488D0C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35E55-BD92-B9AB-0583-D1E19F9B3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22944"/>
            <a:ext cx="6172200" cy="6298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73E422-39F2-927C-8821-98D0F8F3699F}"/>
              </a:ext>
            </a:extLst>
          </p:cNvPr>
          <p:cNvSpPr txBox="1"/>
          <p:nvPr/>
        </p:nvSpPr>
        <p:spPr>
          <a:xfrm>
            <a:off x="6492241" y="435429"/>
            <a:ext cx="54711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estrategias de sincronización glotal varían según el tipo de oclusiva geminada (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fortis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F) o simple (</a:t>
            </a:r>
            <a:r>
              <a:rPr lang="es-E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lenis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ensordecimiento </a:t>
            </a:r>
            <a:r>
              <a:rPr lang="es-MX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recede al cierre</a:t>
            </a:r>
          </a:p>
          <a:p>
            <a:endParaRPr lang="es-MX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ensordecimiento </a:t>
            </a:r>
            <a:r>
              <a:rPr lang="es-MX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imultáneo al cierre</a:t>
            </a:r>
          </a:p>
          <a:p>
            <a:endParaRPr lang="es-MX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ensordecimiento sigue al cierre</a:t>
            </a:r>
          </a:p>
          <a:p>
            <a:endParaRPr lang="es-MX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oclusivas simples presentan principalmente extensión de la sonoridad (</a:t>
            </a:r>
            <a:r>
              <a:rPr lang="es-ES" sz="24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voicing</a:t>
            </a:r>
            <a:r>
              <a:rPr lang="es-E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</a:t>
            </a:r>
            <a:r>
              <a:rPr lang="es-E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mientras que las geminadas se ensordecen antes del cierre (</a:t>
            </a:r>
            <a:r>
              <a:rPr lang="es-ES" sz="24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preaspiración</a:t>
            </a:r>
            <a:r>
              <a:rPr lang="es-E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 en el momento del cierre.</a:t>
            </a:r>
            <a:endParaRPr lang="es-MX" sz="2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MX" sz="2400" noProof="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</a:t>
            </a:r>
            <a:r>
              <a:rPr lang="es-MX" sz="2400" noProof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</a:t>
            </a:r>
            <a:r>
              <a:rPr lang="es-MX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3346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6961</TotalTime>
  <Words>3285</Words>
  <Application>Microsoft Macintosh PowerPoint</Application>
  <PresentationFormat>Widescreen</PresentationFormat>
  <Paragraphs>254</Paragraphs>
  <Slides>38</Slides>
  <Notes>5</Notes>
  <HiddenSlides>0</HiddenSlides>
  <MMClips>24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System Font Regular</vt:lpstr>
      <vt:lpstr>Times</vt:lpstr>
      <vt:lpstr>Aptos</vt:lpstr>
      <vt:lpstr>Arial</vt:lpstr>
      <vt:lpstr>Doulos SIL</vt:lpstr>
      <vt:lpstr>Times New Roman</vt:lpstr>
      <vt:lpstr>Office Theme</vt:lpstr>
      <vt:lpstr>Manifestaciones fonéticas del acento y su convergencia con contrastes segmentales  en el Triqui de Itunyoso </vt:lpstr>
      <vt:lpstr>I. Qué es la acentuación (stress)?</vt:lpstr>
      <vt:lpstr>Lo que nos confunde...</vt:lpstr>
      <vt:lpstr>La acentuación en una lengua tonal?</vt:lpstr>
      <vt:lpstr>Patrones de acentuación en lenguas otomangues</vt:lpstr>
      <vt:lpstr>Cómo se manifiesta el acento en una lengua tonal?</vt:lpstr>
      <vt:lpstr>Principales aseveraciones</vt:lpstr>
      <vt:lpstr>¿Qué es la lenición?</vt:lpstr>
      <vt:lpstr>Variación en los análisis de la variación</vt:lpstr>
      <vt:lpstr>La lenición de oclusivas está condicionada por muchos factores</vt:lpstr>
      <vt:lpstr>¡Estos factores son importantes!</vt:lpstr>
      <vt:lpstr>II. Las oclusivas del Triqui</vt:lpstr>
      <vt:lpstr>El acento triqui es distribucional</vt:lpstr>
      <vt:lpstr>La última sílaba es más larga también</vt:lpstr>
      <vt:lpstr>El sistema de oclusivas en palabras polisilábicas</vt:lpstr>
      <vt:lpstr>Fonética de las oclusivas del triqui</vt:lpstr>
      <vt:lpstr>PowerPoint Presentation</vt:lpstr>
      <vt:lpstr>III. Métodos</vt:lpstr>
      <vt:lpstr>PowerPoint Presentation</vt:lpstr>
      <vt:lpstr>PowerPoint Presentation</vt:lpstr>
      <vt:lpstr>Anotación</vt:lpstr>
      <vt:lpstr>PowerPoint Presentation</vt:lpstr>
      <vt:lpstr>Variantes de oclusivas según su posición/acento</vt:lpstr>
      <vt:lpstr>Variantes de africadas según su posición/acento</vt:lpstr>
      <vt:lpstr>Patrones globales</vt:lpstr>
      <vt:lpstr>La sonoridad durante el cierre se da principalmente en sílabas átonas, mientras que la preaspiración se da sobre todo en sílabas tónicas (en oraciones portadoras)</vt:lpstr>
      <vt:lpstr>Las oclusivas y las africadas son más largas en sílabas tónicas</vt:lpstr>
      <vt:lpstr>¿La sonoridad es más probable con una duración más corta? Sí.</vt:lpstr>
      <vt:lpstr>¿La preaspiración es más probable con una duración más larga? Sí y no.</vt:lpstr>
      <vt:lpstr>La preaspiración también suele ser breve (15 – 35 ms).</vt:lpstr>
      <vt:lpstr>Patrones generales</vt:lpstr>
      <vt:lpstr>La ubicación del acento</vt:lpstr>
      <vt:lpstr>Contra las representaciones idealizadas (elicitadas) de la producción</vt:lpstr>
      <vt:lpstr>Referencias</vt:lpstr>
      <vt:lpstr>PowerPoint Presentation</vt:lpstr>
      <vt:lpstr>PowerPoint Presentation</vt:lpstr>
      <vt:lpstr>El contraste de longitud (no es nuestro enfoque)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DiCanio</dc:creator>
  <cp:lastModifiedBy>Christian Di Canio</cp:lastModifiedBy>
  <cp:revision>254</cp:revision>
  <dcterms:created xsi:type="dcterms:W3CDTF">2024-10-02T12:29:10Z</dcterms:created>
  <dcterms:modified xsi:type="dcterms:W3CDTF">2025-10-24T14:35:50Z</dcterms:modified>
</cp:coreProperties>
</file>