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98" r:id="rId3"/>
    <p:sldId id="299" r:id="rId4"/>
    <p:sldId id="301" r:id="rId5"/>
    <p:sldId id="302" r:id="rId6"/>
    <p:sldId id="303" r:id="rId7"/>
    <p:sldId id="278" r:id="rId8"/>
    <p:sldId id="258" r:id="rId9"/>
    <p:sldId id="277" r:id="rId10"/>
    <p:sldId id="281" r:id="rId11"/>
    <p:sldId id="279" r:id="rId12"/>
    <p:sldId id="312" r:id="rId13"/>
    <p:sldId id="313" r:id="rId14"/>
    <p:sldId id="264" r:id="rId15"/>
    <p:sldId id="280" r:id="rId16"/>
    <p:sldId id="283" r:id="rId17"/>
    <p:sldId id="284" r:id="rId18"/>
    <p:sldId id="285" r:id="rId19"/>
    <p:sldId id="287" r:id="rId20"/>
    <p:sldId id="286" r:id="rId21"/>
    <p:sldId id="288" r:id="rId22"/>
    <p:sldId id="289" r:id="rId23"/>
    <p:sldId id="304" r:id="rId24"/>
    <p:sldId id="295" r:id="rId25"/>
    <p:sldId id="305" r:id="rId26"/>
    <p:sldId id="290" r:id="rId27"/>
    <p:sldId id="306" r:id="rId28"/>
    <p:sldId id="307" r:id="rId29"/>
    <p:sldId id="292" r:id="rId30"/>
    <p:sldId id="296" r:id="rId31"/>
    <p:sldId id="311" r:id="rId32"/>
    <p:sldId id="259" r:id="rId33"/>
    <p:sldId id="331" r:id="rId34"/>
    <p:sldId id="274" r:id="rId35"/>
    <p:sldId id="275" r:id="rId36"/>
    <p:sldId id="300" r:id="rId37"/>
    <p:sldId id="273" r:id="rId38"/>
    <p:sldId id="28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. Introduction" id="{558124EB-3793-664E-B2C6-CC52A376830D}">
          <p14:sldIdLst>
            <p14:sldId id="256"/>
            <p14:sldId id="298"/>
            <p14:sldId id="299"/>
            <p14:sldId id="301"/>
            <p14:sldId id="302"/>
            <p14:sldId id="303"/>
            <p14:sldId id="278"/>
            <p14:sldId id="258"/>
            <p14:sldId id="277"/>
            <p14:sldId id="281"/>
          </p14:sldIdLst>
        </p14:section>
        <p14:section name="II. The Triqui stop system" id="{35236219-D802-B64B-A55A-CD148F396216}">
          <p14:sldIdLst>
            <p14:sldId id="279"/>
            <p14:sldId id="312"/>
            <p14:sldId id="313"/>
            <p14:sldId id="264"/>
            <p14:sldId id="280"/>
            <p14:sldId id="283"/>
          </p14:sldIdLst>
        </p14:section>
        <p14:section name="III. Methods" id="{39F80156-1D86-0D4A-8FFB-4560FBC745E8}">
          <p14:sldIdLst>
            <p14:sldId id="284"/>
            <p14:sldId id="285"/>
            <p14:sldId id="287"/>
            <p14:sldId id="286"/>
            <p14:sldId id="288"/>
          </p14:sldIdLst>
        </p14:section>
        <p14:section name="IV. Results" id="{EAFF3F5B-A0DC-D247-B84B-620CAB79920E}">
          <p14:sldIdLst>
            <p14:sldId id="289"/>
            <p14:sldId id="304"/>
            <p14:sldId id="295"/>
            <p14:sldId id="305"/>
            <p14:sldId id="290"/>
            <p14:sldId id="306"/>
            <p14:sldId id="307"/>
            <p14:sldId id="292"/>
            <p14:sldId id="296"/>
            <p14:sldId id="311"/>
            <p14:sldId id="259"/>
            <p14:sldId id="331"/>
            <p14:sldId id="274"/>
            <p14:sldId id="275"/>
            <p14:sldId id="300"/>
          </p14:sldIdLst>
        </p14:section>
        <p14:section name="Appendix" id="{E04869D9-2943-E94A-9A15-E5FEC496ACDF}">
          <p14:sldIdLst>
            <p14:sldId id="273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38"/>
    <p:restoredTop sz="94658"/>
  </p:normalViewPr>
  <p:slideViewPr>
    <p:cSldViewPr snapToGrid="0">
      <p:cViewPr>
        <p:scale>
          <a:sx n="80" d="100"/>
          <a:sy n="80" d="100"/>
        </p:scale>
        <p:origin x="501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i Canio" userId="324066112_tp_box_2" providerId="OAuth2" clId="{43B114CC-6464-5512-9983-1D5216E4D996}"/>
    <pc:docChg chg="undo custSel addSld delSld modSld sldOrd addSection modSection">
      <pc:chgData name="Christian Di Canio" userId="324066112_tp_box_2" providerId="OAuth2" clId="{43B114CC-6464-5512-9983-1D5216E4D996}" dt="2026-06-17T20:22:09.466" v="1213" actId="27636"/>
      <pc:docMkLst>
        <pc:docMk/>
      </pc:docMkLst>
      <pc:sldChg chg="modSp mod">
        <pc:chgData name="Christian Di Canio" userId="324066112_tp_box_2" providerId="OAuth2" clId="{43B114CC-6464-5512-9983-1D5216E4D996}" dt="2026-06-17T20:22:09.466" v="1213" actId="27636"/>
        <pc:sldMkLst>
          <pc:docMk/>
          <pc:sldMk cId="1438200597" sldId="256"/>
        </pc:sldMkLst>
        <pc:spChg chg="mod">
          <ac:chgData name="Christian Di Canio" userId="324066112_tp_box_2" providerId="OAuth2" clId="{43B114CC-6464-5512-9983-1D5216E4D996}" dt="2026-06-17T20:22:09.466" v="1213" actId="27636"/>
          <ac:spMkLst>
            <pc:docMk/>
            <pc:sldMk cId="1438200597" sldId="256"/>
            <ac:spMk id="2" creationId="{DFBE3727-362C-7F42-564E-8FA2EC30A1E2}"/>
          </ac:spMkLst>
        </pc:spChg>
        <pc:spChg chg="mod">
          <ac:chgData name="Christian Di Canio" userId="324066112_tp_box_2" providerId="OAuth2" clId="{43B114CC-6464-5512-9983-1D5216E4D996}" dt="2026-06-17T19:14:32.528" v="15" actId="207"/>
          <ac:spMkLst>
            <pc:docMk/>
            <pc:sldMk cId="1438200597" sldId="256"/>
            <ac:spMk id="3" creationId="{0D450007-0F08-2AEF-74B7-EBC0B8E1C38E}"/>
          </ac:spMkLst>
        </pc:spChg>
      </pc:sldChg>
      <pc:sldChg chg="modSp mod">
        <pc:chgData name="Christian Di Canio" userId="324066112_tp_box_2" providerId="OAuth2" clId="{43B114CC-6464-5512-9983-1D5216E4D996}" dt="2026-06-17T20:19:17.890" v="1190" actId="207"/>
        <pc:sldMkLst>
          <pc:docMk/>
          <pc:sldMk cId="2178103042" sldId="259"/>
        </pc:sldMkLst>
        <pc:spChg chg="mod">
          <ac:chgData name="Christian Di Canio" userId="324066112_tp_box_2" providerId="OAuth2" clId="{43B114CC-6464-5512-9983-1D5216E4D996}" dt="2026-06-17T20:19:17.890" v="1190" actId="207"/>
          <ac:spMkLst>
            <pc:docMk/>
            <pc:sldMk cId="2178103042" sldId="259"/>
            <ac:spMk id="3" creationId="{E0EA5849-75DB-5215-A87E-6AA721044F8B}"/>
          </ac:spMkLst>
        </pc:spChg>
      </pc:sldChg>
      <pc:sldChg chg="ord">
        <pc:chgData name="Christian Di Canio" userId="324066112_tp_box_2" providerId="OAuth2" clId="{43B114CC-6464-5512-9983-1D5216E4D996}" dt="2026-06-17T19:20:11.977" v="142" actId="20578"/>
        <pc:sldMkLst>
          <pc:docMk/>
          <pc:sldMk cId="2313458361" sldId="264"/>
        </pc:sldMkLst>
      </pc:sldChg>
      <pc:sldChg chg="addSp modSp add">
        <pc:chgData name="Christian Di Canio" userId="324066112_tp_box_2" providerId="OAuth2" clId="{43B114CC-6464-5512-9983-1D5216E4D996}" dt="2026-06-17T19:23:55.547" v="169"/>
        <pc:sldMkLst>
          <pc:docMk/>
          <pc:sldMk cId="1093393536" sldId="273"/>
        </pc:sldMkLst>
        <pc:picChg chg="add mod">
          <ac:chgData name="Christian Di Canio" userId="324066112_tp_box_2" providerId="OAuth2" clId="{43B114CC-6464-5512-9983-1D5216E4D996}" dt="2026-06-17T19:23:48.113" v="168"/>
          <ac:picMkLst>
            <pc:docMk/>
            <pc:sldMk cId="1093393536" sldId="273"/>
            <ac:picMk id="9" creationId="{D90A350B-F8E1-C1D7-F7EA-ED6B04B85B48}"/>
          </ac:picMkLst>
        </pc:picChg>
        <pc:picChg chg="add mod">
          <ac:chgData name="Christian Di Canio" userId="324066112_tp_box_2" providerId="OAuth2" clId="{43B114CC-6464-5512-9983-1D5216E4D996}" dt="2026-06-17T19:23:55.547" v="169"/>
          <ac:picMkLst>
            <pc:docMk/>
            <pc:sldMk cId="1093393536" sldId="273"/>
            <ac:picMk id="10" creationId="{C7F60966-C670-4F44-0712-2DDA18ED72A7}"/>
          </ac:picMkLst>
        </pc:picChg>
      </pc:sldChg>
      <pc:sldChg chg="del">
        <pc:chgData name="Christian Di Canio" userId="324066112_tp_box_2" providerId="OAuth2" clId="{43B114CC-6464-5512-9983-1D5216E4D996}" dt="2026-06-17T19:19:00.148" v="115" actId="2696"/>
        <pc:sldMkLst>
          <pc:docMk/>
          <pc:sldMk cId="3272728909" sldId="273"/>
        </pc:sldMkLst>
      </pc:sldChg>
      <pc:sldChg chg="modSp mod">
        <pc:chgData name="Christian Di Canio" userId="324066112_tp_box_2" providerId="OAuth2" clId="{43B114CC-6464-5512-9983-1D5216E4D996}" dt="2026-06-17T20:14:21.724" v="1149" actId="20577"/>
        <pc:sldMkLst>
          <pc:docMk/>
          <pc:sldMk cId="3838243187" sldId="279"/>
        </pc:sldMkLst>
        <pc:spChg chg="mod">
          <ac:chgData name="Christian Di Canio" userId="324066112_tp_box_2" providerId="OAuth2" clId="{43B114CC-6464-5512-9983-1D5216E4D996}" dt="2026-06-17T19:26:42.467" v="190" actId="20577"/>
          <ac:spMkLst>
            <pc:docMk/>
            <pc:sldMk cId="3838243187" sldId="279"/>
            <ac:spMk id="2" creationId="{8334C881-4A3D-71B2-58A3-8906F4013ED8}"/>
          </ac:spMkLst>
        </pc:spChg>
        <pc:spChg chg="mod">
          <ac:chgData name="Christian Di Canio" userId="324066112_tp_box_2" providerId="OAuth2" clId="{43B114CC-6464-5512-9983-1D5216E4D996}" dt="2026-06-17T20:14:21.724" v="1149" actId="20577"/>
          <ac:spMkLst>
            <pc:docMk/>
            <pc:sldMk cId="3838243187" sldId="279"/>
            <ac:spMk id="3" creationId="{BD19281E-AB1C-0477-D3A5-95137396BC6D}"/>
          </ac:spMkLst>
        </pc:spChg>
      </pc:sldChg>
      <pc:sldChg chg="modSp mod ord">
        <pc:chgData name="Christian Di Canio" userId="324066112_tp_box_2" providerId="OAuth2" clId="{43B114CC-6464-5512-9983-1D5216E4D996}" dt="2026-06-17T19:33:37.092" v="477" actId="20578"/>
        <pc:sldMkLst>
          <pc:docMk/>
          <pc:sldMk cId="2637974701" sldId="280"/>
        </pc:sldMkLst>
        <pc:spChg chg="mod">
          <ac:chgData name="Christian Di Canio" userId="324066112_tp_box_2" providerId="OAuth2" clId="{43B114CC-6464-5512-9983-1D5216E4D996}" dt="2026-06-17T19:30:59.622" v="346" actId="27636"/>
          <ac:spMkLst>
            <pc:docMk/>
            <pc:sldMk cId="2637974701" sldId="280"/>
            <ac:spMk id="3" creationId="{121FF496-E5B1-1C7A-A42A-2D0462B2D9F1}"/>
          </ac:spMkLst>
        </pc:spChg>
      </pc:sldChg>
      <pc:sldChg chg="addSp delSp del mod">
        <pc:chgData name="Christian Di Canio" userId="324066112_tp_box_2" providerId="OAuth2" clId="{43B114CC-6464-5512-9983-1D5216E4D996}" dt="2026-06-17T19:24:13.173" v="172" actId="2696"/>
        <pc:sldMkLst>
          <pc:docMk/>
          <pc:sldMk cId="2999242831" sldId="282"/>
        </pc:sldMkLst>
        <pc:picChg chg="add del">
          <ac:chgData name="Christian Di Canio" userId="324066112_tp_box_2" providerId="OAuth2" clId="{43B114CC-6464-5512-9983-1D5216E4D996}" dt="2026-06-17T19:24:08.431" v="171" actId="21"/>
          <ac:picMkLst>
            <pc:docMk/>
            <pc:sldMk cId="2999242831" sldId="282"/>
            <ac:picMk id="6" creationId="{3A035E55-BD92-B9AB-0583-D1E19F9B3E59}"/>
          </ac:picMkLst>
        </pc:picChg>
      </pc:sldChg>
      <pc:sldChg chg="add">
        <pc:chgData name="Christian Di Canio" userId="324066112_tp_box_2" providerId="OAuth2" clId="{43B114CC-6464-5512-9983-1D5216E4D996}" dt="2026-06-17T19:24:15.675" v="173"/>
        <pc:sldMkLst>
          <pc:docMk/>
          <pc:sldMk cId="3859206007" sldId="282"/>
        </pc:sldMkLst>
      </pc:sldChg>
      <pc:sldChg chg="modSp mod ord">
        <pc:chgData name="Christian Di Canio" userId="324066112_tp_box_2" providerId="OAuth2" clId="{43B114CC-6464-5512-9983-1D5216E4D996}" dt="2026-06-17T19:34:03.375" v="479" actId="20578"/>
        <pc:sldMkLst>
          <pc:docMk/>
          <pc:sldMk cId="1842000061" sldId="283"/>
        </pc:sldMkLst>
        <pc:spChg chg="mod">
          <ac:chgData name="Christian Di Canio" userId="324066112_tp_box_2" providerId="OAuth2" clId="{43B114CC-6464-5512-9983-1D5216E4D996}" dt="2026-06-17T19:32:37.427" v="476" actId="27636"/>
          <ac:spMkLst>
            <pc:docMk/>
            <pc:sldMk cId="1842000061" sldId="283"/>
            <ac:spMk id="3" creationId="{588EF936-76CB-5A67-5491-3E58BD371F5D}"/>
          </ac:spMkLst>
        </pc:spChg>
      </pc:sldChg>
      <pc:sldChg chg="modSp mod">
        <pc:chgData name="Christian Di Canio" userId="324066112_tp_box_2" providerId="OAuth2" clId="{43B114CC-6464-5512-9983-1D5216E4D996}" dt="2026-06-17T19:35:09.790" v="482" actId="20577"/>
        <pc:sldMkLst>
          <pc:docMk/>
          <pc:sldMk cId="2093156414" sldId="284"/>
        </pc:sldMkLst>
        <pc:spChg chg="mod">
          <ac:chgData name="Christian Di Canio" userId="324066112_tp_box_2" providerId="OAuth2" clId="{43B114CC-6464-5512-9983-1D5216E4D996}" dt="2026-06-17T19:35:09.790" v="482" actId="20577"/>
          <ac:spMkLst>
            <pc:docMk/>
            <pc:sldMk cId="2093156414" sldId="284"/>
            <ac:spMk id="3" creationId="{1A8F989A-A5F2-6420-8DA1-4FE1F00EBA19}"/>
          </ac:spMkLst>
        </pc:spChg>
      </pc:sldChg>
      <pc:sldChg chg="ord">
        <pc:chgData name="Christian Di Canio" userId="324066112_tp_box_2" providerId="OAuth2" clId="{43B114CC-6464-5512-9983-1D5216E4D996}" dt="2026-06-17T19:36:47.590" v="485" actId="20578"/>
        <pc:sldMkLst>
          <pc:docMk/>
          <pc:sldMk cId="3348456843" sldId="286"/>
        </pc:sldMkLst>
      </pc:sldChg>
      <pc:sldChg chg="ord">
        <pc:chgData name="Christian Di Canio" userId="324066112_tp_box_2" providerId="OAuth2" clId="{43B114CC-6464-5512-9983-1D5216E4D996}" dt="2026-06-17T19:35:56.427" v="483" actId="20578"/>
        <pc:sldMkLst>
          <pc:docMk/>
          <pc:sldMk cId="2616525675" sldId="287"/>
        </pc:sldMkLst>
      </pc:sldChg>
      <pc:sldChg chg="ord">
        <pc:chgData name="Christian Di Canio" userId="324066112_tp_box_2" providerId="OAuth2" clId="{43B114CC-6464-5512-9983-1D5216E4D996}" dt="2026-06-17T19:36:24.760" v="484" actId="20578"/>
        <pc:sldMkLst>
          <pc:docMk/>
          <pc:sldMk cId="3088908829" sldId="288"/>
        </pc:sldMkLst>
      </pc:sldChg>
      <pc:sldChg chg="addSp delSp modSp mod">
        <pc:chgData name="Christian Di Canio" userId="324066112_tp_box_2" providerId="OAuth2" clId="{43B114CC-6464-5512-9983-1D5216E4D996}" dt="2026-06-17T19:40:34.406" v="493" actId="1076"/>
        <pc:sldMkLst>
          <pc:docMk/>
          <pc:sldMk cId="3178839001" sldId="289"/>
        </pc:sldMkLst>
        <pc:spChg chg="del">
          <ac:chgData name="Christian Di Canio" userId="324066112_tp_box_2" providerId="OAuth2" clId="{43B114CC-6464-5512-9983-1D5216E4D996}" dt="2026-06-17T19:37:06.824" v="488" actId="478"/>
          <ac:spMkLst>
            <pc:docMk/>
            <pc:sldMk cId="3178839001" sldId="289"/>
            <ac:spMk id="7" creationId="{4F74E3B5-3BA1-AEF9-65A9-2038ADA1D12F}"/>
          </ac:spMkLst>
        </pc:spChg>
        <pc:spChg chg="del mod">
          <ac:chgData name="Christian Di Canio" userId="324066112_tp_box_2" providerId="OAuth2" clId="{43B114CC-6464-5512-9983-1D5216E4D996}" dt="2026-06-17T19:37:04.162" v="487" actId="478"/>
          <ac:spMkLst>
            <pc:docMk/>
            <pc:sldMk cId="3178839001" sldId="289"/>
            <ac:spMk id="8" creationId="{709FA6AC-35E0-1821-E788-333E5C442A2B}"/>
          </ac:spMkLst>
        </pc:spChg>
        <pc:picChg chg="del">
          <ac:chgData name="Christian Di Canio" userId="324066112_tp_box_2" providerId="OAuth2" clId="{43B114CC-6464-5512-9983-1D5216E4D996}" dt="2026-06-17T19:40:18.111" v="489" actId="478"/>
          <ac:picMkLst>
            <pc:docMk/>
            <pc:sldMk cId="3178839001" sldId="289"/>
            <ac:picMk id="5" creationId="{1BA257AC-8EB0-4605-378F-05C2BD6DE7F6}"/>
          </ac:picMkLst>
        </pc:picChg>
        <pc:picChg chg="add mod">
          <ac:chgData name="Christian Di Canio" userId="324066112_tp_box_2" providerId="OAuth2" clId="{43B114CC-6464-5512-9983-1D5216E4D996}" dt="2026-06-17T19:40:34.406" v="493" actId="1076"/>
          <ac:picMkLst>
            <pc:docMk/>
            <pc:sldMk cId="3178839001" sldId="289"/>
            <ac:picMk id="6" creationId="{AC57FDD8-2189-2E0F-1A88-702914481DDE}"/>
          </ac:picMkLst>
        </pc:picChg>
      </pc:sldChg>
      <pc:sldChg chg="addSp delSp modSp mod">
        <pc:chgData name="Christian Di Canio" userId="324066112_tp_box_2" providerId="OAuth2" clId="{43B114CC-6464-5512-9983-1D5216E4D996}" dt="2026-06-17T19:54:16.705" v="516" actId="1076"/>
        <pc:sldMkLst>
          <pc:docMk/>
          <pc:sldMk cId="4227551112" sldId="290"/>
        </pc:sldMkLst>
        <pc:spChg chg="add del mod">
          <ac:chgData name="Christian Di Canio" userId="324066112_tp_box_2" providerId="OAuth2" clId="{43B114CC-6464-5512-9983-1D5216E4D996}" dt="2026-06-17T19:53:40.202" v="508" actId="931"/>
          <ac:spMkLst>
            <pc:docMk/>
            <pc:sldMk cId="4227551112" sldId="290"/>
            <ac:spMk id="5" creationId="{09F40091-DF90-C382-21CE-5A2EADADEA54}"/>
          </ac:spMkLst>
        </pc:spChg>
        <pc:spChg chg="add del mod">
          <ac:chgData name="Christian Di Canio" userId="324066112_tp_box_2" providerId="OAuth2" clId="{43B114CC-6464-5512-9983-1D5216E4D996}" dt="2026-06-17T19:54:11.362" v="513" actId="931"/>
          <ac:spMkLst>
            <pc:docMk/>
            <pc:sldMk cId="4227551112" sldId="290"/>
            <ac:spMk id="10" creationId="{ACE25AC3-1EEA-1B85-A08C-0ED7AE2D1BE6}"/>
          </ac:spMkLst>
        </pc:spChg>
        <pc:picChg chg="add del mod ord">
          <ac:chgData name="Christian Di Canio" userId="324066112_tp_box_2" providerId="OAuth2" clId="{43B114CC-6464-5512-9983-1D5216E4D996}" dt="2026-06-17T19:53:47.281" v="512" actId="478"/>
          <ac:picMkLst>
            <pc:docMk/>
            <pc:sldMk cId="4227551112" sldId="290"/>
            <ac:picMk id="7" creationId="{3FB0901B-2AB8-80E6-3A8B-0B960381E331}"/>
          </ac:picMkLst>
        </pc:picChg>
        <pc:picChg chg="del">
          <ac:chgData name="Christian Di Canio" userId="324066112_tp_box_2" providerId="OAuth2" clId="{43B114CC-6464-5512-9983-1D5216E4D996}" dt="2026-06-17T19:53:31.869" v="507" actId="478"/>
          <ac:picMkLst>
            <pc:docMk/>
            <pc:sldMk cId="4227551112" sldId="290"/>
            <ac:picMk id="8" creationId="{699D2811-DF69-9DE3-2F4B-9531492E7065}"/>
          </ac:picMkLst>
        </pc:picChg>
        <pc:picChg chg="add mod ord">
          <ac:chgData name="Christian Di Canio" userId="324066112_tp_box_2" providerId="OAuth2" clId="{43B114CC-6464-5512-9983-1D5216E4D996}" dt="2026-06-17T19:54:16.705" v="516" actId="1076"/>
          <ac:picMkLst>
            <pc:docMk/>
            <pc:sldMk cId="4227551112" sldId="290"/>
            <ac:picMk id="12" creationId="{8D0540D6-23B8-4D17-1062-C3BC787D94E8}"/>
          </ac:picMkLst>
        </pc:picChg>
      </pc:sldChg>
      <pc:sldChg chg="modSp mod">
        <pc:chgData name="Christian Di Canio" userId="324066112_tp_box_2" providerId="OAuth2" clId="{43B114CC-6464-5512-9983-1D5216E4D996}" dt="2026-06-17T19:44:19.742" v="506" actId="1076"/>
        <pc:sldMkLst>
          <pc:docMk/>
          <pc:sldMk cId="1408359590" sldId="295"/>
        </pc:sldMkLst>
        <pc:spChg chg="mod">
          <ac:chgData name="Christian Di Canio" userId="324066112_tp_box_2" providerId="OAuth2" clId="{43B114CC-6464-5512-9983-1D5216E4D996}" dt="2026-06-17T19:44:19.742" v="506" actId="1076"/>
          <ac:spMkLst>
            <pc:docMk/>
            <pc:sldMk cId="1408359590" sldId="295"/>
            <ac:spMk id="3" creationId="{0C86CDA8-4433-806A-C4EE-39F4CE13830A}"/>
          </ac:spMkLst>
        </pc:spChg>
      </pc:sldChg>
      <pc:sldChg chg="modSp mod">
        <pc:chgData name="Christian Di Canio" userId="324066112_tp_box_2" providerId="OAuth2" clId="{43B114CC-6464-5512-9983-1D5216E4D996}" dt="2026-06-17T20:04:22.732" v="572" actId="20577"/>
        <pc:sldMkLst>
          <pc:docMk/>
          <pc:sldMk cId="1870322382" sldId="296"/>
        </pc:sldMkLst>
        <pc:spChg chg="mod">
          <ac:chgData name="Christian Di Canio" userId="324066112_tp_box_2" providerId="OAuth2" clId="{43B114CC-6464-5512-9983-1D5216E4D996}" dt="2026-06-17T20:04:22.732" v="572" actId="20577"/>
          <ac:spMkLst>
            <pc:docMk/>
            <pc:sldMk cId="1870322382" sldId="296"/>
            <ac:spMk id="3" creationId="{7EF34D15-F953-D9A0-3D0F-CE87C25D2214}"/>
          </ac:spMkLst>
        </pc:spChg>
      </pc:sldChg>
      <pc:sldChg chg="modSp mod">
        <pc:chgData name="Christian Di Canio" userId="324066112_tp_box_2" providerId="OAuth2" clId="{43B114CC-6464-5512-9983-1D5216E4D996}" dt="2026-06-17T19:14:47.674" v="34" actId="20577"/>
        <pc:sldMkLst>
          <pc:docMk/>
          <pc:sldMk cId="2160298158" sldId="298"/>
        </pc:sldMkLst>
        <pc:spChg chg="mod">
          <ac:chgData name="Christian Di Canio" userId="324066112_tp_box_2" providerId="OAuth2" clId="{43B114CC-6464-5512-9983-1D5216E4D996}" dt="2026-06-17T19:14:47.674" v="34" actId="20577"/>
          <ac:spMkLst>
            <pc:docMk/>
            <pc:sldMk cId="2160298158" sldId="298"/>
            <ac:spMk id="5" creationId="{9ED28B6D-7CFD-1BAA-A175-B3E98B16BD07}"/>
          </ac:spMkLst>
        </pc:spChg>
      </pc:sldChg>
      <pc:sldChg chg="modSp mod">
        <pc:chgData name="Christian Di Canio" userId="324066112_tp_box_2" providerId="OAuth2" clId="{43B114CC-6464-5512-9983-1D5216E4D996}" dt="2026-06-17T19:12:37.175" v="9" actId="20577"/>
        <pc:sldMkLst>
          <pc:docMk/>
          <pc:sldMk cId="13145" sldId="299"/>
        </pc:sldMkLst>
        <pc:spChg chg="mod">
          <ac:chgData name="Christian Di Canio" userId="324066112_tp_box_2" providerId="OAuth2" clId="{43B114CC-6464-5512-9983-1D5216E4D996}" dt="2026-06-17T19:12:37.175" v="9" actId="20577"/>
          <ac:spMkLst>
            <pc:docMk/>
            <pc:sldMk cId="13145" sldId="299"/>
            <ac:spMk id="3" creationId="{B28C1BF8-83F4-A86A-BA48-8BA6141CC4AF}"/>
          </ac:spMkLst>
        </pc:spChg>
      </pc:sldChg>
      <pc:sldChg chg="addSp modSp">
        <pc:chgData name="Christian Di Canio" userId="324066112_tp_box_2" providerId="OAuth2" clId="{43B114CC-6464-5512-9983-1D5216E4D996}" dt="2026-06-17T19:24:01.140" v="170"/>
        <pc:sldMkLst>
          <pc:docMk/>
          <pc:sldMk cId="3716839085" sldId="300"/>
        </pc:sldMkLst>
        <pc:picChg chg="add mod">
          <ac:chgData name="Christian Di Canio" userId="324066112_tp_box_2" providerId="OAuth2" clId="{43B114CC-6464-5512-9983-1D5216E4D996}" dt="2026-06-17T19:24:01.140" v="170"/>
          <ac:picMkLst>
            <pc:docMk/>
            <pc:sldMk cId="3716839085" sldId="300"/>
            <ac:picMk id="2" creationId="{8DC23FF2-9EE6-6B20-3E4B-FEF2631B1D15}"/>
          </ac:picMkLst>
        </pc:picChg>
      </pc:sldChg>
      <pc:sldChg chg="delSp modSp mod">
        <pc:chgData name="Christian Di Canio" userId="324066112_tp_box_2" providerId="OAuth2" clId="{43B114CC-6464-5512-9983-1D5216E4D996}" dt="2026-06-17T19:15:15.058" v="36" actId="478"/>
        <pc:sldMkLst>
          <pc:docMk/>
          <pc:sldMk cId="3699830216" sldId="301"/>
        </pc:sldMkLst>
        <pc:spChg chg="del mod">
          <ac:chgData name="Christian Di Canio" userId="324066112_tp_box_2" providerId="OAuth2" clId="{43B114CC-6464-5512-9983-1D5216E4D996}" dt="2026-06-17T19:15:15.058" v="36" actId="478"/>
          <ac:spMkLst>
            <pc:docMk/>
            <pc:sldMk cId="3699830216" sldId="301"/>
            <ac:spMk id="5" creationId="{C713B159-3EF3-E611-3DF0-A8EAA7775575}"/>
          </ac:spMkLst>
        </pc:spChg>
      </pc:sldChg>
      <pc:sldChg chg="addSp delSp modSp mod">
        <pc:chgData name="Christian Di Canio" userId="324066112_tp_box_2" providerId="OAuth2" clId="{43B114CC-6464-5512-9983-1D5216E4D996}" dt="2026-06-17T19:43:58.601" v="505" actId="14100"/>
        <pc:sldMkLst>
          <pc:docMk/>
          <pc:sldMk cId="3001490970" sldId="304"/>
        </pc:sldMkLst>
        <pc:spChg chg="add del mod">
          <ac:chgData name="Christian Di Canio" userId="324066112_tp_box_2" providerId="OAuth2" clId="{43B114CC-6464-5512-9983-1D5216E4D996}" dt="2026-06-17T19:43:07.923" v="498" actId="478"/>
          <ac:spMkLst>
            <pc:docMk/>
            <pc:sldMk cId="3001490970" sldId="304"/>
            <ac:spMk id="5" creationId="{9DB265BB-3B2B-2C7E-E5E8-428FC9472FE1}"/>
          </ac:spMkLst>
        </pc:spChg>
        <pc:spChg chg="del mod">
          <ac:chgData name="Christian Di Canio" userId="324066112_tp_box_2" providerId="OAuth2" clId="{43B114CC-6464-5512-9983-1D5216E4D996}" dt="2026-06-17T19:40:58.190" v="495" actId="478"/>
          <ac:spMkLst>
            <pc:docMk/>
            <pc:sldMk cId="3001490970" sldId="304"/>
            <ac:spMk id="11" creationId="{B6152B9D-B922-0699-7A52-7B201172CD91}"/>
          </ac:spMkLst>
        </pc:spChg>
        <pc:spChg chg="del">
          <ac:chgData name="Christian Di Canio" userId="324066112_tp_box_2" providerId="OAuth2" clId="{43B114CC-6464-5512-9983-1D5216E4D996}" dt="2026-06-17T19:41:00.400" v="496" actId="478"/>
          <ac:spMkLst>
            <pc:docMk/>
            <pc:sldMk cId="3001490970" sldId="304"/>
            <ac:spMk id="12" creationId="{3AFB664E-93F4-6E85-6274-6C5845D11EED}"/>
          </ac:spMkLst>
        </pc:spChg>
        <pc:picChg chg="add del mod">
          <ac:chgData name="Christian Di Canio" userId="324066112_tp_box_2" providerId="OAuth2" clId="{43B114CC-6464-5512-9983-1D5216E4D996}" dt="2026-06-17T19:43:48.557" v="502" actId="478"/>
          <ac:picMkLst>
            <pc:docMk/>
            <pc:sldMk cId="3001490970" sldId="304"/>
            <ac:picMk id="7" creationId="{12574612-D4D0-FE16-6E5C-D89CB732F2B6}"/>
          </ac:picMkLst>
        </pc:picChg>
        <pc:picChg chg="add mod">
          <ac:chgData name="Christian Di Canio" userId="324066112_tp_box_2" providerId="OAuth2" clId="{43B114CC-6464-5512-9983-1D5216E4D996}" dt="2026-06-17T19:43:58.601" v="505" actId="14100"/>
          <ac:picMkLst>
            <pc:docMk/>
            <pc:sldMk cId="3001490970" sldId="304"/>
            <ac:picMk id="9" creationId="{D1E42B5E-FD9C-FECD-91E1-077547FAE5D4}"/>
          </ac:picMkLst>
        </pc:picChg>
        <pc:picChg chg="del">
          <ac:chgData name="Christian Di Canio" userId="324066112_tp_box_2" providerId="OAuth2" clId="{43B114CC-6464-5512-9983-1D5216E4D996}" dt="2026-06-17T19:43:05.924" v="497" actId="478"/>
          <ac:picMkLst>
            <pc:docMk/>
            <pc:sldMk cId="3001490970" sldId="304"/>
            <ac:picMk id="10" creationId="{8F175615-F3D5-FE85-AFDE-9C6C33ECE742}"/>
          </ac:picMkLst>
        </pc:picChg>
      </pc:sldChg>
      <pc:sldChg chg="addSp delSp modSp mod">
        <pc:chgData name="Christian Di Canio" userId="324066112_tp_box_2" providerId="OAuth2" clId="{43B114CC-6464-5512-9983-1D5216E4D996}" dt="2026-06-17T20:00:09.442" v="521" actId="1076"/>
        <pc:sldMkLst>
          <pc:docMk/>
          <pc:sldMk cId="830307294" sldId="306"/>
        </pc:sldMkLst>
        <pc:spChg chg="add del mod">
          <ac:chgData name="Christian Di Canio" userId="324066112_tp_box_2" providerId="OAuth2" clId="{43B114CC-6464-5512-9983-1D5216E4D996}" dt="2026-06-17T20:00:04.756" v="518" actId="931"/>
          <ac:spMkLst>
            <pc:docMk/>
            <pc:sldMk cId="830307294" sldId="306"/>
            <ac:spMk id="5" creationId="{43B13809-63BA-4DC4-9234-26F715BD7CEA}"/>
          </ac:spMkLst>
        </pc:spChg>
        <pc:picChg chg="del">
          <ac:chgData name="Christian Di Canio" userId="324066112_tp_box_2" providerId="OAuth2" clId="{43B114CC-6464-5512-9983-1D5216E4D996}" dt="2026-06-17T19:59:56.553" v="517" actId="478"/>
          <ac:picMkLst>
            <pc:docMk/>
            <pc:sldMk cId="830307294" sldId="306"/>
            <ac:picMk id="6" creationId="{110C8323-CFF1-0154-3881-5059697F4DD3}"/>
          </ac:picMkLst>
        </pc:picChg>
        <pc:picChg chg="add mod ord">
          <ac:chgData name="Christian Di Canio" userId="324066112_tp_box_2" providerId="OAuth2" clId="{43B114CC-6464-5512-9983-1D5216E4D996}" dt="2026-06-17T20:00:09.442" v="521" actId="1076"/>
          <ac:picMkLst>
            <pc:docMk/>
            <pc:sldMk cId="830307294" sldId="306"/>
            <ac:picMk id="8" creationId="{4A8DB57C-D044-D168-24EC-A02B6E32C50D}"/>
          </ac:picMkLst>
        </pc:picChg>
      </pc:sldChg>
      <pc:sldChg chg="addSp delSp modSp mod">
        <pc:chgData name="Christian Di Canio" userId="324066112_tp_box_2" providerId="OAuth2" clId="{43B114CC-6464-5512-9983-1D5216E4D996}" dt="2026-06-17T20:01:43.045" v="526" actId="14100"/>
        <pc:sldMkLst>
          <pc:docMk/>
          <pc:sldMk cId="2588736848" sldId="307"/>
        </pc:sldMkLst>
        <pc:spChg chg="add del mod">
          <ac:chgData name="Christian Di Canio" userId="324066112_tp_box_2" providerId="OAuth2" clId="{43B114CC-6464-5512-9983-1D5216E4D996}" dt="2026-06-17T20:01:31.123" v="523" actId="478"/>
          <ac:spMkLst>
            <pc:docMk/>
            <pc:sldMk cId="2588736848" sldId="307"/>
            <ac:spMk id="5" creationId="{C14BBA90-2EBE-AD4D-2A1C-5666DFD0EFAE}"/>
          </ac:spMkLst>
        </pc:spChg>
        <pc:picChg chg="del">
          <ac:chgData name="Christian Di Canio" userId="324066112_tp_box_2" providerId="OAuth2" clId="{43B114CC-6464-5512-9983-1D5216E4D996}" dt="2026-06-17T20:01:29.184" v="522" actId="478"/>
          <ac:picMkLst>
            <pc:docMk/>
            <pc:sldMk cId="2588736848" sldId="307"/>
            <ac:picMk id="6" creationId="{6669841D-8DCA-C7D2-A2B0-8CD1AB4CD59A}"/>
          </ac:picMkLst>
        </pc:picChg>
        <pc:picChg chg="add mod">
          <ac:chgData name="Christian Di Canio" userId="324066112_tp_box_2" providerId="OAuth2" clId="{43B114CC-6464-5512-9983-1D5216E4D996}" dt="2026-06-17T20:01:43.045" v="526" actId="14100"/>
          <ac:picMkLst>
            <pc:docMk/>
            <pc:sldMk cId="2588736848" sldId="307"/>
            <ac:picMk id="8" creationId="{DC4EE628-40EA-EDAB-9597-1D5BE74D1728}"/>
          </ac:picMkLst>
        </pc:picChg>
      </pc:sldChg>
      <pc:sldChg chg="del">
        <pc:chgData name="Christian Di Canio" userId="324066112_tp_box_2" providerId="OAuth2" clId="{43B114CC-6464-5512-9983-1D5216E4D996}" dt="2026-06-17T19:12:03.671" v="0" actId="2696"/>
        <pc:sldMkLst>
          <pc:docMk/>
          <pc:sldMk cId="1325487575" sldId="308"/>
        </pc:sldMkLst>
      </pc:sldChg>
      <pc:sldChg chg="modSp add mod">
        <pc:chgData name="Christian Di Canio" userId="324066112_tp_box_2" providerId="OAuth2" clId="{43B114CC-6464-5512-9983-1D5216E4D996}" dt="2026-06-17T20:16:50.674" v="1163" actId="20577"/>
        <pc:sldMkLst>
          <pc:docMk/>
          <pc:sldMk cId="4173300356" sldId="311"/>
        </pc:sldMkLst>
        <pc:spChg chg="mod">
          <ac:chgData name="Christian Di Canio" userId="324066112_tp_box_2" providerId="OAuth2" clId="{43B114CC-6464-5512-9983-1D5216E4D996}" dt="2026-06-17T20:05:59.263" v="595" actId="20577"/>
          <ac:spMkLst>
            <pc:docMk/>
            <pc:sldMk cId="4173300356" sldId="311"/>
            <ac:spMk id="2" creationId="{BA102E5C-95E0-4179-B415-50ED68BA826C}"/>
          </ac:spMkLst>
        </pc:spChg>
        <pc:spChg chg="mod">
          <ac:chgData name="Christian Di Canio" userId="324066112_tp_box_2" providerId="OAuth2" clId="{43B114CC-6464-5512-9983-1D5216E4D996}" dt="2026-06-17T20:16:50.674" v="1163" actId="20577"/>
          <ac:spMkLst>
            <pc:docMk/>
            <pc:sldMk cId="4173300356" sldId="311"/>
            <ac:spMk id="3" creationId="{F67AE770-1C69-BA4F-BF7E-A2D2D29D7E6E}"/>
          </ac:spMkLst>
        </pc:spChg>
      </pc:sldChg>
      <pc:sldChg chg="modSp add mod">
        <pc:chgData name="Christian Di Canio" userId="324066112_tp_box_2" providerId="OAuth2" clId="{43B114CC-6464-5512-9983-1D5216E4D996}" dt="2026-06-17T19:17:43.280" v="70" actId="20577"/>
        <pc:sldMkLst>
          <pc:docMk/>
          <pc:sldMk cId="2783784656" sldId="312"/>
        </pc:sldMkLst>
        <pc:spChg chg="mod">
          <ac:chgData name="Christian Di Canio" userId="324066112_tp_box_2" providerId="OAuth2" clId="{43B114CC-6464-5512-9983-1D5216E4D996}" dt="2026-06-17T19:17:41.334" v="68" actId="20577"/>
          <ac:spMkLst>
            <pc:docMk/>
            <pc:sldMk cId="2783784656" sldId="312"/>
            <ac:spMk id="2" creationId="{D0EF07B1-E2A9-B8AB-DC2C-EA5B82D9BBE0}"/>
          </ac:spMkLst>
        </pc:spChg>
        <pc:spChg chg="mod">
          <ac:chgData name="Christian Di Canio" userId="324066112_tp_box_2" providerId="OAuth2" clId="{43B114CC-6464-5512-9983-1D5216E4D996}" dt="2026-06-17T19:17:43.280" v="70" actId="20577"/>
          <ac:spMkLst>
            <pc:docMk/>
            <pc:sldMk cId="2783784656" sldId="312"/>
            <ac:spMk id="10" creationId="{4CE87836-8A94-E071-6644-66011C90B167}"/>
          </ac:spMkLst>
        </pc:spChg>
      </pc:sldChg>
      <pc:sldChg chg="modSp add mod">
        <pc:chgData name="Christian Di Canio" userId="324066112_tp_box_2" providerId="OAuth2" clId="{43B114CC-6464-5512-9983-1D5216E4D996}" dt="2026-06-17T19:18:28.347" v="114" actId="20577"/>
        <pc:sldMkLst>
          <pc:docMk/>
          <pc:sldMk cId="1554547200" sldId="313"/>
        </pc:sldMkLst>
        <pc:spChg chg="mod">
          <ac:chgData name="Christian Di Canio" userId="324066112_tp_box_2" providerId="OAuth2" clId="{43B114CC-6464-5512-9983-1D5216E4D996}" dt="2026-06-17T19:18:22.660" v="112" actId="20577"/>
          <ac:spMkLst>
            <pc:docMk/>
            <pc:sldMk cId="1554547200" sldId="313"/>
            <ac:spMk id="2" creationId="{D7AFA962-4AE3-4E2C-829E-A09D3D339CCF}"/>
          </ac:spMkLst>
        </pc:spChg>
        <pc:spChg chg="mod">
          <ac:chgData name="Christian Di Canio" userId="324066112_tp_box_2" providerId="OAuth2" clId="{43B114CC-6464-5512-9983-1D5216E4D996}" dt="2026-06-17T19:18:28.347" v="114" actId="20577"/>
          <ac:spMkLst>
            <pc:docMk/>
            <pc:sldMk cId="1554547200" sldId="313"/>
            <ac:spMk id="3" creationId="{9D58DF56-614C-064F-FA3A-F71A92D0E813}"/>
          </ac:spMkLst>
        </pc:spChg>
      </pc:sldChg>
      <pc:sldChg chg="modSp new del mod">
        <pc:chgData name="Christian Di Canio" userId="324066112_tp_box_2" providerId="OAuth2" clId="{43B114CC-6464-5512-9983-1D5216E4D996}" dt="2026-06-17T20:20:59.414" v="1211" actId="2696"/>
        <pc:sldMkLst>
          <pc:docMk/>
          <pc:sldMk cId="2855491903" sldId="314"/>
        </pc:sldMkLst>
        <pc:spChg chg="mod">
          <ac:chgData name="Christian Di Canio" userId="324066112_tp_box_2" providerId="OAuth2" clId="{43B114CC-6464-5512-9983-1D5216E4D996}" dt="2026-06-17T20:20:25.528" v="1209" actId="20577"/>
          <ac:spMkLst>
            <pc:docMk/>
            <pc:sldMk cId="2855491903" sldId="314"/>
            <ac:spMk id="2" creationId="{771125BB-EF78-980B-E50B-1624B333E8DB}"/>
          </ac:spMkLst>
        </pc:spChg>
      </pc:sldChg>
      <pc:sldChg chg="add">
        <pc:chgData name="Christian Di Canio" userId="324066112_tp_box_2" providerId="OAuth2" clId="{43B114CC-6464-5512-9983-1D5216E4D996}" dt="2026-06-17T20:20:58.482" v="1210"/>
        <pc:sldMkLst>
          <pc:docMk/>
          <pc:sldMk cId="2673610707" sldId="33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F5CBD-76D1-1745-9B93-CF31AB0DBB0B}" type="datetimeFigureOut">
              <a:t>6/24/2026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04F30-D059-F24A-A0EB-26F89AF12AA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08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BCF78-B3FA-9CE4-1A44-494DF4231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AE994-2601-B9C9-36C0-ACD891F1AC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CE92B-1FDD-15EB-1511-4FA5C7BB4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3346-7BA4-9249-8E24-E9E01555860E}" type="datetime1">
              <a:t>6/24/2026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BC23F-2B42-D9E7-7E6B-2BBCA9D4F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60AA3-B27D-D30F-298D-CA17BFD2B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1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803A5-3C6B-25B2-9A97-1872C8BBF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8BFD7-5861-249C-369A-135F0D48D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712A1-3F5E-609F-3A6D-FD3092B2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3CBBC-E0A5-1D4B-8796-4B172DF962D5}" type="datetime1">
              <a:t>6/24/2026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8F88F-0827-C9F6-1DA9-FFA5813BC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F47B6-4C5E-D67C-AF91-397C52CD6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87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0228C-E511-E2BA-4B1A-5221864DB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507992-2575-D649-188D-19D3B8072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41BA0-BD84-47FF-3261-E5C050206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111AE-8272-FC4E-9B61-B674DC2D838A}" type="datetime1">
              <a:t>6/24/2026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14AF8-453D-462D-CDE3-F5A300E1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D5426-7376-4B0E-AABB-8DBA6A30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40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4B47C-180C-748C-3360-46252D362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DBA6E-7BB3-1288-0CAC-F60CF7418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46C98D-B1A5-8C48-45B1-770F61E49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C7C52-2736-7ADD-2511-41622B3B9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3B1F7-B6A1-FE42-9BBE-0C554136DEC6}" type="datetime1">
              <a:t>6/24/2026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EC0C34-4804-34C4-C872-C7E472999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5D3BC-F5A8-4327-E7BD-63BD67F2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4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B274E-0FB5-269E-700B-76B9F0E16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A8228-1C31-84A2-42DA-186C3950A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3FB8F-8FE1-BEF8-84CF-89E9400EE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3A5823-F305-C2D9-FB74-40D6329FD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16EC11-51F9-AA3A-9AF1-50A8DC501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DB8166-0653-53C6-0523-4C5587DEE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1134-0AC6-B443-9678-2776999A7AFE}" type="datetime1">
              <a:t>6/24/2026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F1EA1B-0A0C-24E7-F100-40C506AF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929B32-D005-C8F6-E03B-9A193663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21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4A15-4DD5-CCA1-EC00-42A9B66EF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4F092E-D324-69A0-1C15-28D960C18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8C2A5-4D1B-9146-AC88-9B2CA2EC1548}" type="datetime1">
              <a:t>6/24/2026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C09594-DE12-7792-9E5F-834797AFD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7C6C5F-E2AB-6A50-C00A-730962A6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42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F5A1DC-6CCD-904D-044F-C3A7D77FD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14E4-DA2E-9C44-AF2D-109A9EA91715}" type="datetime1">
              <a:t>6/24/2026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DF40D-BDB4-797D-D28F-778F94A71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BE93F-BAEF-1631-0A24-626B30554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72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22455-35BF-04E5-1976-B19FCCB08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ED992-8A69-A86B-058A-21A05F5B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9D042-C27E-6B4F-4349-7A1BE379D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77714-A7A3-9C53-E359-ECA396801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9856-A19C-4943-AE5A-1D60DB0BF007}" type="datetime1">
              <a:t>6/24/2026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924393-AC7C-6739-642E-16E797BCC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4B020-FC90-F7F2-8A6E-EEE2B73D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68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214B-459E-5C35-3E68-2AEC42AF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FF565-04F9-E291-3828-85245DB47C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C0CCA-0727-6FF9-C1AC-9134CFFA4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EDD37-3866-C509-A311-BF4089C6C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B3636-9BD3-B84C-8EE9-E505AEF1699B}" type="datetime1">
              <a:t>6/24/2026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9FD58-56CF-3B9B-44F0-603B97C3C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0D80B-EEF7-EE62-B867-B9D33648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47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A2C24-5BFA-B95F-1669-0EB32E47C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BD8827-BCFF-9BDE-A12C-9AC6CBBC4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A1E2C-0B61-2939-6D77-BA34C419C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D8498-3161-B141-B7DC-8D590B8C2302}" type="datetime1">
              <a:t>6/24/2026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8BAAA-5081-CD22-8B89-32750CA2A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C2107-F670-8C89-A3D6-CDA5BF91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4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D8B8EF-1321-B7AA-504F-9934FE45E4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602282-B5B7-D758-D287-FFE8FC0F6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43F75-A6A1-4DAB-DCEB-5D319D245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07AE4-B319-5B44-B84D-999399090DC4}" type="datetime1">
              <a:t>6/24/2026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BCB0E-A986-069B-C605-54E743715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0C460-B7A2-C152-AF35-39AC3699E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3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2203D0-DFED-066D-09DC-E62B321F3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C532A-2281-B6A2-F7A7-2851708A3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D335C-91BA-5B71-838A-C9107B8A6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84C34F-9304-F249-9D48-FBBE9ECF8197}" type="datetime1">
              <a:t>6/24/2026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484FD-C9D9-ADEF-898B-0857DFD85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636D0-5976-9835-9882-A2B4736B3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4CA8D5-FE79-234B-B5C9-06278BFE97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2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wav"/><Relationship Id="rId13" Type="http://schemas.microsoft.com/office/2007/relationships/media" Target="../media/media7.wav"/><Relationship Id="rId18" Type="http://schemas.openxmlformats.org/officeDocument/2006/relationships/audio" Target="../media/media9.wav"/><Relationship Id="rId3" Type="http://schemas.microsoft.com/office/2007/relationships/media" Target="../media/media2.wav"/><Relationship Id="rId21" Type="http://schemas.openxmlformats.org/officeDocument/2006/relationships/slideLayout" Target="../slideLayouts/slideLayout2.xml"/><Relationship Id="rId7" Type="http://schemas.microsoft.com/office/2007/relationships/media" Target="../media/media4.wav"/><Relationship Id="rId12" Type="http://schemas.openxmlformats.org/officeDocument/2006/relationships/audio" Target="../media/media6.wav"/><Relationship Id="rId17" Type="http://schemas.microsoft.com/office/2007/relationships/media" Target="../media/media9.wav"/><Relationship Id="rId2" Type="http://schemas.openxmlformats.org/officeDocument/2006/relationships/audio" Target="../media/media1.wav"/><Relationship Id="rId16" Type="http://schemas.openxmlformats.org/officeDocument/2006/relationships/audio" Target="../media/media8.wav"/><Relationship Id="rId20" Type="http://schemas.openxmlformats.org/officeDocument/2006/relationships/audio" Target="../media/media10.wav"/><Relationship Id="rId1" Type="http://schemas.microsoft.com/office/2007/relationships/media" Target="../media/media1.wav"/><Relationship Id="rId6" Type="http://schemas.openxmlformats.org/officeDocument/2006/relationships/audio" Target="../media/media3.wav"/><Relationship Id="rId11" Type="http://schemas.microsoft.com/office/2007/relationships/media" Target="../media/media6.wav"/><Relationship Id="rId5" Type="http://schemas.microsoft.com/office/2007/relationships/media" Target="../media/media3.wav"/><Relationship Id="rId15" Type="http://schemas.microsoft.com/office/2007/relationships/media" Target="../media/media8.wav"/><Relationship Id="rId23" Type="http://schemas.openxmlformats.org/officeDocument/2006/relationships/image" Target="../media/image8.png"/><Relationship Id="rId10" Type="http://schemas.openxmlformats.org/officeDocument/2006/relationships/audio" Target="../media/media5.wav"/><Relationship Id="rId19" Type="http://schemas.microsoft.com/office/2007/relationships/media" Target="../media/media10.wav"/><Relationship Id="rId4" Type="http://schemas.openxmlformats.org/officeDocument/2006/relationships/audio" Target="../media/media2.wav"/><Relationship Id="rId9" Type="http://schemas.microsoft.com/office/2007/relationships/media" Target="../media/media5.wav"/><Relationship Id="rId14" Type="http://schemas.openxmlformats.org/officeDocument/2006/relationships/audio" Target="../media/media7.wav"/><Relationship Id="rId22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4.wav"/><Relationship Id="rId13" Type="http://schemas.microsoft.com/office/2007/relationships/media" Target="../media/media17.wav"/><Relationship Id="rId18" Type="http://schemas.openxmlformats.org/officeDocument/2006/relationships/audio" Target="../media/media19.wav"/><Relationship Id="rId26" Type="http://schemas.openxmlformats.org/officeDocument/2006/relationships/audio" Target="../media/media23.wav"/><Relationship Id="rId3" Type="http://schemas.microsoft.com/office/2007/relationships/media" Target="../media/media12.wav"/><Relationship Id="rId21" Type="http://schemas.microsoft.com/office/2007/relationships/media" Target="../media/media21.wav"/><Relationship Id="rId7" Type="http://schemas.microsoft.com/office/2007/relationships/media" Target="../media/media14.wav"/><Relationship Id="rId12" Type="http://schemas.openxmlformats.org/officeDocument/2006/relationships/audio" Target="../media/media16.wav"/><Relationship Id="rId17" Type="http://schemas.microsoft.com/office/2007/relationships/media" Target="../media/media19.wav"/><Relationship Id="rId25" Type="http://schemas.microsoft.com/office/2007/relationships/media" Target="../media/media23.wav"/><Relationship Id="rId2" Type="http://schemas.openxmlformats.org/officeDocument/2006/relationships/audio" Target="../media/media11.wav"/><Relationship Id="rId16" Type="http://schemas.openxmlformats.org/officeDocument/2006/relationships/audio" Target="../media/media18.wav"/><Relationship Id="rId20" Type="http://schemas.openxmlformats.org/officeDocument/2006/relationships/audio" Target="../media/media20.wav"/><Relationship Id="rId29" Type="http://schemas.openxmlformats.org/officeDocument/2006/relationships/slideLayout" Target="../slideLayouts/slideLayout2.xml"/><Relationship Id="rId1" Type="http://schemas.microsoft.com/office/2007/relationships/media" Target="../media/media11.wav"/><Relationship Id="rId6" Type="http://schemas.openxmlformats.org/officeDocument/2006/relationships/audio" Target="../media/media13.wav"/><Relationship Id="rId11" Type="http://schemas.microsoft.com/office/2007/relationships/media" Target="../media/media16.wav"/><Relationship Id="rId24" Type="http://schemas.openxmlformats.org/officeDocument/2006/relationships/audio" Target="../media/media22.wav"/><Relationship Id="rId5" Type="http://schemas.microsoft.com/office/2007/relationships/media" Target="../media/media13.wav"/><Relationship Id="rId15" Type="http://schemas.microsoft.com/office/2007/relationships/media" Target="../media/media18.wav"/><Relationship Id="rId23" Type="http://schemas.microsoft.com/office/2007/relationships/media" Target="../media/media22.wav"/><Relationship Id="rId28" Type="http://schemas.openxmlformats.org/officeDocument/2006/relationships/audio" Target="../media/media24.wav"/><Relationship Id="rId10" Type="http://schemas.openxmlformats.org/officeDocument/2006/relationships/audio" Target="../media/media15.wav"/><Relationship Id="rId19" Type="http://schemas.microsoft.com/office/2007/relationships/media" Target="../media/media20.wav"/><Relationship Id="rId4" Type="http://schemas.openxmlformats.org/officeDocument/2006/relationships/audio" Target="../media/media12.wav"/><Relationship Id="rId9" Type="http://schemas.microsoft.com/office/2007/relationships/media" Target="../media/media15.wav"/><Relationship Id="rId14" Type="http://schemas.openxmlformats.org/officeDocument/2006/relationships/audio" Target="../media/media17.wav"/><Relationship Id="rId22" Type="http://schemas.openxmlformats.org/officeDocument/2006/relationships/audio" Target="../media/media21.wav"/><Relationship Id="rId27" Type="http://schemas.microsoft.com/office/2007/relationships/media" Target="../media/media24.wav"/><Relationship Id="rId30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738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E3727-362C-7F42-564E-8FA2EC30A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055" y="1122363"/>
            <a:ext cx="11111023" cy="23876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</a:rPr>
              <a:t>The influence of stress on laryngeal timing in Itunyoso Triqui</a:t>
            </a:r>
            <a:b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</a:br>
            <a:endParaRPr lang="en-US" sz="4000" dirty="0">
              <a:solidFill>
                <a:schemeClr val="tx2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450007-0F08-2AEF-74B7-EBC0B8E1C3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</a:rPr>
              <a:t>Mariana Quintana Godoy</a:t>
            </a:r>
          </a:p>
          <a:p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</a:rPr>
              <a:t>Dr. Christian DiCanio</a:t>
            </a:r>
          </a:p>
          <a:p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</a:rPr>
              <a:t>University at Buffalo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35E8B-C83A-2A2B-A169-DC48B7AD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0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F40A0-96FD-EF74-F5CF-9FCA9ADB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	What is stress?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73AC8-2C16-3910-48E0-BB2A07E60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4988442" cy="4530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Structural properties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Distributional asymmetries</a:t>
            </a:r>
          </a:p>
          <a:p>
            <a:r>
              <a:rPr lang="en-US" dirty="0"/>
              <a:t>Occur even when no phonetic properties are observed.</a:t>
            </a:r>
          </a:p>
          <a:p>
            <a:r>
              <a:rPr lang="en-US" dirty="0"/>
              <a:t>The phonetic correlates of stress may be language-specific – it is categorical.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108CEB-3A0B-0889-8E07-F2A96FA44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ED28B6D-7CFD-1BAA-A175-B3E98B16BD07}"/>
              </a:ext>
            </a:extLst>
          </p:cNvPr>
          <p:cNvSpPr txBox="1">
            <a:spLocks/>
          </p:cNvSpPr>
          <p:nvPr/>
        </p:nvSpPr>
        <p:spPr>
          <a:xfrm>
            <a:off x="5826642" y="1825626"/>
            <a:ext cx="4988442" cy="44862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err="1"/>
              <a:t>Phonetic properties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Typically involve suprasegmental properties (duration, F0, spectral balance, intensity).</a:t>
            </a:r>
          </a:p>
          <a:p>
            <a:r>
              <a:rPr lang="en-US" dirty="0"/>
              <a:t>But they may also include </a:t>
            </a:r>
            <a:r>
              <a:rPr lang="en-US" dirty="0" err="1"/>
              <a:t>hyperarticulation</a:t>
            </a:r>
            <a:r>
              <a:rPr lang="en-US" dirty="0"/>
              <a:t> in stressed positions (de Jong 1995) and phonatory changes (aspiration and glottalization).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298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7A67F-41A7-6A26-DBCE-5CAF4C259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29760"/>
          </a:xfrm>
        </p:spPr>
        <p:txBody>
          <a:bodyPr/>
          <a:lstStyle/>
          <a:p>
            <a:r>
              <a:rPr lang="en-US" dirty="0"/>
              <a:t>Stress in a tonal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C1BF8-83F4-A86A-BA48-8BA6141CC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4885"/>
            <a:ext cx="10515600" cy="1556304"/>
          </a:xfrm>
        </p:spPr>
        <p:txBody>
          <a:bodyPr>
            <a:normAutofit/>
          </a:bodyPr>
          <a:lstStyle/>
          <a:p>
            <a:r>
              <a:rPr lang="en-US" sz="2400" dirty="0"/>
              <a:t>70 of the 94 Otomanguean languages surveyed in DiCanio and Bennett (2021) include the term </a:t>
            </a:r>
            <a:r>
              <a:rPr lang="en-US" sz="2400" i="1" dirty="0" err="1"/>
              <a:t>stress</a:t>
            </a:r>
            <a:r>
              <a:rPr lang="en-US" sz="2400" dirty="0"/>
              <a:t> in addition to </a:t>
            </a:r>
            <a:r>
              <a:rPr lang="en-US" sz="2400" i="1" dirty="0" err="1"/>
              <a:t>tone</a:t>
            </a:r>
            <a:r>
              <a:rPr lang="en-US" sz="2400" dirty="0"/>
              <a:t>. All of these are tonal languages. </a:t>
            </a:r>
          </a:p>
          <a:p>
            <a:r>
              <a:rPr lang="en-US" sz="2400" dirty="0"/>
              <a:t>Of the 58 languages that do not have exclusively monosyllabic roots, 43% exhibit root-final stress and 21% exhibit root-initial stress.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BCA037-7E82-D7B1-B8D8-F251185B0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B964A5-6C03-8614-608E-82E69A89C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415082"/>
            <a:ext cx="10156897" cy="294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37EEE-2B18-323D-647B-B9BBC850D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5151" y="2058250"/>
            <a:ext cx="3664689" cy="2239852"/>
          </a:xfrm>
        </p:spPr>
        <p:txBody>
          <a:bodyPr>
            <a:normAutofit/>
          </a:bodyPr>
          <a:lstStyle/>
          <a:p>
            <a:r>
              <a:rPr lang="en-US" sz="3600" dirty="0"/>
              <a:t>Stress patterns in Otomanguean languages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D3A92-A9E3-E983-5E22-27D6EE1C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4</a:t>
            </a:fld>
            <a:endParaRPr lang="en-US"/>
          </a:p>
        </p:txBody>
      </p:sp>
      <p:pic>
        <p:nvPicPr>
          <p:cNvPr id="9" name="Content Placeholder 8" descr="A map of Otomanguean languages in Mexico alongside their stress types.">
            <a:extLst>
              <a:ext uri="{FF2B5EF4-FFF2-40B4-BE49-F238E27FC236}">
                <a16:creationId xmlns:a16="http://schemas.microsoft.com/office/drawing/2014/main" id="{5146E815-D467-22E3-5005-5DE1997175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1819"/>
            <a:ext cx="8755151" cy="6549656"/>
          </a:xfrm>
        </p:spPr>
      </p:pic>
    </p:spTree>
    <p:extLst>
      <p:ext uri="{BB962C8B-B14F-4D97-AF65-F5344CB8AC3E}">
        <p14:creationId xmlns:p14="http://schemas.microsoft.com/office/powerpoint/2010/main" val="3699830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CA3DF-D221-39E6-FA09-475BB949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How is stress manifested in a tonal language?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7F8B1-00D0-21ED-A78B-3E0443575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A language can distribute segmental or tonal contrasts asymmetrically on stressed syllables.</a:t>
            </a:r>
          </a:p>
          <a:p>
            <a:endParaRPr lang="en-US"/>
          </a:p>
          <a:p>
            <a:r>
              <a:rPr lang="en-US"/>
              <a:t>Stressed syllables can be longer than unstressed syllables.</a:t>
            </a:r>
          </a:p>
          <a:p>
            <a:endParaRPr lang="en-US"/>
          </a:p>
          <a:p>
            <a:r>
              <a:rPr lang="en-US" b="1"/>
              <a:t>Hyperarticulation</a:t>
            </a:r>
            <a:r>
              <a:rPr lang="en-US"/>
              <a:t> may occur on the stressed syllable, while </a:t>
            </a:r>
            <a:r>
              <a:rPr lang="en-US" b="1"/>
              <a:t>hypoarticulation</a:t>
            </a:r>
            <a:r>
              <a:rPr lang="en-US"/>
              <a:t> occurs on unstressed syllables.</a:t>
            </a:r>
            <a:br>
              <a:rPr lang="en-US"/>
            </a:br>
            <a:endParaRPr lang="en-US"/>
          </a:p>
          <a:p>
            <a:pPr lvl="1"/>
            <a:r>
              <a:rPr lang="en-US"/>
              <a:t>This is a variable process and it is usually most observable on speech produced in context.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94DEE-1122-F806-6B6E-F033F4DA7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8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74ED7-0162-368A-89C4-0B1F740ED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claims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A2D75-4262-C356-D799-561331F967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Stress in Itunyoso Triqui is marked both via structural/distributional asymmetries and via patterns of hypo/hyperarticulation.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While stops are </a:t>
            </a:r>
            <a:r>
              <a:rPr lang="en-US" i="1"/>
              <a:t>canonically</a:t>
            </a:r>
            <a:r>
              <a:rPr lang="en-US"/>
              <a:t> voiceless and unaspirated, this description is inadequate in accounting for variable patterning in context with respect to duration, voicing, and preaspiration.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/>
              <a:t>Stress-related hyperarticulation is a general phonetic principle. It can both explain variable patterns of realization and account for patterns of historical sound change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B0CCF-C067-CE6C-5A89-87C206B3D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6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477C-336E-0DCB-1AAD-78EEA9495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What is lenition?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CBD9-A7FE-0D92-4D67-FA6DA4A00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p.2, Katz and Pitzanti 2019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9EEBC-8EAF-CE7A-86D0-811347F9C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201A62-591C-257C-C13A-95E3B5B3E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9918"/>
            <a:ext cx="10761452" cy="307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843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909B-ABED-0E0A-945D-6898766F4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69761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Variation in accounts of variation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EFCBB-42E5-C88C-BE1F-B5068E95B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0828"/>
            <a:ext cx="10515600" cy="429985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>
                <a:ea typeface="Doulos SIL" panose="02000500070000020004" pitchFamily="2" charset="77"/>
                <a:cs typeface="Times New Roman" panose="02020603050405020304" pitchFamily="18" charset="0"/>
              </a:rPr>
              <a:t>Classical allophony in English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/b/	&gt;	[p] / </a:t>
            </a:r>
            <a:r>
              <a:rPr lang="en-US" sz="2400">
                <a:ea typeface="Doulos SIL" panose="02000500070000020004" pitchFamily="2" charset="77"/>
                <a:cs typeface="Times New Roman" panose="02020603050405020304" pitchFamily="18" charset="0"/>
              </a:rPr>
              <a:t>%__ (utterance-initial devoicing)</a:t>
            </a:r>
            <a:b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</a:br>
            <a: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	&gt;	[b] / </a:t>
            </a:r>
            <a:r>
              <a:rPr lang="en-US" sz="2400">
                <a:ea typeface="Doulos SIL" panose="02000500070000020004" pitchFamily="2" charset="77"/>
                <a:cs typeface="Times New Roman" panose="02020603050405020304" pitchFamily="18" charset="0"/>
              </a:rPr>
              <a:t>elsewhere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>
              <a:ea typeface="Doulos SIL" panose="02000500070000020004" pitchFamily="2" charset="77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>
                <a:ea typeface="Doulos SIL" panose="02000500070000020004" pitchFamily="2" charset="77"/>
                <a:cs typeface="Times New Roman" panose="02020603050405020304" pitchFamily="18" charset="0"/>
              </a:rPr>
              <a:t>Spontaneous speech allophony in English </a:t>
            </a:r>
            <a:r>
              <a:rPr lang="en-US" sz="2400">
                <a:solidFill>
                  <a:schemeClr val="accent4">
                    <a:lumMod val="75000"/>
                  </a:schemeClr>
                </a:solidFill>
                <a:ea typeface="Doulos SIL" panose="02000500070000020004" pitchFamily="2" charset="77"/>
                <a:cs typeface="Times New Roman" panose="02020603050405020304" pitchFamily="18" charset="0"/>
              </a:rPr>
              <a:t>(Bouavichith and Davidson 2013)</a:t>
            </a:r>
            <a:endParaRPr lang="en-US" sz="2400" b="1">
              <a:solidFill>
                <a:schemeClr val="accent4">
                  <a:lumMod val="75000"/>
                </a:schemeClr>
              </a:solidFill>
              <a:ea typeface="Doulos SIL" panose="02000500070000020004" pitchFamily="2" charset="77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b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</a:br>
            <a: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/b/	&gt;	[p] / </a:t>
            </a:r>
            <a:r>
              <a:rPr lang="en-US" sz="2400">
                <a:ea typeface="Doulos SIL" panose="02000500070000020004" pitchFamily="2" charset="77"/>
                <a:cs typeface="Times New Roman" panose="02020603050405020304" pitchFamily="18" charset="0"/>
              </a:rPr>
              <a:t>%__ (utterance-initial devoicing)</a:t>
            </a:r>
            <a:b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</a:br>
            <a: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	&gt;	[b] / </a:t>
            </a:r>
            <a:r>
              <a:rPr lang="en-US" sz="2400">
                <a:ea typeface="Doulos SIL" panose="02000500070000020004" pitchFamily="2" charset="77"/>
                <a:cs typeface="Times New Roman" panose="02020603050405020304" pitchFamily="18" charset="0"/>
              </a:rPr>
              <a:t>in </a:t>
            </a:r>
            <a:r>
              <a:rPr lang="en-US" sz="2400" i="1">
                <a:ea typeface="Doulos SIL" panose="02000500070000020004" pitchFamily="2" charset="77"/>
                <a:cs typeface="Times New Roman" panose="02020603050405020304" pitchFamily="18" charset="0"/>
              </a:rPr>
              <a:t>stressed</a:t>
            </a:r>
            <a:r>
              <a:rPr lang="en-US" sz="2400">
                <a:ea typeface="Doulos SIL" panose="02000500070000020004" pitchFamily="2" charset="77"/>
                <a:cs typeface="Times New Roman" panose="02020603050405020304" pitchFamily="18" charset="0"/>
              </a:rPr>
              <a:t> syllables, about 90% of the time</a:t>
            </a:r>
            <a:b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</a:br>
            <a: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	&gt;	[β] / </a:t>
            </a:r>
            <a:r>
              <a:rPr lang="en-US" sz="2400">
                <a:ea typeface="Doulos SIL" panose="02000500070000020004" pitchFamily="2" charset="77"/>
                <a:cs typeface="Times New Roman" panose="02020603050405020304" pitchFamily="18" charset="0"/>
              </a:rPr>
              <a:t>in </a:t>
            </a:r>
            <a:r>
              <a:rPr lang="en-US" sz="2400" i="1">
                <a:ea typeface="Doulos SIL" panose="02000500070000020004" pitchFamily="2" charset="77"/>
                <a:cs typeface="Times New Roman" panose="02020603050405020304" pitchFamily="18" charset="0"/>
              </a:rPr>
              <a:t>unstressed</a:t>
            </a:r>
            <a:r>
              <a:rPr lang="en-US" sz="2400">
                <a:ea typeface="Doulos SIL" panose="02000500070000020004" pitchFamily="2" charset="77"/>
                <a:cs typeface="Times New Roman" panose="02020603050405020304" pitchFamily="18" charset="0"/>
              </a:rPr>
              <a:t> syllables about 60% of the time 	</a:t>
            </a:r>
            <a:r>
              <a:rPr lang="en-US" sz="2400" b="1">
                <a:ea typeface="Doulos SIL" panose="02000500070000020004" pitchFamily="2" charset="77"/>
                <a:cs typeface="Times New Roman" panose="02020603050405020304" pitchFamily="18" charset="0"/>
              </a:rPr>
              <a:t>(lenition)</a:t>
            </a:r>
            <a:r>
              <a:rPr lang="en-US" sz="2400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29D06-937E-052D-8746-6AED973C0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05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83A28-295B-E5F9-4791-FD08F5483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Stop lenition is conditioned by many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5CDF7-C196-5D51-861D-3CAD805B5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Singleton stops are more likely to lenite than geminate stops (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 2012, Stevens and Hajek 2004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Stops in unstressed syllables are more likely to lenite than those in stressed syllables (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Davidson and </a:t>
            </a:r>
            <a:r>
              <a:rPr lang="en-US" b="1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Bouavichith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2013, DiCanio et al. 2022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Voiced stops are more likely to lenite than voiceless stops in English (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Davidson 2016, 2018, Davidson and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Bouavichith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Stops in intervocalic position are more likely to lenite than those in word-initial position (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Katz and Fricke 2018, Katz and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Pitzanti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Stops that are in predictable positions in words are more likely to lenite than those in non-predictable positions in words (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Cohen Priva and Gleason 2020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F0C60-3771-6AE9-A223-03131AB63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84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A75B5-B6E5-B545-583D-FBE8B1B0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These factors are important!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749B1-A4D1-18C7-DC75-B74FDFD56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If both prosody and information content influence stop production, then detecting and understanding how stops vary can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aid in identifying what is important in the speech signal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68D19-ED2B-D99B-0B29-D9AED2BEE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03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4C881-4A3D-71B2-58A3-8906F4013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II.	Triqui stress and contrasts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9281E-AB1C-0477-D3A5-95137396B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Itunyoso Triqui (Otomanguean: Southern Mexico) has morpheme-final stress in addition to lexical tone. </a:t>
            </a:r>
          </a:p>
          <a:p>
            <a:pPr lvl="1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Structural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– glottalization, prenasalization, nasal vowels, contour tones, etc. are all restricted to stressed syllables.</a:t>
            </a:r>
          </a:p>
          <a:p>
            <a:pPr lvl="1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Phonetic -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Final/stressed syllables are longer than non-final/unstressed syllables (</a:t>
            </a:r>
            <a:r>
              <a:rPr lang="en-US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 2010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1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There is a length contrast in word-initial position of monosyllabic words (</a:t>
            </a:r>
            <a:r>
              <a:rPr lang="en-US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 2010, 2012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), but no other stop contrasts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B16C3-1035-AF3B-D035-23A16A0C8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43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07B1-E2A9-B8AB-DC2C-EA5B82D9B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Triqui stress is distributional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A7819-8185-7C3B-C88D-8CCCF905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2B15FC-44E6-9554-B4CC-B2711E145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30" y="1534596"/>
            <a:ext cx="9864714" cy="40116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E87836-8A94-E071-6644-66011C90B167}"/>
              </a:ext>
            </a:extLst>
          </p:cNvPr>
          <p:cNvSpPr txBox="1"/>
          <p:nvPr/>
        </p:nvSpPr>
        <p:spPr>
          <a:xfrm>
            <a:off x="838200" y="5546246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Tones 			/2, 3/      	     /2, 3, 4/	      /1, 2, 3, 4, 5, 43, 32, 31, 13/</a:t>
            </a:r>
          </a:p>
        </p:txBody>
      </p:sp>
    </p:spTree>
    <p:extLst>
      <p:ext uri="{BB962C8B-B14F-4D97-AF65-F5344CB8AC3E}">
        <p14:creationId xmlns:p14="http://schemas.microsoft.com/office/powerpoint/2010/main" val="2783784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FA962-4AE3-4E2C-829E-A09D3D339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46176"/>
          </a:xfrm>
        </p:spPr>
        <p:txBody>
          <a:bodyPr/>
          <a:lstStyle/>
          <a:p>
            <a:r>
              <a:rPr lang="en-US"/>
              <a:t>The final syllable is longer too</a:t>
            </a:r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26EBA-82B9-31D5-029E-DCEBE9111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13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58DF56-614C-064F-FA3A-F71A92D0E813}"/>
              </a:ext>
            </a:extLst>
          </p:cNvPr>
          <p:cNvSpPr txBox="1"/>
          <p:nvPr/>
        </p:nvSpPr>
        <p:spPr>
          <a:xfrm>
            <a:off x="9588797" y="5493455"/>
            <a:ext cx="2170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(DiCanio &amp; Hatcher 2018; in progress)</a:t>
            </a:r>
          </a:p>
        </p:txBody>
      </p:sp>
      <p:pic>
        <p:nvPicPr>
          <p:cNvPr id="7" name="Picture 6" descr="A graph of a chart&#10;&#10;AI-generated content may be incorrect.">
            <a:extLst>
              <a:ext uri="{FF2B5EF4-FFF2-40B4-BE49-F238E27FC236}">
                <a16:creationId xmlns:a16="http://schemas.microsoft.com/office/drawing/2014/main" id="{B8DB2992-1322-90A2-3E7D-6A1BFE0BC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86" y="1283059"/>
            <a:ext cx="8719714" cy="520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4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FFC47-280E-9638-E840-D946C78BF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9359"/>
          </a:xfrm>
        </p:spPr>
        <p:txBody>
          <a:bodyPr/>
          <a:lstStyle/>
          <a:p>
            <a:r>
              <a:rPr lang="en-US">
                <a:latin typeface="Times" pitchFamily="2" charset="0"/>
              </a:rPr>
              <a:t>The stop system in polysyllabic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799B1-18A0-B818-65AC-B4540A147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383"/>
            <a:ext cx="10515600" cy="4606580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The stop system includes /p, t̪, k, kʷ/. In the onsets of stressed syllables, they are variably realized with some preaspiration.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9EC5E-0661-DFF2-70CD-3A9895E7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6E9E-E73F-6542-A03A-B8C181AEA21E}" type="slidenum">
              <a:rPr lang="en-US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F22A4C-5004-E815-FAA6-50680E02D24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4873" y="2667985"/>
            <a:ext cx="11328757" cy="2195486"/>
          </a:xfrm>
          <a:prstGeom prst="rect">
            <a:avLst/>
          </a:prstGeom>
        </p:spPr>
      </p:pic>
      <p:pic>
        <p:nvPicPr>
          <p:cNvPr id="6" name="pa2la3.wav">
            <a:hlinkClick r:id="" action="ppaction://media"/>
            <a:extLst>
              <a:ext uri="{FF2B5EF4-FFF2-40B4-BE49-F238E27FC236}">
                <a16:creationId xmlns:a16="http://schemas.microsoft.com/office/drawing/2014/main" id="{77092750-18DC-F564-FA6E-1570125323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10188" y="4628067"/>
            <a:ext cx="621748" cy="621748"/>
          </a:xfrm>
          <a:prstGeom prst="rect">
            <a:avLst/>
          </a:prstGeom>
        </p:spPr>
      </p:pic>
      <p:pic>
        <p:nvPicPr>
          <p:cNvPr id="7" name="pe3hej5.wav">
            <a:hlinkClick r:id="" action="ppaction://media"/>
            <a:extLst>
              <a:ext uri="{FF2B5EF4-FFF2-40B4-BE49-F238E27FC236}">
                <a16:creationId xmlns:a16="http://schemas.microsoft.com/office/drawing/2014/main" id="{B373CBD1-FF72-A383-AEA5-FA734ED88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45188" y="4617024"/>
            <a:ext cx="632791" cy="632791"/>
          </a:xfrm>
          <a:prstGeom prst="rect">
            <a:avLst/>
          </a:prstGeom>
        </p:spPr>
      </p:pic>
      <p:pic>
        <p:nvPicPr>
          <p:cNvPr id="8" name="ni3tin4.wav">
            <a:hlinkClick r:id="" action="ppaction://media"/>
            <a:extLst>
              <a:ext uri="{FF2B5EF4-FFF2-40B4-BE49-F238E27FC236}">
                <a16:creationId xmlns:a16="http://schemas.microsoft.com/office/drawing/2014/main" id="{6B86F7FA-6DA5-E49B-AA1A-4CA2942CE24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2783115" y="4617024"/>
            <a:ext cx="632791" cy="632791"/>
          </a:xfrm>
          <a:prstGeom prst="rect">
            <a:avLst/>
          </a:prstGeom>
        </p:spPr>
      </p:pic>
      <p:pic>
        <p:nvPicPr>
          <p:cNvPr id="9" name="nu3ta1.wav">
            <a:hlinkClick r:id="" action="ppaction://media"/>
            <a:extLst>
              <a:ext uri="{FF2B5EF4-FFF2-40B4-BE49-F238E27FC236}">
                <a16:creationId xmlns:a16="http://schemas.microsoft.com/office/drawing/2014/main" id="{7FF8F90F-A3F1-263B-D124-2C0F3BB81E4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3415906" y="4591201"/>
            <a:ext cx="714513" cy="714513"/>
          </a:xfrm>
          <a:prstGeom prst="rect">
            <a:avLst/>
          </a:prstGeom>
        </p:spPr>
      </p:pic>
      <p:pic>
        <p:nvPicPr>
          <p:cNvPr id="10" name="ka3tsih3.wav">
            <a:hlinkClick r:id="" action="ppaction://media"/>
            <a:extLst>
              <a:ext uri="{FF2B5EF4-FFF2-40B4-BE49-F238E27FC236}">
                <a16:creationId xmlns:a16="http://schemas.microsoft.com/office/drawing/2014/main" id="{7EC46E72-183D-BC4F-ECDF-BD8B25E72ADB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699876" y="4621018"/>
            <a:ext cx="654878" cy="654878"/>
          </a:xfrm>
          <a:prstGeom prst="rect">
            <a:avLst/>
          </a:prstGeom>
        </p:spPr>
      </p:pic>
      <p:pic>
        <p:nvPicPr>
          <p:cNvPr id="11" name="ku3tanj3.wav">
            <a:hlinkClick r:id="" action="ppaction://media"/>
            <a:extLst>
              <a:ext uri="{FF2B5EF4-FFF2-40B4-BE49-F238E27FC236}">
                <a16:creationId xmlns:a16="http://schemas.microsoft.com/office/drawing/2014/main" id="{A748FE9A-4986-DA9B-42D6-2C4B919F0A4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433894" y="4620225"/>
            <a:ext cx="654878" cy="654878"/>
          </a:xfrm>
          <a:prstGeom prst="rect">
            <a:avLst/>
          </a:prstGeom>
        </p:spPr>
      </p:pic>
      <p:pic>
        <p:nvPicPr>
          <p:cNvPr id="12" name="ni3kinh3.wav">
            <a:hlinkClick r:id="" action="ppaction://media"/>
            <a:extLst>
              <a:ext uri="{FF2B5EF4-FFF2-40B4-BE49-F238E27FC236}">
                <a16:creationId xmlns:a16="http://schemas.microsoft.com/office/drawing/2014/main" id="{8B4E50DE-C234-FC4B-4CAB-C8DE0294024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5719381" y="5249815"/>
            <a:ext cx="654878" cy="654878"/>
          </a:xfrm>
          <a:prstGeom prst="rect">
            <a:avLst/>
          </a:prstGeom>
        </p:spPr>
      </p:pic>
      <p:pic>
        <p:nvPicPr>
          <p:cNvPr id="13" name="ne3ka3.wav">
            <a:hlinkClick r:id="" action="ppaction://media"/>
            <a:extLst>
              <a:ext uri="{FF2B5EF4-FFF2-40B4-BE49-F238E27FC236}">
                <a16:creationId xmlns:a16="http://schemas.microsoft.com/office/drawing/2014/main" id="{FD98AD1B-D77B-B577-1F67-BB0F22A408BE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6437580" y="5260815"/>
            <a:ext cx="654878" cy="654878"/>
          </a:xfrm>
          <a:prstGeom prst="rect">
            <a:avLst/>
          </a:prstGeom>
        </p:spPr>
      </p:pic>
      <p:pic>
        <p:nvPicPr>
          <p:cNvPr id="14" name="a3kwaj4.wav">
            <a:hlinkClick r:id="" action="ppaction://media"/>
            <a:extLst>
              <a:ext uri="{FF2B5EF4-FFF2-40B4-BE49-F238E27FC236}">
                <a16:creationId xmlns:a16="http://schemas.microsoft.com/office/drawing/2014/main" id="{C33F6AA2-C919-E712-59D8-ED6AD06D8302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909842" y="4611079"/>
            <a:ext cx="654878" cy="654878"/>
          </a:xfrm>
          <a:prstGeom prst="rect">
            <a:avLst/>
          </a:prstGeom>
        </p:spPr>
      </p:pic>
      <p:pic>
        <p:nvPicPr>
          <p:cNvPr id="15" name="nu3kwanh3.wav">
            <a:hlinkClick r:id="" action="ppaction://media"/>
            <a:extLst>
              <a:ext uri="{FF2B5EF4-FFF2-40B4-BE49-F238E27FC236}">
                <a16:creationId xmlns:a16="http://schemas.microsoft.com/office/drawing/2014/main" id="{6ADC001D-DE73-1AF1-6C17-13F03E102110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676990" y="4620225"/>
            <a:ext cx="654878" cy="65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45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85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46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5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E71FE-EE8F-45BA-8D04-6F1609914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504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Triqui stop phonetics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FF496-E5B1-1C7A-A42A-2D0462B2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5143"/>
            <a:ext cx="10515600" cy="4761820"/>
          </a:xfrm>
        </p:spPr>
        <p:txBody>
          <a:bodyPr>
            <a:normAutofit lnSpcReduction="10000"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We distinguish Triqui stops in polysyllabic words where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can influence their production from Triqui stops in monosyllabic words where there is a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phonological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contrast. We focus only on the </a:t>
            </a:r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former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here.</a:t>
            </a:r>
          </a:p>
          <a:p>
            <a:pPr marL="0" indent="0">
              <a:buNone/>
            </a:pPr>
            <a:endParaRPr lang="en-US">
              <a:cs typeface="Times New Roman" panose="02020603050405020304" pitchFamily="18" charset="0"/>
            </a:endParaRPr>
          </a:p>
          <a:p>
            <a:r>
              <a:rPr lang="en-US">
                <a:cs typeface="Times New Roman" panose="02020603050405020304" pitchFamily="18" charset="0"/>
              </a:rPr>
              <a:t>All stops are phonologically voiceless with relatively little </a:t>
            </a:r>
            <a:r>
              <a:rPr lang="en-US" i="1">
                <a:cs typeface="Times New Roman" panose="02020603050405020304" pitchFamily="18" charset="0"/>
              </a:rPr>
              <a:t>post</a:t>
            </a:r>
            <a:r>
              <a:rPr lang="en-US">
                <a:cs typeface="Times New Roman" panose="02020603050405020304" pitchFamily="18" charset="0"/>
              </a:rPr>
              <a:t>-aspiration. 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Past work on consonant length found that geminate stops are produced with longer closure and variable preaspiration. </a:t>
            </a:r>
          </a:p>
          <a:p>
            <a:pPr lvl="1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There is electroglottographic evidence for abrupt glottal spreading in geminates vs. voicing bleed (passive voicing) in singletons (</a:t>
            </a:r>
            <a:r>
              <a:rPr lang="en-US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 2012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6A11C-CDA9-43A9-CBE1-9344C79A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974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EF936-76CB-5A67-5491-3E58BD371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2029" y="350874"/>
            <a:ext cx="3831770" cy="5826089"/>
          </a:xfrm>
        </p:spPr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date, there is no work on stops in polysyllabic words.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Preaspiration and voicing bleed (passive voicing) are additional features which distinguish geminate and singleton stops.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What about stops in polysyllabic words?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FC5295-0780-7AD7-74AB-7308D9E3F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D1C4C-AF1C-64ED-B221-B17B97D6F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73" y="0"/>
            <a:ext cx="6705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00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A5BE8-A7FE-BC32-3D14-3E734CAB0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III.	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F989A-A5F2-6420-8DA1-4FE1F00EB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Target word elicitation for comprehensive phonological/phonetic analysis – words in isolation and in carrier sentences.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Just 10 target words for investigating stress effect on /p, t̪, k, kʷ, tʃ/ - two per consonant, e.g.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t̪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a³ˀnĩ⁴³ ‘my children’ vs. tʃa³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t̪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o³ ‘rabbit.’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Each word was produced in isolation and medially in a carrier sentence preceded by a vowel:</a:t>
            </a:r>
            <a:b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	ku³-tʃu⁴mã⁴³	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t̪a³ˀnĩ⁴³  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	t̪u³kʷah⁵</a:t>
            </a:r>
            <a:b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cap="small">
                <a:latin typeface="Times New Roman" panose="02020603050405020304" pitchFamily="18" charset="0"/>
                <a:cs typeface="Times New Roman" panose="02020603050405020304" pitchFamily="18" charset="0"/>
              </a:rPr>
              <a:t>perf-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arrive	</a:t>
            </a:r>
            <a:r>
              <a:rPr lang="en-US" cap="small">
                <a:latin typeface="Times New Roman" panose="02020603050405020304" pitchFamily="18" charset="0"/>
                <a:cs typeface="Times New Roman" panose="02020603050405020304" pitchFamily="18" charset="0"/>
              </a:rPr>
              <a:t>poss.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child.</a:t>
            </a:r>
            <a:r>
              <a:rPr lang="en-US" cap="small">
                <a:latin typeface="Times New Roman" panose="02020603050405020304" pitchFamily="18" charset="0"/>
                <a:cs typeface="Times New Roman" panose="02020603050405020304" pitchFamily="18" charset="0"/>
              </a:rPr>
              <a:t>1s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cap="small">
                <a:latin typeface="Times New Roman" panose="02020603050405020304" pitchFamily="18" charset="0"/>
                <a:cs typeface="Times New Roman" panose="02020603050405020304" pitchFamily="18" charset="0"/>
              </a:rPr>
              <a:t>poss.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house.of.</a:t>
            </a:r>
            <a:r>
              <a:rPr lang="en-US" cap="small">
                <a:latin typeface="Times New Roman" panose="02020603050405020304" pitchFamily="18" charset="0"/>
                <a:cs typeface="Times New Roman" panose="02020603050405020304" pitchFamily="18" charset="0"/>
              </a:rPr>
              <a:t>1s</a:t>
            </a:r>
            <a:br>
              <a:rPr lang="en-US" cap="small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cap="small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‘My children arrived at my house.’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CD899-3E31-27F8-26DB-2DDF6E798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56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E102A-524C-970E-DCE8-CC4161011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87829"/>
            <a:ext cx="10515600" cy="5589134"/>
          </a:xfrm>
        </p:spPr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12 speakers were recruited for the study where they either read or repeated the target sentences three times each. 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total of 160 sentences (for all consonant/vowel contrasts) were examined. So, this is a small subset of the larger data set.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 total of 10 x 3 x 12 stimuli were elicited = 360 words with stops in carriers or 720 total (including 3 repetitions of words in isolation).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All data was transcribed in ELAN, force-aligned using a custom-built Triqui forced aligner, hand-corrected by the authors, and individually annotated for stop variant.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31C5E-A26A-6F14-4BF0-66445EEEE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90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EFC2A-04F4-8163-FB7A-B4A12852B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2629"/>
            <a:ext cx="10515600" cy="52843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We annotated each stop with subphonemic detail several possible ways: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preasp	=	preaspiration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vlclos		=	voiceless closure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vdclos	=	voiced closure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vot		=	voice onset time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vcls.fric	=	voiceless frication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vd.fric	=	voiced frication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A9D9D-111D-4FB3-5F7B-1B988A1AB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25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5352A-E157-D6E9-A89F-43060CBDA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Annotation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451F83-4BEC-EEB5-4AE6-3E7B0DA7C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37493"/>
            <a:ext cx="9999384" cy="495538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95045-BCD5-0100-4ED8-41527A5AA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456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216E8-21D9-7002-554A-7483F35EA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5286"/>
            <a:ext cx="10515600" cy="5251677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presence/absence of these categories then determined whether the stops were: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voiceless preaspirated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voiceless unaspirated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voiceless unaspirated with some closure voicing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spirantized/lenited with or without voicing</a:t>
            </a:r>
          </a:p>
          <a:p>
            <a:pPr marL="0" indent="0">
              <a:buNone/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 other words, we used the presence/absence of labels at the sub-phonemic level to construct the category of the stop.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8F93E-ADB9-63EA-4897-43387F71B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08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003D5-8D4D-5D83-98F9-79DA84A74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7740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Stop variants by stress 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FC106-8A02-B080-E1CD-D4046BF9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7FDD8-2189-2E0F-1A88-702914481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08544"/>
            <a:ext cx="9050079" cy="54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39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BCB0E-17F5-1179-0AF8-95857FBF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Affricate variants by stress 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7ED60-7488-F21A-7F5A-0A76D078B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23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E42B5E-FD9C-FECD-91E1-077547FAE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448655"/>
            <a:ext cx="8815821" cy="527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909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116D-4548-B0F3-8A71-A238E407A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Global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6CDA8-4433-806A-C4EE-39F4CE138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594"/>
            <a:ext cx="10515600" cy="4351338"/>
          </a:xfrm>
        </p:spPr>
        <p:txBody>
          <a:bodyPr>
            <a:normAutofit/>
          </a:bodyPr>
          <a:lstStyle/>
          <a:p>
            <a:r>
              <a:rPr lang="en-US" sz="26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variant is a voiceless unaspirated stop, occurring in 66.9% of instances. Voiceless unaspirated affricates occurred 64.9% of the time.</a:t>
            </a:r>
          </a:p>
          <a:p>
            <a:endParaRPr lang="en-US" sz="26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Globally, stops with some measurable amount of voicing during closure (in sentence-medial position) occurred 16.1% of the time, while voiceless stops with measurable preaspiration occurred in 16.3% of the time. </a:t>
            </a:r>
          </a:p>
          <a:p>
            <a:endParaRPr lang="en-US" sz="2600">
              <a:cs typeface="Times New Roman" panose="02020603050405020304" pitchFamily="18" charset="0"/>
            </a:endParaRPr>
          </a:p>
          <a:p>
            <a:r>
              <a:rPr lang="en-US" sz="26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Affricates with some amount of voicing during closure occurred 14.5% of the time, while they occurred with preaspiration 18.8% of the time.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4E96C-30A5-58CF-3A6A-CB5BB01D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59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76786-4278-4288-8842-BED6470A5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Voicing during closure is mainly in unstressed syllables, while preaspiration is mainly in stressed syllables (in carriers)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24745-C321-D6CF-E70A-37799B50A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>
                <a:cs typeface="Times New Roman" panose="02020603050405020304" pitchFamily="18" charset="0"/>
              </a:rPr>
              <a:t>In penults, stops have shorter closure and </a:t>
            </a:r>
            <a:r>
              <a:rPr lang="en-US" b="1">
                <a:cs typeface="Times New Roman" panose="02020603050405020304" pitchFamily="18" charset="0"/>
              </a:rPr>
              <a:t>are often (58% of the time) partially voiced</a:t>
            </a:r>
            <a:r>
              <a:rPr lang="en-US">
                <a:cs typeface="Times New Roman" panose="02020603050405020304" pitchFamily="18" charset="0"/>
              </a:rPr>
              <a:t>, whereas in final syllables, stops have longer closure and sometimes (22% of the time) are preaspirated.</a:t>
            </a:r>
          </a:p>
          <a:p>
            <a:endParaRPr lang="en-US">
              <a:cs typeface="Times New Roman" panose="02020603050405020304" pitchFamily="18" charset="0"/>
            </a:endParaRPr>
          </a:p>
          <a:p>
            <a:r>
              <a:rPr lang="en-US">
                <a:cs typeface="Times New Roman" panose="02020603050405020304" pitchFamily="18" charset="0"/>
              </a:rPr>
              <a:t>In penults, affricates have shorter closure and </a:t>
            </a:r>
            <a:r>
              <a:rPr lang="en-US" b="1">
                <a:cs typeface="Times New Roman" panose="02020603050405020304" pitchFamily="18" charset="0"/>
              </a:rPr>
              <a:t>are sometimes (32% of the time) partially voiced</a:t>
            </a:r>
            <a:r>
              <a:rPr lang="en-US">
                <a:cs typeface="Times New Roman" panose="02020603050405020304" pitchFamily="18" charset="0"/>
              </a:rPr>
              <a:t>, whereas in final syllables, affricates have longer closure and are often (81% of the time) preaspirated.</a:t>
            </a:r>
          </a:p>
          <a:p>
            <a:endParaRPr lang="en-US">
              <a:cs typeface="Times New Roman" panose="02020603050405020304" pitchFamily="18" charset="0"/>
            </a:endParaRPr>
          </a:p>
          <a:p>
            <a:r>
              <a:rPr lang="en-US"/>
              <a:t>Loss of closure in affricates was rare (10.2%) and occurred only in penults.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857F2-BFA6-EFF4-AEAC-8AA0B962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47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0144-008B-8A62-0BC4-5ADB04B3C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Stops and affricates are longer in stressed 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A4A96-D4F7-B7C1-21B5-F2C2CBE07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26</a:t>
            </a:fld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D0540D6-23B8-4D17-1062-C3BC787D94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018" y="1607414"/>
            <a:ext cx="9880010" cy="483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51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DE6EE-2289-EA08-1609-AD89F4EC2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Is voicing more likely with shorter duration? Yes.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439A3-7889-A42F-77EF-930433C0A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27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A8DB57C-D044-D168-24EC-A02B6E32C5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081" y="1459665"/>
            <a:ext cx="10290977" cy="503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072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B200-18B5-0D55-7468-D960F561F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Is preaspiration more likely with longer duration? </a:t>
            </a:r>
            <a:br>
              <a:rPr lang="en-US" sz="3600"/>
            </a:br>
            <a:r>
              <a:rPr lang="en-US" sz="3600" b="1"/>
              <a:t>Yes and No.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5ED3B-2063-8DFF-5ADA-50C06E1C2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28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4EE628-40EA-EDAB-9597-1D5BE74D1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90688"/>
            <a:ext cx="9918843" cy="485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368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BE83-0A08-1C49-8095-46C141CD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Preaspiration is also usually short (15 – 35 ms).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1416E9-5176-6456-204B-72E12F10B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1206" y="1847850"/>
            <a:ext cx="804935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7ADED-5175-90B3-045F-C82F37D9F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038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8F5A0-C74E-C446-9D09-7855CAEBE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General patterns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4D15-F953-D9A0-3D0F-CE87C25D2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lengthening of stops in stressed position with optional preaspiration.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Stops in unstressed syllables have no preaspiration and often are accompanied by some voicing into their closure.</a:t>
            </a:r>
          </a:p>
          <a:p>
            <a:r>
              <a:rPr lang="en-US">
                <a:cs typeface="Times New Roman" panose="02020603050405020304" pitchFamily="18" charset="0"/>
              </a:rPr>
              <a:t>Preaspiration is an enhancement strategy to maintain voicelessness in stressed position.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This sheds light on a historical pattern whereby pre-tonic stops in related Triqui dialects spirantized/voiced.</a:t>
            </a:r>
          </a:p>
          <a:p>
            <a:pPr lvl="1"/>
            <a:r>
              <a:rPr lang="es-MX" dirty="0" err="1">
                <a:cs typeface="Times New Roman" panose="02020603050405020304" pitchFamily="18" charset="0"/>
              </a:rPr>
              <a:t>Itunyoso</a:t>
            </a:r>
            <a:r>
              <a:rPr lang="es-MX" dirty="0">
                <a:cs typeface="Times New Roman" panose="02020603050405020304" pitchFamily="18" charset="0"/>
              </a:rPr>
              <a:t> Triqui		/tʃu³</a:t>
            </a:r>
            <a:r>
              <a:rPr lang="es-MX" baseline="30000" dirty="0">
                <a:cs typeface="Times New Roman" panose="02020603050405020304" pitchFamily="18" charset="0"/>
              </a:rPr>
              <a:t>(h)</a:t>
            </a:r>
            <a:r>
              <a:rPr lang="es-MX" dirty="0">
                <a:cs typeface="Times New Roman" panose="02020603050405020304" pitchFamily="18" charset="0"/>
              </a:rPr>
              <a:t>ku³/ 	‘animal’</a:t>
            </a:r>
          </a:p>
          <a:p>
            <a:pPr lvl="1"/>
            <a:r>
              <a:rPr lang="es-MX" dirty="0" err="1">
                <a:cs typeface="Times New Roman" panose="02020603050405020304" pitchFamily="18" charset="0"/>
              </a:rPr>
              <a:t>Chicahuaxtla Triqui</a:t>
            </a:r>
            <a:r>
              <a:rPr lang="es-MX" dirty="0">
                <a:cs typeface="Times New Roman" panose="02020603050405020304" pitchFamily="18" charset="0"/>
              </a:rPr>
              <a:t> 	/ʒu³</a:t>
            </a:r>
            <a:r>
              <a:rPr lang="es-MX" baseline="30000" dirty="0">
                <a:cs typeface="Times New Roman" panose="02020603050405020304" pitchFamily="18" charset="0"/>
              </a:rPr>
              <a:t>(h)</a:t>
            </a:r>
            <a:r>
              <a:rPr lang="es-MX" dirty="0">
                <a:cs typeface="Times New Roman" panose="02020603050405020304" pitchFamily="18" charset="0"/>
              </a:rPr>
              <a:t>ku³/ 	‘animal’</a:t>
            </a:r>
          </a:p>
          <a:p>
            <a:pPr lvl="1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10F9E-C0FA-D11F-F6A6-E897EAC54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22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02E5C-95E0-4179-B415-50ED68BA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location of 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AE770-1C69-BA4F-BF7E-A2D2D29D7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We normally expect lenition to occur intervocalically and fortition to be word-initial, e.g. [ka</a:t>
            </a:r>
            <a:r>
              <a:rPr lang="en-US" b="1"/>
              <a:t>β</a:t>
            </a:r>
            <a:r>
              <a:rPr lang="en-US"/>
              <a:t>e] y [</a:t>
            </a:r>
            <a:r>
              <a:rPr lang="en-US" b="1"/>
              <a:t>b</a:t>
            </a:r>
            <a:r>
              <a:rPr lang="en-US"/>
              <a:t>oka] </a:t>
            </a:r>
            <a:r>
              <a:rPr lang="en-US">
                <a:solidFill>
                  <a:schemeClr val="accent4">
                    <a:lumMod val="75000"/>
                  </a:schemeClr>
                </a:solidFill>
              </a:rPr>
              <a:t>(Katz &amp; Fricke 2018)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The Triqui pattern is </a:t>
            </a:r>
            <a:r>
              <a:rPr lang="en-US" b="1"/>
              <a:t>the opposite </a:t>
            </a:r>
            <a:r>
              <a:rPr lang="en-US"/>
              <a:t>due to the effect of final stress.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/>
              <a:t>There is a [+fortis] feature in stops in stressed syllables (</a:t>
            </a:r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</a:rPr>
              <a:t>Hollenbach 1984, Hernández Mendoza 2017)</a:t>
            </a:r>
            <a:r>
              <a:rPr lang="en-US"/>
              <a:t>.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u="sng"/>
              <a:t>The observed effects are predictable via stress-induced hyperarticulation.</a:t>
            </a:r>
          </a:p>
          <a:p>
            <a:pPr marL="914400" lvl="1" indent="-457200">
              <a:buFont typeface="+mj-lt"/>
              <a:buAutoNum type="alphaLcParenR"/>
            </a:pPr>
            <a:endParaRPr lang="en-US" u="sng"/>
          </a:p>
          <a:p>
            <a:r>
              <a:rPr lang="en-US"/>
              <a:t>Either analysis would need to highlight the importance of these distinct effects of Triqui stress on obstruents.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C50D2-2DD6-6402-0A81-DFD77D04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00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91B7C-36FF-BEAD-0D70-4E35C3128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0018"/>
          </a:xfrm>
        </p:spPr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Against idealized accounts of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A5849-75DB-5215-A87E-6AA72104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5514"/>
            <a:ext cx="10515600" cy="4511449"/>
          </a:xfrm>
        </p:spPr>
        <p:txBody>
          <a:bodyPr>
            <a:norm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Idealizations of speech production mask complexity and within-language variation.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Idealizations of speech production mask cross-linguistic diversity – many languages have </a:t>
            </a:r>
            <a:r>
              <a:rPr lang="en-US" i="1">
                <a:latin typeface="Times New Roman" panose="02020603050405020304" pitchFamily="18" charset="0"/>
                <a:cs typeface="Times New Roman" panose="02020603050405020304" pitchFamily="18" charset="0"/>
              </a:rPr>
              <a:t>voiceless unaspirated stops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but preaspiration is fairly uncommon as a sub-phonemic variant.</a:t>
            </a:r>
          </a:p>
          <a:p>
            <a:pPr lvl="1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c.f. </a:t>
            </a:r>
            <a:r>
              <a:rPr lang="en-US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Kakadelis (2018)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Idealizations of speech production mask important details for historical sound change.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AF5BC-4445-7998-A42A-68B80929E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03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B6BB1-5F49-C640-ACF8-88D78787F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CA70E-8BB3-6A80-B3F7-A4A9F947C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effectLst/>
                <a:highlight>
                  <a:srgbClr val="FFFFFF"/>
                </a:highlight>
                <a:cs typeface="Times New Roman" panose="02020603050405020304" pitchFamily="18" charset="0"/>
              </a:rPr>
              <a:t>Basileo Martínez Cruz and Benigno Cruz Martínez</a:t>
            </a:r>
          </a:p>
          <a:p>
            <a:endParaRPr lang="en-US"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r>
              <a:rPr lang="en-US">
                <a:effectLst/>
                <a:highlight>
                  <a:srgbClr val="FFFFFF"/>
                </a:highlight>
                <a:cs typeface="Times New Roman" panose="02020603050405020304" pitchFamily="18" charset="0"/>
              </a:rPr>
              <a:t>Funding support from the National Endowment for the Humanities Grant FN-291125-23 </a:t>
            </a:r>
            <a:r>
              <a:rPr lang="en-US" i="1">
                <a:effectLst/>
                <a:highlight>
                  <a:srgbClr val="FFFFFF"/>
                </a:highlight>
                <a:cs typeface="Times New Roman" panose="02020603050405020304" pitchFamily="18" charset="0"/>
              </a:rPr>
              <a:t>A reference grammar of Itunyoso Triqui [ISO 639-3 trq]</a:t>
            </a:r>
            <a:r>
              <a:rPr lang="en-US">
                <a:effectLst/>
                <a:highlight>
                  <a:srgbClr val="FFFFFF"/>
                </a:highlight>
                <a:cs typeface="Times New Roman" panose="02020603050405020304" pitchFamily="18" charset="0"/>
              </a:rPr>
              <a:t>. </a:t>
            </a:r>
          </a:p>
          <a:p>
            <a:endParaRPr lang="en-US">
              <a:effectLst/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endParaRPr lang="en-US">
              <a:effectLst/>
              <a:highlight>
                <a:srgbClr val="FFFFFF"/>
              </a:highlight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>
                <a:ea typeface="Doulos SIL" panose="02000500070000020004" pitchFamily="2" charset="77"/>
                <a:cs typeface="Times New Roman" panose="02020603050405020304" pitchFamily="18" charset="0"/>
              </a:rPr>
              <a:t>				</a:t>
            </a: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ku²ru⁴a⁴³ a³ni²ʔĩh⁵reʔ¹</a:t>
            </a:r>
            <a:r>
              <a:rPr lang="en-US">
                <a:ea typeface="Doulos SIL" panose="02000500070000020004" pitchFamily="2" charset="77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C4407-9D0E-A875-B6A8-9AC1F5869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9236E-BE37-A340-B933-0A79F0CD3AE4}" type="slidenum">
              <a:rPr lang="en-US"/>
              <a:t>33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9D5DCC-2E9A-1799-A9D2-C796B69EB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720" y="4414520"/>
            <a:ext cx="3266440" cy="148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107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B2A39-F0D9-1FD9-2C45-89DF783C5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0161"/>
          </a:xfrm>
        </p:spPr>
        <p:txBody>
          <a:bodyPr>
            <a:norm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7ADF8-02B3-5FBC-3748-101A87F18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5286"/>
            <a:ext cx="10515600" cy="54210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Beckman, M. and Pierrehumbert, J. (1986). Intonational structure in Japanese and English.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Phonology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3(1):255–309.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Bouavichith, D. and Davidson, L. (2013). Segmental and prosodic effects on intervocalic voiced stop reduction in connected speech.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Phonetica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70:182–206.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Cohen Priva, U. and Gleason, E. (2020). The causal structure of lenition: a case for the causal precedence of durational shortening.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96(2):413–448.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Davidson, L. (2016). Variability in the implementation of voicing in American English obstruents.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Phonetics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54:35–50.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Davidson, L. (2018). Phonation and laryngeal specification in American English voiceless obstruents.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International Phonetic Association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48(3):331–356.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 Jong, K. J. (1995). The supraglottal articulation of prominence in English: Linguistic stress as localized hyperarticulation.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Acoustical Society of America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97(1):491–504.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DiCanio, C. (2010). Illustrations of the IPA: San Martín Itunyoso Trique.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International Phonetic Association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40(2):227–238.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DiCanio, C. (2012). The Phonetics of Fortis and Lenis Consonants in Itunyoso Trique.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American Linguistics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78(2):239–272.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DiCanio, C. and Bennett, R. (2021). Mesoamerica. In Gussenhoven, C. and Chen, A., editors,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Oxford Handbook of Language Prosody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chapter 28, pages 408–427. Oxford University Press.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DiCanio, C., Chen, W.-R., Benn, J., Amith, J. D., and Castillo García, R. (2022). Extreme stop allophony in Mixtec spontaneous speech: Data, word prosody, and modelling.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Phonetics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92:1–18.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A59FC-596E-F6CA-CFA0-3E9424C0E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73DDA-5093-8D09-1021-810BC2B8D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1114"/>
            <a:ext cx="10515600" cy="5425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DiCanio, C., Zhang, C., Whalen, D. H., and Castillo García, R. (2020). Phonetic structure in Yoloxóchitl Mixtec consonants. Journal of the International Phonetic Association, 50(3):333– 365.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Gussenhoven, C. (2004). 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The Phonology of Tone and Intonation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. Research Surveys in Linguistics. Cambridge University Press.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Hualde, J. I. and Nadeu, M. (2011). Lenition and phonemic overlap in Rome Italian. Phonetica, 68:215–242.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Kakadelis, S. M. (2018). 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Phonetic Properties of Oral Stops in Three Languages with No Voicing Distinction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. PhD thesis, Graduate Center, City University of New York.</a:t>
            </a:r>
            <a:endParaRPr lang="en-US" sz="160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Katz, J. and Fricke, M. (2018). Auditory disruption improves word segmentation: A functional basis for lenition phenomena.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Glossa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3(1):1–25.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Katz, J. and Pitzanti, G. (2019). The phonetics and phonology of lenition: A Campidanese Sardinian case study. </a:t>
            </a:r>
            <a:r>
              <a:rPr lang="en-US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Laboratory Phonology</a:t>
            </a: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10(1):1–40.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Ladd, D. R. (2014). </a:t>
            </a:r>
            <a:r>
              <a:rPr lang="en-US" sz="1600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Simultaneous Structure in Phonology</a:t>
            </a: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Oxford University Press.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Liberman, M. Y. (2019). Corpus phonetics.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Annual Review of Linguistics,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5:91–107.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Parrell, B. (2014). </a:t>
            </a:r>
            <a:r>
              <a:rPr 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Dynamics of consonant reduction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 PhD thesis, University of Southern California.</a:t>
            </a:r>
          </a:p>
          <a:p>
            <a:pPr marL="0" indent="0">
              <a:buNone/>
            </a:pP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Parrell, B. and Narayanan, S. (2018). Explaining coronal reduction: Prosodic structure and articulatory posture. </a:t>
            </a:r>
            <a:r>
              <a:rPr 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Phonetica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, 75:151–181.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Phillips, A. and Tucker, B. V. (2022). Context effects on the acoustic realization of stops and affricates in Northern Pwo Karen. </a:t>
            </a:r>
            <a:r>
              <a:rPr lang="en-US" sz="160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International Phonetic Association</a:t>
            </a:r>
            <a:r>
              <a:rPr lang="en-US" sz="160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52(1):1– 32.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D3D91-20D1-F024-9643-D8DC6373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43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CCCB4-E60D-1344-9B16-AD8EC83CB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5544"/>
            <a:ext cx="10515600" cy="5411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Stevens, M. and Hajek, J. (2004). Comparing voiced and voiceless geminates in Sienese Italian: what role does preaspiration play? In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 Proceedings of the 10th Australian International Conference on Speech Science &amp; Technology,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 pages 340–345. Macquarie University, Sydney, Australian Speech Science &amp; Technology Association, Inc.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Warner, N. (2019). Reduced speech: All is variability. 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WIREs Cognitive Science, 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e1496:1–7.</a:t>
            </a:r>
          </a:p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Warner, N. and Tucker, B. V. (2011). Phonetic variability of stops and flaps in spontaneous and careful speech. </a:t>
            </a:r>
            <a:r>
              <a:rPr lang="en-US" sz="1600" i="1">
                <a:solidFill>
                  <a:srgbClr val="000000"/>
                </a:solidFill>
                <a:cs typeface="Times New Roman" panose="02020603050405020304" pitchFamily="18" charset="0"/>
              </a:rPr>
              <a:t>Journal of the Acoustical Society of America</a:t>
            </a:r>
            <a:r>
              <a:rPr lang="en-US" sz="1600">
                <a:solidFill>
                  <a:srgbClr val="000000"/>
                </a:solidFill>
                <a:cs typeface="Times New Roman" panose="02020603050405020304" pitchFamily="18" charset="0"/>
              </a:rPr>
              <a:t>, 130(3):1606–1617.</a:t>
            </a:r>
          </a:p>
          <a:p>
            <a:pPr marL="0" indent="0">
              <a:buNone/>
            </a:pPr>
            <a:endParaRPr lang="en-US" sz="160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43A502-EDC9-5805-64C9-AD6DAA31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839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F340D-9BE2-8E92-A630-7FFA0EF05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2138"/>
            <a:ext cx="10515600" cy="5560737"/>
          </a:xfrm>
        </p:spPr>
        <p:txBody>
          <a:bodyPr/>
          <a:lstStyle/>
          <a:p>
            <a:pPr marL="0" indent="0">
              <a:buNone/>
            </a:pPr>
            <a:endParaRPr lang="en-US">
              <a:latin typeface="Doulos SIL" panose="02000500070000020004" pitchFamily="2" charset="77"/>
              <a:ea typeface="Doulos SIL" panose="02000500070000020004" pitchFamily="2" charset="77"/>
              <a:cs typeface="Doulos SIL" panose="02000500070000020004" pitchFamily="2" charset="77"/>
            </a:endParaRPr>
          </a:p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βa¹	‘already, yet’			βːa¹	‘sharp’</a:t>
            </a:r>
          </a:p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tʃaʔ³	‘music’				tʃːa³	‘tortilla’ </a:t>
            </a:r>
          </a:p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kaʔ³	‘spool-lifting			kːaʔ³	‘candle’	</a:t>
            </a:r>
          </a:p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	stick for weaving’	</a:t>
            </a:r>
          </a:p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kʷi³	‘day, sun’				kʷːeh​³² ‘edible green’</a:t>
            </a:r>
          </a:p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li⁴³	‘small (adj)’				lːih³	‘small (N)’</a:t>
            </a:r>
          </a:p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mã³	‘that (distal)’			mːã¹	‘there is (</a:t>
            </a:r>
            <a:r>
              <a:rPr lang="en-US" cap="small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imp</a:t>
            </a: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)’</a:t>
            </a:r>
          </a:p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nãh⁵	‘oblig. final part.’			nːãh⁵	‘to wash’ 	</a:t>
            </a:r>
          </a:p>
          <a:p>
            <a:pPr marL="0" indent="0">
              <a:buNone/>
            </a:pPr>
            <a:r>
              <a:rPr lang="en-US">
                <a:latin typeface="Doulos SIL" panose="02000500070000020004" pitchFamily="2" charset="77"/>
                <a:ea typeface="Doulos SIL" panose="02000500070000020004" pitchFamily="2" charset="77"/>
                <a:cs typeface="Doulos SIL" panose="02000500070000020004" pitchFamily="2" charset="77"/>
              </a:rPr>
              <a:t>t̪a³	‘this (disc)’				t̪ːa³	‘field’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B1312-DEA4-E658-D3D3-320217B45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6E9E-E73F-6542-A03A-B8C181AEA21E}" type="slidenum">
              <a:rPr lang="en-US"/>
              <a:t>37</a:t>
            </a:fld>
            <a:endParaRPr lang="en-US"/>
          </a:p>
        </p:txBody>
      </p:sp>
      <p:pic>
        <p:nvPicPr>
          <p:cNvPr id="5" name="ba1.wav">
            <a:hlinkClick r:id="" action="ppaction://media"/>
            <a:extLst>
              <a:ext uri="{FF2B5EF4-FFF2-40B4-BE49-F238E27FC236}">
                <a16:creationId xmlns:a16="http://schemas.microsoft.com/office/drawing/2014/main" id="{C629EE28-C2AB-3B50-85D1-5485178A71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228548" y="1360625"/>
            <a:ext cx="532295" cy="532295"/>
          </a:xfrm>
          <a:prstGeom prst="rect">
            <a:avLst/>
          </a:prstGeom>
        </p:spPr>
      </p:pic>
      <p:pic>
        <p:nvPicPr>
          <p:cNvPr id="6" name="bba1.wav">
            <a:hlinkClick r:id="" action="ppaction://media"/>
            <a:extLst>
              <a:ext uri="{FF2B5EF4-FFF2-40B4-BE49-F238E27FC236}">
                <a16:creationId xmlns:a16="http://schemas.microsoft.com/office/drawing/2014/main" id="{2D57E4B4-822C-2BE4-EE12-0602717484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009269" y="1360625"/>
            <a:ext cx="532296" cy="532296"/>
          </a:xfrm>
          <a:prstGeom prst="rect">
            <a:avLst/>
          </a:prstGeom>
        </p:spPr>
      </p:pic>
      <p:pic>
        <p:nvPicPr>
          <p:cNvPr id="7" name="chah3.wav">
            <a:hlinkClick r:id="" action="ppaction://media"/>
            <a:extLst>
              <a:ext uri="{FF2B5EF4-FFF2-40B4-BE49-F238E27FC236}">
                <a16:creationId xmlns:a16="http://schemas.microsoft.com/office/drawing/2014/main" id="{35BFCE27-EF42-3570-84D4-BDD7DB45804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228547" y="1892920"/>
            <a:ext cx="532295" cy="532295"/>
          </a:xfrm>
          <a:prstGeom prst="rect">
            <a:avLst/>
          </a:prstGeom>
        </p:spPr>
      </p:pic>
      <p:pic>
        <p:nvPicPr>
          <p:cNvPr id="8" name="cchra3.wav">
            <a:hlinkClick r:id="" action="ppaction://media"/>
            <a:extLst>
              <a:ext uri="{FF2B5EF4-FFF2-40B4-BE49-F238E27FC236}">
                <a16:creationId xmlns:a16="http://schemas.microsoft.com/office/drawing/2014/main" id="{BFEC52F9-C405-2E13-4252-6A7601395C8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8996017" y="1879667"/>
            <a:ext cx="545548" cy="545548"/>
          </a:xfrm>
          <a:prstGeom prst="rect">
            <a:avLst/>
          </a:prstGeom>
        </p:spPr>
      </p:pic>
      <p:pic>
        <p:nvPicPr>
          <p:cNvPr id="11" name="kkah3.wav">
            <a:hlinkClick r:id="" action="ppaction://media"/>
            <a:extLst>
              <a:ext uri="{FF2B5EF4-FFF2-40B4-BE49-F238E27FC236}">
                <a16:creationId xmlns:a16="http://schemas.microsoft.com/office/drawing/2014/main" id="{AA6DB052-BA63-A17A-38EB-F007ED3F30D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8996017" y="2325824"/>
            <a:ext cx="625061" cy="625061"/>
          </a:xfrm>
          <a:prstGeom prst="rect">
            <a:avLst/>
          </a:prstGeom>
        </p:spPr>
      </p:pic>
      <p:pic>
        <p:nvPicPr>
          <p:cNvPr id="12" name="kah3.wav">
            <a:hlinkClick r:id="" action="ppaction://media"/>
            <a:extLst>
              <a:ext uri="{FF2B5EF4-FFF2-40B4-BE49-F238E27FC236}">
                <a16:creationId xmlns:a16="http://schemas.microsoft.com/office/drawing/2014/main" id="{4EC66FD6-F8E9-1D74-82B7-99479422061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202042" y="2372206"/>
            <a:ext cx="585304" cy="585304"/>
          </a:xfrm>
          <a:prstGeom prst="rect">
            <a:avLst/>
          </a:prstGeom>
        </p:spPr>
      </p:pic>
      <p:pic>
        <p:nvPicPr>
          <p:cNvPr id="13" name="li43.wav">
            <a:hlinkClick r:id="" action="ppaction://media"/>
            <a:extLst>
              <a:ext uri="{FF2B5EF4-FFF2-40B4-BE49-F238E27FC236}">
                <a16:creationId xmlns:a16="http://schemas.microsoft.com/office/drawing/2014/main" id="{DA6AAC76-A004-896C-99E2-395BBE9BB08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202042" y="4003327"/>
            <a:ext cx="585304" cy="585304"/>
          </a:xfrm>
          <a:prstGeom prst="rect">
            <a:avLst/>
          </a:prstGeom>
        </p:spPr>
      </p:pic>
      <p:pic>
        <p:nvPicPr>
          <p:cNvPr id="14" name="llij3.wav">
            <a:hlinkClick r:id="" action="ppaction://media"/>
            <a:extLst>
              <a:ext uri="{FF2B5EF4-FFF2-40B4-BE49-F238E27FC236}">
                <a16:creationId xmlns:a16="http://schemas.microsoft.com/office/drawing/2014/main" id="{777C6711-CCEE-891D-5976-75A952E109CF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621078" y="3953510"/>
            <a:ext cx="585304" cy="585304"/>
          </a:xfrm>
          <a:prstGeom prst="rect">
            <a:avLst/>
          </a:prstGeom>
        </p:spPr>
      </p:pic>
      <p:pic>
        <p:nvPicPr>
          <p:cNvPr id="15" name="man3.wav">
            <a:hlinkClick r:id="" action="ppaction://media"/>
            <a:extLst>
              <a:ext uri="{FF2B5EF4-FFF2-40B4-BE49-F238E27FC236}">
                <a16:creationId xmlns:a16="http://schemas.microsoft.com/office/drawing/2014/main" id="{7C7C9550-9752-B0A4-8906-859E6185C6CB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202042" y="4545562"/>
            <a:ext cx="585304" cy="585304"/>
          </a:xfrm>
          <a:prstGeom prst="rect">
            <a:avLst/>
          </a:prstGeom>
        </p:spPr>
      </p:pic>
      <p:pic>
        <p:nvPicPr>
          <p:cNvPr id="16" name="mman1.wav">
            <a:hlinkClick r:id="" action="ppaction://media"/>
            <a:extLst>
              <a:ext uri="{FF2B5EF4-FFF2-40B4-BE49-F238E27FC236}">
                <a16:creationId xmlns:a16="http://schemas.microsoft.com/office/drawing/2014/main" id="{D11CBCB1-D17D-C8A2-DC6B-80EEEC53A165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621078" y="4466777"/>
            <a:ext cx="585304" cy="585304"/>
          </a:xfrm>
          <a:prstGeom prst="rect">
            <a:avLst/>
          </a:prstGeom>
        </p:spPr>
      </p:pic>
      <p:pic>
        <p:nvPicPr>
          <p:cNvPr id="17" name="nanj5.wav">
            <a:hlinkClick r:id="" action="ppaction://media"/>
            <a:extLst>
              <a:ext uri="{FF2B5EF4-FFF2-40B4-BE49-F238E27FC236}">
                <a16:creationId xmlns:a16="http://schemas.microsoft.com/office/drawing/2014/main" id="{7F05E974-6800-A64B-838E-6F6DB5C66DE2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494694" y="5052081"/>
            <a:ext cx="585304" cy="585304"/>
          </a:xfrm>
          <a:prstGeom prst="rect">
            <a:avLst/>
          </a:prstGeom>
        </p:spPr>
      </p:pic>
      <p:pic>
        <p:nvPicPr>
          <p:cNvPr id="18" name="nnanj5.wav">
            <a:hlinkClick r:id="" action="ppaction://media"/>
            <a:extLst>
              <a:ext uri="{FF2B5EF4-FFF2-40B4-BE49-F238E27FC236}">
                <a16:creationId xmlns:a16="http://schemas.microsoft.com/office/drawing/2014/main" id="{3D97D905-80D8-30E3-ACAE-A42A07403DC9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621078" y="4978465"/>
            <a:ext cx="585304" cy="585304"/>
          </a:xfrm>
          <a:prstGeom prst="rect">
            <a:avLst/>
          </a:prstGeom>
        </p:spPr>
      </p:pic>
      <p:pic>
        <p:nvPicPr>
          <p:cNvPr id="19" name="kwi3.wav">
            <a:hlinkClick r:id="" action="ppaction://media"/>
            <a:extLst>
              <a:ext uri="{FF2B5EF4-FFF2-40B4-BE49-F238E27FC236}">
                <a16:creationId xmlns:a16="http://schemas.microsoft.com/office/drawing/2014/main" id="{99B98F70-61D1-BAF7-C77E-03E331A4B08C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4202042" y="3380098"/>
            <a:ext cx="664815" cy="664815"/>
          </a:xfrm>
          <a:prstGeom prst="rect">
            <a:avLst/>
          </a:prstGeom>
        </p:spPr>
      </p:pic>
      <p:pic>
        <p:nvPicPr>
          <p:cNvPr id="20" name="kkwej32.wav">
            <a:hlinkClick r:id="" action="ppaction://media"/>
            <a:extLst>
              <a:ext uri="{FF2B5EF4-FFF2-40B4-BE49-F238E27FC236}">
                <a16:creationId xmlns:a16="http://schemas.microsoft.com/office/drawing/2014/main" id="{E98DA619-0788-1A06-8C7D-C45734CDD478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621078" y="3419851"/>
            <a:ext cx="625062" cy="6250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5ABA90-B7D6-7F14-76B8-C3E9A49C2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5500"/>
          </a:xfrm>
        </p:spPr>
        <p:txBody>
          <a:bodyPr/>
          <a:lstStyle/>
          <a:p>
            <a:r>
              <a:rPr lang="en-US">
                <a:latin typeface="Times" pitchFamily="2" charset="0"/>
              </a:rPr>
              <a:t>The length contrast (not our focus here)</a:t>
            </a:r>
          </a:p>
        </p:txBody>
      </p:sp>
    </p:spTree>
    <p:extLst>
      <p:ext uri="{BB962C8B-B14F-4D97-AF65-F5344CB8AC3E}">
        <p14:creationId xmlns:p14="http://schemas.microsoft.com/office/powerpoint/2010/main" val="109339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7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9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94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1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09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65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11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5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42901-782A-0805-82DA-05488D0C3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CA8D5-FE79-234B-B5C9-06278BFE9792}" type="slidenum">
              <a:rPr/>
              <a:t>38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035E55-BD92-B9AB-0583-D1E19F9B3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22944"/>
            <a:ext cx="6172200" cy="62985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73E422-39F2-927C-8821-98D0F8F3699F}"/>
              </a:ext>
            </a:extLst>
          </p:cNvPr>
          <p:cNvSpPr txBox="1"/>
          <p:nvPr/>
        </p:nvSpPr>
        <p:spPr>
          <a:xfrm>
            <a:off x="6607629" y="435429"/>
            <a:ext cx="535577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Glottal timing strategies vary by geminate (fortis = F) and singleton (lenis = L) stop type.</a:t>
            </a:r>
          </a:p>
          <a:p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 = devoicing </a:t>
            </a: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recedes closure</a:t>
            </a:r>
          </a:p>
          <a:p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 = devoicing is </a:t>
            </a: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imultaneous with closure</a:t>
            </a:r>
          </a:p>
          <a:p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V = devoicing follows closure</a:t>
            </a:r>
          </a:p>
          <a:p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Singletons mostly have voicing </a:t>
            </a: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bleed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while geminates devoice before (preaspiration) or at closure.</a:t>
            </a:r>
          </a:p>
          <a:p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DiCanio 2012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59206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7774</TotalTime>
  <Words>2796</Words>
  <Application>Microsoft Office PowerPoint</Application>
  <PresentationFormat>Widescreen</PresentationFormat>
  <Paragraphs>243</Paragraphs>
  <Slides>38</Slides>
  <Notes>0</Notes>
  <HiddenSlides>0</HiddenSlides>
  <MMClips>24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Aptos</vt:lpstr>
      <vt:lpstr>Arial</vt:lpstr>
      <vt:lpstr>Doulos SIL</vt:lpstr>
      <vt:lpstr>Times</vt:lpstr>
      <vt:lpstr>Times New Roman</vt:lpstr>
      <vt:lpstr>Office Theme</vt:lpstr>
      <vt:lpstr>The influence of stress on laryngeal timing in Itunyoso Triqui </vt:lpstr>
      <vt:lpstr>I. What is stress?</vt:lpstr>
      <vt:lpstr>Stress in a tonal language</vt:lpstr>
      <vt:lpstr>Stress patterns in Otomanguean languages</vt:lpstr>
      <vt:lpstr>How is stress manifested in a tonal language?</vt:lpstr>
      <vt:lpstr>Central claims</vt:lpstr>
      <vt:lpstr>What is lenition?</vt:lpstr>
      <vt:lpstr>Variation in accounts of variation</vt:lpstr>
      <vt:lpstr>Stop lenition is conditioned by many factors</vt:lpstr>
      <vt:lpstr>These factors are important!</vt:lpstr>
      <vt:lpstr>II. Triqui stress and contrasts</vt:lpstr>
      <vt:lpstr>Triqui stress is distributional</vt:lpstr>
      <vt:lpstr>The final syllable is longer too</vt:lpstr>
      <vt:lpstr>The stop system in polysyllabic words</vt:lpstr>
      <vt:lpstr>Triqui stop phonetics</vt:lpstr>
      <vt:lpstr>PowerPoint Presentation</vt:lpstr>
      <vt:lpstr>III. Methods</vt:lpstr>
      <vt:lpstr>PowerPoint Presentation</vt:lpstr>
      <vt:lpstr>PowerPoint Presentation</vt:lpstr>
      <vt:lpstr>Annotation</vt:lpstr>
      <vt:lpstr>PowerPoint Presentation</vt:lpstr>
      <vt:lpstr>Stop variants by stress position</vt:lpstr>
      <vt:lpstr>Affricate variants by stress position</vt:lpstr>
      <vt:lpstr>Global patterns</vt:lpstr>
      <vt:lpstr>Voicing during closure is mainly in unstressed syllables, while preaspiration is mainly in stressed syllables (in carriers)</vt:lpstr>
      <vt:lpstr>Stops and affricates are longer in stressed position</vt:lpstr>
      <vt:lpstr>Is voicing more likely with shorter duration? Yes.</vt:lpstr>
      <vt:lpstr>Is preaspiration more likely with longer duration?  Yes and No.</vt:lpstr>
      <vt:lpstr>Preaspiration is also usually short (15 – 35 ms).</vt:lpstr>
      <vt:lpstr>General patterns</vt:lpstr>
      <vt:lpstr>The location of stress</vt:lpstr>
      <vt:lpstr>Against idealized accounts of production</vt:lpstr>
      <vt:lpstr>Acknowledgements</vt:lpstr>
      <vt:lpstr>References</vt:lpstr>
      <vt:lpstr>PowerPoint Presentation</vt:lpstr>
      <vt:lpstr>PowerPoint Presentation</vt:lpstr>
      <vt:lpstr>The length contrast (not our focus here)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DiCanio</dc:creator>
  <cp:lastModifiedBy>Mariana Quintana Godoy</cp:lastModifiedBy>
  <cp:revision>221</cp:revision>
  <dcterms:created xsi:type="dcterms:W3CDTF">2024-10-02T12:29:10Z</dcterms:created>
  <dcterms:modified xsi:type="dcterms:W3CDTF">2026-06-26T20:32:42Z</dcterms:modified>
</cp:coreProperties>
</file>