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57" r:id="rId3"/>
    <p:sldId id="273" r:id="rId4"/>
    <p:sldId id="261" r:id="rId5"/>
    <p:sldId id="262" r:id="rId6"/>
    <p:sldId id="285" r:id="rId7"/>
    <p:sldId id="263" r:id="rId8"/>
    <p:sldId id="274" r:id="rId9"/>
    <p:sldId id="288" r:id="rId10"/>
    <p:sldId id="289" r:id="rId11"/>
    <p:sldId id="292" r:id="rId12"/>
    <p:sldId id="293" r:id="rId13"/>
    <p:sldId id="291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259" r:id="rId24"/>
    <p:sldId id="260" r:id="rId25"/>
    <p:sldId id="284" r:id="rId26"/>
    <p:sldId id="278" r:id="rId27"/>
    <p:sldId id="270" r:id="rId28"/>
    <p:sldId id="271" r:id="rId29"/>
    <p:sldId id="286" r:id="rId30"/>
    <p:sldId id="280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281" r:id="rId41"/>
    <p:sldId id="290" r:id="rId42"/>
    <p:sldId id="28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08" autoAdjust="0"/>
  </p:normalViewPr>
  <p:slideViewPr>
    <p:cSldViewPr snapToGrid="0" snapToObjects="1">
      <p:cViewPr varScale="1">
        <p:scale>
          <a:sx n="98" d="100"/>
          <a:sy n="98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37DF4-A96F-5E4E-B6BF-E6232762B64A}" type="datetimeFigureOut">
              <a:t>1/6/15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847DC-9487-F442-9E15-28D99EB1AE7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Christian</a:t>
            </a:r>
            <a:r>
              <a:rPr lang="en-US" baseline="0"/>
              <a:t> takes over.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5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Fricatives and nasals aligned well, but glottal stops are problematic.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3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</a:t>
            </a:r>
            <a:r>
              <a:rPr lang="en-US" baseline="0"/>
              <a:t> the length distinction here – it is important for later.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1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Hannah takes 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9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Long</a:t>
            </a:r>
            <a:r>
              <a:rPr lang="en-US" baseline="0"/>
              <a:t> vowels are long, but shorter in narrative speech than in elicited speech. This is fairly typical, but it only significantly affects the long vowels.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0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quality differences are stronger for the narrative</a:t>
            </a:r>
            <a:r>
              <a:rPr lang="en-US" baseline="0"/>
              <a:t> speech, but they are similar across styles.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847DC-9487-F442-9E15-28D99EB1AE7F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2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0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5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1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2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0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2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4986D-6BE9-4264-908F-02DB36FD8D6C}" type="datetime1">
              <a:rPr lang="en-US" smtClean="0"/>
              <a:t>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1953"/>
            <a:ext cx="7772400" cy="1889047"/>
          </a:xfrm>
        </p:spPr>
        <p:txBody>
          <a:bodyPr>
            <a:noAutofit/>
          </a:bodyPr>
          <a:lstStyle/>
          <a:p>
            <a:r>
              <a:rPr lang="en-US" sz="3800" dirty="0" smtClean="0"/>
              <a:t>Labor-saving use of </a:t>
            </a:r>
            <a:br>
              <a:rPr lang="en-US" sz="3800" dirty="0" smtClean="0"/>
            </a:br>
            <a:r>
              <a:rPr lang="en-US" sz="3800" dirty="0" smtClean="0"/>
              <a:t>“forced alignment” </a:t>
            </a:r>
            <a:br>
              <a:rPr lang="en-US" sz="3800" dirty="0" smtClean="0"/>
            </a:br>
            <a:r>
              <a:rPr lang="en-US" sz="3800" dirty="0" smtClean="0"/>
              <a:t>for two endangered languages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Christian DiCanio, D.H. Whalen, Hosung Nam</a:t>
            </a:r>
          </a:p>
          <a:p>
            <a:r>
              <a:rPr lang="en-US" sz="2400" dirty="0"/>
              <a:t>Haskins Laboratories</a:t>
            </a:r>
          </a:p>
          <a:p>
            <a:r>
              <a:rPr lang="en-US" sz="2400" dirty="0"/>
              <a:t>New Haven, Connecticut</a:t>
            </a:r>
          </a:p>
        </p:txBody>
      </p:sp>
    </p:spTree>
    <p:extLst>
      <p:ext uri="{BB962C8B-B14F-4D97-AF65-F5344CB8AC3E}">
        <p14:creationId xmlns:p14="http://schemas.microsoft.com/office/powerpoint/2010/main" val="250322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of N and S</a:t>
            </a:r>
            <a:endParaRPr lang="en-US" dirty="0"/>
          </a:p>
        </p:txBody>
      </p:sp>
      <p:pic>
        <p:nvPicPr>
          <p:cNvPr id="6" name="Picture 5" descr="Screen Shot 2014-10-22 at 3.55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21" y="1413289"/>
            <a:ext cx="8763366" cy="51991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212251" y="3963754"/>
            <a:ext cx="217361" cy="417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889349" y="4085617"/>
            <a:ext cx="223220" cy="2956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5316" y="3500753"/>
            <a:ext cx="206198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Aligner-placed start point of 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4521" y="6092758"/>
            <a:ext cx="199277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Hand aligned start point of N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17928" y="5611182"/>
            <a:ext cx="294323" cy="3665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92178" y="3885048"/>
            <a:ext cx="102358" cy="496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05112" y="3500753"/>
            <a:ext cx="2110749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Aligner-placed start point of S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89349" y="3740069"/>
            <a:ext cx="2058376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Aligner-placed end point of S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232444" y="5611182"/>
            <a:ext cx="294323" cy="3665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520942" y="5611182"/>
            <a:ext cx="226028" cy="244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75768" y="6231257"/>
            <a:ext cx="199277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Hand aligned start point of 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442467" y="6068987"/>
            <a:ext cx="1911776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Hand aligned end point of S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838156" y="4918487"/>
            <a:ext cx="201506" cy="12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838156" y="5535145"/>
            <a:ext cx="201506" cy="1258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38156" y="5141164"/>
            <a:ext cx="1463186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Same end point of 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769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Yoloxóchitl Mixtec (YM)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Oto-Manguean</a:t>
            </a:r>
            <a:r>
              <a:rPr lang="en-US" dirty="0"/>
              <a:t> language spoken in Guerrero, Mexico by 2500 speakers (Castillo </a:t>
            </a:r>
            <a:r>
              <a:rPr lang="en-US" dirty="0" err="1"/>
              <a:t>García</a:t>
            </a:r>
            <a:r>
              <a:rPr lang="en-US" dirty="0"/>
              <a:t> (2007), </a:t>
            </a:r>
            <a:r>
              <a:rPr lang="en-US" dirty="0" err="1"/>
              <a:t>DiCanio</a:t>
            </a:r>
            <a:r>
              <a:rPr lang="en-US" dirty="0"/>
              <a:t> et al., submitted).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/>
              <a:t>Simple syllable structure (CV). </a:t>
            </a:r>
            <a:r>
              <a:rPr lang="en-US" dirty="0" err="1"/>
              <a:t>Glottalization</a:t>
            </a:r>
            <a:r>
              <a:rPr lang="en-US" dirty="0"/>
              <a:t> is a foot-medial feature in final </a:t>
            </a:r>
            <a:r>
              <a:rPr lang="en-US" dirty="0" err="1"/>
              <a:t>bimoraic</a:t>
            </a:r>
            <a:r>
              <a:rPr lang="en-US" dirty="0"/>
              <a:t> feet.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Glottalization</a:t>
            </a:r>
            <a:r>
              <a:rPr lang="en-US" dirty="0"/>
              <a:t>, e.g. /</a:t>
            </a:r>
            <a:r>
              <a:rPr lang="en-US" dirty="0">
                <a:latin typeface="Doulos SIL"/>
                <a:cs typeface="Doulos SIL"/>
              </a:rPr>
              <a:t>yaʔ⁴a¹</a:t>
            </a:r>
            <a:r>
              <a:rPr lang="en-US" dirty="0"/>
              <a:t>/ ‘grey’, /</a:t>
            </a:r>
            <a:r>
              <a:rPr lang="en-US" dirty="0">
                <a:latin typeface="Doulos SIL"/>
                <a:cs typeface="Doulos SIL"/>
              </a:rPr>
              <a:t>saʔ³ma⁴</a:t>
            </a:r>
            <a:r>
              <a:rPr lang="en-US" dirty="0"/>
              <a:t>/ ‘cloth to wrap tortillas.’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Complex tonal inventory with up to 20 melodies possible on monosyllables and 28 on disyllables (</a:t>
            </a:r>
            <a:r>
              <a:rPr lang="en-US" dirty="0" err="1"/>
              <a:t>DiCanio</a:t>
            </a:r>
            <a:r>
              <a:rPr lang="en-US" dirty="0"/>
              <a:t> et al, 2014).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1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YM phonological inventory</a:t>
            </a:r>
          </a:p>
        </p:txBody>
      </p:sp>
      <p:pic>
        <p:nvPicPr>
          <p:cNvPr id="5" name="Picture 4" descr="YM_consona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2476"/>
            <a:ext cx="8229600" cy="3140684"/>
          </a:xfrm>
          <a:prstGeom prst="rect">
            <a:avLst/>
          </a:prstGeom>
        </p:spPr>
      </p:pic>
      <p:pic>
        <p:nvPicPr>
          <p:cNvPr id="6" name="Picture 5" descr="YM_vow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41" y="4781395"/>
            <a:ext cx="4518777" cy="16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in Yoloxóchitl Mixtec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100+ hours of personal narratives, stories, and folklore (Amith &amp; Castillo García, 2009 – present).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Approximately 30 speakers recorded.</a:t>
            </a:r>
          </a:p>
          <a:p>
            <a:pPr marL="0" indent="0">
              <a:buNone/>
            </a:pPr>
            <a:endParaRPr lang="en-US">
              <a:effectLst/>
            </a:endParaRPr>
          </a:p>
          <a:p>
            <a:pPr marL="0" indent="0">
              <a:buNone/>
            </a:pPr>
            <a:r>
              <a:rPr lang="en-US"/>
              <a:t>Tested forced alignment accuracy on both elicited speech (15.6K words) and spontaneous speech (3K words).</a:t>
            </a:r>
          </a:p>
          <a:p>
            <a:pPr marL="0" indent="0">
              <a:buNone/>
            </a:pPr>
            <a:endParaRPr lang="en-US">
              <a:effectLst/>
            </a:endParaRPr>
          </a:p>
          <a:p>
            <a:pPr marL="0" indent="0">
              <a:buNone/>
            </a:pPr>
            <a:r>
              <a:rPr lang="en-US"/>
              <a:t>Two aligners used: P2FA and HM-align</a:t>
            </a:r>
            <a:endParaRPr lang="en-US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07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elicited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9945"/>
            <a:ext cx="8229600" cy="13162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Alignment is better with hm-Align than with P2FA. Generally, agreement between 70-90% at 20 ms, so this is slightly less than ideal (Malfrère et al 2003).</a:t>
            </a:r>
          </a:p>
        </p:txBody>
      </p:sp>
      <p:pic>
        <p:nvPicPr>
          <p:cNvPr id="5" name="Picture 4" descr="agreement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84" y="1605473"/>
            <a:ext cx="5100110" cy="2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elicited speech</a:t>
            </a:r>
          </a:p>
        </p:txBody>
      </p:sp>
      <p:pic>
        <p:nvPicPr>
          <p:cNvPr id="4" name="Picture 3" descr="natural_class_agree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3" y="1164984"/>
            <a:ext cx="7579130" cy="5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0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running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415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/>
              <a:t>Alignment is generally better within a word than between silence and a word. Hence, alignment </a:t>
            </a:r>
            <a:r>
              <a:rPr lang="en-US" sz="2400" i="1"/>
              <a:t>should </a:t>
            </a:r>
            <a:r>
              <a:rPr lang="en-US" sz="2400"/>
              <a:t>be better for running speech. Results here are from 17 min narrative in YM.</a:t>
            </a:r>
          </a:p>
        </p:txBody>
      </p:sp>
      <p:pic>
        <p:nvPicPr>
          <p:cNvPr id="4" name="Picture 3" descr="agreement_running_spee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04" y="2832937"/>
            <a:ext cx="6283182" cy="2580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492" y="5782742"/>
            <a:ext cx="4116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This turns out to be true!</a:t>
            </a:r>
          </a:p>
        </p:txBody>
      </p:sp>
    </p:spTree>
    <p:extLst>
      <p:ext uri="{BB962C8B-B14F-4D97-AF65-F5344CB8AC3E}">
        <p14:creationId xmlns:p14="http://schemas.microsoft.com/office/powerpoint/2010/main" val="225491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/>
              <a:t>Alignment is better with hm-Align than with P2FA, but the latter performs well with running speech.</a:t>
            </a:r>
          </a:p>
          <a:p>
            <a:endParaRPr lang="en-US" sz="2400"/>
          </a:p>
          <a:p>
            <a:r>
              <a:rPr lang="en-US" sz="2400"/>
              <a:t>The SCOTUS corpus (P2FA) was trained on spontaneous speech and the TIMIT corpus (hm-Align) was trained on read speech (more similar to the elicited Mixtec speech). </a:t>
            </a:r>
          </a:p>
          <a:p>
            <a:endParaRPr lang="en-US" sz="2400">
              <a:effectLst/>
            </a:endParaRPr>
          </a:p>
          <a:p>
            <a:r>
              <a:rPr lang="en-US" sz="2400"/>
              <a:t>hm-Align phone set had voiceless unaspirated stops and a glottal stop, allowing a better match to Mixtec phonetics than P2FA’s. </a:t>
            </a:r>
          </a:p>
          <a:p>
            <a:endParaRPr lang="en-US" sz="2400">
              <a:effectLst/>
            </a:endParaRPr>
          </a:p>
          <a:p>
            <a:r>
              <a:rPr lang="en-US" sz="2400"/>
              <a:t>It is necessary to find an aligner with a phone set which closely matches the language’s phonological system, like hm-Align for the YM data. </a:t>
            </a:r>
          </a:p>
          <a:p>
            <a:endParaRPr lang="en-US" sz="2400">
              <a:effectLst/>
            </a:endParaRPr>
          </a:p>
          <a:p>
            <a:r>
              <a:rPr lang="en-US" sz="2400"/>
              <a:t>We can presume that direct training on the language would lead to further improvement. </a:t>
            </a:r>
            <a:endParaRPr lang="en-US" sz="2400">
              <a:effectLst/>
            </a:endParaRPr>
          </a:p>
          <a:p>
            <a:endParaRPr lang="en-US" sz="2400">
              <a:effectLst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9602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Can we still use this data for phonetic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4701"/>
            <a:ext cx="8229600" cy="3969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If we have inaccurate alignment, but a lot of data from a corpus, does it match data from careful hand-labelling?</a:t>
            </a:r>
          </a:p>
          <a:p>
            <a:pPr marL="0" indent="0">
              <a:buNone/>
            </a:pPr>
            <a:endParaRPr lang="en-US">
              <a:effectLst/>
            </a:endParaRPr>
          </a:p>
          <a:p>
            <a:pPr marL="0" indent="0">
              <a:buNone/>
            </a:pPr>
            <a:r>
              <a:rPr lang="en-US"/>
              <a:t>Used data aligned by P2FA and hm-Align and calculated formants and F0 values across each vowel in the elicited data using a script written for Praat. </a:t>
            </a:r>
            <a:endParaRPr lang="en-US">
              <a:effectLst/>
            </a:endParaRPr>
          </a:p>
          <a:p>
            <a:pPr marL="0" indent="0">
              <a:buNone/>
            </a:pP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5661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Formant estimates by aligner</a:t>
            </a:r>
          </a:p>
        </p:txBody>
      </p:sp>
      <p:pic>
        <p:nvPicPr>
          <p:cNvPr id="5" name="Picture 4" descr="Formants_elicited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704"/>
            <a:ext cx="9144000" cy="4542953"/>
          </a:xfrm>
          <a:prstGeom prst="rect">
            <a:avLst/>
          </a:prstGeom>
        </p:spPr>
      </p:pic>
      <p:pic>
        <p:nvPicPr>
          <p:cNvPr id="7" name="Picture 6" descr="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1" y="5747657"/>
            <a:ext cx="1003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corpus and its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Language documentation involves the collection and transcription of many hours of recordings.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Are these recordings useful? For what?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might they be made </a:t>
            </a:r>
            <a:r>
              <a:rPr lang="en-US" i="1" dirty="0"/>
              <a:t>more </a:t>
            </a:r>
            <a:r>
              <a:rPr lang="en-US" dirty="0"/>
              <a:t>useful?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involved in doing this?</a:t>
            </a:r>
          </a:p>
        </p:txBody>
      </p:sp>
    </p:spTree>
    <p:extLst>
      <p:ext uri="{BB962C8B-B14F-4D97-AF65-F5344CB8AC3E}">
        <p14:creationId xmlns:p14="http://schemas.microsoft.com/office/powerpoint/2010/main" val="10018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DiCanio et al. (2015) investigate vowel dispersion and variability in elicited and spontaneous speech for YM speakers.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Methods involved initial forced alignment of data, followed by some hand-correction.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Spontaneous speech data took 1/3 time to segment using P2FA.</a:t>
            </a:r>
          </a:p>
        </p:txBody>
      </p:sp>
    </p:spTree>
    <p:extLst>
      <p:ext uri="{BB962C8B-B14F-4D97-AF65-F5344CB8AC3E}">
        <p14:creationId xmlns:p14="http://schemas.microsoft.com/office/powerpoint/2010/main" val="248951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Vowel space in YM across speech styles (from DiCanio et al. 2015)</a:t>
            </a:r>
          </a:p>
        </p:txBody>
      </p:sp>
      <p:pic>
        <p:nvPicPr>
          <p:cNvPr id="4" name="Picture 3" descr="Fig2_2015pap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62099"/>
            <a:ext cx="7489371" cy="49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Forced alignment can be reliably used to examine endangered language corpus data.</a:t>
            </a:r>
          </a:p>
          <a:p>
            <a:endParaRPr lang="en-US"/>
          </a:p>
          <a:p>
            <a:r>
              <a:rPr lang="en-US"/>
              <a:t>Despite some inaccuracy in alignment, the average values of measures converge.</a:t>
            </a:r>
          </a:p>
          <a:p>
            <a:endParaRPr lang="en-US"/>
          </a:p>
          <a:p>
            <a:r>
              <a:rPr lang="en-US"/>
              <a:t>Aligned sound files can be used for publishable phonetic research.</a:t>
            </a:r>
          </a:p>
        </p:txBody>
      </p:sp>
    </p:spTree>
    <p:extLst>
      <p:ext uri="{BB962C8B-B14F-4D97-AF65-F5344CB8AC3E}">
        <p14:creationId xmlns:p14="http://schemas.microsoft.com/office/powerpoint/2010/main" val="3433468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Arapaho Corpus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Narrative and elicited speech from 20 speakers.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40 hours of recordings collected from 2004-2007 by Lisa Conathan. </a:t>
            </a:r>
            <a:r>
              <a:rPr lang="en-US"/>
              <a:t>From these recordings, we examined how well the aligner worked with 7 texts, comprising 51 minutes of narrative speech (=16182 segments).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Transcriptions and translations of the texts.</a:t>
            </a:r>
          </a:p>
        </p:txBody>
      </p:sp>
    </p:spTree>
    <p:extLst>
      <p:ext uri="{BB962C8B-B14F-4D97-AF65-F5344CB8AC3E}">
        <p14:creationId xmlns:p14="http://schemas.microsoft.com/office/powerpoint/2010/main" val="200220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Arapaho phonological inventory</a:t>
            </a:r>
            <a:endParaRPr lang="en-US" dirty="0"/>
          </a:p>
        </p:txBody>
      </p:sp>
      <p:pic>
        <p:nvPicPr>
          <p:cNvPr id="4" name="Picture 3" descr="Arapaho_consona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34728"/>
            <a:ext cx="8441587" cy="1716933"/>
          </a:xfrm>
          <a:prstGeom prst="rect">
            <a:avLst/>
          </a:prstGeom>
        </p:spPr>
      </p:pic>
      <p:pic>
        <p:nvPicPr>
          <p:cNvPr id="6" name="Picture 5" descr="Arapaho_monophthong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456374"/>
            <a:ext cx="2972740" cy="1726812"/>
          </a:xfrm>
          <a:prstGeom prst="rect">
            <a:avLst/>
          </a:prstGeom>
        </p:spPr>
      </p:pic>
      <p:pic>
        <p:nvPicPr>
          <p:cNvPr id="7" name="Picture 6" descr="Arapaho_Dipthong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4" y="5371711"/>
            <a:ext cx="3680912" cy="762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7231" y="3456374"/>
            <a:ext cx="452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Inventory of 12 consonants.</a:t>
            </a:r>
          </a:p>
          <a:p>
            <a:endParaRPr lang="en-US" sz="2400"/>
          </a:p>
          <a:p>
            <a:r>
              <a:rPr lang="en-US" sz="2400"/>
              <a:t>Four vowel qualities contrast in length (short/long/extra long).</a:t>
            </a:r>
          </a:p>
          <a:p>
            <a:endParaRPr lang="en-US" sz="2400"/>
          </a:p>
          <a:p>
            <a:r>
              <a:rPr lang="en-US" sz="2400"/>
              <a:t>Diphthongs are always long, but extra long ones occur too.</a:t>
            </a:r>
          </a:p>
        </p:txBody>
      </p:sp>
    </p:spTree>
    <p:extLst>
      <p:ext uri="{BB962C8B-B14F-4D97-AF65-F5344CB8AC3E}">
        <p14:creationId xmlns:p14="http://schemas.microsoft.com/office/powerpoint/2010/main" val="392496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Words in Arapaho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Heetneh'éí'tobe'enoo</a:t>
            </a:r>
          </a:p>
          <a:p>
            <a:pPr marL="0" indent="0" algn="ctr">
              <a:buNone/>
            </a:pPr>
            <a:r>
              <a:rPr lang="en-US">
                <a:latin typeface="Doulos SIL"/>
                <a:cs typeface="Doulos SIL"/>
              </a:rPr>
              <a:t>/hɛɛtnɛhʔeɪʔtɔbɛʔɛnɔɔ/</a:t>
            </a:r>
            <a:endParaRPr lang="en-US"/>
          </a:p>
          <a:p>
            <a:pPr marL="0" indent="0" algn="ctr">
              <a:buNone/>
            </a:pPr>
            <a:r>
              <a:rPr lang="en-US"/>
              <a:t>‘I'm going to tell you something.’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Comes out as:</a:t>
            </a:r>
          </a:p>
          <a:p>
            <a:pPr marL="0" indent="0" algn="ctr">
              <a:buNone/>
            </a:pPr>
            <a:r>
              <a:rPr lang="en-US"/>
              <a:t>[</a:t>
            </a:r>
            <a:r>
              <a:rPr lang="en-US">
                <a:latin typeface="Doulos SIL"/>
                <a:cs typeface="Doulos SIL"/>
              </a:rPr>
              <a:t>hɛɛtnɛh</a:t>
            </a:r>
            <a:r>
              <a:rPr lang="en-US" b="1">
                <a:solidFill>
                  <a:srgbClr val="008000"/>
                </a:solidFill>
                <a:latin typeface="Doulos SIL"/>
                <a:cs typeface="Doulos SIL"/>
              </a:rPr>
              <a:t>ə</a:t>
            </a:r>
            <a:r>
              <a:rPr lang="en-US">
                <a:latin typeface="Doulos SIL"/>
                <a:cs typeface="Doulos SIL"/>
              </a:rPr>
              <a:t>ʔeɪ</a:t>
            </a:r>
            <a:r>
              <a:rPr lang="en-US">
                <a:solidFill>
                  <a:srgbClr val="008000"/>
                </a:solidFill>
                <a:latin typeface="Doulos SIL"/>
                <a:cs typeface="Doulos SIL"/>
              </a:rPr>
              <a:t>(ʔ)</a:t>
            </a:r>
            <a:r>
              <a:rPr lang="en-US">
                <a:latin typeface="Doulos SIL"/>
                <a:cs typeface="Doulos SIL"/>
              </a:rPr>
              <a:t>tɔbɛɛnɔɔ]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text_extra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7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504"/>
            <a:ext cx="8229600" cy="673020"/>
          </a:xfrm>
        </p:spPr>
        <p:txBody>
          <a:bodyPr>
            <a:normAutofit fontScale="90000"/>
          </a:bodyPr>
          <a:lstStyle/>
          <a:p>
            <a:r>
              <a:rPr lang="en-US" dirty="0"/>
              <a:t>Orthography – Aligner phone key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22390"/>
              </p:ext>
            </p:extLst>
          </p:nvPr>
        </p:nvGraphicFramePr>
        <p:xfrm>
          <a:off x="591970" y="1208461"/>
          <a:ext cx="7960059" cy="5261520"/>
        </p:xfrm>
        <a:graphic>
          <a:graphicData uri="http://schemas.openxmlformats.org/drawingml/2006/table">
            <a:tbl>
              <a:tblPr firstRow="1" bandRow="1"/>
              <a:tblGrid>
                <a:gridCol w="1408860"/>
                <a:gridCol w="1267974"/>
                <a:gridCol w="1267974"/>
                <a:gridCol w="1479303"/>
                <a:gridCol w="1267974"/>
                <a:gridCol w="1267974"/>
              </a:tblGrid>
              <a:tr h="17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Arapaho Orthography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Aligner Phone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IPA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Arapaho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Orthography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Aligner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b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EH1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ɛ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t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ee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æ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k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eee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æ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‘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ʔ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UH1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ʊ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tʃ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UW1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u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n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uuu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UW2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u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θ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AH1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ə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s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AO1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ɔ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x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ooo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AO2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ɔ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HH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h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EY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eɪ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w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eii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EY2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eɪ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j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OW1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oʊ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IH1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ɪ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oou/ouu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OW2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oʊ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IY1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i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IH1 + AH1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ɪa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IY2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i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oe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AY1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oulos SIL"/>
                          <a:cs typeface="Doulos SIL"/>
                        </a:rPr>
                        <a:t> aɪ</a:t>
                      </a:r>
                    </a:p>
                  </a:txBody>
                  <a:tcPr marL="8805" marR="8805" marT="880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50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Aligner agreement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47413"/>
              </p:ext>
            </p:extLst>
          </p:nvPr>
        </p:nvGraphicFramePr>
        <p:xfrm>
          <a:off x="1150712" y="1822269"/>
          <a:ext cx="6851582" cy="3627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057"/>
                <a:gridCol w="50385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Percentage of 16182 segments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10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33.8%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20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52.3%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30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62.6%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40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68.9%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50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73.3%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60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76.5%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20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Aligner agreement</a:t>
            </a:r>
            <a:endParaRPr lang="en-US" dirty="0"/>
          </a:p>
        </p:txBody>
      </p:sp>
      <p:pic>
        <p:nvPicPr>
          <p:cNvPr id="4" name="Picture 3" descr="Agreement_by_cl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" y="1283151"/>
            <a:ext cx="8111025" cy="53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Aligner agreement</a:t>
            </a:r>
          </a:p>
        </p:txBody>
      </p:sp>
      <p:pic>
        <p:nvPicPr>
          <p:cNvPr id="3" name="Picture 2" descr="Agreement_by_segment_m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7638"/>
            <a:ext cx="8982456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Tools for extracting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/>
              <a:t>Computational tools exist for identifying languages, speakers, and for processing text data.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One promising tool, </a:t>
            </a:r>
            <a:r>
              <a:rPr lang="en-US" i="1" dirty="0"/>
              <a:t>forced alignment, </a:t>
            </a:r>
            <a:r>
              <a:rPr lang="en-US" dirty="0"/>
              <a:t>automatically segments speech sounds and words in a recording. One needs only the sound file and a digitized transcription.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H</a:t>
            </a:r>
            <a:r>
              <a:rPr lang="en-US" dirty="0" smtClean="0"/>
              <a:t>ow can this tool be used with corpus data from an endangered language? What are the challenges?</a:t>
            </a:r>
          </a:p>
        </p:txBody>
      </p:sp>
    </p:spTree>
    <p:extLst>
      <p:ext uri="{BB962C8B-B14F-4D97-AF65-F5344CB8AC3E}">
        <p14:creationId xmlns:p14="http://schemas.microsoft.com/office/powerpoint/2010/main" val="339123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Findings/Issues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Alignment worse for Arapaho than for YM. Much of this was due to poor alignment of </a:t>
            </a:r>
            <a:r>
              <a:rPr lang="en-US" dirty="0" err="1"/>
              <a:t>glottalization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Orthography is not as variable as speech is and the alignment </a:t>
            </a:r>
            <a:r>
              <a:rPr lang="en-US" dirty="0" smtClean="0"/>
              <a:t>depends </a:t>
            </a:r>
            <a:r>
              <a:rPr lang="en-US" dirty="0"/>
              <a:t>on a </a:t>
            </a:r>
            <a:r>
              <a:rPr lang="en-US" dirty="0" err="1"/>
              <a:t>morphophonological</a:t>
            </a:r>
            <a:r>
              <a:rPr lang="en-US" dirty="0"/>
              <a:t> transcription, </a:t>
            </a:r>
            <a:r>
              <a:rPr lang="en-US" dirty="0" smtClean="0"/>
              <a:t>which is not always the same as the surface </a:t>
            </a:r>
            <a:r>
              <a:rPr lang="en-US" dirty="0"/>
              <a:t>phonetics.</a:t>
            </a:r>
          </a:p>
          <a:p>
            <a:endParaRPr lang="en-US" dirty="0"/>
          </a:p>
          <a:p>
            <a:r>
              <a:rPr lang="en-US" dirty="0"/>
              <a:t>Forced aligner was not trained on Arapaho.</a:t>
            </a:r>
          </a:p>
          <a:p>
            <a:endParaRPr lang="en-US" dirty="0"/>
          </a:p>
          <a:p>
            <a:r>
              <a:rPr lang="en-US" dirty="0"/>
              <a:t>If one segment is misaligned, so are the ones that are nearby.</a:t>
            </a:r>
          </a:p>
        </p:txBody>
      </p:sp>
    </p:spTree>
    <p:extLst>
      <p:ext uri="{BB962C8B-B14F-4D97-AF65-F5344CB8AC3E}">
        <p14:creationId xmlns:p14="http://schemas.microsoft.com/office/powerpoint/2010/main" val="314399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we use this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As observed for the YM data, even with poor alignment, certain measures (like formants) remain accurate.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Can we use this data to investigate vowel undershoot in Arapaho among short/long vowels?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7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Vowel undershoot in Arapaho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Typically, the expectation is that when vowels are shorter, speakers lack the duration to reach a vowel target. This is called vowel undershoot (Lindblom, 1963). Over time, these patterns become part of the phonology of a language, so vowels of different quantity also differ in quality.</a:t>
            </a:r>
          </a:p>
          <a:p>
            <a:endParaRPr lang="en-US" sz="2400"/>
          </a:p>
          <a:p>
            <a:r>
              <a:rPr lang="en-US" sz="2400">
                <a:effectLst/>
              </a:rPr>
              <a:t>While some researchers mention differences in quality with quantity in Arapaho (Saltzman 1956, Cowell &amp; Moss 2008), it is only mentioned for the high vowels and not analyzed as a general phonetic process.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4686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Undershoot</a:t>
            </a:r>
          </a:p>
        </p:txBody>
      </p:sp>
      <p:pic>
        <p:nvPicPr>
          <p:cNvPr id="4" name="Picture 3" descr="re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86" y="1934028"/>
            <a:ext cx="5715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Corpus consisted of elicited data (6 hours) to narrative data (1 hour, 36 minutes). A subset consisting of four speakers’ data was used. </a:t>
            </a:r>
            <a:endParaRPr lang="en-US">
              <a:effectLst/>
            </a:endParaRPr>
          </a:p>
          <a:p>
            <a:r>
              <a:rPr lang="en-US"/>
              <a:t>A total of 12,426 vowels were analyzed. </a:t>
            </a:r>
            <a:endParaRPr lang="en-US">
              <a:effectLst/>
            </a:endParaRPr>
          </a:p>
          <a:p>
            <a:r>
              <a:rPr lang="en-US"/>
              <a:t>Used forced alignment for initial segmentation of narrative speech. This tool allows us to automatically segment the corpus with transcriptions. </a:t>
            </a:r>
            <a:endParaRPr lang="en-US">
              <a:effectLst/>
            </a:endParaRPr>
          </a:p>
          <a:p>
            <a:r>
              <a:rPr lang="en-US"/>
              <a:t>Hand-correction of the forced alignment was done for the narrative speech data. Hand-labelling was done for the elicited speech. </a:t>
            </a:r>
            <a:endParaRPr lang="en-US">
              <a:effectLst/>
            </a:endParaRPr>
          </a:p>
          <a:p>
            <a:r>
              <a:rPr lang="en-US"/>
              <a:t>Labeled vowels and analyzed formant values on vowels of different lengths using a script written for Praat (Boersma and Weenink, 2013).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6942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duration</a:t>
            </a:r>
          </a:p>
        </p:txBody>
      </p:sp>
      <p:pic>
        <p:nvPicPr>
          <p:cNvPr id="5" name="Picture 4" descr="Duration_vowels_sty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" y="1213758"/>
            <a:ext cx="7801429" cy="50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6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Results: formants</a:t>
            </a:r>
          </a:p>
        </p:txBody>
      </p:sp>
      <p:pic>
        <p:nvPicPr>
          <p:cNvPr id="4" name="Picture 3" descr="Vspace_all_line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1309914"/>
            <a:ext cx="7834086" cy="51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0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All short vowels are reduced compared to long vowels, but the back vowel ‘o’ /</a:t>
            </a:r>
            <a:r>
              <a:rPr lang="en-US" sz="2400">
                <a:latin typeface="Doulos SIL"/>
                <a:cs typeface="Doulos SIL"/>
              </a:rPr>
              <a:t>ɔ</a:t>
            </a:r>
            <a:r>
              <a:rPr lang="en-US" sz="2400"/>
              <a:t>/ is not reduced as much as the others. </a:t>
            </a:r>
            <a:endParaRPr lang="en-US" sz="2400">
              <a:effectLst/>
            </a:endParaRPr>
          </a:p>
          <a:p>
            <a:r>
              <a:rPr lang="en-US" sz="2400"/>
              <a:t>Even though the duration of long vowels changes across speech styles, their quality stays the same. </a:t>
            </a:r>
            <a:endParaRPr lang="en-US" sz="2400">
              <a:effectLst/>
            </a:endParaRPr>
          </a:p>
          <a:p>
            <a:r>
              <a:rPr lang="en-US" sz="2400"/>
              <a:t>Yet, while the duration of short vowels is similar across speech styles, their quality changes more across speech styles; short vowels undergo more reduction in narratives than in elicited speech. </a:t>
            </a:r>
            <a:endParaRPr lang="en-US" sz="2400">
              <a:effectLst/>
            </a:endParaRPr>
          </a:p>
          <a:p>
            <a:r>
              <a:rPr lang="en-US" sz="2400"/>
              <a:t>The acoustic distance (measured in formants) between long and short vowels is greater in narrative speech than in elicited speech. </a:t>
            </a:r>
            <a:endParaRPr lang="en-US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6131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/>
              <a:t>Findings fit with the more general notion that short vowels are centralized, or undershot, while long vowels are more peripheral in the vowel space. Arapaho is more like Creek (Johnson &amp; Martin 2001) than Norwegian (Behne et al. 1996).</a:t>
            </a:r>
            <a:endParaRPr lang="en-US" sz="2400">
              <a:effectLst/>
            </a:endParaRPr>
          </a:p>
          <a:p>
            <a:r>
              <a:rPr lang="en-US" sz="2400"/>
              <a:t>While Arapaho vowels clearly contrast in vowel length, it appears that vowel quality is emphasized more in narrative speech than in elicited speech.</a:t>
            </a:r>
            <a:endParaRPr lang="en-US" sz="2400">
              <a:effectLst/>
            </a:endParaRPr>
          </a:p>
          <a:p>
            <a:r>
              <a:rPr lang="en-US" sz="2400"/>
              <a:t>Since narrative speech tends to be faster than elicited speech, this observation appears to be a case of phonetic compensation. As speech rate increases, speakers and listeners may rely more on the quality of the vowels than just their duration.</a:t>
            </a:r>
            <a:endParaRPr lang="en-US" sz="2400">
              <a:effectLst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709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The relationship between vowel length and quality holds up across different speech styles, but it is stronger in narrative speech. </a:t>
            </a:r>
            <a:endParaRPr lang="en-US">
              <a:effectLst/>
            </a:endParaRPr>
          </a:p>
          <a:p>
            <a:r>
              <a:rPr lang="en-US"/>
              <a:t>When teaching Arapaho pronunciation, one must both emphasize the duration of the vowels and their differences in quality. Quality may be more important in natural, connected speech. </a:t>
            </a:r>
            <a:endParaRPr lang="en-US">
              <a:effectLst/>
            </a:endParaRPr>
          </a:p>
          <a:p>
            <a:r>
              <a:rPr lang="en-US"/>
              <a:t>While forced alignment saved time in the segmentation of Arapaho speech here, its use was also revealing. </a:t>
            </a:r>
          </a:p>
          <a:p>
            <a:pPr lvl="1"/>
            <a:r>
              <a:rPr lang="en-US"/>
              <a:t>It was not useful for the elicited speech, as the English here was not transcribed.</a:t>
            </a:r>
            <a:endParaRPr lang="en-US">
              <a:effectLst/>
            </a:endParaRPr>
          </a:p>
          <a:p>
            <a:pPr lvl="1"/>
            <a:r>
              <a:rPr lang="en-US"/>
              <a:t>Substantial human correction of alignment was still needed for narrative speech because of the mismatch between the transcription and the surface forms.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273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forced alignment?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Research in phonetics and phonology involves extracting individual sounds and words from recordings.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is labor-intensive. Sound segmentation requires 80 hours of work for just 1 hour of speech!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Forced alignment saves time and effort.</a:t>
            </a:r>
          </a:p>
        </p:txBody>
      </p:sp>
    </p:spTree>
    <p:extLst>
      <p:ext uri="{BB962C8B-B14F-4D97-AF65-F5344CB8AC3E}">
        <p14:creationId xmlns:p14="http://schemas.microsoft.com/office/powerpoint/2010/main" val="89624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For phonetic and lexical segmentation, forced alignment can speed up the process.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True even when the aligner is trained on a different language, if the phones match relatively well.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Helps us bring out speech from existing recordings for online dictionary creation and second language learning.</a:t>
            </a:r>
          </a:p>
        </p:txBody>
      </p:sp>
    </p:spTree>
    <p:extLst>
      <p:ext uri="{BB962C8B-B14F-4D97-AF65-F5344CB8AC3E}">
        <p14:creationId xmlns:p14="http://schemas.microsoft.com/office/powerpoint/2010/main" val="221819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7" name="Picture 6" descr="nsf_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75" y="4031720"/>
            <a:ext cx="2110907" cy="2110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357" y="1417638"/>
            <a:ext cx="78794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This work was supported by NSF Grant No. 0966411 to Haskins Laboratories: “From endangered language documentation to phonetic documentation.” </a:t>
            </a:r>
          </a:p>
          <a:p>
            <a:endParaRPr lang="en-US" sz="2400">
              <a:effectLst/>
            </a:endParaRPr>
          </a:p>
          <a:p>
            <a:r>
              <a:rPr lang="en-US" sz="2400"/>
              <a:t>We would also like to thank Jonathan Amith, Rey Castillo García, the Arapaho community and Lisa Conathan. </a:t>
            </a:r>
            <a:endParaRPr lang="en-US" sz="2400">
              <a:effectLst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899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150"/>
              <a:t>Behne, D. M., Moxness, B., and Nyland, A. (1996). Acoustic-phonetic evidence of vowel quantity and quality in Norwegian. Quarterly 	Progress and Status Report, Speech Transmission Laboratory, Royal Institute of Technology, Stockholm, 2:13–16. </a:t>
            </a:r>
          </a:p>
          <a:p>
            <a:pPr marL="0" indent="0">
              <a:buNone/>
            </a:pPr>
            <a:r>
              <a:rPr lang="en-US" sz="1150"/>
              <a:t>Boersma, P. and Weenink, D. (2013). Praat: doing phonetics by computer [computer program]. www.praat.org. </a:t>
            </a:r>
          </a:p>
          <a:p>
            <a:pPr marL="0" indent="0">
              <a:buNone/>
            </a:pPr>
            <a:r>
              <a:rPr lang="en-US" sz="1150"/>
              <a:t>Castillo García, R. (2007). Descripción fonológica, segmental, y tonal del Mixteco de Yoloxóchitl, Guerrero. Master’s thesis, Centro de 	Investigaciones y Estudios Superiores en Antropología Social (CIESAS), México, D.F.</a:t>
            </a:r>
          </a:p>
          <a:p>
            <a:pPr marL="0" indent="0">
              <a:buNone/>
            </a:pPr>
            <a:r>
              <a:rPr lang="en-US" sz="1150"/>
              <a:t>Conathan, Lisa (2004 – 2007) </a:t>
            </a:r>
            <a:r>
              <a:rPr lang="en-US" sz="1150" i="1"/>
              <a:t>Arapaho Language Corpus.</a:t>
            </a:r>
          </a:p>
          <a:p>
            <a:pPr marL="0" indent="0">
              <a:buNone/>
            </a:pPr>
            <a:r>
              <a:rPr lang="en-US" sz="1150"/>
              <a:t>Cowell, A. and Moss Sr., A. (2008). The Arapaho Language. University Press of Colorado. </a:t>
            </a:r>
            <a:endParaRPr lang="en-US" sz="1150" i="1"/>
          </a:p>
          <a:p>
            <a:pPr marL="0" indent="0">
              <a:buNone/>
            </a:pPr>
            <a:r>
              <a:rPr lang="en-US" sz="1150"/>
              <a:t>DiCanio, C., Amith, J. D., and Castillo García, R. (2014). The phonetics of moraic alignment in Yoloxóchitl Mixtec. In Proceedings of the 	4</a:t>
            </a:r>
            <a:r>
              <a:rPr lang="en-US" sz="1150" baseline="30000"/>
              <a:t>th</a:t>
            </a:r>
            <a:r>
              <a:rPr lang="en-US" sz="1150"/>
              <a:t> Tonal Aspects of Language Symposium. Nijmegen, the Netherlands.</a:t>
            </a:r>
            <a:endParaRPr lang="en-US" sz="1150" i="1"/>
          </a:p>
          <a:p>
            <a:pPr marL="0" indent="0">
              <a:buNone/>
            </a:pPr>
            <a:r>
              <a:rPr lang="en-US" sz="1150"/>
              <a:t>DiCanio, C., Nam, H., Whalen, D. H., Bunnell, H. T., Amith, J. D., and Castillo García, R. (2013). Using automatic alignment to analyze 	endangered language data: Testing the viability of untrained alignment. </a:t>
            </a:r>
            <a:r>
              <a:rPr lang="en-US" sz="1150" i="1"/>
              <a:t>Journal of the Acoustical Society of America</a:t>
            </a:r>
            <a:r>
              <a:rPr lang="en-US" sz="1150"/>
              <a:t>, 134(3):2235–	2246.</a:t>
            </a:r>
          </a:p>
          <a:p>
            <a:pPr marL="0" indent="0">
              <a:buNone/>
            </a:pPr>
            <a:r>
              <a:rPr lang="en-US" sz="1150"/>
              <a:t>DiCanio, C., Nam, H., Amith, J.D., Castillo-García, R., Whalen, D.H. (2015) Vowel variability in elicited vs. spontaneous speech: evidence 	from Mixtec. </a:t>
            </a:r>
            <a:r>
              <a:rPr lang="en-US" sz="1150" i="1"/>
              <a:t>Journal of Phonetics, </a:t>
            </a:r>
            <a:r>
              <a:rPr lang="en-US" sz="1150"/>
              <a:t>48:45-59.</a:t>
            </a:r>
          </a:p>
          <a:p>
            <a:pPr marL="0" indent="0">
              <a:buNone/>
            </a:pPr>
            <a:r>
              <a:rPr lang="en-US" sz="1150"/>
              <a:t>DiCanio, C., Zhang, C., Amith, J.D., Castillo-García, R., Whalen, D.H. (submitted) Phonetic structure in Yoloxóchitl Mixtec consonants. </a:t>
            </a:r>
          </a:p>
          <a:p>
            <a:pPr marL="0" indent="0">
              <a:buNone/>
            </a:pPr>
            <a:r>
              <a:rPr lang="en-US" sz="1150"/>
              <a:t>Johnson, K. and Martin, J. (2001). Acoustic vowel reduction in Creek: Effects of distinctive length and position in the word. Phonetica, 	58:81–102.</a:t>
            </a:r>
            <a:br>
              <a:rPr lang="en-US" sz="1150"/>
            </a:br>
            <a:r>
              <a:rPr lang="en-US" sz="1150"/>
              <a:t>Malfrère, F., Deroo, O., Dutoit, T., and Ris, C. (2003). Phonetic alignment: speech synthesis-based vs. Viterbi-based. Speech 	Communication, 40:503–515.</a:t>
            </a:r>
          </a:p>
          <a:p>
            <a:pPr marL="0" indent="0">
              <a:buNone/>
            </a:pPr>
            <a:r>
              <a:rPr lang="en-US" sz="1150"/>
              <a:t>Salzman, Z. (1956). Arapaho I: Phonology. International Journal of American Linguistics, 22(1):49–56. </a:t>
            </a:r>
          </a:p>
          <a:p>
            <a:pPr marL="0" indent="0">
              <a:buNone/>
            </a:pPr>
            <a:r>
              <a:rPr lang="en-US" sz="1150"/>
              <a:t>Yuan, J. and Liberman, M. (2008). Speaker identification on the SCOTUS corpus. In</a:t>
            </a:r>
            <a:r>
              <a:rPr lang="en-US" sz="1150" i="1"/>
              <a:t> Proceedings of Acoustics - 2008</a:t>
            </a:r>
            <a:r>
              <a:rPr lang="en-US" sz="1150"/>
              <a:t>.</a:t>
            </a:r>
          </a:p>
          <a:p>
            <a:pPr marL="0" indent="0">
              <a:buNone/>
            </a:pPr>
            <a:r>
              <a:rPr lang="en-US" sz="1150"/>
              <a:t>Yuan, J. and Liberman, M. (2009). Investigating /l/ variation in English through forced alignment. In </a:t>
            </a:r>
            <a:r>
              <a:rPr lang="en-US" sz="1150" i="1"/>
              <a:t>Interspeech - 2009</a:t>
            </a:r>
            <a:r>
              <a:rPr lang="en-US" sz="1150"/>
              <a:t>, pages 2215–	2218.</a:t>
            </a:r>
          </a:p>
        </p:txBody>
      </p:sp>
    </p:spTree>
    <p:extLst>
      <p:ext uri="{BB962C8B-B14F-4D97-AF65-F5344CB8AC3E}">
        <p14:creationId xmlns:p14="http://schemas.microsoft.com/office/powerpoint/2010/main" val="53679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kind of data can we use forced alignment 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Only data which is </a:t>
            </a:r>
            <a:r>
              <a:rPr lang="en-US" u="sng" dirty="0" smtClean="0"/>
              <a:t>comprehensively</a:t>
            </a:r>
            <a:r>
              <a:rPr lang="en-US" dirty="0" smtClean="0"/>
              <a:t> transcribed.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Narratives and stories are better than elicited speech, which often involves switching between languages.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Most corpora need to be modified if you want to use these tools. How can this be done?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042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We examined language data from Yoloxóchitl Mixtec (ISO xty) and Arapaho (ISO arp).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We used an English-based aligner, called </a:t>
            </a:r>
            <a:r>
              <a:rPr lang="en-US" dirty="0" err="1"/>
              <a:t>P2FA</a:t>
            </a:r>
            <a:r>
              <a:rPr lang="en-US"/>
              <a:t> (Yuan &amp; Liberman 2008, 2009) for both languages and an additional aligner (hm-align) for Mixtec (see DiCanio et al. 2013).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We compared hand-alignment on these recordings to forced-alignment.</a:t>
            </a:r>
          </a:p>
        </p:txBody>
      </p:sp>
    </p:spTree>
    <p:extLst>
      <p:ext uri="{BB962C8B-B14F-4D97-AF65-F5344CB8AC3E}">
        <p14:creationId xmlns:p14="http://schemas.microsoft.com/office/powerpoint/2010/main" val="153343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for the aligner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Accuracy depends on the recording matching the transcription, but the transcription does not tell us if sounds are inserted/deleted.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There are no Mixtec or Arapaho aligners yet. Can we use one that is trained on English?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Previous work suggests we can (DiCanio et al. 2013).</a:t>
            </a:r>
          </a:p>
        </p:txBody>
      </p:sp>
    </p:spTree>
    <p:extLst>
      <p:ext uri="{BB962C8B-B14F-4D97-AF65-F5344CB8AC3E}">
        <p14:creationId xmlns:p14="http://schemas.microsoft.com/office/powerpoint/2010/main" val="281100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using an aligner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B</a:t>
            </a:r>
            <a:r>
              <a:rPr lang="en-US" dirty="0" smtClean="0"/>
              <a:t>uild a “dictionary” of Mixtec/Arapaho </a:t>
            </a:r>
          </a:p>
          <a:p>
            <a:pPr marL="400050" lvl="1" indent="0">
              <a:buNone/>
            </a:pPr>
            <a:r>
              <a:rPr lang="en-US" dirty="0" smtClean="0"/>
              <a:t>(This is not a real dictionary – just a list of forms in the text.)</a:t>
            </a:r>
          </a:p>
          <a:p>
            <a:pPr marL="0" indent="0">
              <a:buNone/>
            </a:pPr>
            <a:r>
              <a:rPr lang="en-US" dirty="0" smtClean="0"/>
              <a:t>2.	Map the existing phone set to the target phone set, 	e.g. C = CH. By-language adjustments are necessary.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Arapaho word:			Coding: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HINOO		              	HH   IH1   N   AO1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3. 	Input your digitized transcriptions and your audio.</a:t>
            </a:r>
          </a:p>
          <a:p>
            <a:pPr marL="0" indent="0">
              <a:buNone/>
            </a:pPr>
            <a:r>
              <a:rPr lang="en-US" dirty="0"/>
              <a:t>4. 	Run the script.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9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similar is the output to where a human would place the boundary?</a:t>
            </a:r>
            <a:endParaRPr lang="en-US" dirty="0"/>
          </a:p>
        </p:txBody>
      </p:sp>
      <p:pic>
        <p:nvPicPr>
          <p:cNvPr id="6" name="Picture 5" descr="Screen Shot 2014-10-22 at 3.55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21" y="1413289"/>
            <a:ext cx="8763366" cy="51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1726</TotalTime>
  <Words>2109</Words>
  <Application>Microsoft Macintosh PowerPoint</Application>
  <PresentationFormat>On-screen Show (4:3)</PresentationFormat>
  <Paragraphs>321</Paragraphs>
  <Slides>42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Labor-saving use of  “forced alignment”  for two endangered languages</vt:lpstr>
      <vt:lpstr>The corpus and its use</vt:lpstr>
      <vt:lpstr>Tools for extracting data</vt:lpstr>
      <vt:lpstr>Why use forced alignment?</vt:lpstr>
      <vt:lpstr>What kind of data can we use forced alignment on?</vt:lpstr>
      <vt:lpstr>Approach</vt:lpstr>
      <vt:lpstr>Challenges for the aligner</vt:lpstr>
      <vt:lpstr>Steps in using an aligner</vt:lpstr>
      <vt:lpstr>How similar is the output to where a human would place the boundary?</vt:lpstr>
      <vt:lpstr>Comparison of N and S</vt:lpstr>
      <vt:lpstr>Yoloxóchitl Mixtec (YM)</vt:lpstr>
      <vt:lpstr>YM phonological inventory</vt:lpstr>
      <vt:lpstr>Alignment in Yoloxóchitl Mixtec</vt:lpstr>
      <vt:lpstr>Results: elicited speech</vt:lpstr>
      <vt:lpstr>Results: elicited speech</vt:lpstr>
      <vt:lpstr>Results: running speech</vt:lpstr>
      <vt:lpstr>Discussion</vt:lpstr>
      <vt:lpstr>Can we still use this data for phonetic research?</vt:lpstr>
      <vt:lpstr>Formant estimates by aligner</vt:lpstr>
      <vt:lpstr>Example in practice</vt:lpstr>
      <vt:lpstr>Vowel space in YM across speech styles (from DiCanio et al. 2015)</vt:lpstr>
      <vt:lpstr>Discussion (2)</vt:lpstr>
      <vt:lpstr>The Arapaho Corpus</vt:lpstr>
      <vt:lpstr>Arapaho phonological inventory</vt:lpstr>
      <vt:lpstr>Words in Arapaho</vt:lpstr>
      <vt:lpstr>Orthography – Aligner phone key</vt:lpstr>
      <vt:lpstr>Results: Aligner agreement</vt:lpstr>
      <vt:lpstr>Results: Aligner agreement</vt:lpstr>
      <vt:lpstr>Results: Aligner agreement</vt:lpstr>
      <vt:lpstr>Findings/Issues</vt:lpstr>
      <vt:lpstr>Can we use this data?</vt:lpstr>
      <vt:lpstr>Vowel undershoot in Arapaho</vt:lpstr>
      <vt:lpstr>Undershoot</vt:lpstr>
      <vt:lpstr>Methods</vt:lpstr>
      <vt:lpstr>Results: duration</vt:lpstr>
      <vt:lpstr>Results: formants</vt:lpstr>
      <vt:lpstr>Discussion</vt:lpstr>
      <vt:lpstr>Discussion (2)</vt:lpstr>
      <vt:lpstr>Discussion (3)</vt:lpstr>
      <vt:lpstr>General Discussion</vt:lpstr>
      <vt:lpstr>Thank you!</vt:lpstr>
      <vt:lpstr>References</vt:lpstr>
    </vt:vector>
  </TitlesOfParts>
  <Company>Endangered Language Fund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corpus to corpus phonetics: Challenges in adapting an Arapaho corpus for linguistic research</dc:title>
  <dc:creator>Hannah King</dc:creator>
  <cp:lastModifiedBy>Doug Whalen</cp:lastModifiedBy>
  <cp:revision>111</cp:revision>
  <dcterms:created xsi:type="dcterms:W3CDTF">2014-10-21T19:47:49Z</dcterms:created>
  <dcterms:modified xsi:type="dcterms:W3CDTF">2015-01-06T19:01:17Z</dcterms:modified>
</cp:coreProperties>
</file>