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5"/>
    <p:restoredTop sz="94978" autoAdjust="0"/>
  </p:normalViewPr>
  <p:slideViewPr>
    <p:cSldViewPr snapToGrid="0" snapToObjects="1">
      <p:cViewPr>
        <p:scale>
          <a:sx n="32" d="100"/>
          <a:sy n="32" d="100"/>
        </p:scale>
        <p:origin x="2752" y="-864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9724D-6106-B84D-AD73-88AB3BCE741D}" type="datetimeFigureOut">
              <a:rPr lang="en-US" smtClean="0"/>
              <a:t>6/21/26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A78A6-91B1-A94B-8013-D04A98434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38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Figures will all be reformatted for easier reading at this scale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A78A6-91B1-A94B-8013-D04A98434E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35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 Poster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 descr="Vertical Divider"/>
          <p:cNvCxnSpPr/>
          <p:nvPr userDrawn="1"/>
        </p:nvCxnSpPr>
        <p:spPr bwMode="auto">
          <a:xfrm>
            <a:off x="11185525" y="6742380"/>
            <a:ext cx="0" cy="2286000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  <a:effectLst/>
        </p:spPr>
      </p:cxnSp>
      <p:cxnSp>
        <p:nvCxnSpPr>
          <p:cNvPr id="9" name="Straight Connector 9"/>
          <p:cNvCxnSpPr>
            <a:cxnSpLocks noChangeShapeType="1"/>
          </p:cNvCxnSpPr>
          <p:nvPr userDrawn="1"/>
        </p:nvCxnSpPr>
        <p:spPr bwMode="auto">
          <a:xfrm>
            <a:off x="11307763" y="8992295"/>
            <a:ext cx="914400" cy="9144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0" name="Straight Connector 9" descr="Vertical Divider"/>
          <p:cNvCxnSpPr/>
          <p:nvPr userDrawn="1"/>
        </p:nvCxnSpPr>
        <p:spPr bwMode="auto">
          <a:xfrm>
            <a:off x="21945600" y="6742380"/>
            <a:ext cx="0" cy="2286000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  <a:effectLst/>
        </p:spPr>
      </p:cxnSp>
      <p:cxnSp>
        <p:nvCxnSpPr>
          <p:cNvPr id="11" name="Straight Connector 10" descr="Vertical Divider"/>
          <p:cNvCxnSpPr/>
          <p:nvPr userDrawn="1"/>
        </p:nvCxnSpPr>
        <p:spPr bwMode="auto">
          <a:xfrm>
            <a:off x="32705675" y="6742380"/>
            <a:ext cx="0" cy="2286000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  <a:effectLst/>
        </p:spPr>
      </p:cxnSp>
      <p:sp>
        <p:nvSpPr>
          <p:cNvPr id="12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914400" y="6859659"/>
            <a:ext cx="9798050" cy="14728138"/>
          </a:xfrm>
          <a:prstGeom prst="rect">
            <a:avLst/>
          </a:prstGeom>
        </p:spPr>
        <p:txBody>
          <a:bodyPr/>
          <a:lstStyle>
            <a:lvl1pPr marL="0" indent="-457200">
              <a:lnSpc>
                <a:spcPts val="4600"/>
              </a:lnSpc>
              <a:spcBef>
                <a:spcPts val="0"/>
              </a:spcBef>
              <a:buFontTx/>
              <a:buNone/>
              <a:defRPr sz="2800" baseline="0"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lnSpc>
                <a:spcPts val="4600"/>
              </a:lnSpc>
              <a:spcBef>
                <a:spcPts val="0"/>
              </a:spcBef>
              <a:buClr>
                <a:schemeClr val="tx2"/>
              </a:buClr>
              <a:buSzPct val="100000"/>
              <a:defRPr sz="2800" baseline="0">
                <a:solidFill>
                  <a:schemeClr val="tx1"/>
                </a:solidFill>
                <a:latin typeface="Arial" charset="0"/>
              </a:defRPr>
            </a:lvl2pPr>
            <a:lvl3pPr marL="137160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3pPr>
            <a:lvl4pPr marL="164592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4pPr>
            <a:lvl5pPr marL="192024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tabLst/>
              <a:defRPr sz="28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3" name="Picture Placeholder 2" descr="Photo alt tag goes here"/>
          <p:cNvSpPr>
            <a:spLocks noGrp="1"/>
          </p:cNvSpPr>
          <p:nvPr>
            <p:ph type="pic" sz="quarter" idx="16"/>
          </p:nvPr>
        </p:nvSpPr>
        <p:spPr>
          <a:xfrm>
            <a:off x="914400" y="22086737"/>
            <a:ext cx="9798050" cy="745236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14" name="Picture Placeholder 2" descr="Photo alt tag goes here"/>
          <p:cNvSpPr>
            <a:spLocks noGrp="1"/>
          </p:cNvSpPr>
          <p:nvPr>
            <p:ph type="pic" sz="quarter" idx="17"/>
          </p:nvPr>
        </p:nvSpPr>
        <p:spPr>
          <a:xfrm>
            <a:off x="33194624" y="17881325"/>
            <a:ext cx="9798050" cy="745236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11674474" y="6859658"/>
            <a:ext cx="9798050" cy="226794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600"/>
              </a:lnSpc>
              <a:spcBef>
                <a:spcPts val="0"/>
              </a:spcBef>
              <a:buFontTx/>
              <a:buNone/>
              <a:defRPr sz="2800" baseline="0"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lnSpc>
                <a:spcPts val="4600"/>
              </a:lnSpc>
              <a:spcBef>
                <a:spcPts val="0"/>
              </a:spcBef>
              <a:buClr>
                <a:schemeClr val="tx2"/>
              </a:buClr>
              <a:defRPr sz="2800" baseline="0">
                <a:solidFill>
                  <a:schemeClr val="tx1"/>
                </a:solidFill>
                <a:latin typeface="Arial" charset="0"/>
              </a:defRPr>
            </a:lvl2pPr>
            <a:lvl3pPr marL="137160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6" name="Content Placeholder 9"/>
          <p:cNvSpPr>
            <a:spLocks noGrp="1"/>
          </p:cNvSpPr>
          <p:nvPr>
            <p:ph sz="quarter" idx="19" hasCustomPrompt="1"/>
          </p:nvPr>
        </p:nvSpPr>
        <p:spPr>
          <a:xfrm>
            <a:off x="22418677" y="6863122"/>
            <a:ext cx="9798050" cy="6975763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 marL="914400" indent="-457200">
              <a:lnSpc>
                <a:spcPts val="4600"/>
              </a:lnSpc>
              <a:spcBef>
                <a:spcPts val="0"/>
              </a:spcBef>
              <a:buClr>
                <a:schemeClr val="accent1"/>
              </a:buClr>
              <a:defRPr sz="2800" baseline="0">
                <a:solidFill>
                  <a:schemeClr val="tx1"/>
                </a:solidFill>
                <a:latin typeface="Arial" charset="0"/>
              </a:defRPr>
            </a:lvl2pPr>
            <a:lvl3pPr marL="137160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3pPr>
            <a:lvl4pPr marL="164592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4pPr>
            <a:lvl5pPr marL="192024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7" name="Content Placeholder 9"/>
          <p:cNvSpPr>
            <a:spLocks noGrp="1"/>
          </p:cNvSpPr>
          <p:nvPr>
            <p:ph sz="quarter" idx="20" hasCustomPrompt="1"/>
          </p:nvPr>
        </p:nvSpPr>
        <p:spPr>
          <a:xfrm>
            <a:off x="33194624" y="6859659"/>
            <a:ext cx="9798050" cy="10195894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 marL="914400" indent="-457200">
              <a:lnSpc>
                <a:spcPts val="4600"/>
              </a:lnSpc>
              <a:spcBef>
                <a:spcPts val="0"/>
              </a:spcBef>
              <a:buClr>
                <a:schemeClr val="tx2"/>
              </a:buClr>
              <a:defRPr sz="2800" baseline="0">
                <a:solidFill>
                  <a:schemeClr val="tx1"/>
                </a:solidFill>
                <a:latin typeface="Arial" charset="0"/>
              </a:defRPr>
            </a:lvl2pPr>
            <a:lvl3pPr marL="137160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3pPr>
            <a:lvl4pPr marL="164592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4pPr>
            <a:lvl5pPr marL="192024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8" name="Content Placeholder 9"/>
          <p:cNvSpPr>
            <a:spLocks noGrp="1"/>
          </p:cNvSpPr>
          <p:nvPr>
            <p:ph sz="quarter" idx="21" hasCustomPrompt="1"/>
          </p:nvPr>
        </p:nvSpPr>
        <p:spPr>
          <a:xfrm>
            <a:off x="33194624" y="25808882"/>
            <a:ext cx="9798050" cy="3849485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 marL="914400" indent="-457200">
              <a:lnSpc>
                <a:spcPts val="4600"/>
              </a:lnSpc>
              <a:spcBef>
                <a:spcPts val="0"/>
              </a:spcBef>
              <a:buClr>
                <a:schemeClr val="tx2"/>
              </a:buClr>
              <a:defRPr sz="2800" baseline="0">
                <a:solidFill>
                  <a:schemeClr val="tx1"/>
                </a:solidFill>
                <a:latin typeface="Arial" charset="0"/>
              </a:defRPr>
            </a:lvl2pPr>
            <a:lvl3pPr marL="137160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3pPr>
            <a:lvl4pPr marL="164592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4pPr>
            <a:lvl5pPr marL="192024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9" name="Chart Placeholder 23"/>
          <p:cNvSpPr>
            <a:spLocks noGrp="1"/>
          </p:cNvSpPr>
          <p:nvPr>
            <p:ph type="chart" sz="quarter" idx="22" hasCustomPrompt="1"/>
          </p:nvPr>
        </p:nvSpPr>
        <p:spPr>
          <a:xfrm>
            <a:off x="22550435" y="14690434"/>
            <a:ext cx="9666291" cy="69421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914400" indent="-457200">
              <a:lnSpc>
                <a:spcPts val="4600"/>
              </a:lnSpc>
              <a:spcBef>
                <a:spcPts val="0"/>
              </a:spcBef>
              <a:buClr>
                <a:schemeClr val="tx2"/>
              </a:buClr>
              <a:defRPr sz="2800">
                <a:solidFill>
                  <a:schemeClr val="tx1"/>
                </a:solidFill>
              </a:defRPr>
            </a:lvl2pPr>
            <a:lvl3pPr marL="137160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>
                <a:solidFill>
                  <a:schemeClr val="tx1"/>
                </a:solidFill>
              </a:defRPr>
            </a:lvl3pPr>
            <a:lvl4pPr marL="164592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>
                <a:solidFill>
                  <a:schemeClr val="tx1"/>
                </a:solidFill>
              </a:defRPr>
            </a:lvl4pPr>
            <a:lvl5pPr marL="192024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>
                <a:solidFill>
                  <a:schemeClr val="tx1"/>
                </a:solidFill>
              </a:defRPr>
            </a:lvl5pPr>
          </a:lstStyle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Fourth level</a:t>
            </a:r>
          </a:p>
          <a:p>
            <a:endParaRPr lang="en-US"/>
          </a:p>
        </p:txBody>
      </p:sp>
      <p:sp>
        <p:nvSpPr>
          <p:cNvPr id="20" name="Content Placeholder 9"/>
          <p:cNvSpPr>
            <a:spLocks noGrp="1"/>
          </p:cNvSpPr>
          <p:nvPr>
            <p:ph sz="quarter" idx="23" hasCustomPrompt="1"/>
          </p:nvPr>
        </p:nvSpPr>
        <p:spPr>
          <a:xfrm>
            <a:off x="22550435" y="22557898"/>
            <a:ext cx="9798050" cy="7140230"/>
          </a:xfrm>
          <a:prstGeom prst="rect">
            <a:avLst/>
          </a:prstGeom>
        </p:spPr>
        <p:txBody>
          <a:bodyPr/>
          <a:lstStyle>
            <a:lvl1pPr>
              <a:lnSpc>
                <a:spcPts val="4600"/>
              </a:lnSpc>
              <a:spcBef>
                <a:spcPts val="0"/>
              </a:spcBef>
              <a:defRPr sz="2800" baseline="0"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 marL="914400" indent="-457200">
              <a:lnSpc>
                <a:spcPts val="4600"/>
              </a:lnSpc>
              <a:spcBef>
                <a:spcPts val="0"/>
              </a:spcBef>
              <a:buClr>
                <a:schemeClr val="tx2"/>
              </a:buClr>
              <a:defRPr sz="2800" baseline="0">
                <a:solidFill>
                  <a:schemeClr val="tx1"/>
                </a:solidFill>
                <a:latin typeface="Arial" charset="0"/>
              </a:defRPr>
            </a:lvl2pPr>
            <a:lvl3pPr marL="137160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3pPr>
            <a:lvl4pPr marL="164592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4pPr>
            <a:lvl5pPr marL="1920240" indent="-274320">
              <a:lnSpc>
                <a:spcPts val="4600"/>
              </a:lnSpc>
              <a:spcBef>
                <a:spcPts val="0"/>
              </a:spcBef>
              <a:buClr>
                <a:schemeClr val="tx1"/>
              </a:buClr>
              <a:buSzPct val="120000"/>
              <a:buFont typeface="System Font Regular"/>
              <a:buChar char="-"/>
              <a:defRPr sz="28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87378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68" userDrawn="1">
          <p15:clr>
            <a:srgbClr val="FBAE40"/>
          </p15:clr>
        </p15:guide>
        <p15:guide id="2" pos="1382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4171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6" descr="alt=&quot;&quot;"/>
          <p:cNvSpPr>
            <a:spLocks noChangeArrowheads="1"/>
          </p:cNvSpPr>
          <p:nvPr userDrawn="1"/>
        </p:nvSpPr>
        <p:spPr bwMode="auto">
          <a:xfrm>
            <a:off x="0" y="30409662"/>
            <a:ext cx="43891200" cy="2508738"/>
          </a:xfrm>
          <a:prstGeom prst="rect">
            <a:avLst/>
          </a:prstGeom>
          <a:solidFill>
            <a:srgbClr val="005BB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en-US" altLang="en-US" b="0" i="0" baseline="0">
              <a:solidFill>
                <a:schemeClr val="tx1"/>
              </a:solidFill>
              <a:latin typeface="Arial" charset="0"/>
              <a:ea typeface="Arial" charset="0"/>
            </a:endParaRPr>
          </a:p>
        </p:txBody>
      </p:sp>
      <p:sp>
        <p:nvSpPr>
          <p:cNvPr id="8" name="Rectangle 36" descr="alt=&quot;&quot;"/>
          <p:cNvSpPr>
            <a:spLocks noChangeArrowheads="1"/>
          </p:cNvSpPr>
          <p:nvPr userDrawn="1"/>
        </p:nvSpPr>
        <p:spPr bwMode="auto">
          <a:xfrm>
            <a:off x="0" y="0"/>
            <a:ext cx="43891200" cy="5486400"/>
          </a:xfrm>
          <a:prstGeom prst="rect">
            <a:avLst/>
          </a:prstGeom>
          <a:solidFill>
            <a:srgbClr val="005BB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37931725" indent="-37474525"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eaLnBrk="0" hangingPunct="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en-US" altLang="en-US" b="0" i="0" baseline="0">
              <a:solidFill>
                <a:schemeClr val="tx1"/>
              </a:solidFill>
              <a:latin typeface="Arial" charset="0"/>
              <a:ea typeface="Arial" charset="0"/>
            </a:endParaRPr>
          </a:p>
        </p:txBody>
      </p:sp>
      <p:sp>
        <p:nvSpPr>
          <p:cNvPr id="2" name="Rectangle 1" descr="alt=&quot;&quot;"/>
          <p:cNvSpPr/>
          <p:nvPr userDrawn="1"/>
        </p:nvSpPr>
        <p:spPr>
          <a:xfrm>
            <a:off x="-1" y="5257800"/>
            <a:ext cx="43891201" cy="261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B Crest"/>
          <p:cNvPicPr>
            <a:picLocks noChangeAspect="1"/>
          </p:cNvPicPr>
          <p:nvPr userDrawn="1"/>
        </p:nvPicPr>
        <p:blipFill rotWithShape="1">
          <a:blip r:embed="rId4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 b="40121"/>
          <a:stretch/>
        </p:blipFill>
        <p:spPr>
          <a:xfrm>
            <a:off x="32191332" y="0"/>
            <a:ext cx="9341680" cy="5256959"/>
          </a:xfrm>
          <a:prstGeom prst="rect">
            <a:avLst/>
          </a:prstGeom>
        </p:spPr>
      </p:pic>
      <p:pic>
        <p:nvPicPr>
          <p:cNvPr id="4" name="Picture 3" descr="University at Buffalo, The State University of New York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33" y="31154745"/>
            <a:ext cx="13595412" cy="1008282"/>
          </a:xfrm>
          <a:prstGeom prst="rect">
            <a:avLst/>
          </a:prstGeom>
        </p:spPr>
      </p:pic>
      <p:cxnSp>
        <p:nvCxnSpPr>
          <p:cNvPr id="7" name="Straight Connector 6" descr="alt=&quot;&quot;"/>
          <p:cNvCxnSpPr/>
          <p:nvPr userDrawn="1"/>
        </p:nvCxnSpPr>
        <p:spPr>
          <a:xfrm>
            <a:off x="32696865" y="30837463"/>
            <a:ext cx="0" cy="1588169"/>
          </a:xfrm>
          <a:prstGeom prst="line">
            <a:avLst/>
          </a:prstGeom>
          <a:ln w="254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49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cdicanio@buffalo.edu" TargetMode="External"/><Relationship Id="rId13" Type="http://schemas.openxmlformats.org/officeDocument/2006/relationships/image" Target="../media/image7.png"/><Relationship Id="rId3" Type="http://schemas.microsoft.com/office/2007/relationships/media" Target="../media/media2.wav"/><Relationship Id="rId7" Type="http://schemas.openxmlformats.org/officeDocument/2006/relationships/hyperlink" Target="mailto:kmshames@buffalo.edu" TargetMode="External"/><Relationship Id="rId12" Type="http://schemas.openxmlformats.org/officeDocument/2006/relationships/image" Target="../media/image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audio" Target="../media/media2.wav"/><Relationship Id="rId9" Type="http://schemas.openxmlformats.org/officeDocument/2006/relationships/image" Target="../media/image3.jp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oster Title"/>
          <p:cNvSpPr>
            <a:spLocks noChangeArrowheads="1"/>
          </p:cNvSpPr>
          <p:nvPr/>
        </p:nvSpPr>
        <p:spPr bwMode="auto">
          <a:xfrm>
            <a:off x="999938" y="1550522"/>
            <a:ext cx="41224200" cy="352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3" tIns="45614" rIns="91243" bIns="45614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37931725" indent="-37474525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1500" b="1" dirty="0">
                <a:solidFill>
                  <a:srgbClr val="FFFFFF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Glottal </a:t>
            </a:r>
            <a:r>
              <a:rPr lang="en-US" altLang="en-US" sz="11500" b="1" dirty="0" err="1">
                <a:solidFill>
                  <a:srgbClr val="FFFFFF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Allophony</a:t>
            </a:r>
            <a:r>
              <a:rPr lang="en-US" altLang="en-US" sz="11500" b="1">
                <a:solidFill>
                  <a:srgbClr val="FFFFFF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in a Spontaneous </a:t>
            </a:r>
            <a:r>
              <a:rPr lang="en-US" altLang="en-US" sz="11500" b="1" err="1">
                <a:solidFill>
                  <a:srgbClr val="FFFFFF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Triqui</a:t>
            </a:r>
            <a:r>
              <a:rPr lang="en-US" altLang="en-US" sz="11500" b="1">
                <a:solidFill>
                  <a:srgbClr val="FFFFFF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Corpus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5400">
                <a:solidFill>
                  <a:srgbClr val="FFFFFF"/>
                </a:solidFill>
                <a:latin typeface="+mn-lt"/>
                <a:ea typeface="Arial" charset="0"/>
              </a:rPr>
              <a:t>Kayla Shames and Christian </a:t>
            </a:r>
            <a:r>
              <a:rPr lang="en-US" altLang="en-US" sz="5400" err="1">
                <a:solidFill>
                  <a:srgbClr val="FFFFFF"/>
                </a:solidFill>
                <a:latin typeface="+mn-lt"/>
                <a:ea typeface="Arial" charset="0"/>
              </a:rPr>
              <a:t>DiCanio</a:t>
            </a:r>
            <a:endParaRPr lang="en-US" altLang="en-US" sz="5400">
              <a:solidFill>
                <a:srgbClr val="FFFFFF"/>
              </a:solidFill>
              <a:latin typeface="+mn-lt"/>
              <a:ea typeface="Arial" charset="0"/>
            </a:endParaRPr>
          </a:p>
          <a:p>
            <a:pPr>
              <a:defRPr/>
            </a:pPr>
            <a:r>
              <a:rPr lang="en-US" altLang="en-US" sz="5400">
                <a:solidFill>
                  <a:srgbClr val="FFFFFF"/>
                </a:solidFill>
                <a:latin typeface="+mn-lt"/>
                <a:ea typeface="Arial" charset="0"/>
              </a:rPr>
              <a:t>University at Buffalo </a:t>
            </a:r>
            <a:r>
              <a:rPr lang="en-US" altLang="en-US" sz="4200">
                <a:solidFill>
                  <a:schemeClr val="bg2"/>
                </a:solidFill>
                <a:latin typeface="+mn-lt"/>
                <a:ea typeface="Arial" charset="0"/>
              </a:rPr>
              <a:t>(</a:t>
            </a:r>
            <a:r>
              <a:rPr lang="en-US" sz="4200">
                <a:solidFill>
                  <a:schemeClr val="bg2"/>
                </a:solidFill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kmshames@buffalo.edu</a:t>
            </a:r>
            <a:r>
              <a:rPr lang="en-US" sz="4200">
                <a:solidFill>
                  <a:schemeClr val="bg2"/>
                </a:solidFill>
                <a:latin typeface="+mn-lt"/>
              </a:rPr>
              <a:t>, </a:t>
            </a:r>
            <a:r>
              <a:rPr lang="en-US" sz="4200">
                <a:solidFill>
                  <a:schemeClr val="bg2"/>
                </a:solidFill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cdicanio@buffalo.edu</a:t>
            </a:r>
            <a:r>
              <a:rPr lang="en-US" sz="4200">
                <a:solidFill>
                  <a:schemeClr val="bg2"/>
                </a:solidFill>
                <a:latin typeface="+mn-lt"/>
              </a:rPr>
              <a:t>)</a:t>
            </a:r>
          </a:p>
        </p:txBody>
      </p:sp>
      <p:sp>
        <p:nvSpPr>
          <p:cNvPr id="23" name="References Textbox"/>
          <p:cNvSpPr txBox="1"/>
          <p:nvPr/>
        </p:nvSpPr>
        <p:spPr>
          <a:xfrm>
            <a:off x="15343200" y="30470511"/>
            <a:ext cx="17232300" cy="2400657"/>
          </a:xfrm>
          <a:prstGeom prst="rect">
            <a:avLst/>
          </a:prstGeom>
          <a:solidFill>
            <a:schemeClr val="bg1">
              <a:alpha val="63000"/>
            </a:schemeClr>
          </a:solidFill>
          <a:effectLst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Clr>
                <a:schemeClr val="tx2"/>
              </a:buClr>
              <a:defRPr/>
            </a:pPr>
            <a:r>
              <a:rPr lang="en-US" sz="2800" b="1" dirty="0">
                <a:solidFill>
                  <a:srgbClr val="005BBB"/>
                </a:solidFill>
                <a:latin typeface="+mj-lt"/>
              </a:rPr>
              <a:t>References</a:t>
            </a:r>
          </a:p>
          <a:p>
            <a:r>
              <a:rPr lang="en-US" sz="1400" dirty="0"/>
              <a:t>Davidson, L. (2021). Effects of word position and flanking vowel on the implementation of glottal stop: Evidence from Hawaiian. </a:t>
            </a:r>
            <a:r>
              <a:rPr lang="en-US" sz="1400" i="1" dirty="0"/>
              <a:t>Journal of Phonetics</a:t>
            </a:r>
            <a:r>
              <a:rPr lang="en-US" sz="1400" dirty="0"/>
              <a:t>, 88:1–14.</a:t>
            </a:r>
          </a:p>
          <a:p>
            <a:r>
              <a:rPr lang="en-US" sz="1400" dirty="0" err="1"/>
              <a:t>DiCanio</a:t>
            </a:r>
            <a:r>
              <a:rPr lang="en-US" sz="1400" dirty="0"/>
              <a:t>, C. T. (2008). The Phonetics and Phonology of San Martín </a:t>
            </a:r>
            <a:r>
              <a:rPr lang="en-US" sz="1400" dirty="0" err="1"/>
              <a:t>Itunyoso</a:t>
            </a:r>
            <a:r>
              <a:rPr lang="en-US" sz="1400" dirty="0"/>
              <a:t> Trique. PhD thesis, University of California, Berkeley.</a:t>
            </a:r>
          </a:p>
          <a:p>
            <a:r>
              <a:rPr lang="en-US" sz="1400" dirty="0"/>
              <a:t>Kirby, J. and </a:t>
            </a:r>
            <a:r>
              <a:rPr lang="en-US" sz="1400" dirty="0" err="1"/>
              <a:t>Puggaard</a:t>
            </a:r>
            <a:r>
              <a:rPr lang="en-US" sz="1400" dirty="0"/>
              <a:t>-Rode, R. (2025) </a:t>
            </a:r>
            <a:r>
              <a:rPr lang="en-US" sz="1400" i="1" dirty="0" err="1"/>
              <a:t>PraatSauce</a:t>
            </a:r>
            <a:r>
              <a:rPr lang="en-US" sz="1400" i="1" dirty="0"/>
              <a:t>. </a:t>
            </a:r>
            <a:r>
              <a:rPr lang="en-US" sz="1400" i="1" dirty="0" err="1"/>
              <a:t>Praat</a:t>
            </a:r>
            <a:r>
              <a:rPr lang="en-US" sz="1400" i="1" dirty="0"/>
              <a:t>-based tools for spectral processing</a:t>
            </a:r>
            <a:r>
              <a:rPr lang="en-US" sz="1400" dirty="0"/>
              <a:t>. Version 1.0.4. GitHub: </a:t>
            </a:r>
            <a:r>
              <a:rPr lang="en-US" sz="1400" dirty="0" err="1"/>
              <a:t>kirbyj</a:t>
            </a:r>
            <a:r>
              <a:rPr lang="en-US" sz="1400" dirty="0"/>
              <a:t>/</a:t>
            </a:r>
            <a:r>
              <a:rPr lang="en-US" sz="1400" dirty="0" err="1"/>
              <a:t>praatsauce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Moisik</a:t>
            </a:r>
            <a:r>
              <a:rPr lang="en-US" sz="1400" dirty="0"/>
              <a:t>, S. R. (2013). </a:t>
            </a:r>
            <a:r>
              <a:rPr lang="en-US" sz="1400" i="1" dirty="0"/>
              <a:t>The </a:t>
            </a:r>
            <a:r>
              <a:rPr lang="en-US" sz="1400" i="1" dirty="0" err="1"/>
              <a:t>Epilarynx</a:t>
            </a:r>
            <a:r>
              <a:rPr lang="en-US" sz="1400" i="1" dirty="0"/>
              <a:t> in Speech</a:t>
            </a:r>
            <a:r>
              <a:rPr lang="en-US" sz="1400" dirty="0"/>
              <a:t>. PhD thesis, University of Victoria.</a:t>
            </a:r>
          </a:p>
          <a:p>
            <a:r>
              <a:rPr lang="en-US" sz="1400" dirty="0"/>
              <a:t>Moran, Steven &amp; McCloy, Daniel (eds.) 2019. PHOIBLE 2.0. Jena: Max Planck Institute for the Science of Human History. (Available online at http://</a:t>
            </a:r>
            <a:r>
              <a:rPr lang="en-US" sz="1400" dirty="0" err="1"/>
              <a:t>phoible.org</a:t>
            </a:r>
            <a:r>
              <a:rPr lang="en-US" sz="1400" dirty="0"/>
              <a:t>, Accessed on 2021-12-15.)</a:t>
            </a:r>
          </a:p>
          <a:p>
            <a:r>
              <a:rPr lang="en-US" sz="1400" dirty="0" err="1"/>
              <a:t>Titze</a:t>
            </a:r>
            <a:r>
              <a:rPr lang="en-US" sz="1400" dirty="0"/>
              <a:t>, I. R. (1994). </a:t>
            </a:r>
            <a:r>
              <a:rPr lang="en-US" sz="1400" i="1" dirty="0"/>
              <a:t>Principles of Voice Production. </a:t>
            </a:r>
            <a:r>
              <a:rPr lang="en-US" sz="1400" dirty="0"/>
              <a:t>Prentice-Hall, Englewood Cliffs, NJ.</a:t>
            </a:r>
          </a:p>
          <a:p>
            <a:r>
              <a:rPr lang="en-US" sz="1400" dirty="0"/>
              <a:t>Whalen, D., </a:t>
            </a:r>
            <a:r>
              <a:rPr lang="en-US" sz="1400" dirty="0" err="1"/>
              <a:t>DiCanio</a:t>
            </a:r>
            <a:r>
              <a:rPr lang="en-US" sz="1400" dirty="0"/>
              <a:t>, C. T., and Chen, W.-R. (2023). Variable realization of the Arapaho glottal stop, despite its being distinctive and frequent. In </a:t>
            </a:r>
            <a:r>
              <a:rPr lang="en-US" sz="1400" dirty="0" err="1"/>
              <a:t>Skarnitzl</a:t>
            </a:r>
            <a:r>
              <a:rPr lang="en-US" sz="1400" dirty="0"/>
              <a:t>, R. and </a:t>
            </a:r>
            <a:r>
              <a:rPr lang="en-US" sz="1400" dirty="0" err="1"/>
              <a:t>Volín</a:t>
            </a:r>
            <a:r>
              <a:rPr lang="en-US" sz="1400" dirty="0"/>
              <a:t>, J., editors, </a:t>
            </a:r>
            <a:r>
              <a:rPr lang="en-US" sz="1400" i="1" dirty="0"/>
              <a:t>Proceedings of the 20th International Congress of Phonetic Sciences</a:t>
            </a:r>
            <a:r>
              <a:rPr lang="en-US" sz="1400" dirty="0"/>
              <a:t>, Prague 2023, pages 3301–3305. </a:t>
            </a:r>
            <a:r>
              <a:rPr lang="en-US" sz="1400" dirty="0" err="1"/>
              <a:t>Guarant</a:t>
            </a:r>
            <a:r>
              <a:rPr lang="en-US" sz="1400" dirty="0"/>
              <a:t> International.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4" name="Contact Information Textbox"/>
          <p:cNvSpPr/>
          <p:nvPr/>
        </p:nvSpPr>
        <p:spPr>
          <a:xfrm>
            <a:off x="33196429" y="30840633"/>
            <a:ext cx="9780371" cy="14961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800"/>
              </a:spcAft>
              <a:defRPr/>
            </a:pPr>
            <a:r>
              <a:rPr lang="en-US" altLang="en-US" sz="2800">
                <a:solidFill>
                  <a:schemeClr val="bg1"/>
                </a:solidFill>
                <a:ea typeface="Arial" charset="0"/>
              </a:rPr>
              <a:t>Department of Linguistics            </a:t>
            </a:r>
          </a:p>
          <a:p>
            <a:pPr>
              <a:spcAft>
                <a:spcPts val="800"/>
              </a:spcAft>
              <a:defRPr/>
            </a:pPr>
            <a:r>
              <a:rPr lang="en-US" altLang="en-US" sz="2800">
                <a:solidFill>
                  <a:schemeClr val="bg1"/>
                </a:solidFill>
                <a:ea typeface="Arial" charset="0"/>
              </a:rPr>
              <a:t>School of Arts and Sciences</a:t>
            </a:r>
            <a:endParaRPr lang="en-US" sz="2800" b="1">
              <a:solidFill>
                <a:schemeClr val="bg1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715216C-45DF-C3A4-AD12-9775C841E49E}"/>
              </a:ext>
            </a:extLst>
          </p:cNvPr>
          <p:cNvGrpSpPr/>
          <p:nvPr/>
        </p:nvGrpSpPr>
        <p:grpSpPr>
          <a:xfrm>
            <a:off x="17064347" y="15337907"/>
            <a:ext cx="9762505" cy="10418134"/>
            <a:chOff x="14791884" y="16026259"/>
            <a:chExt cx="4156323" cy="473306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2794361-9DFB-0F5B-C94E-9CA0157B74DC}"/>
                </a:ext>
              </a:extLst>
            </p:cNvPr>
            <p:cNvGrpSpPr/>
            <p:nvPr/>
          </p:nvGrpSpPr>
          <p:grpSpPr>
            <a:xfrm>
              <a:off x="14791884" y="16026259"/>
              <a:ext cx="4156323" cy="4733067"/>
              <a:chOff x="4017838" y="1403115"/>
              <a:chExt cx="4156323" cy="4733067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CC0AE1A1-6211-AB40-F66D-BED9ACE2177F}"/>
                  </a:ext>
                </a:extLst>
              </p:cNvPr>
              <p:cNvSpPr/>
              <p:nvPr/>
            </p:nvSpPr>
            <p:spPr>
              <a:xfrm>
                <a:off x="5128579" y="1403115"/>
                <a:ext cx="1934840" cy="636984"/>
              </a:xfrm>
              <a:custGeom>
                <a:avLst/>
                <a:gdLst>
                  <a:gd name="connsiteX0" fmla="*/ 0 w 1934840"/>
                  <a:gd name="connsiteY0" fmla="*/ 63698 h 636984"/>
                  <a:gd name="connsiteX1" fmla="*/ 63698 w 1934840"/>
                  <a:gd name="connsiteY1" fmla="*/ 0 h 636984"/>
                  <a:gd name="connsiteX2" fmla="*/ 1871142 w 1934840"/>
                  <a:gd name="connsiteY2" fmla="*/ 0 h 636984"/>
                  <a:gd name="connsiteX3" fmla="*/ 1934840 w 1934840"/>
                  <a:gd name="connsiteY3" fmla="*/ 63698 h 636984"/>
                  <a:gd name="connsiteX4" fmla="*/ 1934840 w 1934840"/>
                  <a:gd name="connsiteY4" fmla="*/ 573286 h 636984"/>
                  <a:gd name="connsiteX5" fmla="*/ 1871142 w 1934840"/>
                  <a:gd name="connsiteY5" fmla="*/ 636984 h 636984"/>
                  <a:gd name="connsiteX6" fmla="*/ 63698 w 1934840"/>
                  <a:gd name="connsiteY6" fmla="*/ 636984 h 636984"/>
                  <a:gd name="connsiteX7" fmla="*/ 0 w 1934840"/>
                  <a:gd name="connsiteY7" fmla="*/ 573286 h 636984"/>
                  <a:gd name="connsiteX8" fmla="*/ 0 w 1934840"/>
                  <a:gd name="connsiteY8" fmla="*/ 63698 h 63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4840" h="636984">
                    <a:moveTo>
                      <a:pt x="0" y="63698"/>
                    </a:moveTo>
                    <a:cubicBezTo>
                      <a:pt x="0" y="28519"/>
                      <a:pt x="28519" y="0"/>
                      <a:pt x="63698" y="0"/>
                    </a:cubicBezTo>
                    <a:lnTo>
                      <a:pt x="1871142" y="0"/>
                    </a:lnTo>
                    <a:cubicBezTo>
                      <a:pt x="1906321" y="0"/>
                      <a:pt x="1934840" y="28519"/>
                      <a:pt x="1934840" y="63698"/>
                    </a:cubicBezTo>
                    <a:lnTo>
                      <a:pt x="1934840" y="573286"/>
                    </a:lnTo>
                    <a:cubicBezTo>
                      <a:pt x="1934840" y="608465"/>
                      <a:pt x="1906321" y="636984"/>
                      <a:pt x="1871142" y="636984"/>
                    </a:cubicBezTo>
                    <a:lnTo>
                      <a:pt x="63698" y="636984"/>
                    </a:lnTo>
                    <a:cubicBezTo>
                      <a:pt x="28519" y="636984"/>
                      <a:pt x="0" y="608465"/>
                      <a:pt x="0" y="573286"/>
                    </a:cubicBezTo>
                    <a:lnTo>
                      <a:pt x="0" y="63698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9617" tIns="79617" rIns="79617" bIns="79617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3600"/>
                  <a:t>I. </a:t>
                </a:r>
                <a:r>
                  <a:rPr lang="en-US" sz="3600" kern="1200"/>
                  <a:t>No glottalization</a:t>
                </a: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99B608FE-2C9A-51F4-D2A4-9885534240E1}"/>
                  </a:ext>
                </a:extLst>
              </p:cNvPr>
              <p:cNvSpPr/>
              <p:nvPr/>
            </p:nvSpPr>
            <p:spPr>
              <a:xfrm>
                <a:off x="4017838" y="2537841"/>
                <a:ext cx="1934840" cy="636984"/>
              </a:xfrm>
              <a:custGeom>
                <a:avLst/>
                <a:gdLst>
                  <a:gd name="connsiteX0" fmla="*/ 0 w 1934840"/>
                  <a:gd name="connsiteY0" fmla="*/ 63698 h 636984"/>
                  <a:gd name="connsiteX1" fmla="*/ 63698 w 1934840"/>
                  <a:gd name="connsiteY1" fmla="*/ 0 h 636984"/>
                  <a:gd name="connsiteX2" fmla="*/ 1871142 w 1934840"/>
                  <a:gd name="connsiteY2" fmla="*/ 0 h 636984"/>
                  <a:gd name="connsiteX3" fmla="*/ 1934840 w 1934840"/>
                  <a:gd name="connsiteY3" fmla="*/ 63698 h 636984"/>
                  <a:gd name="connsiteX4" fmla="*/ 1934840 w 1934840"/>
                  <a:gd name="connsiteY4" fmla="*/ 573286 h 636984"/>
                  <a:gd name="connsiteX5" fmla="*/ 1871142 w 1934840"/>
                  <a:gd name="connsiteY5" fmla="*/ 636984 h 636984"/>
                  <a:gd name="connsiteX6" fmla="*/ 63698 w 1934840"/>
                  <a:gd name="connsiteY6" fmla="*/ 636984 h 636984"/>
                  <a:gd name="connsiteX7" fmla="*/ 0 w 1934840"/>
                  <a:gd name="connsiteY7" fmla="*/ 573286 h 636984"/>
                  <a:gd name="connsiteX8" fmla="*/ 0 w 1934840"/>
                  <a:gd name="connsiteY8" fmla="*/ 63698 h 63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4840" h="636984">
                    <a:moveTo>
                      <a:pt x="0" y="63698"/>
                    </a:moveTo>
                    <a:cubicBezTo>
                      <a:pt x="0" y="28519"/>
                      <a:pt x="28519" y="0"/>
                      <a:pt x="63698" y="0"/>
                    </a:cubicBezTo>
                    <a:lnTo>
                      <a:pt x="1871142" y="0"/>
                    </a:lnTo>
                    <a:cubicBezTo>
                      <a:pt x="1906321" y="0"/>
                      <a:pt x="1934840" y="28519"/>
                      <a:pt x="1934840" y="63698"/>
                    </a:cubicBezTo>
                    <a:lnTo>
                      <a:pt x="1934840" y="573286"/>
                    </a:lnTo>
                    <a:cubicBezTo>
                      <a:pt x="1934840" y="608465"/>
                      <a:pt x="1906321" y="636984"/>
                      <a:pt x="1871142" y="636984"/>
                    </a:cubicBezTo>
                    <a:lnTo>
                      <a:pt x="63698" y="636984"/>
                    </a:lnTo>
                    <a:cubicBezTo>
                      <a:pt x="28519" y="636984"/>
                      <a:pt x="0" y="608465"/>
                      <a:pt x="0" y="573286"/>
                    </a:cubicBezTo>
                    <a:lnTo>
                      <a:pt x="0" y="63698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9617" tIns="79617" rIns="79617" bIns="79617" numCol="1" spcCol="1270" anchor="ctr" anchorCtr="0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600" kern="1200"/>
                  <a:t>Nonmodal periodic, no f0 change </a:t>
                </a: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8F25E1A3-DDCA-9049-A771-70FC15518F91}"/>
                  </a:ext>
                </a:extLst>
              </p:cNvPr>
              <p:cNvSpPr/>
              <p:nvPr/>
            </p:nvSpPr>
            <p:spPr>
              <a:xfrm>
                <a:off x="6239321" y="2565301"/>
                <a:ext cx="1934840" cy="636984"/>
              </a:xfrm>
              <a:custGeom>
                <a:avLst/>
                <a:gdLst>
                  <a:gd name="connsiteX0" fmla="*/ 0 w 1934840"/>
                  <a:gd name="connsiteY0" fmla="*/ 63698 h 636984"/>
                  <a:gd name="connsiteX1" fmla="*/ 63698 w 1934840"/>
                  <a:gd name="connsiteY1" fmla="*/ 0 h 636984"/>
                  <a:gd name="connsiteX2" fmla="*/ 1871142 w 1934840"/>
                  <a:gd name="connsiteY2" fmla="*/ 0 h 636984"/>
                  <a:gd name="connsiteX3" fmla="*/ 1934840 w 1934840"/>
                  <a:gd name="connsiteY3" fmla="*/ 63698 h 636984"/>
                  <a:gd name="connsiteX4" fmla="*/ 1934840 w 1934840"/>
                  <a:gd name="connsiteY4" fmla="*/ 573286 h 636984"/>
                  <a:gd name="connsiteX5" fmla="*/ 1871142 w 1934840"/>
                  <a:gd name="connsiteY5" fmla="*/ 636984 h 636984"/>
                  <a:gd name="connsiteX6" fmla="*/ 63698 w 1934840"/>
                  <a:gd name="connsiteY6" fmla="*/ 636984 h 636984"/>
                  <a:gd name="connsiteX7" fmla="*/ 0 w 1934840"/>
                  <a:gd name="connsiteY7" fmla="*/ 573286 h 636984"/>
                  <a:gd name="connsiteX8" fmla="*/ 0 w 1934840"/>
                  <a:gd name="connsiteY8" fmla="*/ 63698 h 63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4840" h="636984">
                    <a:moveTo>
                      <a:pt x="0" y="63698"/>
                    </a:moveTo>
                    <a:cubicBezTo>
                      <a:pt x="0" y="28519"/>
                      <a:pt x="28519" y="0"/>
                      <a:pt x="63698" y="0"/>
                    </a:cubicBezTo>
                    <a:lnTo>
                      <a:pt x="1871142" y="0"/>
                    </a:lnTo>
                    <a:cubicBezTo>
                      <a:pt x="1906321" y="0"/>
                      <a:pt x="1934840" y="28519"/>
                      <a:pt x="1934840" y="63698"/>
                    </a:cubicBezTo>
                    <a:lnTo>
                      <a:pt x="1934840" y="573286"/>
                    </a:lnTo>
                    <a:cubicBezTo>
                      <a:pt x="1934840" y="608465"/>
                      <a:pt x="1906321" y="636984"/>
                      <a:pt x="1871142" y="636984"/>
                    </a:cubicBezTo>
                    <a:lnTo>
                      <a:pt x="63698" y="636984"/>
                    </a:lnTo>
                    <a:cubicBezTo>
                      <a:pt x="28519" y="636984"/>
                      <a:pt x="0" y="608465"/>
                      <a:pt x="0" y="573286"/>
                    </a:cubicBezTo>
                    <a:lnTo>
                      <a:pt x="0" y="63698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9617" tIns="79617" rIns="79617" bIns="79617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3600"/>
                  <a:t>M</a:t>
                </a:r>
                <a:r>
                  <a:rPr lang="en-US" sz="3600" kern="1200"/>
                  <a:t>odal, f0 perturbation</a:t>
                </a:r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A13A9C67-E46E-121B-1B09-7A9994FD9FC2}"/>
                  </a:ext>
                </a:extLst>
              </p:cNvPr>
              <p:cNvSpPr/>
              <p:nvPr/>
            </p:nvSpPr>
            <p:spPr>
              <a:xfrm>
                <a:off x="5128579" y="3588245"/>
                <a:ext cx="2116134" cy="731912"/>
              </a:xfrm>
              <a:custGeom>
                <a:avLst/>
                <a:gdLst>
                  <a:gd name="connsiteX0" fmla="*/ 0 w 1934840"/>
                  <a:gd name="connsiteY0" fmla="*/ 63698 h 636984"/>
                  <a:gd name="connsiteX1" fmla="*/ 63698 w 1934840"/>
                  <a:gd name="connsiteY1" fmla="*/ 0 h 636984"/>
                  <a:gd name="connsiteX2" fmla="*/ 1871142 w 1934840"/>
                  <a:gd name="connsiteY2" fmla="*/ 0 h 636984"/>
                  <a:gd name="connsiteX3" fmla="*/ 1934840 w 1934840"/>
                  <a:gd name="connsiteY3" fmla="*/ 63698 h 636984"/>
                  <a:gd name="connsiteX4" fmla="*/ 1934840 w 1934840"/>
                  <a:gd name="connsiteY4" fmla="*/ 573286 h 636984"/>
                  <a:gd name="connsiteX5" fmla="*/ 1871142 w 1934840"/>
                  <a:gd name="connsiteY5" fmla="*/ 636984 h 636984"/>
                  <a:gd name="connsiteX6" fmla="*/ 63698 w 1934840"/>
                  <a:gd name="connsiteY6" fmla="*/ 636984 h 636984"/>
                  <a:gd name="connsiteX7" fmla="*/ 0 w 1934840"/>
                  <a:gd name="connsiteY7" fmla="*/ 573286 h 636984"/>
                  <a:gd name="connsiteX8" fmla="*/ 0 w 1934840"/>
                  <a:gd name="connsiteY8" fmla="*/ 63698 h 63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4840" h="636984">
                    <a:moveTo>
                      <a:pt x="0" y="63698"/>
                    </a:moveTo>
                    <a:cubicBezTo>
                      <a:pt x="0" y="28519"/>
                      <a:pt x="28519" y="0"/>
                      <a:pt x="63698" y="0"/>
                    </a:cubicBezTo>
                    <a:lnTo>
                      <a:pt x="1871142" y="0"/>
                    </a:lnTo>
                    <a:cubicBezTo>
                      <a:pt x="1906321" y="0"/>
                      <a:pt x="1934840" y="28519"/>
                      <a:pt x="1934840" y="63698"/>
                    </a:cubicBezTo>
                    <a:lnTo>
                      <a:pt x="1934840" y="573286"/>
                    </a:lnTo>
                    <a:cubicBezTo>
                      <a:pt x="1934840" y="608465"/>
                      <a:pt x="1906321" y="636984"/>
                      <a:pt x="1871142" y="636984"/>
                    </a:cubicBezTo>
                    <a:lnTo>
                      <a:pt x="63698" y="636984"/>
                    </a:lnTo>
                    <a:cubicBezTo>
                      <a:pt x="28519" y="636984"/>
                      <a:pt x="0" y="608465"/>
                      <a:pt x="0" y="573286"/>
                    </a:cubicBezTo>
                    <a:lnTo>
                      <a:pt x="0" y="63698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9617" tIns="79617" rIns="79617" bIns="79617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3600" kern="1200"/>
                  <a:t>II. Nonmodal periodic, f0 perturbation</a:t>
                </a: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96287222-7D97-4740-E84B-830401F16BF8}"/>
                  </a:ext>
                </a:extLst>
              </p:cNvPr>
              <p:cNvSpPr/>
              <p:nvPr/>
            </p:nvSpPr>
            <p:spPr>
              <a:xfrm>
                <a:off x="5128579" y="4543722"/>
                <a:ext cx="1934840" cy="636984"/>
              </a:xfrm>
              <a:custGeom>
                <a:avLst/>
                <a:gdLst>
                  <a:gd name="connsiteX0" fmla="*/ 0 w 1934840"/>
                  <a:gd name="connsiteY0" fmla="*/ 63698 h 636984"/>
                  <a:gd name="connsiteX1" fmla="*/ 63698 w 1934840"/>
                  <a:gd name="connsiteY1" fmla="*/ 0 h 636984"/>
                  <a:gd name="connsiteX2" fmla="*/ 1871142 w 1934840"/>
                  <a:gd name="connsiteY2" fmla="*/ 0 h 636984"/>
                  <a:gd name="connsiteX3" fmla="*/ 1934840 w 1934840"/>
                  <a:gd name="connsiteY3" fmla="*/ 63698 h 636984"/>
                  <a:gd name="connsiteX4" fmla="*/ 1934840 w 1934840"/>
                  <a:gd name="connsiteY4" fmla="*/ 573286 h 636984"/>
                  <a:gd name="connsiteX5" fmla="*/ 1871142 w 1934840"/>
                  <a:gd name="connsiteY5" fmla="*/ 636984 h 636984"/>
                  <a:gd name="connsiteX6" fmla="*/ 63698 w 1934840"/>
                  <a:gd name="connsiteY6" fmla="*/ 636984 h 636984"/>
                  <a:gd name="connsiteX7" fmla="*/ 0 w 1934840"/>
                  <a:gd name="connsiteY7" fmla="*/ 573286 h 636984"/>
                  <a:gd name="connsiteX8" fmla="*/ 0 w 1934840"/>
                  <a:gd name="connsiteY8" fmla="*/ 63698 h 63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4840" h="636984">
                    <a:moveTo>
                      <a:pt x="0" y="63698"/>
                    </a:moveTo>
                    <a:cubicBezTo>
                      <a:pt x="0" y="28519"/>
                      <a:pt x="28519" y="0"/>
                      <a:pt x="63698" y="0"/>
                    </a:cubicBezTo>
                    <a:lnTo>
                      <a:pt x="1871142" y="0"/>
                    </a:lnTo>
                    <a:cubicBezTo>
                      <a:pt x="1906321" y="0"/>
                      <a:pt x="1934840" y="28519"/>
                      <a:pt x="1934840" y="63698"/>
                    </a:cubicBezTo>
                    <a:lnTo>
                      <a:pt x="1934840" y="573286"/>
                    </a:lnTo>
                    <a:cubicBezTo>
                      <a:pt x="1934840" y="608465"/>
                      <a:pt x="1906321" y="636984"/>
                      <a:pt x="1871142" y="636984"/>
                    </a:cubicBezTo>
                    <a:lnTo>
                      <a:pt x="63698" y="636984"/>
                    </a:lnTo>
                    <a:cubicBezTo>
                      <a:pt x="28519" y="636984"/>
                      <a:pt x="0" y="608465"/>
                      <a:pt x="0" y="573286"/>
                    </a:cubicBezTo>
                    <a:lnTo>
                      <a:pt x="0" y="63698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9617" tIns="79617" rIns="79617" bIns="79617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3600" kern="1200"/>
                  <a:t>III. Aperiodic</a:t>
                </a: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97AD111-E4D0-859B-B33F-553FC41FD2F3}"/>
                  </a:ext>
                </a:extLst>
              </p:cNvPr>
              <p:cNvSpPr/>
              <p:nvPr/>
            </p:nvSpPr>
            <p:spPr>
              <a:xfrm>
                <a:off x="5128579" y="5499198"/>
                <a:ext cx="1934840" cy="636984"/>
              </a:xfrm>
              <a:custGeom>
                <a:avLst/>
                <a:gdLst>
                  <a:gd name="connsiteX0" fmla="*/ 0 w 1934840"/>
                  <a:gd name="connsiteY0" fmla="*/ 63698 h 636984"/>
                  <a:gd name="connsiteX1" fmla="*/ 63698 w 1934840"/>
                  <a:gd name="connsiteY1" fmla="*/ 0 h 636984"/>
                  <a:gd name="connsiteX2" fmla="*/ 1871142 w 1934840"/>
                  <a:gd name="connsiteY2" fmla="*/ 0 h 636984"/>
                  <a:gd name="connsiteX3" fmla="*/ 1934840 w 1934840"/>
                  <a:gd name="connsiteY3" fmla="*/ 63698 h 636984"/>
                  <a:gd name="connsiteX4" fmla="*/ 1934840 w 1934840"/>
                  <a:gd name="connsiteY4" fmla="*/ 573286 h 636984"/>
                  <a:gd name="connsiteX5" fmla="*/ 1871142 w 1934840"/>
                  <a:gd name="connsiteY5" fmla="*/ 636984 h 636984"/>
                  <a:gd name="connsiteX6" fmla="*/ 63698 w 1934840"/>
                  <a:gd name="connsiteY6" fmla="*/ 636984 h 636984"/>
                  <a:gd name="connsiteX7" fmla="*/ 0 w 1934840"/>
                  <a:gd name="connsiteY7" fmla="*/ 573286 h 636984"/>
                  <a:gd name="connsiteX8" fmla="*/ 0 w 1934840"/>
                  <a:gd name="connsiteY8" fmla="*/ 63698 h 63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4840" h="636984">
                    <a:moveTo>
                      <a:pt x="0" y="63698"/>
                    </a:moveTo>
                    <a:cubicBezTo>
                      <a:pt x="0" y="28519"/>
                      <a:pt x="28519" y="0"/>
                      <a:pt x="63698" y="0"/>
                    </a:cubicBezTo>
                    <a:lnTo>
                      <a:pt x="1871142" y="0"/>
                    </a:lnTo>
                    <a:cubicBezTo>
                      <a:pt x="1906321" y="0"/>
                      <a:pt x="1934840" y="28519"/>
                      <a:pt x="1934840" y="63698"/>
                    </a:cubicBezTo>
                    <a:lnTo>
                      <a:pt x="1934840" y="573286"/>
                    </a:lnTo>
                    <a:cubicBezTo>
                      <a:pt x="1934840" y="608465"/>
                      <a:pt x="1906321" y="636984"/>
                      <a:pt x="1871142" y="636984"/>
                    </a:cubicBezTo>
                    <a:lnTo>
                      <a:pt x="63698" y="636984"/>
                    </a:lnTo>
                    <a:cubicBezTo>
                      <a:pt x="28519" y="636984"/>
                      <a:pt x="0" y="608465"/>
                      <a:pt x="0" y="573286"/>
                    </a:cubicBezTo>
                    <a:lnTo>
                      <a:pt x="0" y="63698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9617" tIns="79617" rIns="79617" bIns="79617" numCol="1" spcCol="1270" anchor="ctr" anchorCtr="0">
                <a:noAutofit/>
              </a:bodyPr>
              <a:lstStyle/>
              <a:p>
                <a:pPr marL="0" lvl="0" indent="0" algn="ctr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3600" kern="1200" dirty="0"/>
                  <a:t>IV. Full Closure (20ms)</a:t>
                </a:r>
              </a:p>
            </p:txBody>
          </p: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7AFE73-B5DA-7948-AF43-4FFCC61E3C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902625" y="16699792"/>
              <a:ext cx="967420" cy="48865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F092536-4EEF-509E-B2FD-510EEB3657B1}"/>
                </a:ext>
              </a:extLst>
            </p:cNvPr>
            <p:cNvCxnSpPr>
              <a:cxnSpLocks/>
            </p:cNvCxnSpPr>
            <p:nvPr/>
          </p:nvCxnSpPr>
          <p:spPr>
            <a:xfrm>
              <a:off x="16870045" y="16699792"/>
              <a:ext cx="967420" cy="52520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6377B86-0FF6-DC93-286F-C4D95A44E998}"/>
                </a:ext>
              </a:extLst>
            </p:cNvPr>
            <p:cNvCxnSpPr>
              <a:cxnSpLocks/>
            </p:cNvCxnSpPr>
            <p:nvPr/>
          </p:nvCxnSpPr>
          <p:spPr>
            <a:xfrm>
              <a:off x="15869661" y="17789542"/>
              <a:ext cx="967420" cy="52520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29C17B2-5A62-E8B2-2A3C-B233615228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944210" y="17771576"/>
              <a:ext cx="967420" cy="48865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A742B37-BD50-0366-22FD-D1C30AE27EF3}"/>
                </a:ext>
              </a:extLst>
            </p:cNvPr>
            <p:cNvCxnSpPr>
              <a:cxnSpLocks/>
            </p:cNvCxnSpPr>
            <p:nvPr/>
          </p:nvCxnSpPr>
          <p:spPr>
            <a:xfrm>
              <a:off x="16879123" y="18848373"/>
              <a:ext cx="0" cy="4321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CCF3840-C50B-8A91-A53A-6074BD796B7D}"/>
                </a:ext>
              </a:extLst>
            </p:cNvPr>
            <p:cNvCxnSpPr>
              <a:cxnSpLocks/>
            </p:cNvCxnSpPr>
            <p:nvPr/>
          </p:nvCxnSpPr>
          <p:spPr>
            <a:xfrm>
              <a:off x="16879123" y="19803850"/>
              <a:ext cx="0" cy="4321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Methods Textbox">
            <a:extLst>
              <a:ext uri="{FF2B5EF4-FFF2-40B4-BE49-F238E27FC236}">
                <a16:creationId xmlns:a16="http://schemas.microsoft.com/office/drawing/2014/main" id="{D80AE2A2-D1B7-A423-95FA-F8526169634D}"/>
              </a:ext>
            </a:extLst>
          </p:cNvPr>
          <p:cNvSpPr txBox="1"/>
          <p:nvPr/>
        </p:nvSpPr>
        <p:spPr>
          <a:xfrm>
            <a:off x="16238344" y="12883944"/>
            <a:ext cx="11155231" cy="2259135"/>
          </a:xfrm>
          <a:prstGeom prst="rect">
            <a:avLst/>
          </a:prstGeom>
          <a:noFill/>
          <a:effectLst/>
        </p:spPr>
        <p:txBody>
          <a:bodyPr bIns="0">
            <a:normAutofit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7200" b="1">
                <a:solidFill>
                  <a:srgbClr val="005BBB"/>
                </a:solidFill>
                <a:latin typeface="+mj-lt"/>
              </a:rPr>
              <a:t>Glottal reduction grades</a:t>
            </a:r>
          </a:p>
          <a:p>
            <a:pPr marL="685800" indent="-6858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80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At least four levels of glottal reduction can be distinguished</a:t>
            </a:r>
          </a:p>
          <a:p>
            <a:pPr marL="685800" indent="-6858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4800">
              <a:solidFill>
                <a:schemeClr val="accent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2" name="Methods Textbox">
            <a:extLst>
              <a:ext uri="{FF2B5EF4-FFF2-40B4-BE49-F238E27FC236}">
                <a16:creationId xmlns:a16="http://schemas.microsoft.com/office/drawing/2014/main" id="{09BBB037-E9BA-25E3-6388-5E0A63306D87}"/>
              </a:ext>
            </a:extLst>
          </p:cNvPr>
          <p:cNvSpPr txBox="1"/>
          <p:nvPr/>
        </p:nvSpPr>
        <p:spPr>
          <a:xfrm>
            <a:off x="1482862" y="5919603"/>
            <a:ext cx="13286556" cy="7739272"/>
          </a:xfrm>
          <a:prstGeom prst="rect">
            <a:avLst/>
          </a:prstGeom>
          <a:noFill/>
          <a:ln>
            <a:noFill/>
          </a:ln>
          <a:effectLst/>
        </p:spPr>
        <p:txBody>
          <a:bodyPr bIns="0">
            <a:norm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6000" b="1" dirty="0">
                <a:solidFill>
                  <a:srgbClr val="005BBB"/>
                </a:solidFill>
              </a:rPr>
              <a:t>Glottal stops are rarely stops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Glottal stops appear in 37.5% of languages in PHOIBLE (Moran &amp; McCloy 2019).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Realization can be a full stop [</a:t>
            </a:r>
            <a:r>
              <a:rPr lang="en-US" sz="4000" dirty="0" err="1">
                <a:solidFill>
                  <a:schemeClr val="accent6"/>
                </a:solidFill>
                <a:cs typeface="Helvetica" panose="020B0604020202020204" pitchFamily="34" charset="0"/>
              </a:rPr>
              <a:t>aʔa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], just non-modal phonation [aa̰a], or it can be omitted [aː].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Though, lenition is </a:t>
            </a:r>
            <a:r>
              <a:rPr lang="en-US" sz="4000" i="1" dirty="0">
                <a:solidFill>
                  <a:schemeClr val="accent6"/>
                </a:solidFill>
                <a:cs typeface="Helvetica" panose="020B0604020202020204" pitchFamily="34" charset="0"/>
              </a:rPr>
              <a:t>much more common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 than it is for other stops (Davidson 2021, Whalen et al. 2023).</a:t>
            </a:r>
          </a:p>
          <a:p>
            <a:pPr marL="2414930" lvl="1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i="1" dirty="0">
                <a:solidFill>
                  <a:schemeClr val="accent6"/>
                </a:solidFill>
                <a:cs typeface="Helvetica" panose="020B0604020202020204" pitchFamily="34" charset="0"/>
              </a:rPr>
              <a:t>Arapaho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: full closure 25-27% of the time</a:t>
            </a:r>
          </a:p>
          <a:p>
            <a:pPr marL="2414930" lvl="1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i="1" dirty="0">
                <a:solidFill>
                  <a:schemeClr val="accent6"/>
                </a:solidFill>
                <a:cs typeface="Helvetica" panose="020B0604020202020204" pitchFamily="34" charset="0"/>
              </a:rPr>
              <a:t>Hawaiian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: full closure just 7% of the time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Reduction of glottal stops correlates with duration.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89C94AF-3318-3E62-45CE-1B9C25734DE5}"/>
              </a:ext>
            </a:extLst>
          </p:cNvPr>
          <p:cNvSpPr txBox="1"/>
          <p:nvPr/>
        </p:nvSpPr>
        <p:spPr>
          <a:xfrm>
            <a:off x="-15640321" y="5473524"/>
            <a:ext cx="14253876" cy="10325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4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6200" b="1" dirty="0">
                <a:solidFill>
                  <a:srgbClr val="005BBB"/>
                </a:solidFill>
                <a:latin typeface="+mj-lt"/>
              </a:rPr>
              <a:t>Phonological analysis of glottal stops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What is transcribed /ʔ/ has been analyzed as:</a:t>
            </a:r>
          </a:p>
          <a:p>
            <a:pPr marL="2414930" lvl="1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vocalic feature (</a:t>
            </a:r>
            <a:r>
              <a:rPr lang="en-US" sz="4000" dirty="0" err="1">
                <a:latin typeface="Helvetica" panose="020B0604020202020204" pitchFamily="34" charset="0"/>
                <a:cs typeface="Helvetica" panose="020B0604020202020204" pitchFamily="34" charset="0"/>
              </a:rPr>
              <a:t>Arellanes</a:t>
            </a: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4000" dirty="0" err="1">
                <a:latin typeface="Helvetica" panose="020B0604020202020204" pitchFamily="34" charset="0"/>
                <a:cs typeface="Helvetica" panose="020B0604020202020204" pitchFamily="34" charset="0"/>
              </a:rPr>
              <a:t>Arellanes</a:t>
            </a: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 2009, Chávez </a:t>
            </a:r>
            <a:r>
              <a:rPr lang="en-US" sz="4000" dirty="0" err="1">
                <a:latin typeface="Helvetica" panose="020B0604020202020204" pitchFamily="34" charset="0"/>
                <a:cs typeface="Helvetica" panose="020B0604020202020204" pitchFamily="34" charset="0"/>
              </a:rPr>
              <a:t>Peón</a:t>
            </a: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 2010, Covarrubias Acosta 2020, Hernández Luna 2019)</a:t>
            </a:r>
          </a:p>
          <a:p>
            <a:pPr marL="2414930" lvl="1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prosodic feature (</a:t>
            </a:r>
            <a:r>
              <a:rPr lang="en-US" sz="4000" dirty="0" err="1">
                <a:latin typeface="Helvetica" panose="020B0604020202020204" pitchFamily="34" charset="0"/>
                <a:cs typeface="Helvetica" panose="020B0604020202020204" pitchFamily="34" charset="0"/>
              </a:rPr>
              <a:t>DiCanio</a:t>
            </a: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 2008, </a:t>
            </a:r>
            <a:r>
              <a:rPr lang="en-US" sz="4000" dirty="0" err="1">
                <a:latin typeface="Helvetica" panose="020B0604020202020204" pitchFamily="34" charset="0"/>
                <a:cs typeface="Helvetica" panose="020B0604020202020204" pitchFamily="34" charset="0"/>
              </a:rPr>
              <a:t>Hollenbach</a:t>
            </a: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 1984)</a:t>
            </a:r>
          </a:p>
          <a:p>
            <a:pPr marL="2414930" lvl="1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tonal feature (</a:t>
            </a:r>
            <a:r>
              <a:rPr lang="en-US" sz="4000" dirty="0" err="1">
                <a:latin typeface="Helvetica" panose="020B0604020202020204" pitchFamily="34" charset="0"/>
                <a:cs typeface="Helvetica" panose="020B0604020202020204" pitchFamily="34" charset="0"/>
              </a:rPr>
              <a:t>Hollenbach</a:t>
            </a: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 1984, </a:t>
            </a:r>
            <a:r>
              <a:rPr lang="en-US" sz="4000" dirty="0" err="1">
                <a:latin typeface="Helvetica" panose="020B0604020202020204" pitchFamily="34" charset="0"/>
                <a:cs typeface="Helvetica" panose="020B0604020202020204" pitchFamily="34" charset="0"/>
              </a:rPr>
              <a:t>Matisoff</a:t>
            </a: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 1999, Yip 2002)</a:t>
            </a:r>
          </a:p>
          <a:p>
            <a:pPr marL="2414930" lvl="1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morphological feature (Macaulay &amp; Salmons 1995)</a:t>
            </a:r>
          </a:p>
          <a:p>
            <a:pPr marL="2414930" lvl="1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segment/phoneme (Davidson 2021, </a:t>
            </a:r>
            <a:r>
              <a:rPr lang="en-US" sz="4000" dirty="0" err="1">
                <a:latin typeface="Helvetica" panose="020B0604020202020204" pitchFamily="34" charset="0"/>
                <a:cs typeface="Helvetica" panose="020B0604020202020204" pitchFamily="34" charset="0"/>
              </a:rPr>
              <a:t>DiCanio</a:t>
            </a:r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 2008, 2010)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71102680-63BE-C4CA-6843-658B55E9D069}"/>
              </a:ext>
            </a:extLst>
          </p:cNvPr>
          <p:cNvSpPr txBox="1">
            <a:spLocks/>
          </p:cNvSpPr>
          <p:nvPr/>
        </p:nvSpPr>
        <p:spPr>
          <a:xfrm>
            <a:off x="1482763" y="13982721"/>
            <a:ext cx="13286654" cy="421634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5400" b="1" dirty="0">
                <a:solidFill>
                  <a:schemeClr val="tx2"/>
                </a:solidFill>
              </a:rPr>
              <a:t>A scale of glottal lenition?</a:t>
            </a:r>
            <a:r>
              <a:rPr lang="en-US" sz="3200" b="1" dirty="0"/>
              <a:t>	</a:t>
            </a:r>
            <a:br>
              <a:rPr lang="en-US" sz="3200" b="1" dirty="0"/>
            </a:br>
            <a:endParaRPr lang="en-US" sz="3600" b="1" dirty="0">
              <a:solidFill>
                <a:schemeClr val="accent6"/>
              </a:solidFill>
            </a:endParaRPr>
          </a:p>
          <a:p>
            <a:pPr marL="0" indent="0">
              <a:buFont typeface="Arial"/>
              <a:buNone/>
            </a:pPr>
            <a:r>
              <a:rPr lang="en-US" sz="4200" b="1" dirty="0">
                <a:solidFill>
                  <a:schemeClr val="accent6"/>
                </a:solidFill>
              </a:rPr>
              <a:t>Less lenited						More lenited	</a:t>
            </a:r>
            <a:br>
              <a:rPr lang="en-US" sz="4200" b="1" dirty="0">
                <a:solidFill>
                  <a:schemeClr val="accent6"/>
                </a:solidFill>
              </a:rPr>
            </a:br>
            <a:endParaRPr lang="en-US" sz="4200" b="1" dirty="0">
              <a:solidFill>
                <a:schemeClr val="accent6"/>
              </a:solidFill>
            </a:endParaRPr>
          </a:p>
          <a:p>
            <a:pPr marL="0" indent="0">
              <a:buFont typeface="Arial"/>
              <a:buNone/>
            </a:pPr>
            <a:r>
              <a:rPr lang="en-US" sz="3800" dirty="0">
                <a:solidFill>
                  <a:schemeClr val="accent6"/>
                </a:solidFill>
              </a:rPr>
              <a:t>[</a:t>
            </a:r>
            <a:r>
              <a:rPr lang="en-US" sz="38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t	&gt;	t̬	&gt;	d	&gt;	</a:t>
            </a:r>
            <a:r>
              <a:rPr lang="en-US" sz="3800" dirty="0" err="1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ð</a:t>
            </a:r>
            <a:r>
              <a:rPr lang="en-US" sz="38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	&gt;	</a:t>
            </a:r>
            <a:r>
              <a:rPr lang="en-US" sz="3800" dirty="0" err="1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ð</a:t>
            </a:r>
            <a:r>
              <a:rPr lang="en-US" sz="38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̞	&gt;	</a:t>
            </a:r>
            <a:r>
              <a:rPr lang="en-US" sz="3800" dirty="0" err="1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Ø</a:t>
            </a:r>
            <a:r>
              <a:rPr lang="en-US" sz="38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	</a:t>
            </a:r>
            <a:r>
              <a:rPr lang="en-US" sz="3800" dirty="0">
                <a:solidFill>
                  <a:schemeClr val="accent6"/>
                </a:solidFill>
              </a:rPr>
              <a:t>]	/t/</a:t>
            </a:r>
          </a:p>
          <a:p>
            <a:pPr marL="0" indent="0">
              <a:buNone/>
            </a:pPr>
            <a:r>
              <a:rPr lang="en-US" sz="3800" dirty="0">
                <a:solidFill>
                  <a:schemeClr val="accent6"/>
                </a:solidFill>
              </a:rPr>
              <a:t>[</a:t>
            </a:r>
            <a:r>
              <a:rPr lang="en-US" sz="38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ʔ	&gt;	?	&gt;	?	&gt;	V̰	&gt;	?	&gt;	</a:t>
            </a:r>
            <a:r>
              <a:rPr lang="en-US" sz="3800" dirty="0" err="1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Ø</a:t>
            </a:r>
            <a:r>
              <a:rPr lang="en-US" sz="38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	</a:t>
            </a:r>
            <a:r>
              <a:rPr lang="en-US" sz="3800" dirty="0">
                <a:solidFill>
                  <a:schemeClr val="accent6"/>
                </a:solidFill>
              </a:rPr>
              <a:t>]	/</a:t>
            </a:r>
            <a:r>
              <a:rPr lang="en-US" sz="38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ʔ/</a:t>
            </a:r>
            <a:endParaRPr lang="en-US" sz="3800" dirty="0">
              <a:solidFill>
                <a:schemeClr val="accent6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C0C70F-6A5A-CE7C-8311-B453C9270E95}"/>
              </a:ext>
            </a:extLst>
          </p:cNvPr>
          <p:cNvSpPr txBox="1"/>
          <p:nvPr/>
        </p:nvSpPr>
        <p:spPr>
          <a:xfrm>
            <a:off x="15601604" y="5987916"/>
            <a:ext cx="12720536" cy="62786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6200" b="1" dirty="0" err="1">
                <a:solidFill>
                  <a:srgbClr val="005BBB"/>
                </a:solidFill>
              </a:rPr>
              <a:t>Itunyoso</a:t>
            </a:r>
            <a:r>
              <a:rPr lang="en-US" sz="6200" b="1" dirty="0">
                <a:solidFill>
                  <a:srgbClr val="005BBB"/>
                </a:solidFill>
              </a:rPr>
              <a:t> </a:t>
            </a:r>
            <a:r>
              <a:rPr lang="en-US" sz="6200" b="1" dirty="0" err="1">
                <a:solidFill>
                  <a:srgbClr val="005BBB"/>
                </a:solidFill>
              </a:rPr>
              <a:t>Triqui</a:t>
            </a:r>
            <a:endParaRPr lang="en-US" sz="6200" b="1" dirty="0">
              <a:solidFill>
                <a:srgbClr val="005BBB"/>
              </a:solidFill>
            </a:endParaRP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Otomanguean, 2,500 speakers in Oaxaca, Mexico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Phonemic word-final and intervocalic /ʔ/, glottalized sonorants /</a:t>
            </a:r>
            <a:r>
              <a:rPr lang="en-US" sz="4000" dirty="0" err="1">
                <a:solidFill>
                  <a:schemeClr val="accent6"/>
                </a:solidFill>
                <a:cs typeface="Helvetica" panose="020B0604020202020204" pitchFamily="34" charset="0"/>
              </a:rPr>
              <a:t>ˀn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/, /</a:t>
            </a:r>
            <a:r>
              <a:rPr lang="en-US" sz="4000" dirty="0" err="1">
                <a:solidFill>
                  <a:schemeClr val="accent6"/>
                </a:solidFill>
                <a:cs typeface="Helvetica" panose="020B0604020202020204" pitchFamily="34" charset="0"/>
              </a:rPr>
              <a:t>ˀ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β/, /</a:t>
            </a:r>
            <a:r>
              <a:rPr lang="en-US" sz="4000" dirty="0" err="1">
                <a:solidFill>
                  <a:schemeClr val="accent6"/>
                </a:solidFill>
                <a:cs typeface="Helvetica" panose="020B0604020202020204" pitchFamily="34" charset="0"/>
              </a:rPr>
              <a:t>ˀj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/. It is also heavily tonal.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High functional load, lexical and morphological</a:t>
            </a:r>
          </a:p>
          <a:p>
            <a:pPr lvl="1">
              <a:spcAft>
                <a:spcPts val="1200"/>
              </a:spcAft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/</a:t>
            </a:r>
            <a:r>
              <a:rPr lang="en-US" sz="4000" dirty="0" err="1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sti</a:t>
            </a:r>
            <a:r>
              <a:rPr lang="en-US" sz="40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̃⁴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/ ‘fingernail’ vs. /</a:t>
            </a:r>
            <a:r>
              <a:rPr lang="en-US" sz="40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 </a:t>
            </a:r>
            <a:r>
              <a:rPr lang="en-US" sz="4000" dirty="0" err="1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stĩʔ</a:t>
            </a:r>
            <a:r>
              <a:rPr lang="en-US" sz="4000" dirty="0">
                <a:solidFill>
                  <a:schemeClr val="accent6"/>
                </a:solidFill>
                <a:ea typeface="Doulos SIL" panose="02000500070000020004" pitchFamily="2" charset="77"/>
                <a:cs typeface="Doulos SIL" panose="02000500070000020004" pitchFamily="2" charset="77"/>
              </a:rPr>
              <a:t>⁴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/ ‘</a:t>
            </a:r>
            <a:r>
              <a:rPr lang="en-US" sz="4000" i="1" dirty="0">
                <a:solidFill>
                  <a:schemeClr val="accent6"/>
                </a:solidFill>
                <a:cs typeface="Helvetica" panose="020B0604020202020204" pitchFamily="34" charset="0"/>
              </a:rPr>
              <a:t>our</a:t>
            </a: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 fingernail’</a:t>
            </a:r>
          </a:p>
          <a:p>
            <a:pPr lvl="1">
              <a:spcAft>
                <a:spcPts val="1200"/>
              </a:spcAft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/jã³​²/ ‘salt’ vs. /jã³ʔã³²/ ‘fire’</a:t>
            </a:r>
          </a:p>
          <a:p>
            <a:pPr lvl="1">
              <a:spcAft>
                <a:spcPts val="1200"/>
              </a:spcAft>
              <a:defRPr/>
            </a:pPr>
            <a:r>
              <a:rPr lang="en-US" sz="4000" dirty="0">
                <a:solidFill>
                  <a:schemeClr val="accent6"/>
                </a:solidFill>
                <a:cs typeface="Helvetica" panose="020B0604020202020204" pitchFamily="34" charset="0"/>
              </a:rPr>
              <a:t>/nĩɦ³²/ ‘to fall down’ vs. /ˀnĩɦ³²/ ‘to hold up’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9BE811C-CA24-FB43-3C12-CA1FF5A64B48}"/>
              </a:ext>
            </a:extLst>
          </p:cNvPr>
          <p:cNvSpPr txBox="1"/>
          <p:nvPr/>
        </p:nvSpPr>
        <p:spPr>
          <a:xfrm>
            <a:off x="28875662" y="6277671"/>
            <a:ext cx="14253876" cy="60991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6200" b="1" dirty="0">
                <a:solidFill>
                  <a:srgbClr val="005BBB"/>
                </a:solidFill>
                <a:latin typeface="+mj-lt"/>
              </a:rPr>
              <a:t>Methods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Hand-corrected </a:t>
            </a:r>
            <a:r>
              <a:rPr lang="en-US" sz="4000" dirty="0" err="1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Triqui</a:t>
            </a: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speech corpus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2.2 hours of spontaneous speech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5.396 glottal stops extracted and hand-labeled</a:t>
            </a:r>
          </a:p>
          <a:p>
            <a:pPr marL="2414930" lvl="1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Qualitative judgements of f0 perturbation and voice quality (aperiodicity)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Used </a:t>
            </a:r>
            <a:r>
              <a:rPr lang="en-US" sz="4000" dirty="0" err="1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PraatSauce</a:t>
            </a: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to extract voice quality measures</a:t>
            </a:r>
          </a:p>
          <a:p>
            <a:pPr marL="2414930" lvl="1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f0, spectral tilt, CPP, HNR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EE93DF2-880B-D8EB-7BC8-4D03AFCDB285}"/>
              </a:ext>
            </a:extLst>
          </p:cNvPr>
          <p:cNvSpPr txBox="1"/>
          <p:nvPr/>
        </p:nvSpPr>
        <p:spPr>
          <a:xfrm>
            <a:off x="1337164" y="21400149"/>
            <a:ext cx="13310375" cy="818172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5400" b="1" dirty="0">
                <a:solidFill>
                  <a:srgbClr val="005BBB"/>
                </a:solidFill>
                <a:latin typeface="+mj-lt"/>
              </a:rPr>
              <a:t>Research motivations/questions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</a:rPr>
              <a:t>Glottal stops have many acoustic correlates, each of which may vary orthogonally (f0 perturbation, intensity perturbation, non-modal phonation, full glottal closure).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</a:rPr>
              <a:t>Describing glottal reduction is much more complex than just </a:t>
            </a:r>
            <a:r>
              <a:rPr lang="en-US" sz="4000" i="1" dirty="0">
                <a:solidFill>
                  <a:schemeClr val="accent6"/>
                </a:solidFill>
                <a:latin typeface="Helvetica" panose="020B0604020202020204" pitchFamily="34" charset="0"/>
              </a:rPr>
              <a:t>degree of closure</a:t>
            </a:r>
            <a:endParaRPr lang="en-US" sz="4000" dirty="0">
              <a:solidFill>
                <a:schemeClr val="accent6"/>
              </a:solidFill>
              <a:latin typeface="Helvetica" panose="020B0604020202020204" pitchFamily="34" charset="0"/>
            </a:endParaRP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</a:rPr>
              <a:t>Can we create a rigorously defined scale for observed glottal reduction?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</a:rPr>
              <a:t>Does glottal reduction correlate with prosodic lenition patterns?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</a:rPr>
              <a:t>Can we use automated voice quality measures to reliably measure glottal reduction?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75BBE2D-7422-67A0-EDCE-3F36B2756728}"/>
              </a:ext>
            </a:extLst>
          </p:cNvPr>
          <p:cNvSpPr txBox="1"/>
          <p:nvPr/>
        </p:nvSpPr>
        <p:spPr>
          <a:xfrm>
            <a:off x="28724456" y="12807129"/>
            <a:ext cx="13499682" cy="68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000" b="1">
                <a:solidFill>
                  <a:schemeClr val="accent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↓ Prosodically weak positions show more reduction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756ED07-AA9A-FA07-A598-21ADAE042796}"/>
              </a:ext>
            </a:extLst>
          </p:cNvPr>
          <p:cNvSpPr txBox="1"/>
          <p:nvPr/>
        </p:nvSpPr>
        <p:spPr>
          <a:xfrm>
            <a:off x="33821759" y="19827329"/>
            <a:ext cx="10105696" cy="685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000" b="1">
                <a:solidFill>
                  <a:schemeClr val="accent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Reduced glottal stops are shorter ꜛ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601460A-68B1-F940-3994-1FCC41960168}"/>
              </a:ext>
            </a:extLst>
          </p:cNvPr>
          <p:cNvSpPr txBox="1"/>
          <p:nvPr/>
        </p:nvSpPr>
        <p:spPr>
          <a:xfrm>
            <a:off x="29548370" y="21394177"/>
            <a:ext cx="35783520" cy="68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000" b="1">
                <a:solidFill>
                  <a:schemeClr val="accent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Voice quality and glottal reduction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0F6E318-6BA0-2081-431B-B47D78C7257D}"/>
              </a:ext>
            </a:extLst>
          </p:cNvPr>
          <p:cNvSpPr txBox="1"/>
          <p:nvPr/>
        </p:nvSpPr>
        <p:spPr>
          <a:xfrm>
            <a:off x="28875662" y="27727730"/>
            <a:ext cx="14113861" cy="2605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Glottal reduction categories can be reliably distinguished by Cepstral Peak Prominence (CPP)</a:t>
            </a: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Qualitative judgements are backed by quantitative differences</a:t>
            </a:r>
          </a:p>
        </p:txBody>
      </p:sp>
      <p:sp>
        <p:nvSpPr>
          <p:cNvPr id="84" name="Methods Textbox">
            <a:extLst>
              <a:ext uri="{FF2B5EF4-FFF2-40B4-BE49-F238E27FC236}">
                <a16:creationId xmlns:a16="http://schemas.microsoft.com/office/drawing/2014/main" id="{C71ADF16-D182-3876-DEB4-53E91DF3ABA2}"/>
              </a:ext>
            </a:extLst>
          </p:cNvPr>
          <p:cNvSpPr txBox="1"/>
          <p:nvPr/>
        </p:nvSpPr>
        <p:spPr>
          <a:xfrm>
            <a:off x="14829630" y="25928858"/>
            <a:ext cx="13532673" cy="4351338"/>
          </a:xfrm>
          <a:prstGeom prst="rect">
            <a:avLst/>
          </a:prstGeom>
          <a:noFill/>
          <a:effectLst/>
        </p:spPr>
        <p:txBody>
          <a:bodyPr bIns="0">
            <a:normAutofit fontScale="92500"/>
          </a:bodyPr>
          <a:lstStyle/>
          <a:p>
            <a:pPr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Two (speculative) articulatory strategies for glottal reduction:</a:t>
            </a:r>
          </a:p>
          <a:p>
            <a:pPr marL="685800" indent="-6858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Maintain longitudinal tension but reduce </a:t>
            </a:r>
            <a:r>
              <a:rPr lang="en-US" sz="4000" dirty="0" err="1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epilaryngeal</a:t>
            </a: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space </a:t>
            </a:r>
          </a:p>
          <a:p>
            <a:pPr lvl="1"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= change in voice quality but not f0 (</a:t>
            </a:r>
            <a:r>
              <a:rPr lang="en-US" sz="4000" dirty="0" err="1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Moisik</a:t>
            </a: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2013)</a:t>
            </a:r>
          </a:p>
          <a:p>
            <a:pPr marL="685800" indent="-6858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Increase thyroarytenoid constriction </a:t>
            </a:r>
          </a:p>
          <a:p>
            <a:pPr lvl="1">
              <a:lnSpc>
                <a:spcPts val="4600"/>
              </a:lnSpc>
              <a:spcAft>
                <a:spcPts val="1200"/>
              </a:spcAft>
              <a:defRPr/>
            </a:pP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= f0 reduction but no aperiodicity (</a:t>
            </a:r>
            <a:r>
              <a:rPr lang="en-US" sz="4000" dirty="0" err="1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DiCanio</a:t>
            </a: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2008, </a:t>
            </a:r>
            <a:r>
              <a:rPr lang="en-US" sz="4000" dirty="0" err="1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Moisik</a:t>
            </a: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2013, </a:t>
            </a:r>
            <a:r>
              <a:rPr lang="en-US" sz="4000" dirty="0" err="1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Titze</a:t>
            </a:r>
            <a:r>
              <a:rPr lang="en-US" sz="4000" dirty="0">
                <a:solidFill>
                  <a:schemeClr val="accent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1994).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11AFEFDC-08A7-FFCC-1D95-EC967FD4E3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32766" y="496766"/>
            <a:ext cx="3894689" cy="1765592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2DA20B1-D850-A1CC-D5F9-3000D26C751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415" r="1783" b="1984"/>
          <a:stretch/>
        </p:blipFill>
        <p:spPr>
          <a:xfrm>
            <a:off x="28555288" y="13658875"/>
            <a:ext cx="7510349" cy="61382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F75010D5-AA1C-F910-2D07-6E34514D0190}"/>
              </a:ext>
            </a:extLst>
          </p:cNvPr>
          <p:cNvSpPr/>
          <p:nvPr/>
        </p:nvSpPr>
        <p:spPr>
          <a:xfrm>
            <a:off x="28875661" y="21132800"/>
            <a:ext cx="14151939" cy="9093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D248E8-664C-B19A-9D3F-44C996B7A91C}"/>
              </a:ext>
            </a:extLst>
          </p:cNvPr>
          <p:cNvSpPr txBox="1"/>
          <p:nvPr/>
        </p:nvSpPr>
        <p:spPr>
          <a:xfrm>
            <a:off x="31556757" y="14360274"/>
            <a:ext cx="369482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2400" b="1">
                <a:solidFill>
                  <a:schemeClr val="accent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48% of all glottal stops are fully reduced!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3A3BA4DC-89F9-3DC0-1093-697098087C3A}"/>
              </a:ext>
            </a:extLst>
          </p:cNvPr>
          <p:cNvCxnSpPr>
            <a:cxnSpLocks/>
            <a:stCxn id="91" idx="1"/>
          </p:cNvCxnSpPr>
          <p:nvPr/>
        </p:nvCxnSpPr>
        <p:spPr>
          <a:xfrm flipH="1" flipV="1">
            <a:off x="30828343" y="14701058"/>
            <a:ext cx="728414" cy="7471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E8AC9A22-8DB2-84D5-01AD-3983ED49B584}"/>
              </a:ext>
            </a:extLst>
          </p:cNvPr>
          <p:cNvCxnSpPr>
            <a:cxnSpLocks/>
          </p:cNvCxnSpPr>
          <p:nvPr/>
        </p:nvCxnSpPr>
        <p:spPr>
          <a:xfrm flipH="1">
            <a:off x="31840714" y="15191271"/>
            <a:ext cx="244000" cy="121631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A5F86389-C4A6-977C-26DF-74CF82B86506}"/>
              </a:ext>
            </a:extLst>
          </p:cNvPr>
          <p:cNvCxnSpPr>
            <a:cxnSpLocks/>
          </p:cNvCxnSpPr>
          <p:nvPr/>
        </p:nvCxnSpPr>
        <p:spPr>
          <a:xfrm flipH="1">
            <a:off x="33145148" y="15191271"/>
            <a:ext cx="51281" cy="179924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223F9E35-A68E-80A7-0965-A7945CE0C344}"/>
              </a:ext>
            </a:extLst>
          </p:cNvPr>
          <p:cNvSpPr txBox="1"/>
          <p:nvPr/>
        </p:nvSpPr>
        <p:spPr>
          <a:xfrm>
            <a:off x="44236583" y="6416105"/>
            <a:ext cx="14253876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40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571500" indent="-571500">
              <a:lnSpc>
                <a:spcPts val="46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>
                <a:latin typeface="Helvetica" panose="020B0604020202020204" pitchFamily="34" charset="0"/>
                <a:cs typeface="Helvetica" panose="020B0604020202020204" pitchFamily="34" charset="0"/>
              </a:rPr>
              <a:t>Should talk more about the emergent categories and how we came to this cline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8F84BAB-B47F-BEFA-C204-608C3D62C1E3}"/>
              </a:ext>
            </a:extLst>
          </p:cNvPr>
          <p:cNvSpPr txBox="1"/>
          <p:nvPr/>
        </p:nvSpPr>
        <p:spPr>
          <a:xfrm>
            <a:off x="33821759" y="18036486"/>
            <a:ext cx="2348877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and only 6.6% are full stops</a:t>
            </a:r>
          </a:p>
        </p:txBody>
      </p:sp>
      <p:pic>
        <p:nvPicPr>
          <p:cNvPr id="117" name="Picture 116">
            <a:extLst>
              <a:ext uri="{FF2B5EF4-FFF2-40B4-BE49-F238E27FC236}">
                <a16:creationId xmlns:a16="http://schemas.microsoft.com/office/drawing/2014/main" id="{AD3D196E-FCFA-E72E-062F-E45B24DA4D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31579" y="22512195"/>
            <a:ext cx="11044565" cy="50724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C4A50B-9A48-5301-7C3F-A5263B33DDE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70804" y="13666817"/>
            <a:ext cx="6199595" cy="61303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474766E4-764F-354A-585F-5F24B2A4334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b="16234"/>
          <a:stretch/>
        </p:blipFill>
        <p:spPr>
          <a:xfrm>
            <a:off x="1337163" y="18254665"/>
            <a:ext cx="6680079" cy="28781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CD12F0-736B-6638-989E-52A30C24DF0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b="17415"/>
          <a:stretch/>
        </p:blipFill>
        <p:spPr>
          <a:xfrm>
            <a:off x="7965768" y="18254665"/>
            <a:ext cx="6680079" cy="2830964"/>
          </a:xfrm>
          <a:prstGeom prst="rect">
            <a:avLst/>
          </a:prstGeom>
        </p:spPr>
      </p:pic>
      <p:pic>
        <p:nvPicPr>
          <p:cNvPr id="9" name="cha3hu1_1">
            <a:hlinkClick r:id="" action="ppaction://media"/>
            <a:extLst>
              <a:ext uri="{FF2B5EF4-FFF2-40B4-BE49-F238E27FC236}">
                <a16:creationId xmlns:a16="http://schemas.microsoft.com/office/drawing/2014/main" id="{49C46B90-8C63-1F31-A36E-3CDC896D6C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71780" y="18348681"/>
            <a:ext cx="812800" cy="812800"/>
          </a:xfrm>
          <a:prstGeom prst="rect">
            <a:avLst/>
          </a:prstGeom>
        </p:spPr>
      </p:pic>
      <p:pic>
        <p:nvPicPr>
          <p:cNvPr id="10" name="cha3hu1_2">
            <a:hlinkClick r:id="" action="ppaction://media"/>
            <a:extLst>
              <a:ext uri="{FF2B5EF4-FFF2-40B4-BE49-F238E27FC236}">
                <a16:creationId xmlns:a16="http://schemas.microsoft.com/office/drawing/2014/main" id="{045CC384-E885-C4CC-5DF5-6B2073B1DA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4769417" y="1828490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Research Poster Template">
  <a:themeElements>
    <a:clrScheme name="UB Color Palette">
      <a:dk1>
        <a:srgbClr val="666666"/>
      </a:dk1>
      <a:lt1>
        <a:srgbClr val="FFFFFF"/>
      </a:lt1>
      <a:dk2>
        <a:srgbClr val="005BBB"/>
      </a:dk2>
      <a:lt2>
        <a:srgbClr val="FFFFFF"/>
      </a:lt2>
      <a:accent1>
        <a:srgbClr val="005BBB"/>
      </a:accent1>
      <a:accent2>
        <a:srgbClr val="41B6E6"/>
      </a:accent2>
      <a:accent3>
        <a:srgbClr val="E56D54"/>
      </a:accent3>
      <a:accent4>
        <a:srgbClr val="666666"/>
      </a:accent4>
      <a:accent5>
        <a:srgbClr val="007681"/>
      </a:accent5>
      <a:accent6>
        <a:srgbClr val="003E51"/>
      </a:accent6>
      <a:hlink>
        <a:srgbClr val="186BB7"/>
      </a:hlink>
      <a:folHlink>
        <a:srgbClr val="D86A4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ST Accessible" id="{BC02AB42-924F-614D-9F02-5DAD031142A4}" vid="{CEC2668D-C73A-D648-809C-2002B42E64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Research Poster Template</Template>
  <TotalTime>13680</TotalTime>
  <Words>910</Words>
  <Application>Microsoft Macintosh PowerPoint</Application>
  <PresentationFormat>Custom</PresentationFormat>
  <Paragraphs>78</Paragraphs>
  <Slides>1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Doulos SIL</vt:lpstr>
      <vt:lpstr>Helvetica</vt:lpstr>
      <vt:lpstr>System Font Regular</vt:lpstr>
      <vt:lpstr>Research Poster Template</vt:lpstr>
      <vt:lpstr>PowerPoint Presentation</vt:lpstr>
    </vt:vector>
  </TitlesOfParts>
  <Manager/>
  <Company/>
  <LinksUpToDate>false</LinksUpToDate>
  <SharedDoc>false</SharedDoc>
  <HyperlinkBase>www.buffalo.edu/brand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Kayla Shames</cp:lastModifiedBy>
  <cp:revision>43</cp:revision>
  <cp:lastPrinted>2018-07-27T15:05:13Z</cp:lastPrinted>
  <dcterms:created xsi:type="dcterms:W3CDTF">2019-03-28T18:35:19Z</dcterms:created>
  <dcterms:modified xsi:type="dcterms:W3CDTF">2026-06-29T15:46:27Z</dcterms:modified>
  <cp:category/>
</cp:coreProperties>
</file>